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315" r:id="rId17"/>
    <p:sldId id="271" r:id="rId18"/>
    <p:sldId id="272" r:id="rId19"/>
    <p:sldId id="273" r:id="rId20"/>
    <p:sldId id="274" r:id="rId21"/>
    <p:sldId id="275" r:id="rId22"/>
    <p:sldId id="279" r:id="rId23"/>
    <p:sldId id="280" r:id="rId24"/>
    <p:sldId id="281" r:id="rId25"/>
    <p:sldId id="282" r:id="rId26"/>
    <p:sldId id="283" r:id="rId27"/>
    <p:sldId id="284" r:id="rId28"/>
    <p:sldId id="285" r:id="rId29"/>
    <p:sldId id="290" r:id="rId30"/>
    <p:sldId id="291" r:id="rId31"/>
    <p:sldId id="292" r:id="rId32"/>
    <p:sldId id="297" r:id="rId33"/>
    <p:sldId id="298" r:id="rId34"/>
    <p:sldId id="299" r:id="rId35"/>
    <p:sldId id="301" r:id="rId36"/>
    <p:sldId id="302" r:id="rId37"/>
    <p:sldId id="303" r:id="rId38"/>
    <p:sldId id="304" r:id="rId39"/>
    <p:sldId id="305" r:id="rId40"/>
    <p:sldId id="306" r:id="rId41"/>
    <p:sldId id="307" r:id="rId42"/>
    <p:sldId id="308" r:id="rId43"/>
    <p:sldId id="309" r:id="rId44"/>
    <p:sldId id="310" r:id="rId45"/>
    <p:sldId id="311" r:id="rId46"/>
    <p:sldId id="312" r:id="rId47"/>
    <p:sldId id="313" r:id="rId48"/>
    <p:sldId id="314" r:id="rId4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ヒラギノ角ゴ Pro W3"/>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ヒラギノ角ゴ Pro W3"/>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ヒラギノ角ゴ Pro W3"/>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ヒラギノ角ゴ Pro W3"/>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ヒラギノ角ゴ Pro W3"/>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ヒラギノ角ゴ Pro W3"/>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ヒラギノ角ゴ Pro W3"/>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ヒラギノ角ゴ Pro W3"/>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ヒラギノ角ゴ Pro W3"/>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ヒラギノ角ゴ ProN W3"/>
          <a:ea typeface="ヒラギノ角ゴ ProN W3"/>
          <a:cs typeface="ヒラギノ角ゴ ProN W3"/>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ヒラギノ角ゴ ProN W3"/>
          <a:ea typeface="ヒラギノ角ゴ ProN W3"/>
          <a:cs typeface="ヒラギノ角ゴ ProN W3"/>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ヒラギノ角ゴ ProN W3"/>
          <a:ea typeface="ヒラギノ角ゴ ProN W3"/>
          <a:cs typeface="ヒラギノ角ゴ ProN W3"/>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ヒラギノ角ゴ ProN W6"/>
          <a:ea typeface="ヒラギノ角ゴ ProN W6"/>
          <a:cs typeface="ヒラギノ角ゴ ProN W6"/>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ヒラギノ角ゴ ProN W3"/>
          <a:ea typeface="ヒラギノ角ゴ ProN W3"/>
          <a:cs typeface="ヒラギノ角ゴ ProN W3"/>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ヒラギノ角ゴ ProN W6"/>
          <a:ea typeface="ヒラギノ角ゴ ProN W6"/>
          <a:cs typeface="ヒラギノ角ゴ ProN W6"/>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ヒラギノ角ゴ ProN W3"/>
          <a:ea typeface="ヒラギノ角ゴ ProN W3"/>
          <a:cs typeface="ヒラギノ角ゴ ProN W3"/>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ヒラギノ角ゴ ProN W3"/>
          <a:ea typeface="ヒラギノ角ゴ ProN W3"/>
          <a:cs typeface="ヒラギノ角ゴ ProN W3"/>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ヒラギノ角ゴ ProN W3"/>
          <a:ea typeface="ヒラギノ角ゴ ProN W3"/>
          <a:cs typeface="ヒラギノ角ゴ ProN W3"/>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ヒラギノ角ゴ ProN W3"/>
          <a:ea typeface="ヒラギノ角ゴ ProN W3"/>
          <a:cs typeface="ヒラギノ角ゴ ProN W3"/>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ヒラギノ角ゴ ProN W6"/>
          <a:ea typeface="ヒラギノ角ゴ ProN W6"/>
          <a:cs typeface="ヒラギノ角ゴ ProN W6"/>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aj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varScale="1">
        <p:scale>
          <a:sx n="87" d="100"/>
          <a:sy n="87" d="100"/>
        </p:scale>
        <p:origin x="185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xfrm>
            <a:off x="1143000" y="685800"/>
            <a:ext cx="4572000" cy="3429000"/>
          </a:xfrm>
          <a:prstGeom prst="rect">
            <a:avLst/>
          </a:prstGeom>
        </p:spPr>
        <p:txBody>
          <a:bodyPr/>
          <a:lstStyle/>
          <a:p>
            <a:endParaRPr/>
          </a:p>
        </p:txBody>
      </p:sp>
      <p:sp>
        <p:nvSpPr>
          <p:cNvPr id="342" name="Shape 34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lvl1pPr defTabSz="457200">
              <a:defRPr sz="1600">
                <a:latin typeface="Avenir Roman"/>
                <a:ea typeface="Avenir Roman"/>
                <a:cs typeface="Avenir Roman"/>
                <a:sym typeface="Avenir Roman"/>
              </a:defRPr>
            </a:lvl1pPr>
          </a:lstStyle>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Shape 495"/>
          <p:cNvSpPr>
            <a:spLocks noGrp="1" noRot="1" noChangeAspect="1"/>
          </p:cNvSpPr>
          <p:nvPr>
            <p:ph type="sldImg"/>
          </p:nvPr>
        </p:nvSpPr>
        <p:spPr>
          <a:prstGeom prst="rect">
            <a:avLst/>
          </a:prstGeom>
        </p:spPr>
        <p:txBody>
          <a:bodyPr/>
          <a:lstStyle/>
          <a:p>
            <a:endParaRPr/>
          </a:p>
        </p:txBody>
      </p:sp>
      <p:sp>
        <p:nvSpPr>
          <p:cNvPr id="496" name="Shape 496"/>
          <p:cNvSpPr>
            <a:spLocks noGrp="1"/>
          </p:cNvSpPr>
          <p:nvPr>
            <p:ph type="body" sz="quarter" idx="1"/>
          </p:nvPr>
        </p:nvSpPr>
        <p:spPr>
          <a:prstGeom prst="rect">
            <a:avLst/>
          </a:prstGeom>
        </p:spPr>
        <p:txBody>
          <a:bodyPr/>
          <a:lstStyle>
            <a:lvl1pPr>
              <a:defRPr sz="1400"/>
            </a:lvl1pPr>
          </a:lstStyle>
          <a:p>
            <a:r>
              <a:t>なぜその時、ヒッグスが宇宙を満たしたのか？　答えによって素粒子物理学の将来は大きく分岐します。</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 name="Shape 901"/>
          <p:cNvSpPr>
            <a:spLocks noGrp="1" noRot="1" noChangeAspect="1"/>
          </p:cNvSpPr>
          <p:nvPr>
            <p:ph type="sldImg"/>
          </p:nvPr>
        </p:nvSpPr>
        <p:spPr>
          <a:prstGeom prst="rect">
            <a:avLst/>
          </a:prstGeom>
        </p:spPr>
        <p:txBody>
          <a:bodyPr/>
          <a:lstStyle/>
          <a:p>
            <a:endParaRPr/>
          </a:p>
        </p:txBody>
      </p:sp>
      <p:sp>
        <p:nvSpPr>
          <p:cNvPr id="902" name="Shape 902"/>
          <p:cNvSpPr>
            <a:spLocks noGrp="1"/>
          </p:cNvSpPr>
          <p:nvPr>
            <p:ph type="body" sz="quarter" idx="1"/>
          </p:nvPr>
        </p:nvSpPr>
        <p:spPr>
          <a:prstGeom prst="rect">
            <a:avLst/>
          </a:prstGeom>
        </p:spPr>
        <p:txBody>
          <a:bodyPr/>
          <a:lstStyle>
            <a:lvl1pPr defTabSz="457200">
              <a:defRPr sz="1600">
                <a:latin typeface="+mn-lt"/>
                <a:ea typeface="+mn-ea"/>
                <a:cs typeface="+mn-cs"/>
                <a:sym typeface="Helvetica Neue"/>
              </a:defRPr>
            </a:lvl1pPr>
          </a:lstStyle>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 name="Shape 917"/>
          <p:cNvSpPr>
            <a:spLocks noGrp="1" noRot="1" noChangeAspect="1"/>
          </p:cNvSpPr>
          <p:nvPr>
            <p:ph type="sldImg"/>
          </p:nvPr>
        </p:nvSpPr>
        <p:spPr>
          <a:prstGeom prst="rect">
            <a:avLst/>
          </a:prstGeom>
        </p:spPr>
        <p:txBody>
          <a:bodyPr/>
          <a:lstStyle/>
          <a:p>
            <a:endParaRPr/>
          </a:p>
        </p:txBody>
      </p:sp>
      <p:sp>
        <p:nvSpPr>
          <p:cNvPr id="918" name="Shape 918"/>
          <p:cNvSpPr>
            <a:spLocks noGrp="1"/>
          </p:cNvSpPr>
          <p:nvPr>
            <p:ph type="body" sz="quarter" idx="1"/>
          </p:nvPr>
        </p:nvSpPr>
        <p:spPr>
          <a:prstGeom prst="rect">
            <a:avLst/>
          </a:prstGeom>
        </p:spPr>
        <p:txBody>
          <a:bodyPr/>
          <a:lstStyle/>
          <a:p>
            <a:pPr>
              <a:defRPr sz="1600"/>
            </a:pPr>
            <a:r>
              <a:t>ILD IA: </a:t>
            </a:r>
          </a:p>
          <a:p>
            <a:pPr>
              <a:defRPr sz="1600"/>
            </a:pPr>
            <a:r>
              <a:t>SiD IB: </a:t>
            </a:r>
          </a:p>
          <a:p>
            <a:pPr>
              <a:defRPr sz="1600"/>
            </a:pPr>
            <a:r>
              <a:t>実働率：~30% </a:t>
            </a:r>
          </a:p>
          <a:p>
            <a:pPr>
              <a:defRPr sz="1600"/>
            </a:pPr>
            <a:r>
              <a:t>学位取得者：年平均：M~10、D~1</a:t>
            </a:r>
          </a:p>
          <a:p>
            <a:pPr>
              <a:defRPr sz="1600"/>
            </a:pPr>
            <a:r>
              <a:t>ATLAS の場合：LoI: ~900、Proposal: ~1500、Now: ~3000</a:t>
            </a:r>
          </a:p>
          <a:p>
            <a:pPr>
              <a:defRPr sz="1600"/>
            </a:pPr>
            <a:r>
              <a:t>こうした加速器の違いに加え、測定器の違いもあります。ILC 測定器の性能は、LHCと比較して、運動量分解能で約10倍、細密度で100倍から1000倍程度高性能です。これは、ILC のクリーンな環境下でしか使えない技術が使えるためです。現在、ILD、SiD という二つの測定器が提案されており、国際的な研究チームによる全体設計と測定器要素の研究開発が進んでいます。</a:t>
            </a:r>
          </a:p>
          <a:p>
            <a:pPr>
              <a:defRPr sz="1600"/>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5" name="Shape 1175"/>
          <p:cNvSpPr>
            <a:spLocks noGrp="1" noRot="1" noChangeAspect="1"/>
          </p:cNvSpPr>
          <p:nvPr>
            <p:ph type="sldImg"/>
          </p:nvPr>
        </p:nvSpPr>
        <p:spPr>
          <a:prstGeom prst="rect">
            <a:avLst/>
          </a:prstGeom>
        </p:spPr>
        <p:txBody>
          <a:bodyPr/>
          <a:lstStyle/>
          <a:p>
            <a:endParaRPr/>
          </a:p>
        </p:txBody>
      </p:sp>
      <p:sp>
        <p:nvSpPr>
          <p:cNvPr id="1176" name="Shape 1176"/>
          <p:cNvSpPr>
            <a:spLocks noGrp="1"/>
          </p:cNvSpPr>
          <p:nvPr>
            <p:ph type="body" sz="quarter" idx="1"/>
          </p:nvPr>
        </p:nvSpPr>
        <p:spPr>
          <a:prstGeom prst="rect">
            <a:avLst/>
          </a:prstGeom>
        </p:spPr>
        <p:txBody>
          <a:bodyPr/>
          <a:lstStyle/>
          <a:p>
            <a:pPr lvl="1" indent="0" defTabSz="457200">
              <a:defRPr sz="1200">
                <a:latin typeface="Calibri"/>
                <a:ea typeface="Calibri"/>
                <a:cs typeface="Calibri"/>
                <a:sym typeface="Calibri"/>
              </a:defRPr>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gi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ILC Physics Title (middle)">
    <p:spTree>
      <p:nvGrpSpPr>
        <p:cNvPr id="1" name=""/>
        <p:cNvGrpSpPr/>
        <p:nvPr/>
      </p:nvGrpSpPr>
      <p:grpSpPr>
        <a:xfrm>
          <a:off x="0" y="0"/>
          <a:ext cx="0" cy="0"/>
          <a:chOff x="0" y="0"/>
          <a:chExt cx="0" cy="0"/>
        </a:xfrm>
      </p:grpSpPr>
      <p:pic>
        <p:nvPicPr>
          <p:cNvPr id="11" name="droppedImage.tiff" descr="droppedImage.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9700" y="0"/>
            <a:ext cx="1371600" cy="1371600"/>
          </a:xfrm>
          <a:prstGeom prst="rect">
            <a:avLst/>
          </a:prstGeom>
          <a:ln w="12700">
            <a:miter lim="400000"/>
          </a:ln>
        </p:spPr>
      </p:pic>
      <p:sp>
        <p:nvSpPr>
          <p:cNvPr id="12" name="タイトルテキスト"/>
          <p:cNvSpPr txBox="1">
            <a:spLocks noGrp="1"/>
          </p:cNvSpPr>
          <p:nvPr>
            <p:ph type="title"/>
          </p:nvPr>
        </p:nvSpPr>
        <p:spPr>
          <a:xfrm>
            <a:off x="1270000" y="2971800"/>
            <a:ext cx="10464800" cy="3810000"/>
          </a:xfrm>
          <a:prstGeom prst="rect">
            <a:avLst/>
          </a:prstGeom>
        </p:spPr>
        <p:txBody>
          <a:bodyPr/>
          <a:lstStyle>
            <a:lvl1pPr defTabSz="584200">
              <a:defRPr sz="8400" b="1">
                <a:uFillTx/>
                <a:latin typeface="+mn-lt"/>
                <a:ea typeface="+mn-ea"/>
                <a:cs typeface="+mn-cs"/>
                <a:sym typeface="Helvetica Neue"/>
              </a:defRPr>
            </a:lvl1pPr>
          </a:lstStyle>
          <a:p>
            <a:r>
              <a:t>タイトルテキスト</a:t>
            </a:r>
          </a:p>
        </p:txBody>
      </p:sp>
      <p:sp>
        <p:nvSpPr>
          <p:cNvPr id="13" name="スライド番号"/>
          <p:cNvSpPr txBox="1">
            <a:spLocks noGrp="1"/>
          </p:cNvSpPr>
          <p:nvPr>
            <p:ph type="sldNum" sz="quarter" idx="2"/>
          </p:nvPr>
        </p:nvSpPr>
        <p:spPr>
          <a:xfrm>
            <a:off x="12471298" y="9328200"/>
            <a:ext cx="368504" cy="374600"/>
          </a:xfrm>
          <a:prstGeom prst="rect">
            <a:avLst/>
          </a:prstGeom>
        </p:spPr>
        <p:txBody>
          <a:bodyPr anchor="b"/>
          <a:lstStyle>
            <a:lvl1pPr>
              <a:defRPr sz="1800">
                <a:uFillTx/>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94" name="タイトルテキスト"/>
          <p:cNvSpPr txBox="1">
            <a:spLocks noGrp="1"/>
          </p:cNvSpPr>
          <p:nvPr>
            <p:ph type="title"/>
          </p:nvPr>
        </p:nvSpPr>
        <p:spPr>
          <a:xfrm>
            <a:off x="1270000" y="2971800"/>
            <a:ext cx="10464800" cy="3810000"/>
          </a:xfrm>
          <a:prstGeom prst="rect">
            <a:avLst/>
          </a:prstGeom>
        </p:spPr>
        <p:txBody>
          <a:bodyPr/>
          <a:lstStyle>
            <a:lvl1pPr defTabSz="914400">
              <a:defRPr sz="8400"/>
            </a:lvl1pPr>
          </a:lstStyle>
          <a:p>
            <a:r>
              <a:t>タイトルテキスト</a:t>
            </a:r>
          </a:p>
        </p:txBody>
      </p:sp>
      <p:sp>
        <p:nvSpPr>
          <p:cNvPr id="95" name="スライド番号"/>
          <p:cNvSpPr txBox="1">
            <a:spLocks noGrp="1"/>
          </p:cNvSpPr>
          <p:nvPr>
            <p:ph type="sldNum" sz="quarter" idx="2"/>
          </p:nvPr>
        </p:nvSpPr>
        <p:spPr>
          <a:xfrm>
            <a:off x="6094806" y="9283700"/>
            <a:ext cx="815188" cy="635000"/>
          </a:xfrm>
          <a:prstGeom prst="rect">
            <a:avLst/>
          </a:prstGeom>
        </p:spPr>
        <p:txBody>
          <a:bodyPr/>
          <a:lstStyle>
            <a:lvl1pPr>
              <a:defRPr sz="4200"/>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ILC Physics Title">
    <p:spTree>
      <p:nvGrpSpPr>
        <p:cNvPr id="1" name=""/>
        <p:cNvGrpSpPr/>
        <p:nvPr/>
      </p:nvGrpSpPr>
      <p:grpSpPr>
        <a:xfrm>
          <a:off x="0" y="0"/>
          <a:ext cx="0" cy="0"/>
          <a:chOff x="0" y="0"/>
          <a:chExt cx="0" cy="0"/>
        </a:xfrm>
      </p:grpSpPr>
      <p:sp>
        <p:nvSpPr>
          <p:cNvPr id="102" name="タイトルテキスト"/>
          <p:cNvSpPr txBox="1">
            <a:spLocks noGrp="1"/>
          </p:cNvSpPr>
          <p:nvPr>
            <p:ph type="title"/>
          </p:nvPr>
        </p:nvSpPr>
        <p:spPr>
          <a:xfrm>
            <a:off x="1625600" y="50800"/>
            <a:ext cx="9055100" cy="1257300"/>
          </a:xfrm>
          <a:prstGeom prst="rect">
            <a:avLst/>
          </a:prstGeom>
        </p:spPr>
        <p:txBody>
          <a:bodyPr anchor="b"/>
          <a:lstStyle>
            <a:lvl1pPr defTabSz="584200">
              <a:defRPr sz="8400" b="1">
                <a:uFillTx/>
                <a:latin typeface="+mn-lt"/>
                <a:ea typeface="+mn-ea"/>
                <a:cs typeface="+mn-cs"/>
                <a:sym typeface="Helvetica Neue"/>
              </a:defRPr>
            </a:lvl1pPr>
          </a:lstStyle>
          <a:p>
            <a:r>
              <a:t>タイトルテキスト</a:t>
            </a:r>
          </a:p>
        </p:txBody>
      </p:sp>
      <p:sp>
        <p:nvSpPr>
          <p:cNvPr id="103" name="本文レベル1…"/>
          <p:cNvSpPr txBox="1">
            <a:spLocks noGrp="1"/>
          </p:cNvSpPr>
          <p:nvPr>
            <p:ph type="body" sz="half" idx="1"/>
          </p:nvPr>
        </p:nvSpPr>
        <p:spPr>
          <a:xfrm>
            <a:off x="508000" y="1905000"/>
            <a:ext cx="11976100" cy="3810000"/>
          </a:xfrm>
          <a:prstGeom prst="rect">
            <a:avLst/>
          </a:prstGeom>
        </p:spPr>
        <p:txBody>
          <a:bodyPr anchor="t"/>
          <a:lstStyle>
            <a:lvl1pPr marL="635000" indent="-635000" defTabSz="584200">
              <a:spcBef>
                <a:spcPts val="0"/>
              </a:spcBef>
              <a:buClrTx/>
              <a:buSzPct val="100000"/>
              <a:buFontTx/>
              <a:buBlip>
                <a:blip r:embed="rId2"/>
              </a:buBlip>
              <a:defRPr sz="3600">
                <a:uFillTx/>
                <a:latin typeface="+mn-lt"/>
                <a:ea typeface="+mn-ea"/>
                <a:cs typeface="+mn-cs"/>
                <a:sym typeface="Helvetica Neue"/>
              </a:defRPr>
            </a:lvl1pPr>
            <a:lvl2pPr marL="635000" indent="-635000" defTabSz="584200">
              <a:spcBef>
                <a:spcPts val="0"/>
              </a:spcBef>
              <a:buClrTx/>
              <a:buSzPct val="100000"/>
              <a:buFontTx/>
              <a:buBlip>
                <a:blip r:embed="rId2"/>
              </a:buBlip>
              <a:defRPr sz="3600">
                <a:uFillTx/>
                <a:latin typeface="+mn-lt"/>
                <a:ea typeface="+mn-ea"/>
                <a:cs typeface="+mn-cs"/>
                <a:sym typeface="Helvetica Neue"/>
              </a:defRPr>
            </a:lvl2pPr>
            <a:lvl3pPr marL="635000" indent="-635000" defTabSz="584200">
              <a:spcBef>
                <a:spcPts val="0"/>
              </a:spcBef>
              <a:buClrTx/>
              <a:buSzPct val="100000"/>
              <a:buFontTx/>
              <a:buBlip>
                <a:blip r:embed="rId2"/>
              </a:buBlip>
              <a:defRPr sz="3600">
                <a:uFillTx/>
                <a:latin typeface="+mn-lt"/>
                <a:ea typeface="+mn-ea"/>
                <a:cs typeface="+mn-cs"/>
                <a:sym typeface="Helvetica Neue"/>
              </a:defRPr>
            </a:lvl3pPr>
            <a:lvl4pPr marL="635000" indent="-635000" defTabSz="584200">
              <a:spcBef>
                <a:spcPts val="0"/>
              </a:spcBef>
              <a:buClrTx/>
              <a:buSzPct val="100000"/>
              <a:buFontTx/>
              <a:buBlip>
                <a:blip r:embed="rId2"/>
              </a:buBlip>
              <a:defRPr sz="3600">
                <a:uFillTx/>
                <a:latin typeface="+mn-lt"/>
                <a:ea typeface="+mn-ea"/>
                <a:cs typeface="+mn-cs"/>
                <a:sym typeface="Helvetica Neue"/>
              </a:defRPr>
            </a:lvl4pPr>
            <a:lvl5pPr marL="635000" indent="-635000" defTabSz="584200">
              <a:spcBef>
                <a:spcPts val="0"/>
              </a:spcBef>
              <a:buClrTx/>
              <a:buSzPct val="100000"/>
              <a:buFontTx/>
              <a:buBlip>
                <a:blip r:embed="rId2"/>
              </a:buBlip>
              <a:defRPr sz="3600">
                <a:uFillTx/>
                <a:latin typeface="+mn-lt"/>
                <a:ea typeface="+mn-ea"/>
                <a:cs typeface="+mn-cs"/>
                <a:sym typeface="Helvetica Neue"/>
              </a:defRPr>
            </a:lvl5pPr>
          </a:lstStyle>
          <a:p>
            <a:r>
              <a:t>本文レベル1</a:t>
            </a:r>
          </a:p>
          <a:p>
            <a:pPr lvl="1"/>
            <a:r>
              <a:t>本文レベル2</a:t>
            </a:r>
          </a:p>
          <a:p>
            <a:pPr lvl="2"/>
            <a:r>
              <a:t>本文レベル3</a:t>
            </a:r>
          </a:p>
          <a:p>
            <a:pPr lvl="3"/>
            <a:r>
              <a:t>本文レベル4</a:t>
            </a:r>
          </a:p>
          <a:p>
            <a:pPr lvl="4"/>
            <a:r>
              <a:t>本文レベル5</a:t>
            </a:r>
          </a:p>
        </p:txBody>
      </p:sp>
      <p:sp>
        <p:nvSpPr>
          <p:cNvPr id="104" name="スライド番号"/>
          <p:cNvSpPr txBox="1">
            <a:spLocks noGrp="1"/>
          </p:cNvSpPr>
          <p:nvPr>
            <p:ph type="sldNum" sz="quarter" idx="2"/>
          </p:nvPr>
        </p:nvSpPr>
        <p:spPr>
          <a:xfrm>
            <a:off x="12572898" y="9385300"/>
            <a:ext cx="368504" cy="374600"/>
          </a:xfrm>
          <a:prstGeom prst="rect">
            <a:avLst/>
          </a:prstGeom>
        </p:spPr>
        <p:txBody>
          <a:bodyPr/>
          <a:lstStyle>
            <a:lvl1pPr>
              <a:defRPr sz="1800">
                <a:uFillTx/>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ILC Physics Title (middle)">
    <p:spTree>
      <p:nvGrpSpPr>
        <p:cNvPr id="1" name=""/>
        <p:cNvGrpSpPr/>
        <p:nvPr/>
      </p:nvGrpSpPr>
      <p:grpSpPr>
        <a:xfrm>
          <a:off x="0" y="0"/>
          <a:ext cx="0" cy="0"/>
          <a:chOff x="0" y="0"/>
          <a:chExt cx="0" cy="0"/>
        </a:xfrm>
      </p:grpSpPr>
      <p:sp>
        <p:nvSpPr>
          <p:cNvPr id="111" name="タイトルテキスト"/>
          <p:cNvSpPr txBox="1">
            <a:spLocks noGrp="1"/>
          </p:cNvSpPr>
          <p:nvPr>
            <p:ph type="title"/>
          </p:nvPr>
        </p:nvSpPr>
        <p:spPr>
          <a:xfrm>
            <a:off x="1270000" y="2971800"/>
            <a:ext cx="10464801" cy="3810000"/>
          </a:xfrm>
          <a:prstGeom prst="rect">
            <a:avLst/>
          </a:prstGeom>
        </p:spPr>
        <p:txBody>
          <a:bodyPr/>
          <a:lstStyle>
            <a:lvl1pPr defTabSz="584200">
              <a:defRPr sz="7400" b="1">
                <a:uFillTx/>
                <a:latin typeface="+mn-lt"/>
                <a:ea typeface="+mn-ea"/>
                <a:cs typeface="+mn-cs"/>
                <a:sym typeface="Helvetica Neue"/>
              </a:defRPr>
            </a:lvl1pPr>
          </a:lstStyle>
          <a:p>
            <a:r>
              <a:t>タイトルテキスト</a:t>
            </a:r>
          </a:p>
        </p:txBody>
      </p:sp>
      <p:sp>
        <p:nvSpPr>
          <p:cNvPr id="112" name="スライド番号"/>
          <p:cNvSpPr txBox="1">
            <a:spLocks noGrp="1"/>
          </p:cNvSpPr>
          <p:nvPr>
            <p:ph type="sldNum" sz="quarter" idx="2"/>
          </p:nvPr>
        </p:nvSpPr>
        <p:spPr>
          <a:xfrm>
            <a:off x="12513665" y="9258300"/>
            <a:ext cx="283770" cy="275133"/>
          </a:xfrm>
          <a:prstGeom prst="rect">
            <a:avLst/>
          </a:prstGeom>
        </p:spPr>
        <p:txBody>
          <a:bodyPr/>
          <a:lstStyle>
            <a:lvl1pPr>
              <a:defRPr sz="1200">
                <a:uFillTx/>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119" name="タイトルテキスト"/>
          <p:cNvSpPr txBox="1">
            <a:spLocks noGrp="1"/>
          </p:cNvSpPr>
          <p:nvPr>
            <p:ph type="title"/>
          </p:nvPr>
        </p:nvSpPr>
        <p:spPr>
          <a:xfrm>
            <a:off x="1270000" y="254000"/>
            <a:ext cx="10452101" cy="1371601"/>
          </a:xfrm>
          <a:prstGeom prst="rect">
            <a:avLst/>
          </a:prstGeom>
        </p:spPr>
        <p:txBody>
          <a:bodyPr/>
          <a:lstStyle>
            <a:lvl1pPr defTabSz="747776">
              <a:defRPr sz="6000" b="1">
                <a:uFillTx/>
                <a:latin typeface="+mn-lt"/>
                <a:ea typeface="+mn-ea"/>
                <a:cs typeface="+mn-cs"/>
                <a:sym typeface="Helvetica Neue"/>
              </a:defRPr>
            </a:lvl1pPr>
          </a:lstStyle>
          <a:p>
            <a:r>
              <a:t>タイトルテキスト</a:t>
            </a:r>
          </a:p>
        </p:txBody>
      </p:sp>
      <p:sp>
        <p:nvSpPr>
          <p:cNvPr id="120" name="本文レベル1…"/>
          <p:cNvSpPr txBox="1">
            <a:spLocks noGrp="1"/>
          </p:cNvSpPr>
          <p:nvPr>
            <p:ph type="body" idx="1"/>
          </p:nvPr>
        </p:nvSpPr>
        <p:spPr>
          <a:xfrm>
            <a:off x="317500" y="2019300"/>
            <a:ext cx="12382501" cy="7099300"/>
          </a:xfrm>
          <a:prstGeom prst="rect">
            <a:avLst/>
          </a:prstGeom>
        </p:spPr>
        <p:txBody>
          <a:bodyPr anchor="t"/>
          <a:lstStyle>
            <a:lvl1pPr marL="793750" indent="-476250" defTabSz="747776">
              <a:spcBef>
                <a:spcPts val="800"/>
              </a:spcBef>
              <a:buClrTx/>
              <a:buFontTx/>
              <a:defRPr sz="2000">
                <a:uFillTx/>
                <a:latin typeface="+mn-lt"/>
                <a:ea typeface="+mn-ea"/>
                <a:cs typeface="+mn-cs"/>
                <a:sym typeface="Helvetica Neue"/>
              </a:defRPr>
            </a:lvl1pPr>
            <a:lvl2pPr marL="1238250" indent="-476250" defTabSz="747776">
              <a:spcBef>
                <a:spcPts val="800"/>
              </a:spcBef>
              <a:buClrTx/>
              <a:buFontTx/>
              <a:defRPr sz="2000">
                <a:uFillTx/>
                <a:latin typeface="+mn-lt"/>
                <a:ea typeface="+mn-ea"/>
                <a:cs typeface="+mn-cs"/>
                <a:sym typeface="Helvetica Neue"/>
              </a:defRPr>
            </a:lvl2pPr>
            <a:lvl3pPr marL="1682750" indent="-476250" defTabSz="747776">
              <a:spcBef>
                <a:spcPts val="800"/>
              </a:spcBef>
              <a:buClrTx/>
              <a:buFontTx/>
              <a:defRPr sz="2000">
                <a:uFillTx/>
                <a:latin typeface="+mn-lt"/>
                <a:ea typeface="+mn-ea"/>
                <a:cs typeface="+mn-cs"/>
                <a:sym typeface="Helvetica Neue"/>
              </a:defRPr>
            </a:lvl3pPr>
            <a:lvl4pPr marL="2127250" indent="-476250" defTabSz="747776">
              <a:spcBef>
                <a:spcPts val="800"/>
              </a:spcBef>
              <a:buClrTx/>
              <a:buFontTx/>
              <a:defRPr sz="2000">
                <a:uFillTx/>
                <a:latin typeface="+mn-lt"/>
                <a:ea typeface="+mn-ea"/>
                <a:cs typeface="+mn-cs"/>
                <a:sym typeface="Helvetica Neue"/>
              </a:defRPr>
            </a:lvl4pPr>
            <a:lvl5pPr marL="2571750" indent="-476250" defTabSz="747776">
              <a:spcBef>
                <a:spcPts val="800"/>
              </a:spcBef>
              <a:buClrTx/>
              <a:buFontTx/>
              <a:defRPr sz="2000">
                <a:uFillTx/>
                <a:latin typeface="+mn-lt"/>
                <a:ea typeface="+mn-ea"/>
                <a:cs typeface="+mn-cs"/>
                <a:sym typeface="Helvetica Neue"/>
              </a:defRPr>
            </a:lvl5pPr>
          </a:lstStyle>
          <a:p>
            <a:r>
              <a:t>本文レベル1</a:t>
            </a:r>
          </a:p>
          <a:p>
            <a:pPr lvl="1"/>
            <a:r>
              <a:t>本文レベル2</a:t>
            </a:r>
          </a:p>
          <a:p>
            <a:pPr lvl="2"/>
            <a:r>
              <a:t>本文レベル3</a:t>
            </a:r>
          </a:p>
          <a:p>
            <a:pPr lvl="3"/>
            <a:r>
              <a:t>本文レベル4</a:t>
            </a:r>
          </a:p>
          <a:p>
            <a:pPr lvl="4"/>
            <a:r>
              <a:t>本文レベル5</a:t>
            </a:r>
          </a:p>
        </p:txBody>
      </p:sp>
      <p:sp>
        <p:nvSpPr>
          <p:cNvPr id="121" name="スライド番号"/>
          <p:cNvSpPr txBox="1">
            <a:spLocks noGrp="1"/>
          </p:cNvSpPr>
          <p:nvPr>
            <p:ph type="sldNum" sz="quarter" idx="2"/>
          </p:nvPr>
        </p:nvSpPr>
        <p:spPr>
          <a:xfrm>
            <a:off x="12381026" y="9398000"/>
            <a:ext cx="269648" cy="250089"/>
          </a:xfrm>
          <a:prstGeom prst="rect">
            <a:avLst/>
          </a:prstGeom>
        </p:spPr>
        <p:txBody>
          <a:bodyPr/>
          <a:lstStyle>
            <a:lvl1pPr defTabSz="747776">
              <a:defRPr sz="1100">
                <a:uFillTx/>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タイトル &amp; 箇条書き">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8" name="タイトルテキスト"/>
          <p:cNvSpPr txBox="1">
            <a:spLocks noGrp="1"/>
          </p:cNvSpPr>
          <p:nvPr>
            <p:ph type="title"/>
          </p:nvPr>
        </p:nvSpPr>
        <p:spPr>
          <a:xfrm>
            <a:off x="1267968" y="211328"/>
            <a:ext cx="10468865" cy="2535937"/>
          </a:xfrm>
          <a:prstGeom prst="rect">
            <a:avLst/>
          </a:prstGeom>
        </p:spPr>
        <p:txBody>
          <a:bodyPr lIns="0" tIns="0" rIns="0" bIns="0"/>
          <a:lstStyle>
            <a:lvl1pPr defTabSz="455168">
              <a:defRPr sz="7000">
                <a:solidFill>
                  <a:srgbClr val="FFFFFF"/>
                </a:solidFill>
                <a:uFillTx/>
                <a:latin typeface="Chalkboard"/>
                <a:ea typeface="Chalkboard"/>
                <a:cs typeface="Chalkboard"/>
                <a:sym typeface="Chalkboard"/>
              </a:defRPr>
            </a:lvl1pPr>
          </a:lstStyle>
          <a:p>
            <a:r>
              <a:t>タイトルテキスト</a:t>
            </a:r>
          </a:p>
        </p:txBody>
      </p:sp>
      <p:sp>
        <p:nvSpPr>
          <p:cNvPr id="129" name="本文レベル1…"/>
          <p:cNvSpPr txBox="1">
            <a:spLocks noGrp="1"/>
          </p:cNvSpPr>
          <p:nvPr>
            <p:ph type="body" idx="1"/>
          </p:nvPr>
        </p:nvSpPr>
        <p:spPr>
          <a:xfrm>
            <a:off x="1267968" y="2942336"/>
            <a:ext cx="10468865" cy="5738369"/>
          </a:xfrm>
          <a:prstGeom prst="rect">
            <a:avLst/>
          </a:prstGeom>
        </p:spPr>
        <p:txBody>
          <a:bodyPr lIns="65023" tIns="65023" rIns="65023" bIns="65023"/>
          <a:lstStyle>
            <a:lvl1pPr marL="768553" indent="-412953" defTabSz="455168">
              <a:spcBef>
                <a:spcPts val="2900"/>
              </a:spcBef>
              <a:buClrTx/>
              <a:buSzPct val="43000"/>
              <a:buFontTx/>
              <a:buBlip>
                <a:blip r:embed="rId3"/>
              </a:buBlip>
              <a:defRPr sz="3400">
                <a:solidFill>
                  <a:srgbClr val="FFFFFF"/>
                </a:solidFill>
                <a:uFillTx/>
                <a:latin typeface="Chalkboard"/>
                <a:ea typeface="Chalkboard"/>
                <a:cs typeface="Chalkboard"/>
                <a:sym typeface="Chalkboard"/>
              </a:defRPr>
            </a:lvl1pPr>
            <a:lvl2pPr marL="1200353" indent="-412953" defTabSz="455168">
              <a:spcBef>
                <a:spcPts val="2900"/>
              </a:spcBef>
              <a:buClrTx/>
              <a:buSzPct val="43000"/>
              <a:buFontTx/>
              <a:buBlip>
                <a:blip r:embed="rId3"/>
              </a:buBlip>
              <a:defRPr sz="3400">
                <a:solidFill>
                  <a:srgbClr val="FFFFFF"/>
                </a:solidFill>
                <a:uFillTx/>
                <a:latin typeface="Chalkboard"/>
                <a:ea typeface="Chalkboard"/>
                <a:cs typeface="Chalkboard"/>
                <a:sym typeface="Chalkboard"/>
              </a:defRPr>
            </a:lvl2pPr>
            <a:lvl3pPr marL="1619453" indent="-412953" defTabSz="455168">
              <a:spcBef>
                <a:spcPts val="2900"/>
              </a:spcBef>
              <a:buClrTx/>
              <a:buSzPct val="43000"/>
              <a:buFontTx/>
              <a:buBlip>
                <a:blip r:embed="rId3"/>
              </a:buBlip>
              <a:defRPr sz="3400">
                <a:solidFill>
                  <a:srgbClr val="FFFFFF"/>
                </a:solidFill>
                <a:uFillTx/>
                <a:latin typeface="Chalkboard"/>
                <a:ea typeface="Chalkboard"/>
                <a:cs typeface="Chalkboard"/>
                <a:sym typeface="Chalkboard"/>
              </a:defRPr>
            </a:lvl3pPr>
            <a:lvl4pPr marL="2063953" indent="-412953" defTabSz="455168">
              <a:spcBef>
                <a:spcPts val="2900"/>
              </a:spcBef>
              <a:buClrTx/>
              <a:buSzPct val="43000"/>
              <a:buFontTx/>
              <a:buBlip>
                <a:blip r:embed="rId3"/>
              </a:buBlip>
              <a:defRPr sz="3400">
                <a:solidFill>
                  <a:srgbClr val="FFFFFF"/>
                </a:solidFill>
                <a:uFillTx/>
                <a:latin typeface="Chalkboard"/>
                <a:ea typeface="Chalkboard"/>
                <a:cs typeface="Chalkboard"/>
                <a:sym typeface="Chalkboard"/>
              </a:defRPr>
            </a:lvl4pPr>
            <a:lvl5pPr marL="2521153" indent="-412953" defTabSz="455168">
              <a:spcBef>
                <a:spcPts val="2900"/>
              </a:spcBef>
              <a:buClrTx/>
              <a:buSzPct val="43000"/>
              <a:buFontTx/>
              <a:buBlip>
                <a:blip r:embed="rId3"/>
              </a:buBlip>
              <a:defRPr sz="3400">
                <a:solidFill>
                  <a:srgbClr val="FFFFFF"/>
                </a:solidFill>
                <a:uFillTx/>
                <a:latin typeface="Chalkboard"/>
                <a:ea typeface="Chalkboard"/>
                <a:cs typeface="Chalkboard"/>
                <a:sym typeface="Chalkboard"/>
              </a:defRPr>
            </a:lvl5pPr>
          </a:lstStyle>
          <a:p>
            <a:r>
              <a:t>本文レベル1</a:t>
            </a:r>
          </a:p>
          <a:p>
            <a:pPr lvl="1"/>
            <a:r>
              <a:t>本文レベル2</a:t>
            </a:r>
          </a:p>
          <a:p>
            <a:pPr lvl="2"/>
            <a:r>
              <a:t>本文レベル3</a:t>
            </a:r>
          </a:p>
          <a:p>
            <a:pPr lvl="3"/>
            <a:r>
              <a:t>本文レベル4</a:t>
            </a:r>
          </a:p>
          <a:p>
            <a:pPr lvl="4"/>
            <a:r>
              <a:t>本文レベル5</a:t>
            </a:r>
          </a:p>
        </p:txBody>
      </p:sp>
      <p:sp>
        <p:nvSpPr>
          <p:cNvPr id="130" name="スライド番号"/>
          <p:cNvSpPr txBox="1">
            <a:spLocks noGrp="1"/>
          </p:cNvSpPr>
          <p:nvPr>
            <p:ph type="sldNum" sz="quarter" idx="2"/>
          </p:nvPr>
        </p:nvSpPr>
        <p:spPr>
          <a:xfrm>
            <a:off x="6336827" y="9282176"/>
            <a:ext cx="301312" cy="361542"/>
          </a:xfrm>
          <a:prstGeom prst="rect">
            <a:avLst/>
          </a:prstGeom>
        </p:spPr>
        <p:txBody>
          <a:bodyPr lIns="48767" tIns="48767" rIns="48767" bIns="48767"/>
          <a:lstStyle>
            <a:lvl1pPr defTabSz="455168">
              <a:defRPr sz="1600">
                <a:solidFill>
                  <a:srgbClr val="FFFFFF"/>
                </a:solidFill>
                <a:uFillTx/>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ILC Physics Title (middle)">
    <p:spTree>
      <p:nvGrpSpPr>
        <p:cNvPr id="1" name=""/>
        <p:cNvGrpSpPr/>
        <p:nvPr/>
      </p:nvGrpSpPr>
      <p:grpSpPr>
        <a:xfrm>
          <a:off x="0" y="0"/>
          <a:ext cx="0" cy="0"/>
          <a:chOff x="0" y="0"/>
          <a:chExt cx="0" cy="0"/>
        </a:xfrm>
      </p:grpSpPr>
      <p:sp>
        <p:nvSpPr>
          <p:cNvPr id="137" name="タイトルテキスト"/>
          <p:cNvSpPr txBox="1">
            <a:spLocks noGrp="1"/>
          </p:cNvSpPr>
          <p:nvPr>
            <p:ph type="title"/>
          </p:nvPr>
        </p:nvSpPr>
        <p:spPr>
          <a:xfrm>
            <a:off x="1270000" y="2971800"/>
            <a:ext cx="10464801" cy="3810000"/>
          </a:xfrm>
          <a:prstGeom prst="rect">
            <a:avLst/>
          </a:prstGeom>
        </p:spPr>
        <p:txBody>
          <a:bodyPr/>
          <a:lstStyle>
            <a:lvl1pPr defTabSz="584200">
              <a:defRPr sz="7600" b="1">
                <a:uFillTx/>
                <a:latin typeface="+mn-lt"/>
                <a:ea typeface="+mn-ea"/>
                <a:cs typeface="+mn-cs"/>
                <a:sym typeface="Helvetica Neue"/>
              </a:defRPr>
            </a:lvl1pPr>
          </a:lstStyle>
          <a:p>
            <a:r>
              <a:t>タイトルテキスト</a:t>
            </a:r>
          </a:p>
        </p:txBody>
      </p:sp>
      <p:sp>
        <p:nvSpPr>
          <p:cNvPr id="138" name="スライド番号"/>
          <p:cNvSpPr txBox="1">
            <a:spLocks noGrp="1"/>
          </p:cNvSpPr>
          <p:nvPr>
            <p:ph type="sldNum" sz="quarter" idx="2"/>
          </p:nvPr>
        </p:nvSpPr>
        <p:spPr>
          <a:xfrm>
            <a:off x="12499543" y="9258300"/>
            <a:ext cx="312014" cy="299822"/>
          </a:xfrm>
          <a:prstGeom prst="rect">
            <a:avLst/>
          </a:prstGeom>
        </p:spPr>
        <p:txBody>
          <a:bodyPr/>
          <a:lstStyle>
            <a:lvl1pPr>
              <a:defRPr sz="1400">
                <a:uFillTx/>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145" name="タイトルテキスト"/>
          <p:cNvSpPr txBox="1">
            <a:spLocks noGrp="1"/>
          </p:cNvSpPr>
          <p:nvPr>
            <p:ph type="title"/>
          </p:nvPr>
        </p:nvSpPr>
        <p:spPr>
          <a:xfrm>
            <a:off x="1270000" y="2971800"/>
            <a:ext cx="10464800" cy="3810000"/>
          </a:xfrm>
          <a:prstGeom prst="rect">
            <a:avLst/>
          </a:prstGeom>
        </p:spPr>
        <p:txBody>
          <a:bodyPr/>
          <a:lstStyle>
            <a:lvl1pPr defTabSz="584200">
              <a:defRPr sz="8000">
                <a:uFillTx/>
              </a:defRPr>
            </a:lvl1pPr>
          </a:lstStyle>
          <a:p>
            <a:r>
              <a:t>タイトルテキスト</a:t>
            </a:r>
          </a:p>
        </p:txBody>
      </p:sp>
      <p:sp>
        <p:nvSpPr>
          <p:cNvPr id="146" name="スライド番号"/>
          <p:cNvSpPr txBox="1">
            <a:spLocks noGrp="1"/>
          </p:cNvSpPr>
          <p:nvPr>
            <p:ph type="sldNum" sz="quarter" idx="2"/>
          </p:nvPr>
        </p:nvSpPr>
        <p:spPr>
          <a:xfrm>
            <a:off x="9320107" y="8779791"/>
            <a:ext cx="3034454" cy="520701"/>
          </a:xfrm>
          <a:prstGeom prst="rect">
            <a:avLst/>
          </a:prstGeom>
        </p:spPr>
        <p:txBody>
          <a:bodyPr wrap="square" lIns="65023" tIns="65023" rIns="65023" bIns="65023" anchor="ctr"/>
          <a:lstStyle>
            <a:lvl1pPr algn="r" defTabSz="914400">
              <a:defRPr sz="1200">
                <a:solidFill>
                  <a:srgbClr val="888888"/>
                </a:solidFill>
                <a:uFillTx/>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Default - タイトルとコンテンツ">
    <p:spTree>
      <p:nvGrpSpPr>
        <p:cNvPr id="1" name=""/>
        <p:cNvGrpSpPr/>
        <p:nvPr/>
      </p:nvGrpSpPr>
      <p:grpSpPr>
        <a:xfrm>
          <a:off x="0" y="0"/>
          <a:ext cx="0" cy="0"/>
          <a:chOff x="0" y="0"/>
          <a:chExt cx="0" cy="0"/>
        </a:xfrm>
      </p:grpSpPr>
      <p:sp>
        <p:nvSpPr>
          <p:cNvPr id="153" name="タイトルテキスト"/>
          <p:cNvSpPr txBox="1">
            <a:spLocks noGrp="1"/>
          </p:cNvSpPr>
          <p:nvPr>
            <p:ph type="title"/>
          </p:nvPr>
        </p:nvSpPr>
        <p:spPr>
          <a:xfrm>
            <a:off x="650239" y="130952"/>
            <a:ext cx="11704322" cy="2144888"/>
          </a:xfrm>
          <a:prstGeom prst="rect">
            <a:avLst/>
          </a:prstGeom>
        </p:spPr>
        <p:txBody>
          <a:bodyPr lIns="65023" tIns="65023" rIns="65023" bIns="65023">
            <a:normAutofit/>
          </a:bodyPr>
          <a:lstStyle>
            <a:lvl1pPr defTabSz="914400">
              <a:defRPr sz="6200">
                <a:latin typeface="Arial"/>
                <a:ea typeface="Arial"/>
                <a:cs typeface="Arial"/>
                <a:sym typeface="Arial"/>
              </a:defRPr>
            </a:lvl1pPr>
          </a:lstStyle>
          <a:p>
            <a:r>
              <a:t>タイトルテキスト</a:t>
            </a:r>
          </a:p>
        </p:txBody>
      </p:sp>
      <p:sp>
        <p:nvSpPr>
          <p:cNvPr id="154" name="本文レベル1…"/>
          <p:cNvSpPr txBox="1">
            <a:spLocks noGrp="1"/>
          </p:cNvSpPr>
          <p:nvPr>
            <p:ph type="body" idx="1"/>
          </p:nvPr>
        </p:nvSpPr>
        <p:spPr>
          <a:xfrm>
            <a:off x="650239" y="2275839"/>
            <a:ext cx="11704322" cy="7477761"/>
          </a:xfrm>
          <a:prstGeom prst="rect">
            <a:avLst/>
          </a:prstGeom>
        </p:spPr>
        <p:txBody>
          <a:bodyPr lIns="65023" tIns="65023" rIns="65023" bIns="65023" anchor="t">
            <a:normAutofit/>
          </a:bodyPr>
          <a:lstStyle>
            <a:lvl1pPr marL="471487" indent="-471487" defTabSz="914400">
              <a:spcBef>
                <a:spcPts val="700"/>
              </a:spcBef>
              <a:buClrTx/>
              <a:buSzPct val="100000"/>
              <a:buFont typeface="Arial"/>
              <a:defRPr sz="4400">
                <a:latin typeface="Arial"/>
                <a:ea typeface="Arial"/>
                <a:cs typeface="Arial"/>
                <a:sym typeface="Arial"/>
              </a:defRPr>
            </a:lvl1pPr>
            <a:lvl2pPr marL="906235" indent="-449035" defTabSz="914400">
              <a:spcBef>
                <a:spcPts val="700"/>
              </a:spcBef>
              <a:buClrTx/>
              <a:buSzPct val="100000"/>
              <a:buFont typeface="Arial"/>
              <a:buChar char="–"/>
              <a:defRPr sz="4400">
                <a:latin typeface="Arial"/>
                <a:ea typeface="Arial"/>
                <a:cs typeface="Arial"/>
                <a:sym typeface="Arial"/>
              </a:defRPr>
            </a:lvl2pPr>
            <a:lvl3pPr marL="1333500" indent="-419100" defTabSz="914400">
              <a:spcBef>
                <a:spcPts val="700"/>
              </a:spcBef>
              <a:buClrTx/>
              <a:buSzPct val="100000"/>
              <a:buFont typeface="Arial"/>
              <a:defRPr sz="4400">
                <a:latin typeface="Arial"/>
                <a:ea typeface="Arial"/>
                <a:cs typeface="Arial"/>
                <a:sym typeface="Arial"/>
              </a:defRPr>
            </a:lvl3pPr>
            <a:lvl4pPr marL="1874520" indent="-502920" defTabSz="914400">
              <a:spcBef>
                <a:spcPts val="700"/>
              </a:spcBef>
              <a:buClrTx/>
              <a:buSzPct val="100000"/>
              <a:buFont typeface="Arial"/>
              <a:buChar char="–"/>
              <a:defRPr sz="4400">
                <a:latin typeface="Arial"/>
                <a:ea typeface="Arial"/>
                <a:cs typeface="Arial"/>
                <a:sym typeface="Arial"/>
              </a:defRPr>
            </a:lvl4pPr>
            <a:lvl5pPr marL="2331720" indent="-502920" defTabSz="914400">
              <a:spcBef>
                <a:spcPts val="700"/>
              </a:spcBef>
              <a:buClrTx/>
              <a:buSzPct val="100000"/>
              <a:buFont typeface="Arial"/>
              <a:buChar char="»"/>
              <a:defRPr sz="4400">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155" name="スライド番号"/>
          <p:cNvSpPr txBox="1">
            <a:spLocks noGrp="1"/>
          </p:cNvSpPr>
          <p:nvPr>
            <p:ph type="sldNum" sz="quarter" idx="2"/>
          </p:nvPr>
        </p:nvSpPr>
        <p:spPr>
          <a:xfrm>
            <a:off x="9320107" y="9123786"/>
            <a:ext cx="3034454" cy="352001"/>
          </a:xfrm>
          <a:prstGeom prst="rect">
            <a:avLst/>
          </a:prstGeom>
        </p:spPr>
        <p:txBody>
          <a:bodyPr wrap="square" lIns="65023" tIns="65023" rIns="65023" bIns="65023" anchor="ctr"/>
          <a:lstStyle>
            <a:lvl1pPr algn="r" defTabSz="914400">
              <a:defRPr sz="1600">
                <a:solidFill>
                  <a:srgbClr val="888888"/>
                </a:solidFill>
                <a:uFill>
                  <a:solidFill>
                    <a:srgbClr val="888888"/>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Default - タイトルとコンテンツ">
    <p:spTree>
      <p:nvGrpSpPr>
        <p:cNvPr id="1" name=""/>
        <p:cNvGrpSpPr/>
        <p:nvPr/>
      </p:nvGrpSpPr>
      <p:grpSpPr>
        <a:xfrm>
          <a:off x="0" y="0"/>
          <a:ext cx="0" cy="0"/>
          <a:chOff x="0" y="0"/>
          <a:chExt cx="0" cy="0"/>
        </a:xfrm>
      </p:grpSpPr>
      <p:sp>
        <p:nvSpPr>
          <p:cNvPr id="162" name="タイトルテキスト"/>
          <p:cNvSpPr txBox="1">
            <a:spLocks noGrp="1"/>
          </p:cNvSpPr>
          <p:nvPr>
            <p:ph type="title"/>
          </p:nvPr>
        </p:nvSpPr>
        <p:spPr>
          <a:xfrm>
            <a:off x="650240" y="130952"/>
            <a:ext cx="11704320" cy="2144888"/>
          </a:xfrm>
          <a:prstGeom prst="rect">
            <a:avLst/>
          </a:prstGeom>
        </p:spPr>
        <p:txBody>
          <a:bodyPr lIns="65023" tIns="65023" rIns="65023" bIns="65023">
            <a:normAutofit/>
          </a:bodyPr>
          <a:lstStyle>
            <a:lvl1pPr defTabSz="1170432">
              <a:defRPr sz="6000">
                <a:latin typeface="Arial"/>
                <a:ea typeface="Arial"/>
                <a:cs typeface="Arial"/>
                <a:sym typeface="Arial"/>
              </a:defRPr>
            </a:lvl1pPr>
          </a:lstStyle>
          <a:p>
            <a:r>
              <a:t>タイトルテキスト</a:t>
            </a:r>
          </a:p>
        </p:txBody>
      </p:sp>
      <p:sp>
        <p:nvSpPr>
          <p:cNvPr id="163" name="本文レベル1…"/>
          <p:cNvSpPr txBox="1">
            <a:spLocks noGrp="1"/>
          </p:cNvSpPr>
          <p:nvPr>
            <p:ph type="body" idx="1"/>
          </p:nvPr>
        </p:nvSpPr>
        <p:spPr>
          <a:xfrm>
            <a:off x="650240" y="2275840"/>
            <a:ext cx="11704320" cy="7477760"/>
          </a:xfrm>
          <a:prstGeom prst="rect">
            <a:avLst/>
          </a:prstGeom>
        </p:spPr>
        <p:txBody>
          <a:bodyPr lIns="65023" tIns="65023" rIns="65023" bIns="65023" anchor="t">
            <a:normAutofit/>
          </a:bodyPr>
          <a:lstStyle>
            <a:lvl1pPr marL="450056" indent="-450056" defTabSz="1170432">
              <a:spcBef>
                <a:spcPts val="900"/>
              </a:spcBef>
              <a:buClrTx/>
              <a:buSzPct val="100000"/>
              <a:buFont typeface="Arial"/>
              <a:defRPr sz="4200">
                <a:latin typeface="Arial"/>
                <a:ea typeface="Arial"/>
                <a:cs typeface="Arial"/>
                <a:sym typeface="Arial"/>
              </a:defRPr>
            </a:lvl1pPr>
            <a:lvl2pPr marL="885825" indent="-428625" defTabSz="1170432">
              <a:spcBef>
                <a:spcPts val="900"/>
              </a:spcBef>
              <a:buClrTx/>
              <a:buSzPct val="100000"/>
              <a:buFont typeface="Arial"/>
              <a:buChar char="–"/>
              <a:defRPr sz="4200">
                <a:latin typeface="Arial"/>
                <a:ea typeface="Arial"/>
                <a:cs typeface="Arial"/>
                <a:sym typeface="Arial"/>
              </a:defRPr>
            </a:lvl2pPr>
            <a:lvl3pPr marL="1314450" indent="-400050" defTabSz="1170432">
              <a:spcBef>
                <a:spcPts val="900"/>
              </a:spcBef>
              <a:buClrTx/>
              <a:buSzPct val="100000"/>
              <a:buFont typeface="Arial"/>
              <a:defRPr sz="4200">
                <a:latin typeface="Arial"/>
                <a:ea typeface="Arial"/>
                <a:cs typeface="Arial"/>
                <a:sym typeface="Arial"/>
              </a:defRPr>
            </a:lvl3pPr>
            <a:lvl4pPr marL="1851660" indent="-480060" defTabSz="1170432">
              <a:spcBef>
                <a:spcPts val="900"/>
              </a:spcBef>
              <a:buClrTx/>
              <a:buSzPct val="100000"/>
              <a:buFont typeface="Arial"/>
              <a:buChar char="–"/>
              <a:defRPr sz="4200">
                <a:latin typeface="Arial"/>
                <a:ea typeface="Arial"/>
                <a:cs typeface="Arial"/>
                <a:sym typeface="Arial"/>
              </a:defRPr>
            </a:lvl4pPr>
            <a:lvl5pPr marL="2308860" indent="-480060" defTabSz="1170432">
              <a:spcBef>
                <a:spcPts val="900"/>
              </a:spcBef>
              <a:buClrTx/>
              <a:buSzPct val="100000"/>
              <a:buFont typeface="Arial"/>
              <a:buChar char="»"/>
              <a:defRPr sz="4200">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164" name="スライド番号"/>
          <p:cNvSpPr txBox="1">
            <a:spLocks noGrp="1"/>
          </p:cNvSpPr>
          <p:nvPr>
            <p:ph type="sldNum" sz="quarter" idx="2"/>
          </p:nvPr>
        </p:nvSpPr>
        <p:spPr>
          <a:xfrm>
            <a:off x="9320107" y="9136070"/>
            <a:ext cx="3034454" cy="327433"/>
          </a:xfrm>
          <a:prstGeom prst="rect">
            <a:avLst/>
          </a:prstGeom>
        </p:spPr>
        <p:txBody>
          <a:bodyPr wrap="square" lIns="65023" tIns="65023" rIns="65023" bIns="65023" anchor="ctr"/>
          <a:lstStyle>
            <a:lvl1pPr algn="r" defTabSz="1170432">
              <a:defRPr sz="1400">
                <a:solidFill>
                  <a:srgbClr val="888888"/>
                </a:solidFill>
                <a:uFill>
                  <a:solidFill>
                    <a:srgbClr val="888888"/>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ILC Physics Title (middle)">
    <p:spTree>
      <p:nvGrpSpPr>
        <p:cNvPr id="1" name=""/>
        <p:cNvGrpSpPr/>
        <p:nvPr/>
      </p:nvGrpSpPr>
      <p:grpSpPr>
        <a:xfrm>
          <a:off x="0" y="0"/>
          <a:ext cx="0" cy="0"/>
          <a:chOff x="0" y="0"/>
          <a:chExt cx="0" cy="0"/>
        </a:xfrm>
      </p:grpSpPr>
      <p:sp>
        <p:nvSpPr>
          <p:cNvPr id="171" name="タイトルテキスト"/>
          <p:cNvSpPr txBox="1">
            <a:spLocks noGrp="1"/>
          </p:cNvSpPr>
          <p:nvPr>
            <p:ph type="title"/>
          </p:nvPr>
        </p:nvSpPr>
        <p:spPr>
          <a:xfrm>
            <a:off x="1270000" y="2971800"/>
            <a:ext cx="10464801" cy="3810000"/>
          </a:xfrm>
          <a:prstGeom prst="rect">
            <a:avLst/>
          </a:prstGeom>
        </p:spPr>
        <p:txBody>
          <a:bodyPr/>
          <a:lstStyle>
            <a:lvl1pPr defTabSz="584200">
              <a:defRPr sz="7000" b="1">
                <a:uFillTx/>
                <a:latin typeface="+mn-lt"/>
                <a:ea typeface="+mn-ea"/>
                <a:cs typeface="+mn-cs"/>
                <a:sym typeface="Helvetica Neue"/>
              </a:defRPr>
            </a:lvl1pPr>
          </a:lstStyle>
          <a:p>
            <a:r>
              <a:t>タイトルテキスト</a:t>
            </a:r>
          </a:p>
        </p:txBody>
      </p:sp>
      <p:sp>
        <p:nvSpPr>
          <p:cNvPr id="172" name="スライド番号"/>
          <p:cNvSpPr txBox="1">
            <a:spLocks noGrp="1"/>
          </p:cNvSpPr>
          <p:nvPr>
            <p:ph type="sldNum" sz="quarter" idx="2"/>
          </p:nvPr>
        </p:nvSpPr>
        <p:spPr>
          <a:xfrm>
            <a:off x="12400686" y="9258300"/>
            <a:ext cx="509728" cy="523444"/>
          </a:xfrm>
          <a:prstGeom prst="rect">
            <a:avLst/>
          </a:prstGeom>
        </p:spPr>
        <p:txBody>
          <a:bodyPr/>
          <a:lstStyle>
            <a:lvl1pPr>
              <a:defRPr sz="2800">
                <a:uFillTx/>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ILC Physics Title">
    <p:spTree>
      <p:nvGrpSpPr>
        <p:cNvPr id="1" name=""/>
        <p:cNvGrpSpPr/>
        <p:nvPr/>
      </p:nvGrpSpPr>
      <p:grpSpPr>
        <a:xfrm>
          <a:off x="0" y="0"/>
          <a:ext cx="0" cy="0"/>
          <a:chOff x="0" y="0"/>
          <a:chExt cx="0" cy="0"/>
        </a:xfrm>
      </p:grpSpPr>
      <p:pic>
        <p:nvPicPr>
          <p:cNvPr id="20" name="droppedImage.tiff" descr="droppedImage.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9700" y="0"/>
            <a:ext cx="1371600" cy="1371600"/>
          </a:xfrm>
          <a:prstGeom prst="rect">
            <a:avLst/>
          </a:prstGeom>
          <a:ln w="12700">
            <a:miter lim="400000"/>
          </a:ln>
        </p:spPr>
      </p:pic>
      <p:sp>
        <p:nvSpPr>
          <p:cNvPr id="21" name="タイトルテキスト"/>
          <p:cNvSpPr txBox="1">
            <a:spLocks noGrp="1"/>
          </p:cNvSpPr>
          <p:nvPr>
            <p:ph type="title"/>
          </p:nvPr>
        </p:nvSpPr>
        <p:spPr>
          <a:xfrm>
            <a:off x="1625600" y="50800"/>
            <a:ext cx="9055100" cy="1257300"/>
          </a:xfrm>
          <a:prstGeom prst="rect">
            <a:avLst/>
          </a:prstGeom>
        </p:spPr>
        <p:txBody>
          <a:bodyPr anchor="b"/>
          <a:lstStyle>
            <a:lvl1pPr defTabSz="584200">
              <a:defRPr sz="8400" b="1">
                <a:uFillTx/>
                <a:latin typeface="+mn-lt"/>
                <a:ea typeface="+mn-ea"/>
                <a:cs typeface="+mn-cs"/>
                <a:sym typeface="Helvetica Neue"/>
              </a:defRPr>
            </a:lvl1pPr>
          </a:lstStyle>
          <a:p>
            <a:r>
              <a:t>タイトルテキスト</a:t>
            </a:r>
          </a:p>
        </p:txBody>
      </p:sp>
      <p:sp>
        <p:nvSpPr>
          <p:cNvPr id="22" name="本文レベル1…"/>
          <p:cNvSpPr txBox="1">
            <a:spLocks noGrp="1"/>
          </p:cNvSpPr>
          <p:nvPr>
            <p:ph type="body" sz="half" idx="1"/>
          </p:nvPr>
        </p:nvSpPr>
        <p:spPr>
          <a:xfrm>
            <a:off x="508000" y="1905000"/>
            <a:ext cx="11976100" cy="3810000"/>
          </a:xfrm>
          <a:prstGeom prst="rect">
            <a:avLst/>
          </a:prstGeom>
        </p:spPr>
        <p:txBody>
          <a:bodyPr anchor="t"/>
          <a:lstStyle>
            <a:lvl1pPr marL="635000" indent="-635000" defTabSz="584200">
              <a:spcBef>
                <a:spcPts val="0"/>
              </a:spcBef>
              <a:buClrTx/>
              <a:buSzPct val="100000"/>
              <a:buFontTx/>
              <a:buBlip>
                <a:blip r:embed="rId3"/>
              </a:buBlip>
              <a:defRPr sz="3600">
                <a:uFillTx/>
                <a:latin typeface="+mn-lt"/>
                <a:ea typeface="+mn-ea"/>
                <a:cs typeface="+mn-cs"/>
                <a:sym typeface="Helvetica Neue"/>
              </a:defRPr>
            </a:lvl1pPr>
            <a:lvl2pPr marL="635000" indent="-635000" defTabSz="584200">
              <a:spcBef>
                <a:spcPts val="0"/>
              </a:spcBef>
              <a:buClrTx/>
              <a:buSzPct val="100000"/>
              <a:buFontTx/>
              <a:buBlip>
                <a:blip r:embed="rId3"/>
              </a:buBlip>
              <a:defRPr sz="3600">
                <a:uFillTx/>
                <a:latin typeface="+mn-lt"/>
                <a:ea typeface="+mn-ea"/>
                <a:cs typeface="+mn-cs"/>
                <a:sym typeface="Helvetica Neue"/>
              </a:defRPr>
            </a:lvl2pPr>
            <a:lvl3pPr marL="635000" indent="-635000" defTabSz="584200">
              <a:spcBef>
                <a:spcPts val="0"/>
              </a:spcBef>
              <a:buClrTx/>
              <a:buSzPct val="100000"/>
              <a:buFontTx/>
              <a:buBlip>
                <a:blip r:embed="rId3"/>
              </a:buBlip>
              <a:defRPr sz="3600">
                <a:uFillTx/>
                <a:latin typeface="+mn-lt"/>
                <a:ea typeface="+mn-ea"/>
                <a:cs typeface="+mn-cs"/>
                <a:sym typeface="Helvetica Neue"/>
              </a:defRPr>
            </a:lvl3pPr>
            <a:lvl4pPr marL="635000" indent="-635000" defTabSz="584200">
              <a:spcBef>
                <a:spcPts val="0"/>
              </a:spcBef>
              <a:buClrTx/>
              <a:buSzPct val="100000"/>
              <a:buFontTx/>
              <a:buBlip>
                <a:blip r:embed="rId3"/>
              </a:buBlip>
              <a:defRPr sz="3600">
                <a:uFillTx/>
                <a:latin typeface="+mn-lt"/>
                <a:ea typeface="+mn-ea"/>
                <a:cs typeface="+mn-cs"/>
                <a:sym typeface="Helvetica Neue"/>
              </a:defRPr>
            </a:lvl4pPr>
            <a:lvl5pPr marL="635000" indent="-635000" defTabSz="584200">
              <a:spcBef>
                <a:spcPts val="0"/>
              </a:spcBef>
              <a:buClrTx/>
              <a:buSzPct val="100000"/>
              <a:buFontTx/>
              <a:buBlip>
                <a:blip r:embed="rId3"/>
              </a:buBlip>
              <a:defRPr sz="3600">
                <a:uFillTx/>
                <a:latin typeface="+mn-lt"/>
                <a:ea typeface="+mn-ea"/>
                <a:cs typeface="+mn-cs"/>
                <a:sym typeface="Helvetica Neue"/>
              </a:defRPr>
            </a:lvl5pPr>
          </a:lstStyle>
          <a:p>
            <a:r>
              <a:t>本文レベル1</a:t>
            </a:r>
          </a:p>
          <a:p>
            <a:pPr lvl="1"/>
            <a:r>
              <a:t>本文レベル2</a:t>
            </a:r>
          </a:p>
          <a:p>
            <a:pPr lvl="2"/>
            <a:r>
              <a:t>本文レベル3</a:t>
            </a:r>
          </a:p>
          <a:p>
            <a:pPr lvl="3"/>
            <a:r>
              <a:t>本文レベル4</a:t>
            </a:r>
          </a:p>
          <a:p>
            <a:pPr lvl="4"/>
            <a:r>
              <a:t>本文レベル5</a:t>
            </a:r>
          </a:p>
        </p:txBody>
      </p:sp>
      <p:sp>
        <p:nvSpPr>
          <p:cNvPr id="23" name="スライド番号"/>
          <p:cNvSpPr txBox="1">
            <a:spLocks noGrp="1"/>
          </p:cNvSpPr>
          <p:nvPr>
            <p:ph type="sldNum" sz="quarter" idx="2"/>
          </p:nvPr>
        </p:nvSpPr>
        <p:spPr>
          <a:xfrm>
            <a:off x="12572898" y="9379000"/>
            <a:ext cx="368504" cy="374600"/>
          </a:xfrm>
          <a:prstGeom prst="rect">
            <a:avLst/>
          </a:prstGeom>
        </p:spPr>
        <p:txBody>
          <a:bodyPr anchor="b"/>
          <a:lstStyle>
            <a:lvl1pPr>
              <a:defRPr sz="1800">
                <a:uFillTx/>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179" name="タイトルテキスト"/>
          <p:cNvSpPr txBox="1">
            <a:spLocks noGrp="1"/>
          </p:cNvSpPr>
          <p:nvPr>
            <p:ph type="title"/>
          </p:nvPr>
        </p:nvSpPr>
        <p:spPr>
          <a:xfrm>
            <a:off x="1270000" y="2971800"/>
            <a:ext cx="10464801" cy="3810000"/>
          </a:xfrm>
          <a:prstGeom prst="rect">
            <a:avLst/>
          </a:prstGeom>
        </p:spPr>
        <p:txBody>
          <a:bodyPr/>
          <a:lstStyle>
            <a:lvl1pPr defTabSz="747776">
              <a:defRPr sz="7800">
                <a:uFillTx/>
              </a:defRPr>
            </a:lvl1pPr>
          </a:lstStyle>
          <a:p>
            <a:r>
              <a:t>タイトルテキスト</a:t>
            </a:r>
          </a:p>
        </p:txBody>
      </p:sp>
      <p:sp>
        <p:nvSpPr>
          <p:cNvPr id="180" name="スライド番号"/>
          <p:cNvSpPr txBox="1">
            <a:spLocks noGrp="1"/>
          </p:cNvSpPr>
          <p:nvPr>
            <p:ph type="sldNum" sz="quarter" idx="2"/>
          </p:nvPr>
        </p:nvSpPr>
        <p:spPr>
          <a:xfrm>
            <a:off x="9795168" y="9121243"/>
            <a:ext cx="3034454" cy="520701"/>
          </a:xfrm>
          <a:prstGeom prst="rect">
            <a:avLst/>
          </a:prstGeom>
        </p:spPr>
        <p:txBody>
          <a:bodyPr wrap="square" lIns="65023" tIns="65023" rIns="65023" bIns="65023" anchor="ctr"/>
          <a:lstStyle>
            <a:lvl1pPr algn="r" defTabSz="1170432">
              <a:defRPr sz="1600">
                <a:solidFill>
                  <a:srgbClr val="888888"/>
                </a:solidFill>
                <a:uFillTx/>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187" name="タイトルテキスト"/>
          <p:cNvSpPr txBox="1">
            <a:spLocks noGrp="1"/>
          </p:cNvSpPr>
          <p:nvPr>
            <p:ph type="title"/>
          </p:nvPr>
        </p:nvSpPr>
        <p:spPr>
          <a:xfrm>
            <a:off x="215900" y="76200"/>
            <a:ext cx="12560301" cy="1054101"/>
          </a:xfrm>
          <a:prstGeom prst="rect">
            <a:avLst/>
          </a:prstGeom>
        </p:spPr>
        <p:txBody>
          <a:bodyPr/>
          <a:lstStyle>
            <a:lvl1pPr defTabSz="584200">
              <a:defRPr sz="6400" b="1">
                <a:uFillTx/>
                <a:latin typeface="+mn-lt"/>
                <a:ea typeface="+mn-ea"/>
                <a:cs typeface="+mn-cs"/>
                <a:sym typeface="Helvetica Neue"/>
              </a:defRPr>
            </a:lvl1pPr>
          </a:lstStyle>
          <a:p>
            <a:r>
              <a:t>タイトルテキスト</a:t>
            </a:r>
          </a:p>
        </p:txBody>
      </p:sp>
      <p:sp>
        <p:nvSpPr>
          <p:cNvPr id="188" name="本文レベル1…"/>
          <p:cNvSpPr txBox="1">
            <a:spLocks noGrp="1"/>
          </p:cNvSpPr>
          <p:nvPr>
            <p:ph type="body" idx="1"/>
          </p:nvPr>
        </p:nvSpPr>
        <p:spPr>
          <a:xfrm>
            <a:off x="596900" y="1397000"/>
            <a:ext cx="11811001" cy="7404101"/>
          </a:xfrm>
          <a:prstGeom prst="rect">
            <a:avLst/>
          </a:prstGeom>
        </p:spPr>
        <p:txBody>
          <a:bodyPr anchor="t"/>
          <a:lstStyle>
            <a:lvl1pPr marL="853281" indent="-535781" defTabSz="584200">
              <a:spcBef>
                <a:spcPts val="700"/>
              </a:spcBef>
              <a:buClrTx/>
              <a:buFontTx/>
              <a:defRPr sz="3000">
                <a:uFillTx/>
                <a:latin typeface="+mn-lt"/>
                <a:ea typeface="+mn-ea"/>
                <a:cs typeface="+mn-cs"/>
                <a:sym typeface="Helvetica Neue"/>
              </a:defRPr>
            </a:lvl1pPr>
            <a:lvl2pPr marL="1297781" indent="-535781" defTabSz="584200">
              <a:spcBef>
                <a:spcPts val="700"/>
              </a:spcBef>
              <a:buClrTx/>
              <a:buFontTx/>
              <a:defRPr sz="3000">
                <a:uFillTx/>
                <a:latin typeface="+mn-lt"/>
                <a:ea typeface="+mn-ea"/>
                <a:cs typeface="+mn-cs"/>
                <a:sym typeface="Helvetica Neue"/>
              </a:defRPr>
            </a:lvl2pPr>
            <a:lvl3pPr marL="1742281" indent="-535781" defTabSz="584200">
              <a:spcBef>
                <a:spcPts val="700"/>
              </a:spcBef>
              <a:buClrTx/>
              <a:buFontTx/>
              <a:defRPr sz="3000">
                <a:uFillTx/>
                <a:latin typeface="+mn-lt"/>
                <a:ea typeface="+mn-ea"/>
                <a:cs typeface="+mn-cs"/>
                <a:sym typeface="Helvetica Neue"/>
              </a:defRPr>
            </a:lvl3pPr>
            <a:lvl4pPr marL="2186781" indent="-535781" defTabSz="584200">
              <a:spcBef>
                <a:spcPts val="700"/>
              </a:spcBef>
              <a:buClrTx/>
              <a:buFontTx/>
              <a:defRPr sz="3000">
                <a:uFillTx/>
                <a:latin typeface="+mn-lt"/>
                <a:ea typeface="+mn-ea"/>
                <a:cs typeface="+mn-cs"/>
                <a:sym typeface="Helvetica Neue"/>
              </a:defRPr>
            </a:lvl4pPr>
            <a:lvl5pPr marL="2631281" indent="-535781" defTabSz="584200">
              <a:spcBef>
                <a:spcPts val="700"/>
              </a:spcBef>
              <a:buClrTx/>
              <a:buFontTx/>
              <a:defRPr sz="3000">
                <a:uFillTx/>
                <a:latin typeface="+mn-lt"/>
                <a:ea typeface="+mn-ea"/>
                <a:cs typeface="+mn-cs"/>
                <a:sym typeface="Helvetica Neue"/>
              </a:defRPr>
            </a:lvl5pPr>
          </a:lstStyle>
          <a:p>
            <a:r>
              <a:t>本文レベル1</a:t>
            </a:r>
          </a:p>
          <a:p>
            <a:pPr lvl="1"/>
            <a:r>
              <a:t>本文レベル2</a:t>
            </a:r>
          </a:p>
          <a:p>
            <a:pPr lvl="2"/>
            <a:r>
              <a:t>本文レベル3</a:t>
            </a:r>
          </a:p>
          <a:p>
            <a:pPr lvl="3"/>
            <a:r>
              <a:t>本文レベル4</a:t>
            </a:r>
          </a:p>
          <a:p>
            <a:pPr lvl="4"/>
            <a:r>
              <a:t>本文レベル5</a:t>
            </a:r>
          </a:p>
        </p:txBody>
      </p:sp>
      <p:sp>
        <p:nvSpPr>
          <p:cNvPr id="189" name="スライド番号"/>
          <p:cNvSpPr txBox="1">
            <a:spLocks noGrp="1"/>
          </p:cNvSpPr>
          <p:nvPr>
            <p:ph type="sldNum" sz="quarter" idx="2"/>
          </p:nvPr>
        </p:nvSpPr>
        <p:spPr>
          <a:xfrm>
            <a:off x="6305397" y="9296400"/>
            <a:ext cx="381306" cy="304800"/>
          </a:xfrm>
          <a:prstGeom prst="rect">
            <a:avLst/>
          </a:prstGeom>
        </p:spPr>
        <p:txBody>
          <a:bodyPr/>
          <a:lstStyle>
            <a:lvl1pPr>
              <a:defRPr sz="1600">
                <a:uFillTx/>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196" name="タイトルテキスト"/>
          <p:cNvSpPr txBox="1">
            <a:spLocks noGrp="1"/>
          </p:cNvSpPr>
          <p:nvPr>
            <p:ph type="title"/>
          </p:nvPr>
        </p:nvSpPr>
        <p:spPr>
          <a:xfrm>
            <a:off x="215900" y="0"/>
            <a:ext cx="12560301" cy="1206501"/>
          </a:xfrm>
          <a:prstGeom prst="rect">
            <a:avLst/>
          </a:prstGeom>
        </p:spPr>
        <p:txBody>
          <a:bodyPr lIns="0" tIns="0" rIns="0" bIns="0"/>
          <a:lstStyle>
            <a:lvl1pPr defTabSz="584200">
              <a:defRPr sz="6400" b="1">
                <a:uFillTx/>
                <a:latin typeface="+mn-lt"/>
                <a:ea typeface="+mn-ea"/>
                <a:cs typeface="+mn-cs"/>
                <a:sym typeface="Helvetica Neue"/>
              </a:defRPr>
            </a:lvl1pPr>
          </a:lstStyle>
          <a:p>
            <a:r>
              <a:t>タイトルテキスト</a:t>
            </a:r>
          </a:p>
        </p:txBody>
      </p:sp>
      <p:sp>
        <p:nvSpPr>
          <p:cNvPr id="197" name="本文レベル1…"/>
          <p:cNvSpPr txBox="1">
            <a:spLocks noGrp="1"/>
          </p:cNvSpPr>
          <p:nvPr>
            <p:ph type="body" idx="1"/>
          </p:nvPr>
        </p:nvSpPr>
        <p:spPr>
          <a:xfrm>
            <a:off x="596900" y="1397000"/>
            <a:ext cx="11811001" cy="8356600"/>
          </a:xfrm>
          <a:prstGeom prst="rect">
            <a:avLst/>
          </a:prstGeom>
        </p:spPr>
        <p:txBody>
          <a:bodyPr lIns="0" tIns="0" rIns="0" bIns="0" anchor="t"/>
          <a:lstStyle>
            <a:lvl1pPr marL="853280" indent="-535781" defTabSz="584200">
              <a:spcBef>
                <a:spcPts val="700"/>
              </a:spcBef>
              <a:buClrTx/>
              <a:buFontTx/>
              <a:defRPr sz="3000">
                <a:uFillTx/>
                <a:latin typeface="+mn-lt"/>
                <a:ea typeface="+mn-ea"/>
                <a:cs typeface="+mn-cs"/>
                <a:sym typeface="Helvetica Neue"/>
              </a:defRPr>
            </a:lvl1pPr>
            <a:lvl2pPr marL="1297780" indent="-535781" defTabSz="584200">
              <a:spcBef>
                <a:spcPts val="700"/>
              </a:spcBef>
              <a:buClrTx/>
              <a:buFontTx/>
              <a:defRPr sz="3000">
                <a:uFillTx/>
                <a:latin typeface="+mn-lt"/>
                <a:ea typeface="+mn-ea"/>
                <a:cs typeface="+mn-cs"/>
                <a:sym typeface="Helvetica Neue"/>
              </a:defRPr>
            </a:lvl2pPr>
            <a:lvl3pPr marL="1742281" indent="-535781" defTabSz="584200">
              <a:spcBef>
                <a:spcPts val="700"/>
              </a:spcBef>
              <a:buClrTx/>
              <a:buFontTx/>
              <a:defRPr sz="3000">
                <a:uFillTx/>
                <a:latin typeface="+mn-lt"/>
                <a:ea typeface="+mn-ea"/>
                <a:cs typeface="+mn-cs"/>
                <a:sym typeface="Helvetica Neue"/>
              </a:defRPr>
            </a:lvl3pPr>
            <a:lvl4pPr marL="2186781" indent="-535781" defTabSz="584200">
              <a:spcBef>
                <a:spcPts val="700"/>
              </a:spcBef>
              <a:buClrTx/>
              <a:buFontTx/>
              <a:defRPr sz="3000">
                <a:uFillTx/>
                <a:latin typeface="+mn-lt"/>
                <a:ea typeface="+mn-ea"/>
                <a:cs typeface="+mn-cs"/>
                <a:sym typeface="Helvetica Neue"/>
              </a:defRPr>
            </a:lvl4pPr>
            <a:lvl5pPr marL="2631281" indent="-535781" defTabSz="584200">
              <a:spcBef>
                <a:spcPts val="700"/>
              </a:spcBef>
              <a:buClrTx/>
              <a:buFontTx/>
              <a:defRPr sz="3000">
                <a:uFillTx/>
                <a:latin typeface="+mn-lt"/>
                <a:ea typeface="+mn-ea"/>
                <a:cs typeface="+mn-cs"/>
                <a:sym typeface="Helvetica Neue"/>
              </a:defRPr>
            </a:lvl5pPr>
          </a:lstStyle>
          <a:p>
            <a:r>
              <a:t>本文レベル1</a:t>
            </a:r>
          </a:p>
          <a:p>
            <a:pPr lvl="1"/>
            <a:r>
              <a:t>本文レベル2</a:t>
            </a:r>
          </a:p>
          <a:p>
            <a:pPr lvl="2"/>
            <a:r>
              <a:t>本文レベル3</a:t>
            </a:r>
          </a:p>
          <a:p>
            <a:pPr lvl="3"/>
            <a:r>
              <a:t>本文レベル4</a:t>
            </a:r>
          </a:p>
          <a:p>
            <a:pPr lvl="4"/>
            <a:r>
              <a:t>本文レベル5</a:t>
            </a:r>
          </a:p>
        </p:txBody>
      </p:sp>
      <p:sp>
        <p:nvSpPr>
          <p:cNvPr id="198" name="スライド番号"/>
          <p:cNvSpPr txBox="1">
            <a:spLocks noGrp="1"/>
          </p:cNvSpPr>
          <p:nvPr>
            <p:ph type="sldNum" sz="quarter" idx="2"/>
          </p:nvPr>
        </p:nvSpPr>
        <p:spPr>
          <a:xfrm>
            <a:off x="7802879" y="9040141"/>
            <a:ext cx="3034454" cy="520701"/>
          </a:xfrm>
          <a:prstGeom prst="rect">
            <a:avLst/>
          </a:prstGeom>
        </p:spPr>
        <p:txBody>
          <a:bodyPr lIns="0" tIns="0" rIns="0" bIns="0"/>
          <a:lstStyle>
            <a:lvl1pPr>
              <a:defRPr sz="1800">
                <a:uFillTx/>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Default - 白紙 コピー 1">
    <p:spTree>
      <p:nvGrpSpPr>
        <p:cNvPr id="1" name=""/>
        <p:cNvGrpSpPr/>
        <p:nvPr/>
      </p:nvGrpSpPr>
      <p:grpSpPr>
        <a:xfrm>
          <a:off x="0" y="0"/>
          <a:ext cx="0" cy="0"/>
          <a:chOff x="0" y="0"/>
          <a:chExt cx="0" cy="0"/>
        </a:xfrm>
      </p:grpSpPr>
      <p:sp>
        <p:nvSpPr>
          <p:cNvPr id="205" name="スライド番号"/>
          <p:cNvSpPr txBox="1">
            <a:spLocks noGrp="1"/>
          </p:cNvSpPr>
          <p:nvPr>
            <p:ph type="sldNum" sz="quarter" idx="2"/>
          </p:nvPr>
        </p:nvSpPr>
        <p:spPr>
          <a:xfrm>
            <a:off x="12075813" y="9256710"/>
            <a:ext cx="238722" cy="221954"/>
          </a:xfrm>
          <a:prstGeom prst="rect">
            <a:avLst/>
          </a:prstGeom>
        </p:spPr>
        <p:txBody>
          <a:bodyPr lIns="0" tIns="0" rIns="0" bIns="0"/>
          <a:lstStyle>
            <a:lvl1pPr>
              <a:defRPr sz="16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KEK Standard">
    <p:spTree>
      <p:nvGrpSpPr>
        <p:cNvPr id="1" name=""/>
        <p:cNvGrpSpPr/>
        <p:nvPr/>
      </p:nvGrpSpPr>
      <p:grpSpPr>
        <a:xfrm>
          <a:off x="0" y="0"/>
          <a:ext cx="0" cy="0"/>
          <a:chOff x="0" y="0"/>
          <a:chExt cx="0" cy="0"/>
        </a:xfrm>
      </p:grpSpPr>
      <p:pic>
        <p:nvPicPr>
          <p:cNvPr id="212" name="Picture 13" descr="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137" y="123387"/>
            <a:ext cx="835287" cy="528196"/>
          </a:xfrm>
          <a:prstGeom prst="rect">
            <a:avLst/>
          </a:prstGeom>
          <a:ln w="12700">
            <a:miter lim="400000"/>
          </a:ln>
        </p:spPr>
      </p:pic>
      <p:sp>
        <p:nvSpPr>
          <p:cNvPr id="213" name="テキスト ボックス 7"/>
          <p:cNvSpPr txBox="1"/>
          <p:nvPr/>
        </p:nvSpPr>
        <p:spPr>
          <a:xfrm>
            <a:off x="797344" y="59188"/>
            <a:ext cx="825659" cy="650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1300480">
              <a:defRPr sz="3400" b="1">
                <a:latin typeface="Calibri"/>
                <a:ea typeface="Calibri"/>
                <a:cs typeface="Calibri"/>
                <a:sym typeface="Calibri"/>
              </a:defRPr>
            </a:lvl1pPr>
          </a:lstStyle>
          <a:p>
            <a:r>
              <a:t>KEK</a:t>
            </a:r>
          </a:p>
        </p:txBody>
      </p:sp>
      <p:sp>
        <p:nvSpPr>
          <p:cNvPr id="214" name="テキスト ボックス 8"/>
          <p:cNvSpPr txBox="1"/>
          <p:nvPr/>
        </p:nvSpPr>
        <p:spPr>
          <a:xfrm>
            <a:off x="62660" y="562386"/>
            <a:ext cx="1500390" cy="460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p>
            <a:pPr algn="l" defTabSz="1300480">
              <a:lnSpc>
                <a:spcPts val="1200"/>
              </a:lnSpc>
              <a:defRPr sz="1100">
                <a:latin typeface="Calibri"/>
                <a:ea typeface="Calibri"/>
                <a:cs typeface="Calibri"/>
                <a:sym typeface="Calibri"/>
              </a:defRPr>
            </a:pPr>
            <a:r>
              <a:t>High Energy Accelerator</a:t>
            </a:r>
          </a:p>
          <a:p>
            <a:pPr algn="l" defTabSz="1300480">
              <a:lnSpc>
                <a:spcPts val="1200"/>
              </a:lnSpc>
              <a:defRPr sz="1100">
                <a:latin typeface="Calibri"/>
                <a:ea typeface="Calibri"/>
                <a:cs typeface="Calibri"/>
                <a:sym typeface="Calibri"/>
              </a:defRPr>
            </a:pPr>
            <a:r>
              <a:t>Research Organization</a:t>
            </a:r>
          </a:p>
        </p:txBody>
      </p:sp>
      <p:sp>
        <p:nvSpPr>
          <p:cNvPr id="215" name="正方形/長方形 9"/>
          <p:cNvSpPr/>
          <p:nvPr/>
        </p:nvSpPr>
        <p:spPr>
          <a:xfrm>
            <a:off x="1753166" y="1"/>
            <a:ext cx="11251754" cy="933963"/>
          </a:xfrm>
          <a:prstGeom prst="rect">
            <a:avLst/>
          </a:prstGeom>
          <a:solidFill>
            <a:srgbClr val="002060"/>
          </a:solidFill>
          <a:ln w="12700">
            <a:miter lim="400000"/>
          </a:ln>
        </p:spPr>
        <p:txBody>
          <a:bodyPr lIns="65023" tIns="65023" rIns="65023" bIns="65023" anchor="ctr"/>
          <a:lstStyle/>
          <a:p>
            <a:pPr defTabSz="1300480">
              <a:defRPr sz="4400">
                <a:solidFill>
                  <a:srgbClr val="FFFFFF"/>
                </a:solidFill>
                <a:latin typeface="Calibri"/>
                <a:ea typeface="Calibri"/>
                <a:cs typeface="Calibri"/>
                <a:sym typeface="Calibri"/>
              </a:defRPr>
            </a:pPr>
            <a:endParaRPr/>
          </a:p>
        </p:txBody>
      </p:sp>
      <p:sp>
        <p:nvSpPr>
          <p:cNvPr id="216" name="タイトルテキスト"/>
          <p:cNvSpPr txBox="1">
            <a:spLocks noGrp="1"/>
          </p:cNvSpPr>
          <p:nvPr>
            <p:ph type="title"/>
          </p:nvPr>
        </p:nvSpPr>
        <p:spPr>
          <a:xfrm>
            <a:off x="1791476" y="114670"/>
            <a:ext cx="9780288" cy="768087"/>
          </a:xfrm>
          <a:prstGeom prst="rect">
            <a:avLst/>
          </a:prstGeom>
        </p:spPr>
        <p:txBody>
          <a:bodyPr lIns="65023" tIns="65023" rIns="65023" bIns="65023">
            <a:normAutofit/>
          </a:bodyPr>
          <a:lstStyle>
            <a:lvl1pPr defTabSz="1300480">
              <a:defRPr sz="3800">
                <a:solidFill>
                  <a:srgbClr val="FFFFFF"/>
                </a:solidFill>
                <a:uFillTx/>
                <a:latin typeface="Calibri"/>
                <a:ea typeface="Calibri"/>
                <a:cs typeface="Calibri"/>
                <a:sym typeface="Calibri"/>
              </a:defRPr>
            </a:lvl1pPr>
          </a:lstStyle>
          <a:p>
            <a:r>
              <a:t>タイトルテキスト</a:t>
            </a:r>
          </a:p>
        </p:txBody>
      </p:sp>
      <p:sp>
        <p:nvSpPr>
          <p:cNvPr id="217" name="本文レベル1…"/>
          <p:cNvSpPr txBox="1">
            <a:spLocks noGrp="1"/>
          </p:cNvSpPr>
          <p:nvPr>
            <p:ph type="body" idx="1"/>
          </p:nvPr>
        </p:nvSpPr>
        <p:spPr>
          <a:xfrm>
            <a:off x="613745" y="1599635"/>
            <a:ext cx="11704322" cy="7527238"/>
          </a:xfrm>
          <a:prstGeom prst="rect">
            <a:avLst/>
          </a:prstGeom>
        </p:spPr>
        <p:txBody>
          <a:bodyPr lIns="65023" tIns="65023" rIns="65023" bIns="65023" anchor="t">
            <a:normAutofit/>
          </a:bodyPr>
          <a:lstStyle>
            <a:lvl1pPr marL="471487" indent="-471487" defTabSz="1300480">
              <a:spcBef>
                <a:spcPts val="1000"/>
              </a:spcBef>
              <a:buClr>
                <a:srgbClr val="002060"/>
              </a:buClr>
              <a:buSzPct val="80000"/>
              <a:buFontTx/>
              <a:buChar char="■"/>
              <a:defRPr sz="4400">
                <a:uFillTx/>
                <a:latin typeface="Calibri"/>
                <a:ea typeface="Calibri"/>
                <a:cs typeface="Calibri"/>
                <a:sym typeface="Calibri"/>
              </a:defRPr>
            </a:lvl1pPr>
            <a:lvl2pPr marL="906235" indent="-449035" defTabSz="1300480">
              <a:spcBef>
                <a:spcPts val="1000"/>
              </a:spcBef>
              <a:buClr>
                <a:srgbClr val="002060"/>
              </a:buClr>
              <a:buSzPct val="80000"/>
              <a:buFont typeface="Wingdings"/>
              <a:buBlip>
                <a:blip r:embed="rId3"/>
              </a:buBlip>
              <a:defRPr sz="4400">
                <a:uFillTx/>
                <a:latin typeface="Calibri"/>
                <a:ea typeface="Calibri"/>
                <a:cs typeface="Calibri"/>
                <a:sym typeface="Calibri"/>
              </a:defRPr>
            </a:lvl2pPr>
            <a:lvl3pPr marL="1333500" indent="-419100" defTabSz="1300480">
              <a:spcBef>
                <a:spcPts val="1000"/>
              </a:spcBef>
              <a:buClr>
                <a:srgbClr val="002060"/>
              </a:buClr>
              <a:buSzPct val="100000"/>
              <a:buFontTx/>
              <a:buChar char="✓"/>
              <a:defRPr sz="4400">
                <a:uFillTx/>
                <a:latin typeface="Calibri"/>
                <a:ea typeface="Calibri"/>
                <a:cs typeface="Calibri"/>
                <a:sym typeface="Calibri"/>
              </a:defRPr>
            </a:lvl3pPr>
            <a:lvl4pPr marL="1874520" indent="-502920" defTabSz="1300480">
              <a:spcBef>
                <a:spcPts val="1000"/>
              </a:spcBef>
              <a:buClr>
                <a:srgbClr val="002060"/>
              </a:buClr>
              <a:buSzPct val="100000"/>
              <a:buFontTx/>
              <a:defRPr sz="4400">
                <a:uFillTx/>
                <a:latin typeface="Calibri"/>
                <a:ea typeface="Calibri"/>
                <a:cs typeface="Calibri"/>
                <a:sym typeface="Calibri"/>
              </a:defRPr>
            </a:lvl4pPr>
            <a:lvl5pPr marL="2331720" indent="-502920" defTabSz="1300480">
              <a:spcBef>
                <a:spcPts val="1000"/>
              </a:spcBef>
              <a:buClr>
                <a:srgbClr val="002060"/>
              </a:buClr>
              <a:buSzPct val="100000"/>
              <a:buFont typeface="Wingdings"/>
              <a:buBlip>
                <a:blip r:embed="rId4"/>
              </a:buBlip>
              <a:defRPr sz="4400">
                <a:uFillTx/>
                <a:latin typeface="Calibri"/>
                <a:ea typeface="Calibri"/>
                <a:cs typeface="Calibri"/>
                <a:sym typeface="Calibri"/>
              </a:defRPr>
            </a:lvl5pPr>
          </a:lstStyle>
          <a:p>
            <a:r>
              <a:t>本文レベル1</a:t>
            </a:r>
          </a:p>
          <a:p>
            <a:pPr lvl="1"/>
            <a:r>
              <a:t>本文レベル2</a:t>
            </a:r>
          </a:p>
          <a:p>
            <a:pPr lvl="2"/>
            <a:r>
              <a:t>本文レベル3</a:t>
            </a:r>
          </a:p>
          <a:p>
            <a:pPr lvl="3"/>
            <a:r>
              <a:t>本文レベル4</a:t>
            </a:r>
          </a:p>
          <a:p>
            <a:pPr lvl="4"/>
            <a:r>
              <a:t>本文レベル5</a:t>
            </a:r>
          </a:p>
        </p:txBody>
      </p:sp>
      <p:sp>
        <p:nvSpPr>
          <p:cNvPr id="218" name="スライド番号"/>
          <p:cNvSpPr txBox="1">
            <a:spLocks noGrp="1"/>
          </p:cNvSpPr>
          <p:nvPr>
            <p:ph type="sldNum" sz="quarter" idx="2"/>
          </p:nvPr>
        </p:nvSpPr>
        <p:spPr>
          <a:xfrm>
            <a:off x="11965493" y="9308281"/>
            <a:ext cx="348727" cy="371349"/>
          </a:xfrm>
          <a:prstGeom prst="rect">
            <a:avLst/>
          </a:prstGeom>
        </p:spPr>
        <p:txBody>
          <a:bodyPr lIns="65023" tIns="65023" rIns="65023" bIns="65023" anchor="ctr"/>
          <a:lstStyle>
            <a:lvl1pPr algn="r" defTabSz="1297615">
              <a:defRPr sz="16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ILC Physics Title (middle)">
    <p:spTree>
      <p:nvGrpSpPr>
        <p:cNvPr id="1" name=""/>
        <p:cNvGrpSpPr/>
        <p:nvPr/>
      </p:nvGrpSpPr>
      <p:grpSpPr>
        <a:xfrm>
          <a:off x="0" y="0"/>
          <a:ext cx="0" cy="0"/>
          <a:chOff x="0" y="0"/>
          <a:chExt cx="0" cy="0"/>
        </a:xfrm>
      </p:grpSpPr>
      <p:sp>
        <p:nvSpPr>
          <p:cNvPr id="225" name="タイトルテキスト"/>
          <p:cNvSpPr txBox="1">
            <a:spLocks noGrp="1"/>
          </p:cNvSpPr>
          <p:nvPr>
            <p:ph type="title"/>
          </p:nvPr>
        </p:nvSpPr>
        <p:spPr>
          <a:xfrm>
            <a:off x="1270000" y="2971800"/>
            <a:ext cx="10464801" cy="3810000"/>
          </a:xfrm>
          <a:prstGeom prst="rect">
            <a:avLst/>
          </a:prstGeom>
        </p:spPr>
        <p:txBody>
          <a:bodyPr/>
          <a:lstStyle>
            <a:lvl1pPr defTabSz="747776">
              <a:defRPr sz="7600" b="1">
                <a:uFillTx/>
                <a:latin typeface="+mn-lt"/>
                <a:ea typeface="+mn-ea"/>
                <a:cs typeface="+mn-cs"/>
                <a:sym typeface="Helvetica Neue"/>
              </a:defRPr>
            </a:lvl1pPr>
          </a:lstStyle>
          <a:p>
            <a:r>
              <a:t>タイトルテキスト</a:t>
            </a:r>
          </a:p>
        </p:txBody>
      </p:sp>
      <p:sp>
        <p:nvSpPr>
          <p:cNvPr id="226" name="スライド番号"/>
          <p:cNvSpPr txBox="1">
            <a:spLocks noGrp="1"/>
          </p:cNvSpPr>
          <p:nvPr>
            <p:ph type="sldNum" sz="quarter" idx="2"/>
          </p:nvPr>
        </p:nvSpPr>
        <p:spPr>
          <a:xfrm>
            <a:off x="12499543" y="9258300"/>
            <a:ext cx="312014" cy="299822"/>
          </a:xfrm>
          <a:prstGeom prst="rect">
            <a:avLst/>
          </a:prstGeom>
        </p:spPr>
        <p:txBody>
          <a:bodyPr/>
          <a:lstStyle>
            <a:lvl1pPr defTabSz="747776">
              <a:defRPr sz="1400">
                <a:uFillTx/>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233" name="タイトルテキスト"/>
          <p:cNvSpPr txBox="1">
            <a:spLocks noGrp="1"/>
          </p:cNvSpPr>
          <p:nvPr>
            <p:ph type="title"/>
          </p:nvPr>
        </p:nvSpPr>
        <p:spPr>
          <a:xfrm>
            <a:off x="-2" y="1"/>
            <a:ext cx="13004804" cy="800908"/>
          </a:xfrm>
          <a:prstGeom prst="rect">
            <a:avLst/>
          </a:prstGeom>
        </p:spPr>
        <p:txBody>
          <a:bodyPr lIns="65022" tIns="65022" rIns="65022" bIns="65022">
            <a:normAutofit/>
          </a:bodyPr>
          <a:lstStyle>
            <a:lvl1pPr defTabSz="585216">
              <a:defRPr sz="5000" b="1">
                <a:solidFill>
                  <a:srgbClr val="000090"/>
                </a:solidFill>
                <a:uFillTx/>
                <a:latin typeface="Arial"/>
                <a:ea typeface="Arial"/>
                <a:cs typeface="Arial"/>
                <a:sym typeface="Arial"/>
              </a:defRPr>
            </a:lvl1pPr>
          </a:lstStyle>
          <a:p>
            <a:r>
              <a:t>タイトルテキスト</a:t>
            </a:r>
          </a:p>
        </p:txBody>
      </p:sp>
      <p:pic>
        <p:nvPicPr>
          <p:cNvPr id="234" name="index_e.gif" descr="index_e.gif"/>
          <p:cNvPicPr>
            <a:picLocks noChangeAspect="1"/>
          </p:cNvPicPr>
          <p:nvPr/>
        </p:nvPicPr>
        <p:blipFill>
          <a:blip r:embed="rId2"/>
          <a:stretch>
            <a:fillRect/>
          </a:stretch>
        </p:blipFill>
        <p:spPr>
          <a:xfrm>
            <a:off x="12063410" y="42085"/>
            <a:ext cx="958431" cy="705223"/>
          </a:xfrm>
          <a:prstGeom prst="rect">
            <a:avLst/>
          </a:prstGeom>
          <a:ln w="12700">
            <a:miter lim="400000"/>
          </a:ln>
        </p:spPr>
      </p:pic>
      <p:sp>
        <p:nvSpPr>
          <p:cNvPr id="235" name="スライド番号"/>
          <p:cNvSpPr txBox="1">
            <a:spLocks noGrp="1"/>
          </p:cNvSpPr>
          <p:nvPr>
            <p:ph type="sldNum" sz="quarter" idx="2"/>
          </p:nvPr>
        </p:nvSpPr>
        <p:spPr>
          <a:xfrm>
            <a:off x="12664288" y="9400524"/>
            <a:ext cx="340512" cy="327428"/>
          </a:xfrm>
          <a:prstGeom prst="rect">
            <a:avLst/>
          </a:prstGeom>
        </p:spPr>
        <p:txBody>
          <a:bodyPr lIns="65022" tIns="65022" rIns="65022" bIns="65022" anchor="b"/>
          <a:lstStyle>
            <a:lvl1pPr algn="r" defTabSz="585216">
              <a:defRPr sz="1400">
                <a:uFillTx/>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タイトル、2 つのコンテンツ (横)、テキスト">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2" name="タイトルテキスト"/>
          <p:cNvSpPr txBox="1">
            <a:spLocks noGrp="1"/>
          </p:cNvSpPr>
          <p:nvPr>
            <p:ph type="title"/>
          </p:nvPr>
        </p:nvSpPr>
        <p:spPr>
          <a:xfrm>
            <a:off x="1300479" y="866986"/>
            <a:ext cx="10728962" cy="1083734"/>
          </a:xfrm>
          <a:prstGeom prst="rect">
            <a:avLst/>
          </a:prstGeom>
        </p:spPr>
        <p:txBody>
          <a:bodyPr lIns="65023" tIns="65023" rIns="65023" bIns="65023">
            <a:normAutofit/>
          </a:bodyPr>
          <a:lstStyle>
            <a:lvl1pPr defTabSz="650240">
              <a:defRPr sz="6200">
                <a:uFillTx/>
                <a:latin typeface="Calibri"/>
                <a:ea typeface="Calibri"/>
                <a:cs typeface="Calibri"/>
                <a:sym typeface="Calibri"/>
              </a:defRPr>
            </a:lvl1pPr>
          </a:lstStyle>
          <a:p>
            <a:r>
              <a:t>タイトルテキスト</a:t>
            </a:r>
          </a:p>
        </p:txBody>
      </p:sp>
      <p:sp>
        <p:nvSpPr>
          <p:cNvPr id="243" name="本文レベル1…"/>
          <p:cNvSpPr txBox="1">
            <a:spLocks noGrp="1"/>
          </p:cNvSpPr>
          <p:nvPr>
            <p:ph type="body" sz="quarter" idx="1"/>
          </p:nvPr>
        </p:nvSpPr>
        <p:spPr>
          <a:xfrm>
            <a:off x="1300479" y="2275839"/>
            <a:ext cx="5256108" cy="2709335"/>
          </a:xfrm>
          <a:prstGeom prst="rect">
            <a:avLst/>
          </a:prstGeom>
        </p:spPr>
        <p:txBody>
          <a:bodyPr lIns="65023" tIns="65023" rIns="65023" bIns="65023" anchor="t">
            <a:normAutofit/>
          </a:bodyPr>
          <a:lstStyle>
            <a:lvl1pPr marL="471487" indent="-471487" defTabSz="650240">
              <a:spcBef>
                <a:spcPts val="1000"/>
              </a:spcBef>
              <a:buClrTx/>
              <a:buSzPct val="100000"/>
              <a:buFont typeface="Arial"/>
              <a:defRPr sz="4400">
                <a:uFillTx/>
                <a:latin typeface="Calibri"/>
                <a:ea typeface="Calibri"/>
                <a:cs typeface="Calibri"/>
                <a:sym typeface="Calibri"/>
              </a:defRPr>
            </a:lvl1pPr>
            <a:lvl2pPr marL="906235" indent="-449035" defTabSz="650240">
              <a:spcBef>
                <a:spcPts val="1000"/>
              </a:spcBef>
              <a:buClrTx/>
              <a:buSzPct val="100000"/>
              <a:buFont typeface="Arial"/>
              <a:buChar char="–"/>
              <a:defRPr sz="4400">
                <a:uFillTx/>
                <a:latin typeface="Calibri"/>
                <a:ea typeface="Calibri"/>
                <a:cs typeface="Calibri"/>
                <a:sym typeface="Calibri"/>
              </a:defRPr>
            </a:lvl2pPr>
            <a:lvl3pPr marL="1333500" indent="-419100" defTabSz="650240">
              <a:spcBef>
                <a:spcPts val="1000"/>
              </a:spcBef>
              <a:buClrTx/>
              <a:buSzPct val="100000"/>
              <a:buFont typeface="Arial"/>
              <a:defRPr sz="4400">
                <a:uFillTx/>
                <a:latin typeface="Calibri"/>
                <a:ea typeface="Calibri"/>
                <a:cs typeface="Calibri"/>
                <a:sym typeface="Calibri"/>
              </a:defRPr>
            </a:lvl3pPr>
            <a:lvl4pPr marL="1874520" indent="-502920" defTabSz="650240">
              <a:spcBef>
                <a:spcPts val="1000"/>
              </a:spcBef>
              <a:buClrTx/>
              <a:buSzPct val="100000"/>
              <a:buFont typeface="Arial"/>
              <a:buChar char="–"/>
              <a:defRPr sz="4400">
                <a:uFillTx/>
                <a:latin typeface="Calibri"/>
                <a:ea typeface="Calibri"/>
                <a:cs typeface="Calibri"/>
                <a:sym typeface="Calibri"/>
              </a:defRPr>
            </a:lvl4pPr>
            <a:lvl5pPr marL="2331720" indent="-502920" defTabSz="650240">
              <a:spcBef>
                <a:spcPts val="1000"/>
              </a:spcBef>
              <a:buClrTx/>
              <a:buSzPct val="100000"/>
              <a:buFont typeface="Arial"/>
              <a:buChar char="»"/>
              <a:defRPr sz="4400">
                <a:uFillTx/>
                <a:latin typeface="Calibri"/>
                <a:ea typeface="Calibri"/>
                <a:cs typeface="Calibri"/>
                <a:sym typeface="Calibri"/>
              </a:defRPr>
            </a:lvl5pPr>
          </a:lstStyle>
          <a:p>
            <a:r>
              <a:t>本文レベル1</a:t>
            </a:r>
          </a:p>
          <a:p>
            <a:pPr lvl="1"/>
            <a:r>
              <a:t>本文レベル2</a:t>
            </a:r>
          </a:p>
          <a:p>
            <a:pPr lvl="2"/>
            <a:r>
              <a:t>本文レベル3</a:t>
            </a:r>
          </a:p>
          <a:p>
            <a:pPr lvl="3"/>
            <a:r>
              <a:t>本文レベル4</a:t>
            </a:r>
          </a:p>
          <a:p>
            <a:pPr lvl="4"/>
            <a:r>
              <a:t>本文レベル5</a:t>
            </a:r>
          </a:p>
        </p:txBody>
      </p:sp>
      <p:sp>
        <p:nvSpPr>
          <p:cNvPr id="244" name="テキスト プレースホルダ 4"/>
          <p:cNvSpPr>
            <a:spLocks noGrp="1"/>
          </p:cNvSpPr>
          <p:nvPr>
            <p:ph type="body" sz="half" idx="13"/>
          </p:nvPr>
        </p:nvSpPr>
        <p:spPr>
          <a:xfrm>
            <a:off x="1300479" y="5201920"/>
            <a:ext cx="10728962" cy="2709334"/>
          </a:xfrm>
          <a:prstGeom prst="rect">
            <a:avLst/>
          </a:prstGeom>
        </p:spPr>
        <p:txBody>
          <a:bodyPr lIns="65023" tIns="65023" rIns="65023" bIns="65023" anchor="t">
            <a:normAutofit/>
          </a:bodyPr>
          <a:lstStyle/>
          <a:p>
            <a:pPr marL="471487" indent="-471487" defTabSz="650240">
              <a:spcBef>
                <a:spcPts val="1000"/>
              </a:spcBef>
              <a:buClrTx/>
              <a:buSzPct val="100000"/>
              <a:buFont typeface="Arial"/>
              <a:defRPr sz="4400">
                <a:uFillTx/>
                <a:latin typeface="Calibri"/>
                <a:ea typeface="Calibri"/>
                <a:cs typeface="Calibri"/>
                <a:sym typeface="Calibri"/>
              </a:defRPr>
            </a:pPr>
            <a:endParaRPr/>
          </a:p>
        </p:txBody>
      </p:sp>
      <p:sp>
        <p:nvSpPr>
          <p:cNvPr id="245" name="スライド番号"/>
          <p:cNvSpPr txBox="1">
            <a:spLocks noGrp="1"/>
          </p:cNvSpPr>
          <p:nvPr>
            <p:ph type="sldNum" sz="quarter" idx="2"/>
          </p:nvPr>
        </p:nvSpPr>
        <p:spPr>
          <a:xfrm>
            <a:off x="12005833" y="9114112"/>
            <a:ext cx="348727" cy="371349"/>
          </a:xfrm>
          <a:prstGeom prst="rect">
            <a:avLst/>
          </a:prstGeom>
        </p:spPr>
        <p:txBody>
          <a:bodyPr lIns="65023" tIns="65023" rIns="65023" bIns="65023" anchor="ctr"/>
          <a:lstStyle>
            <a:lvl1pPr algn="r" defTabSz="650240">
              <a:defRPr sz="16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252" name="タイトルテキスト"/>
          <p:cNvSpPr txBox="1">
            <a:spLocks noGrp="1"/>
          </p:cNvSpPr>
          <p:nvPr>
            <p:ph type="title"/>
          </p:nvPr>
        </p:nvSpPr>
        <p:spPr>
          <a:xfrm>
            <a:off x="-1" y="1"/>
            <a:ext cx="13004801" cy="800907"/>
          </a:xfrm>
          <a:prstGeom prst="rect">
            <a:avLst/>
          </a:prstGeom>
        </p:spPr>
        <p:txBody>
          <a:bodyPr lIns="65023" tIns="65023" rIns="65023" bIns="65023">
            <a:normAutofit/>
          </a:bodyPr>
          <a:lstStyle>
            <a:lvl1pPr defTabSz="457200">
              <a:defRPr sz="5600" b="1">
                <a:solidFill>
                  <a:srgbClr val="000090"/>
                </a:solidFill>
                <a:uFillTx/>
                <a:latin typeface="Arial"/>
                <a:ea typeface="Arial"/>
                <a:cs typeface="Arial"/>
                <a:sym typeface="Arial"/>
              </a:defRPr>
            </a:lvl1pPr>
          </a:lstStyle>
          <a:p>
            <a:r>
              <a:t>タイトルテキスト</a:t>
            </a:r>
          </a:p>
        </p:txBody>
      </p:sp>
      <p:pic>
        <p:nvPicPr>
          <p:cNvPr id="253" name="index_e.gif" descr="index_e.gif"/>
          <p:cNvPicPr>
            <a:picLocks noChangeAspect="1"/>
          </p:cNvPicPr>
          <p:nvPr/>
        </p:nvPicPr>
        <p:blipFill>
          <a:blip r:embed="rId2"/>
          <a:srcRect/>
          <a:stretch>
            <a:fillRect/>
          </a:stretch>
        </p:blipFill>
        <p:spPr>
          <a:xfrm>
            <a:off x="12063410" y="42085"/>
            <a:ext cx="958429" cy="705221"/>
          </a:xfrm>
          <a:prstGeom prst="rect">
            <a:avLst/>
          </a:prstGeom>
          <a:ln w="12700">
            <a:miter lim="400000"/>
          </a:ln>
        </p:spPr>
      </p:pic>
      <p:sp>
        <p:nvSpPr>
          <p:cNvPr id="254" name="スライド番号"/>
          <p:cNvSpPr txBox="1">
            <a:spLocks noGrp="1"/>
          </p:cNvSpPr>
          <p:nvPr>
            <p:ph type="sldNum" sz="quarter" idx="2"/>
          </p:nvPr>
        </p:nvSpPr>
        <p:spPr>
          <a:xfrm>
            <a:off x="11116119" y="9176701"/>
            <a:ext cx="1605214" cy="389271"/>
          </a:xfrm>
          <a:prstGeom prst="rect">
            <a:avLst/>
          </a:prstGeom>
        </p:spPr>
        <p:txBody>
          <a:bodyPr wrap="square" lIns="65023" tIns="65023" rIns="65023" bIns="65023" anchor="b"/>
          <a:lstStyle>
            <a:lvl1pPr algn="r" defTabSz="457200">
              <a:defRPr sz="1800">
                <a:uFillTx/>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タイトルとコンテンツ">
    <p:spTree>
      <p:nvGrpSpPr>
        <p:cNvPr id="1" name=""/>
        <p:cNvGrpSpPr/>
        <p:nvPr/>
      </p:nvGrpSpPr>
      <p:grpSpPr>
        <a:xfrm>
          <a:off x="0" y="0"/>
          <a:ext cx="0" cy="0"/>
          <a:chOff x="0" y="0"/>
          <a:chExt cx="0" cy="0"/>
        </a:xfrm>
      </p:grpSpPr>
      <p:sp>
        <p:nvSpPr>
          <p:cNvPr id="261" name="タイトルテキスト"/>
          <p:cNvSpPr txBox="1">
            <a:spLocks noGrp="1"/>
          </p:cNvSpPr>
          <p:nvPr>
            <p:ph type="title"/>
          </p:nvPr>
        </p:nvSpPr>
        <p:spPr>
          <a:xfrm>
            <a:off x="-1" y="1"/>
            <a:ext cx="13004801" cy="800907"/>
          </a:xfrm>
          <a:prstGeom prst="rect">
            <a:avLst/>
          </a:prstGeom>
        </p:spPr>
        <p:txBody>
          <a:bodyPr lIns="65023" tIns="65023" rIns="65023" bIns="65023">
            <a:normAutofit/>
          </a:bodyPr>
          <a:lstStyle>
            <a:lvl1pPr defTabSz="457200">
              <a:defRPr sz="5200" b="1">
                <a:solidFill>
                  <a:srgbClr val="000090"/>
                </a:solidFill>
                <a:uFillTx/>
                <a:latin typeface="Arial"/>
                <a:ea typeface="Arial"/>
                <a:cs typeface="Arial"/>
                <a:sym typeface="Arial"/>
              </a:defRPr>
            </a:lvl1pPr>
          </a:lstStyle>
          <a:p>
            <a:r>
              <a:t>タイトルテキスト</a:t>
            </a:r>
          </a:p>
        </p:txBody>
      </p:sp>
      <p:sp>
        <p:nvSpPr>
          <p:cNvPr id="262" name="本文レベル1…"/>
          <p:cNvSpPr txBox="1">
            <a:spLocks noGrp="1"/>
          </p:cNvSpPr>
          <p:nvPr>
            <p:ph type="body" idx="1"/>
          </p:nvPr>
        </p:nvSpPr>
        <p:spPr>
          <a:xfrm>
            <a:off x="142075" y="1379962"/>
            <a:ext cx="12725728" cy="8373639"/>
          </a:xfrm>
          <a:prstGeom prst="rect">
            <a:avLst/>
          </a:prstGeom>
        </p:spPr>
        <p:txBody>
          <a:bodyPr lIns="65023" tIns="65023" rIns="65023" bIns="65023" anchor="t">
            <a:normAutofit/>
          </a:bodyPr>
          <a:lstStyle>
            <a:lvl1pPr marL="419100" indent="-419100" defTabSz="457200">
              <a:spcBef>
                <a:spcPts val="400"/>
              </a:spcBef>
              <a:buClrTx/>
              <a:buSzPct val="100000"/>
              <a:buFont typeface="Arial"/>
              <a:defRPr sz="2200">
                <a:solidFill>
                  <a:srgbClr val="4A452A"/>
                </a:solidFill>
                <a:uFillTx/>
                <a:latin typeface="Arial"/>
                <a:ea typeface="Arial"/>
                <a:cs typeface="Arial"/>
                <a:sym typeface="Arial"/>
              </a:defRPr>
            </a:lvl1pPr>
            <a:lvl2pPr marL="806450" indent="-349250" defTabSz="457200">
              <a:spcBef>
                <a:spcPts val="400"/>
              </a:spcBef>
              <a:buClrTx/>
              <a:buSzPct val="100000"/>
              <a:buFont typeface="Arial"/>
              <a:buChar char="–"/>
              <a:defRPr sz="2200">
                <a:solidFill>
                  <a:srgbClr val="4A452A"/>
                </a:solidFill>
                <a:uFillTx/>
                <a:latin typeface="Arial"/>
                <a:ea typeface="Arial"/>
                <a:cs typeface="Arial"/>
                <a:sym typeface="Arial"/>
              </a:defRPr>
            </a:lvl2pPr>
            <a:lvl3pPr marL="1193800" indent="-279400" defTabSz="457200">
              <a:spcBef>
                <a:spcPts val="400"/>
              </a:spcBef>
              <a:buClrTx/>
              <a:buSzPct val="100000"/>
              <a:buFont typeface="Arial"/>
              <a:defRPr sz="2200">
                <a:solidFill>
                  <a:srgbClr val="4A452A"/>
                </a:solidFill>
                <a:uFillTx/>
                <a:latin typeface="Arial"/>
                <a:ea typeface="Arial"/>
                <a:cs typeface="Arial"/>
                <a:sym typeface="Arial"/>
              </a:defRPr>
            </a:lvl3pPr>
            <a:lvl4pPr marL="1651000" indent="-279400" defTabSz="457200">
              <a:spcBef>
                <a:spcPts val="400"/>
              </a:spcBef>
              <a:buClrTx/>
              <a:buSzPct val="100000"/>
              <a:buFont typeface="Arial"/>
              <a:buChar char="–"/>
              <a:defRPr sz="2200">
                <a:solidFill>
                  <a:srgbClr val="4A452A"/>
                </a:solidFill>
                <a:uFillTx/>
                <a:latin typeface="Arial"/>
                <a:ea typeface="Arial"/>
                <a:cs typeface="Arial"/>
                <a:sym typeface="Arial"/>
              </a:defRPr>
            </a:lvl4pPr>
            <a:lvl5pPr marL="2108200" indent="-279400" defTabSz="457200">
              <a:spcBef>
                <a:spcPts val="400"/>
              </a:spcBef>
              <a:buClrTx/>
              <a:buSzPct val="100000"/>
              <a:buFont typeface="Arial"/>
              <a:buChar char="»"/>
              <a:defRPr sz="2200">
                <a:solidFill>
                  <a:srgbClr val="4A452A"/>
                </a:solidFill>
                <a:uFillTx/>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263" name="スライド番号"/>
          <p:cNvSpPr txBox="1">
            <a:spLocks noGrp="1"/>
          </p:cNvSpPr>
          <p:nvPr>
            <p:ph type="sldNum" sz="quarter" idx="2"/>
          </p:nvPr>
        </p:nvSpPr>
        <p:spPr>
          <a:xfrm>
            <a:off x="11399587" y="9400520"/>
            <a:ext cx="1605213" cy="327432"/>
          </a:xfrm>
          <a:prstGeom prst="rect">
            <a:avLst/>
          </a:prstGeom>
        </p:spPr>
        <p:txBody>
          <a:bodyPr wrap="square" lIns="65023" tIns="65023" rIns="65023" bIns="65023" anchor="b"/>
          <a:lstStyle>
            <a:lvl1pPr algn="r" defTabSz="457200">
              <a:defRPr sz="1400" b="1">
                <a:uFillTx/>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30" name="スライド番号"/>
          <p:cNvSpPr txBox="1">
            <a:spLocks noGrp="1"/>
          </p:cNvSpPr>
          <p:nvPr>
            <p:ph type="sldNum" sz="quarter" idx="2"/>
          </p:nvPr>
        </p:nvSpPr>
        <p:spPr>
          <a:xfrm>
            <a:off x="12547498" y="9366300"/>
            <a:ext cx="368504" cy="374600"/>
          </a:xfrm>
          <a:prstGeom prst="rect">
            <a:avLst/>
          </a:prstGeom>
        </p:spPr>
        <p:txBody>
          <a:bodyPr anchor="b"/>
          <a:lstStyle>
            <a:lvl1pPr>
              <a:defRPr sz="1800">
                <a:uFillTx/>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270" name="タイトルテキスト"/>
          <p:cNvSpPr txBox="1">
            <a:spLocks noGrp="1"/>
          </p:cNvSpPr>
          <p:nvPr>
            <p:ph type="title"/>
          </p:nvPr>
        </p:nvSpPr>
        <p:spPr>
          <a:xfrm>
            <a:off x="0" y="1"/>
            <a:ext cx="13004801" cy="800907"/>
          </a:xfrm>
          <a:prstGeom prst="rect">
            <a:avLst/>
          </a:prstGeom>
        </p:spPr>
        <p:txBody>
          <a:bodyPr lIns="65023" tIns="65023" rIns="65023" bIns="65023">
            <a:normAutofit/>
          </a:bodyPr>
          <a:lstStyle>
            <a:lvl1pPr defTabSz="457200">
              <a:defRPr sz="4600" b="1">
                <a:solidFill>
                  <a:srgbClr val="000090"/>
                </a:solidFill>
                <a:uFillTx/>
                <a:latin typeface="Arial"/>
                <a:ea typeface="Arial"/>
                <a:cs typeface="Arial"/>
                <a:sym typeface="Arial"/>
              </a:defRPr>
            </a:lvl1pPr>
          </a:lstStyle>
          <a:p>
            <a:r>
              <a:t>タイトルテキスト</a:t>
            </a:r>
          </a:p>
        </p:txBody>
      </p:sp>
      <p:pic>
        <p:nvPicPr>
          <p:cNvPr id="271" name="index_e.gif" descr="index_e.gif"/>
          <p:cNvPicPr>
            <a:picLocks noChangeAspect="1"/>
          </p:cNvPicPr>
          <p:nvPr/>
        </p:nvPicPr>
        <p:blipFill>
          <a:blip r:embed="rId2"/>
          <a:srcRect/>
          <a:stretch>
            <a:fillRect/>
          </a:stretch>
        </p:blipFill>
        <p:spPr>
          <a:xfrm>
            <a:off x="12063410" y="42086"/>
            <a:ext cx="958429" cy="705220"/>
          </a:xfrm>
          <a:prstGeom prst="rect">
            <a:avLst/>
          </a:prstGeom>
          <a:ln w="12700">
            <a:miter lim="400000"/>
          </a:ln>
        </p:spPr>
      </p:pic>
      <p:sp>
        <p:nvSpPr>
          <p:cNvPr id="272" name="スライド番号"/>
          <p:cNvSpPr txBox="1">
            <a:spLocks noGrp="1"/>
          </p:cNvSpPr>
          <p:nvPr>
            <p:ph type="sldNum" sz="quarter" idx="2"/>
          </p:nvPr>
        </p:nvSpPr>
        <p:spPr>
          <a:xfrm>
            <a:off x="11399587" y="9344953"/>
            <a:ext cx="1605213" cy="327432"/>
          </a:xfrm>
          <a:prstGeom prst="rect">
            <a:avLst/>
          </a:prstGeom>
        </p:spPr>
        <p:txBody>
          <a:bodyPr wrap="square" lIns="65023" tIns="65023" rIns="65023" bIns="65023"/>
          <a:lstStyle>
            <a:lvl1pPr algn="r" defTabSz="457200">
              <a:defRPr sz="1400" b="1">
                <a:uFillTx/>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288" name="タイトルテキスト"/>
          <p:cNvSpPr txBox="1">
            <a:spLocks noGrp="1"/>
          </p:cNvSpPr>
          <p:nvPr>
            <p:ph type="title"/>
          </p:nvPr>
        </p:nvSpPr>
        <p:spPr>
          <a:xfrm>
            <a:off x="1270000" y="2971800"/>
            <a:ext cx="10464800" cy="3810000"/>
          </a:xfrm>
          <a:prstGeom prst="rect">
            <a:avLst/>
          </a:prstGeom>
        </p:spPr>
        <p:txBody>
          <a:bodyPr/>
          <a:lstStyle>
            <a:lvl1pPr defTabSz="584200">
              <a:defRPr sz="8400" b="1">
                <a:uFillTx/>
                <a:latin typeface="+mn-lt"/>
                <a:ea typeface="+mn-ea"/>
                <a:cs typeface="+mn-cs"/>
                <a:sym typeface="Helvetica Neue"/>
              </a:defRPr>
            </a:lvl1pPr>
          </a:lstStyle>
          <a:p>
            <a:r>
              <a:t>タイトルテキスト</a:t>
            </a:r>
          </a:p>
        </p:txBody>
      </p:sp>
      <p:sp>
        <p:nvSpPr>
          <p:cNvPr id="289" name="スライド番号"/>
          <p:cNvSpPr txBox="1">
            <a:spLocks noGrp="1"/>
          </p:cNvSpPr>
          <p:nvPr>
            <p:ph type="sldNum" sz="quarter" idx="2"/>
          </p:nvPr>
        </p:nvSpPr>
        <p:spPr>
          <a:xfrm>
            <a:off x="12419968" y="9296400"/>
            <a:ext cx="414681" cy="330200"/>
          </a:xfrm>
          <a:prstGeom prst="rect">
            <a:avLst/>
          </a:prstGeom>
        </p:spPr>
        <p:txBody>
          <a:bodyPr/>
          <a:lstStyle>
            <a:lvl1pPr>
              <a:defRPr sz="1800">
                <a:uFillTx/>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ILC Physics Title (middle)">
    <p:spTree>
      <p:nvGrpSpPr>
        <p:cNvPr id="1" name=""/>
        <p:cNvGrpSpPr/>
        <p:nvPr/>
      </p:nvGrpSpPr>
      <p:grpSpPr>
        <a:xfrm>
          <a:off x="0" y="0"/>
          <a:ext cx="0" cy="0"/>
          <a:chOff x="0" y="0"/>
          <a:chExt cx="0" cy="0"/>
        </a:xfrm>
      </p:grpSpPr>
      <p:sp>
        <p:nvSpPr>
          <p:cNvPr id="296" name="タイトルテキスト"/>
          <p:cNvSpPr txBox="1">
            <a:spLocks noGrp="1"/>
          </p:cNvSpPr>
          <p:nvPr>
            <p:ph type="title"/>
          </p:nvPr>
        </p:nvSpPr>
        <p:spPr>
          <a:xfrm>
            <a:off x="1270000" y="2971800"/>
            <a:ext cx="10464801" cy="3810000"/>
          </a:xfrm>
          <a:prstGeom prst="rect">
            <a:avLst/>
          </a:prstGeom>
        </p:spPr>
        <p:txBody>
          <a:bodyPr/>
          <a:lstStyle>
            <a:lvl1pPr defTabSz="584200">
              <a:defRPr sz="7600" b="1">
                <a:uFillTx/>
                <a:latin typeface="+mn-lt"/>
                <a:ea typeface="+mn-ea"/>
                <a:cs typeface="+mn-cs"/>
                <a:sym typeface="Helvetica Neue"/>
              </a:defRPr>
            </a:lvl1pPr>
          </a:lstStyle>
          <a:p>
            <a:r>
              <a:t>タイトルテキスト</a:t>
            </a:r>
          </a:p>
        </p:txBody>
      </p:sp>
      <p:sp>
        <p:nvSpPr>
          <p:cNvPr id="297" name="スライド番号"/>
          <p:cNvSpPr txBox="1">
            <a:spLocks noGrp="1"/>
          </p:cNvSpPr>
          <p:nvPr>
            <p:ph type="sldNum" sz="quarter" idx="2"/>
          </p:nvPr>
        </p:nvSpPr>
        <p:spPr>
          <a:xfrm>
            <a:off x="12499543" y="9258300"/>
            <a:ext cx="312014" cy="299822"/>
          </a:xfrm>
          <a:prstGeom prst="rect">
            <a:avLst/>
          </a:prstGeom>
        </p:spPr>
        <p:txBody>
          <a:bodyPr/>
          <a:lstStyle>
            <a:lvl1pPr>
              <a:defRPr sz="1400">
                <a:uFillTx/>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タイトルとコンテンツ">
    <p:spTree>
      <p:nvGrpSpPr>
        <p:cNvPr id="1" name=""/>
        <p:cNvGrpSpPr/>
        <p:nvPr/>
      </p:nvGrpSpPr>
      <p:grpSpPr>
        <a:xfrm>
          <a:off x="0" y="0"/>
          <a:ext cx="0" cy="0"/>
          <a:chOff x="0" y="0"/>
          <a:chExt cx="0" cy="0"/>
        </a:xfrm>
      </p:grpSpPr>
      <p:sp>
        <p:nvSpPr>
          <p:cNvPr id="304" name="タイトルテキスト"/>
          <p:cNvSpPr txBox="1">
            <a:spLocks noGrp="1"/>
          </p:cNvSpPr>
          <p:nvPr>
            <p:ph type="title"/>
          </p:nvPr>
        </p:nvSpPr>
        <p:spPr>
          <a:xfrm>
            <a:off x="-1" y="1"/>
            <a:ext cx="13004801" cy="800907"/>
          </a:xfrm>
          <a:prstGeom prst="rect">
            <a:avLst/>
          </a:prstGeom>
        </p:spPr>
        <p:txBody>
          <a:bodyPr lIns="65023" tIns="65023" rIns="65023" bIns="65023">
            <a:normAutofit/>
          </a:bodyPr>
          <a:lstStyle>
            <a:lvl1pPr defTabSz="585216">
              <a:defRPr sz="5200" b="1">
                <a:solidFill>
                  <a:srgbClr val="000090"/>
                </a:solidFill>
                <a:uFillTx/>
                <a:latin typeface="Arial"/>
                <a:ea typeface="Arial"/>
                <a:cs typeface="Arial"/>
                <a:sym typeface="Arial"/>
              </a:defRPr>
            </a:lvl1pPr>
          </a:lstStyle>
          <a:p>
            <a:r>
              <a:t>タイトルテキスト</a:t>
            </a:r>
          </a:p>
        </p:txBody>
      </p:sp>
      <p:sp>
        <p:nvSpPr>
          <p:cNvPr id="305" name="本文レベル1…"/>
          <p:cNvSpPr txBox="1">
            <a:spLocks noGrp="1"/>
          </p:cNvSpPr>
          <p:nvPr>
            <p:ph type="body" idx="1"/>
          </p:nvPr>
        </p:nvSpPr>
        <p:spPr>
          <a:xfrm>
            <a:off x="142075" y="1379962"/>
            <a:ext cx="12725728" cy="8373639"/>
          </a:xfrm>
          <a:prstGeom prst="rect">
            <a:avLst/>
          </a:prstGeom>
        </p:spPr>
        <p:txBody>
          <a:bodyPr lIns="65023" tIns="65023" rIns="65023" bIns="65023" anchor="t">
            <a:normAutofit/>
          </a:bodyPr>
          <a:lstStyle>
            <a:lvl1pPr marL="419100" indent="-419100" defTabSz="585216">
              <a:spcBef>
                <a:spcPts val="500"/>
              </a:spcBef>
              <a:buClrTx/>
              <a:buSzPct val="100000"/>
              <a:buFont typeface="Arial"/>
              <a:defRPr sz="2200">
                <a:solidFill>
                  <a:srgbClr val="4A452A"/>
                </a:solidFill>
                <a:uFillTx/>
                <a:latin typeface="Arial"/>
                <a:ea typeface="Arial"/>
                <a:cs typeface="Arial"/>
                <a:sym typeface="Arial"/>
              </a:defRPr>
            </a:lvl1pPr>
            <a:lvl2pPr marL="806450" indent="-349250" defTabSz="585216">
              <a:spcBef>
                <a:spcPts val="500"/>
              </a:spcBef>
              <a:buClrTx/>
              <a:buSzPct val="100000"/>
              <a:buFont typeface="Arial"/>
              <a:buChar char="–"/>
              <a:defRPr sz="2200">
                <a:solidFill>
                  <a:srgbClr val="4A452A"/>
                </a:solidFill>
                <a:uFillTx/>
                <a:latin typeface="Arial"/>
                <a:ea typeface="Arial"/>
                <a:cs typeface="Arial"/>
                <a:sym typeface="Arial"/>
              </a:defRPr>
            </a:lvl2pPr>
            <a:lvl3pPr marL="1193800" indent="-279400" defTabSz="585216">
              <a:spcBef>
                <a:spcPts val="500"/>
              </a:spcBef>
              <a:buClrTx/>
              <a:buSzPct val="100000"/>
              <a:buFont typeface="Arial"/>
              <a:defRPr sz="2200">
                <a:solidFill>
                  <a:srgbClr val="4A452A"/>
                </a:solidFill>
                <a:uFillTx/>
                <a:latin typeface="Arial"/>
                <a:ea typeface="Arial"/>
                <a:cs typeface="Arial"/>
                <a:sym typeface="Arial"/>
              </a:defRPr>
            </a:lvl3pPr>
            <a:lvl4pPr marL="1651000" indent="-279400" defTabSz="585216">
              <a:spcBef>
                <a:spcPts val="500"/>
              </a:spcBef>
              <a:buClrTx/>
              <a:buSzPct val="100000"/>
              <a:buFont typeface="Arial"/>
              <a:buChar char="–"/>
              <a:defRPr sz="2200">
                <a:solidFill>
                  <a:srgbClr val="4A452A"/>
                </a:solidFill>
                <a:uFillTx/>
                <a:latin typeface="Arial"/>
                <a:ea typeface="Arial"/>
                <a:cs typeface="Arial"/>
                <a:sym typeface="Arial"/>
              </a:defRPr>
            </a:lvl4pPr>
            <a:lvl5pPr marL="2108200" indent="-279400" defTabSz="585216">
              <a:spcBef>
                <a:spcPts val="500"/>
              </a:spcBef>
              <a:buClrTx/>
              <a:buSzPct val="100000"/>
              <a:buFont typeface="Arial"/>
              <a:buChar char="»"/>
              <a:defRPr sz="2200">
                <a:solidFill>
                  <a:srgbClr val="4A452A"/>
                </a:solidFill>
                <a:uFillTx/>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306" name="スライド番号"/>
          <p:cNvSpPr txBox="1">
            <a:spLocks noGrp="1"/>
          </p:cNvSpPr>
          <p:nvPr>
            <p:ph type="sldNum" sz="quarter" idx="2"/>
          </p:nvPr>
        </p:nvSpPr>
        <p:spPr>
          <a:xfrm>
            <a:off x="11399587" y="9400520"/>
            <a:ext cx="1605213" cy="327432"/>
          </a:xfrm>
          <a:prstGeom prst="rect">
            <a:avLst/>
          </a:prstGeom>
        </p:spPr>
        <p:txBody>
          <a:bodyPr wrap="square" lIns="65023" tIns="65023" rIns="65023" bIns="65023" anchor="b"/>
          <a:lstStyle>
            <a:lvl1pPr algn="r" defTabSz="585216">
              <a:defRPr sz="1400" b="1">
                <a:uFillTx/>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ILC Physics Title">
    <p:spTree>
      <p:nvGrpSpPr>
        <p:cNvPr id="1" name=""/>
        <p:cNvGrpSpPr/>
        <p:nvPr/>
      </p:nvGrpSpPr>
      <p:grpSpPr>
        <a:xfrm>
          <a:off x="0" y="0"/>
          <a:ext cx="0" cy="0"/>
          <a:chOff x="0" y="0"/>
          <a:chExt cx="0" cy="0"/>
        </a:xfrm>
      </p:grpSpPr>
      <p:pic>
        <p:nvPicPr>
          <p:cNvPr id="313" name="droppedImage.png" descr="droppedImag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2373" y="2049"/>
            <a:ext cx="1371025" cy="1371024"/>
          </a:xfrm>
          <a:prstGeom prst="rect">
            <a:avLst/>
          </a:prstGeom>
          <a:ln w="12700">
            <a:miter lim="400000"/>
          </a:ln>
        </p:spPr>
      </p:pic>
      <p:sp>
        <p:nvSpPr>
          <p:cNvPr id="314" name="タイトルテキスト"/>
          <p:cNvSpPr txBox="1">
            <a:spLocks noGrp="1"/>
          </p:cNvSpPr>
          <p:nvPr>
            <p:ph type="title"/>
          </p:nvPr>
        </p:nvSpPr>
        <p:spPr>
          <a:xfrm>
            <a:off x="1627648" y="52827"/>
            <a:ext cx="9051297" cy="1256773"/>
          </a:xfrm>
          <a:prstGeom prst="rect">
            <a:avLst/>
          </a:prstGeom>
        </p:spPr>
        <p:txBody>
          <a:bodyPr lIns="50778" tIns="50778" rIns="50778" bIns="50778" anchor="b"/>
          <a:lstStyle>
            <a:lvl1pPr defTabSz="584200">
              <a:defRPr sz="8000" b="1">
                <a:uFillTx/>
                <a:latin typeface="+mn-lt"/>
                <a:ea typeface="+mn-ea"/>
                <a:cs typeface="+mn-cs"/>
                <a:sym typeface="Helvetica Neue"/>
              </a:defRPr>
            </a:lvl1pPr>
          </a:lstStyle>
          <a:p>
            <a:r>
              <a:t>タイトルテキスト</a:t>
            </a:r>
          </a:p>
        </p:txBody>
      </p:sp>
      <p:sp>
        <p:nvSpPr>
          <p:cNvPr id="315" name="本文レベル1…"/>
          <p:cNvSpPr txBox="1">
            <a:spLocks noGrp="1"/>
          </p:cNvSpPr>
          <p:nvPr>
            <p:ph type="body" sz="half" idx="1"/>
          </p:nvPr>
        </p:nvSpPr>
        <p:spPr>
          <a:xfrm>
            <a:off x="510518" y="1906248"/>
            <a:ext cx="11971070" cy="3808400"/>
          </a:xfrm>
          <a:prstGeom prst="rect">
            <a:avLst/>
          </a:prstGeom>
        </p:spPr>
        <p:txBody>
          <a:bodyPr lIns="50778" tIns="50778" rIns="50778" bIns="50778" anchor="t"/>
          <a:lstStyle>
            <a:lvl1pPr marL="529166" indent="-529166" defTabSz="584200">
              <a:spcBef>
                <a:spcPts val="0"/>
              </a:spcBef>
              <a:buClrTx/>
              <a:buSzPct val="100000"/>
              <a:buFontTx/>
              <a:buBlip>
                <a:blip r:embed="rId3"/>
              </a:buBlip>
              <a:defRPr sz="3000">
                <a:uFillTx/>
                <a:latin typeface="+mn-lt"/>
                <a:ea typeface="+mn-ea"/>
                <a:cs typeface="+mn-cs"/>
                <a:sym typeface="Helvetica Neue"/>
              </a:defRPr>
            </a:lvl1pPr>
            <a:lvl2pPr marL="529166" indent="-529166" defTabSz="584200">
              <a:spcBef>
                <a:spcPts val="0"/>
              </a:spcBef>
              <a:buClrTx/>
              <a:buSzPct val="100000"/>
              <a:buFontTx/>
              <a:buBlip>
                <a:blip r:embed="rId3"/>
              </a:buBlip>
              <a:defRPr sz="3000">
                <a:uFillTx/>
                <a:latin typeface="+mn-lt"/>
                <a:ea typeface="+mn-ea"/>
                <a:cs typeface="+mn-cs"/>
                <a:sym typeface="Helvetica Neue"/>
              </a:defRPr>
            </a:lvl2pPr>
            <a:lvl3pPr marL="529166" indent="-529166" defTabSz="584200">
              <a:spcBef>
                <a:spcPts val="0"/>
              </a:spcBef>
              <a:buClrTx/>
              <a:buSzPct val="100000"/>
              <a:buFontTx/>
              <a:buBlip>
                <a:blip r:embed="rId3"/>
              </a:buBlip>
              <a:defRPr sz="3000">
                <a:uFillTx/>
                <a:latin typeface="+mn-lt"/>
                <a:ea typeface="+mn-ea"/>
                <a:cs typeface="+mn-cs"/>
                <a:sym typeface="Helvetica Neue"/>
              </a:defRPr>
            </a:lvl3pPr>
            <a:lvl4pPr marL="529166" indent="-529166" defTabSz="584200">
              <a:spcBef>
                <a:spcPts val="0"/>
              </a:spcBef>
              <a:buClrTx/>
              <a:buSzPct val="100000"/>
              <a:buFontTx/>
              <a:buBlip>
                <a:blip r:embed="rId3"/>
              </a:buBlip>
              <a:defRPr sz="3000">
                <a:uFillTx/>
                <a:latin typeface="+mn-lt"/>
                <a:ea typeface="+mn-ea"/>
                <a:cs typeface="+mn-cs"/>
                <a:sym typeface="Helvetica Neue"/>
              </a:defRPr>
            </a:lvl4pPr>
            <a:lvl5pPr marL="529166" indent="-529166" defTabSz="584200">
              <a:spcBef>
                <a:spcPts val="0"/>
              </a:spcBef>
              <a:buClrTx/>
              <a:buSzPct val="100000"/>
              <a:buFontTx/>
              <a:buBlip>
                <a:blip r:embed="rId3"/>
              </a:buBlip>
              <a:defRPr sz="3000">
                <a:uFillTx/>
                <a:latin typeface="+mn-lt"/>
                <a:ea typeface="+mn-ea"/>
                <a:cs typeface="+mn-cs"/>
                <a:sym typeface="Helvetica Neue"/>
              </a:defRPr>
            </a:lvl5pPr>
          </a:lstStyle>
          <a:p>
            <a:r>
              <a:t>本文レベル1</a:t>
            </a:r>
          </a:p>
          <a:p>
            <a:pPr lvl="1"/>
            <a:r>
              <a:t>本文レベル2</a:t>
            </a:r>
          </a:p>
          <a:p>
            <a:pPr lvl="2"/>
            <a:r>
              <a:t>本文レベル3</a:t>
            </a:r>
          </a:p>
          <a:p>
            <a:pPr lvl="3"/>
            <a:r>
              <a:t>本文レベル4</a:t>
            </a:r>
          </a:p>
          <a:p>
            <a:pPr lvl="4"/>
            <a:r>
              <a:t>本文レベル5</a:t>
            </a:r>
          </a:p>
        </p:txBody>
      </p:sp>
      <p:sp>
        <p:nvSpPr>
          <p:cNvPr id="316" name="スライド番号"/>
          <p:cNvSpPr txBox="1">
            <a:spLocks noGrp="1"/>
          </p:cNvSpPr>
          <p:nvPr>
            <p:ph type="sldNum" sz="quarter" idx="2"/>
          </p:nvPr>
        </p:nvSpPr>
        <p:spPr>
          <a:xfrm>
            <a:off x="12477644" y="9294431"/>
            <a:ext cx="340216" cy="324468"/>
          </a:xfrm>
          <a:prstGeom prst="rect">
            <a:avLst/>
          </a:prstGeom>
        </p:spPr>
        <p:txBody>
          <a:bodyPr lIns="50778" tIns="50778" rIns="50778" bIns="50778"/>
          <a:lstStyle>
            <a:lvl1pPr>
              <a:defRPr sz="1600">
                <a:uFillTx/>
                <a:latin typeface="+mn-lt"/>
                <a:ea typeface="+mn-ea"/>
                <a:cs typeface="+mn-cs"/>
                <a:sym typeface="Helvetica Neue"/>
              </a:defRPr>
            </a:lvl1pPr>
          </a:lstStyle>
          <a:p>
            <a:fld id="{86CB4B4D-7CA3-9044-876B-883B54F8677D}" type="slidenum">
              <a:t>‹#›</a:t>
            </a:fld>
            <a:endParaRPr/>
          </a:p>
        </p:txBody>
      </p:sp>
      <p:sp>
        <p:nvSpPr>
          <p:cNvPr id="317" name="K.Fujii @ FKPPL/TYL 2018, May 9, 2018"/>
          <p:cNvSpPr txBox="1"/>
          <p:nvPr/>
        </p:nvSpPr>
        <p:spPr>
          <a:xfrm>
            <a:off x="216764" y="9383341"/>
            <a:ext cx="4747805"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8" tIns="50778" rIns="50778" bIns="50778" anchor="ctr">
            <a:spAutoFit/>
          </a:bodyPr>
          <a:lstStyle>
            <a:lvl1pPr algn="l">
              <a:defRPr sz="1100">
                <a:latin typeface="+mn-lt"/>
                <a:ea typeface="+mn-ea"/>
                <a:cs typeface="+mn-cs"/>
                <a:sym typeface="Helvetica Neue"/>
              </a:defRPr>
            </a:lvl1pPr>
          </a:lstStyle>
          <a:p>
            <a:r>
              <a:t>K.Fujii @ FKPPL/TYL 2018, May 9, 2018</a:t>
            </a: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ILC Physics Title">
    <p:spTree>
      <p:nvGrpSpPr>
        <p:cNvPr id="1" name=""/>
        <p:cNvGrpSpPr/>
        <p:nvPr/>
      </p:nvGrpSpPr>
      <p:grpSpPr>
        <a:xfrm>
          <a:off x="0" y="0"/>
          <a:ext cx="0" cy="0"/>
          <a:chOff x="0" y="0"/>
          <a:chExt cx="0" cy="0"/>
        </a:xfrm>
      </p:grpSpPr>
      <p:pic>
        <p:nvPicPr>
          <p:cNvPr id="324" name="droppedImage.png" descr="droppedImag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2373" y="2048"/>
            <a:ext cx="1371024" cy="1371025"/>
          </a:xfrm>
          <a:prstGeom prst="rect">
            <a:avLst/>
          </a:prstGeom>
          <a:ln w="12700">
            <a:miter lim="400000"/>
          </a:ln>
        </p:spPr>
      </p:pic>
      <p:sp>
        <p:nvSpPr>
          <p:cNvPr id="325" name="タイトルテキスト"/>
          <p:cNvSpPr txBox="1">
            <a:spLocks noGrp="1"/>
          </p:cNvSpPr>
          <p:nvPr>
            <p:ph type="title"/>
          </p:nvPr>
        </p:nvSpPr>
        <p:spPr>
          <a:xfrm>
            <a:off x="1627648" y="52827"/>
            <a:ext cx="9051297" cy="1256773"/>
          </a:xfrm>
          <a:prstGeom prst="rect">
            <a:avLst/>
          </a:prstGeom>
        </p:spPr>
        <p:txBody>
          <a:bodyPr lIns="50778" tIns="50778" rIns="50778" bIns="50778" anchor="b"/>
          <a:lstStyle>
            <a:lvl1pPr defTabSz="584200">
              <a:defRPr b="1">
                <a:uFillTx/>
                <a:latin typeface="+mn-lt"/>
                <a:ea typeface="+mn-ea"/>
                <a:cs typeface="+mn-cs"/>
                <a:sym typeface="Helvetica Neue"/>
              </a:defRPr>
            </a:lvl1pPr>
          </a:lstStyle>
          <a:p>
            <a:r>
              <a:t>タイトルテキスト</a:t>
            </a:r>
          </a:p>
        </p:txBody>
      </p:sp>
      <p:sp>
        <p:nvSpPr>
          <p:cNvPr id="326" name="本文レベル1…"/>
          <p:cNvSpPr txBox="1">
            <a:spLocks noGrp="1"/>
          </p:cNvSpPr>
          <p:nvPr>
            <p:ph type="body" sz="half" idx="1"/>
          </p:nvPr>
        </p:nvSpPr>
        <p:spPr>
          <a:xfrm>
            <a:off x="510518" y="1906248"/>
            <a:ext cx="11971069" cy="3808400"/>
          </a:xfrm>
          <a:prstGeom prst="rect">
            <a:avLst/>
          </a:prstGeom>
        </p:spPr>
        <p:txBody>
          <a:bodyPr lIns="50778" tIns="50778" rIns="50778" bIns="50778" anchor="t"/>
          <a:lstStyle>
            <a:lvl1pPr marL="564444" indent="-564444" defTabSz="584200">
              <a:spcBef>
                <a:spcPts val="0"/>
              </a:spcBef>
              <a:buClrTx/>
              <a:buSzPct val="100000"/>
              <a:buFontTx/>
              <a:buBlip>
                <a:blip r:embed="rId3"/>
              </a:buBlip>
              <a:defRPr sz="3200">
                <a:uFillTx/>
                <a:latin typeface="+mn-lt"/>
                <a:ea typeface="+mn-ea"/>
                <a:cs typeface="+mn-cs"/>
                <a:sym typeface="Helvetica Neue"/>
              </a:defRPr>
            </a:lvl1pPr>
            <a:lvl2pPr marL="564444" indent="-564444" defTabSz="584200">
              <a:spcBef>
                <a:spcPts val="0"/>
              </a:spcBef>
              <a:buClrTx/>
              <a:buSzPct val="100000"/>
              <a:buFontTx/>
              <a:buBlip>
                <a:blip r:embed="rId3"/>
              </a:buBlip>
              <a:defRPr sz="3200">
                <a:uFillTx/>
                <a:latin typeface="+mn-lt"/>
                <a:ea typeface="+mn-ea"/>
                <a:cs typeface="+mn-cs"/>
                <a:sym typeface="Helvetica Neue"/>
              </a:defRPr>
            </a:lvl2pPr>
            <a:lvl3pPr marL="564444" indent="-564444" defTabSz="584200">
              <a:spcBef>
                <a:spcPts val="0"/>
              </a:spcBef>
              <a:buClrTx/>
              <a:buSzPct val="100000"/>
              <a:buFontTx/>
              <a:buBlip>
                <a:blip r:embed="rId3"/>
              </a:buBlip>
              <a:defRPr sz="3200">
                <a:uFillTx/>
                <a:latin typeface="+mn-lt"/>
                <a:ea typeface="+mn-ea"/>
                <a:cs typeface="+mn-cs"/>
                <a:sym typeface="Helvetica Neue"/>
              </a:defRPr>
            </a:lvl3pPr>
            <a:lvl4pPr marL="564444" indent="-564444" defTabSz="584200">
              <a:spcBef>
                <a:spcPts val="0"/>
              </a:spcBef>
              <a:buClrTx/>
              <a:buSzPct val="100000"/>
              <a:buFontTx/>
              <a:buBlip>
                <a:blip r:embed="rId3"/>
              </a:buBlip>
              <a:defRPr sz="3200">
                <a:uFillTx/>
                <a:latin typeface="+mn-lt"/>
                <a:ea typeface="+mn-ea"/>
                <a:cs typeface="+mn-cs"/>
                <a:sym typeface="Helvetica Neue"/>
              </a:defRPr>
            </a:lvl4pPr>
            <a:lvl5pPr marL="564444" indent="-564444" defTabSz="584200">
              <a:spcBef>
                <a:spcPts val="0"/>
              </a:spcBef>
              <a:buClrTx/>
              <a:buSzPct val="100000"/>
              <a:buFontTx/>
              <a:buBlip>
                <a:blip r:embed="rId3"/>
              </a:buBlip>
              <a:defRPr sz="3200">
                <a:uFillTx/>
                <a:latin typeface="+mn-lt"/>
                <a:ea typeface="+mn-ea"/>
                <a:cs typeface="+mn-cs"/>
                <a:sym typeface="Helvetica Neue"/>
              </a:defRPr>
            </a:lvl5pPr>
          </a:lstStyle>
          <a:p>
            <a:r>
              <a:t>本文レベル1</a:t>
            </a:r>
          </a:p>
          <a:p>
            <a:pPr lvl="1"/>
            <a:r>
              <a:t>本文レベル2</a:t>
            </a:r>
          </a:p>
          <a:p>
            <a:pPr lvl="2"/>
            <a:r>
              <a:t>本文レベル3</a:t>
            </a:r>
          </a:p>
          <a:p>
            <a:pPr lvl="3"/>
            <a:r>
              <a:t>本文レベル4</a:t>
            </a:r>
          </a:p>
          <a:p>
            <a:pPr lvl="4"/>
            <a:r>
              <a:t>本文レベル5</a:t>
            </a:r>
          </a:p>
        </p:txBody>
      </p:sp>
      <p:sp>
        <p:nvSpPr>
          <p:cNvPr id="327" name="スライド番号"/>
          <p:cNvSpPr txBox="1">
            <a:spLocks noGrp="1"/>
          </p:cNvSpPr>
          <p:nvPr>
            <p:ph type="sldNum" sz="quarter" idx="2"/>
          </p:nvPr>
        </p:nvSpPr>
        <p:spPr>
          <a:xfrm>
            <a:off x="12449400" y="9294431"/>
            <a:ext cx="396706" cy="399247"/>
          </a:xfrm>
          <a:prstGeom prst="rect">
            <a:avLst/>
          </a:prstGeom>
        </p:spPr>
        <p:txBody>
          <a:bodyPr lIns="50778" tIns="50778" rIns="50778" bIns="50778"/>
          <a:lstStyle>
            <a:lvl1pPr>
              <a:defRPr sz="2000">
                <a:uFillTx/>
                <a:latin typeface="+mn-lt"/>
                <a:ea typeface="+mn-ea"/>
                <a:cs typeface="+mn-cs"/>
                <a:sym typeface="Helvetica Neue"/>
              </a:defRPr>
            </a:lvl1pPr>
          </a:lstStyle>
          <a:p>
            <a:fld id="{86CB4B4D-7CA3-9044-876B-883B54F8677D}" type="slidenum">
              <a:t>‹#›</a:t>
            </a:fld>
            <a:endParaRPr/>
          </a:p>
        </p:txBody>
      </p:sp>
      <p:sp>
        <p:nvSpPr>
          <p:cNvPr id="328" name="K.Fujii @ FKPPL/TYL 2018, May 9, 2018"/>
          <p:cNvSpPr txBox="1"/>
          <p:nvPr/>
        </p:nvSpPr>
        <p:spPr>
          <a:xfrm>
            <a:off x="216763" y="9383341"/>
            <a:ext cx="4747806"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8" tIns="50778" rIns="50778" bIns="50778" anchor="ctr">
            <a:spAutoFit/>
          </a:bodyPr>
          <a:lstStyle>
            <a:lvl1pPr algn="l">
              <a:defRPr sz="1200">
                <a:latin typeface="+mn-lt"/>
                <a:ea typeface="+mn-ea"/>
                <a:cs typeface="+mn-cs"/>
                <a:sym typeface="Helvetica Neue"/>
              </a:defRPr>
            </a:lvl1pPr>
          </a:lstStyle>
          <a:p>
            <a:r>
              <a:t>K.Fujii @ FKPPL/TYL 2018, May 9, 2018</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37" name="タイトルテキスト"/>
          <p:cNvSpPr txBox="1">
            <a:spLocks noGrp="1"/>
          </p:cNvSpPr>
          <p:nvPr>
            <p:ph type="title"/>
          </p:nvPr>
        </p:nvSpPr>
        <p:spPr>
          <a:prstGeom prst="rect">
            <a:avLst/>
          </a:prstGeom>
        </p:spPr>
        <p:txBody>
          <a:bodyPr/>
          <a:lstStyle/>
          <a:p>
            <a:r>
              <a:t>タイトルテキスト</a:t>
            </a:r>
          </a:p>
        </p:txBody>
      </p:sp>
      <p:sp>
        <p:nvSpPr>
          <p:cNvPr id="38" name="本文レベル1…"/>
          <p:cNvSpPr txBox="1">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39"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46" name="タイトルテキスト"/>
          <p:cNvSpPr txBox="1">
            <a:spLocks noGrp="1"/>
          </p:cNvSpPr>
          <p:nvPr>
            <p:ph type="title"/>
          </p:nvPr>
        </p:nvSpPr>
        <p:spPr>
          <a:xfrm>
            <a:off x="1270000" y="254000"/>
            <a:ext cx="10464800" cy="2438400"/>
          </a:xfrm>
          <a:prstGeom prst="rect">
            <a:avLst/>
          </a:prstGeom>
        </p:spPr>
        <p:txBody>
          <a:bodyPr/>
          <a:lstStyle>
            <a:lvl1pPr defTabSz="584200">
              <a:defRPr sz="8400">
                <a:uFillTx/>
              </a:defRPr>
            </a:lvl1pPr>
          </a:lstStyle>
          <a:p>
            <a:r>
              <a:t>タイトルテキスト</a:t>
            </a:r>
          </a:p>
        </p:txBody>
      </p:sp>
      <p:sp>
        <p:nvSpPr>
          <p:cNvPr id="47" name="本文レベル1…"/>
          <p:cNvSpPr txBox="1">
            <a:spLocks noGrp="1"/>
          </p:cNvSpPr>
          <p:nvPr>
            <p:ph type="body" idx="1"/>
          </p:nvPr>
        </p:nvSpPr>
        <p:spPr>
          <a:xfrm>
            <a:off x="1270000" y="2768600"/>
            <a:ext cx="10464800" cy="5715000"/>
          </a:xfrm>
          <a:prstGeom prst="rect">
            <a:avLst/>
          </a:prstGeom>
        </p:spPr>
        <p:txBody>
          <a:bodyPr/>
          <a:lstStyle>
            <a:lvl1pPr marL="889000" defTabSz="584200">
              <a:buClrTx/>
              <a:buFontTx/>
              <a:defRPr sz="4200">
                <a:uFillTx/>
              </a:defRPr>
            </a:lvl1pPr>
            <a:lvl2pPr marL="1333500" defTabSz="584200">
              <a:buClrTx/>
              <a:buFontTx/>
              <a:defRPr sz="4200">
                <a:uFillTx/>
              </a:defRPr>
            </a:lvl2pPr>
            <a:lvl3pPr marL="1778000" defTabSz="584200">
              <a:buClrTx/>
              <a:buFontTx/>
              <a:defRPr sz="4200">
                <a:uFillTx/>
              </a:defRPr>
            </a:lvl3pPr>
            <a:lvl4pPr marL="2222500" defTabSz="584200">
              <a:buClrTx/>
              <a:buFontTx/>
              <a:defRPr sz="4200">
                <a:uFillTx/>
              </a:defRPr>
            </a:lvl4pPr>
            <a:lvl5pPr marL="2667000" defTabSz="584200">
              <a:buClrTx/>
              <a:buFontTx/>
              <a:defRPr sz="4200">
                <a:uFillTx/>
              </a:defRPr>
            </a:lvl5pPr>
          </a:lstStyle>
          <a:p>
            <a:r>
              <a:t>本文レベル1</a:t>
            </a:r>
          </a:p>
          <a:p>
            <a:pPr lvl="1"/>
            <a:r>
              <a:t>本文レベル2</a:t>
            </a:r>
          </a:p>
          <a:p>
            <a:pPr lvl="2"/>
            <a:r>
              <a:t>本文レベル3</a:t>
            </a:r>
          </a:p>
          <a:p>
            <a:pPr lvl="3"/>
            <a:r>
              <a:t>本文レベル4</a:t>
            </a:r>
          </a:p>
          <a:p>
            <a:pPr lvl="4"/>
            <a:r>
              <a:t>本文レベル5</a:t>
            </a:r>
          </a:p>
        </p:txBody>
      </p:sp>
      <p:sp>
        <p:nvSpPr>
          <p:cNvPr id="48" name="スライド番号"/>
          <p:cNvSpPr txBox="1">
            <a:spLocks noGrp="1"/>
          </p:cNvSpPr>
          <p:nvPr>
            <p:ph type="sldNum" sz="quarter" idx="2"/>
          </p:nvPr>
        </p:nvSpPr>
        <p:spPr>
          <a:xfrm>
            <a:off x="6288709" y="9296400"/>
            <a:ext cx="414682" cy="330200"/>
          </a:xfrm>
          <a:prstGeom prst="rect">
            <a:avLst/>
          </a:prstGeom>
        </p:spPr>
        <p:txBody>
          <a:bodyPr anchor="b"/>
          <a:lstStyle>
            <a:lvl1pPr>
              <a:defRPr sz="1800">
                <a:uFillTx/>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タイトルとコンテンツ">
    <p:spTree>
      <p:nvGrpSpPr>
        <p:cNvPr id="1" name=""/>
        <p:cNvGrpSpPr/>
        <p:nvPr/>
      </p:nvGrpSpPr>
      <p:grpSpPr>
        <a:xfrm>
          <a:off x="0" y="0"/>
          <a:ext cx="0" cy="0"/>
          <a:chOff x="0" y="0"/>
          <a:chExt cx="0" cy="0"/>
        </a:xfrm>
      </p:grpSpPr>
      <p:sp>
        <p:nvSpPr>
          <p:cNvPr id="55" name="タイトルテキスト"/>
          <p:cNvSpPr txBox="1">
            <a:spLocks noGrp="1"/>
          </p:cNvSpPr>
          <p:nvPr>
            <p:ph type="title"/>
          </p:nvPr>
        </p:nvSpPr>
        <p:spPr>
          <a:xfrm>
            <a:off x="650239" y="390596"/>
            <a:ext cx="11704322" cy="1625601"/>
          </a:xfrm>
          <a:prstGeom prst="rect">
            <a:avLst/>
          </a:prstGeom>
        </p:spPr>
        <p:txBody>
          <a:bodyPr lIns="65023" tIns="65023" rIns="65023" bIns="65023">
            <a:normAutofit/>
          </a:bodyPr>
          <a:lstStyle>
            <a:lvl1pPr defTabSz="1300480">
              <a:defRPr sz="6200">
                <a:uFillTx/>
                <a:latin typeface="Arial"/>
                <a:ea typeface="Arial"/>
                <a:cs typeface="Arial"/>
                <a:sym typeface="Arial"/>
              </a:defRPr>
            </a:lvl1pPr>
          </a:lstStyle>
          <a:p>
            <a:r>
              <a:t>タイトルテキスト</a:t>
            </a:r>
          </a:p>
        </p:txBody>
      </p:sp>
      <p:sp>
        <p:nvSpPr>
          <p:cNvPr id="56" name="本文レベル1…"/>
          <p:cNvSpPr txBox="1">
            <a:spLocks noGrp="1"/>
          </p:cNvSpPr>
          <p:nvPr>
            <p:ph type="body" idx="1"/>
          </p:nvPr>
        </p:nvSpPr>
        <p:spPr>
          <a:xfrm>
            <a:off x="650239" y="2275839"/>
            <a:ext cx="11704322" cy="6436927"/>
          </a:xfrm>
          <a:prstGeom prst="rect">
            <a:avLst/>
          </a:prstGeom>
        </p:spPr>
        <p:txBody>
          <a:bodyPr lIns="65023" tIns="65023" rIns="65023" bIns="65023" anchor="t">
            <a:normAutofit/>
          </a:bodyPr>
          <a:lstStyle>
            <a:lvl1pPr marL="471487" indent="-471487" defTabSz="1300480">
              <a:spcBef>
                <a:spcPts val="1000"/>
              </a:spcBef>
              <a:buClrTx/>
              <a:buSzPct val="100000"/>
              <a:buFont typeface="Arial"/>
              <a:defRPr sz="4400">
                <a:uFillTx/>
                <a:latin typeface="Arial"/>
                <a:ea typeface="Arial"/>
                <a:cs typeface="Arial"/>
                <a:sym typeface="Arial"/>
              </a:defRPr>
            </a:lvl1pPr>
            <a:lvl2pPr marL="906235" indent="-449035" defTabSz="1300480">
              <a:spcBef>
                <a:spcPts val="1000"/>
              </a:spcBef>
              <a:buClrTx/>
              <a:buSzPct val="100000"/>
              <a:buFont typeface="Arial"/>
              <a:buChar char="–"/>
              <a:defRPr sz="4400">
                <a:uFillTx/>
                <a:latin typeface="Arial"/>
                <a:ea typeface="Arial"/>
                <a:cs typeface="Arial"/>
                <a:sym typeface="Arial"/>
              </a:defRPr>
            </a:lvl2pPr>
            <a:lvl3pPr marL="1333500" indent="-419100" defTabSz="1300480">
              <a:spcBef>
                <a:spcPts val="1000"/>
              </a:spcBef>
              <a:buClrTx/>
              <a:buSzPct val="100000"/>
              <a:buFont typeface="Arial"/>
              <a:defRPr sz="4400">
                <a:uFillTx/>
                <a:latin typeface="Arial"/>
                <a:ea typeface="Arial"/>
                <a:cs typeface="Arial"/>
                <a:sym typeface="Arial"/>
              </a:defRPr>
            </a:lvl3pPr>
            <a:lvl4pPr marL="1874520" indent="-502920" defTabSz="1300480">
              <a:spcBef>
                <a:spcPts val="1000"/>
              </a:spcBef>
              <a:buClrTx/>
              <a:buSzPct val="100000"/>
              <a:buFont typeface="Arial"/>
              <a:buChar char="–"/>
              <a:defRPr sz="4400">
                <a:uFillTx/>
                <a:latin typeface="Arial"/>
                <a:ea typeface="Arial"/>
                <a:cs typeface="Arial"/>
                <a:sym typeface="Arial"/>
              </a:defRPr>
            </a:lvl4pPr>
            <a:lvl5pPr marL="2331720" indent="-502920" defTabSz="1300480">
              <a:spcBef>
                <a:spcPts val="1000"/>
              </a:spcBef>
              <a:buClrTx/>
              <a:buSzPct val="100000"/>
              <a:buFont typeface="Arial"/>
              <a:buChar char="»"/>
              <a:defRPr sz="4400">
                <a:uFillTx/>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57" name="スライド番号"/>
          <p:cNvSpPr txBox="1">
            <a:spLocks noGrp="1"/>
          </p:cNvSpPr>
          <p:nvPr>
            <p:ph type="sldNum" sz="quarter" idx="2"/>
          </p:nvPr>
        </p:nvSpPr>
        <p:spPr>
          <a:xfrm>
            <a:off x="11985791" y="9123786"/>
            <a:ext cx="368769" cy="352001"/>
          </a:xfrm>
          <a:prstGeom prst="rect">
            <a:avLst/>
          </a:prstGeom>
        </p:spPr>
        <p:txBody>
          <a:bodyPr lIns="65023" tIns="65023" rIns="65023" bIns="65023" anchor="ctr"/>
          <a:lstStyle>
            <a:lvl1pPr algn="r" defTabSz="1300480">
              <a:defRPr sz="1600">
                <a:solidFill>
                  <a:srgbClr val="888888"/>
                </a:solidFill>
                <a:uFillTx/>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ILC Physics Title">
    <p:spTree>
      <p:nvGrpSpPr>
        <p:cNvPr id="1" name=""/>
        <p:cNvGrpSpPr/>
        <p:nvPr/>
      </p:nvGrpSpPr>
      <p:grpSpPr>
        <a:xfrm>
          <a:off x="0" y="0"/>
          <a:ext cx="0" cy="0"/>
          <a:chOff x="0" y="0"/>
          <a:chExt cx="0" cy="0"/>
        </a:xfrm>
      </p:grpSpPr>
      <p:pic>
        <p:nvPicPr>
          <p:cNvPr id="64" name="droppedImage.tiff" descr="droppedImage.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9700" y="0"/>
            <a:ext cx="1371600" cy="1371600"/>
          </a:xfrm>
          <a:prstGeom prst="rect">
            <a:avLst/>
          </a:prstGeom>
          <a:ln w="12700">
            <a:miter lim="400000"/>
          </a:ln>
        </p:spPr>
      </p:pic>
      <p:pic>
        <p:nvPicPr>
          <p:cNvPr id="65" name="droppedImage.pdf" descr="droppedImage.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88650" y="104290"/>
            <a:ext cx="2006600" cy="1147478"/>
          </a:xfrm>
          <a:prstGeom prst="rect">
            <a:avLst/>
          </a:prstGeom>
          <a:ln w="12700">
            <a:miter lim="400000"/>
          </a:ln>
        </p:spPr>
      </p:pic>
      <p:sp>
        <p:nvSpPr>
          <p:cNvPr id="66" name="K.Fujii @ FKPPL/TYL 2013, June, 2013"/>
          <p:cNvSpPr txBox="1"/>
          <p:nvPr/>
        </p:nvSpPr>
        <p:spPr>
          <a:xfrm>
            <a:off x="150622" y="9423400"/>
            <a:ext cx="47498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400">
                <a:latin typeface="+mn-lt"/>
                <a:ea typeface="+mn-ea"/>
                <a:cs typeface="+mn-cs"/>
                <a:sym typeface="Helvetica Neue"/>
              </a:defRPr>
            </a:lvl1pPr>
          </a:lstStyle>
          <a:p>
            <a:r>
              <a:t>K.Fujii @ FKPPL/TYL 2013, June, 2013</a:t>
            </a:r>
          </a:p>
        </p:txBody>
      </p:sp>
      <p:sp>
        <p:nvSpPr>
          <p:cNvPr id="67" name="タイトルテキスト"/>
          <p:cNvSpPr txBox="1">
            <a:spLocks noGrp="1"/>
          </p:cNvSpPr>
          <p:nvPr>
            <p:ph type="title"/>
          </p:nvPr>
        </p:nvSpPr>
        <p:spPr>
          <a:xfrm>
            <a:off x="1625600" y="50800"/>
            <a:ext cx="9055100" cy="1257300"/>
          </a:xfrm>
          <a:prstGeom prst="rect">
            <a:avLst/>
          </a:prstGeom>
        </p:spPr>
        <p:txBody>
          <a:bodyPr anchor="b"/>
          <a:lstStyle>
            <a:lvl1pPr defTabSz="584200">
              <a:defRPr sz="8400" b="1">
                <a:uFillTx/>
                <a:latin typeface="+mn-lt"/>
                <a:ea typeface="+mn-ea"/>
                <a:cs typeface="+mn-cs"/>
                <a:sym typeface="Helvetica Neue"/>
              </a:defRPr>
            </a:lvl1pPr>
          </a:lstStyle>
          <a:p>
            <a:r>
              <a:t>タイトルテキスト</a:t>
            </a:r>
          </a:p>
        </p:txBody>
      </p:sp>
      <p:sp>
        <p:nvSpPr>
          <p:cNvPr id="68" name="本文レベル1…"/>
          <p:cNvSpPr txBox="1">
            <a:spLocks noGrp="1"/>
          </p:cNvSpPr>
          <p:nvPr>
            <p:ph type="body" sz="half" idx="1"/>
          </p:nvPr>
        </p:nvSpPr>
        <p:spPr>
          <a:xfrm>
            <a:off x="508000" y="1905000"/>
            <a:ext cx="11976100" cy="3810000"/>
          </a:xfrm>
          <a:prstGeom prst="rect">
            <a:avLst/>
          </a:prstGeom>
        </p:spPr>
        <p:txBody>
          <a:bodyPr anchor="t"/>
          <a:lstStyle>
            <a:lvl1pPr marL="635000" indent="-635000" defTabSz="584200">
              <a:spcBef>
                <a:spcPts val="0"/>
              </a:spcBef>
              <a:buClrTx/>
              <a:buSzPct val="100000"/>
              <a:buFontTx/>
              <a:buBlip>
                <a:blip r:embed="rId4"/>
              </a:buBlip>
              <a:defRPr sz="3600">
                <a:uFillTx/>
                <a:latin typeface="+mn-lt"/>
                <a:ea typeface="+mn-ea"/>
                <a:cs typeface="+mn-cs"/>
                <a:sym typeface="Helvetica Neue"/>
              </a:defRPr>
            </a:lvl1pPr>
            <a:lvl2pPr marL="635000" indent="-635000" defTabSz="584200">
              <a:spcBef>
                <a:spcPts val="0"/>
              </a:spcBef>
              <a:buClrTx/>
              <a:buSzPct val="100000"/>
              <a:buFontTx/>
              <a:buBlip>
                <a:blip r:embed="rId4"/>
              </a:buBlip>
              <a:defRPr sz="3600">
                <a:uFillTx/>
                <a:latin typeface="+mn-lt"/>
                <a:ea typeface="+mn-ea"/>
                <a:cs typeface="+mn-cs"/>
                <a:sym typeface="Helvetica Neue"/>
              </a:defRPr>
            </a:lvl2pPr>
            <a:lvl3pPr marL="635000" indent="-635000" defTabSz="584200">
              <a:spcBef>
                <a:spcPts val="0"/>
              </a:spcBef>
              <a:buClrTx/>
              <a:buSzPct val="100000"/>
              <a:buFontTx/>
              <a:buBlip>
                <a:blip r:embed="rId4"/>
              </a:buBlip>
              <a:defRPr sz="3600">
                <a:uFillTx/>
                <a:latin typeface="+mn-lt"/>
                <a:ea typeface="+mn-ea"/>
                <a:cs typeface="+mn-cs"/>
                <a:sym typeface="Helvetica Neue"/>
              </a:defRPr>
            </a:lvl3pPr>
            <a:lvl4pPr marL="635000" indent="-635000" defTabSz="584200">
              <a:spcBef>
                <a:spcPts val="0"/>
              </a:spcBef>
              <a:buClrTx/>
              <a:buSzPct val="100000"/>
              <a:buFontTx/>
              <a:buBlip>
                <a:blip r:embed="rId4"/>
              </a:buBlip>
              <a:defRPr sz="3600">
                <a:uFillTx/>
                <a:latin typeface="+mn-lt"/>
                <a:ea typeface="+mn-ea"/>
                <a:cs typeface="+mn-cs"/>
                <a:sym typeface="Helvetica Neue"/>
              </a:defRPr>
            </a:lvl4pPr>
            <a:lvl5pPr marL="635000" indent="-635000" defTabSz="584200">
              <a:spcBef>
                <a:spcPts val="0"/>
              </a:spcBef>
              <a:buClrTx/>
              <a:buSzPct val="100000"/>
              <a:buFontTx/>
              <a:buBlip>
                <a:blip r:embed="rId4"/>
              </a:buBlip>
              <a:defRPr sz="3600">
                <a:uFillTx/>
                <a:latin typeface="+mn-lt"/>
                <a:ea typeface="+mn-ea"/>
                <a:cs typeface="+mn-cs"/>
                <a:sym typeface="Helvetica Neue"/>
              </a:defRPr>
            </a:lvl5pPr>
          </a:lstStyle>
          <a:p>
            <a:r>
              <a:t>本文レベル1</a:t>
            </a:r>
          </a:p>
          <a:p>
            <a:pPr lvl="1"/>
            <a:r>
              <a:t>本文レベル2</a:t>
            </a:r>
          </a:p>
          <a:p>
            <a:pPr lvl="2"/>
            <a:r>
              <a:t>本文レベル3</a:t>
            </a:r>
          </a:p>
          <a:p>
            <a:pPr lvl="3"/>
            <a:r>
              <a:t>本文レベル4</a:t>
            </a:r>
          </a:p>
          <a:p>
            <a:pPr lvl="4"/>
            <a:r>
              <a:t>本文レベル5</a:t>
            </a:r>
          </a:p>
        </p:txBody>
      </p:sp>
      <p:sp>
        <p:nvSpPr>
          <p:cNvPr id="69" name="スライド番号"/>
          <p:cNvSpPr txBox="1">
            <a:spLocks noGrp="1"/>
          </p:cNvSpPr>
          <p:nvPr>
            <p:ph type="sldNum" sz="quarter" idx="2"/>
          </p:nvPr>
        </p:nvSpPr>
        <p:spPr>
          <a:xfrm>
            <a:off x="12572898" y="9379000"/>
            <a:ext cx="368504" cy="374600"/>
          </a:xfrm>
          <a:prstGeom prst="rect">
            <a:avLst/>
          </a:prstGeom>
        </p:spPr>
        <p:txBody>
          <a:bodyPr anchor="b"/>
          <a:lstStyle>
            <a:lvl1pPr>
              <a:defRPr sz="1800">
                <a:uFillTx/>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76" name="タイトルテキスト"/>
          <p:cNvSpPr txBox="1">
            <a:spLocks noGrp="1"/>
          </p:cNvSpPr>
          <p:nvPr>
            <p:ph type="title"/>
          </p:nvPr>
        </p:nvSpPr>
        <p:spPr>
          <a:xfrm>
            <a:off x="215900" y="0"/>
            <a:ext cx="12560301" cy="1206502"/>
          </a:xfrm>
          <a:prstGeom prst="rect">
            <a:avLst/>
          </a:prstGeom>
        </p:spPr>
        <p:txBody>
          <a:bodyPr lIns="0" tIns="0" rIns="0" bIns="0"/>
          <a:lstStyle>
            <a:lvl1pPr defTabSz="584200">
              <a:defRPr sz="6400" b="1">
                <a:uFillTx/>
                <a:latin typeface="+mn-lt"/>
                <a:ea typeface="+mn-ea"/>
                <a:cs typeface="+mn-cs"/>
                <a:sym typeface="Helvetica Neue"/>
              </a:defRPr>
            </a:lvl1pPr>
          </a:lstStyle>
          <a:p>
            <a:r>
              <a:t>タイトルテキスト</a:t>
            </a:r>
          </a:p>
        </p:txBody>
      </p:sp>
      <p:sp>
        <p:nvSpPr>
          <p:cNvPr id="77" name="本文レベル1…"/>
          <p:cNvSpPr txBox="1">
            <a:spLocks noGrp="1"/>
          </p:cNvSpPr>
          <p:nvPr>
            <p:ph type="body" idx="1"/>
          </p:nvPr>
        </p:nvSpPr>
        <p:spPr>
          <a:xfrm>
            <a:off x="596900" y="1397000"/>
            <a:ext cx="11811001" cy="8356601"/>
          </a:xfrm>
          <a:prstGeom prst="rect">
            <a:avLst/>
          </a:prstGeom>
        </p:spPr>
        <p:txBody>
          <a:bodyPr lIns="0" tIns="0" rIns="0" bIns="0" anchor="t"/>
          <a:lstStyle>
            <a:lvl1pPr marL="817562" indent="-500062" defTabSz="584200">
              <a:spcBef>
                <a:spcPts val="700"/>
              </a:spcBef>
              <a:buClrTx/>
              <a:buFontTx/>
              <a:defRPr sz="2800">
                <a:uFillTx/>
                <a:latin typeface="+mn-lt"/>
                <a:ea typeface="+mn-ea"/>
                <a:cs typeface="+mn-cs"/>
                <a:sym typeface="Helvetica Neue"/>
              </a:defRPr>
            </a:lvl1pPr>
            <a:lvl2pPr marL="1262062" indent="-500062" defTabSz="584200">
              <a:spcBef>
                <a:spcPts val="700"/>
              </a:spcBef>
              <a:buClrTx/>
              <a:buFontTx/>
              <a:defRPr sz="2800">
                <a:uFillTx/>
                <a:latin typeface="+mn-lt"/>
                <a:ea typeface="+mn-ea"/>
                <a:cs typeface="+mn-cs"/>
                <a:sym typeface="Helvetica Neue"/>
              </a:defRPr>
            </a:lvl2pPr>
            <a:lvl3pPr marL="1706562" indent="-500062" defTabSz="584200">
              <a:spcBef>
                <a:spcPts val="700"/>
              </a:spcBef>
              <a:buClrTx/>
              <a:buFontTx/>
              <a:defRPr sz="2800">
                <a:uFillTx/>
                <a:latin typeface="+mn-lt"/>
                <a:ea typeface="+mn-ea"/>
                <a:cs typeface="+mn-cs"/>
                <a:sym typeface="Helvetica Neue"/>
              </a:defRPr>
            </a:lvl3pPr>
            <a:lvl4pPr marL="2151062" indent="-500062" defTabSz="584200">
              <a:spcBef>
                <a:spcPts val="700"/>
              </a:spcBef>
              <a:buClrTx/>
              <a:buFontTx/>
              <a:defRPr sz="2800">
                <a:uFillTx/>
                <a:latin typeface="+mn-lt"/>
                <a:ea typeface="+mn-ea"/>
                <a:cs typeface="+mn-cs"/>
                <a:sym typeface="Helvetica Neue"/>
              </a:defRPr>
            </a:lvl4pPr>
            <a:lvl5pPr marL="2595562" indent="-500062" defTabSz="584200">
              <a:spcBef>
                <a:spcPts val="700"/>
              </a:spcBef>
              <a:buClrTx/>
              <a:buFontTx/>
              <a:defRPr sz="2800">
                <a:uFillTx/>
                <a:latin typeface="+mn-lt"/>
                <a:ea typeface="+mn-ea"/>
                <a:cs typeface="+mn-cs"/>
                <a:sym typeface="Helvetica Neue"/>
              </a:defRPr>
            </a:lvl5pPr>
          </a:lstStyle>
          <a:p>
            <a:r>
              <a:t>本文レベル1</a:t>
            </a:r>
          </a:p>
          <a:p>
            <a:pPr lvl="1"/>
            <a:r>
              <a:t>本文レベル2</a:t>
            </a:r>
          </a:p>
          <a:p>
            <a:pPr lvl="2"/>
            <a:r>
              <a:t>本文レベル3</a:t>
            </a:r>
          </a:p>
          <a:p>
            <a:pPr lvl="3"/>
            <a:r>
              <a:t>本文レベル4</a:t>
            </a:r>
          </a:p>
          <a:p>
            <a:pPr lvl="4"/>
            <a:r>
              <a:t>本文レベル5</a:t>
            </a:r>
          </a:p>
        </p:txBody>
      </p:sp>
      <p:sp>
        <p:nvSpPr>
          <p:cNvPr id="78" name="スライド番号"/>
          <p:cNvSpPr txBox="1">
            <a:spLocks noGrp="1"/>
          </p:cNvSpPr>
          <p:nvPr>
            <p:ph type="sldNum" sz="quarter" idx="2"/>
          </p:nvPr>
        </p:nvSpPr>
        <p:spPr>
          <a:xfrm>
            <a:off x="7802879" y="9040141"/>
            <a:ext cx="3034454" cy="520701"/>
          </a:xfrm>
          <a:prstGeom prst="rect">
            <a:avLst/>
          </a:prstGeom>
        </p:spPr>
        <p:txBody>
          <a:bodyPr lIns="0" tIns="0" rIns="0" bIns="0"/>
          <a:lstStyle>
            <a:lvl1pPr>
              <a:defRPr sz="1600">
                <a:uFillTx/>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85" name="タイトルテキスト"/>
          <p:cNvSpPr txBox="1">
            <a:spLocks noGrp="1"/>
          </p:cNvSpPr>
          <p:nvPr>
            <p:ph type="title"/>
          </p:nvPr>
        </p:nvSpPr>
        <p:spPr>
          <a:xfrm>
            <a:off x="1270000" y="239712"/>
            <a:ext cx="10464800" cy="2465388"/>
          </a:xfrm>
          <a:prstGeom prst="rect">
            <a:avLst/>
          </a:prstGeom>
        </p:spPr>
        <p:txBody>
          <a:bodyPr/>
          <a:lstStyle>
            <a:lvl1pPr defTabSz="914400">
              <a:defRPr sz="8400"/>
            </a:lvl1pPr>
          </a:lstStyle>
          <a:p>
            <a:r>
              <a:t>タイトルテキスト</a:t>
            </a:r>
          </a:p>
        </p:txBody>
      </p:sp>
      <p:sp>
        <p:nvSpPr>
          <p:cNvPr id="86" name="本文レベル1…"/>
          <p:cNvSpPr txBox="1">
            <a:spLocks noGrp="1"/>
          </p:cNvSpPr>
          <p:nvPr>
            <p:ph type="body" idx="1"/>
          </p:nvPr>
        </p:nvSpPr>
        <p:spPr>
          <a:xfrm>
            <a:off x="1270000" y="1498600"/>
            <a:ext cx="10464800" cy="8255000"/>
          </a:xfrm>
          <a:prstGeom prst="rect">
            <a:avLst/>
          </a:prstGeom>
        </p:spPr>
        <p:txBody>
          <a:bodyPr/>
          <a:lstStyle>
            <a:lvl1pPr defTabSz="914400">
              <a:defRPr sz="4200"/>
            </a:lvl1pPr>
            <a:lvl2pPr defTabSz="914400">
              <a:defRPr sz="4200"/>
            </a:lvl2pPr>
            <a:lvl3pPr defTabSz="914400">
              <a:defRPr sz="4200"/>
            </a:lvl3pPr>
            <a:lvl4pPr defTabSz="914400">
              <a:defRPr sz="4200"/>
            </a:lvl4pPr>
            <a:lvl5pPr defTabSz="914400">
              <a:defRPr sz="4200"/>
            </a:lvl5pPr>
          </a:lstStyle>
          <a:p>
            <a:r>
              <a:t>本文レベル1</a:t>
            </a:r>
          </a:p>
          <a:p>
            <a:pPr lvl="1"/>
            <a:r>
              <a:t>本文レベル2</a:t>
            </a:r>
          </a:p>
          <a:p>
            <a:pPr lvl="2"/>
            <a:r>
              <a:t>本文レベル3</a:t>
            </a:r>
          </a:p>
          <a:p>
            <a:pPr lvl="3"/>
            <a:r>
              <a:t>本文レベル4</a:t>
            </a:r>
          </a:p>
          <a:p>
            <a:pPr lvl="4"/>
            <a:r>
              <a:t>本文レベル5</a:t>
            </a:r>
          </a:p>
        </p:txBody>
      </p:sp>
      <p:sp>
        <p:nvSpPr>
          <p:cNvPr id="87" name="スライド番号"/>
          <p:cNvSpPr txBox="1">
            <a:spLocks noGrp="1"/>
          </p:cNvSpPr>
          <p:nvPr>
            <p:ph type="sldNum" sz="quarter" idx="2"/>
          </p:nvPr>
        </p:nvSpPr>
        <p:spPr>
          <a:xfrm>
            <a:off x="6094806" y="9283700"/>
            <a:ext cx="815188" cy="635000"/>
          </a:xfrm>
          <a:prstGeom prst="rect">
            <a:avLst/>
          </a:prstGeom>
        </p:spPr>
        <p:txBody>
          <a:bodyPr/>
          <a:lstStyle>
            <a:lvl1pPr>
              <a:defRPr sz="4200"/>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タイトルテキスト"/>
          <p:cNvSpPr txBox="1">
            <a:spLocks noGrp="1"/>
          </p:cNvSpPr>
          <p:nvPr>
            <p:ph type="title"/>
          </p:nvPr>
        </p:nvSpPr>
        <p:spPr>
          <a:xfrm>
            <a:off x="1270000" y="239712"/>
            <a:ext cx="10452100" cy="2465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r>
              <a:t>タイトルテキスト</a:t>
            </a:r>
          </a:p>
        </p:txBody>
      </p:sp>
      <p:sp>
        <p:nvSpPr>
          <p:cNvPr id="3" name="本文レベル1…"/>
          <p:cNvSpPr txBox="1">
            <a:spLocks noGrp="1"/>
          </p:cNvSpPr>
          <p:nvPr>
            <p:ph type="body" idx="1"/>
          </p:nvPr>
        </p:nvSpPr>
        <p:spPr>
          <a:xfrm>
            <a:off x="1270000" y="1498600"/>
            <a:ext cx="10452100" cy="825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r>
              <a:t>本文レベル1</a:t>
            </a:r>
          </a:p>
          <a:p>
            <a:pPr lvl="1"/>
            <a:r>
              <a:t>本文レベル2</a:t>
            </a:r>
          </a:p>
          <a:p>
            <a:pPr lvl="2"/>
            <a:r>
              <a:t>本文レベル3</a:t>
            </a:r>
          </a:p>
          <a:p>
            <a:pPr lvl="3"/>
            <a:r>
              <a:t>本文レベル4</a:t>
            </a:r>
          </a:p>
          <a:p>
            <a:pPr lvl="4"/>
            <a:r>
              <a:t>本文レベル5</a:t>
            </a:r>
          </a:p>
        </p:txBody>
      </p:sp>
      <p:sp>
        <p:nvSpPr>
          <p:cNvPr id="4" name="スライド番号"/>
          <p:cNvSpPr txBox="1">
            <a:spLocks noGrp="1"/>
          </p:cNvSpPr>
          <p:nvPr>
            <p:ph type="sldNum" sz="quarter" idx="2"/>
          </p:nvPr>
        </p:nvSpPr>
        <p:spPr>
          <a:xfrm>
            <a:off x="6128181" y="9283700"/>
            <a:ext cx="748438" cy="584200"/>
          </a:xfrm>
          <a:prstGeom prst="rect">
            <a:avLst/>
          </a:prstGeom>
          <a:ln w="12700">
            <a:miter lim="400000"/>
          </a:ln>
        </p:spPr>
        <p:txBody>
          <a:bodyPr wrap="none" lIns="50800" tIns="50800" rIns="50800" bIns="50800">
            <a:spAutoFit/>
          </a:bodyPr>
          <a:lstStyle>
            <a:lvl1pPr>
              <a:defRPr sz="3800">
                <a:uFill>
                  <a:solidFill>
                    <a:srgbClr val="000000"/>
                  </a:solidFill>
                </a:u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80" r:id="rId31"/>
    <p:sldLayoutId id="2147483681" r:id="rId32"/>
    <p:sldLayoutId id="2147483682" r:id="rId33"/>
    <p:sldLayoutId id="2147483683" r:id="rId34"/>
    <p:sldLayoutId id="2147483684" r:id="rId35"/>
  </p:sldLayoutIdLst>
  <p:transition spd="med"/>
  <p:txStyles>
    <p:titleStyle>
      <a:lvl1pPr marL="0" marR="0" indent="0" algn="ctr" defTabSz="927100" rtl="0" latinLnBrk="0">
        <a:lnSpc>
          <a:spcPct val="100000"/>
        </a:lnSpc>
        <a:spcBef>
          <a:spcPts val="0"/>
        </a:spcBef>
        <a:spcAft>
          <a:spcPts val="0"/>
        </a:spcAft>
        <a:buClrTx/>
        <a:buSzTx/>
        <a:buFontTx/>
        <a:buNone/>
        <a:tabLst/>
        <a:defRPr sz="8200" b="0" i="0" u="none" strike="noStrike" cap="none" spc="0" baseline="0">
          <a:solidFill>
            <a:srgbClr val="000000"/>
          </a:solidFill>
          <a:uFill>
            <a:solidFill>
              <a:srgbClr val="000000"/>
            </a:solidFill>
          </a:uFill>
          <a:latin typeface="+mj-lt"/>
          <a:ea typeface="+mj-ea"/>
          <a:cs typeface="+mj-cs"/>
          <a:sym typeface="ヒラギノ角ゴ Pro W3"/>
        </a:defRPr>
      </a:lvl1pPr>
      <a:lvl2pPr marL="0" marR="0" indent="228600" algn="ctr" defTabSz="927100" rtl="0" latinLnBrk="0">
        <a:lnSpc>
          <a:spcPct val="100000"/>
        </a:lnSpc>
        <a:spcBef>
          <a:spcPts val="0"/>
        </a:spcBef>
        <a:spcAft>
          <a:spcPts val="0"/>
        </a:spcAft>
        <a:buClrTx/>
        <a:buSzTx/>
        <a:buFontTx/>
        <a:buNone/>
        <a:tabLst/>
        <a:defRPr sz="8200" b="0" i="0" u="none" strike="noStrike" cap="none" spc="0" baseline="0">
          <a:solidFill>
            <a:srgbClr val="000000"/>
          </a:solidFill>
          <a:uFill>
            <a:solidFill>
              <a:srgbClr val="000000"/>
            </a:solidFill>
          </a:uFill>
          <a:latin typeface="+mj-lt"/>
          <a:ea typeface="+mj-ea"/>
          <a:cs typeface="+mj-cs"/>
          <a:sym typeface="ヒラギノ角ゴ Pro W3"/>
        </a:defRPr>
      </a:lvl2pPr>
      <a:lvl3pPr marL="0" marR="0" indent="457200" algn="ctr" defTabSz="927100" rtl="0" latinLnBrk="0">
        <a:lnSpc>
          <a:spcPct val="100000"/>
        </a:lnSpc>
        <a:spcBef>
          <a:spcPts val="0"/>
        </a:spcBef>
        <a:spcAft>
          <a:spcPts val="0"/>
        </a:spcAft>
        <a:buClrTx/>
        <a:buSzTx/>
        <a:buFontTx/>
        <a:buNone/>
        <a:tabLst/>
        <a:defRPr sz="8200" b="0" i="0" u="none" strike="noStrike" cap="none" spc="0" baseline="0">
          <a:solidFill>
            <a:srgbClr val="000000"/>
          </a:solidFill>
          <a:uFill>
            <a:solidFill>
              <a:srgbClr val="000000"/>
            </a:solidFill>
          </a:uFill>
          <a:latin typeface="+mj-lt"/>
          <a:ea typeface="+mj-ea"/>
          <a:cs typeface="+mj-cs"/>
          <a:sym typeface="ヒラギノ角ゴ Pro W3"/>
        </a:defRPr>
      </a:lvl3pPr>
      <a:lvl4pPr marL="0" marR="0" indent="685800" algn="ctr" defTabSz="927100" rtl="0" latinLnBrk="0">
        <a:lnSpc>
          <a:spcPct val="100000"/>
        </a:lnSpc>
        <a:spcBef>
          <a:spcPts val="0"/>
        </a:spcBef>
        <a:spcAft>
          <a:spcPts val="0"/>
        </a:spcAft>
        <a:buClrTx/>
        <a:buSzTx/>
        <a:buFontTx/>
        <a:buNone/>
        <a:tabLst/>
        <a:defRPr sz="8200" b="0" i="0" u="none" strike="noStrike" cap="none" spc="0" baseline="0">
          <a:solidFill>
            <a:srgbClr val="000000"/>
          </a:solidFill>
          <a:uFill>
            <a:solidFill>
              <a:srgbClr val="000000"/>
            </a:solidFill>
          </a:uFill>
          <a:latin typeface="+mj-lt"/>
          <a:ea typeface="+mj-ea"/>
          <a:cs typeface="+mj-cs"/>
          <a:sym typeface="ヒラギノ角ゴ Pro W3"/>
        </a:defRPr>
      </a:lvl4pPr>
      <a:lvl5pPr marL="0" marR="0" indent="914400" algn="ctr" defTabSz="927100" rtl="0" latinLnBrk="0">
        <a:lnSpc>
          <a:spcPct val="100000"/>
        </a:lnSpc>
        <a:spcBef>
          <a:spcPts val="0"/>
        </a:spcBef>
        <a:spcAft>
          <a:spcPts val="0"/>
        </a:spcAft>
        <a:buClrTx/>
        <a:buSzTx/>
        <a:buFontTx/>
        <a:buNone/>
        <a:tabLst/>
        <a:defRPr sz="8200" b="0" i="0" u="none" strike="noStrike" cap="none" spc="0" baseline="0">
          <a:solidFill>
            <a:srgbClr val="000000"/>
          </a:solidFill>
          <a:uFill>
            <a:solidFill>
              <a:srgbClr val="000000"/>
            </a:solidFill>
          </a:uFill>
          <a:latin typeface="+mj-lt"/>
          <a:ea typeface="+mj-ea"/>
          <a:cs typeface="+mj-cs"/>
          <a:sym typeface="ヒラギノ角ゴ Pro W3"/>
        </a:defRPr>
      </a:lvl5pPr>
      <a:lvl6pPr marL="0" marR="0" indent="1143000" algn="ctr" defTabSz="927100" rtl="0" latinLnBrk="0">
        <a:lnSpc>
          <a:spcPct val="100000"/>
        </a:lnSpc>
        <a:spcBef>
          <a:spcPts val="0"/>
        </a:spcBef>
        <a:spcAft>
          <a:spcPts val="0"/>
        </a:spcAft>
        <a:buClrTx/>
        <a:buSzTx/>
        <a:buFontTx/>
        <a:buNone/>
        <a:tabLst/>
        <a:defRPr sz="8200" b="0" i="0" u="none" strike="noStrike" cap="none" spc="0" baseline="0">
          <a:solidFill>
            <a:srgbClr val="000000"/>
          </a:solidFill>
          <a:uFill>
            <a:solidFill>
              <a:srgbClr val="000000"/>
            </a:solidFill>
          </a:uFill>
          <a:latin typeface="+mj-lt"/>
          <a:ea typeface="+mj-ea"/>
          <a:cs typeface="+mj-cs"/>
          <a:sym typeface="ヒラギノ角ゴ Pro W3"/>
        </a:defRPr>
      </a:lvl6pPr>
      <a:lvl7pPr marL="0" marR="0" indent="1371600" algn="ctr" defTabSz="927100" rtl="0" latinLnBrk="0">
        <a:lnSpc>
          <a:spcPct val="100000"/>
        </a:lnSpc>
        <a:spcBef>
          <a:spcPts val="0"/>
        </a:spcBef>
        <a:spcAft>
          <a:spcPts val="0"/>
        </a:spcAft>
        <a:buClrTx/>
        <a:buSzTx/>
        <a:buFontTx/>
        <a:buNone/>
        <a:tabLst/>
        <a:defRPr sz="8200" b="0" i="0" u="none" strike="noStrike" cap="none" spc="0" baseline="0">
          <a:solidFill>
            <a:srgbClr val="000000"/>
          </a:solidFill>
          <a:uFill>
            <a:solidFill>
              <a:srgbClr val="000000"/>
            </a:solidFill>
          </a:uFill>
          <a:latin typeface="+mj-lt"/>
          <a:ea typeface="+mj-ea"/>
          <a:cs typeface="+mj-cs"/>
          <a:sym typeface="ヒラギノ角ゴ Pro W3"/>
        </a:defRPr>
      </a:lvl7pPr>
      <a:lvl8pPr marL="0" marR="0" indent="1600200" algn="ctr" defTabSz="927100" rtl="0" latinLnBrk="0">
        <a:lnSpc>
          <a:spcPct val="100000"/>
        </a:lnSpc>
        <a:spcBef>
          <a:spcPts val="0"/>
        </a:spcBef>
        <a:spcAft>
          <a:spcPts val="0"/>
        </a:spcAft>
        <a:buClrTx/>
        <a:buSzTx/>
        <a:buFontTx/>
        <a:buNone/>
        <a:tabLst/>
        <a:defRPr sz="8200" b="0" i="0" u="none" strike="noStrike" cap="none" spc="0" baseline="0">
          <a:solidFill>
            <a:srgbClr val="000000"/>
          </a:solidFill>
          <a:uFill>
            <a:solidFill>
              <a:srgbClr val="000000"/>
            </a:solidFill>
          </a:uFill>
          <a:latin typeface="+mj-lt"/>
          <a:ea typeface="+mj-ea"/>
          <a:cs typeface="+mj-cs"/>
          <a:sym typeface="ヒラギノ角ゴ Pro W3"/>
        </a:defRPr>
      </a:lvl8pPr>
      <a:lvl9pPr marL="0" marR="0" indent="1828800" algn="ctr" defTabSz="927100" rtl="0" latinLnBrk="0">
        <a:lnSpc>
          <a:spcPct val="100000"/>
        </a:lnSpc>
        <a:spcBef>
          <a:spcPts val="0"/>
        </a:spcBef>
        <a:spcAft>
          <a:spcPts val="0"/>
        </a:spcAft>
        <a:buClrTx/>
        <a:buSzTx/>
        <a:buFontTx/>
        <a:buNone/>
        <a:tabLst/>
        <a:defRPr sz="8200" b="0" i="0" u="none" strike="noStrike" cap="none" spc="0" baseline="0">
          <a:solidFill>
            <a:srgbClr val="000000"/>
          </a:solidFill>
          <a:uFill>
            <a:solidFill>
              <a:srgbClr val="000000"/>
            </a:solidFill>
          </a:uFill>
          <a:latin typeface="+mj-lt"/>
          <a:ea typeface="+mj-ea"/>
          <a:cs typeface="+mj-cs"/>
          <a:sym typeface="ヒラギノ角ゴ Pro W3"/>
        </a:defRPr>
      </a:lvl9pPr>
    </p:titleStyle>
    <p:bodyStyle>
      <a:lvl1pPr marL="736600" marR="0" indent="-571500" algn="l" defTabSz="927100" rtl="0" latinLnBrk="0">
        <a:lnSpc>
          <a:spcPct val="100000"/>
        </a:lnSpc>
        <a:spcBef>
          <a:spcPts val="2400"/>
        </a:spcBef>
        <a:spcAft>
          <a:spcPts val="0"/>
        </a:spcAft>
        <a:buClr>
          <a:srgbClr val="000000"/>
        </a:buClr>
        <a:buSzPct val="171000"/>
        <a:buFont typeface="ヒラギノ角ゴ Pro W3"/>
        <a:buChar char="•"/>
        <a:tabLst/>
        <a:defRPr sz="3800" b="0" i="0" u="none" strike="noStrike" cap="none" spc="0" baseline="0">
          <a:solidFill>
            <a:srgbClr val="000000"/>
          </a:solidFill>
          <a:uFill>
            <a:solidFill>
              <a:srgbClr val="000000"/>
            </a:solidFill>
          </a:uFill>
          <a:latin typeface="+mj-lt"/>
          <a:ea typeface="+mj-ea"/>
          <a:cs typeface="+mj-cs"/>
          <a:sym typeface="ヒラギノ角ゴ Pro W3"/>
        </a:defRPr>
      </a:lvl1pPr>
      <a:lvl2pPr marL="1181100" marR="0" indent="-571500" algn="l" defTabSz="927100" rtl="0" latinLnBrk="0">
        <a:lnSpc>
          <a:spcPct val="100000"/>
        </a:lnSpc>
        <a:spcBef>
          <a:spcPts val="2400"/>
        </a:spcBef>
        <a:spcAft>
          <a:spcPts val="0"/>
        </a:spcAft>
        <a:buClr>
          <a:srgbClr val="000000"/>
        </a:buClr>
        <a:buSzPct val="171000"/>
        <a:buFont typeface="ヒラギノ角ゴ Pro W3"/>
        <a:buChar char="•"/>
        <a:tabLst/>
        <a:defRPr sz="3800" b="0" i="0" u="none" strike="noStrike" cap="none" spc="0" baseline="0">
          <a:solidFill>
            <a:srgbClr val="000000"/>
          </a:solidFill>
          <a:uFill>
            <a:solidFill>
              <a:srgbClr val="000000"/>
            </a:solidFill>
          </a:uFill>
          <a:latin typeface="+mj-lt"/>
          <a:ea typeface="+mj-ea"/>
          <a:cs typeface="+mj-cs"/>
          <a:sym typeface="ヒラギノ角ゴ Pro W3"/>
        </a:defRPr>
      </a:lvl2pPr>
      <a:lvl3pPr marL="1625600" marR="0" indent="-571500" algn="l" defTabSz="927100" rtl="0" latinLnBrk="0">
        <a:lnSpc>
          <a:spcPct val="100000"/>
        </a:lnSpc>
        <a:spcBef>
          <a:spcPts val="2400"/>
        </a:spcBef>
        <a:spcAft>
          <a:spcPts val="0"/>
        </a:spcAft>
        <a:buClr>
          <a:srgbClr val="000000"/>
        </a:buClr>
        <a:buSzPct val="171000"/>
        <a:buFont typeface="ヒラギノ角ゴ Pro W3"/>
        <a:buChar char="•"/>
        <a:tabLst/>
        <a:defRPr sz="3800" b="0" i="0" u="none" strike="noStrike" cap="none" spc="0" baseline="0">
          <a:solidFill>
            <a:srgbClr val="000000"/>
          </a:solidFill>
          <a:uFill>
            <a:solidFill>
              <a:srgbClr val="000000"/>
            </a:solidFill>
          </a:uFill>
          <a:latin typeface="+mj-lt"/>
          <a:ea typeface="+mj-ea"/>
          <a:cs typeface="+mj-cs"/>
          <a:sym typeface="ヒラギノ角ゴ Pro W3"/>
        </a:defRPr>
      </a:lvl3pPr>
      <a:lvl4pPr marL="2070100" marR="0" indent="-571500" algn="l" defTabSz="927100" rtl="0" latinLnBrk="0">
        <a:lnSpc>
          <a:spcPct val="100000"/>
        </a:lnSpc>
        <a:spcBef>
          <a:spcPts val="2400"/>
        </a:spcBef>
        <a:spcAft>
          <a:spcPts val="0"/>
        </a:spcAft>
        <a:buClr>
          <a:srgbClr val="000000"/>
        </a:buClr>
        <a:buSzPct val="171000"/>
        <a:buFont typeface="ヒラギノ角ゴ Pro W3"/>
        <a:buChar char="•"/>
        <a:tabLst/>
        <a:defRPr sz="3800" b="0" i="0" u="none" strike="noStrike" cap="none" spc="0" baseline="0">
          <a:solidFill>
            <a:srgbClr val="000000"/>
          </a:solidFill>
          <a:uFill>
            <a:solidFill>
              <a:srgbClr val="000000"/>
            </a:solidFill>
          </a:uFill>
          <a:latin typeface="+mj-lt"/>
          <a:ea typeface="+mj-ea"/>
          <a:cs typeface="+mj-cs"/>
          <a:sym typeface="ヒラギノ角ゴ Pro W3"/>
        </a:defRPr>
      </a:lvl4pPr>
      <a:lvl5pPr marL="2514600" marR="0" indent="-571500" algn="l" defTabSz="927100" rtl="0" latinLnBrk="0">
        <a:lnSpc>
          <a:spcPct val="100000"/>
        </a:lnSpc>
        <a:spcBef>
          <a:spcPts val="2400"/>
        </a:spcBef>
        <a:spcAft>
          <a:spcPts val="0"/>
        </a:spcAft>
        <a:buClr>
          <a:srgbClr val="000000"/>
        </a:buClr>
        <a:buSzPct val="171000"/>
        <a:buFont typeface="ヒラギノ角ゴ Pro W3"/>
        <a:buChar char="•"/>
        <a:tabLst/>
        <a:defRPr sz="3800" b="0" i="0" u="none" strike="noStrike" cap="none" spc="0" baseline="0">
          <a:solidFill>
            <a:srgbClr val="000000"/>
          </a:solidFill>
          <a:uFill>
            <a:solidFill>
              <a:srgbClr val="000000"/>
            </a:solidFill>
          </a:uFill>
          <a:latin typeface="+mj-lt"/>
          <a:ea typeface="+mj-ea"/>
          <a:cs typeface="+mj-cs"/>
          <a:sym typeface="ヒラギノ角ゴ Pro W3"/>
        </a:defRPr>
      </a:lvl5pPr>
      <a:lvl6pPr marL="23660100" marR="0" indent="-21717000" algn="l" defTabSz="927100" rtl="0" latinLnBrk="0">
        <a:lnSpc>
          <a:spcPct val="100000"/>
        </a:lnSpc>
        <a:spcBef>
          <a:spcPts val="2400"/>
        </a:spcBef>
        <a:spcAft>
          <a:spcPts val="0"/>
        </a:spcAft>
        <a:buClr>
          <a:srgbClr val="000000"/>
        </a:buClr>
        <a:buSzPct val="171000"/>
        <a:buFont typeface="ヒラギノ角ゴ Pro W3"/>
        <a:buChar char="•"/>
        <a:tabLst/>
        <a:defRPr sz="3800" b="0" i="0" u="none" strike="noStrike" cap="none" spc="0" baseline="0">
          <a:solidFill>
            <a:srgbClr val="000000"/>
          </a:solidFill>
          <a:uFill>
            <a:solidFill>
              <a:srgbClr val="000000"/>
            </a:solidFill>
          </a:uFill>
          <a:latin typeface="+mj-lt"/>
          <a:ea typeface="+mj-ea"/>
          <a:cs typeface="+mj-cs"/>
          <a:sym typeface="ヒラギノ角ゴ Pro W3"/>
        </a:defRPr>
      </a:lvl6pPr>
      <a:lvl7pPr marL="23660100" marR="0" indent="-21717000" algn="l" defTabSz="927100" rtl="0" latinLnBrk="0">
        <a:lnSpc>
          <a:spcPct val="100000"/>
        </a:lnSpc>
        <a:spcBef>
          <a:spcPts val="2400"/>
        </a:spcBef>
        <a:spcAft>
          <a:spcPts val="0"/>
        </a:spcAft>
        <a:buClr>
          <a:srgbClr val="000000"/>
        </a:buClr>
        <a:buSzPct val="171000"/>
        <a:buFont typeface="ヒラギノ角ゴ Pro W3"/>
        <a:buChar char="•"/>
        <a:tabLst/>
        <a:defRPr sz="3800" b="0" i="0" u="none" strike="noStrike" cap="none" spc="0" baseline="0">
          <a:solidFill>
            <a:srgbClr val="000000"/>
          </a:solidFill>
          <a:uFill>
            <a:solidFill>
              <a:srgbClr val="000000"/>
            </a:solidFill>
          </a:uFill>
          <a:latin typeface="+mj-lt"/>
          <a:ea typeface="+mj-ea"/>
          <a:cs typeface="+mj-cs"/>
          <a:sym typeface="ヒラギノ角ゴ Pro W3"/>
        </a:defRPr>
      </a:lvl7pPr>
      <a:lvl8pPr marL="23660100" marR="0" indent="-21717000" algn="l" defTabSz="927100" rtl="0" latinLnBrk="0">
        <a:lnSpc>
          <a:spcPct val="100000"/>
        </a:lnSpc>
        <a:spcBef>
          <a:spcPts val="2400"/>
        </a:spcBef>
        <a:spcAft>
          <a:spcPts val="0"/>
        </a:spcAft>
        <a:buClr>
          <a:srgbClr val="000000"/>
        </a:buClr>
        <a:buSzPct val="171000"/>
        <a:buFont typeface="ヒラギノ角ゴ Pro W3"/>
        <a:buChar char="•"/>
        <a:tabLst/>
        <a:defRPr sz="3800" b="0" i="0" u="none" strike="noStrike" cap="none" spc="0" baseline="0">
          <a:solidFill>
            <a:srgbClr val="000000"/>
          </a:solidFill>
          <a:uFill>
            <a:solidFill>
              <a:srgbClr val="000000"/>
            </a:solidFill>
          </a:uFill>
          <a:latin typeface="+mj-lt"/>
          <a:ea typeface="+mj-ea"/>
          <a:cs typeface="+mj-cs"/>
          <a:sym typeface="ヒラギノ角ゴ Pro W3"/>
        </a:defRPr>
      </a:lvl8pPr>
      <a:lvl9pPr marL="23660100" marR="0" indent="-21717000" algn="l" defTabSz="927100" rtl="0" latinLnBrk="0">
        <a:lnSpc>
          <a:spcPct val="100000"/>
        </a:lnSpc>
        <a:spcBef>
          <a:spcPts val="2400"/>
        </a:spcBef>
        <a:spcAft>
          <a:spcPts val="0"/>
        </a:spcAft>
        <a:buClr>
          <a:srgbClr val="000000"/>
        </a:buClr>
        <a:buSzPct val="171000"/>
        <a:buFont typeface="ヒラギノ角ゴ Pro W3"/>
        <a:buChar char="•"/>
        <a:tabLst/>
        <a:defRPr sz="3800" b="0" i="0" u="none" strike="noStrike" cap="none" spc="0" baseline="0">
          <a:solidFill>
            <a:srgbClr val="000000"/>
          </a:solidFill>
          <a:uFill>
            <a:solidFill>
              <a:srgbClr val="000000"/>
            </a:solidFill>
          </a:uFill>
          <a:latin typeface="+mj-lt"/>
          <a:ea typeface="+mj-ea"/>
          <a:cs typeface="+mj-cs"/>
          <a:sym typeface="ヒラギノ角ゴ Pro W3"/>
        </a:defRPr>
      </a:lvl9pPr>
    </p:bodyStyle>
    <p:otherStyle>
      <a:lvl1pPr marL="0" marR="0" indent="0" algn="ctr" defTabSz="584200" latinLnBrk="0">
        <a:lnSpc>
          <a:spcPct val="100000"/>
        </a:lnSpc>
        <a:spcBef>
          <a:spcPts val="0"/>
        </a:spcBef>
        <a:spcAft>
          <a:spcPts val="0"/>
        </a:spcAft>
        <a:buClrTx/>
        <a:buSzTx/>
        <a:buFontTx/>
        <a:buNone/>
        <a:tabLst/>
        <a:defRPr sz="3800" b="0" i="0" u="none" strike="noStrike" cap="none" spc="0" baseline="0">
          <a:solidFill>
            <a:schemeClr val="tx1"/>
          </a:solidFill>
          <a:uFill>
            <a:solidFill>
              <a:srgbClr val="000000"/>
            </a:solidFill>
          </a:uFill>
          <a:latin typeface="+mn-lt"/>
          <a:ea typeface="+mn-ea"/>
          <a:cs typeface="+mn-cs"/>
          <a:sym typeface="ヒラギノ角ゴ Pro W3"/>
        </a:defRPr>
      </a:lvl1pPr>
      <a:lvl2pPr marL="0" marR="0" indent="228600" algn="ctr" defTabSz="584200" latinLnBrk="0">
        <a:lnSpc>
          <a:spcPct val="100000"/>
        </a:lnSpc>
        <a:spcBef>
          <a:spcPts val="0"/>
        </a:spcBef>
        <a:spcAft>
          <a:spcPts val="0"/>
        </a:spcAft>
        <a:buClrTx/>
        <a:buSzTx/>
        <a:buFontTx/>
        <a:buNone/>
        <a:tabLst/>
        <a:defRPr sz="3800" b="0" i="0" u="none" strike="noStrike" cap="none" spc="0" baseline="0">
          <a:solidFill>
            <a:schemeClr val="tx1"/>
          </a:solidFill>
          <a:uFill>
            <a:solidFill>
              <a:srgbClr val="000000"/>
            </a:solidFill>
          </a:uFill>
          <a:latin typeface="+mn-lt"/>
          <a:ea typeface="+mn-ea"/>
          <a:cs typeface="+mn-cs"/>
          <a:sym typeface="ヒラギノ角ゴ Pro W3"/>
        </a:defRPr>
      </a:lvl2pPr>
      <a:lvl3pPr marL="0" marR="0" indent="457200" algn="ctr" defTabSz="584200" latinLnBrk="0">
        <a:lnSpc>
          <a:spcPct val="100000"/>
        </a:lnSpc>
        <a:spcBef>
          <a:spcPts val="0"/>
        </a:spcBef>
        <a:spcAft>
          <a:spcPts val="0"/>
        </a:spcAft>
        <a:buClrTx/>
        <a:buSzTx/>
        <a:buFontTx/>
        <a:buNone/>
        <a:tabLst/>
        <a:defRPr sz="3800" b="0" i="0" u="none" strike="noStrike" cap="none" spc="0" baseline="0">
          <a:solidFill>
            <a:schemeClr val="tx1"/>
          </a:solidFill>
          <a:uFill>
            <a:solidFill>
              <a:srgbClr val="000000"/>
            </a:solidFill>
          </a:uFill>
          <a:latin typeface="+mn-lt"/>
          <a:ea typeface="+mn-ea"/>
          <a:cs typeface="+mn-cs"/>
          <a:sym typeface="ヒラギノ角ゴ Pro W3"/>
        </a:defRPr>
      </a:lvl3pPr>
      <a:lvl4pPr marL="0" marR="0" indent="685800" algn="ctr" defTabSz="584200" latinLnBrk="0">
        <a:lnSpc>
          <a:spcPct val="100000"/>
        </a:lnSpc>
        <a:spcBef>
          <a:spcPts val="0"/>
        </a:spcBef>
        <a:spcAft>
          <a:spcPts val="0"/>
        </a:spcAft>
        <a:buClrTx/>
        <a:buSzTx/>
        <a:buFontTx/>
        <a:buNone/>
        <a:tabLst/>
        <a:defRPr sz="3800" b="0" i="0" u="none" strike="noStrike" cap="none" spc="0" baseline="0">
          <a:solidFill>
            <a:schemeClr val="tx1"/>
          </a:solidFill>
          <a:uFill>
            <a:solidFill>
              <a:srgbClr val="000000"/>
            </a:solidFill>
          </a:uFill>
          <a:latin typeface="+mn-lt"/>
          <a:ea typeface="+mn-ea"/>
          <a:cs typeface="+mn-cs"/>
          <a:sym typeface="ヒラギノ角ゴ Pro W3"/>
        </a:defRPr>
      </a:lvl4pPr>
      <a:lvl5pPr marL="0" marR="0" indent="914400" algn="ctr" defTabSz="584200" latinLnBrk="0">
        <a:lnSpc>
          <a:spcPct val="100000"/>
        </a:lnSpc>
        <a:spcBef>
          <a:spcPts val="0"/>
        </a:spcBef>
        <a:spcAft>
          <a:spcPts val="0"/>
        </a:spcAft>
        <a:buClrTx/>
        <a:buSzTx/>
        <a:buFontTx/>
        <a:buNone/>
        <a:tabLst/>
        <a:defRPr sz="3800" b="0" i="0" u="none" strike="noStrike" cap="none" spc="0" baseline="0">
          <a:solidFill>
            <a:schemeClr val="tx1"/>
          </a:solidFill>
          <a:uFill>
            <a:solidFill>
              <a:srgbClr val="000000"/>
            </a:solidFill>
          </a:uFill>
          <a:latin typeface="+mn-lt"/>
          <a:ea typeface="+mn-ea"/>
          <a:cs typeface="+mn-cs"/>
          <a:sym typeface="ヒラギノ角ゴ Pro W3"/>
        </a:defRPr>
      </a:lvl5pPr>
      <a:lvl6pPr marL="0" marR="0" indent="1143000" algn="ctr" defTabSz="584200" latinLnBrk="0">
        <a:lnSpc>
          <a:spcPct val="100000"/>
        </a:lnSpc>
        <a:spcBef>
          <a:spcPts val="0"/>
        </a:spcBef>
        <a:spcAft>
          <a:spcPts val="0"/>
        </a:spcAft>
        <a:buClrTx/>
        <a:buSzTx/>
        <a:buFontTx/>
        <a:buNone/>
        <a:tabLst/>
        <a:defRPr sz="3800" b="0" i="0" u="none" strike="noStrike" cap="none" spc="0" baseline="0">
          <a:solidFill>
            <a:schemeClr val="tx1"/>
          </a:solidFill>
          <a:uFill>
            <a:solidFill>
              <a:srgbClr val="000000"/>
            </a:solidFill>
          </a:uFill>
          <a:latin typeface="+mn-lt"/>
          <a:ea typeface="+mn-ea"/>
          <a:cs typeface="+mn-cs"/>
          <a:sym typeface="ヒラギノ角ゴ Pro W3"/>
        </a:defRPr>
      </a:lvl6pPr>
      <a:lvl7pPr marL="0" marR="0" indent="1371600" algn="ctr" defTabSz="584200" latinLnBrk="0">
        <a:lnSpc>
          <a:spcPct val="100000"/>
        </a:lnSpc>
        <a:spcBef>
          <a:spcPts val="0"/>
        </a:spcBef>
        <a:spcAft>
          <a:spcPts val="0"/>
        </a:spcAft>
        <a:buClrTx/>
        <a:buSzTx/>
        <a:buFontTx/>
        <a:buNone/>
        <a:tabLst/>
        <a:defRPr sz="3800" b="0" i="0" u="none" strike="noStrike" cap="none" spc="0" baseline="0">
          <a:solidFill>
            <a:schemeClr val="tx1"/>
          </a:solidFill>
          <a:uFill>
            <a:solidFill>
              <a:srgbClr val="000000"/>
            </a:solidFill>
          </a:uFill>
          <a:latin typeface="+mn-lt"/>
          <a:ea typeface="+mn-ea"/>
          <a:cs typeface="+mn-cs"/>
          <a:sym typeface="ヒラギノ角ゴ Pro W3"/>
        </a:defRPr>
      </a:lvl7pPr>
      <a:lvl8pPr marL="0" marR="0" indent="1600200" algn="ctr" defTabSz="584200" latinLnBrk="0">
        <a:lnSpc>
          <a:spcPct val="100000"/>
        </a:lnSpc>
        <a:spcBef>
          <a:spcPts val="0"/>
        </a:spcBef>
        <a:spcAft>
          <a:spcPts val="0"/>
        </a:spcAft>
        <a:buClrTx/>
        <a:buSzTx/>
        <a:buFontTx/>
        <a:buNone/>
        <a:tabLst/>
        <a:defRPr sz="3800" b="0" i="0" u="none" strike="noStrike" cap="none" spc="0" baseline="0">
          <a:solidFill>
            <a:schemeClr val="tx1"/>
          </a:solidFill>
          <a:uFill>
            <a:solidFill>
              <a:srgbClr val="000000"/>
            </a:solidFill>
          </a:uFill>
          <a:latin typeface="+mn-lt"/>
          <a:ea typeface="+mn-ea"/>
          <a:cs typeface="+mn-cs"/>
          <a:sym typeface="ヒラギノ角ゴ Pro W3"/>
        </a:defRPr>
      </a:lvl8pPr>
      <a:lvl9pPr marL="0" marR="0" indent="1828800" algn="ctr" defTabSz="584200" latinLnBrk="0">
        <a:lnSpc>
          <a:spcPct val="100000"/>
        </a:lnSpc>
        <a:spcBef>
          <a:spcPts val="0"/>
        </a:spcBef>
        <a:spcAft>
          <a:spcPts val="0"/>
        </a:spcAft>
        <a:buClrTx/>
        <a:buSzTx/>
        <a:buFontTx/>
        <a:buNone/>
        <a:tabLst/>
        <a:defRPr sz="3800" b="0" i="0" u="none" strike="noStrike" cap="none" spc="0" baseline="0">
          <a:solidFill>
            <a:schemeClr val="tx1"/>
          </a:solidFill>
          <a:uFill>
            <a:solidFill>
              <a:srgbClr val="000000"/>
            </a:solidFill>
          </a:uFill>
          <a:latin typeface="+mn-lt"/>
          <a:ea typeface="+mn-ea"/>
          <a:cs typeface="+mn-cs"/>
          <a:sym typeface="ヒラギノ角ゴ Pro W3"/>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6.png"/><Relationship Id="rId7"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5.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4.png"/><Relationship Id="rId2"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hyperlink" Target="https://arxiv.org/abs/1903.01629" TargetMode="External"/><Relationship Id="rId2" Type="http://schemas.openxmlformats.org/officeDocument/2006/relationships/image" Target="../media/image67.png"/><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8" Type="http://schemas.openxmlformats.org/officeDocument/2006/relationships/hyperlink" Target="https://arxiv.org/abs/1907.10619" TargetMode="External"/><Relationship Id="rId3" Type="http://schemas.openxmlformats.org/officeDocument/2006/relationships/hyperlink" Target="https://arxiv.org/abs/1908.11299" TargetMode="External"/><Relationship Id="rId7"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3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0.png"/><Relationship Id="rId1" Type="http://schemas.openxmlformats.org/officeDocument/2006/relationships/slideLayout" Target="../slideLayouts/slideLayout31.xml"/><Relationship Id="rId4" Type="http://schemas.openxmlformats.org/officeDocument/2006/relationships/image" Target="../media/image91.png"/></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xml"/><Relationship Id="rId5" Type="http://schemas.openxmlformats.org/officeDocument/2006/relationships/image" Target="../media/image100.png"/><Relationship Id="rId4" Type="http://schemas.openxmlformats.org/officeDocument/2006/relationships/image" Target="../media/image99.png"/></Relationships>
</file>

<file path=ppt/slides/_rels/slide31.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jpe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39.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jpeg"/><Relationship Id="rId2" Type="http://schemas.openxmlformats.org/officeDocument/2006/relationships/image" Target="../media/image117.png"/><Relationship Id="rId1" Type="http://schemas.openxmlformats.org/officeDocument/2006/relationships/slideLayout" Target="../slideLayouts/slideLayout13.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30.xml"/><Relationship Id="rId6" Type="http://schemas.openxmlformats.org/officeDocument/2006/relationships/image" Target="../media/image127.png"/><Relationship Id="rId5" Type="http://schemas.openxmlformats.org/officeDocument/2006/relationships/image" Target="../media/image126.tif"/><Relationship Id="rId4" Type="http://schemas.openxmlformats.org/officeDocument/2006/relationships/image" Target="../media/image125.tif"/></Relationships>
</file>

<file path=ppt/slides/_rels/slide4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33.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45.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png"/><Relationship Id="rId3" Type="http://schemas.openxmlformats.org/officeDocument/2006/relationships/image" Target="../media/image136.png"/><Relationship Id="rId7" Type="http://schemas.openxmlformats.org/officeDocument/2006/relationships/image" Target="../media/image140.png"/><Relationship Id="rId12" Type="http://schemas.openxmlformats.org/officeDocument/2006/relationships/image" Target="../media/image145.png"/><Relationship Id="rId2" Type="http://schemas.openxmlformats.org/officeDocument/2006/relationships/image" Target="../media/image135.png"/><Relationship Id="rId1" Type="http://schemas.openxmlformats.org/officeDocument/2006/relationships/slideLayout" Target="../slideLayouts/slideLayout3.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138.tif"/><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s>
</file>

<file path=ppt/slides/_rels/slide4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78.png"/><Relationship Id="rId1" Type="http://schemas.openxmlformats.org/officeDocument/2006/relationships/slideLayout" Target="../slideLayouts/slideLayout3.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47.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3.png"/><Relationship Id="rId1" Type="http://schemas.openxmlformats.org/officeDocument/2006/relationships/slideLayout" Target="../slideLayouts/slideLayout34.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tif"/></Relationships>
</file>

<file path=ppt/slides/_rels/slide4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Physics at ILC"/>
          <p:cNvSpPr txBox="1">
            <a:spLocks noGrp="1"/>
          </p:cNvSpPr>
          <p:nvPr>
            <p:ph type="title"/>
          </p:nvPr>
        </p:nvSpPr>
        <p:spPr>
          <a:prstGeom prst="rect">
            <a:avLst/>
          </a:prstGeom>
        </p:spPr>
        <p:txBody>
          <a:bodyPr/>
          <a:lstStyle>
            <a:lvl1pPr>
              <a:defRPr b="1" i="1">
                <a:latin typeface="+mn-lt"/>
                <a:ea typeface="+mn-ea"/>
                <a:cs typeface="+mn-cs"/>
                <a:sym typeface="Helvetica Neue"/>
              </a:defRPr>
            </a:lvl1pPr>
          </a:lstStyle>
          <a:p>
            <a:r>
              <a:t>Physics at ILC</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9" name="四角形"/>
          <p:cNvSpPr/>
          <p:nvPr/>
        </p:nvSpPr>
        <p:spPr>
          <a:xfrm>
            <a:off x="8742956" y="2002669"/>
            <a:ext cx="4171360" cy="4610645"/>
          </a:xfrm>
          <a:prstGeom prst="rect">
            <a:avLst/>
          </a:prstGeom>
          <a:solidFill>
            <a:srgbClr val="76D6FF">
              <a:alpha val="10588"/>
            </a:srgbClr>
          </a:solidFill>
          <a:ln w="12700">
            <a:miter lim="400000"/>
          </a:ln>
        </p:spPr>
        <p:txBody>
          <a:bodyPr lIns="50800" tIns="50800" rIns="50800" bIns="50800" anchor="ctr"/>
          <a:lstStyle/>
          <a:p>
            <a:endParaRPr/>
          </a:p>
        </p:txBody>
      </p:sp>
      <p:sp>
        <p:nvSpPr>
          <p:cNvPr id="560" name="四角形"/>
          <p:cNvSpPr/>
          <p:nvPr/>
        </p:nvSpPr>
        <p:spPr>
          <a:xfrm>
            <a:off x="4448854" y="2002669"/>
            <a:ext cx="4171361" cy="4610645"/>
          </a:xfrm>
          <a:prstGeom prst="rect">
            <a:avLst/>
          </a:prstGeom>
          <a:solidFill>
            <a:srgbClr val="76D6FF">
              <a:alpha val="10588"/>
            </a:srgbClr>
          </a:solidFill>
          <a:ln w="12700">
            <a:miter lim="400000"/>
          </a:ln>
        </p:spPr>
        <p:txBody>
          <a:bodyPr lIns="50800" tIns="50800" rIns="50800" bIns="50800" anchor="ctr"/>
          <a:lstStyle/>
          <a:p>
            <a:endParaRPr/>
          </a:p>
        </p:txBody>
      </p:sp>
      <p:sp>
        <p:nvSpPr>
          <p:cNvPr id="561" name="四角形"/>
          <p:cNvSpPr/>
          <p:nvPr/>
        </p:nvSpPr>
        <p:spPr>
          <a:xfrm>
            <a:off x="94645" y="2002669"/>
            <a:ext cx="4171360" cy="4610645"/>
          </a:xfrm>
          <a:prstGeom prst="rect">
            <a:avLst/>
          </a:prstGeom>
          <a:solidFill>
            <a:srgbClr val="76D6FF">
              <a:alpha val="10588"/>
            </a:srgbClr>
          </a:solidFill>
          <a:ln w="12700">
            <a:miter lim="400000"/>
          </a:ln>
        </p:spPr>
        <p:txBody>
          <a:bodyPr lIns="50800" tIns="50800" rIns="50800" bIns="50800" anchor="ctr"/>
          <a:lstStyle/>
          <a:p>
            <a:endParaRPr/>
          </a:p>
        </p:txBody>
      </p:sp>
      <p:pic>
        <p:nvPicPr>
          <p:cNvPr id="562" name="イメージ" descr="イメージ"/>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37865" y="2750401"/>
            <a:ext cx="4181539" cy="3550808"/>
          </a:xfrm>
          <a:prstGeom prst="rect">
            <a:avLst/>
          </a:prstGeom>
          <a:ln w="12700">
            <a:miter lim="400000"/>
          </a:ln>
        </p:spPr>
      </p:pic>
      <p:pic>
        <p:nvPicPr>
          <p:cNvPr id="563" name="イメージ" descr="イメージ"/>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5529" y="2750401"/>
            <a:ext cx="4213742" cy="3550808"/>
          </a:xfrm>
          <a:prstGeom prst="rect">
            <a:avLst/>
          </a:prstGeom>
          <a:ln w="12700">
            <a:miter lim="400000"/>
          </a:ln>
        </p:spPr>
      </p:pic>
      <p:pic>
        <p:nvPicPr>
          <p:cNvPr id="564" name="イメージ" descr="イメージ"/>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633" y="2750401"/>
            <a:ext cx="4153384" cy="3550808"/>
          </a:xfrm>
          <a:prstGeom prst="rect">
            <a:avLst/>
          </a:prstGeom>
          <a:ln w="12700">
            <a:miter lim="400000"/>
          </a:ln>
        </p:spPr>
      </p:pic>
      <p:sp>
        <p:nvSpPr>
          <p:cNvPr id="565" name="Supersymmetry…"/>
          <p:cNvSpPr txBox="1"/>
          <p:nvPr/>
        </p:nvSpPr>
        <p:spPr>
          <a:xfrm>
            <a:off x="1114532" y="2002669"/>
            <a:ext cx="2830758" cy="758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p>
            <a:pPr defTabSz="457200">
              <a:defRPr sz="2800" i="1">
                <a:solidFill>
                  <a:schemeClr val="accent5"/>
                </a:solidFill>
                <a:latin typeface="Calibri"/>
                <a:ea typeface="Calibri"/>
                <a:cs typeface="Calibri"/>
                <a:sym typeface="Calibri"/>
              </a:defRPr>
            </a:pPr>
            <a:r>
              <a:rPr b="1">
                <a:latin typeface="Arial"/>
                <a:ea typeface="Arial"/>
                <a:cs typeface="Arial"/>
                <a:sym typeface="Arial"/>
              </a:rPr>
              <a:t>Supersymmetry</a:t>
            </a:r>
          </a:p>
          <a:p>
            <a:pPr defTabSz="457200">
              <a:defRPr sz="1600" i="1">
                <a:solidFill>
                  <a:schemeClr val="accent5"/>
                </a:solidFill>
                <a:latin typeface="Calibri"/>
                <a:ea typeface="Calibri"/>
                <a:cs typeface="Calibri"/>
                <a:sym typeface="Calibri"/>
              </a:defRPr>
            </a:pPr>
            <a:r>
              <a:rPr b="1">
                <a:latin typeface="Arial"/>
                <a:ea typeface="Arial"/>
                <a:cs typeface="Arial"/>
                <a:sym typeface="Arial"/>
              </a:rPr>
              <a:t>(MSSM)</a:t>
            </a:r>
          </a:p>
        </p:txBody>
      </p:sp>
      <p:sp>
        <p:nvSpPr>
          <p:cNvPr id="566" name="Composite Higgs…"/>
          <p:cNvSpPr txBox="1"/>
          <p:nvPr/>
        </p:nvSpPr>
        <p:spPr>
          <a:xfrm>
            <a:off x="5266541" y="2002669"/>
            <a:ext cx="3066725" cy="758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p>
            <a:pPr defTabSz="457200">
              <a:defRPr sz="2800" i="1">
                <a:solidFill>
                  <a:schemeClr val="accent5"/>
                </a:solidFill>
                <a:latin typeface="Calibri"/>
                <a:ea typeface="Calibri"/>
                <a:cs typeface="Calibri"/>
                <a:sym typeface="Calibri"/>
              </a:defRPr>
            </a:pPr>
            <a:r>
              <a:rPr b="1">
                <a:latin typeface="Arial"/>
                <a:ea typeface="Arial"/>
                <a:cs typeface="Arial"/>
                <a:sym typeface="Arial"/>
              </a:rPr>
              <a:t>Composite Higgs</a:t>
            </a:r>
          </a:p>
          <a:p>
            <a:pPr defTabSz="457200">
              <a:defRPr sz="1600" i="1">
                <a:solidFill>
                  <a:schemeClr val="accent5"/>
                </a:solidFill>
                <a:latin typeface="Calibri"/>
                <a:ea typeface="Calibri"/>
                <a:cs typeface="Calibri"/>
                <a:sym typeface="Calibri"/>
              </a:defRPr>
            </a:pPr>
            <a:r>
              <a:rPr b="1">
                <a:latin typeface="Arial"/>
                <a:ea typeface="Arial"/>
                <a:cs typeface="Arial"/>
                <a:sym typeface="Arial"/>
              </a:rPr>
              <a:t>(MCHM5)</a:t>
            </a:r>
          </a:p>
        </p:txBody>
      </p:sp>
      <p:sp>
        <p:nvSpPr>
          <p:cNvPr id="567" name="図形"/>
          <p:cNvSpPr/>
          <p:nvPr/>
        </p:nvSpPr>
        <p:spPr>
          <a:xfrm>
            <a:off x="6848180" y="4548389"/>
            <a:ext cx="309452" cy="913792"/>
          </a:xfrm>
          <a:custGeom>
            <a:avLst/>
            <a:gdLst/>
            <a:ahLst/>
            <a:cxnLst>
              <a:cxn ang="0">
                <a:pos x="wd2" y="hd2"/>
              </a:cxn>
              <a:cxn ang="5400000">
                <a:pos x="wd2" y="hd2"/>
              </a:cxn>
              <a:cxn ang="10800000">
                <a:pos x="wd2" y="hd2"/>
              </a:cxn>
              <a:cxn ang="16200000">
                <a:pos x="wd2" y="hd2"/>
              </a:cxn>
            </a:cxnLst>
            <a:rect l="0" t="0" r="r" b="b"/>
            <a:pathLst>
              <a:path w="21600" h="21600" extrusionOk="0">
                <a:moveTo>
                  <a:pt x="0" y="17280"/>
                </a:moveTo>
                <a:lnTo>
                  <a:pt x="5400" y="17280"/>
                </a:lnTo>
                <a:lnTo>
                  <a:pt x="5400" y="0"/>
                </a:lnTo>
                <a:lnTo>
                  <a:pt x="16200" y="0"/>
                </a:lnTo>
                <a:lnTo>
                  <a:pt x="16200" y="17280"/>
                </a:lnTo>
                <a:lnTo>
                  <a:pt x="21600" y="17280"/>
                </a:lnTo>
                <a:lnTo>
                  <a:pt x="10800" y="21600"/>
                </a:lnTo>
                <a:close/>
              </a:path>
            </a:pathLst>
          </a:custGeom>
          <a:solidFill>
            <a:srgbClr val="000090">
              <a:alpha val="50000"/>
            </a:srgbClr>
          </a:solidFill>
          <a:ln w="12700">
            <a:miter lim="400000"/>
          </a:ln>
        </p:spPr>
        <p:txBody>
          <a:bodyPr lIns="65023" tIns="65023" rIns="65023" bIns="65023" anchor="ctr"/>
          <a:lstStyle/>
          <a:p>
            <a:pPr defTabSz="457200">
              <a:defRPr sz="2200">
                <a:latin typeface="Arial"/>
                <a:ea typeface="Arial"/>
                <a:cs typeface="Arial"/>
                <a:sym typeface="Arial"/>
              </a:defRPr>
            </a:pPr>
            <a:endParaRPr/>
          </a:p>
        </p:txBody>
      </p:sp>
      <p:sp>
        <p:nvSpPr>
          <p:cNvPr id="568" name="Upward shift only for down-type fermions"/>
          <p:cNvSpPr txBox="1"/>
          <p:nvPr/>
        </p:nvSpPr>
        <p:spPr>
          <a:xfrm>
            <a:off x="1065133" y="4852926"/>
            <a:ext cx="2929556" cy="6791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indent="0" algn="l">
              <a:defRPr sz="1800" b="1">
                <a:latin typeface="+mn-lt"/>
                <a:ea typeface="+mn-ea"/>
                <a:cs typeface="+mn-cs"/>
                <a:sym typeface="Helvetica Neue"/>
              </a:defRPr>
            </a:pPr>
            <a:r>
              <a:t>Upward shift only for down-type fermions</a:t>
            </a:r>
          </a:p>
        </p:txBody>
      </p:sp>
      <p:sp>
        <p:nvSpPr>
          <p:cNvPr id="569" name="Downward shift for all the couplings"/>
          <p:cNvSpPr txBox="1"/>
          <p:nvPr/>
        </p:nvSpPr>
        <p:spPr>
          <a:xfrm>
            <a:off x="5631864" y="3639974"/>
            <a:ext cx="2336079" cy="6791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800" b="1">
                <a:latin typeface="+mn-lt"/>
                <a:ea typeface="+mn-ea"/>
                <a:cs typeface="+mn-cs"/>
                <a:sym typeface="Helvetica Neue"/>
              </a:defRPr>
            </a:lvl1pPr>
          </a:lstStyle>
          <a:p>
            <a:r>
              <a:t>Downward shift for all the couplings</a:t>
            </a:r>
          </a:p>
        </p:txBody>
      </p:sp>
      <p:sp>
        <p:nvSpPr>
          <p:cNvPr id="570" name="Multi-verse?…"/>
          <p:cNvSpPr txBox="1"/>
          <p:nvPr/>
        </p:nvSpPr>
        <p:spPr>
          <a:xfrm>
            <a:off x="9824449" y="2002669"/>
            <a:ext cx="2237282" cy="758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p>
            <a:pPr defTabSz="457200">
              <a:defRPr sz="2800" i="1">
                <a:solidFill>
                  <a:schemeClr val="accent5"/>
                </a:solidFill>
                <a:latin typeface="Calibri"/>
                <a:ea typeface="Calibri"/>
                <a:cs typeface="Calibri"/>
                <a:sym typeface="Calibri"/>
              </a:defRPr>
            </a:pPr>
            <a:r>
              <a:rPr b="1">
                <a:latin typeface="Arial"/>
                <a:ea typeface="Arial"/>
                <a:cs typeface="Arial"/>
                <a:sym typeface="Arial"/>
              </a:rPr>
              <a:t>Multi-verse?</a:t>
            </a:r>
          </a:p>
          <a:p>
            <a:pPr defTabSz="457200">
              <a:defRPr sz="1600" i="1">
                <a:solidFill>
                  <a:schemeClr val="accent5"/>
                </a:solidFill>
                <a:latin typeface="Calibri"/>
                <a:ea typeface="Calibri"/>
                <a:cs typeface="Calibri"/>
                <a:sym typeface="Calibri"/>
              </a:defRPr>
            </a:pPr>
            <a:r>
              <a:rPr b="1">
                <a:latin typeface="Arial"/>
                <a:ea typeface="Arial"/>
                <a:cs typeface="Arial"/>
                <a:sym typeface="Arial"/>
              </a:rPr>
              <a:t>(Standard Model)</a:t>
            </a:r>
          </a:p>
        </p:txBody>
      </p:sp>
      <p:sp>
        <p:nvSpPr>
          <p:cNvPr id="571" name="No deviation at all"/>
          <p:cNvSpPr txBox="1"/>
          <p:nvPr/>
        </p:nvSpPr>
        <p:spPr>
          <a:xfrm>
            <a:off x="9832205" y="4811750"/>
            <a:ext cx="2156333" cy="387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800" b="1">
                <a:latin typeface="+mn-lt"/>
                <a:ea typeface="+mn-ea"/>
                <a:cs typeface="+mn-cs"/>
                <a:sym typeface="Helvetica Neue"/>
              </a:defRPr>
            </a:lvl1pPr>
          </a:lstStyle>
          <a:p>
            <a:r>
              <a:t>No deviation at all</a:t>
            </a:r>
          </a:p>
        </p:txBody>
      </p:sp>
      <p:sp>
        <p:nvSpPr>
          <p:cNvPr id="572" name="図形"/>
          <p:cNvSpPr/>
          <p:nvPr/>
        </p:nvSpPr>
        <p:spPr>
          <a:xfrm rot="10800000" flipH="1">
            <a:off x="2552985" y="3672089"/>
            <a:ext cx="309452" cy="913792"/>
          </a:xfrm>
          <a:custGeom>
            <a:avLst/>
            <a:gdLst/>
            <a:ahLst/>
            <a:cxnLst>
              <a:cxn ang="0">
                <a:pos x="wd2" y="hd2"/>
              </a:cxn>
              <a:cxn ang="5400000">
                <a:pos x="wd2" y="hd2"/>
              </a:cxn>
              <a:cxn ang="10800000">
                <a:pos x="wd2" y="hd2"/>
              </a:cxn>
              <a:cxn ang="16200000">
                <a:pos x="wd2" y="hd2"/>
              </a:cxn>
            </a:cxnLst>
            <a:rect l="0" t="0" r="r" b="b"/>
            <a:pathLst>
              <a:path w="21600" h="21600" extrusionOk="0">
                <a:moveTo>
                  <a:pt x="0" y="17280"/>
                </a:moveTo>
                <a:lnTo>
                  <a:pt x="5400" y="17280"/>
                </a:lnTo>
                <a:lnTo>
                  <a:pt x="5400" y="0"/>
                </a:lnTo>
                <a:lnTo>
                  <a:pt x="16200" y="0"/>
                </a:lnTo>
                <a:lnTo>
                  <a:pt x="16200" y="17280"/>
                </a:lnTo>
                <a:lnTo>
                  <a:pt x="21600" y="17280"/>
                </a:lnTo>
                <a:lnTo>
                  <a:pt x="10800" y="21600"/>
                </a:lnTo>
                <a:close/>
              </a:path>
            </a:pathLst>
          </a:custGeom>
          <a:solidFill>
            <a:srgbClr val="000090">
              <a:alpha val="50000"/>
            </a:srgbClr>
          </a:solidFill>
          <a:ln w="12700">
            <a:miter lim="400000"/>
          </a:ln>
        </p:spPr>
        <p:txBody>
          <a:bodyPr lIns="65023" tIns="65023" rIns="65023" bIns="65023" anchor="ctr"/>
          <a:lstStyle/>
          <a:p>
            <a:pPr defTabSz="457200">
              <a:defRPr sz="2200">
                <a:latin typeface="Arial"/>
                <a:ea typeface="Arial"/>
                <a:cs typeface="Arial"/>
                <a:sym typeface="Arial"/>
              </a:defRPr>
            </a:pPr>
            <a:endParaRPr/>
          </a:p>
        </p:txBody>
      </p:sp>
      <p:sp>
        <p:nvSpPr>
          <p:cNvPr id="573" name="We need to study Higgs couplings"/>
          <p:cNvSpPr txBox="1"/>
          <p:nvPr/>
        </p:nvSpPr>
        <p:spPr>
          <a:xfrm>
            <a:off x="32134" y="96648"/>
            <a:ext cx="13004801" cy="9950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3500" tIns="63500" rIns="63500" bIns="63500">
            <a:spAutoFit/>
          </a:bodyPr>
          <a:lstStyle>
            <a:lvl1pPr marL="1587" marR="66545" defTabSz="914400">
              <a:buClr>
                <a:srgbClr val="0042AA"/>
              </a:buClr>
              <a:buFont typeface="Helvetica Neue"/>
              <a:defRPr sz="5700" b="1" i="1">
                <a:solidFill>
                  <a:srgbClr val="0042AA"/>
                </a:solidFill>
                <a:uFill>
                  <a:solidFill>
                    <a:srgbClr val="0042AA"/>
                  </a:solidFill>
                </a:uFill>
                <a:latin typeface="+mn-lt"/>
                <a:ea typeface="+mn-ea"/>
                <a:cs typeface="+mn-cs"/>
                <a:sym typeface="Helvetica Neue"/>
              </a:defRPr>
            </a:lvl1pPr>
          </a:lstStyle>
          <a:p>
            <a:r>
              <a:t>We need to study Higgs couplings</a:t>
            </a:r>
          </a:p>
        </p:txBody>
      </p:sp>
      <p:grpSp>
        <p:nvGrpSpPr>
          <p:cNvPr id="576" name="Different models predict different deviation patterns → Deviation pattern tells us which way to go."/>
          <p:cNvGrpSpPr/>
          <p:nvPr/>
        </p:nvGrpSpPr>
        <p:grpSpPr>
          <a:xfrm>
            <a:off x="278401" y="7623952"/>
            <a:ext cx="12512266" cy="1745565"/>
            <a:chOff x="0" y="0"/>
            <a:chExt cx="12512264" cy="1745563"/>
          </a:xfrm>
        </p:grpSpPr>
        <p:sp>
          <p:nvSpPr>
            <p:cNvPr id="575" name="Different models predict different deviation patterns → Deviation pattern tells us which way to go."/>
            <p:cNvSpPr txBox="1"/>
            <p:nvPr/>
          </p:nvSpPr>
          <p:spPr>
            <a:xfrm>
              <a:off x="215900" y="139700"/>
              <a:ext cx="12080465" cy="1186764"/>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ctr">
              <a:spAutoFit/>
            </a:bodyPr>
            <a:lstStyle/>
            <a:p>
              <a:pPr defTabSz="747776">
                <a:defRPr sz="3400" b="1">
                  <a:solidFill>
                    <a:srgbClr val="FF2C79"/>
                  </a:solidFill>
                  <a:latin typeface="+mn-lt"/>
                  <a:ea typeface="+mn-ea"/>
                  <a:cs typeface="+mn-cs"/>
                  <a:sym typeface="Helvetica Neue"/>
                </a:defRPr>
              </a:pPr>
              <a:r>
                <a:rPr>
                  <a:solidFill>
                    <a:srgbClr val="000000"/>
                  </a:solidFill>
                </a:rPr>
                <a:t>Different models predict different deviation patterns</a:t>
              </a:r>
              <a:br>
                <a:rPr>
                  <a:solidFill>
                    <a:srgbClr val="000000"/>
                  </a:solidFill>
                </a:rPr>
              </a:br>
              <a:r>
                <a:rPr>
                  <a:solidFill>
                    <a:srgbClr val="000000"/>
                  </a:solidFill>
                </a:rPr>
                <a:t>→</a:t>
              </a:r>
              <a:r>
                <a:t> </a:t>
              </a:r>
              <a:r>
                <a:rPr i="1">
                  <a:solidFill>
                    <a:schemeClr val="accent5"/>
                  </a:solidFill>
                </a:rPr>
                <a:t>Deviation pattern tells us which way to go.</a:t>
              </a:r>
            </a:p>
          </p:txBody>
        </p:sp>
        <p:pic>
          <p:nvPicPr>
            <p:cNvPr id="574" name="Different models predict different deviation patterns → Deviation pattern tells us which way to go. Different models predict different deviation patterns → Deviation pattern tells us which way to go." descr="Different models predict different deviation patterns → Deviation pattern tells us which way to go. Different models predict different deviation patterns → Deviation pattern tells us which way to go."/>
            <p:cNvPicPr>
              <a:picLocks/>
            </p:cNvPicPr>
            <p:nvPr/>
          </p:nvPicPr>
          <p:blipFill>
            <a:blip r:embed="rId5"/>
            <a:stretch>
              <a:fillRect/>
            </a:stretch>
          </p:blipFill>
          <p:spPr>
            <a:xfrm>
              <a:off x="0" y="-1"/>
              <a:ext cx="12512265" cy="1745565"/>
            </a:xfrm>
            <a:prstGeom prst="rect">
              <a:avLst/>
            </a:prstGeom>
            <a:effectLst/>
          </p:spPr>
        </p:pic>
      </p:gr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四角形"/>
          <p:cNvSpPr/>
          <p:nvPr/>
        </p:nvSpPr>
        <p:spPr>
          <a:xfrm>
            <a:off x="8738331" y="1197791"/>
            <a:ext cx="4171361" cy="4610645"/>
          </a:xfrm>
          <a:prstGeom prst="rect">
            <a:avLst/>
          </a:prstGeom>
          <a:solidFill>
            <a:srgbClr val="76D6FF">
              <a:alpha val="10588"/>
            </a:srgbClr>
          </a:solidFill>
          <a:ln w="12700">
            <a:miter lim="400000"/>
          </a:ln>
        </p:spPr>
        <p:txBody>
          <a:bodyPr lIns="50800" tIns="50800" rIns="50800" bIns="50800" anchor="ctr"/>
          <a:lstStyle/>
          <a:p>
            <a:endParaRPr/>
          </a:p>
        </p:txBody>
      </p:sp>
      <p:sp>
        <p:nvSpPr>
          <p:cNvPr id="579" name="四角形"/>
          <p:cNvSpPr/>
          <p:nvPr/>
        </p:nvSpPr>
        <p:spPr>
          <a:xfrm>
            <a:off x="4444230" y="1197791"/>
            <a:ext cx="4171360" cy="4610645"/>
          </a:xfrm>
          <a:prstGeom prst="rect">
            <a:avLst/>
          </a:prstGeom>
          <a:solidFill>
            <a:srgbClr val="76D6FF">
              <a:alpha val="10588"/>
            </a:srgbClr>
          </a:solidFill>
          <a:ln w="12700">
            <a:miter lim="400000"/>
          </a:ln>
        </p:spPr>
        <p:txBody>
          <a:bodyPr lIns="50800" tIns="50800" rIns="50800" bIns="50800" anchor="ctr"/>
          <a:lstStyle/>
          <a:p>
            <a:endParaRPr/>
          </a:p>
        </p:txBody>
      </p:sp>
      <p:sp>
        <p:nvSpPr>
          <p:cNvPr id="580" name="四角形"/>
          <p:cNvSpPr/>
          <p:nvPr/>
        </p:nvSpPr>
        <p:spPr>
          <a:xfrm>
            <a:off x="90021" y="1197791"/>
            <a:ext cx="4171360" cy="4610645"/>
          </a:xfrm>
          <a:prstGeom prst="rect">
            <a:avLst/>
          </a:prstGeom>
          <a:solidFill>
            <a:srgbClr val="76D6FF">
              <a:alpha val="10588"/>
            </a:srgbClr>
          </a:solidFill>
          <a:ln w="12700">
            <a:miter lim="400000"/>
          </a:ln>
        </p:spPr>
        <p:txBody>
          <a:bodyPr lIns="50800" tIns="50800" rIns="50800" bIns="50800" anchor="ctr"/>
          <a:lstStyle/>
          <a:p>
            <a:endParaRPr/>
          </a:p>
        </p:txBody>
      </p:sp>
      <p:pic>
        <p:nvPicPr>
          <p:cNvPr id="581" name="イメージ" descr="イメージ"/>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33240" y="1945523"/>
            <a:ext cx="4181539" cy="3550808"/>
          </a:xfrm>
          <a:prstGeom prst="rect">
            <a:avLst/>
          </a:prstGeom>
          <a:ln w="12700">
            <a:miter lim="400000"/>
          </a:ln>
        </p:spPr>
      </p:pic>
      <p:pic>
        <p:nvPicPr>
          <p:cNvPr id="582" name="イメージ" descr="イメージ"/>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0905" y="1945523"/>
            <a:ext cx="4213742" cy="3550808"/>
          </a:xfrm>
          <a:prstGeom prst="rect">
            <a:avLst/>
          </a:prstGeom>
          <a:ln w="12700">
            <a:miter lim="400000"/>
          </a:ln>
        </p:spPr>
      </p:pic>
      <p:pic>
        <p:nvPicPr>
          <p:cNvPr id="583" name="イメージ" descr="イメージ"/>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009" y="1945523"/>
            <a:ext cx="4153383" cy="3550808"/>
          </a:xfrm>
          <a:prstGeom prst="rect">
            <a:avLst/>
          </a:prstGeom>
          <a:ln w="12700">
            <a:miter lim="400000"/>
          </a:ln>
        </p:spPr>
      </p:pic>
      <p:sp>
        <p:nvSpPr>
          <p:cNvPr id="584" name="Supersymmetry…"/>
          <p:cNvSpPr txBox="1"/>
          <p:nvPr/>
        </p:nvSpPr>
        <p:spPr>
          <a:xfrm>
            <a:off x="1109907" y="1197791"/>
            <a:ext cx="2830759" cy="758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p>
            <a:pPr defTabSz="457200">
              <a:defRPr sz="2800" i="1">
                <a:solidFill>
                  <a:schemeClr val="accent5"/>
                </a:solidFill>
                <a:latin typeface="Calibri"/>
                <a:ea typeface="Calibri"/>
                <a:cs typeface="Calibri"/>
                <a:sym typeface="Calibri"/>
              </a:defRPr>
            </a:pPr>
            <a:r>
              <a:rPr b="1">
                <a:latin typeface="Arial"/>
                <a:ea typeface="Arial"/>
                <a:cs typeface="Arial"/>
                <a:sym typeface="Arial"/>
              </a:rPr>
              <a:t>Supersymmetry</a:t>
            </a:r>
          </a:p>
          <a:p>
            <a:pPr defTabSz="457200">
              <a:defRPr sz="1600" i="1">
                <a:solidFill>
                  <a:schemeClr val="accent5"/>
                </a:solidFill>
                <a:latin typeface="Calibri"/>
                <a:ea typeface="Calibri"/>
                <a:cs typeface="Calibri"/>
                <a:sym typeface="Calibri"/>
              </a:defRPr>
            </a:pPr>
            <a:r>
              <a:rPr b="1">
                <a:latin typeface="Arial"/>
                <a:ea typeface="Arial"/>
                <a:cs typeface="Arial"/>
                <a:sym typeface="Arial"/>
              </a:rPr>
              <a:t>(MSSM)</a:t>
            </a:r>
          </a:p>
        </p:txBody>
      </p:sp>
      <p:sp>
        <p:nvSpPr>
          <p:cNvPr id="585" name="Composite Higgs…"/>
          <p:cNvSpPr txBox="1"/>
          <p:nvPr/>
        </p:nvSpPr>
        <p:spPr>
          <a:xfrm>
            <a:off x="5261916" y="1197791"/>
            <a:ext cx="3066726" cy="758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p>
            <a:pPr defTabSz="457200">
              <a:defRPr sz="2800" i="1">
                <a:solidFill>
                  <a:schemeClr val="accent5"/>
                </a:solidFill>
                <a:latin typeface="Calibri"/>
                <a:ea typeface="Calibri"/>
                <a:cs typeface="Calibri"/>
                <a:sym typeface="Calibri"/>
              </a:defRPr>
            </a:pPr>
            <a:r>
              <a:rPr b="1">
                <a:latin typeface="Arial"/>
                <a:ea typeface="Arial"/>
                <a:cs typeface="Arial"/>
                <a:sym typeface="Arial"/>
              </a:rPr>
              <a:t>Composite Higgs</a:t>
            </a:r>
          </a:p>
          <a:p>
            <a:pPr defTabSz="457200">
              <a:defRPr sz="1600" i="1">
                <a:solidFill>
                  <a:schemeClr val="accent5"/>
                </a:solidFill>
                <a:latin typeface="Calibri"/>
                <a:ea typeface="Calibri"/>
                <a:cs typeface="Calibri"/>
                <a:sym typeface="Calibri"/>
              </a:defRPr>
            </a:pPr>
            <a:r>
              <a:rPr b="1">
                <a:latin typeface="Arial"/>
                <a:ea typeface="Arial"/>
                <a:cs typeface="Arial"/>
                <a:sym typeface="Arial"/>
              </a:rPr>
              <a:t>(MCHM5)</a:t>
            </a:r>
          </a:p>
        </p:txBody>
      </p:sp>
      <p:sp>
        <p:nvSpPr>
          <p:cNvPr id="586" name="図形"/>
          <p:cNvSpPr/>
          <p:nvPr/>
        </p:nvSpPr>
        <p:spPr>
          <a:xfrm>
            <a:off x="6843556" y="3743511"/>
            <a:ext cx="309452" cy="913793"/>
          </a:xfrm>
          <a:custGeom>
            <a:avLst/>
            <a:gdLst/>
            <a:ahLst/>
            <a:cxnLst>
              <a:cxn ang="0">
                <a:pos x="wd2" y="hd2"/>
              </a:cxn>
              <a:cxn ang="5400000">
                <a:pos x="wd2" y="hd2"/>
              </a:cxn>
              <a:cxn ang="10800000">
                <a:pos x="wd2" y="hd2"/>
              </a:cxn>
              <a:cxn ang="16200000">
                <a:pos x="wd2" y="hd2"/>
              </a:cxn>
            </a:cxnLst>
            <a:rect l="0" t="0" r="r" b="b"/>
            <a:pathLst>
              <a:path w="21600" h="21600" extrusionOk="0">
                <a:moveTo>
                  <a:pt x="0" y="17280"/>
                </a:moveTo>
                <a:lnTo>
                  <a:pt x="5400" y="17280"/>
                </a:lnTo>
                <a:lnTo>
                  <a:pt x="5400" y="0"/>
                </a:lnTo>
                <a:lnTo>
                  <a:pt x="16200" y="0"/>
                </a:lnTo>
                <a:lnTo>
                  <a:pt x="16200" y="17280"/>
                </a:lnTo>
                <a:lnTo>
                  <a:pt x="21600" y="17280"/>
                </a:lnTo>
                <a:lnTo>
                  <a:pt x="10800" y="21600"/>
                </a:lnTo>
                <a:close/>
              </a:path>
            </a:pathLst>
          </a:custGeom>
          <a:solidFill>
            <a:srgbClr val="000090">
              <a:alpha val="50000"/>
            </a:srgbClr>
          </a:solidFill>
          <a:ln w="12700">
            <a:miter lim="400000"/>
          </a:ln>
        </p:spPr>
        <p:txBody>
          <a:bodyPr lIns="65023" tIns="65023" rIns="65023" bIns="65023" anchor="ctr"/>
          <a:lstStyle/>
          <a:p>
            <a:pPr defTabSz="457200">
              <a:defRPr sz="2200">
                <a:latin typeface="Arial"/>
                <a:ea typeface="Arial"/>
                <a:cs typeface="Arial"/>
                <a:sym typeface="Arial"/>
              </a:defRPr>
            </a:pPr>
            <a:endParaRPr/>
          </a:p>
        </p:txBody>
      </p:sp>
      <p:sp>
        <p:nvSpPr>
          <p:cNvPr id="587" name="Upward shift only for down-type fermions"/>
          <p:cNvSpPr txBox="1"/>
          <p:nvPr/>
        </p:nvSpPr>
        <p:spPr>
          <a:xfrm>
            <a:off x="1060509" y="4048049"/>
            <a:ext cx="2929555" cy="6791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indent="0" algn="l">
              <a:defRPr sz="1800" b="1">
                <a:latin typeface="+mn-lt"/>
                <a:ea typeface="+mn-ea"/>
                <a:cs typeface="+mn-cs"/>
                <a:sym typeface="Helvetica Neue"/>
              </a:defRPr>
            </a:pPr>
            <a:r>
              <a:t>Upward shift only for down-type fermions</a:t>
            </a:r>
          </a:p>
        </p:txBody>
      </p:sp>
      <p:sp>
        <p:nvSpPr>
          <p:cNvPr id="588" name="Downward shift for all the couplings"/>
          <p:cNvSpPr txBox="1"/>
          <p:nvPr/>
        </p:nvSpPr>
        <p:spPr>
          <a:xfrm>
            <a:off x="5627240" y="2835096"/>
            <a:ext cx="2336079" cy="6791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800" b="1">
                <a:latin typeface="+mn-lt"/>
                <a:ea typeface="+mn-ea"/>
                <a:cs typeface="+mn-cs"/>
                <a:sym typeface="Helvetica Neue"/>
              </a:defRPr>
            </a:lvl1pPr>
          </a:lstStyle>
          <a:p>
            <a:r>
              <a:t>Downward shift for all the couplings</a:t>
            </a:r>
          </a:p>
        </p:txBody>
      </p:sp>
      <p:sp>
        <p:nvSpPr>
          <p:cNvPr id="589" name="Multi-verse?…"/>
          <p:cNvSpPr txBox="1"/>
          <p:nvPr/>
        </p:nvSpPr>
        <p:spPr>
          <a:xfrm>
            <a:off x="9819825" y="1197791"/>
            <a:ext cx="2237282" cy="758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p>
            <a:pPr defTabSz="457200">
              <a:defRPr sz="2800" i="1">
                <a:solidFill>
                  <a:schemeClr val="accent5"/>
                </a:solidFill>
                <a:latin typeface="Calibri"/>
                <a:ea typeface="Calibri"/>
                <a:cs typeface="Calibri"/>
                <a:sym typeface="Calibri"/>
              </a:defRPr>
            </a:pPr>
            <a:r>
              <a:rPr b="1">
                <a:latin typeface="Arial"/>
                <a:ea typeface="Arial"/>
                <a:cs typeface="Arial"/>
                <a:sym typeface="Arial"/>
              </a:rPr>
              <a:t>Multi-verse?</a:t>
            </a:r>
          </a:p>
          <a:p>
            <a:pPr defTabSz="457200">
              <a:defRPr sz="1600" i="1">
                <a:solidFill>
                  <a:schemeClr val="accent5"/>
                </a:solidFill>
                <a:latin typeface="Calibri"/>
                <a:ea typeface="Calibri"/>
                <a:cs typeface="Calibri"/>
                <a:sym typeface="Calibri"/>
              </a:defRPr>
            </a:pPr>
            <a:r>
              <a:rPr b="1">
                <a:latin typeface="Arial"/>
                <a:ea typeface="Arial"/>
                <a:cs typeface="Arial"/>
                <a:sym typeface="Arial"/>
              </a:rPr>
              <a:t>(Standard Model)</a:t>
            </a:r>
          </a:p>
        </p:txBody>
      </p:sp>
      <p:sp>
        <p:nvSpPr>
          <p:cNvPr id="590" name="No deviation at all"/>
          <p:cNvSpPr txBox="1"/>
          <p:nvPr/>
        </p:nvSpPr>
        <p:spPr>
          <a:xfrm>
            <a:off x="9827580" y="4006872"/>
            <a:ext cx="2156334" cy="387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800" b="1">
                <a:latin typeface="+mn-lt"/>
                <a:ea typeface="+mn-ea"/>
                <a:cs typeface="+mn-cs"/>
                <a:sym typeface="Helvetica Neue"/>
              </a:defRPr>
            </a:lvl1pPr>
          </a:lstStyle>
          <a:p>
            <a:r>
              <a:t>No deviation at all</a:t>
            </a:r>
          </a:p>
        </p:txBody>
      </p:sp>
      <p:sp>
        <p:nvSpPr>
          <p:cNvPr id="591" name="図形"/>
          <p:cNvSpPr/>
          <p:nvPr/>
        </p:nvSpPr>
        <p:spPr>
          <a:xfrm rot="10800000" flipH="1">
            <a:off x="2548360" y="2867211"/>
            <a:ext cx="309453" cy="913793"/>
          </a:xfrm>
          <a:custGeom>
            <a:avLst/>
            <a:gdLst/>
            <a:ahLst/>
            <a:cxnLst>
              <a:cxn ang="0">
                <a:pos x="wd2" y="hd2"/>
              </a:cxn>
              <a:cxn ang="5400000">
                <a:pos x="wd2" y="hd2"/>
              </a:cxn>
              <a:cxn ang="10800000">
                <a:pos x="wd2" y="hd2"/>
              </a:cxn>
              <a:cxn ang="16200000">
                <a:pos x="wd2" y="hd2"/>
              </a:cxn>
            </a:cxnLst>
            <a:rect l="0" t="0" r="r" b="b"/>
            <a:pathLst>
              <a:path w="21600" h="21600" extrusionOk="0">
                <a:moveTo>
                  <a:pt x="0" y="17280"/>
                </a:moveTo>
                <a:lnTo>
                  <a:pt x="5400" y="17280"/>
                </a:lnTo>
                <a:lnTo>
                  <a:pt x="5400" y="0"/>
                </a:lnTo>
                <a:lnTo>
                  <a:pt x="16200" y="0"/>
                </a:lnTo>
                <a:lnTo>
                  <a:pt x="16200" y="17280"/>
                </a:lnTo>
                <a:lnTo>
                  <a:pt x="21600" y="17280"/>
                </a:lnTo>
                <a:lnTo>
                  <a:pt x="10800" y="21600"/>
                </a:lnTo>
                <a:close/>
              </a:path>
            </a:pathLst>
          </a:custGeom>
          <a:solidFill>
            <a:srgbClr val="000090">
              <a:alpha val="50000"/>
            </a:srgbClr>
          </a:solidFill>
          <a:ln w="12700">
            <a:miter lim="400000"/>
          </a:ln>
        </p:spPr>
        <p:txBody>
          <a:bodyPr lIns="65023" tIns="65023" rIns="65023" bIns="65023" anchor="ctr"/>
          <a:lstStyle/>
          <a:p>
            <a:pPr defTabSz="457200">
              <a:defRPr sz="2200">
                <a:latin typeface="Arial"/>
                <a:ea typeface="Arial"/>
                <a:cs typeface="Arial"/>
                <a:sym typeface="Arial"/>
              </a:defRPr>
            </a:pPr>
            <a:endParaRPr/>
          </a:p>
        </p:txBody>
      </p:sp>
      <p:sp>
        <p:nvSpPr>
          <p:cNvPr id="592" name="Higgs is the Key to decide the direction"/>
          <p:cNvSpPr txBox="1"/>
          <p:nvPr/>
        </p:nvSpPr>
        <p:spPr>
          <a:xfrm>
            <a:off x="-1" y="96648"/>
            <a:ext cx="13004801" cy="9950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3500" tIns="63500" rIns="63500" bIns="63500">
            <a:spAutoFit/>
          </a:bodyPr>
          <a:lstStyle/>
          <a:p>
            <a:pPr marL="1587" marR="66545" defTabSz="914400">
              <a:buClr>
                <a:srgbClr val="0042AA"/>
              </a:buClr>
              <a:buFont typeface="Helvetica Neue"/>
              <a:defRPr sz="5700" b="1" i="1">
                <a:solidFill>
                  <a:srgbClr val="0042AA"/>
                </a:solidFill>
                <a:uFill>
                  <a:solidFill>
                    <a:srgbClr val="0042AA"/>
                  </a:solidFill>
                </a:uFill>
                <a:latin typeface="+mn-lt"/>
                <a:ea typeface="+mn-ea"/>
                <a:cs typeface="+mn-cs"/>
                <a:sym typeface="Helvetica Neue"/>
              </a:defRPr>
            </a:pPr>
            <a:r>
              <a:t>Higgs is the Key </a:t>
            </a:r>
            <a:r>
              <a:rPr sz="4000"/>
              <a:t>to decide the direction</a:t>
            </a:r>
          </a:p>
        </p:txBody>
      </p:sp>
      <p:grpSp>
        <p:nvGrpSpPr>
          <p:cNvPr id="595" name="New physics at 1 TeV → deviation is at most ~10%…"/>
          <p:cNvGrpSpPr/>
          <p:nvPr/>
        </p:nvGrpSpPr>
        <p:grpSpPr>
          <a:xfrm>
            <a:off x="571181" y="7593300"/>
            <a:ext cx="7841343" cy="2216864"/>
            <a:chOff x="0" y="0"/>
            <a:chExt cx="7841342" cy="2216862"/>
          </a:xfrm>
        </p:grpSpPr>
        <p:sp>
          <p:nvSpPr>
            <p:cNvPr id="594" name="New physics at 1 TeV → deviation is at most ~10%…"/>
            <p:cNvSpPr txBox="1"/>
            <p:nvPr/>
          </p:nvSpPr>
          <p:spPr>
            <a:xfrm>
              <a:off x="215900" y="139699"/>
              <a:ext cx="7409543" cy="1658064"/>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spAutoFit/>
            </a:bodyPr>
            <a:lstStyle/>
            <a:p>
              <a:pPr defTabSz="1300480">
                <a:spcBef>
                  <a:spcPts val="500"/>
                </a:spcBef>
                <a:defRPr sz="2200">
                  <a:solidFill>
                    <a:schemeClr val="accent5"/>
                  </a:solidFill>
                  <a:latin typeface="+mn-lt"/>
                  <a:ea typeface="+mn-ea"/>
                  <a:cs typeface="+mn-cs"/>
                  <a:sym typeface="Helvetica Neue"/>
                </a:defRPr>
              </a:pPr>
              <a:r>
                <a:t>New physics at 1 TeV → </a:t>
              </a:r>
              <a:r>
                <a:rPr b="1"/>
                <a:t>deviation is at most ~10%</a:t>
              </a:r>
              <a:r>
                <a:t>  </a:t>
              </a:r>
            </a:p>
            <a:p>
              <a:pPr defTabSz="1300480">
                <a:spcBef>
                  <a:spcPts val="500"/>
                </a:spcBef>
                <a:defRPr sz="3400">
                  <a:solidFill>
                    <a:schemeClr val="accent5"/>
                  </a:solidFill>
                  <a:latin typeface="+mn-lt"/>
                  <a:ea typeface="+mn-ea"/>
                  <a:cs typeface="+mn-cs"/>
                  <a:sym typeface="Helvetica Neue"/>
                </a:defRPr>
              </a:pPr>
              <a:r>
                <a:t>We </a:t>
              </a:r>
              <a:r>
                <a:rPr b="1" i="1"/>
                <a:t>need 1%-level precision</a:t>
              </a:r>
            </a:p>
            <a:p>
              <a:pPr defTabSz="1300480">
                <a:spcBef>
                  <a:spcPts val="500"/>
                </a:spcBef>
                <a:defRPr sz="3400">
                  <a:solidFill>
                    <a:schemeClr val="accent5"/>
                  </a:solidFill>
                  <a:latin typeface="+mn-lt"/>
                  <a:ea typeface="+mn-ea"/>
                  <a:cs typeface="+mn-cs"/>
                  <a:sym typeface="Helvetica Neue"/>
                </a:defRPr>
              </a:pPr>
              <a:r>
                <a:t>→ </a:t>
              </a:r>
              <a:r>
                <a:rPr b="1" i="1"/>
                <a:t>ILC Machine + ILD/SiD</a:t>
              </a:r>
            </a:p>
          </p:txBody>
        </p:sp>
        <p:pic>
          <p:nvPicPr>
            <p:cNvPr id="593" name="New physics at 1 TeV → deviation is at most ~10%… New physics at 1 TeV → deviation is at most ~10%  We need 1%-level precision→ ILC Machine + ILD/SiD" descr="New physics at 1 TeV → deviation is at most ~10%… New physics at 1 TeV → deviation is at most ~10%  We need 1%-level precision→ ILC Machine + ILD/SiD"/>
            <p:cNvPicPr>
              <a:picLocks/>
            </p:cNvPicPr>
            <p:nvPr/>
          </p:nvPicPr>
          <p:blipFill>
            <a:blip r:embed="rId5"/>
            <a:stretch>
              <a:fillRect/>
            </a:stretch>
          </p:blipFill>
          <p:spPr>
            <a:xfrm>
              <a:off x="0" y="-1"/>
              <a:ext cx="7841343" cy="2216864"/>
            </a:xfrm>
            <a:prstGeom prst="rect">
              <a:avLst/>
            </a:prstGeom>
            <a:effectLst/>
          </p:spPr>
        </p:pic>
      </p:grpSp>
      <p:sp>
        <p:nvSpPr>
          <p:cNvPr id="596" name="楕円"/>
          <p:cNvSpPr/>
          <p:nvPr/>
        </p:nvSpPr>
        <p:spPr>
          <a:xfrm>
            <a:off x="3934913" y="6670649"/>
            <a:ext cx="735933" cy="513531"/>
          </a:xfrm>
          <a:prstGeom prst="ellipse">
            <a:avLst/>
          </a:prstGeom>
          <a:solidFill>
            <a:srgbClr val="FFFF66"/>
          </a:solidFill>
          <a:ln w="12700">
            <a:miter lim="400000"/>
          </a:ln>
        </p:spPr>
        <p:txBody>
          <a:bodyPr lIns="65023" tIns="65023" rIns="65023" bIns="65023" anchor="ctr"/>
          <a:lstStyle/>
          <a:p>
            <a:pPr defTabSz="457200">
              <a:defRPr sz="2200">
                <a:latin typeface="Arial"/>
                <a:ea typeface="Arial"/>
                <a:cs typeface="Arial"/>
                <a:sym typeface="Arial"/>
              </a:defRPr>
            </a:pPr>
            <a:endParaRPr/>
          </a:p>
        </p:txBody>
      </p:sp>
      <p:pic>
        <p:nvPicPr>
          <p:cNvPr id="597" name="latex-image-1.pdf" descr="latex-image-1.pd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3049" y="6382753"/>
            <a:ext cx="4520075" cy="679820"/>
          </a:xfrm>
          <a:prstGeom prst="rect">
            <a:avLst/>
          </a:prstGeom>
          <a:ln w="12700">
            <a:miter lim="400000"/>
          </a:ln>
        </p:spPr>
      </p:pic>
      <p:sp>
        <p:nvSpPr>
          <p:cNvPr id="598" name="example 1: Minimal SUSY  (tanβ=5, radiative correction factor ≈ 1)"/>
          <p:cNvSpPr txBox="1"/>
          <p:nvPr/>
        </p:nvSpPr>
        <p:spPr>
          <a:xfrm>
            <a:off x="349779" y="5603511"/>
            <a:ext cx="4520075" cy="673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defTabSz="1300480">
              <a:defRPr sz="2200">
                <a:latin typeface="Calibri"/>
                <a:ea typeface="Calibri"/>
                <a:cs typeface="Calibri"/>
                <a:sym typeface="Calibri"/>
              </a:defRPr>
            </a:pPr>
            <a:r>
              <a:rPr u="sng"/>
              <a:t>example 1:</a:t>
            </a:r>
            <a:r>
              <a:rPr>
                <a:latin typeface="Arial"/>
                <a:ea typeface="Arial"/>
                <a:cs typeface="Arial"/>
                <a:sym typeface="Arial"/>
              </a:rPr>
              <a:t> </a:t>
            </a:r>
            <a:r>
              <a:rPr b="1">
                <a:solidFill>
                  <a:srgbClr val="0433FF"/>
                </a:solidFill>
                <a:latin typeface="Arial"/>
                <a:ea typeface="Arial"/>
                <a:cs typeface="Arial"/>
                <a:sym typeface="Arial"/>
              </a:rPr>
              <a:t>Minimal SUSY</a:t>
            </a:r>
            <a:br>
              <a:rPr b="1">
                <a:solidFill>
                  <a:srgbClr val="0433FF"/>
                </a:solidFill>
                <a:latin typeface="Arial"/>
                <a:ea typeface="Arial"/>
                <a:cs typeface="Arial"/>
                <a:sym typeface="Arial"/>
              </a:rPr>
            </a:br>
            <a:r>
              <a:rPr>
                <a:latin typeface="Arial"/>
                <a:ea typeface="Arial"/>
                <a:cs typeface="Arial"/>
                <a:sym typeface="Arial"/>
              </a:rPr>
              <a:t> </a:t>
            </a:r>
            <a:r>
              <a:rPr sz="2000">
                <a:latin typeface="Arial"/>
                <a:ea typeface="Arial"/>
                <a:cs typeface="Arial"/>
                <a:sym typeface="Arial"/>
              </a:rPr>
              <a:t>(tanβ=5, radiative correction factor ≈ 1)</a:t>
            </a:r>
          </a:p>
        </p:txBody>
      </p:sp>
      <p:sp>
        <p:nvSpPr>
          <p:cNvPr id="599" name="example 2: Minimal Composite Higgs Model"/>
          <p:cNvSpPr txBox="1"/>
          <p:nvPr/>
        </p:nvSpPr>
        <p:spPr>
          <a:xfrm>
            <a:off x="5447073" y="5603511"/>
            <a:ext cx="4492835" cy="673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defTabSz="1300480">
              <a:defRPr sz="2200">
                <a:latin typeface="Calibri"/>
                <a:ea typeface="Calibri"/>
                <a:cs typeface="Calibri"/>
                <a:sym typeface="Calibri"/>
              </a:defRPr>
            </a:pPr>
            <a:r>
              <a:rPr u="sng"/>
              <a:t>example</a:t>
            </a:r>
            <a:r>
              <a:rPr u="sng">
                <a:latin typeface="Arial"/>
                <a:ea typeface="Arial"/>
                <a:cs typeface="Arial"/>
                <a:sym typeface="Arial"/>
              </a:rPr>
              <a:t> 2:</a:t>
            </a:r>
            <a:r>
              <a:rPr>
                <a:latin typeface="Arial"/>
                <a:ea typeface="Arial"/>
                <a:cs typeface="Arial"/>
                <a:sym typeface="Arial"/>
              </a:rPr>
              <a:t> </a:t>
            </a:r>
            <a:r>
              <a:rPr b="1">
                <a:solidFill>
                  <a:srgbClr val="0433FF"/>
                </a:solidFill>
                <a:latin typeface="Arial"/>
                <a:ea typeface="Arial"/>
                <a:cs typeface="Arial"/>
                <a:sym typeface="Arial"/>
              </a:rPr>
              <a:t>Minimal Composite Higgs Model</a:t>
            </a:r>
          </a:p>
        </p:txBody>
      </p:sp>
      <p:sp>
        <p:nvSpPr>
          <p:cNvPr id="600" name="楕円"/>
          <p:cNvSpPr/>
          <p:nvPr/>
        </p:nvSpPr>
        <p:spPr>
          <a:xfrm>
            <a:off x="8346577" y="6689023"/>
            <a:ext cx="635118" cy="589020"/>
          </a:xfrm>
          <a:prstGeom prst="ellipse">
            <a:avLst/>
          </a:prstGeom>
          <a:solidFill>
            <a:srgbClr val="FFFF66"/>
          </a:solidFill>
          <a:ln w="12700">
            <a:miter lim="400000"/>
          </a:ln>
        </p:spPr>
        <p:txBody>
          <a:bodyPr lIns="65023" tIns="65023" rIns="65023" bIns="65023" anchor="ctr"/>
          <a:lstStyle/>
          <a:p>
            <a:pPr defTabSz="457200">
              <a:defRPr sz="2200">
                <a:latin typeface="Arial"/>
                <a:ea typeface="Arial"/>
                <a:cs typeface="Arial"/>
                <a:sym typeface="Arial"/>
              </a:defRPr>
            </a:pPr>
            <a:endParaRPr/>
          </a:p>
        </p:txBody>
      </p:sp>
      <p:pic>
        <p:nvPicPr>
          <p:cNvPr id="601" name="latex-image-1.pdf" descr="latex-image-1.pd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56931" y="6357928"/>
            <a:ext cx="3589919" cy="685880"/>
          </a:xfrm>
          <a:prstGeom prst="rect">
            <a:avLst/>
          </a:prstGeom>
          <a:ln w="12700">
            <a:miter lim="400000"/>
          </a:ln>
        </p:spPr>
      </p:pic>
      <p:sp>
        <p:nvSpPr>
          <p:cNvPr id="602" name="heavy Higgs mass"/>
          <p:cNvSpPr txBox="1"/>
          <p:nvPr/>
        </p:nvSpPr>
        <p:spPr>
          <a:xfrm>
            <a:off x="2814727" y="7088465"/>
            <a:ext cx="1802877" cy="352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585216">
              <a:defRPr sz="1600">
                <a:latin typeface="Arial"/>
                <a:ea typeface="Arial"/>
                <a:cs typeface="Arial"/>
                <a:sym typeface="Arial"/>
              </a:defRPr>
            </a:lvl1pPr>
          </a:lstStyle>
          <a:p>
            <a:pPr>
              <a:defRPr>
                <a:latin typeface="Calibri"/>
                <a:ea typeface="Calibri"/>
                <a:cs typeface="Calibri"/>
                <a:sym typeface="Calibri"/>
              </a:defRPr>
            </a:pPr>
            <a:r>
              <a:rPr>
                <a:latin typeface="Arial"/>
                <a:ea typeface="Arial"/>
                <a:cs typeface="Arial"/>
                <a:sym typeface="Arial"/>
              </a:rPr>
              <a:t>heavy Higgs mass</a:t>
            </a:r>
          </a:p>
        </p:txBody>
      </p:sp>
      <p:sp>
        <p:nvSpPr>
          <p:cNvPr id="603" name="composite scale"/>
          <p:cNvSpPr txBox="1"/>
          <p:nvPr/>
        </p:nvSpPr>
        <p:spPr>
          <a:xfrm>
            <a:off x="8025870" y="7109555"/>
            <a:ext cx="1599677" cy="35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585216">
              <a:defRPr sz="1600">
                <a:latin typeface="Arial"/>
                <a:ea typeface="Arial"/>
                <a:cs typeface="Arial"/>
                <a:sym typeface="Arial"/>
              </a:defRPr>
            </a:lvl1pPr>
          </a:lstStyle>
          <a:p>
            <a:pPr>
              <a:defRPr>
                <a:latin typeface="Calibri"/>
                <a:ea typeface="Calibri"/>
                <a:cs typeface="Calibri"/>
                <a:sym typeface="Calibri"/>
              </a:defRPr>
            </a:pPr>
            <a:r>
              <a:rPr>
                <a:latin typeface="Arial"/>
                <a:ea typeface="Arial"/>
                <a:cs typeface="Arial"/>
                <a:sym typeface="Arial"/>
              </a:rPr>
              <a:t>composite scale</a:t>
            </a:r>
          </a:p>
        </p:txBody>
      </p:sp>
      <p:sp>
        <p:nvSpPr>
          <p:cNvPr id="604" name="V=W/Z"/>
          <p:cNvSpPr txBox="1"/>
          <p:nvPr/>
        </p:nvSpPr>
        <p:spPr>
          <a:xfrm>
            <a:off x="6759680" y="7121197"/>
            <a:ext cx="789274"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latin typeface="Times Roman"/>
                <a:ea typeface="Times Roman"/>
                <a:cs typeface="Times Roman"/>
                <a:sym typeface="Times Roman"/>
              </a:defRPr>
            </a:lvl1pPr>
          </a:lstStyle>
          <a:p>
            <a:r>
              <a:t>V=W/Z</a:t>
            </a:r>
          </a:p>
        </p:txBody>
      </p:sp>
      <p:pic>
        <p:nvPicPr>
          <p:cNvPr id="605" name="201202-ILC&amp;SiD.jpg" descr="201202-ILC&amp;SiD.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42850" y="6571622"/>
            <a:ext cx="3535111" cy="3095748"/>
          </a:xfrm>
          <a:prstGeom prst="rect">
            <a:avLst/>
          </a:prstGeom>
          <a:ln w="12700">
            <a:miter lim="400000"/>
          </a:ln>
        </p:spPr>
      </p:pic>
      <p:sp>
        <p:nvSpPr>
          <p:cNvPr id="606" name="ILD"/>
          <p:cNvSpPr txBox="1"/>
          <p:nvPr/>
        </p:nvSpPr>
        <p:spPr>
          <a:xfrm>
            <a:off x="11916799" y="6820083"/>
            <a:ext cx="601221" cy="443165"/>
          </a:xfrm>
          <a:prstGeom prst="rect">
            <a:avLst/>
          </a:prstGeom>
          <a:ln w="3175"/>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7" tIns="48767" rIns="48767" bIns="48767">
            <a:spAutoFit/>
          </a:bodyPr>
          <a:lstStyle>
            <a:lvl1pPr algn="l" defTabSz="1016000">
              <a:buClr>
                <a:srgbClr val="021CA1"/>
              </a:buClr>
              <a:defRPr sz="2400" b="1">
                <a:solidFill>
                  <a:srgbClr val="021CA1"/>
                </a:solidFill>
                <a:uFill>
                  <a:solidFill>
                    <a:srgbClr val="021CA1"/>
                  </a:solidFill>
                </a:uFill>
                <a:latin typeface="Arial"/>
                <a:ea typeface="Arial"/>
                <a:cs typeface="Arial"/>
                <a:sym typeface="Arial"/>
              </a:defRPr>
            </a:lvl1pPr>
          </a:lstStyle>
          <a:p>
            <a:r>
              <a:t>ILD</a:t>
            </a:r>
          </a:p>
        </p:txBody>
      </p:sp>
      <p:sp>
        <p:nvSpPr>
          <p:cNvPr id="607" name="SiD"/>
          <p:cNvSpPr txBox="1"/>
          <p:nvPr/>
        </p:nvSpPr>
        <p:spPr>
          <a:xfrm>
            <a:off x="9903653" y="8674068"/>
            <a:ext cx="618336" cy="443166"/>
          </a:xfrm>
          <a:prstGeom prst="rect">
            <a:avLst/>
          </a:prstGeom>
          <a:ln w="3175"/>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7" tIns="48767" rIns="48767" bIns="48767">
            <a:spAutoFit/>
          </a:bodyPr>
          <a:lstStyle>
            <a:lvl1pPr algn="l" defTabSz="1016000">
              <a:buClr>
                <a:srgbClr val="021CA1"/>
              </a:buClr>
              <a:defRPr sz="2400" b="1">
                <a:solidFill>
                  <a:srgbClr val="021CA1"/>
                </a:solidFill>
                <a:uFill>
                  <a:solidFill>
                    <a:srgbClr val="021CA1"/>
                  </a:solidFill>
                </a:uFill>
                <a:latin typeface="Arial"/>
                <a:ea typeface="Arial"/>
                <a:cs typeface="Arial"/>
                <a:sym typeface="Arial"/>
              </a:defRPr>
            </a:lvl1pPr>
          </a:lstStyle>
          <a:p>
            <a:r>
              <a:t>SiD</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9" name="スライド番号"/>
          <p:cNvSpPr txBox="1">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830862"/>
          </a:lstStyle>
          <a:p>
            <a:fld id="{86CB4B4D-7CA3-9044-876B-883B54F8677D}" type="slidenum">
              <a:t>12</a:t>
            </a:fld>
            <a:endParaRPr/>
          </a:p>
        </p:txBody>
      </p:sp>
      <p:sp>
        <p:nvSpPr>
          <p:cNvPr id="610" name="四角形"/>
          <p:cNvSpPr/>
          <p:nvPr/>
        </p:nvSpPr>
        <p:spPr>
          <a:xfrm>
            <a:off x="201452" y="1269189"/>
            <a:ext cx="7643306" cy="6503362"/>
          </a:xfrm>
          <a:prstGeom prst="rect">
            <a:avLst/>
          </a:prstGeom>
          <a:solidFill>
            <a:srgbClr val="FFFFFF">
              <a:alpha val="89802"/>
            </a:srgbClr>
          </a:solidFill>
          <a:ln w="3175">
            <a:solidFill>
              <a:srgbClr val="FFFFFF">
                <a:alpha val="89802"/>
              </a:srgbClr>
            </a:solidFill>
            <a:miter lim="400000"/>
          </a:ln>
          <a:effectLst>
            <a:outerShdw blurRad="12700" dir="2700000" rotWithShape="0">
              <a:srgbClr val="000000">
                <a:alpha val="42999"/>
              </a:srgbClr>
            </a:outerShdw>
          </a:effectLst>
        </p:spPr>
        <p:txBody>
          <a:bodyPr lIns="50800" tIns="50800" rIns="50800" bIns="50800" anchor="ctr"/>
          <a:lstStyle/>
          <a:p>
            <a:pPr defTabSz="649111">
              <a:defRPr sz="3400">
                <a:solidFill>
                  <a:srgbClr val="FFFFFF"/>
                </a:solidFill>
                <a:effectLst>
                  <a:outerShdw blurRad="38100" dist="12700" dir="5400000" rotWithShape="0">
                    <a:srgbClr val="000000">
                      <a:alpha val="50000"/>
                    </a:srgbClr>
                  </a:outerShdw>
                </a:effectLst>
                <a:latin typeface="+mn-lt"/>
                <a:ea typeface="+mn-ea"/>
                <a:cs typeface="+mn-cs"/>
                <a:sym typeface="Helvetica Neue"/>
              </a:defRPr>
            </a:pPr>
            <a:endParaRPr/>
          </a:p>
        </p:txBody>
      </p:sp>
      <p:sp>
        <p:nvSpPr>
          <p:cNvPr id="611" name="SM"/>
          <p:cNvSpPr txBox="1"/>
          <p:nvPr/>
        </p:nvSpPr>
        <p:spPr>
          <a:xfrm>
            <a:off x="4145568" y="3947336"/>
            <a:ext cx="1053333" cy="508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L="144497" algn="l" defTabSz="830862">
              <a:spcBef>
                <a:spcPts val="300"/>
              </a:spcBef>
              <a:buClr>
                <a:srgbClr val="FF2600"/>
              </a:buClr>
              <a:buFont typeface="Tahoma"/>
              <a:tabLst>
                <a:tab pos="609600" algn="l"/>
                <a:tab pos="2844800" algn="l"/>
                <a:tab pos="2882900" algn="l"/>
              </a:tabLst>
              <a:defRPr sz="3400" b="1" i="1">
                <a:solidFill>
                  <a:srgbClr val="FF2C79"/>
                </a:solidFill>
                <a:uFill>
                  <a:solidFill>
                    <a:srgbClr val="FF2C79"/>
                  </a:solidFill>
                </a:uFill>
                <a:latin typeface="+mn-lt"/>
                <a:ea typeface="+mn-ea"/>
                <a:cs typeface="+mn-cs"/>
                <a:sym typeface="Helvetica Neue"/>
              </a:defRPr>
            </a:lvl1pPr>
          </a:lstStyle>
          <a:p>
            <a:r>
              <a:t>SM</a:t>
            </a:r>
          </a:p>
        </p:txBody>
      </p:sp>
      <p:sp>
        <p:nvSpPr>
          <p:cNvPr id="612" name="This, however, requires precisions"/>
          <p:cNvSpPr txBox="1">
            <a:spLocks noGrp="1"/>
          </p:cNvSpPr>
          <p:nvPr>
            <p:ph type="title"/>
          </p:nvPr>
        </p:nvSpPr>
        <p:spPr>
          <a:xfrm>
            <a:off x="584396" y="95116"/>
            <a:ext cx="11836008" cy="1081025"/>
          </a:xfrm>
          <a:prstGeom prst="rect">
            <a:avLst/>
          </a:prstGeom>
        </p:spPr>
        <p:txBody>
          <a:bodyPr anchor="t"/>
          <a:lstStyle>
            <a:lvl1pPr defTabSz="830862">
              <a:defRPr sz="5600" i="1">
                <a:solidFill>
                  <a:srgbClr val="2E467F"/>
                </a:solidFill>
              </a:defRPr>
            </a:lvl1pPr>
          </a:lstStyle>
          <a:p>
            <a:r>
              <a:t>This, however, requires precisions</a:t>
            </a:r>
          </a:p>
        </p:txBody>
      </p:sp>
      <p:sp>
        <p:nvSpPr>
          <p:cNvPr id="613" name="Mass-coupling relation"/>
          <p:cNvSpPr txBox="1"/>
          <p:nvPr/>
        </p:nvSpPr>
        <p:spPr>
          <a:xfrm>
            <a:off x="267568" y="1373079"/>
            <a:ext cx="5055936" cy="508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L="144497" defTabSz="830862">
              <a:spcBef>
                <a:spcPts val="300"/>
              </a:spcBef>
              <a:buClr>
                <a:srgbClr val="FF2600"/>
              </a:buClr>
              <a:buFont typeface="Tahoma"/>
              <a:tabLst>
                <a:tab pos="609600" algn="l"/>
                <a:tab pos="2844800" algn="l"/>
                <a:tab pos="2882900" algn="l"/>
              </a:tabLst>
              <a:defRPr sz="3400" b="1" i="1">
                <a:solidFill>
                  <a:srgbClr val="2E467F"/>
                </a:solidFill>
                <a:uFill>
                  <a:solidFill>
                    <a:srgbClr val="FF2C79"/>
                  </a:solidFill>
                </a:uFill>
                <a:latin typeface="+mn-lt"/>
                <a:ea typeface="+mn-ea"/>
                <a:cs typeface="+mn-cs"/>
                <a:sym typeface="Helvetica Neue"/>
              </a:defRPr>
            </a:lvl1pPr>
          </a:lstStyle>
          <a:p>
            <a:r>
              <a:t>Mass-coupling relation</a:t>
            </a:r>
          </a:p>
        </p:txBody>
      </p:sp>
      <p:sp>
        <p:nvSpPr>
          <p:cNvPr id="614" name="The size of the deviation depends on the new physics scale (Λ)!"/>
          <p:cNvSpPr txBox="1"/>
          <p:nvPr/>
        </p:nvSpPr>
        <p:spPr>
          <a:xfrm>
            <a:off x="8199718" y="1370418"/>
            <a:ext cx="4030997" cy="987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defTabSz="1300480">
              <a:lnSpc>
                <a:spcPct val="90000"/>
              </a:lnSpc>
              <a:defRPr sz="2400" i="1">
                <a:latin typeface="Calibri"/>
                <a:ea typeface="Calibri"/>
                <a:cs typeface="Calibri"/>
                <a:sym typeface="Calibri"/>
              </a:defRPr>
            </a:pPr>
            <a:r>
              <a:rPr b="1">
                <a:solidFill>
                  <a:srgbClr val="660066"/>
                </a:solidFill>
                <a:latin typeface="Arial"/>
                <a:ea typeface="Arial"/>
                <a:cs typeface="Arial"/>
                <a:sym typeface="Arial"/>
              </a:rPr>
              <a:t>The size of the deviation depends on the new physics scale (Λ</a:t>
            </a:r>
            <a:r>
              <a:rPr b="1" i="0">
                <a:solidFill>
                  <a:srgbClr val="660066"/>
                </a:solidFill>
                <a:latin typeface="Arial"/>
                <a:ea typeface="Arial"/>
                <a:cs typeface="Arial"/>
                <a:sym typeface="Arial"/>
              </a:rPr>
              <a:t>)</a:t>
            </a:r>
            <a:r>
              <a:rPr b="1">
                <a:solidFill>
                  <a:srgbClr val="660066"/>
                </a:solidFill>
                <a:latin typeface="Arial"/>
                <a:ea typeface="Arial"/>
                <a:cs typeface="Arial"/>
                <a:sym typeface="Arial"/>
              </a:rPr>
              <a:t>!</a:t>
            </a:r>
          </a:p>
        </p:txBody>
      </p:sp>
      <p:sp>
        <p:nvSpPr>
          <p:cNvPr id="615" name="楕円"/>
          <p:cNvSpPr/>
          <p:nvPr/>
        </p:nvSpPr>
        <p:spPr>
          <a:xfrm>
            <a:off x="11809382" y="5283829"/>
            <a:ext cx="735932" cy="513531"/>
          </a:xfrm>
          <a:prstGeom prst="ellipse">
            <a:avLst/>
          </a:prstGeom>
          <a:solidFill>
            <a:srgbClr val="FFFF66"/>
          </a:solidFill>
          <a:ln w="12700">
            <a:miter lim="400000"/>
          </a:ln>
        </p:spPr>
        <p:txBody>
          <a:bodyPr lIns="65023" tIns="65023" rIns="65023" bIns="65023" anchor="ctr"/>
          <a:lstStyle/>
          <a:p>
            <a:pPr defTabSz="457200">
              <a:defRPr sz="2200">
                <a:latin typeface="Arial"/>
                <a:ea typeface="Arial"/>
                <a:cs typeface="Arial"/>
                <a:sym typeface="Arial"/>
              </a:defRPr>
            </a:pPr>
            <a:endParaRPr/>
          </a:p>
        </p:txBody>
      </p:sp>
      <p:pic>
        <p:nvPicPr>
          <p:cNvPr id="616" name="latex-image-1.pdf" descr="latex-image-1.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17518" y="4995933"/>
            <a:ext cx="4520075" cy="679820"/>
          </a:xfrm>
          <a:prstGeom prst="rect">
            <a:avLst/>
          </a:prstGeom>
          <a:ln w="12700">
            <a:miter lim="400000"/>
          </a:ln>
        </p:spPr>
      </p:pic>
      <p:sp>
        <p:nvSpPr>
          <p:cNvPr id="617" name="example 1: Minimal SUSY  (MSSM : tanβ=5, radiative correction factor ≈ 1)"/>
          <p:cNvSpPr txBox="1"/>
          <p:nvPr/>
        </p:nvSpPr>
        <p:spPr>
          <a:xfrm>
            <a:off x="8096779" y="3952511"/>
            <a:ext cx="4520075" cy="9660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defTabSz="1300480">
              <a:defRPr sz="2200">
                <a:latin typeface="Calibri"/>
                <a:ea typeface="Calibri"/>
                <a:cs typeface="Calibri"/>
                <a:sym typeface="Calibri"/>
              </a:defRPr>
            </a:pPr>
            <a:r>
              <a:rPr u="sng"/>
              <a:t>example 1:</a:t>
            </a:r>
            <a:r>
              <a:rPr>
                <a:latin typeface="Arial"/>
                <a:ea typeface="Arial"/>
                <a:cs typeface="Arial"/>
                <a:sym typeface="Arial"/>
              </a:rPr>
              <a:t> </a:t>
            </a:r>
            <a:r>
              <a:rPr b="1">
                <a:solidFill>
                  <a:srgbClr val="0433FF"/>
                </a:solidFill>
                <a:latin typeface="Arial"/>
                <a:ea typeface="Arial"/>
                <a:cs typeface="Arial"/>
                <a:sym typeface="Arial"/>
              </a:rPr>
              <a:t>Minimal SUSY</a:t>
            </a:r>
            <a:br>
              <a:rPr b="1">
                <a:solidFill>
                  <a:srgbClr val="0433FF"/>
                </a:solidFill>
                <a:latin typeface="Arial"/>
                <a:ea typeface="Arial"/>
                <a:cs typeface="Arial"/>
                <a:sym typeface="Arial"/>
              </a:rPr>
            </a:br>
            <a:r>
              <a:rPr>
                <a:latin typeface="Arial"/>
                <a:ea typeface="Arial"/>
                <a:cs typeface="Arial"/>
                <a:sym typeface="Arial"/>
              </a:rPr>
              <a:t> </a:t>
            </a:r>
            <a:r>
              <a:rPr sz="2000">
                <a:latin typeface="Arial"/>
                <a:ea typeface="Arial"/>
                <a:cs typeface="Arial"/>
                <a:sym typeface="Arial"/>
              </a:rPr>
              <a:t>(MSSM : tanβ=5, radiative correction factor ≈ 1)</a:t>
            </a:r>
          </a:p>
        </p:txBody>
      </p:sp>
      <p:sp>
        <p:nvSpPr>
          <p:cNvPr id="618" name="example 2: Minimal Composite Higgs Model"/>
          <p:cNvSpPr txBox="1"/>
          <p:nvPr/>
        </p:nvSpPr>
        <p:spPr>
          <a:xfrm>
            <a:off x="8110399" y="6188869"/>
            <a:ext cx="4492835" cy="673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defTabSz="1300480">
              <a:defRPr sz="2200">
                <a:latin typeface="Calibri"/>
                <a:ea typeface="Calibri"/>
                <a:cs typeface="Calibri"/>
                <a:sym typeface="Calibri"/>
              </a:defRPr>
            </a:pPr>
            <a:r>
              <a:rPr u="sng"/>
              <a:t>example</a:t>
            </a:r>
            <a:r>
              <a:rPr u="sng">
                <a:latin typeface="Arial"/>
                <a:ea typeface="Arial"/>
                <a:cs typeface="Arial"/>
                <a:sym typeface="Arial"/>
              </a:rPr>
              <a:t> 2:</a:t>
            </a:r>
            <a:r>
              <a:rPr>
                <a:latin typeface="Arial"/>
                <a:ea typeface="Arial"/>
                <a:cs typeface="Arial"/>
                <a:sym typeface="Arial"/>
              </a:rPr>
              <a:t> </a:t>
            </a:r>
            <a:r>
              <a:rPr b="1">
                <a:solidFill>
                  <a:srgbClr val="0433FF"/>
                </a:solidFill>
                <a:latin typeface="Arial"/>
                <a:ea typeface="Arial"/>
                <a:cs typeface="Arial"/>
                <a:sym typeface="Arial"/>
              </a:rPr>
              <a:t>Minimal Composite Higgs Model</a:t>
            </a:r>
          </a:p>
        </p:txBody>
      </p:sp>
      <p:sp>
        <p:nvSpPr>
          <p:cNvPr id="619" name="楕円"/>
          <p:cNvSpPr/>
          <p:nvPr/>
        </p:nvSpPr>
        <p:spPr>
          <a:xfrm>
            <a:off x="11009903" y="7274381"/>
            <a:ext cx="635118" cy="589020"/>
          </a:xfrm>
          <a:prstGeom prst="ellipse">
            <a:avLst/>
          </a:prstGeom>
          <a:solidFill>
            <a:srgbClr val="FFFF66"/>
          </a:solidFill>
          <a:ln w="12700">
            <a:miter lim="400000"/>
          </a:ln>
        </p:spPr>
        <p:txBody>
          <a:bodyPr lIns="65023" tIns="65023" rIns="65023" bIns="65023" anchor="ctr"/>
          <a:lstStyle/>
          <a:p>
            <a:pPr defTabSz="457200">
              <a:defRPr sz="2200">
                <a:latin typeface="Arial"/>
                <a:ea typeface="Arial"/>
                <a:cs typeface="Arial"/>
                <a:sym typeface="Arial"/>
              </a:defRPr>
            </a:pPr>
            <a:endParaRPr/>
          </a:p>
        </p:txBody>
      </p:sp>
      <p:pic>
        <p:nvPicPr>
          <p:cNvPr id="620" name="latex-image-1.pdf" descr="latex-image-1.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20257" y="6943287"/>
            <a:ext cx="3589919" cy="685879"/>
          </a:xfrm>
          <a:prstGeom prst="rect">
            <a:avLst/>
          </a:prstGeom>
          <a:ln w="12700">
            <a:miter lim="400000"/>
          </a:ln>
        </p:spPr>
      </p:pic>
      <p:sp>
        <p:nvSpPr>
          <p:cNvPr id="621" name="heavy Higgs mass"/>
          <p:cNvSpPr txBox="1"/>
          <p:nvPr/>
        </p:nvSpPr>
        <p:spPr>
          <a:xfrm>
            <a:off x="10689196" y="5701645"/>
            <a:ext cx="1802877" cy="352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585216">
              <a:defRPr sz="1600">
                <a:latin typeface="Arial"/>
                <a:ea typeface="Arial"/>
                <a:cs typeface="Arial"/>
                <a:sym typeface="Arial"/>
              </a:defRPr>
            </a:lvl1pPr>
          </a:lstStyle>
          <a:p>
            <a:pPr>
              <a:defRPr>
                <a:latin typeface="Calibri"/>
                <a:ea typeface="Calibri"/>
                <a:cs typeface="Calibri"/>
                <a:sym typeface="Calibri"/>
              </a:defRPr>
            </a:pPr>
            <a:r>
              <a:rPr>
                <a:latin typeface="Arial"/>
                <a:ea typeface="Arial"/>
                <a:cs typeface="Arial"/>
                <a:sym typeface="Arial"/>
              </a:rPr>
              <a:t>heavy Higgs mass</a:t>
            </a:r>
          </a:p>
        </p:txBody>
      </p:sp>
      <p:sp>
        <p:nvSpPr>
          <p:cNvPr id="622" name="composite scale"/>
          <p:cNvSpPr txBox="1"/>
          <p:nvPr/>
        </p:nvSpPr>
        <p:spPr>
          <a:xfrm>
            <a:off x="10689196" y="7694913"/>
            <a:ext cx="1599677" cy="35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585216">
              <a:defRPr sz="1600">
                <a:latin typeface="Arial"/>
                <a:ea typeface="Arial"/>
                <a:cs typeface="Arial"/>
                <a:sym typeface="Arial"/>
              </a:defRPr>
            </a:lvl1pPr>
          </a:lstStyle>
          <a:p>
            <a:pPr>
              <a:defRPr>
                <a:latin typeface="Calibri"/>
                <a:ea typeface="Calibri"/>
                <a:cs typeface="Calibri"/>
                <a:sym typeface="Calibri"/>
              </a:defRPr>
            </a:pPr>
            <a:r>
              <a:rPr>
                <a:latin typeface="Arial"/>
                <a:ea typeface="Arial"/>
                <a:cs typeface="Arial"/>
                <a:sym typeface="Arial"/>
              </a:rPr>
              <a:t>composite scale</a:t>
            </a:r>
          </a:p>
        </p:txBody>
      </p:sp>
      <p:grpSp>
        <p:nvGrpSpPr>
          <p:cNvPr id="625" name="New physics at 1 TeV → deviation is at most ~10%…"/>
          <p:cNvGrpSpPr/>
          <p:nvPr/>
        </p:nvGrpSpPr>
        <p:grpSpPr>
          <a:xfrm>
            <a:off x="978204" y="8177646"/>
            <a:ext cx="11048392" cy="1630222"/>
            <a:chOff x="0" y="0"/>
            <a:chExt cx="11048391" cy="1630221"/>
          </a:xfrm>
        </p:grpSpPr>
        <p:sp>
          <p:nvSpPr>
            <p:cNvPr id="624" name="New physics at 1 TeV → deviation is at most ~10%…"/>
            <p:cNvSpPr txBox="1"/>
            <p:nvPr/>
          </p:nvSpPr>
          <p:spPr>
            <a:xfrm>
              <a:off x="215900" y="139700"/>
              <a:ext cx="10616592" cy="1071422"/>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spAutoFit/>
            </a:bodyPr>
            <a:lstStyle/>
            <a:p>
              <a:pPr defTabSz="1300480">
                <a:spcBef>
                  <a:spcPts val="500"/>
                </a:spcBef>
                <a:defRPr sz="2200">
                  <a:solidFill>
                    <a:schemeClr val="accent5"/>
                  </a:solidFill>
                  <a:latin typeface="+mn-lt"/>
                  <a:ea typeface="+mn-ea"/>
                  <a:cs typeface="+mn-cs"/>
                  <a:sym typeface="Helvetica Neue"/>
                </a:defRPr>
              </a:pPr>
              <a:r>
                <a:t>New physics at 1 TeV → </a:t>
              </a:r>
              <a:r>
                <a:rPr b="1"/>
                <a:t>deviation is at most ~10%</a:t>
              </a:r>
              <a:r>
                <a:t>  </a:t>
              </a:r>
            </a:p>
            <a:p>
              <a:pPr defTabSz="1300480">
                <a:spcBef>
                  <a:spcPts val="500"/>
                </a:spcBef>
                <a:defRPr sz="3400">
                  <a:solidFill>
                    <a:schemeClr val="accent5"/>
                  </a:solidFill>
                  <a:latin typeface="+mn-lt"/>
                  <a:ea typeface="+mn-ea"/>
                  <a:cs typeface="+mn-cs"/>
                  <a:sym typeface="Helvetica Neue"/>
                </a:defRPr>
              </a:pPr>
              <a:r>
                <a:t>We </a:t>
              </a:r>
              <a:r>
                <a:rPr b="1" i="1"/>
                <a:t>need 1%-level precision</a:t>
              </a:r>
              <a:r>
                <a:t>.</a:t>
              </a:r>
            </a:p>
          </p:txBody>
        </p:sp>
        <p:pic>
          <p:nvPicPr>
            <p:cNvPr id="623" name="New physics at 1 TeV → deviation is at most ~10%… New physics at 1 TeV → deviation is at most ~10%  We need 1%-level precision." descr="New physics at 1 TeV → deviation is at most ~10%… New physics at 1 TeV → deviation is at most ~10%  We need 1%-level precision."/>
            <p:cNvPicPr>
              <a:picLocks/>
            </p:cNvPicPr>
            <p:nvPr/>
          </p:nvPicPr>
          <p:blipFill>
            <a:blip r:embed="rId4"/>
            <a:stretch>
              <a:fillRect/>
            </a:stretch>
          </p:blipFill>
          <p:spPr>
            <a:xfrm>
              <a:off x="0" y="-1"/>
              <a:ext cx="11048392" cy="1630223"/>
            </a:xfrm>
            <a:prstGeom prst="rect">
              <a:avLst/>
            </a:prstGeom>
            <a:effectLst/>
          </p:spPr>
        </p:pic>
      </p:grpSp>
      <p:sp>
        <p:nvSpPr>
          <p:cNvPr id="626" name="Decoupling Theorem: Λ↑ → SM"/>
          <p:cNvSpPr txBox="1"/>
          <p:nvPr/>
        </p:nvSpPr>
        <p:spPr>
          <a:xfrm>
            <a:off x="8162098" y="2548703"/>
            <a:ext cx="4389437" cy="989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300480">
              <a:lnSpc>
                <a:spcPct val="90000"/>
              </a:lnSpc>
              <a:defRPr sz="3400" b="1" i="1">
                <a:solidFill>
                  <a:srgbClr val="FF2C79"/>
                </a:solidFill>
                <a:latin typeface="Calibri"/>
                <a:ea typeface="Calibri"/>
                <a:cs typeface="Calibri"/>
                <a:sym typeface="Calibri"/>
              </a:defRPr>
            </a:lvl1pPr>
          </a:lstStyle>
          <a:p>
            <a:r>
              <a:t>Decoupling Theorem: Λ↑ → SM</a:t>
            </a:r>
          </a:p>
        </p:txBody>
      </p:sp>
      <p:pic>
        <p:nvPicPr>
          <p:cNvPr id="627" name="イメージ" descr="イメージ"/>
          <p:cNvPicPr>
            <a:picLocks noChangeAspect="1"/>
          </p:cNvPicPr>
          <p:nvPr/>
        </p:nvPicPr>
        <p:blipFill>
          <a:blip r:embed="rId5"/>
          <a:stretch>
            <a:fillRect/>
          </a:stretch>
        </p:blipFill>
        <p:spPr>
          <a:xfrm>
            <a:off x="676176" y="1980033"/>
            <a:ext cx="6515611" cy="5350369"/>
          </a:xfrm>
          <a:prstGeom prst="rect">
            <a:avLst/>
          </a:prstGeom>
          <a:ln w="12700">
            <a:miter lim="400000"/>
          </a:ln>
        </p:spPr>
      </p:pic>
      <p:sp>
        <p:nvSpPr>
          <p:cNvPr id="628" name="ILC = magnifying glass…"/>
          <p:cNvSpPr txBox="1"/>
          <p:nvPr/>
        </p:nvSpPr>
        <p:spPr>
          <a:xfrm>
            <a:off x="1341415" y="2673718"/>
            <a:ext cx="3476112" cy="1054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2100" b="1">
                <a:solidFill>
                  <a:srgbClr val="942192"/>
                </a:solidFill>
                <a:latin typeface="Helvetica"/>
                <a:ea typeface="Helvetica"/>
                <a:cs typeface="Helvetica"/>
                <a:sym typeface="Helvetica"/>
              </a:defRPr>
            </a:pPr>
            <a:r>
              <a:t>ILC = magnifying glass</a:t>
            </a:r>
          </a:p>
          <a:p>
            <a:pPr algn="l">
              <a:defRPr sz="2100" b="1">
                <a:solidFill>
                  <a:srgbClr val="942192"/>
                </a:solidFill>
                <a:latin typeface="Helvetica"/>
                <a:ea typeface="Helvetica"/>
                <a:cs typeface="Helvetica"/>
                <a:sym typeface="Helvetica"/>
              </a:defRPr>
            </a:pPr>
            <a:r>
              <a:t>          with sufficient</a:t>
            </a:r>
            <a:br/>
            <a:r>
              <a:t>          magnification factor</a:t>
            </a:r>
          </a:p>
        </p:txBody>
      </p:sp>
      <p:sp>
        <p:nvSpPr>
          <p:cNvPr id="629" name="Mass (GeV)"/>
          <p:cNvSpPr txBox="1"/>
          <p:nvPr/>
        </p:nvSpPr>
        <p:spPr>
          <a:xfrm>
            <a:off x="3306224" y="7226708"/>
            <a:ext cx="1931773" cy="523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latin typeface="+mn-lt"/>
                <a:ea typeface="+mn-ea"/>
                <a:cs typeface="+mn-cs"/>
                <a:sym typeface="Helvetica Neue"/>
              </a:defRPr>
            </a:lvl1pPr>
          </a:lstStyle>
          <a:p>
            <a:r>
              <a:t>Mass (GeV)</a:t>
            </a:r>
          </a:p>
        </p:txBody>
      </p:sp>
      <p:sp>
        <p:nvSpPr>
          <p:cNvPr id="630" name="Coupling to Higgs"/>
          <p:cNvSpPr txBox="1"/>
          <p:nvPr/>
        </p:nvSpPr>
        <p:spPr>
          <a:xfrm rot="16200000">
            <a:off x="-1074882" y="4259148"/>
            <a:ext cx="2979015" cy="523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latin typeface="+mn-lt"/>
                <a:ea typeface="+mn-ea"/>
                <a:cs typeface="+mn-cs"/>
                <a:sym typeface="Helvetica Neue"/>
              </a:defRPr>
            </a:lvl1pPr>
          </a:lstStyle>
          <a:p>
            <a:r>
              <a:t>Coupling to Higgs</a:t>
            </a:r>
          </a:p>
        </p:txBody>
      </p:sp>
      <p:sp>
        <p:nvSpPr>
          <p:cNvPr id="631" name="円形"/>
          <p:cNvSpPr/>
          <p:nvPr/>
        </p:nvSpPr>
        <p:spPr>
          <a:xfrm>
            <a:off x="5067300" y="2755900"/>
            <a:ext cx="1068324" cy="1068324"/>
          </a:xfrm>
          <a:prstGeom prst="ellipse">
            <a:avLst/>
          </a:prstGeom>
          <a:ln w="25400">
            <a:solidFill>
              <a:srgbClr val="000000"/>
            </a:solidFill>
            <a:prstDash val="sysDot"/>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632" name="線"/>
          <p:cNvSpPr/>
          <p:nvPr/>
        </p:nvSpPr>
        <p:spPr>
          <a:xfrm>
            <a:off x="5954555" y="3675220"/>
            <a:ext cx="2315049" cy="3730749"/>
          </a:xfrm>
          <a:prstGeom prst="line">
            <a:avLst/>
          </a:prstGeom>
          <a:ln w="25400">
            <a:solidFill>
              <a:srgbClr val="000000"/>
            </a:solidFill>
            <a:prstDash val="sysDot"/>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633" name="線"/>
          <p:cNvSpPr/>
          <p:nvPr/>
        </p:nvSpPr>
        <p:spPr>
          <a:xfrm>
            <a:off x="3882064" y="5232091"/>
            <a:ext cx="4209243" cy="207503"/>
          </a:xfrm>
          <a:prstGeom prst="line">
            <a:avLst/>
          </a:prstGeom>
          <a:ln w="25400">
            <a:solidFill>
              <a:srgbClr val="000000"/>
            </a:solidFill>
            <a:prstDash val="sysDot"/>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634" name="V=W/Z"/>
          <p:cNvSpPr txBox="1"/>
          <p:nvPr/>
        </p:nvSpPr>
        <p:spPr>
          <a:xfrm>
            <a:off x="9423006" y="7706555"/>
            <a:ext cx="789274"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latin typeface="Times Roman"/>
                <a:ea typeface="Times Roman"/>
                <a:cs typeface="Times Roman"/>
                <a:sym typeface="Times Roman"/>
              </a:defRPr>
            </a:lvl1pPr>
          </a:lstStyle>
          <a:p>
            <a:r>
              <a:t>V=W/Z</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6" name="四角形"/>
          <p:cNvSpPr/>
          <p:nvPr/>
        </p:nvSpPr>
        <p:spPr>
          <a:xfrm>
            <a:off x="635000" y="1511300"/>
            <a:ext cx="11734801" cy="7239001"/>
          </a:xfrm>
          <a:prstGeom prst="rect">
            <a:avLst/>
          </a:prstGeom>
          <a:solidFill>
            <a:srgbClr val="C6E6E9"/>
          </a:solidFill>
          <a:ln w="3175">
            <a:solidFill>
              <a:srgbClr val="C2E2E5"/>
            </a:solidFill>
            <a:miter lim="400000"/>
          </a:ln>
          <a:effectLst>
            <a:outerShdw dir="5400000" rotWithShape="0">
              <a:srgbClr val="929292">
                <a:alpha val="34997"/>
              </a:srgbClr>
            </a:outerShdw>
          </a:effectLst>
        </p:spPr>
        <p:txBody>
          <a:bodyPr lIns="50800" tIns="50800" rIns="50800" bIns="50800" anchor="ctr"/>
          <a:lstStyle/>
          <a:p>
            <a:pPr marL="73982" marR="73982" algn="l" defTabSz="1842346">
              <a:defRPr sz="2400">
                <a:uFill>
                  <a:solidFill>
                    <a:srgbClr val="000000"/>
                  </a:solidFill>
                </a:uFill>
                <a:latin typeface="+mn-lt"/>
                <a:ea typeface="+mn-ea"/>
                <a:cs typeface="+mn-cs"/>
                <a:sym typeface="Helvetica Neue"/>
              </a:defRPr>
            </a:pPr>
            <a:endParaRPr/>
          </a:p>
        </p:txBody>
      </p:sp>
      <p:pic>
        <p:nvPicPr>
          <p:cNvPr id="637" name="image10.png" descr="image10.png"/>
          <p:cNvPicPr>
            <a:picLocks noChangeAspect="1"/>
          </p:cNvPicPr>
          <p:nvPr/>
        </p:nvPicPr>
        <p:blipFill>
          <a:blip r:embed="rId2"/>
          <a:stretch>
            <a:fillRect/>
          </a:stretch>
        </p:blipFill>
        <p:spPr>
          <a:xfrm rot="5400000">
            <a:off x="1002168" y="2222615"/>
            <a:ext cx="5653763" cy="5892801"/>
          </a:xfrm>
          <a:prstGeom prst="rect">
            <a:avLst/>
          </a:prstGeom>
          <a:ln w="12700">
            <a:miter lim="400000"/>
          </a:ln>
        </p:spPr>
      </p:pic>
      <p:sp>
        <p:nvSpPr>
          <p:cNvPr id="638" name="250 GeV ILC is a Higgs Factory  where single Higgs production cross section attains its maximum"/>
          <p:cNvSpPr txBox="1"/>
          <p:nvPr/>
        </p:nvSpPr>
        <p:spPr>
          <a:xfrm>
            <a:off x="1267743" y="53340"/>
            <a:ext cx="10452101" cy="14964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defTabSz="830862">
              <a:buClr>
                <a:srgbClr val="FFFED5"/>
              </a:buClr>
              <a:buFont typeface="Tahoma"/>
              <a:defRPr sz="4600" b="1" i="1">
                <a:solidFill>
                  <a:srgbClr val="2E467F"/>
                </a:solidFill>
                <a:latin typeface="+mn-lt"/>
                <a:ea typeface="+mn-ea"/>
                <a:cs typeface="+mn-cs"/>
                <a:sym typeface="Helvetica Neue"/>
              </a:defRPr>
            </a:pPr>
            <a:r>
              <a:rPr sz="4800">
                <a:solidFill>
                  <a:srgbClr val="000000"/>
                </a:solidFill>
              </a:rPr>
              <a:t>250 GeV ILC is a Higgs Factory </a:t>
            </a:r>
            <a:br/>
            <a:r>
              <a:rPr sz="2400" i="0"/>
              <a:t>where single Higgs production cross section attains its maximum</a:t>
            </a:r>
          </a:p>
        </p:txBody>
      </p:sp>
      <p:sp>
        <p:nvSpPr>
          <p:cNvPr id="639" name="矢印"/>
          <p:cNvSpPr/>
          <p:nvPr/>
        </p:nvSpPr>
        <p:spPr>
          <a:xfrm rot="16200000">
            <a:off x="2418587" y="7420864"/>
            <a:ext cx="368301" cy="419101"/>
          </a:xfrm>
          <a:prstGeom prst="rightArrow">
            <a:avLst>
              <a:gd name="adj1" fmla="val 32000"/>
              <a:gd name="adj2" fmla="val 194207"/>
            </a:avLst>
          </a:prstGeom>
          <a:solidFill>
            <a:srgbClr val="FF2600"/>
          </a:solidFill>
          <a:ln w="3175">
            <a:solidFill>
              <a:srgbClr val="FFFFFF"/>
            </a:solidFill>
          </a:ln>
          <a:effectLst>
            <a:outerShdw dir="5400000" rotWithShape="0">
              <a:srgbClr val="929292">
                <a:alpha val="34997"/>
              </a:srgbClr>
            </a:outerShdw>
          </a:effectLst>
        </p:spPr>
        <p:txBody>
          <a:bodyPr lIns="50800" tIns="50800" rIns="50800" bIns="50800" anchor="ctr"/>
          <a:lstStyle/>
          <a:p>
            <a:pPr marL="73982" marR="73982" algn="l" defTabSz="1842346">
              <a:defRPr sz="2200">
                <a:solidFill>
                  <a:srgbClr val="FFFFFF"/>
                </a:solidFill>
                <a:uFill>
                  <a:solidFill>
                    <a:srgbClr val="FFFFFF"/>
                  </a:solidFill>
                </a:uFill>
                <a:latin typeface="+mn-lt"/>
                <a:ea typeface="+mn-ea"/>
                <a:cs typeface="+mn-cs"/>
                <a:sym typeface="Helvetica Neue"/>
              </a:defRPr>
            </a:pPr>
            <a:endParaRPr/>
          </a:p>
        </p:txBody>
      </p:sp>
      <p:pic>
        <p:nvPicPr>
          <p:cNvPr id="640" name="ZHdiagram.pdf" descr="ZHdiagram.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13800" y="2121408"/>
            <a:ext cx="2571565" cy="1676401"/>
          </a:xfrm>
          <a:prstGeom prst="rect">
            <a:avLst/>
          </a:prstGeom>
          <a:ln w="3175"/>
        </p:spPr>
      </p:pic>
      <p:sp>
        <p:nvSpPr>
          <p:cNvPr id="641" name="線"/>
          <p:cNvSpPr/>
          <p:nvPr/>
        </p:nvSpPr>
        <p:spPr>
          <a:xfrm flipV="1">
            <a:off x="5127693" y="3039988"/>
            <a:ext cx="3550665" cy="2449055"/>
          </a:xfrm>
          <a:prstGeom prst="line">
            <a:avLst/>
          </a:prstGeom>
          <a:ln w="3175">
            <a:solidFill>
              <a:srgbClr val="FF2600"/>
            </a:solidFill>
            <a:headEnd type="stealth"/>
          </a:ln>
        </p:spPr>
        <p:txBody>
          <a:bodyPr lIns="50800" tIns="50800" rIns="50800" bIns="50800" anchor="ctr"/>
          <a:lstStyle/>
          <a:p>
            <a:pPr algn="l" defTabSz="585216">
              <a:defRPr sz="1000">
                <a:latin typeface="ヒラギノ角ゴ ProN W3"/>
                <a:ea typeface="ヒラギノ角ゴ ProN W3"/>
                <a:cs typeface="ヒラギノ角ゴ ProN W3"/>
                <a:sym typeface="ヒラギノ角ゴ ProN W3"/>
              </a:defRPr>
            </a:pPr>
            <a:endParaRPr/>
          </a:p>
        </p:txBody>
      </p:sp>
      <p:sp>
        <p:nvSpPr>
          <p:cNvPr id="642" name="線"/>
          <p:cNvSpPr/>
          <p:nvPr/>
        </p:nvSpPr>
        <p:spPr>
          <a:xfrm flipV="1">
            <a:off x="6350000" y="4910908"/>
            <a:ext cx="2346245" cy="418106"/>
          </a:xfrm>
          <a:prstGeom prst="line">
            <a:avLst/>
          </a:prstGeom>
          <a:ln w="3175">
            <a:solidFill>
              <a:srgbClr val="0433FF"/>
            </a:solidFill>
            <a:headEnd type="stealth"/>
          </a:ln>
        </p:spPr>
        <p:txBody>
          <a:bodyPr lIns="50800" tIns="50800" rIns="50800" bIns="50800" anchor="ctr"/>
          <a:lstStyle/>
          <a:p>
            <a:pPr algn="l" defTabSz="585216">
              <a:defRPr sz="1000">
                <a:latin typeface="ヒラギノ角ゴ ProN W3"/>
                <a:ea typeface="ヒラギノ角ゴ ProN W3"/>
                <a:cs typeface="ヒラギノ角ゴ ProN W3"/>
                <a:sym typeface="ヒラギノ角ゴ ProN W3"/>
              </a:defRPr>
            </a:pPr>
            <a:endParaRPr/>
          </a:p>
        </p:txBody>
      </p:sp>
      <p:pic>
        <p:nvPicPr>
          <p:cNvPr id="643" name="nunuHdiagram.pdf" descr="nunuHdiagram.pdf"/>
          <p:cNvPicPr>
            <a:picLocks noChangeAspect="1"/>
          </p:cNvPicPr>
          <p:nvPr/>
        </p:nvPicPr>
        <p:blipFill>
          <a:blip r:embed="rId4"/>
          <a:stretch>
            <a:fillRect/>
          </a:stretch>
        </p:blipFill>
        <p:spPr>
          <a:xfrm>
            <a:off x="8699500" y="3986482"/>
            <a:ext cx="2781300" cy="2036072"/>
          </a:xfrm>
          <a:prstGeom prst="rect">
            <a:avLst/>
          </a:prstGeom>
          <a:ln w="3175"/>
        </p:spPr>
      </p:pic>
      <p:sp>
        <p:nvSpPr>
          <p:cNvPr id="644" name="250 GeV: cross section maximum (~0.5 Million events for 2 ab-1)"/>
          <p:cNvSpPr txBox="1"/>
          <p:nvPr/>
        </p:nvSpPr>
        <p:spPr>
          <a:xfrm>
            <a:off x="859494" y="8081128"/>
            <a:ext cx="7460678" cy="2976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144497" algn="l" defTabSz="1842346">
              <a:buClr>
                <a:srgbClr val="2E467F"/>
              </a:buClr>
              <a:buFont typeface="Helvetica"/>
              <a:tabLst>
                <a:tab pos="787400" algn="l"/>
                <a:tab pos="3644900" algn="l"/>
                <a:tab pos="3695700" algn="l"/>
              </a:tabLst>
              <a:defRPr sz="2000">
                <a:solidFill>
                  <a:srgbClr val="2E467F"/>
                </a:solidFill>
                <a:uFill>
                  <a:solidFill>
                    <a:srgbClr val="2E467F"/>
                  </a:solidFill>
                </a:uFill>
                <a:latin typeface="+mn-lt"/>
                <a:ea typeface="+mn-ea"/>
                <a:cs typeface="+mn-cs"/>
                <a:sym typeface="Helvetica Neue"/>
              </a:defRPr>
            </a:pPr>
            <a:r>
              <a:t>250 GeV: cross section maximum (~0.5 Million events for 2 ab</a:t>
            </a:r>
            <a:r>
              <a:rPr baseline="31999"/>
              <a:t>-1</a:t>
            </a:r>
            <a:r>
              <a:t>)</a:t>
            </a:r>
          </a:p>
        </p:txBody>
      </p:sp>
      <p:sp>
        <p:nvSpPr>
          <p:cNvPr id="645" name="Production Cross Section as a fun. of Ecm"/>
          <p:cNvSpPr txBox="1"/>
          <p:nvPr/>
        </p:nvSpPr>
        <p:spPr>
          <a:xfrm>
            <a:off x="793024" y="1666573"/>
            <a:ext cx="8175413" cy="3594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l" defTabSz="1842346">
              <a:buClr>
                <a:srgbClr val="FF2C79"/>
              </a:buClr>
              <a:buFont typeface="Helvetica"/>
              <a:defRPr sz="2400" b="1">
                <a:solidFill>
                  <a:srgbClr val="2E467F"/>
                </a:solidFill>
                <a:uFill>
                  <a:solidFill>
                    <a:srgbClr val="2E467F"/>
                  </a:solidFill>
                </a:uFill>
                <a:latin typeface="+mn-lt"/>
                <a:ea typeface="+mn-ea"/>
                <a:cs typeface="+mn-cs"/>
                <a:sym typeface="Helvetica Neue"/>
              </a:defRPr>
            </a:pPr>
            <a:r>
              <a:t>Production Cross Section as a fun. of E</a:t>
            </a:r>
            <a:r>
              <a:rPr baseline="-5999"/>
              <a:t>cm</a:t>
            </a:r>
          </a:p>
        </p:txBody>
      </p:sp>
      <p:sp>
        <p:nvSpPr>
          <p:cNvPr id="646" name="線"/>
          <p:cNvSpPr/>
          <p:nvPr/>
        </p:nvSpPr>
        <p:spPr>
          <a:xfrm>
            <a:off x="6350000" y="6907351"/>
            <a:ext cx="2280719" cy="254363"/>
          </a:xfrm>
          <a:prstGeom prst="line">
            <a:avLst/>
          </a:prstGeom>
          <a:ln w="3175">
            <a:solidFill>
              <a:srgbClr val="00F900"/>
            </a:solidFill>
            <a:headEnd type="stealth"/>
          </a:ln>
        </p:spPr>
        <p:txBody>
          <a:bodyPr lIns="50800" tIns="50800" rIns="50800" bIns="50800" anchor="ctr"/>
          <a:lstStyle/>
          <a:p>
            <a:pPr algn="l" defTabSz="585216">
              <a:defRPr sz="1000">
                <a:latin typeface="ヒラギノ角ゴ ProN W3"/>
                <a:ea typeface="ヒラギノ角ゴ ProN W3"/>
                <a:cs typeface="ヒラギノ角ゴ ProN W3"/>
                <a:sym typeface="ヒラギノ角ゴ ProN W3"/>
              </a:defRPr>
            </a:pPr>
            <a:endParaRPr/>
          </a:p>
        </p:txBody>
      </p:sp>
      <p:pic>
        <p:nvPicPr>
          <p:cNvPr id="647" name="eeHdiagram.pdf" descr="eeHdiagram.pdf"/>
          <p:cNvPicPr>
            <a:picLocks noChangeAspect="1"/>
          </p:cNvPicPr>
          <p:nvPr/>
        </p:nvPicPr>
        <p:blipFill>
          <a:blip r:embed="rId5"/>
          <a:stretch>
            <a:fillRect/>
          </a:stretch>
        </p:blipFill>
        <p:spPr>
          <a:xfrm>
            <a:off x="8699500" y="6077128"/>
            <a:ext cx="2781300" cy="2007260"/>
          </a:xfrm>
          <a:prstGeom prst="rect">
            <a:avLst/>
          </a:prstGeom>
          <a:ln w="12700">
            <a:miter lim="400000"/>
          </a:ln>
        </p:spPr>
      </p:pic>
      <p:grpSp>
        <p:nvGrpSpPr>
          <p:cNvPr id="650" name="Mass-produce Higgs bosons and study them in detail."/>
          <p:cNvGrpSpPr/>
          <p:nvPr/>
        </p:nvGrpSpPr>
        <p:grpSpPr>
          <a:xfrm>
            <a:off x="811730" y="8605236"/>
            <a:ext cx="11381339" cy="1067713"/>
            <a:chOff x="0" y="0"/>
            <a:chExt cx="11381337" cy="1067711"/>
          </a:xfrm>
        </p:grpSpPr>
        <p:sp>
          <p:nvSpPr>
            <p:cNvPr id="649" name="Mass-produce Higgs bosons and study them in detail."/>
            <p:cNvSpPr txBox="1"/>
            <p:nvPr/>
          </p:nvSpPr>
          <p:spPr>
            <a:xfrm>
              <a:off x="215900" y="139700"/>
              <a:ext cx="10949538" cy="508912"/>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defTabSz="1842346">
                <a:buClr>
                  <a:srgbClr val="FF40FF"/>
                </a:buClr>
                <a:buFont typeface="Helvetica"/>
                <a:defRPr sz="3200" b="1" i="1">
                  <a:solidFill>
                    <a:schemeClr val="accent5"/>
                  </a:solidFill>
                  <a:uFill>
                    <a:solidFill>
                      <a:srgbClr val="FF2C79"/>
                    </a:solidFill>
                  </a:uFill>
                  <a:latin typeface="+mn-lt"/>
                  <a:ea typeface="+mn-ea"/>
                  <a:cs typeface="+mn-cs"/>
                  <a:sym typeface="Helvetica Neue"/>
                </a:defRPr>
              </a:lvl1pPr>
            </a:lstStyle>
            <a:p>
              <a:r>
                <a:t>Mass-produce Higgs bosons and study them in detail.</a:t>
              </a:r>
            </a:p>
          </p:txBody>
        </p:sp>
        <p:pic>
          <p:nvPicPr>
            <p:cNvPr id="648" name="Mass-produce Higgs bosons and study them in detail. Mass-produce Higgs bosons and study them in detail." descr="Mass-produce Higgs bosons and study them in detail. Mass-produce Higgs bosons and study them in detail."/>
            <p:cNvPicPr>
              <a:picLocks/>
            </p:cNvPicPr>
            <p:nvPr/>
          </p:nvPicPr>
          <p:blipFill>
            <a:blip r:embed="rId6"/>
            <a:stretch>
              <a:fillRect/>
            </a:stretch>
          </p:blipFill>
          <p:spPr>
            <a:xfrm>
              <a:off x="0" y="0"/>
              <a:ext cx="11381338" cy="1067712"/>
            </a:xfrm>
            <a:prstGeom prst="rect">
              <a:avLst/>
            </a:prstGeom>
            <a:effectLst/>
          </p:spPr>
        </p:pic>
      </p:grpSp>
      <p:sp>
        <p:nvSpPr>
          <p:cNvPr id="651" name="線"/>
          <p:cNvSpPr/>
          <p:nvPr/>
        </p:nvSpPr>
        <p:spPr>
          <a:xfrm flipV="1">
            <a:off x="2615437" y="2905475"/>
            <a:ext cx="1" cy="3942649"/>
          </a:xfrm>
          <a:prstGeom prst="line">
            <a:avLst/>
          </a:prstGeom>
          <a:ln w="25400">
            <a:solidFill>
              <a:srgbClr val="FF2600"/>
            </a:solidFill>
            <a:custDash>
              <a:ds d="200000" sp="200000"/>
            </a:custDash>
            <a:miter lim="400000"/>
          </a:ln>
        </p:spPr>
        <p:txBody>
          <a:bodyPr lIns="50800" tIns="50800" rIns="50800" bIns="50800" anchor="ct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652" name="四角形"/>
          <p:cNvSpPr/>
          <p:nvPr/>
        </p:nvSpPr>
        <p:spPr>
          <a:xfrm>
            <a:off x="8705958" y="1982732"/>
            <a:ext cx="2953389" cy="1953752"/>
          </a:xfrm>
          <a:prstGeom prst="rect">
            <a:avLst/>
          </a:prstGeom>
          <a:ln w="12700">
            <a:solidFill>
              <a:srgbClr val="FF2600"/>
            </a:solidFill>
          </a:ln>
        </p:spPr>
        <p:txBody>
          <a:bodyPr lIns="39687" tIns="39687" rIns="39687" bIns="39687" anchor="ctr"/>
          <a:lstStyle/>
          <a:p>
            <a:pPr defTabSz="456406">
              <a:defRPr sz="2800">
                <a:latin typeface="Helvetica"/>
                <a:ea typeface="Helvetica"/>
                <a:cs typeface="Helvetica"/>
                <a:sym typeface="Helvetica"/>
              </a:defRPr>
            </a:pPr>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4" name="不明.pdf" descr="不明.pdf"/>
          <p:cNvPicPr>
            <a:picLocks noChangeAspect="1"/>
          </p:cNvPicPr>
          <p:nvPr/>
        </p:nvPicPr>
        <p:blipFill>
          <a:blip r:embed="rId2"/>
          <a:stretch>
            <a:fillRect/>
          </a:stretch>
        </p:blipFill>
        <p:spPr>
          <a:xfrm>
            <a:off x="1086602" y="-55820"/>
            <a:ext cx="10831596" cy="7870578"/>
          </a:xfrm>
          <a:prstGeom prst="rect">
            <a:avLst/>
          </a:prstGeom>
          <a:ln w="12700">
            <a:miter lim="400000"/>
          </a:ln>
        </p:spPr>
      </p:pic>
      <p:grpSp>
        <p:nvGrpSpPr>
          <p:cNvPr id="657" name="ILC allows model-independent fit to extract all the major Higgs couplings！"/>
          <p:cNvGrpSpPr/>
          <p:nvPr/>
        </p:nvGrpSpPr>
        <p:grpSpPr>
          <a:xfrm>
            <a:off x="582074" y="9021860"/>
            <a:ext cx="11840652" cy="1059877"/>
            <a:chOff x="0" y="0"/>
            <a:chExt cx="11840650" cy="1059876"/>
          </a:xfrm>
        </p:grpSpPr>
        <p:sp>
          <p:nvSpPr>
            <p:cNvPr id="656" name="ILC allows model-independent fit to extract all the major Higgs couplings！"/>
            <p:cNvSpPr txBox="1"/>
            <p:nvPr/>
          </p:nvSpPr>
          <p:spPr>
            <a:xfrm>
              <a:off x="215900" y="139700"/>
              <a:ext cx="11408851" cy="501077"/>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spAutoFit/>
            </a:bodyPr>
            <a:lstStyle>
              <a:lvl1pPr algn="l" defTabSz="585216">
                <a:spcBef>
                  <a:spcPts val="500"/>
                </a:spcBef>
                <a:defRPr sz="2400" b="1" i="1">
                  <a:solidFill>
                    <a:srgbClr val="FF2C79"/>
                  </a:solidFill>
                  <a:latin typeface="Arial"/>
                  <a:ea typeface="Arial"/>
                  <a:cs typeface="Arial"/>
                  <a:sym typeface="Arial"/>
                </a:defRPr>
              </a:lvl1pPr>
            </a:lstStyle>
            <a:p>
              <a:r>
                <a:t>ILC allows model-independent fit to extract all the major Higgs couplings！</a:t>
              </a:r>
            </a:p>
          </p:txBody>
        </p:sp>
        <p:pic>
          <p:nvPicPr>
            <p:cNvPr id="655" name="ILC allows model-independent fit to extract all the major Higgs couplings！ ILC allows model-independent fit to extract all the major Higgs couplings！" descr="ILC allows model-independent fit to extract all the major Higgs couplings！ ILC allows model-independent fit to extract all the major Higgs couplings！"/>
            <p:cNvPicPr>
              <a:picLocks/>
            </p:cNvPicPr>
            <p:nvPr/>
          </p:nvPicPr>
          <p:blipFill>
            <a:blip r:embed="rId3"/>
            <a:stretch>
              <a:fillRect/>
            </a:stretch>
          </p:blipFill>
          <p:spPr>
            <a:xfrm>
              <a:off x="0" y="0"/>
              <a:ext cx="11840651" cy="1059877"/>
            </a:xfrm>
            <a:prstGeom prst="rect">
              <a:avLst/>
            </a:prstGeom>
            <a:effectLst/>
          </p:spPr>
        </p:pic>
      </p:grpSp>
      <p:sp>
        <p:nvSpPr>
          <p:cNvPr id="658" name="Top Yukawa…"/>
          <p:cNvSpPr txBox="1"/>
          <p:nvPr/>
        </p:nvSpPr>
        <p:spPr>
          <a:xfrm>
            <a:off x="11271805" y="5065216"/>
            <a:ext cx="1686464" cy="1308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585216">
              <a:defRPr sz="1600">
                <a:latin typeface="Helvetica"/>
                <a:ea typeface="Helvetica"/>
                <a:cs typeface="Helvetica"/>
                <a:sym typeface="Helvetica"/>
              </a:defRPr>
            </a:pPr>
            <a:r>
              <a:t>Top Yukawa</a:t>
            </a:r>
          </a:p>
          <a:p>
            <a:pPr algn="l" defTabSz="585216">
              <a:defRPr sz="1600">
                <a:latin typeface="Helvetica"/>
                <a:ea typeface="Helvetica"/>
                <a:cs typeface="Helvetica"/>
                <a:sym typeface="Helvetica"/>
              </a:defRPr>
            </a:pPr>
            <a:r>
              <a:t>Not accessible at 250 GeV.</a:t>
            </a:r>
          </a:p>
          <a:p>
            <a:pPr algn="l" defTabSz="585216">
              <a:defRPr sz="1600">
                <a:latin typeface="Helvetica"/>
                <a:ea typeface="Helvetica"/>
                <a:cs typeface="Helvetica"/>
                <a:sym typeface="Helvetica"/>
              </a:defRPr>
            </a:pPr>
            <a:r>
              <a:t>Can reach 3% at 550 GeV.</a:t>
            </a:r>
          </a:p>
        </p:txBody>
      </p:sp>
      <p:pic>
        <p:nvPicPr>
          <p:cNvPr id="659" name="イメージ" descr="イメージ"/>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1329224" y="3778264"/>
            <a:ext cx="1571767" cy="1122691"/>
          </a:xfrm>
          <a:prstGeom prst="rect">
            <a:avLst/>
          </a:prstGeom>
          <a:ln w="12700">
            <a:miter lim="400000"/>
          </a:ln>
        </p:spPr>
      </p:pic>
      <p:sp>
        <p:nvSpPr>
          <p:cNvPr id="660" name="Self-coupling…"/>
          <p:cNvSpPr txBox="1"/>
          <p:nvPr/>
        </p:nvSpPr>
        <p:spPr>
          <a:xfrm>
            <a:off x="11271805" y="2071430"/>
            <a:ext cx="1686464" cy="1308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585216">
              <a:defRPr sz="1600">
                <a:latin typeface="Helvetica"/>
                <a:ea typeface="Helvetica"/>
                <a:cs typeface="Helvetica"/>
                <a:sym typeface="Helvetica"/>
              </a:defRPr>
            </a:pPr>
            <a:r>
              <a:t>Self-coupling</a:t>
            </a:r>
          </a:p>
          <a:p>
            <a:pPr algn="l" defTabSz="585216">
              <a:defRPr sz="1600">
                <a:latin typeface="Helvetica"/>
                <a:ea typeface="Helvetica"/>
                <a:cs typeface="Helvetica"/>
                <a:sym typeface="Helvetica"/>
              </a:defRPr>
            </a:pPr>
            <a:r>
              <a:t>Not accessible at 250 GeV.</a:t>
            </a:r>
          </a:p>
          <a:p>
            <a:pPr algn="l" defTabSz="585216">
              <a:defRPr sz="1600">
                <a:latin typeface="Helvetica"/>
                <a:ea typeface="Helvetica"/>
                <a:cs typeface="Helvetica"/>
                <a:sym typeface="Helvetica"/>
              </a:defRPr>
            </a:pPr>
            <a:r>
              <a:t>Can reach 26% at 500 GeV.</a:t>
            </a:r>
          </a:p>
        </p:txBody>
      </p:sp>
      <p:pic>
        <p:nvPicPr>
          <p:cNvPr id="661" name="イメージ" descr="イメージ"/>
          <p:cNvPicPr>
            <a:picLocks noChangeAspect="1"/>
          </p:cNvPicPr>
          <p:nvPr/>
        </p:nvPicPr>
        <p:blipFill>
          <a:blip r:embed="rId5"/>
          <a:stretch>
            <a:fillRect/>
          </a:stretch>
        </p:blipFill>
        <p:spPr>
          <a:xfrm>
            <a:off x="11279485" y="734253"/>
            <a:ext cx="1571626" cy="1454863"/>
          </a:xfrm>
          <a:prstGeom prst="rect">
            <a:avLst/>
          </a:prstGeom>
          <a:ln w="12700">
            <a:miter lim="400000"/>
          </a:ln>
        </p:spPr>
      </p:pic>
      <p:sp>
        <p:nvSpPr>
          <p:cNvPr id="662" name="線"/>
          <p:cNvSpPr/>
          <p:nvPr/>
        </p:nvSpPr>
        <p:spPr>
          <a:xfrm flipH="1">
            <a:off x="10168770" y="4459637"/>
            <a:ext cx="1020718" cy="1"/>
          </a:xfrm>
          <a:prstGeom prst="line">
            <a:avLst/>
          </a:prstGeom>
          <a:ln w="25400">
            <a:solidFill>
              <a:srgbClr val="000000"/>
            </a:solidFill>
            <a:miter lim="400000"/>
            <a:tailEnd type="triangle"/>
          </a:ln>
        </p:spPr>
        <p:txBody>
          <a:bodyPr lIns="50800" tIns="50800" rIns="50800" bIns="50800" anchor="ctr"/>
          <a:lstStyle/>
          <a:p>
            <a:pPr>
              <a:defRPr sz="2400">
                <a:latin typeface="ヒラギノ角ゴ ProN W3"/>
                <a:ea typeface="ヒラギノ角ゴ ProN W3"/>
                <a:cs typeface="ヒラギノ角ゴ ProN W3"/>
                <a:sym typeface="ヒラギノ角ゴ ProN W3"/>
              </a:defRPr>
            </a:pPr>
            <a:endParaRPr/>
          </a:p>
        </p:txBody>
      </p:sp>
      <p:sp>
        <p:nvSpPr>
          <p:cNvPr id="663" name="線"/>
          <p:cNvSpPr/>
          <p:nvPr/>
        </p:nvSpPr>
        <p:spPr>
          <a:xfrm flipH="1">
            <a:off x="10771028" y="2567304"/>
            <a:ext cx="466656" cy="1"/>
          </a:xfrm>
          <a:prstGeom prst="line">
            <a:avLst/>
          </a:prstGeom>
          <a:ln w="25400">
            <a:solidFill>
              <a:srgbClr val="000000"/>
            </a:solidFill>
            <a:miter lim="400000"/>
            <a:tailEnd type="triangle"/>
          </a:ln>
        </p:spPr>
        <p:txBody>
          <a:bodyPr lIns="50800" tIns="50800" rIns="50800" bIns="50800" anchor="ctr"/>
          <a:lstStyle/>
          <a:p>
            <a:pPr>
              <a:defRPr sz="2400">
                <a:latin typeface="ヒラギノ角ゴ ProN W3"/>
                <a:ea typeface="ヒラギノ角ゴ ProN W3"/>
                <a:cs typeface="ヒラギノ角ゴ ProN W3"/>
                <a:sym typeface="ヒラギノ角ゴ ProN W3"/>
              </a:defRPr>
            </a:pPr>
            <a:endParaRPr/>
          </a:p>
        </p:txBody>
      </p:sp>
      <p:sp>
        <p:nvSpPr>
          <p:cNvPr id="664" name="FIG. 2. Projected Higgs boson coupling uncertainties for the ILC program at 250 GeV and an energy upgrade to 500 GeV, using the highly model-independent analysis presented in [3]. This analysis makes use of data on e+e− → W+W− in addition to Higgs boson "/>
          <p:cNvSpPr txBox="1"/>
          <p:nvPr/>
        </p:nvSpPr>
        <p:spPr>
          <a:xfrm>
            <a:off x="316230" y="7580778"/>
            <a:ext cx="12372339" cy="13952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spcBef>
                <a:spcPts val="1200"/>
              </a:spcBef>
              <a:defRPr sz="1400">
                <a:latin typeface="Times Roman"/>
                <a:ea typeface="Times Roman"/>
                <a:cs typeface="Times Roman"/>
                <a:sym typeface="Times Roman"/>
              </a:defRPr>
            </a:pPr>
            <a:r>
              <a:rPr dirty="0"/>
              <a:t>FIG. 2. Projected Higgs boson coupling uncertainties for the ILC program at 250 GeV and an energy upgrade to 500 GeV, using the highly model-independent analysis presented in [3]. This analysis makes use of data on </a:t>
            </a:r>
            <a:r>
              <a:rPr dirty="0" err="1"/>
              <a:t>e</a:t>
            </a:r>
            <a:r>
              <a:rPr baseline="35714" dirty="0" err="1"/>
              <a:t>+</a:t>
            </a:r>
            <a:r>
              <a:rPr dirty="0" err="1"/>
              <a:t>e</a:t>
            </a:r>
            <a:r>
              <a:rPr baseline="35714" dirty="0"/>
              <a:t>− </a:t>
            </a:r>
            <a:r>
              <a:rPr dirty="0"/>
              <a:t>→ W</a:t>
            </a:r>
            <a:r>
              <a:rPr baseline="35714" dirty="0"/>
              <a:t>+</a:t>
            </a:r>
            <a:r>
              <a:rPr dirty="0"/>
              <a:t>W</a:t>
            </a:r>
            <a:r>
              <a:rPr baseline="35714" dirty="0"/>
              <a:t>− </a:t>
            </a:r>
            <a:r>
              <a:rPr dirty="0"/>
              <a:t>in addition to Higgs boson observables and also incorporates projected LHC results, as described in the text. Results are obtained assuming integrated luminosities of 2 ab</a:t>
            </a:r>
            <a:r>
              <a:rPr baseline="35714" dirty="0"/>
              <a:t>−1 </a:t>
            </a:r>
            <a:r>
              <a:rPr dirty="0"/>
              <a:t>at 250 GeV and 4 ab</a:t>
            </a:r>
            <a:r>
              <a:rPr baseline="35714" dirty="0"/>
              <a:t>−1 </a:t>
            </a:r>
            <a:r>
              <a:rPr dirty="0"/>
              <a:t>at 500 GeV. All estimates of uncertainties are de- rived from full detector simulation. Note that the projected uncertainties in the Higgs couplings to </a:t>
            </a:r>
            <a:r>
              <a:rPr dirty="0" err="1"/>
              <a:t>Zγ</a:t>
            </a:r>
            <a:r>
              <a:rPr dirty="0"/>
              <a:t>, </a:t>
            </a:r>
            <a:r>
              <a:rPr dirty="0" err="1"/>
              <a:t>μμ</a:t>
            </a:r>
            <a:r>
              <a:rPr dirty="0"/>
              <a:t>, </a:t>
            </a:r>
            <a:r>
              <a:rPr dirty="0" err="1"/>
              <a:t>tt</a:t>
            </a:r>
            <a:r>
              <a:rPr dirty="0"/>
              <a:t>, and the self-coupling are divided by the indicated factors to fit on the scale of this plot. The scenario S1* refers to analyses with our current understanding; the scenario S2* refers to more optimistic assumptions in which experimental errors decrease with experience. A full explanation of the analysis and assumptions underlying these estimates is given in [6].</a:t>
            </a:r>
          </a:p>
        </p:txBody>
      </p:sp>
      <p:sp>
        <p:nvSpPr>
          <p:cNvPr id="665" name="四角形"/>
          <p:cNvSpPr/>
          <p:nvPr/>
        </p:nvSpPr>
        <p:spPr>
          <a:xfrm>
            <a:off x="3007194" y="394868"/>
            <a:ext cx="2263474" cy="298556"/>
          </a:xfrm>
          <a:prstGeom prst="rect">
            <a:avLst/>
          </a:prstGeom>
          <a:ln w="50800">
            <a:solidFill>
              <a:srgbClr val="FF2600"/>
            </a:solidFill>
          </a:ln>
        </p:spPr>
        <p:txBody>
          <a:bodyPr lIns="50800" tIns="50800" rIns="50800" bIns="50800" anchor="ctr"/>
          <a:lstStyle/>
          <a:p>
            <a:pPr>
              <a:defRPr sz="3600">
                <a:latin typeface="Helvetica"/>
                <a:ea typeface="Helvetica"/>
                <a:cs typeface="Helvetica"/>
                <a:sym typeface="Helvetica"/>
              </a:defRPr>
            </a:pPr>
            <a:endParaRPr/>
          </a:p>
        </p:txBody>
      </p:sp>
      <p:pic>
        <p:nvPicPr>
          <p:cNvPr id="666" name="線 線" descr="線 線"/>
          <p:cNvPicPr>
            <a:picLocks/>
          </p:cNvPicPr>
          <p:nvPr/>
        </p:nvPicPr>
        <p:blipFill>
          <a:blip r:embed="rId6"/>
          <a:stretch>
            <a:fillRect/>
          </a:stretch>
        </p:blipFill>
        <p:spPr>
          <a:xfrm>
            <a:off x="2929768" y="4956949"/>
            <a:ext cx="7840732" cy="101601"/>
          </a:xfrm>
          <a:prstGeom prst="rect">
            <a:avLst/>
          </a:prstGeom>
        </p:spPr>
      </p:pic>
      <p:grpSp>
        <p:nvGrpSpPr>
          <p:cNvPr id="670" name="arXiv: 1901.09829…"/>
          <p:cNvGrpSpPr/>
          <p:nvPr/>
        </p:nvGrpSpPr>
        <p:grpSpPr>
          <a:xfrm>
            <a:off x="11084569" y="-18053"/>
            <a:ext cx="1961457" cy="774701"/>
            <a:chOff x="0" y="0"/>
            <a:chExt cx="1961455" cy="774700"/>
          </a:xfrm>
        </p:grpSpPr>
        <p:sp>
          <p:nvSpPr>
            <p:cNvPr id="669" name="arXiv: 1901.09829…"/>
            <p:cNvSpPr txBox="1"/>
            <p:nvPr/>
          </p:nvSpPr>
          <p:spPr>
            <a:xfrm>
              <a:off x="63500" y="38100"/>
              <a:ext cx="1834456" cy="609600"/>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1600" b="1">
                  <a:latin typeface="Helvetica"/>
                  <a:ea typeface="Helvetica"/>
                  <a:cs typeface="Helvetica"/>
                  <a:sym typeface="Helvetica"/>
                </a:defRPr>
              </a:pPr>
              <a:r>
                <a:t>arXiv: 1901.09829</a:t>
              </a:r>
            </a:p>
            <a:p>
              <a:pPr>
                <a:defRPr sz="1600" b="1">
                  <a:latin typeface="Helvetica"/>
                  <a:ea typeface="Helvetica"/>
                  <a:cs typeface="Helvetica"/>
                  <a:sym typeface="Helvetica"/>
                </a:defRPr>
              </a:pPr>
              <a:r>
                <a:t>arXiv: 1903.01629</a:t>
              </a:r>
            </a:p>
          </p:txBody>
        </p:sp>
        <p:pic>
          <p:nvPicPr>
            <p:cNvPr id="668" name="arXiv: 1901.09829… arXiv: 1901.09829arXiv: 1903.01629" descr="arXiv: 1901.09829… arXiv: 1901.09829arXiv: 1903.01629"/>
            <p:cNvPicPr>
              <a:picLocks/>
            </p:cNvPicPr>
            <p:nvPr/>
          </p:nvPicPr>
          <p:blipFill>
            <a:blip r:embed="rId7"/>
            <a:stretch>
              <a:fillRect/>
            </a:stretch>
          </p:blipFill>
          <p:spPr>
            <a:xfrm>
              <a:off x="0" y="0"/>
              <a:ext cx="1961456" cy="774700"/>
            </a:xfrm>
            <a:prstGeom prst="rect">
              <a:avLst/>
            </a:prstGeom>
            <a:effectLst/>
          </p:spPr>
        </p:pic>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 name="不明.pdf" descr="不明.pdf"/>
          <p:cNvPicPr>
            <a:picLocks noChangeAspect="1"/>
          </p:cNvPicPr>
          <p:nvPr/>
        </p:nvPicPr>
        <p:blipFill>
          <a:blip r:embed="rId2"/>
          <a:stretch>
            <a:fillRect/>
          </a:stretch>
        </p:blipFill>
        <p:spPr>
          <a:xfrm>
            <a:off x="1060627" y="10132"/>
            <a:ext cx="10883546" cy="7908327"/>
          </a:xfrm>
          <a:prstGeom prst="rect">
            <a:avLst/>
          </a:prstGeom>
          <a:ln w="12700">
            <a:miter lim="400000"/>
          </a:ln>
        </p:spPr>
      </p:pic>
      <p:grpSp>
        <p:nvGrpSpPr>
          <p:cNvPr id="675" name="With ILC, we can reach our goal of 1%-level precisions for all the major couplings."/>
          <p:cNvGrpSpPr/>
          <p:nvPr/>
        </p:nvGrpSpPr>
        <p:grpSpPr>
          <a:xfrm>
            <a:off x="270277" y="8922954"/>
            <a:ext cx="12464246" cy="1059878"/>
            <a:chOff x="0" y="0"/>
            <a:chExt cx="12464244" cy="1059876"/>
          </a:xfrm>
        </p:grpSpPr>
        <p:sp>
          <p:nvSpPr>
            <p:cNvPr id="674" name="With ILC, we can reach our goal of 1%-level precisions for all the major couplings."/>
            <p:cNvSpPr txBox="1"/>
            <p:nvPr/>
          </p:nvSpPr>
          <p:spPr>
            <a:xfrm>
              <a:off x="215900" y="139700"/>
              <a:ext cx="12032445" cy="501077"/>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spAutoFit/>
            </a:bodyPr>
            <a:lstStyle>
              <a:lvl1pPr algn="l" defTabSz="585216">
                <a:spcBef>
                  <a:spcPts val="500"/>
                </a:spcBef>
                <a:defRPr sz="2400" b="1" i="1">
                  <a:solidFill>
                    <a:schemeClr val="accent5"/>
                  </a:solidFill>
                  <a:latin typeface="Arial"/>
                  <a:ea typeface="Arial"/>
                  <a:cs typeface="Arial"/>
                  <a:sym typeface="Arial"/>
                </a:defRPr>
              </a:lvl1pPr>
            </a:lstStyle>
            <a:p>
              <a:r>
                <a:t>With ILC, we can reach our goal of 1%-level precisions for all the major couplings.</a:t>
              </a:r>
            </a:p>
          </p:txBody>
        </p:sp>
        <p:pic>
          <p:nvPicPr>
            <p:cNvPr id="673" name="With ILC, we can reach our goal of 1%-level precisions for all the major couplings. With ILC, we can reach our goal of 1%-level precisions for all the major couplings." descr="With ILC, we can reach our goal of 1%-level precisions for all the major couplings. With ILC, we can reach our goal of 1%-level precisions for all the major couplings."/>
            <p:cNvPicPr>
              <a:picLocks/>
            </p:cNvPicPr>
            <p:nvPr/>
          </p:nvPicPr>
          <p:blipFill>
            <a:blip r:embed="rId3"/>
            <a:stretch>
              <a:fillRect/>
            </a:stretch>
          </p:blipFill>
          <p:spPr>
            <a:xfrm>
              <a:off x="0" y="0"/>
              <a:ext cx="12464245" cy="1059877"/>
            </a:xfrm>
            <a:prstGeom prst="rect">
              <a:avLst/>
            </a:prstGeom>
            <a:effectLst/>
          </p:spPr>
        </p:pic>
      </p:grpSp>
      <p:sp>
        <p:nvSpPr>
          <p:cNvPr id="676" name="Top Yukawa…"/>
          <p:cNvSpPr txBox="1"/>
          <p:nvPr/>
        </p:nvSpPr>
        <p:spPr>
          <a:xfrm>
            <a:off x="11271805" y="5687516"/>
            <a:ext cx="1686464" cy="1308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585216">
              <a:defRPr sz="1600">
                <a:latin typeface="Helvetica"/>
                <a:ea typeface="Helvetica"/>
                <a:cs typeface="Helvetica"/>
                <a:sym typeface="Helvetica"/>
              </a:defRPr>
            </a:pPr>
            <a:r>
              <a:t>Top Yukawa</a:t>
            </a:r>
          </a:p>
          <a:p>
            <a:pPr algn="l" defTabSz="585216">
              <a:defRPr sz="1600">
                <a:latin typeface="Helvetica"/>
                <a:ea typeface="Helvetica"/>
                <a:cs typeface="Helvetica"/>
                <a:sym typeface="Helvetica"/>
              </a:defRPr>
            </a:pPr>
            <a:r>
              <a:t>Not accessible at 250 GeV.</a:t>
            </a:r>
          </a:p>
          <a:p>
            <a:pPr algn="l" defTabSz="585216">
              <a:defRPr sz="1600">
                <a:latin typeface="Helvetica"/>
                <a:ea typeface="Helvetica"/>
                <a:cs typeface="Helvetica"/>
                <a:sym typeface="Helvetica"/>
              </a:defRPr>
            </a:pPr>
            <a:r>
              <a:t>Can reach 3% at 550 GeV.</a:t>
            </a:r>
          </a:p>
        </p:txBody>
      </p:sp>
      <p:sp>
        <p:nvSpPr>
          <p:cNvPr id="677" name="線"/>
          <p:cNvSpPr/>
          <p:nvPr/>
        </p:nvSpPr>
        <p:spPr>
          <a:xfrm flipH="1">
            <a:off x="9739241" y="4799365"/>
            <a:ext cx="1437521" cy="1"/>
          </a:xfrm>
          <a:prstGeom prst="line">
            <a:avLst/>
          </a:prstGeom>
          <a:ln w="25400">
            <a:solidFill>
              <a:srgbClr val="000000"/>
            </a:solidFill>
            <a:miter lim="400000"/>
            <a:tailEnd type="triangle"/>
          </a:ln>
        </p:spPr>
        <p:txBody>
          <a:bodyPr lIns="50800" tIns="50800" rIns="50800" bIns="50800" anchor="ctr"/>
          <a:lstStyle/>
          <a:p>
            <a:pPr>
              <a:defRPr sz="2400">
                <a:latin typeface="ヒラギノ角ゴ ProN W3"/>
                <a:ea typeface="ヒラギノ角ゴ ProN W3"/>
                <a:cs typeface="ヒラギノ角ゴ ProN W3"/>
                <a:sym typeface="ヒラギノ角ゴ ProN W3"/>
              </a:defRPr>
            </a:pPr>
            <a:endParaRPr/>
          </a:p>
        </p:txBody>
      </p:sp>
      <p:sp>
        <p:nvSpPr>
          <p:cNvPr id="678" name="線"/>
          <p:cNvSpPr/>
          <p:nvPr/>
        </p:nvSpPr>
        <p:spPr>
          <a:xfrm>
            <a:off x="7162079" y="3964063"/>
            <a:ext cx="1" cy="979762"/>
          </a:xfrm>
          <a:prstGeom prst="line">
            <a:avLst/>
          </a:prstGeom>
          <a:ln w="25400">
            <a:solidFill>
              <a:srgbClr val="000000"/>
            </a:solidFill>
            <a:miter lim="400000"/>
            <a:tailEnd type="triangle"/>
          </a:ln>
        </p:spPr>
        <p:txBody>
          <a:bodyPr lIns="50800" tIns="50800" rIns="50800" bIns="50800" anchor="ctr"/>
          <a:lstStyle/>
          <a:p>
            <a:pPr>
              <a:defRPr sz="2400">
                <a:latin typeface="ヒラギノ角ゴ ProN W3"/>
                <a:ea typeface="ヒラギノ角ゴ ProN W3"/>
                <a:cs typeface="ヒラギノ角ゴ ProN W3"/>
                <a:sym typeface="ヒラギノ角ゴ ProN W3"/>
              </a:defRPr>
            </a:pPr>
            <a:endParaRPr/>
          </a:p>
        </p:txBody>
      </p:sp>
      <p:sp>
        <p:nvSpPr>
          <p:cNvPr id="679" name="Challenging @ LHC"/>
          <p:cNvSpPr txBox="1"/>
          <p:nvPr/>
        </p:nvSpPr>
        <p:spPr>
          <a:xfrm>
            <a:off x="6742034" y="3305181"/>
            <a:ext cx="1207242"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585216">
              <a:defRPr sz="1600">
                <a:latin typeface="Helvetica"/>
                <a:ea typeface="Helvetica"/>
                <a:cs typeface="Helvetica"/>
                <a:sym typeface="Helvetica"/>
              </a:defRPr>
            </a:lvl1pPr>
          </a:lstStyle>
          <a:p>
            <a:r>
              <a:t>Challenging @ LHC</a:t>
            </a:r>
          </a:p>
        </p:txBody>
      </p:sp>
      <p:sp>
        <p:nvSpPr>
          <p:cNvPr id="680" name="線"/>
          <p:cNvSpPr/>
          <p:nvPr/>
        </p:nvSpPr>
        <p:spPr>
          <a:xfrm>
            <a:off x="8176163" y="3388846"/>
            <a:ext cx="1" cy="1882008"/>
          </a:xfrm>
          <a:prstGeom prst="line">
            <a:avLst/>
          </a:prstGeom>
          <a:ln w="25400">
            <a:solidFill>
              <a:srgbClr val="000000"/>
            </a:solidFill>
            <a:miter lim="400000"/>
            <a:tailEnd type="triangle"/>
          </a:ln>
        </p:spPr>
        <p:txBody>
          <a:bodyPr lIns="50800" tIns="50800" rIns="50800" bIns="50800" anchor="ctr"/>
          <a:lstStyle/>
          <a:p>
            <a:pPr>
              <a:defRPr sz="2400">
                <a:latin typeface="ヒラギノ角ゴ ProN W3"/>
                <a:ea typeface="ヒラギノ角ゴ ProN W3"/>
                <a:cs typeface="ヒラギノ角ゴ ProN W3"/>
                <a:sym typeface="ヒラギノ角ゴ ProN W3"/>
              </a:defRPr>
            </a:pPr>
            <a:endParaRPr/>
          </a:p>
        </p:txBody>
      </p:sp>
      <p:sp>
        <p:nvSpPr>
          <p:cNvPr id="681" name="LHC-ILC Synergy"/>
          <p:cNvSpPr txBox="1"/>
          <p:nvPr/>
        </p:nvSpPr>
        <p:spPr>
          <a:xfrm>
            <a:off x="7882834" y="2780032"/>
            <a:ext cx="983016"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585216">
              <a:defRPr sz="1600">
                <a:latin typeface="Helvetica"/>
                <a:ea typeface="Helvetica"/>
                <a:cs typeface="Helvetica"/>
                <a:sym typeface="Helvetica"/>
              </a:defRPr>
            </a:lvl1pPr>
          </a:lstStyle>
          <a:p>
            <a:r>
              <a:t>LHC-ILC Synergy</a:t>
            </a:r>
          </a:p>
        </p:txBody>
      </p:sp>
      <p:pic>
        <p:nvPicPr>
          <p:cNvPr id="682" name="イメージ" descr="イメージ"/>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1329224" y="4400564"/>
            <a:ext cx="1571767" cy="1122691"/>
          </a:xfrm>
          <a:prstGeom prst="rect">
            <a:avLst/>
          </a:prstGeom>
          <a:ln w="12700">
            <a:miter lim="400000"/>
          </a:ln>
        </p:spPr>
      </p:pic>
      <p:sp>
        <p:nvSpPr>
          <p:cNvPr id="683" name="Self-coupling…"/>
          <p:cNvSpPr txBox="1"/>
          <p:nvPr/>
        </p:nvSpPr>
        <p:spPr>
          <a:xfrm>
            <a:off x="11271805" y="2693730"/>
            <a:ext cx="1686464" cy="1308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585216">
              <a:defRPr sz="1600">
                <a:latin typeface="Helvetica"/>
                <a:ea typeface="Helvetica"/>
                <a:cs typeface="Helvetica"/>
                <a:sym typeface="Helvetica"/>
              </a:defRPr>
            </a:pPr>
            <a:r>
              <a:t>Self-coupling</a:t>
            </a:r>
          </a:p>
          <a:p>
            <a:pPr algn="l" defTabSz="585216">
              <a:defRPr sz="1600">
                <a:latin typeface="Helvetica"/>
                <a:ea typeface="Helvetica"/>
                <a:cs typeface="Helvetica"/>
                <a:sym typeface="Helvetica"/>
              </a:defRPr>
            </a:pPr>
            <a:r>
              <a:t>Not accessible at 250 GeV.</a:t>
            </a:r>
          </a:p>
          <a:p>
            <a:pPr algn="l" defTabSz="585216">
              <a:defRPr sz="1600">
                <a:latin typeface="Helvetica"/>
                <a:ea typeface="Helvetica"/>
                <a:cs typeface="Helvetica"/>
                <a:sym typeface="Helvetica"/>
              </a:defRPr>
            </a:pPr>
            <a:r>
              <a:t>Can reach 26% at 500 GeV.</a:t>
            </a:r>
          </a:p>
        </p:txBody>
      </p:sp>
      <p:sp>
        <p:nvSpPr>
          <p:cNvPr id="684" name="線"/>
          <p:cNvSpPr/>
          <p:nvPr/>
        </p:nvSpPr>
        <p:spPr>
          <a:xfrm flipH="1">
            <a:off x="10439231" y="3393919"/>
            <a:ext cx="757923" cy="1"/>
          </a:xfrm>
          <a:prstGeom prst="line">
            <a:avLst/>
          </a:prstGeom>
          <a:ln w="25400">
            <a:solidFill>
              <a:srgbClr val="000000"/>
            </a:solidFill>
            <a:miter lim="400000"/>
            <a:tailEnd type="triangle"/>
          </a:ln>
        </p:spPr>
        <p:txBody>
          <a:bodyPr lIns="50800" tIns="50800" rIns="50800" bIns="50800" anchor="ctr"/>
          <a:lstStyle/>
          <a:p>
            <a:pPr>
              <a:defRPr sz="2400">
                <a:latin typeface="ヒラギノ角ゴ ProN W3"/>
                <a:ea typeface="ヒラギノ角ゴ ProN W3"/>
                <a:cs typeface="ヒラギノ角ゴ ProN W3"/>
                <a:sym typeface="ヒラギノ角ゴ ProN W3"/>
              </a:defRPr>
            </a:pPr>
            <a:endParaRPr/>
          </a:p>
        </p:txBody>
      </p:sp>
      <p:pic>
        <p:nvPicPr>
          <p:cNvPr id="685" name="イメージ" descr="イメージ"/>
          <p:cNvPicPr>
            <a:picLocks noChangeAspect="1"/>
          </p:cNvPicPr>
          <p:nvPr/>
        </p:nvPicPr>
        <p:blipFill>
          <a:blip r:embed="rId5"/>
          <a:stretch>
            <a:fillRect/>
          </a:stretch>
        </p:blipFill>
        <p:spPr>
          <a:xfrm>
            <a:off x="11279485" y="1129162"/>
            <a:ext cx="1571626" cy="1454863"/>
          </a:xfrm>
          <a:prstGeom prst="rect">
            <a:avLst/>
          </a:prstGeom>
          <a:ln w="12700">
            <a:miter lim="400000"/>
          </a:ln>
        </p:spPr>
      </p:pic>
      <p:sp>
        <p:nvSpPr>
          <p:cNvPr id="686" name="FIG. 1. Projected Higgs boson coupling uncertainties for the LHC and ILC using the model-dependent assumptions appropriate to the LHC Higgs coupling fit. The dark- and light-red bars represent the projections in the scenarios S1 and S2 presented in [9, 1"/>
          <p:cNvSpPr txBox="1"/>
          <p:nvPr/>
        </p:nvSpPr>
        <p:spPr>
          <a:xfrm>
            <a:off x="373096" y="7478115"/>
            <a:ext cx="12258608" cy="147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lnSpc>
                <a:spcPts val="3200"/>
              </a:lnSpc>
              <a:spcBef>
                <a:spcPts val="1200"/>
              </a:spcBef>
              <a:defRPr sz="1500">
                <a:latin typeface="Times Roman"/>
                <a:ea typeface="Times Roman"/>
                <a:cs typeface="Times Roman"/>
                <a:sym typeface="Times Roman"/>
              </a:defRPr>
            </a:lvl1pPr>
          </a:lstStyle>
          <a:p>
            <a:pPr>
              <a:lnSpc>
                <a:spcPct val="100000"/>
              </a:lnSpc>
            </a:pPr>
            <a:r>
              <a:rPr dirty="0"/>
              <a:t>FIG. 1. Projected Higgs boson coupling uncertainties for the LHC and ILC using the model-dependent assumptions appropriate to the LHC Higgs coupling fit. The dark- and light-red bars represent the projections in the scenarios S1 and S2 presented in [9, 10]. The scenario S1 refers to analyses with our current understanding; the scenario S2 refers to more optimistic assumptions in which experimental errors decrease with experience. The dark- and light-green bars represent the projections in the ILC scenarios in similar S1 and S2 scenarios defined in [6]. The dark- and light-blue bars show the projections for scenarios S1 and S2 when data from the 500 GeV run of the ILC is included. The same integrated luminosities are assumed as for Figure 2. The projected uncertainties in the Higgs couplings to </a:t>
            </a:r>
            <a:r>
              <a:rPr dirty="0" err="1"/>
              <a:t>μμ</a:t>
            </a:r>
            <a:r>
              <a:rPr dirty="0"/>
              <a:t>, </a:t>
            </a:r>
            <a:r>
              <a:rPr dirty="0" err="1"/>
              <a:t>tt</a:t>
            </a:r>
            <a:r>
              <a:rPr dirty="0"/>
              <a:t>, and the self-coupling are divided by the indicated factors to fit on the scale of this plot.</a:t>
            </a:r>
          </a:p>
        </p:txBody>
      </p:sp>
      <p:grpSp>
        <p:nvGrpSpPr>
          <p:cNvPr id="689" name="arXiv: 1901.09829…"/>
          <p:cNvGrpSpPr/>
          <p:nvPr/>
        </p:nvGrpSpPr>
        <p:grpSpPr>
          <a:xfrm>
            <a:off x="11084569" y="-18053"/>
            <a:ext cx="1961457" cy="774701"/>
            <a:chOff x="0" y="0"/>
            <a:chExt cx="1961455" cy="774700"/>
          </a:xfrm>
        </p:grpSpPr>
        <p:sp>
          <p:nvSpPr>
            <p:cNvPr id="688" name="arXiv: 1901.09829…"/>
            <p:cNvSpPr txBox="1"/>
            <p:nvPr/>
          </p:nvSpPr>
          <p:spPr>
            <a:xfrm>
              <a:off x="63500" y="38100"/>
              <a:ext cx="1834456" cy="609600"/>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1600" b="1">
                  <a:latin typeface="Helvetica"/>
                  <a:ea typeface="Helvetica"/>
                  <a:cs typeface="Helvetica"/>
                  <a:sym typeface="Helvetica"/>
                </a:defRPr>
              </a:pPr>
              <a:r>
                <a:t>arXiv: 1901.09829</a:t>
              </a:r>
            </a:p>
            <a:p>
              <a:pPr>
                <a:defRPr sz="1600" b="1">
                  <a:latin typeface="Helvetica"/>
                  <a:ea typeface="Helvetica"/>
                  <a:cs typeface="Helvetica"/>
                  <a:sym typeface="Helvetica"/>
                </a:defRPr>
              </a:pPr>
              <a:r>
                <a:t>arXiv: 1903.01629</a:t>
              </a:r>
            </a:p>
          </p:txBody>
        </p:sp>
        <p:pic>
          <p:nvPicPr>
            <p:cNvPr id="687" name="arXiv: 1901.09829… arXiv: 1901.09829arXiv: 1903.01629" descr="arXiv: 1901.09829… arXiv: 1901.09829arXiv: 1903.01629"/>
            <p:cNvPicPr>
              <a:picLocks/>
            </p:cNvPicPr>
            <p:nvPr/>
          </p:nvPicPr>
          <p:blipFill>
            <a:blip r:embed="rId6"/>
            <a:stretch>
              <a:fillRect/>
            </a:stretch>
          </p:blipFill>
          <p:spPr>
            <a:xfrm>
              <a:off x="0" y="0"/>
              <a:ext cx="1961456" cy="774700"/>
            </a:xfrm>
            <a:prstGeom prst="rect">
              <a:avLst/>
            </a:prstGeom>
            <a:effectLst/>
          </p:spPr>
        </p:pic>
      </p:grpSp>
      <p:sp>
        <p:nvSpPr>
          <p:cNvPr id="690" name="四角形"/>
          <p:cNvSpPr/>
          <p:nvPr/>
        </p:nvSpPr>
        <p:spPr>
          <a:xfrm>
            <a:off x="3107075" y="531072"/>
            <a:ext cx="2151792" cy="298557"/>
          </a:xfrm>
          <a:prstGeom prst="rect">
            <a:avLst/>
          </a:prstGeom>
          <a:ln w="50800">
            <a:solidFill>
              <a:srgbClr val="FF2600"/>
            </a:solidFill>
          </a:ln>
        </p:spPr>
        <p:txBody>
          <a:bodyPr lIns="50800" tIns="50800" rIns="50800" bIns="50800" anchor="ctr"/>
          <a:lstStyle/>
          <a:p>
            <a:pPr>
              <a:defRPr sz="3600">
                <a:latin typeface="Helvetica"/>
                <a:ea typeface="Helvetica"/>
                <a:cs typeface="Helvetica"/>
                <a:sym typeface="Helvetica"/>
              </a:defRPr>
            </a:pPr>
            <a:endParaRPr/>
          </a:p>
        </p:txBody>
      </p:sp>
      <p:pic>
        <p:nvPicPr>
          <p:cNvPr id="691" name="線 線" descr="線 線"/>
          <p:cNvPicPr>
            <a:picLocks/>
          </p:cNvPicPr>
          <p:nvPr/>
        </p:nvPicPr>
        <p:blipFill>
          <a:blip r:embed="rId7"/>
          <a:stretch>
            <a:fillRect/>
          </a:stretch>
        </p:blipFill>
        <p:spPr>
          <a:xfrm>
            <a:off x="3097784" y="5980324"/>
            <a:ext cx="7840733" cy="101601"/>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82" name="不明.pdf" descr="不明.pdf"/>
          <p:cNvPicPr>
            <a:picLocks noChangeAspect="1"/>
          </p:cNvPicPr>
          <p:nvPr/>
        </p:nvPicPr>
        <p:blipFill>
          <a:blip r:embed="rId2"/>
          <a:stretch>
            <a:fillRect/>
          </a:stretch>
        </p:blipFill>
        <p:spPr>
          <a:xfrm>
            <a:off x="1096517" y="824284"/>
            <a:ext cx="10811766" cy="7856170"/>
          </a:xfrm>
          <a:prstGeom prst="rect">
            <a:avLst/>
          </a:prstGeom>
          <a:ln w="12700">
            <a:miter lim="400000"/>
          </a:ln>
        </p:spPr>
      </p:pic>
      <p:sp>
        <p:nvSpPr>
          <p:cNvPr id="983" name="Power of Polarization"/>
          <p:cNvSpPr txBox="1"/>
          <p:nvPr/>
        </p:nvSpPr>
        <p:spPr>
          <a:xfrm>
            <a:off x="302340" y="94832"/>
            <a:ext cx="6583046" cy="857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5000" b="1" i="1">
                <a:solidFill>
                  <a:srgbClr val="2E467F"/>
                </a:solidFill>
                <a:latin typeface="+mn-lt"/>
                <a:ea typeface="+mn-ea"/>
                <a:cs typeface="+mn-cs"/>
                <a:sym typeface="Helvetica Neue"/>
              </a:defRPr>
            </a:lvl1pPr>
          </a:lstStyle>
          <a:p>
            <a:r>
              <a:t>Power of Polarization</a:t>
            </a:r>
          </a:p>
        </p:txBody>
      </p:sp>
      <p:grpSp>
        <p:nvGrpSpPr>
          <p:cNvPr id="986" name="Polarized 2 ab-1 is roughly equivalent to unpolarized 5 ab-1!"/>
          <p:cNvGrpSpPr/>
          <p:nvPr/>
        </p:nvGrpSpPr>
        <p:grpSpPr>
          <a:xfrm>
            <a:off x="1744343" y="8574173"/>
            <a:ext cx="9516114" cy="1059878"/>
            <a:chOff x="0" y="0"/>
            <a:chExt cx="9516112" cy="1059876"/>
          </a:xfrm>
        </p:grpSpPr>
        <p:sp>
          <p:nvSpPr>
            <p:cNvPr id="985" name="Polarized 2 ab-1 is roughly equivalent to unpolarized 5 ab-1!"/>
            <p:cNvSpPr txBox="1"/>
            <p:nvPr/>
          </p:nvSpPr>
          <p:spPr>
            <a:xfrm>
              <a:off x="215900" y="139699"/>
              <a:ext cx="9084313" cy="501078"/>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spAutoFit/>
            </a:bodyPr>
            <a:lstStyle/>
            <a:p>
              <a:pPr defTabSz="585216">
                <a:spcBef>
                  <a:spcPts val="500"/>
                </a:spcBef>
                <a:defRPr sz="2400" b="1" i="1">
                  <a:solidFill>
                    <a:srgbClr val="FF2C79"/>
                  </a:solidFill>
                  <a:latin typeface="Arial"/>
                  <a:ea typeface="Arial"/>
                  <a:cs typeface="Arial"/>
                  <a:sym typeface="Arial"/>
                </a:defRPr>
              </a:pPr>
              <a:r>
                <a:t>Polarized 2 ab</a:t>
              </a:r>
              <a:r>
                <a:rPr baseline="31999"/>
                <a:t>-1</a:t>
              </a:r>
              <a:r>
                <a:t> is roughly equivalent to unpolarized 5 ab</a:t>
              </a:r>
              <a:r>
                <a:rPr baseline="31999"/>
                <a:t>-1</a:t>
              </a:r>
              <a:r>
                <a:t>!</a:t>
              </a:r>
            </a:p>
          </p:txBody>
        </p:sp>
        <p:pic>
          <p:nvPicPr>
            <p:cNvPr id="984" name="Polarized 2 ab-1 is roughly equivalent to unpolarized 5 ab-1! Polarized 2 ab-1 is roughly equivalent to unpolarized 5 ab-1!" descr="Polarized 2 ab-1 is roughly equivalent to unpolarized 5 ab-1! Polarized 2 ab-1 is roughly equivalent to unpolarized 5 ab-1!"/>
            <p:cNvPicPr>
              <a:picLocks/>
            </p:cNvPicPr>
            <p:nvPr/>
          </p:nvPicPr>
          <p:blipFill>
            <a:blip r:embed="rId3"/>
            <a:stretch>
              <a:fillRect/>
            </a:stretch>
          </p:blipFill>
          <p:spPr>
            <a:xfrm>
              <a:off x="0" y="0"/>
              <a:ext cx="9516113" cy="1059877"/>
            </a:xfrm>
            <a:prstGeom prst="rect">
              <a:avLst/>
            </a:prstGeom>
            <a:effectLst/>
          </p:spPr>
        </p:pic>
      </p:grpSp>
      <p:grpSp>
        <p:nvGrpSpPr>
          <p:cNvPr id="989" name="arXiv: 1903.01629"/>
          <p:cNvGrpSpPr/>
          <p:nvPr/>
        </p:nvGrpSpPr>
        <p:grpSpPr>
          <a:xfrm>
            <a:off x="11084569" y="102597"/>
            <a:ext cx="1961457" cy="533401"/>
            <a:chOff x="0" y="0"/>
            <a:chExt cx="1961455" cy="533400"/>
          </a:xfrm>
        </p:grpSpPr>
        <p:sp>
          <p:nvSpPr>
            <p:cNvPr id="988" name="arXiv: 1903.01629"/>
            <p:cNvSpPr txBox="1"/>
            <p:nvPr/>
          </p:nvSpPr>
          <p:spPr>
            <a:xfrm>
              <a:off x="63500" y="38100"/>
              <a:ext cx="1834456" cy="368300"/>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600" b="1">
                  <a:latin typeface="Helvetica"/>
                  <a:ea typeface="Helvetica"/>
                  <a:cs typeface="Helvetica"/>
                  <a:sym typeface="Helvetica"/>
                </a:defRPr>
              </a:lvl1pPr>
            </a:lstStyle>
            <a:p>
              <a:r>
                <a:t>arXiv: 1903.01629</a:t>
              </a:r>
            </a:p>
          </p:txBody>
        </p:sp>
        <p:pic>
          <p:nvPicPr>
            <p:cNvPr id="987" name="arXiv: 1903.01629 arXiv: 1903.01629" descr="arXiv: 1903.01629 arXiv: 1903.01629"/>
            <p:cNvPicPr>
              <a:picLocks/>
            </p:cNvPicPr>
            <p:nvPr/>
          </p:nvPicPr>
          <p:blipFill>
            <a:blip r:embed="rId4"/>
            <a:stretch>
              <a:fillRect/>
            </a:stretch>
          </p:blipFill>
          <p:spPr>
            <a:xfrm>
              <a:off x="0" y="0"/>
              <a:ext cx="1961456" cy="533400"/>
            </a:xfrm>
            <a:prstGeom prst="rect">
              <a:avLst/>
            </a:prstGeom>
            <a:effectLst/>
          </p:spPr>
        </p:pic>
      </p:grpSp>
    </p:spTree>
    <p:extLst>
      <p:ext uri="{BB962C8B-B14F-4D97-AF65-F5344CB8AC3E}">
        <p14:creationId xmlns:p14="http://schemas.microsoft.com/office/powerpoint/2010/main" val="159549721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4" name="イメージ" descr="イメージ"/>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3670" y="5472092"/>
            <a:ext cx="5302489" cy="3776654"/>
          </a:xfrm>
          <a:prstGeom prst="rect">
            <a:avLst/>
          </a:prstGeom>
          <a:ln w="12700">
            <a:miter lim="400000"/>
          </a:ln>
        </p:spPr>
      </p:pic>
      <p:pic>
        <p:nvPicPr>
          <p:cNvPr id="695" name="イメージ" descr="イメージ"/>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45900" y="5472092"/>
            <a:ext cx="5302489" cy="3776654"/>
          </a:xfrm>
          <a:prstGeom prst="rect">
            <a:avLst/>
          </a:prstGeom>
          <a:ln w="12700">
            <a:miter lim="400000"/>
          </a:ln>
        </p:spPr>
      </p:pic>
      <p:pic>
        <p:nvPicPr>
          <p:cNvPr id="696" name="イメージ" descr="イメージ"/>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4564" y="2172423"/>
            <a:ext cx="7606466" cy="2538458"/>
          </a:xfrm>
          <a:prstGeom prst="rect">
            <a:avLst/>
          </a:prstGeom>
          <a:ln w="12700">
            <a:miter lim="400000"/>
          </a:ln>
        </p:spPr>
      </p:pic>
      <p:sp>
        <p:nvSpPr>
          <p:cNvPr id="697" name="Sensitivity to BSM"/>
          <p:cNvSpPr txBox="1"/>
          <p:nvPr/>
        </p:nvSpPr>
        <p:spPr>
          <a:xfrm>
            <a:off x="1138994" y="7956"/>
            <a:ext cx="10726813" cy="10940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3500" tIns="63500" rIns="63500" bIns="63500">
            <a:spAutoFit/>
          </a:bodyPr>
          <a:lstStyle>
            <a:lvl1pPr marL="1587" marR="66545" defTabSz="914400">
              <a:buClr>
                <a:srgbClr val="0042AA"/>
              </a:buClr>
              <a:buFont typeface="Helvetica Neue"/>
              <a:defRPr sz="6400" b="1" i="1">
                <a:solidFill>
                  <a:srgbClr val="0042AA"/>
                </a:solidFill>
                <a:uFill>
                  <a:solidFill>
                    <a:srgbClr val="0042AA"/>
                  </a:solidFill>
                </a:uFill>
                <a:latin typeface="+mn-lt"/>
                <a:ea typeface="+mn-ea"/>
                <a:cs typeface="+mn-cs"/>
                <a:sym typeface="Helvetica Neue"/>
              </a:defRPr>
            </a:lvl1pPr>
          </a:lstStyle>
          <a:p>
            <a:r>
              <a:t>Sensitivity to BSM</a:t>
            </a:r>
          </a:p>
        </p:txBody>
      </p:sp>
      <p:sp>
        <p:nvSpPr>
          <p:cNvPr id="698" name="ILC not only shows us the general direction but points to a specific direction"/>
          <p:cNvSpPr txBox="1"/>
          <p:nvPr/>
        </p:nvSpPr>
        <p:spPr>
          <a:xfrm>
            <a:off x="158108" y="1046480"/>
            <a:ext cx="12688584"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5216">
              <a:defRPr sz="2700" b="1">
                <a:latin typeface="Helvetica"/>
                <a:ea typeface="Helvetica"/>
                <a:cs typeface="Helvetica"/>
                <a:sym typeface="Helvetica"/>
              </a:defRPr>
            </a:lvl1pPr>
          </a:lstStyle>
          <a:p>
            <a:r>
              <a:t>ILC not only shows us the general direction but points to a specific direction </a:t>
            </a:r>
          </a:p>
        </p:txBody>
      </p:sp>
      <p:sp>
        <p:nvSpPr>
          <p:cNvPr id="699" name="9 sample models and expected deviations (%)"/>
          <p:cNvSpPr txBox="1"/>
          <p:nvPr/>
        </p:nvSpPr>
        <p:spPr>
          <a:xfrm>
            <a:off x="491430" y="1596478"/>
            <a:ext cx="8172733"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585216">
              <a:defRPr sz="2800" b="1">
                <a:solidFill>
                  <a:srgbClr val="0433FF"/>
                </a:solidFill>
                <a:latin typeface="Helvetica"/>
                <a:ea typeface="Helvetica"/>
                <a:cs typeface="Helvetica"/>
                <a:sym typeface="Helvetica"/>
              </a:defRPr>
            </a:lvl1pPr>
          </a:lstStyle>
          <a:p>
            <a:r>
              <a:t>9 sample models and expected deviations (%)</a:t>
            </a:r>
          </a:p>
        </p:txBody>
      </p:sp>
      <p:sp>
        <p:nvSpPr>
          <p:cNvPr id="700" name="Discrimination power in σs"/>
          <p:cNvSpPr txBox="1"/>
          <p:nvPr/>
        </p:nvSpPr>
        <p:spPr>
          <a:xfrm>
            <a:off x="491430" y="5024023"/>
            <a:ext cx="8172733"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585216">
              <a:defRPr sz="2800" b="1">
                <a:solidFill>
                  <a:srgbClr val="0433FF"/>
                </a:solidFill>
                <a:latin typeface="Helvetica"/>
                <a:ea typeface="Helvetica"/>
                <a:cs typeface="Helvetica"/>
                <a:sym typeface="Helvetica"/>
              </a:defRPr>
            </a:lvl1pPr>
          </a:lstStyle>
          <a:p>
            <a:r>
              <a:t>Discrimination power in σs</a:t>
            </a:r>
          </a:p>
        </p:txBody>
      </p:sp>
      <p:sp>
        <p:nvSpPr>
          <p:cNvPr id="701" name="All new particles unlikely to be within the reach of the HL-LHC…"/>
          <p:cNvSpPr txBox="1"/>
          <p:nvPr/>
        </p:nvSpPr>
        <p:spPr>
          <a:xfrm>
            <a:off x="8694330" y="2320504"/>
            <a:ext cx="4023269" cy="9944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585216">
              <a:lnSpc>
                <a:spcPct val="90000"/>
              </a:lnSpc>
              <a:defRPr sz="1600">
                <a:solidFill>
                  <a:schemeClr val="accent5"/>
                </a:solidFill>
                <a:latin typeface="Helvetica"/>
                <a:ea typeface="Helvetica"/>
                <a:cs typeface="Helvetica"/>
                <a:sym typeface="Helvetica"/>
              </a:defRPr>
            </a:pPr>
            <a:r>
              <a:t>All new particles unlikely to be within the reach of the HL-LHC</a:t>
            </a:r>
          </a:p>
          <a:p>
            <a:pPr algn="l" defTabSz="585216">
              <a:lnSpc>
                <a:spcPct val="90000"/>
              </a:lnSpc>
              <a:defRPr sz="1600">
                <a:solidFill>
                  <a:schemeClr val="accent5"/>
                </a:solidFill>
                <a:latin typeface="Helvetica"/>
                <a:ea typeface="Helvetica"/>
                <a:cs typeface="Helvetica"/>
                <a:sym typeface="Helvetica"/>
              </a:defRPr>
            </a:pPr>
            <a:r>
              <a:t>→ The only probe would be precision measurements of the Higgs couplings</a:t>
            </a:r>
          </a:p>
        </p:txBody>
      </p:sp>
      <p:grpSp>
        <p:nvGrpSpPr>
          <p:cNvPr id="704" name="arXiv: 1710.07621…"/>
          <p:cNvGrpSpPr/>
          <p:nvPr/>
        </p:nvGrpSpPr>
        <p:grpSpPr>
          <a:xfrm>
            <a:off x="10549396" y="1485494"/>
            <a:ext cx="2050136" cy="755370"/>
            <a:chOff x="0" y="0"/>
            <a:chExt cx="2050135" cy="755369"/>
          </a:xfrm>
        </p:grpSpPr>
        <p:sp>
          <p:nvSpPr>
            <p:cNvPr id="703" name="arXiv: 1710.07621…"/>
            <p:cNvSpPr txBox="1"/>
            <p:nvPr/>
          </p:nvSpPr>
          <p:spPr>
            <a:xfrm>
              <a:off x="12700" y="12700"/>
              <a:ext cx="2024736" cy="704570"/>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1800" b="1">
                  <a:latin typeface="+mn-lt"/>
                  <a:ea typeface="+mn-ea"/>
                  <a:cs typeface="+mn-cs"/>
                  <a:sym typeface="Helvetica Neue"/>
                </a:defRPr>
              </a:pPr>
              <a:r>
                <a:t>arXiv: 1710.07621</a:t>
              </a:r>
            </a:p>
            <a:p>
              <a:pPr>
                <a:defRPr sz="1800" b="1">
                  <a:latin typeface="+mn-lt"/>
                  <a:ea typeface="+mn-ea"/>
                  <a:cs typeface="+mn-cs"/>
                  <a:sym typeface="Helvetica Neue"/>
                </a:defRPr>
              </a:pPr>
              <a:r>
                <a:t>arXiv: 1903.01629</a:t>
              </a:r>
            </a:p>
          </p:txBody>
        </p:sp>
        <p:pic>
          <p:nvPicPr>
            <p:cNvPr id="702" name="arXiv: 1710.07621… arXiv: 1710.07621arXiv: 1903.01629" descr="arXiv: 1710.07621… arXiv: 1710.07621arXiv: 1903.01629"/>
            <p:cNvPicPr>
              <a:picLocks/>
            </p:cNvPicPr>
            <p:nvPr/>
          </p:nvPicPr>
          <p:blipFill>
            <a:blip r:embed="rId5"/>
            <a:stretch>
              <a:fillRect/>
            </a:stretch>
          </p:blipFill>
          <p:spPr>
            <a:xfrm>
              <a:off x="0" y="0"/>
              <a:ext cx="2050136" cy="755370"/>
            </a:xfrm>
            <a:prstGeom prst="rect">
              <a:avLst/>
            </a:prstGeom>
            <a:effectLst/>
          </p:spPr>
        </p:pic>
      </p:grpSp>
      <p:pic>
        <p:nvPicPr>
          <p:cNvPr id="705" name="イメージ" descr="イメージ"/>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28129" y="6056581"/>
            <a:ext cx="1416885" cy="391905"/>
          </a:xfrm>
          <a:prstGeom prst="rect">
            <a:avLst/>
          </a:prstGeom>
          <a:ln w="12700">
            <a:miter lim="400000"/>
          </a:ln>
        </p:spPr>
      </p:pic>
      <p:grpSp>
        <p:nvGrpSpPr>
          <p:cNvPr id="708" name="LHC の精度を大幅改善 → BSM に対するより高い感度！"/>
          <p:cNvGrpSpPr/>
          <p:nvPr/>
        </p:nvGrpSpPr>
        <p:grpSpPr>
          <a:xfrm>
            <a:off x="8468835" y="3448759"/>
            <a:ext cx="4474260" cy="1889489"/>
            <a:chOff x="0" y="0"/>
            <a:chExt cx="4474259" cy="1889488"/>
          </a:xfrm>
        </p:grpSpPr>
        <p:sp>
          <p:nvSpPr>
            <p:cNvPr id="707" name="LHC の精度を大幅改善 → BSM に対するより高い感度！"/>
            <p:cNvSpPr txBox="1"/>
            <p:nvPr/>
          </p:nvSpPr>
          <p:spPr>
            <a:xfrm>
              <a:off x="215900" y="139700"/>
              <a:ext cx="4042460" cy="1330689"/>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2" tIns="65022" rIns="65022" bIns="65022" numCol="1" anchor="ctr">
              <a:spAutoFit/>
            </a:bodyPr>
            <a:lstStyle/>
            <a:p>
              <a:pPr algn="l" defTabSz="585216">
                <a:lnSpc>
                  <a:spcPct val="90000"/>
                </a:lnSpc>
                <a:spcBef>
                  <a:spcPts val="500"/>
                </a:spcBef>
                <a:defRPr sz="1500" b="1" i="1">
                  <a:solidFill>
                    <a:srgbClr val="FF2C79"/>
                  </a:solidFill>
                  <a:latin typeface="+mn-lt"/>
                  <a:ea typeface="+mn-ea"/>
                  <a:cs typeface="+mn-cs"/>
                  <a:sym typeface="Helvetica Neue"/>
                </a:defRPr>
              </a:pPr>
              <a:r>
                <a:t>Expected deviations are at most 10% or so</a:t>
              </a:r>
              <a:br/>
              <a:r>
                <a:t>Needs high precision to see the deviations</a:t>
              </a:r>
            </a:p>
            <a:p>
              <a:pPr marL="228600" indent="-228600" algn="l" defTabSz="585216">
                <a:lnSpc>
                  <a:spcPct val="90000"/>
                </a:lnSpc>
                <a:spcBef>
                  <a:spcPts val="500"/>
                </a:spcBef>
                <a:buSzPct val="100000"/>
                <a:buChar char="→"/>
                <a:defRPr sz="1500" b="1" i="1">
                  <a:solidFill>
                    <a:srgbClr val="FF2C79"/>
                  </a:solidFill>
                  <a:latin typeface="+mn-lt"/>
                  <a:ea typeface="+mn-ea"/>
                  <a:cs typeface="+mn-cs"/>
                  <a:sym typeface="Helvetica Neue"/>
                </a:defRPr>
              </a:pPr>
              <a:r>
                <a:t>Different new physics models predict different deviation patterns</a:t>
              </a:r>
            </a:p>
            <a:p>
              <a:pPr marL="228600" indent="-228600" algn="l" defTabSz="585216">
                <a:lnSpc>
                  <a:spcPct val="90000"/>
                </a:lnSpc>
                <a:spcBef>
                  <a:spcPts val="500"/>
                </a:spcBef>
                <a:buSzPct val="100000"/>
                <a:buChar char="→"/>
                <a:defRPr sz="1500" b="1" i="1">
                  <a:solidFill>
                    <a:srgbClr val="FF2C79"/>
                  </a:solidFill>
                  <a:latin typeface="+mn-lt"/>
                  <a:ea typeface="+mn-ea"/>
                  <a:cs typeface="+mn-cs"/>
                  <a:sym typeface="Helvetica Neue"/>
                </a:defRPr>
              </a:pPr>
              <a:r>
                <a:t>We can discriminate the models !</a:t>
              </a:r>
            </a:p>
          </p:txBody>
        </p:sp>
        <p:pic>
          <p:nvPicPr>
            <p:cNvPr id="706" name="LHC の精度を大幅改善 → BSM に対するより高い感度！ Expected deviations are at most 10% or so Needs high precision to see the deviationsDifferent new physics models predict different deviation patternsWe can discriminate the models !" descr="LHC の精度を大幅改善 → BSM に対するより高い感度！ Expected deviations are at most 10% or so Needs high precision to see the deviationsDifferent new physics models predict different deviation patternsWe can discriminate the models !"/>
            <p:cNvPicPr>
              <a:picLocks/>
            </p:cNvPicPr>
            <p:nvPr/>
          </p:nvPicPr>
          <p:blipFill>
            <a:blip r:embed="rId7"/>
            <a:stretch>
              <a:fillRect/>
            </a:stretch>
          </p:blipFill>
          <p:spPr>
            <a:xfrm>
              <a:off x="0" y="-1"/>
              <a:ext cx="4474260" cy="1889490"/>
            </a:xfrm>
            <a:prstGeom prst="rect">
              <a:avLst/>
            </a:prstGeom>
            <a:effectLst/>
          </p:spPr>
        </p:pic>
      </p:grpSp>
      <p:sp>
        <p:nvSpPr>
          <p:cNvPr id="709" name="σ を単位に表した BSM 模型間の分離能力"/>
          <p:cNvSpPr txBox="1"/>
          <p:nvPr/>
        </p:nvSpPr>
        <p:spPr>
          <a:xfrm>
            <a:off x="782422" y="9280966"/>
            <a:ext cx="4250483"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585216">
              <a:defRPr sz="1600">
                <a:solidFill>
                  <a:schemeClr val="accent5"/>
                </a:solidFill>
                <a:latin typeface="+mn-lt"/>
                <a:ea typeface="+mn-ea"/>
                <a:cs typeface="+mn-cs"/>
                <a:sym typeface="Helvetica Neue"/>
              </a:defRPr>
            </a:lvl1pPr>
          </a:lstStyle>
          <a:p>
            <a:pPr>
              <a:defRPr>
                <a:latin typeface="ＭＳ Ｐゴシック"/>
                <a:ea typeface="ＭＳ Ｐゴシック"/>
                <a:cs typeface="ＭＳ Ｐゴシック"/>
                <a:sym typeface="ＭＳ Ｐゴシック"/>
              </a:defRPr>
            </a:pPr>
            <a:r>
              <a:rPr>
                <a:latin typeface="+mn-lt"/>
                <a:ea typeface="+mn-ea"/>
                <a:cs typeface="+mn-cs"/>
                <a:sym typeface="Helvetica Neue"/>
              </a:rPr>
              <a:t>&gt; 3σ sensitivities to most models @ 250 GeV</a:t>
            </a:r>
          </a:p>
        </p:txBody>
      </p:sp>
      <p:sp>
        <p:nvSpPr>
          <p:cNvPr id="710" name="σ を単位に表した BSM 模型間の分離能力"/>
          <p:cNvSpPr txBox="1"/>
          <p:nvPr/>
        </p:nvSpPr>
        <p:spPr>
          <a:xfrm>
            <a:off x="6103722" y="9280966"/>
            <a:ext cx="4786844"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585216">
              <a:defRPr sz="1600">
                <a:solidFill>
                  <a:schemeClr val="accent5"/>
                </a:solidFill>
                <a:latin typeface="+mn-lt"/>
                <a:ea typeface="+mn-ea"/>
                <a:cs typeface="+mn-cs"/>
                <a:sym typeface="Helvetica Neue"/>
              </a:defRPr>
            </a:lvl1pPr>
          </a:lstStyle>
          <a:p>
            <a:pPr>
              <a:defRPr>
                <a:latin typeface="ＭＳ Ｐゴシック"/>
                <a:ea typeface="ＭＳ Ｐゴシック"/>
                <a:cs typeface="ＭＳ Ｐゴシック"/>
                <a:sym typeface="ＭＳ Ｐゴシック"/>
              </a:defRPr>
            </a:pPr>
            <a:r>
              <a:rPr>
                <a:latin typeface="+mn-lt"/>
                <a:ea typeface="+mn-ea"/>
                <a:cs typeface="+mn-cs"/>
                <a:sym typeface="Helvetica Neue"/>
              </a:rPr>
              <a:t>&gt; 5σ sensitivities to almost all models @ 500 GeV</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スライド番号"/>
          <p:cNvSpPr txBox="1">
            <a:spLocks noGrp="1"/>
          </p:cNvSpPr>
          <p:nvPr>
            <p:ph type="sldNum" sz="quarter" idx="2"/>
          </p:nvPr>
        </p:nvSpPr>
        <p:spPr>
          <a:xfrm>
            <a:off x="12450526" y="9311332"/>
            <a:ext cx="264491" cy="3302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defRPr>
                <a:latin typeface="ヒラギノ角ゴ ProN W3"/>
                <a:ea typeface="ヒラギノ角ゴ ProN W3"/>
                <a:cs typeface="ヒラギノ角ゴ ProN W3"/>
                <a:sym typeface="ヒラギノ角ゴ ProN W3"/>
              </a:defRPr>
            </a:lvl1pPr>
          </a:lstStyle>
          <a:p>
            <a:fld id="{86CB4B4D-7CA3-9044-876B-883B54F8677D}" type="slidenum">
              <a:t>18</a:t>
            </a:fld>
            <a:endParaRPr/>
          </a:p>
        </p:txBody>
      </p:sp>
      <p:sp>
        <p:nvSpPr>
          <p:cNvPr id="713" name="The 250 GeV ILC will enable us to do precision measurements of absolutely normalized Higgs couplings.…"/>
          <p:cNvSpPr txBox="1">
            <a:spLocks noGrp="1"/>
          </p:cNvSpPr>
          <p:nvPr>
            <p:ph type="title" idx="4294967295"/>
          </p:nvPr>
        </p:nvSpPr>
        <p:spPr>
          <a:xfrm>
            <a:off x="669982" y="940275"/>
            <a:ext cx="11664836" cy="7873050"/>
          </a:xfrm>
          <a:prstGeom prst="rect">
            <a:avLst/>
          </a:prstGeom>
        </p:spPr>
        <p:txBody>
          <a:bodyPr>
            <a:normAutofit/>
          </a:bodyPr>
          <a:lstStyle/>
          <a:p>
            <a:pPr marL="474726" indent="-474726" algn="l" defTabSz="739467">
              <a:spcBef>
                <a:spcPts val="3200"/>
              </a:spcBef>
              <a:buSzPct val="131000"/>
              <a:buChar char="•"/>
              <a:defRPr sz="3738" b="1">
                <a:uFillTx/>
                <a:latin typeface="+mn-lt"/>
                <a:ea typeface="+mn-ea"/>
                <a:cs typeface="+mn-cs"/>
                <a:sym typeface="Helvetica Neue"/>
              </a:defRPr>
            </a:pPr>
            <a:r>
              <a:rPr dirty="0"/>
              <a:t>The 250 GeV ILC will enable us to do </a:t>
            </a:r>
            <a:r>
              <a:rPr dirty="0">
                <a:solidFill>
                  <a:schemeClr val="accent5"/>
                </a:solidFill>
              </a:rPr>
              <a:t>precision measurements of absolutely normalized Higgs couplings.</a:t>
            </a:r>
            <a:endParaRPr lang="en-US" dirty="0">
              <a:solidFill>
                <a:schemeClr val="accent5"/>
              </a:solidFill>
            </a:endParaRPr>
          </a:p>
          <a:p>
            <a:pPr marL="571500" indent="-571500" algn="l" defTabSz="739467">
              <a:spcBef>
                <a:spcPts val="3200"/>
              </a:spcBef>
              <a:buSzPct val="131000"/>
              <a:buFont typeface="Arial" panose="020B0604020202020204" pitchFamily="34" charset="0"/>
              <a:buChar char="•"/>
              <a:defRPr sz="3738" b="1">
                <a:uFillTx/>
                <a:latin typeface="+mn-lt"/>
                <a:ea typeface="+mn-ea"/>
                <a:cs typeface="+mn-cs"/>
                <a:sym typeface="Helvetica Neue"/>
              </a:defRPr>
            </a:pPr>
            <a:r>
              <a:rPr lang="en-US" dirty="0">
                <a:solidFill>
                  <a:schemeClr val="accent5"/>
                </a:solidFill>
              </a:rPr>
              <a:t>The 250 GeV ILC will show us the future direction of particle physics</a:t>
            </a:r>
            <a:r>
              <a:rPr lang="en-US" dirty="0"/>
              <a:t>, by fingerprinting the deviation pattern of these precisely measured Higgs couplings.</a:t>
            </a:r>
          </a:p>
          <a:p>
            <a:pPr marL="571500" indent="-571500" algn="l" defTabSz="739467">
              <a:spcBef>
                <a:spcPts val="3200"/>
              </a:spcBef>
              <a:buSzPct val="131000"/>
              <a:buFont typeface="Arial" panose="020B0604020202020204" pitchFamily="34" charset="0"/>
              <a:buChar char="•"/>
              <a:defRPr sz="3738" b="1">
                <a:uFillTx/>
                <a:latin typeface="+mn-lt"/>
                <a:ea typeface="+mn-ea"/>
                <a:cs typeface="+mn-cs"/>
                <a:sym typeface="Helvetica Neue"/>
              </a:defRPr>
            </a:pPr>
            <a:r>
              <a:rPr dirty="0"/>
              <a:t>By adding experiments at higher energies (not covered today) in future which allow precision top studies and a measurement of the cubic Higgs self-coupling, we will be able to further narrow down viable new physics models.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スライド番号"/>
          <p:cNvSpPr txBox="1">
            <a:spLocks noGrp="1"/>
          </p:cNvSpPr>
          <p:nvPr>
            <p:ph type="sldNum" sz="quarter" idx="2"/>
          </p:nvPr>
        </p:nvSpPr>
        <p:spPr>
          <a:xfrm>
            <a:off x="12611049" y="9366300"/>
            <a:ext cx="241402"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
        <p:nvSpPr>
          <p:cNvPr id="716" name="Backup"/>
          <p:cNvSpPr txBox="1"/>
          <p:nvPr/>
        </p:nvSpPr>
        <p:spPr>
          <a:xfrm>
            <a:off x="4047997" y="4038706"/>
            <a:ext cx="4908805" cy="1676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400" b="1" i="1">
                <a:latin typeface="+mn-lt"/>
                <a:ea typeface="+mn-ea"/>
                <a:cs typeface="+mn-cs"/>
                <a:sym typeface="Helvetica Neue"/>
              </a:defRPr>
            </a:lvl1pPr>
          </a:lstStyle>
          <a:p>
            <a:r>
              <a:t>Backup</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6" name="図形"/>
          <p:cNvSpPr/>
          <p:nvPr/>
        </p:nvSpPr>
        <p:spPr>
          <a:xfrm>
            <a:off x="3469878" y="2280651"/>
            <a:ext cx="7138552" cy="6319114"/>
          </a:xfrm>
          <a:custGeom>
            <a:avLst/>
            <a:gdLst/>
            <a:ahLst/>
            <a:cxnLst>
              <a:cxn ang="0">
                <a:pos x="wd2" y="hd2"/>
              </a:cxn>
              <a:cxn ang="5400000">
                <a:pos x="wd2" y="hd2"/>
              </a:cxn>
              <a:cxn ang="10800000">
                <a:pos x="wd2" y="hd2"/>
              </a:cxn>
              <a:cxn ang="16200000">
                <a:pos x="wd2" y="hd2"/>
              </a:cxn>
            </a:cxnLst>
            <a:rect l="0" t="0" r="r" b="b"/>
            <a:pathLst>
              <a:path w="21600" h="21600" extrusionOk="0">
                <a:moveTo>
                  <a:pt x="10654" y="21600"/>
                </a:moveTo>
                <a:cubicBezTo>
                  <a:pt x="11469" y="21600"/>
                  <a:pt x="11446" y="21132"/>
                  <a:pt x="12099" y="20468"/>
                </a:cubicBezTo>
                <a:cubicBezTo>
                  <a:pt x="12751" y="19803"/>
                  <a:pt x="13607" y="20104"/>
                  <a:pt x="14570" y="17616"/>
                </a:cubicBezTo>
                <a:cubicBezTo>
                  <a:pt x="15533" y="15127"/>
                  <a:pt x="16785" y="8311"/>
                  <a:pt x="17877" y="5536"/>
                </a:cubicBezTo>
                <a:cubicBezTo>
                  <a:pt x="18914" y="2691"/>
                  <a:pt x="19979" y="1482"/>
                  <a:pt x="21600" y="0"/>
                </a:cubicBezTo>
                <a:lnTo>
                  <a:pt x="0" y="54"/>
                </a:lnTo>
                <a:cubicBezTo>
                  <a:pt x="1148" y="1482"/>
                  <a:pt x="1964" y="2159"/>
                  <a:pt x="3262" y="4829"/>
                </a:cubicBezTo>
                <a:cubicBezTo>
                  <a:pt x="4298" y="7343"/>
                  <a:pt x="5795" y="14984"/>
                  <a:pt x="6753" y="17598"/>
                </a:cubicBezTo>
                <a:cubicBezTo>
                  <a:pt x="7712" y="20211"/>
                  <a:pt x="8565" y="19735"/>
                  <a:pt x="9171" y="20376"/>
                </a:cubicBezTo>
                <a:cubicBezTo>
                  <a:pt x="9776" y="21016"/>
                  <a:pt x="9839" y="21600"/>
                  <a:pt x="10654" y="21600"/>
                </a:cubicBezTo>
                <a:close/>
              </a:path>
            </a:pathLst>
          </a:custGeom>
          <a:gradFill>
            <a:gsLst>
              <a:gs pos="0">
                <a:srgbClr val="0000FF">
                  <a:alpha val="50000"/>
                </a:srgbClr>
              </a:gs>
              <a:gs pos="47000">
                <a:srgbClr val="3399FF">
                  <a:alpha val="50000"/>
                </a:srgbClr>
              </a:gs>
              <a:gs pos="100000">
                <a:srgbClr val="FFFFFF">
                  <a:alpha val="50000"/>
                </a:srgbClr>
              </a:gs>
            </a:gsLst>
            <a:lin ang="5400000"/>
          </a:gradFill>
          <a:ln w="12700">
            <a:solidFill>
              <a:srgbClr val="7F7F7F"/>
            </a:solidFill>
            <a:bevel/>
          </a:ln>
        </p:spPr>
        <p:txBody>
          <a:bodyPr lIns="65023" tIns="65023" rIns="65023" bIns="65023" anchor="ctr"/>
          <a:lstStyle/>
          <a:p>
            <a:pPr defTabSz="457200">
              <a:defRPr sz="2400">
                <a:solidFill>
                  <a:srgbClr val="FFFFFF"/>
                </a:solidFill>
                <a:latin typeface="Arial"/>
                <a:ea typeface="Arial"/>
                <a:cs typeface="Arial"/>
                <a:sym typeface="Arial"/>
              </a:defRPr>
            </a:pPr>
            <a:endParaRPr/>
          </a:p>
        </p:txBody>
      </p:sp>
      <p:pic>
        <p:nvPicPr>
          <p:cNvPr id="347" name="イメージ" descr="イメージ"/>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9164" y="5513134"/>
            <a:ext cx="3408586" cy="966193"/>
          </a:xfrm>
          <a:prstGeom prst="rect">
            <a:avLst/>
          </a:prstGeom>
          <a:ln w="12700">
            <a:miter lim="400000"/>
          </a:ln>
        </p:spPr>
      </p:pic>
      <p:pic>
        <p:nvPicPr>
          <p:cNvPr id="348" name="イメージ" descr="イメージ"/>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27136" y="5331549"/>
            <a:ext cx="3514404" cy="929776"/>
          </a:xfrm>
          <a:prstGeom prst="rect">
            <a:avLst/>
          </a:prstGeom>
          <a:ln w="12700">
            <a:miter lim="400000"/>
          </a:ln>
        </p:spPr>
      </p:pic>
      <p:sp>
        <p:nvSpPr>
          <p:cNvPr id="349" name="GUT?"/>
          <p:cNvSpPr txBox="1"/>
          <p:nvPr/>
        </p:nvSpPr>
        <p:spPr>
          <a:xfrm>
            <a:off x="7834666" y="7487877"/>
            <a:ext cx="972317" cy="4756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defTabSz="457200">
              <a:defRPr sz="2400" b="1">
                <a:solidFill>
                  <a:srgbClr val="008000"/>
                </a:solidFill>
                <a:latin typeface="Arial"/>
                <a:ea typeface="Arial"/>
                <a:cs typeface="Arial"/>
                <a:sym typeface="Arial"/>
              </a:defRPr>
            </a:lvl1pPr>
          </a:lstStyle>
          <a:p>
            <a:pPr>
              <a:defRPr>
                <a:solidFill>
                  <a:srgbClr val="000000"/>
                </a:solidFill>
                <a:latin typeface="Calibri"/>
                <a:ea typeface="Calibri"/>
                <a:cs typeface="Calibri"/>
                <a:sym typeface="Calibri"/>
              </a:defRPr>
            </a:pPr>
            <a:r>
              <a:rPr>
                <a:solidFill>
                  <a:srgbClr val="008000"/>
                </a:solidFill>
                <a:latin typeface="Arial"/>
                <a:ea typeface="Arial"/>
                <a:cs typeface="Arial"/>
                <a:sym typeface="Arial"/>
              </a:rPr>
              <a:t>GUT?</a:t>
            </a:r>
          </a:p>
        </p:txBody>
      </p:sp>
      <p:sp>
        <p:nvSpPr>
          <p:cNvPr id="350" name="Quantum Gravity…"/>
          <p:cNvSpPr txBox="1"/>
          <p:nvPr/>
        </p:nvSpPr>
        <p:spPr>
          <a:xfrm>
            <a:off x="8599437" y="8540856"/>
            <a:ext cx="2700212" cy="831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p>
            <a:pPr defTabSz="457200">
              <a:defRPr sz="2400" b="1">
                <a:solidFill>
                  <a:srgbClr val="008000"/>
                </a:solidFill>
                <a:latin typeface="Arial"/>
                <a:ea typeface="Arial"/>
                <a:cs typeface="Arial"/>
                <a:sym typeface="Arial"/>
              </a:defRPr>
            </a:pPr>
            <a:r>
              <a:t>Quantum Gravity </a:t>
            </a:r>
          </a:p>
          <a:p>
            <a:pPr defTabSz="457200">
              <a:defRPr sz="2400" b="1">
                <a:solidFill>
                  <a:srgbClr val="008000"/>
                </a:solidFill>
                <a:latin typeface="Arial"/>
                <a:ea typeface="Arial"/>
                <a:cs typeface="Arial"/>
                <a:sym typeface="Arial"/>
              </a:defRPr>
            </a:pPr>
            <a:r>
              <a:t>(Superstring)?</a:t>
            </a:r>
          </a:p>
        </p:txBody>
      </p:sp>
      <p:sp>
        <p:nvSpPr>
          <p:cNvPr id="351" name="10-43 s"/>
          <p:cNvSpPr txBox="1"/>
          <p:nvPr/>
        </p:nvSpPr>
        <p:spPr>
          <a:xfrm>
            <a:off x="1331681" y="8100377"/>
            <a:ext cx="1012551" cy="4756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p>
            <a:pPr algn="l" defTabSz="457200">
              <a:defRPr sz="2400">
                <a:latin typeface="Calibri"/>
                <a:ea typeface="Calibri"/>
                <a:cs typeface="Calibri"/>
                <a:sym typeface="Calibri"/>
              </a:defRPr>
            </a:pPr>
            <a:r>
              <a:rPr>
                <a:latin typeface="Arial"/>
                <a:ea typeface="Arial"/>
                <a:cs typeface="Arial"/>
                <a:sym typeface="Arial"/>
              </a:rPr>
              <a:t>10</a:t>
            </a:r>
            <a:r>
              <a:rPr baseline="30500">
                <a:latin typeface="Arial"/>
                <a:ea typeface="Arial"/>
                <a:cs typeface="Arial"/>
                <a:sym typeface="Arial"/>
              </a:rPr>
              <a:t>-43</a:t>
            </a:r>
            <a:r>
              <a:rPr>
                <a:latin typeface="Arial"/>
                <a:ea typeface="Arial"/>
                <a:cs typeface="Arial"/>
                <a:sym typeface="Arial"/>
              </a:rPr>
              <a:t> s</a:t>
            </a:r>
          </a:p>
        </p:txBody>
      </p:sp>
      <p:sp>
        <p:nvSpPr>
          <p:cNvPr id="352" name="10-10 s"/>
          <p:cNvSpPr txBox="1"/>
          <p:nvPr/>
        </p:nvSpPr>
        <p:spPr>
          <a:xfrm>
            <a:off x="1425149" y="5604117"/>
            <a:ext cx="1012551" cy="4756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p>
            <a:pPr defTabSz="457200">
              <a:defRPr sz="2400">
                <a:latin typeface="Calibri"/>
                <a:ea typeface="Calibri"/>
                <a:cs typeface="Calibri"/>
                <a:sym typeface="Calibri"/>
              </a:defRPr>
            </a:pPr>
            <a:r>
              <a:rPr>
                <a:latin typeface="Arial"/>
                <a:ea typeface="Arial"/>
                <a:cs typeface="Arial"/>
                <a:sym typeface="Arial"/>
              </a:rPr>
              <a:t>10</a:t>
            </a:r>
            <a:r>
              <a:rPr baseline="30500">
                <a:latin typeface="Arial"/>
                <a:ea typeface="Arial"/>
                <a:cs typeface="Arial"/>
                <a:sym typeface="Arial"/>
              </a:rPr>
              <a:t>-10</a:t>
            </a:r>
            <a:r>
              <a:rPr>
                <a:latin typeface="Arial"/>
                <a:ea typeface="Arial"/>
                <a:cs typeface="Arial"/>
                <a:sym typeface="Arial"/>
              </a:rPr>
              <a:t> s</a:t>
            </a:r>
          </a:p>
        </p:txBody>
      </p:sp>
      <p:sp>
        <p:nvSpPr>
          <p:cNvPr id="353" name="380 kyr"/>
          <p:cNvSpPr txBox="1"/>
          <p:nvPr/>
        </p:nvSpPr>
        <p:spPr>
          <a:xfrm>
            <a:off x="1331681" y="4045122"/>
            <a:ext cx="1142279" cy="4756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457200">
              <a:defRPr sz="2400">
                <a:latin typeface="Arial"/>
                <a:ea typeface="Arial"/>
                <a:cs typeface="Arial"/>
                <a:sym typeface="Arial"/>
              </a:defRPr>
            </a:lvl1pPr>
          </a:lstStyle>
          <a:p>
            <a:pPr>
              <a:defRPr>
                <a:latin typeface="Calibri"/>
                <a:ea typeface="Calibri"/>
                <a:cs typeface="Calibri"/>
                <a:sym typeface="Calibri"/>
              </a:defRPr>
            </a:pPr>
            <a:r>
              <a:rPr>
                <a:latin typeface="Arial"/>
                <a:ea typeface="Arial"/>
                <a:cs typeface="Arial"/>
                <a:sym typeface="Arial"/>
              </a:rPr>
              <a:t>380 kyr</a:t>
            </a:r>
          </a:p>
        </p:txBody>
      </p:sp>
      <p:sp>
        <p:nvSpPr>
          <p:cNvPr id="354" name="13.8 byr"/>
          <p:cNvSpPr txBox="1"/>
          <p:nvPr/>
        </p:nvSpPr>
        <p:spPr>
          <a:xfrm>
            <a:off x="1230391" y="2033476"/>
            <a:ext cx="1244077" cy="4756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457200">
              <a:defRPr sz="2400">
                <a:latin typeface="Arial"/>
                <a:ea typeface="Arial"/>
                <a:cs typeface="Arial"/>
                <a:sym typeface="Arial"/>
              </a:defRPr>
            </a:lvl1pPr>
          </a:lstStyle>
          <a:p>
            <a:pPr>
              <a:defRPr>
                <a:latin typeface="Calibri"/>
                <a:ea typeface="Calibri"/>
                <a:cs typeface="Calibri"/>
                <a:sym typeface="Calibri"/>
              </a:defRPr>
            </a:pPr>
            <a:r>
              <a:rPr>
                <a:latin typeface="Arial"/>
                <a:ea typeface="Arial"/>
                <a:cs typeface="Arial"/>
                <a:sym typeface="Arial"/>
              </a:rPr>
              <a:t>13.8 byr</a:t>
            </a:r>
          </a:p>
        </p:txBody>
      </p:sp>
      <p:sp>
        <p:nvSpPr>
          <p:cNvPr id="355" name="線"/>
          <p:cNvSpPr/>
          <p:nvPr/>
        </p:nvSpPr>
        <p:spPr>
          <a:xfrm flipH="1" flipV="1">
            <a:off x="1012324" y="1231098"/>
            <a:ext cx="50702" cy="7175694"/>
          </a:xfrm>
          <a:prstGeom prst="line">
            <a:avLst/>
          </a:prstGeom>
          <a:ln w="88900">
            <a:solidFill>
              <a:srgbClr val="000000"/>
            </a:solidFill>
            <a:tailEnd type="triangle"/>
          </a:ln>
        </p:spPr>
        <p:txBody>
          <a:bodyPr lIns="65023" tIns="65023" rIns="65023" bIns="65023"/>
          <a:lstStyle/>
          <a:p>
            <a:pPr algn="l" defTabSz="457200">
              <a:defRPr sz="1600">
                <a:latin typeface="Helvetica"/>
                <a:ea typeface="Helvetica"/>
                <a:cs typeface="Helvetica"/>
                <a:sym typeface="Helvetica"/>
              </a:defRPr>
            </a:pPr>
            <a:endParaRPr/>
          </a:p>
        </p:txBody>
      </p:sp>
      <p:sp>
        <p:nvSpPr>
          <p:cNvPr id="356" name="10-36 s"/>
          <p:cNvSpPr txBox="1"/>
          <p:nvPr/>
        </p:nvSpPr>
        <p:spPr>
          <a:xfrm>
            <a:off x="1425149" y="7224114"/>
            <a:ext cx="1012550" cy="4756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p>
            <a:pPr defTabSz="457200">
              <a:defRPr sz="2400">
                <a:latin typeface="Calibri"/>
                <a:ea typeface="Calibri"/>
                <a:cs typeface="Calibri"/>
                <a:sym typeface="Calibri"/>
              </a:defRPr>
            </a:pPr>
            <a:r>
              <a:rPr>
                <a:latin typeface="Arial"/>
                <a:ea typeface="Arial"/>
                <a:cs typeface="Arial"/>
                <a:sym typeface="Arial"/>
              </a:rPr>
              <a:t>10</a:t>
            </a:r>
            <a:r>
              <a:rPr baseline="30500">
                <a:latin typeface="Arial"/>
                <a:ea typeface="Arial"/>
                <a:cs typeface="Arial"/>
                <a:sym typeface="Arial"/>
              </a:rPr>
              <a:t>-36</a:t>
            </a:r>
            <a:r>
              <a:rPr>
                <a:latin typeface="Arial"/>
                <a:ea typeface="Arial"/>
                <a:cs typeface="Arial"/>
                <a:sym typeface="Arial"/>
              </a:rPr>
              <a:t> s</a:t>
            </a:r>
          </a:p>
        </p:txBody>
      </p:sp>
      <p:sp>
        <p:nvSpPr>
          <p:cNvPr id="357" name="線"/>
          <p:cNvSpPr/>
          <p:nvPr/>
        </p:nvSpPr>
        <p:spPr>
          <a:xfrm>
            <a:off x="805693" y="2324966"/>
            <a:ext cx="441581" cy="1"/>
          </a:xfrm>
          <a:prstGeom prst="line">
            <a:avLst/>
          </a:prstGeom>
          <a:ln w="50800">
            <a:solidFill>
              <a:srgbClr val="000000"/>
            </a:solidFill>
            <a:bevel/>
          </a:ln>
        </p:spPr>
        <p:txBody>
          <a:bodyPr lIns="65023" tIns="65023" rIns="65023" bIns="65023"/>
          <a:lstStyle/>
          <a:p>
            <a:pPr algn="l" defTabSz="457200">
              <a:defRPr sz="1600">
                <a:latin typeface="Helvetica"/>
                <a:ea typeface="Helvetica"/>
                <a:cs typeface="Helvetica"/>
                <a:sym typeface="Helvetica"/>
              </a:defRPr>
            </a:pPr>
            <a:endParaRPr/>
          </a:p>
        </p:txBody>
      </p:sp>
      <p:sp>
        <p:nvSpPr>
          <p:cNvPr id="358" name="線"/>
          <p:cNvSpPr/>
          <p:nvPr/>
        </p:nvSpPr>
        <p:spPr>
          <a:xfrm>
            <a:off x="788811" y="4331210"/>
            <a:ext cx="441581" cy="1"/>
          </a:xfrm>
          <a:prstGeom prst="line">
            <a:avLst/>
          </a:prstGeom>
          <a:ln w="50800">
            <a:solidFill>
              <a:srgbClr val="000000"/>
            </a:solidFill>
            <a:bevel/>
          </a:ln>
        </p:spPr>
        <p:txBody>
          <a:bodyPr lIns="65023" tIns="65023" rIns="65023" bIns="65023"/>
          <a:lstStyle/>
          <a:p>
            <a:pPr algn="l" defTabSz="457200">
              <a:defRPr sz="1600">
                <a:latin typeface="Helvetica"/>
                <a:ea typeface="Helvetica"/>
                <a:cs typeface="Helvetica"/>
                <a:sym typeface="Helvetica"/>
              </a:defRPr>
            </a:pPr>
            <a:endParaRPr/>
          </a:p>
        </p:txBody>
      </p:sp>
      <p:sp>
        <p:nvSpPr>
          <p:cNvPr id="359" name="線"/>
          <p:cNvSpPr/>
          <p:nvPr/>
        </p:nvSpPr>
        <p:spPr>
          <a:xfrm>
            <a:off x="819322" y="5907330"/>
            <a:ext cx="441581" cy="1"/>
          </a:xfrm>
          <a:prstGeom prst="line">
            <a:avLst/>
          </a:prstGeom>
          <a:ln w="50800">
            <a:solidFill>
              <a:srgbClr val="000000"/>
            </a:solidFill>
            <a:bevel/>
          </a:ln>
        </p:spPr>
        <p:txBody>
          <a:bodyPr lIns="65023" tIns="65023" rIns="65023" bIns="65023"/>
          <a:lstStyle/>
          <a:p>
            <a:pPr algn="l" defTabSz="457200">
              <a:defRPr sz="1600">
                <a:latin typeface="Helvetica"/>
                <a:ea typeface="Helvetica"/>
                <a:cs typeface="Helvetica"/>
                <a:sym typeface="Helvetica"/>
              </a:defRPr>
            </a:pPr>
            <a:endParaRPr/>
          </a:p>
        </p:txBody>
      </p:sp>
      <p:sp>
        <p:nvSpPr>
          <p:cNvPr id="360" name="線"/>
          <p:cNvSpPr/>
          <p:nvPr/>
        </p:nvSpPr>
        <p:spPr>
          <a:xfrm>
            <a:off x="890101" y="7486749"/>
            <a:ext cx="441581" cy="1"/>
          </a:xfrm>
          <a:prstGeom prst="line">
            <a:avLst/>
          </a:prstGeom>
          <a:ln w="50800">
            <a:solidFill>
              <a:srgbClr val="000000"/>
            </a:solidFill>
            <a:bevel/>
          </a:ln>
        </p:spPr>
        <p:txBody>
          <a:bodyPr lIns="65023" tIns="65023" rIns="65023" bIns="65023"/>
          <a:lstStyle/>
          <a:p>
            <a:pPr algn="l" defTabSz="457200">
              <a:defRPr sz="1600">
                <a:latin typeface="Helvetica"/>
                <a:ea typeface="Helvetica"/>
                <a:cs typeface="Helvetica"/>
                <a:sym typeface="Helvetica"/>
              </a:defRPr>
            </a:pPr>
            <a:endParaRPr/>
          </a:p>
        </p:txBody>
      </p:sp>
      <p:sp>
        <p:nvSpPr>
          <p:cNvPr id="361" name="線"/>
          <p:cNvSpPr/>
          <p:nvPr/>
        </p:nvSpPr>
        <p:spPr>
          <a:xfrm>
            <a:off x="842235" y="8361894"/>
            <a:ext cx="441581" cy="1"/>
          </a:xfrm>
          <a:prstGeom prst="line">
            <a:avLst/>
          </a:prstGeom>
          <a:ln w="50800">
            <a:solidFill>
              <a:srgbClr val="000000"/>
            </a:solidFill>
            <a:bevel/>
          </a:ln>
        </p:spPr>
        <p:txBody>
          <a:bodyPr lIns="65023" tIns="65023" rIns="65023" bIns="65023"/>
          <a:lstStyle/>
          <a:p>
            <a:pPr algn="l" defTabSz="457200">
              <a:defRPr sz="1600">
                <a:latin typeface="Helvetica"/>
                <a:ea typeface="Helvetica"/>
                <a:cs typeface="Helvetica"/>
                <a:sym typeface="Helvetica"/>
              </a:defRPr>
            </a:pPr>
            <a:endParaRPr/>
          </a:p>
        </p:txBody>
      </p:sp>
      <p:sp>
        <p:nvSpPr>
          <p:cNvPr id="362" name="Quest for Ultimate Unification"/>
          <p:cNvSpPr txBox="1">
            <a:spLocks noGrp="1"/>
          </p:cNvSpPr>
          <p:nvPr>
            <p:ph type="title"/>
          </p:nvPr>
        </p:nvSpPr>
        <p:spPr>
          <a:xfrm>
            <a:off x="-1" y="-53565"/>
            <a:ext cx="13004801" cy="800907"/>
          </a:xfrm>
          <a:prstGeom prst="rect">
            <a:avLst/>
          </a:prstGeom>
        </p:spPr>
        <p:txBody>
          <a:bodyPr>
            <a:normAutofit fontScale="90000"/>
          </a:bodyPr>
          <a:lstStyle>
            <a:lvl1pPr defTabSz="406908">
              <a:defRPr sz="4450">
                <a:latin typeface="+mn-lt"/>
                <a:ea typeface="+mn-ea"/>
                <a:cs typeface="+mn-cs"/>
                <a:sym typeface="Helvetica Neue"/>
              </a:defRPr>
            </a:lvl1pPr>
          </a:lstStyle>
          <a:p>
            <a:r>
              <a:t>Quest for Ultimate Unification</a:t>
            </a:r>
          </a:p>
        </p:txBody>
      </p:sp>
      <p:pic>
        <p:nvPicPr>
          <p:cNvPr id="363" name="planck-cmb-with-alpha.png" descr="planck-cmb-with-alpha.png"/>
          <p:cNvPicPr>
            <a:picLocks noChangeAspect="1"/>
          </p:cNvPicPr>
          <p:nvPr/>
        </p:nvPicPr>
        <p:blipFill>
          <a:blip r:embed="rId5"/>
          <a:stretch>
            <a:fillRect/>
          </a:stretch>
        </p:blipFill>
        <p:spPr>
          <a:xfrm>
            <a:off x="4778727" y="3627131"/>
            <a:ext cx="4447314" cy="1259767"/>
          </a:xfrm>
          <a:prstGeom prst="rect">
            <a:avLst/>
          </a:prstGeom>
          <a:ln w="12700">
            <a:miter lim="400000"/>
          </a:ln>
        </p:spPr>
      </p:pic>
      <p:pic>
        <p:nvPicPr>
          <p:cNvPr id="364" name="visible-skymap-edited.png" descr="visible-skymap-edited.png"/>
          <p:cNvPicPr>
            <a:picLocks noChangeAspect="1"/>
          </p:cNvPicPr>
          <p:nvPr/>
        </p:nvPicPr>
        <p:blipFill>
          <a:blip r:embed="rId6"/>
          <a:stretch>
            <a:fillRect/>
          </a:stretch>
        </p:blipFill>
        <p:spPr>
          <a:xfrm>
            <a:off x="3479741" y="1471236"/>
            <a:ext cx="7128689" cy="1618829"/>
          </a:xfrm>
          <a:prstGeom prst="rect">
            <a:avLst/>
          </a:prstGeom>
          <a:ln w="12700">
            <a:miter lim="400000"/>
          </a:ln>
        </p:spPr>
      </p:pic>
      <p:sp>
        <p:nvSpPr>
          <p:cNvPr id="365" name="Age of Universe"/>
          <p:cNvSpPr txBox="1"/>
          <p:nvPr/>
        </p:nvSpPr>
        <p:spPr>
          <a:xfrm rot="16200000">
            <a:off x="-773644" y="4581263"/>
            <a:ext cx="2379652" cy="4756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lvl1pPr algn="l" defTabSz="457200">
              <a:defRPr sz="2400">
                <a:latin typeface="Arial"/>
                <a:ea typeface="Arial"/>
                <a:cs typeface="Arial"/>
                <a:sym typeface="Arial"/>
              </a:defRPr>
            </a:lvl1pPr>
          </a:lstStyle>
          <a:p>
            <a:pPr>
              <a:defRPr>
                <a:latin typeface="Calibri"/>
                <a:ea typeface="Calibri"/>
                <a:cs typeface="Calibri"/>
                <a:sym typeface="Calibri"/>
              </a:defRPr>
            </a:pPr>
            <a:r>
              <a:rPr>
                <a:latin typeface="Arial"/>
                <a:ea typeface="Arial"/>
                <a:cs typeface="Arial"/>
                <a:sym typeface="Arial"/>
              </a:rPr>
              <a:t>Age of Universe</a:t>
            </a:r>
          </a:p>
        </p:txBody>
      </p:sp>
      <p:sp>
        <p:nvSpPr>
          <p:cNvPr id="366" name="Our goal is to go back in time to the moment of creation,…"/>
          <p:cNvSpPr txBox="1"/>
          <p:nvPr/>
        </p:nvSpPr>
        <p:spPr>
          <a:xfrm>
            <a:off x="626345" y="746065"/>
            <a:ext cx="11715985" cy="62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80000"/>
              </a:lnSpc>
              <a:defRPr sz="1800" b="1">
                <a:latin typeface="+mn-lt"/>
                <a:ea typeface="+mn-ea"/>
                <a:cs typeface="+mn-cs"/>
                <a:sym typeface="Helvetica Neue"/>
              </a:defRPr>
            </a:pPr>
            <a:r>
              <a:t>Our goal is to go back in time to the moment of creation,  </a:t>
            </a:r>
          </a:p>
          <a:p>
            <a:pPr>
              <a:lnSpc>
                <a:spcPct val="80000"/>
              </a:lnSpc>
              <a:defRPr sz="1800" b="1">
                <a:latin typeface="+mn-lt"/>
                <a:ea typeface="+mn-ea"/>
                <a:cs typeface="+mn-cs"/>
                <a:sym typeface="Helvetica Neue"/>
              </a:defRPr>
            </a:pPr>
            <a:r>
              <a:t>when </a:t>
            </a:r>
            <a:r>
              <a:rPr>
                <a:solidFill>
                  <a:schemeClr val="accent5"/>
                </a:solidFill>
              </a:rPr>
              <a:t>everything, matter, force, and space-time, was conceived to be unified.</a:t>
            </a:r>
          </a:p>
        </p:txBody>
      </p:sp>
      <p:sp>
        <p:nvSpPr>
          <p:cNvPr id="367" name="SUSY GUT？"/>
          <p:cNvSpPr txBox="1"/>
          <p:nvPr/>
        </p:nvSpPr>
        <p:spPr>
          <a:xfrm>
            <a:off x="7470707" y="7999477"/>
            <a:ext cx="1700235" cy="498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p>
            <a:pPr defTabSz="457200">
              <a:defRPr sz="2400" b="1">
                <a:solidFill>
                  <a:srgbClr val="008F00"/>
                </a:solidFill>
                <a:latin typeface="Calibri"/>
                <a:ea typeface="Calibri"/>
                <a:cs typeface="Calibri"/>
                <a:sym typeface="Calibri"/>
              </a:defRPr>
            </a:pPr>
            <a:r>
              <a:t>SUSY GUT</a:t>
            </a:r>
            <a:r>
              <a:rPr>
                <a:latin typeface="Arial"/>
                <a:ea typeface="Arial"/>
                <a:cs typeface="Arial"/>
                <a:sym typeface="Arial"/>
              </a:rPr>
              <a:t>？</a:t>
            </a:r>
          </a:p>
        </p:txBody>
      </p:sp>
      <p:sp>
        <p:nvSpPr>
          <p:cNvPr id="368" name="Higgs filled the Universe"/>
          <p:cNvSpPr txBox="1"/>
          <p:nvPr/>
        </p:nvSpPr>
        <p:spPr>
          <a:xfrm>
            <a:off x="2462571" y="6067202"/>
            <a:ext cx="2419351" cy="298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80000"/>
              </a:lnSpc>
              <a:defRPr sz="1500"/>
            </a:lvl1pPr>
          </a:lstStyle>
          <a:p>
            <a:r>
              <a:t>Higgs filled the Universe</a:t>
            </a:r>
          </a:p>
        </p:txBody>
      </p:sp>
      <p:sp>
        <p:nvSpPr>
          <p:cNvPr id="369" name="Era can’t be seen with optical means…"/>
          <p:cNvSpPr txBox="1"/>
          <p:nvPr/>
        </p:nvSpPr>
        <p:spPr>
          <a:xfrm>
            <a:off x="9937522" y="4333467"/>
            <a:ext cx="2925573" cy="9712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defRPr sz="1800" b="1">
                <a:latin typeface="+mn-lt"/>
                <a:ea typeface="+mn-ea"/>
                <a:cs typeface="+mn-cs"/>
                <a:sym typeface="Helvetica Neue"/>
              </a:defRPr>
            </a:pPr>
            <a:r>
              <a:t>Era can’t be seen with optical means</a:t>
            </a:r>
          </a:p>
          <a:p>
            <a:pPr algn="l">
              <a:defRPr sz="1800" b="1">
                <a:latin typeface="+mn-lt"/>
                <a:ea typeface="+mn-ea"/>
                <a:cs typeface="+mn-cs"/>
                <a:sym typeface="Helvetica Neue"/>
              </a:defRPr>
            </a:pPr>
            <a:r>
              <a:t>→ </a:t>
            </a:r>
            <a:r>
              <a:rPr>
                <a:solidFill>
                  <a:srgbClr val="0433FF"/>
                </a:solidFill>
              </a:rPr>
              <a:t>Accelerator</a:t>
            </a:r>
          </a:p>
        </p:txBody>
      </p:sp>
      <p:sp>
        <p:nvSpPr>
          <p:cNvPr id="370" name="Clear Up…"/>
          <p:cNvSpPr txBox="1"/>
          <p:nvPr/>
        </p:nvSpPr>
        <p:spPr>
          <a:xfrm>
            <a:off x="2362973" y="4085899"/>
            <a:ext cx="2161169" cy="7813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p>
            <a:pPr defTabSz="457200">
              <a:defRPr sz="2200" b="1">
                <a:latin typeface="Calibri"/>
                <a:ea typeface="Calibri"/>
                <a:cs typeface="Calibri"/>
                <a:sym typeface="Calibri"/>
              </a:defRPr>
            </a:pPr>
            <a:r>
              <a:rPr>
                <a:solidFill>
                  <a:srgbClr val="008000"/>
                </a:solidFill>
                <a:latin typeface="Arial"/>
                <a:ea typeface="Arial"/>
                <a:cs typeface="Arial"/>
                <a:sym typeface="Arial"/>
              </a:rPr>
              <a:t>Clear Up</a:t>
            </a:r>
          </a:p>
          <a:p>
            <a:pPr defTabSz="457200">
              <a:defRPr sz="2200" b="1">
                <a:latin typeface="Calibri"/>
                <a:ea typeface="Calibri"/>
                <a:cs typeface="Calibri"/>
                <a:sym typeface="Calibri"/>
              </a:defRPr>
            </a:pPr>
            <a:r>
              <a:rPr>
                <a:solidFill>
                  <a:srgbClr val="008000"/>
                </a:solidFill>
                <a:latin typeface="Arial"/>
                <a:ea typeface="Arial"/>
                <a:cs typeface="Arial"/>
                <a:sym typeface="Arial"/>
              </a:rPr>
              <a:t>of the Universe</a:t>
            </a:r>
          </a:p>
        </p:txBody>
      </p:sp>
      <p:sp>
        <p:nvSpPr>
          <p:cNvPr id="371" name="Now"/>
          <p:cNvSpPr txBox="1"/>
          <p:nvPr/>
        </p:nvSpPr>
        <p:spPr>
          <a:xfrm>
            <a:off x="2654314" y="2033476"/>
            <a:ext cx="732518" cy="451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defTabSz="457200">
              <a:defRPr sz="2200" b="1">
                <a:solidFill>
                  <a:srgbClr val="008000"/>
                </a:solidFill>
                <a:latin typeface="Arial"/>
                <a:ea typeface="Arial"/>
                <a:cs typeface="Arial"/>
                <a:sym typeface="Arial"/>
              </a:defRPr>
            </a:lvl1pPr>
          </a:lstStyle>
          <a:p>
            <a:pPr>
              <a:defRPr>
                <a:solidFill>
                  <a:srgbClr val="000000"/>
                </a:solidFill>
                <a:latin typeface="Calibri"/>
                <a:ea typeface="Calibri"/>
                <a:cs typeface="Calibri"/>
                <a:sym typeface="Calibri"/>
              </a:defRPr>
            </a:pPr>
            <a:r>
              <a:rPr>
                <a:solidFill>
                  <a:srgbClr val="008000"/>
                </a:solidFill>
                <a:latin typeface="Arial"/>
                <a:ea typeface="Arial"/>
                <a:cs typeface="Arial"/>
                <a:sym typeface="Arial"/>
              </a:rPr>
              <a:t>Now</a:t>
            </a:r>
          </a:p>
        </p:txBody>
      </p:sp>
      <p:sp>
        <p:nvSpPr>
          <p:cNvPr id="372" name="矢印"/>
          <p:cNvSpPr/>
          <p:nvPr/>
        </p:nvSpPr>
        <p:spPr>
          <a:xfrm rot="5400000">
            <a:off x="8460657" y="6857380"/>
            <a:ext cx="2241172" cy="557195"/>
          </a:xfrm>
          <a:prstGeom prst="rightArrow">
            <a:avLst>
              <a:gd name="adj1" fmla="val 32000"/>
              <a:gd name="adj2" fmla="val 145874"/>
            </a:avLst>
          </a:prstGeom>
          <a:solidFill>
            <a:srgbClr val="FFFFFF"/>
          </a:solidFill>
          <a:ln w="25400">
            <a:solidFill>
              <a:schemeClr val="accent1"/>
            </a:solidFill>
          </a:ln>
          <a:effectLst>
            <a:outerShdw blurRad="38100" dist="25400" dir="5400000" rotWithShape="0">
              <a:srgbClr val="000000">
                <a:alpha val="50000"/>
              </a:srgbClr>
            </a:outerShdw>
          </a:effectLst>
        </p:spPr>
        <p:txBody>
          <a:bodyPr lIns="50800" tIns="50800" rIns="50800" bIns="50800" anchor="ctr"/>
          <a:lstStyle/>
          <a:p>
            <a:pPr>
              <a:defRPr sz="3600">
                <a:latin typeface="Helvetica"/>
                <a:ea typeface="Helvetica"/>
                <a:cs typeface="Helvetica"/>
                <a:sym typeface="Helvetica"/>
              </a:defRPr>
            </a:pPr>
            <a:endParaRPr/>
          </a:p>
        </p:txBody>
      </p:sp>
      <p:sp>
        <p:nvSpPr>
          <p:cNvPr id="373" name="EW Symmetry…"/>
          <p:cNvSpPr txBox="1"/>
          <p:nvPr/>
        </p:nvSpPr>
        <p:spPr>
          <a:xfrm>
            <a:off x="2517116" y="5259056"/>
            <a:ext cx="2099231" cy="7813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p>
            <a:pPr defTabSz="457200">
              <a:defRPr sz="2200" b="1">
                <a:latin typeface="Calibri"/>
                <a:ea typeface="Calibri"/>
                <a:cs typeface="Calibri"/>
                <a:sym typeface="Calibri"/>
              </a:defRPr>
            </a:pPr>
            <a:r>
              <a:rPr>
                <a:solidFill>
                  <a:srgbClr val="008000"/>
                </a:solidFill>
                <a:latin typeface="Arial"/>
                <a:ea typeface="Arial"/>
                <a:cs typeface="Arial"/>
                <a:sym typeface="Arial"/>
              </a:rPr>
              <a:t>EW Symmetry </a:t>
            </a:r>
          </a:p>
          <a:p>
            <a:pPr defTabSz="457200">
              <a:defRPr sz="2200" b="1">
                <a:latin typeface="Calibri"/>
                <a:ea typeface="Calibri"/>
                <a:cs typeface="Calibri"/>
                <a:sym typeface="Calibri"/>
              </a:defRPr>
            </a:pPr>
            <a:r>
              <a:rPr>
                <a:solidFill>
                  <a:srgbClr val="008000"/>
                </a:solidFill>
                <a:latin typeface="Arial"/>
                <a:ea typeface="Arial"/>
                <a:cs typeface="Arial"/>
                <a:sym typeface="Arial"/>
              </a:rPr>
              <a:t>Breaking</a:t>
            </a:r>
          </a:p>
        </p:txBody>
      </p:sp>
      <p:sp>
        <p:nvSpPr>
          <p:cNvPr id="374" name="Standard Model world"/>
          <p:cNvSpPr txBox="1"/>
          <p:nvPr/>
        </p:nvSpPr>
        <p:spPr>
          <a:xfrm>
            <a:off x="9884633" y="5294591"/>
            <a:ext cx="3061033" cy="4511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defTabSz="457200">
              <a:defRPr sz="2200" b="1">
                <a:solidFill>
                  <a:schemeClr val="accent5"/>
                </a:solidFill>
                <a:latin typeface="Arial"/>
                <a:ea typeface="Arial"/>
                <a:cs typeface="Arial"/>
                <a:sym typeface="Arial"/>
              </a:defRPr>
            </a:lvl1pPr>
          </a:lstStyle>
          <a:p>
            <a:pPr>
              <a:defRPr>
                <a:latin typeface="Calibri"/>
                <a:ea typeface="Calibri"/>
                <a:cs typeface="Calibri"/>
                <a:sym typeface="Calibri"/>
              </a:defRPr>
            </a:pPr>
            <a:r>
              <a:rPr>
                <a:latin typeface="Arial"/>
                <a:ea typeface="Arial"/>
                <a:cs typeface="Arial"/>
                <a:sym typeface="Arial"/>
              </a:rPr>
              <a:t>Standard Model world</a:t>
            </a:r>
          </a:p>
        </p:txBody>
      </p:sp>
      <p:grpSp>
        <p:nvGrpSpPr>
          <p:cNvPr id="379" name="グループ"/>
          <p:cNvGrpSpPr/>
          <p:nvPr/>
        </p:nvGrpSpPr>
        <p:grpSpPr>
          <a:xfrm>
            <a:off x="5142613" y="1953504"/>
            <a:ext cx="3524337" cy="7584391"/>
            <a:chOff x="0" y="0"/>
            <a:chExt cx="3524335" cy="7584390"/>
          </a:xfrm>
        </p:grpSpPr>
        <p:sp>
          <p:nvSpPr>
            <p:cNvPr id="375" name="線"/>
            <p:cNvSpPr/>
            <p:nvPr/>
          </p:nvSpPr>
          <p:spPr>
            <a:xfrm flipH="1">
              <a:off x="-1" y="51982"/>
              <a:ext cx="1898759" cy="7532409"/>
            </a:xfrm>
            <a:custGeom>
              <a:avLst/>
              <a:gdLst/>
              <a:ahLst/>
              <a:cxnLst>
                <a:cxn ang="0">
                  <a:pos x="wd2" y="hd2"/>
                </a:cxn>
                <a:cxn ang="5400000">
                  <a:pos x="wd2" y="hd2"/>
                </a:cxn>
                <a:cxn ang="10800000">
                  <a:pos x="wd2" y="hd2"/>
                </a:cxn>
                <a:cxn ang="16200000">
                  <a:pos x="wd2" y="hd2"/>
                </a:cxn>
              </a:cxnLst>
              <a:rect l="0" t="0" r="r" b="b"/>
              <a:pathLst>
                <a:path w="21598" h="21600" extrusionOk="0">
                  <a:moveTo>
                    <a:pt x="0" y="21600"/>
                  </a:moveTo>
                  <a:cubicBezTo>
                    <a:pt x="82" y="20172"/>
                    <a:pt x="-2" y="20153"/>
                    <a:pt x="9" y="18288"/>
                  </a:cubicBezTo>
                  <a:cubicBezTo>
                    <a:pt x="5223" y="17206"/>
                    <a:pt x="9423" y="17945"/>
                    <a:pt x="13022" y="14897"/>
                  </a:cubicBezTo>
                  <a:cubicBezTo>
                    <a:pt x="16620" y="11849"/>
                    <a:pt x="21270" y="5563"/>
                    <a:pt x="21598" y="0"/>
                  </a:cubicBezTo>
                </a:path>
              </a:pathLst>
            </a:custGeom>
            <a:noFill/>
            <a:ln w="76200" cap="flat">
              <a:solidFill>
                <a:srgbClr val="008000"/>
              </a:solidFill>
              <a:prstDash val="solid"/>
              <a:bevel/>
            </a:ln>
            <a:effectLst/>
          </p:spPr>
          <p:txBody>
            <a:bodyPr wrap="square" lIns="65023" tIns="65023" rIns="65023" bIns="65023" numCol="1" anchor="ctr">
              <a:noAutofit/>
            </a:bodyPr>
            <a:lstStyle/>
            <a:p>
              <a:pPr defTabSz="457200">
                <a:defRPr sz="2400">
                  <a:solidFill>
                    <a:srgbClr val="FFFFFF"/>
                  </a:solidFill>
                  <a:latin typeface="Arial"/>
                  <a:ea typeface="Arial"/>
                  <a:cs typeface="Arial"/>
                  <a:sym typeface="Arial"/>
                </a:defRPr>
              </a:pPr>
              <a:endParaRPr/>
            </a:p>
          </p:txBody>
        </p:sp>
        <p:sp>
          <p:nvSpPr>
            <p:cNvPr id="376" name="線"/>
            <p:cNvSpPr/>
            <p:nvPr/>
          </p:nvSpPr>
          <p:spPr>
            <a:xfrm flipH="1">
              <a:off x="1211638" y="0"/>
              <a:ext cx="1091892" cy="6408390"/>
            </a:xfrm>
            <a:custGeom>
              <a:avLst/>
              <a:gdLst/>
              <a:ahLst/>
              <a:cxnLst>
                <a:cxn ang="0">
                  <a:pos x="wd2" y="hd2"/>
                </a:cxn>
                <a:cxn ang="5400000">
                  <a:pos x="wd2" y="hd2"/>
                </a:cxn>
                <a:cxn ang="10800000">
                  <a:pos x="wd2" y="hd2"/>
                </a:cxn>
                <a:cxn ang="16200000">
                  <a:pos x="wd2" y="hd2"/>
                </a:cxn>
              </a:cxnLst>
              <a:rect l="0" t="0" r="r" b="b"/>
              <a:pathLst>
                <a:path w="21270" h="21600" extrusionOk="0">
                  <a:moveTo>
                    <a:pt x="8127" y="21600"/>
                  </a:moveTo>
                  <a:cubicBezTo>
                    <a:pt x="3687" y="20596"/>
                    <a:pt x="5162" y="20885"/>
                    <a:pt x="0" y="19555"/>
                  </a:cubicBezTo>
                  <a:cubicBezTo>
                    <a:pt x="8522" y="19180"/>
                    <a:pt x="16909" y="19013"/>
                    <a:pt x="18152" y="15940"/>
                  </a:cubicBezTo>
                  <a:cubicBezTo>
                    <a:pt x="19394" y="12866"/>
                    <a:pt x="21600" y="6669"/>
                    <a:pt x="21229" y="0"/>
                  </a:cubicBezTo>
                </a:path>
              </a:pathLst>
            </a:custGeom>
            <a:noFill/>
            <a:ln w="76200" cap="flat">
              <a:solidFill>
                <a:srgbClr val="008000"/>
              </a:solidFill>
              <a:prstDash val="solid"/>
              <a:bevel/>
            </a:ln>
            <a:effectLst/>
          </p:spPr>
          <p:txBody>
            <a:bodyPr wrap="square" lIns="65023" tIns="65023" rIns="65023" bIns="65023" numCol="1" anchor="ctr">
              <a:noAutofit/>
            </a:bodyPr>
            <a:lstStyle/>
            <a:p>
              <a:pPr defTabSz="457200">
                <a:defRPr sz="2400">
                  <a:solidFill>
                    <a:srgbClr val="FFFFFF"/>
                  </a:solidFill>
                  <a:latin typeface="Arial"/>
                  <a:ea typeface="Arial"/>
                  <a:cs typeface="Arial"/>
                  <a:sym typeface="Arial"/>
                </a:defRPr>
              </a:pPr>
              <a:endParaRPr/>
            </a:p>
          </p:txBody>
        </p:sp>
        <p:sp>
          <p:nvSpPr>
            <p:cNvPr id="377" name="線"/>
            <p:cNvSpPr/>
            <p:nvPr/>
          </p:nvSpPr>
          <p:spPr>
            <a:xfrm flipH="1">
              <a:off x="2290788" y="41556"/>
              <a:ext cx="545614" cy="5754324"/>
            </a:xfrm>
            <a:custGeom>
              <a:avLst/>
              <a:gdLst/>
              <a:ahLst/>
              <a:cxnLst>
                <a:cxn ang="0">
                  <a:pos x="wd2" y="hd2"/>
                </a:cxn>
                <a:cxn ang="5400000">
                  <a:pos x="wd2" y="hd2"/>
                </a:cxn>
                <a:cxn ang="10800000">
                  <a:pos x="wd2" y="hd2"/>
                </a:cxn>
                <a:cxn ang="16200000">
                  <a:pos x="wd2" y="hd2"/>
                </a:cxn>
              </a:cxnLst>
              <a:rect l="0" t="0" r="r" b="b"/>
              <a:pathLst>
                <a:path w="19838" h="21600" extrusionOk="0">
                  <a:moveTo>
                    <a:pt x="19606" y="21600"/>
                  </a:moveTo>
                  <a:cubicBezTo>
                    <a:pt x="11019" y="21190"/>
                    <a:pt x="6702" y="20701"/>
                    <a:pt x="3441" y="19634"/>
                  </a:cubicBezTo>
                  <a:cubicBezTo>
                    <a:pt x="179" y="18567"/>
                    <a:pt x="-131" y="17501"/>
                    <a:pt x="35" y="15196"/>
                  </a:cubicBezTo>
                  <a:cubicBezTo>
                    <a:pt x="9149" y="14840"/>
                    <a:pt x="13240" y="14642"/>
                    <a:pt x="16455" y="13681"/>
                  </a:cubicBezTo>
                  <a:cubicBezTo>
                    <a:pt x="21469" y="11934"/>
                    <a:pt x="19552" y="6162"/>
                    <a:pt x="19110" y="0"/>
                  </a:cubicBezTo>
                </a:path>
              </a:pathLst>
            </a:custGeom>
            <a:noFill/>
            <a:ln w="76200" cap="flat">
              <a:solidFill>
                <a:srgbClr val="008000"/>
              </a:solidFill>
              <a:prstDash val="solid"/>
              <a:bevel/>
            </a:ln>
            <a:effectLst/>
          </p:spPr>
          <p:txBody>
            <a:bodyPr wrap="square" lIns="65023" tIns="65023" rIns="65023" bIns="65023" numCol="1" anchor="ctr">
              <a:noAutofit/>
            </a:bodyPr>
            <a:lstStyle/>
            <a:p>
              <a:pPr defTabSz="457200">
                <a:defRPr sz="2400">
                  <a:solidFill>
                    <a:srgbClr val="FFFFFF"/>
                  </a:solidFill>
                  <a:latin typeface="Arial"/>
                  <a:ea typeface="Arial"/>
                  <a:cs typeface="Arial"/>
                  <a:sym typeface="Arial"/>
                </a:defRPr>
              </a:pPr>
              <a:endParaRPr/>
            </a:p>
          </p:txBody>
        </p:sp>
        <p:sp>
          <p:nvSpPr>
            <p:cNvPr id="378" name="線"/>
            <p:cNvSpPr/>
            <p:nvPr/>
          </p:nvSpPr>
          <p:spPr>
            <a:xfrm flipH="1">
              <a:off x="2858450" y="77096"/>
              <a:ext cx="665886" cy="3978948"/>
            </a:xfrm>
            <a:custGeom>
              <a:avLst/>
              <a:gdLst/>
              <a:ahLst/>
              <a:cxnLst>
                <a:cxn ang="0">
                  <a:pos x="wd2" y="hd2"/>
                </a:cxn>
                <a:cxn ang="5400000">
                  <a:pos x="wd2" y="hd2"/>
                </a:cxn>
                <a:cxn ang="10800000">
                  <a:pos x="wd2" y="hd2"/>
                </a:cxn>
                <a:cxn ang="16200000">
                  <a:pos x="wd2" y="hd2"/>
                </a:cxn>
              </a:cxnLst>
              <a:rect l="0" t="0" r="r" b="b"/>
              <a:pathLst>
                <a:path w="21600" h="21186" extrusionOk="0">
                  <a:moveTo>
                    <a:pt x="21600" y="21186"/>
                  </a:moveTo>
                  <a:cubicBezTo>
                    <a:pt x="12844" y="20424"/>
                    <a:pt x="8384" y="21600"/>
                    <a:pt x="3478" y="18017"/>
                  </a:cubicBezTo>
                  <a:cubicBezTo>
                    <a:pt x="395" y="14155"/>
                    <a:pt x="86" y="8734"/>
                    <a:pt x="0" y="0"/>
                  </a:cubicBezTo>
                </a:path>
              </a:pathLst>
            </a:custGeom>
            <a:noFill/>
            <a:ln w="76200" cap="flat">
              <a:solidFill>
                <a:srgbClr val="008000"/>
              </a:solidFill>
              <a:prstDash val="solid"/>
              <a:bevel/>
            </a:ln>
            <a:effectLst/>
          </p:spPr>
          <p:txBody>
            <a:bodyPr wrap="square" lIns="65023" tIns="65023" rIns="65023" bIns="65023" numCol="1" anchor="ctr">
              <a:noAutofit/>
            </a:bodyPr>
            <a:lstStyle/>
            <a:p>
              <a:pPr defTabSz="457200">
                <a:defRPr sz="2400">
                  <a:solidFill>
                    <a:srgbClr val="FFFFFF"/>
                  </a:solidFill>
                  <a:latin typeface="Arial"/>
                  <a:ea typeface="Arial"/>
                  <a:cs typeface="Arial"/>
                  <a:sym typeface="Arial"/>
                </a:defRPr>
              </a:pPr>
              <a:endParaRPr/>
            </a:p>
          </p:txBody>
        </p:sp>
      </p:grpSp>
      <p:sp>
        <p:nvSpPr>
          <p:cNvPr id="380" name="Grand Desert？"/>
          <p:cNvSpPr txBox="1"/>
          <p:nvPr/>
        </p:nvSpPr>
        <p:spPr>
          <a:xfrm>
            <a:off x="5676539" y="6611954"/>
            <a:ext cx="1176063" cy="618013"/>
          </a:xfrm>
          <a:prstGeom prst="rect">
            <a:avLst/>
          </a:prstGeom>
          <a:solidFill>
            <a:srgbClr val="C6E6E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8" tIns="48768" rIns="48768" bIns="48768" anchor="ctr">
            <a:spAutoFit/>
          </a:bodyPr>
          <a:lstStyle>
            <a:lvl1pPr defTabSz="505742">
              <a:lnSpc>
                <a:spcPct val="80000"/>
              </a:lnSpc>
              <a:defRPr sz="1800" b="1" i="1">
                <a:solidFill>
                  <a:srgbClr val="0433FF"/>
                </a:solidFill>
                <a:latin typeface="+mn-lt"/>
                <a:ea typeface="+mn-ea"/>
                <a:cs typeface="+mn-cs"/>
                <a:sym typeface="Helvetica Neue"/>
              </a:defRPr>
            </a:lvl1pPr>
          </a:lstStyle>
          <a:p>
            <a:r>
              <a:t>Grand Desert？</a:t>
            </a:r>
          </a:p>
        </p:txBody>
      </p:sp>
      <p:sp>
        <p:nvSpPr>
          <p:cNvPr id="381" name="Weak"/>
          <p:cNvSpPr txBox="1"/>
          <p:nvPr/>
        </p:nvSpPr>
        <p:spPr>
          <a:xfrm>
            <a:off x="7026895" y="1897028"/>
            <a:ext cx="916357" cy="475678"/>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457200">
              <a:defRPr sz="2400">
                <a:solidFill>
                  <a:srgbClr val="008000"/>
                </a:solidFill>
                <a:latin typeface="Arial"/>
                <a:ea typeface="Arial"/>
                <a:cs typeface="Arial"/>
                <a:sym typeface="Arial"/>
              </a:defRPr>
            </a:lvl1pPr>
          </a:lstStyle>
          <a:p>
            <a:pPr>
              <a:defRPr>
                <a:solidFill>
                  <a:srgbClr val="000000"/>
                </a:solidFill>
                <a:latin typeface="Calibri"/>
                <a:ea typeface="Calibri"/>
                <a:cs typeface="Calibri"/>
                <a:sym typeface="Calibri"/>
              </a:defRPr>
            </a:pPr>
            <a:r>
              <a:rPr>
                <a:solidFill>
                  <a:srgbClr val="008000"/>
                </a:solidFill>
                <a:latin typeface="Arial"/>
                <a:ea typeface="Arial"/>
                <a:cs typeface="Arial"/>
                <a:sym typeface="Arial"/>
              </a:rPr>
              <a:t>Weak</a:t>
            </a:r>
          </a:p>
        </p:txBody>
      </p:sp>
      <p:sp>
        <p:nvSpPr>
          <p:cNvPr id="382" name="EM"/>
          <p:cNvSpPr txBox="1"/>
          <p:nvPr/>
        </p:nvSpPr>
        <p:spPr>
          <a:xfrm>
            <a:off x="8471781" y="1897028"/>
            <a:ext cx="599949" cy="475678"/>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457200">
              <a:defRPr sz="2400">
                <a:solidFill>
                  <a:srgbClr val="008000"/>
                </a:solidFill>
                <a:latin typeface="Arial"/>
                <a:ea typeface="Arial"/>
                <a:cs typeface="Arial"/>
                <a:sym typeface="Arial"/>
              </a:defRPr>
            </a:lvl1pPr>
          </a:lstStyle>
          <a:p>
            <a:pPr>
              <a:defRPr>
                <a:solidFill>
                  <a:srgbClr val="000000"/>
                </a:solidFill>
                <a:latin typeface="Calibri"/>
                <a:ea typeface="Calibri"/>
                <a:cs typeface="Calibri"/>
                <a:sym typeface="Calibri"/>
              </a:defRPr>
            </a:pPr>
            <a:r>
              <a:rPr>
                <a:solidFill>
                  <a:srgbClr val="008000"/>
                </a:solidFill>
                <a:latin typeface="Arial"/>
                <a:ea typeface="Arial"/>
                <a:cs typeface="Arial"/>
                <a:sym typeface="Arial"/>
              </a:rPr>
              <a:t>EM</a:t>
            </a:r>
          </a:p>
        </p:txBody>
      </p:sp>
      <p:sp>
        <p:nvSpPr>
          <p:cNvPr id="383" name="Strong"/>
          <p:cNvSpPr txBox="1"/>
          <p:nvPr/>
        </p:nvSpPr>
        <p:spPr>
          <a:xfrm>
            <a:off x="5687198" y="1897028"/>
            <a:ext cx="1040778" cy="475678"/>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457200">
              <a:defRPr sz="2400">
                <a:solidFill>
                  <a:srgbClr val="008000"/>
                </a:solidFill>
                <a:latin typeface="Arial"/>
                <a:ea typeface="Arial"/>
                <a:cs typeface="Arial"/>
                <a:sym typeface="Arial"/>
              </a:defRPr>
            </a:lvl1pPr>
          </a:lstStyle>
          <a:p>
            <a:pPr>
              <a:defRPr>
                <a:solidFill>
                  <a:srgbClr val="000000"/>
                </a:solidFill>
                <a:latin typeface="Calibri"/>
                <a:ea typeface="Calibri"/>
                <a:cs typeface="Calibri"/>
                <a:sym typeface="Calibri"/>
              </a:defRPr>
            </a:pPr>
            <a:r>
              <a:rPr>
                <a:solidFill>
                  <a:srgbClr val="008000"/>
                </a:solidFill>
                <a:latin typeface="Arial"/>
                <a:ea typeface="Arial"/>
                <a:cs typeface="Arial"/>
                <a:sym typeface="Arial"/>
              </a:rPr>
              <a:t>Strong</a:t>
            </a:r>
          </a:p>
        </p:txBody>
      </p:sp>
      <p:sp>
        <p:nvSpPr>
          <p:cNvPr id="384" name="Gravity"/>
          <p:cNvSpPr txBox="1"/>
          <p:nvPr/>
        </p:nvSpPr>
        <p:spPr>
          <a:xfrm>
            <a:off x="4305503" y="1876614"/>
            <a:ext cx="1108049" cy="47567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457200">
              <a:defRPr sz="2400">
                <a:solidFill>
                  <a:srgbClr val="008000"/>
                </a:solidFill>
                <a:latin typeface="Arial"/>
                <a:ea typeface="Arial"/>
                <a:cs typeface="Arial"/>
                <a:sym typeface="Arial"/>
              </a:defRPr>
            </a:lvl1pPr>
          </a:lstStyle>
          <a:p>
            <a:pPr>
              <a:defRPr>
                <a:solidFill>
                  <a:srgbClr val="000000"/>
                </a:solidFill>
                <a:latin typeface="Calibri"/>
                <a:ea typeface="Calibri"/>
                <a:cs typeface="Calibri"/>
                <a:sym typeface="Calibri"/>
              </a:defRPr>
            </a:pPr>
            <a:r>
              <a:rPr>
                <a:solidFill>
                  <a:srgbClr val="008000"/>
                </a:solidFill>
                <a:latin typeface="Arial"/>
                <a:ea typeface="Arial"/>
                <a:cs typeface="Arial"/>
                <a:sym typeface="Arial"/>
              </a:rPr>
              <a:t>Gravity</a:t>
            </a:r>
          </a:p>
        </p:txBody>
      </p:sp>
      <p:sp>
        <p:nvSpPr>
          <p:cNvPr id="385" name="Study with ILC"/>
          <p:cNvSpPr txBox="1"/>
          <p:nvPr/>
        </p:nvSpPr>
        <p:spPr>
          <a:xfrm>
            <a:off x="5937944" y="5723329"/>
            <a:ext cx="2151026" cy="53799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1600" tIns="101600" rIns="101600" bIns="101600" anchor="ctr">
            <a:spAutoFit/>
          </a:bodyPr>
          <a:lstStyle>
            <a:lvl1pPr>
              <a:defRPr sz="2200" b="1">
                <a:latin typeface="+mn-lt"/>
                <a:ea typeface="+mn-ea"/>
                <a:cs typeface="+mn-cs"/>
                <a:sym typeface="Helvetica Neue"/>
              </a:defRPr>
            </a:lvl1pPr>
          </a:lstStyle>
          <a:p>
            <a:r>
              <a:t>Study with ILC</a:t>
            </a:r>
          </a:p>
        </p:txBody>
      </p:sp>
      <p:sp>
        <p:nvSpPr>
          <p:cNvPr id="386" name="Birth of Universe"/>
          <p:cNvSpPr txBox="1"/>
          <p:nvPr/>
        </p:nvSpPr>
        <p:spPr>
          <a:xfrm>
            <a:off x="2392097" y="8136340"/>
            <a:ext cx="2393911" cy="4511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defTabSz="457200">
              <a:defRPr sz="2200" b="1">
                <a:solidFill>
                  <a:srgbClr val="008000"/>
                </a:solidFill>
                <a:latin typeface="Arial"/>
                <a:ea typeface="Arial"/>
                <a:cs typeface="Arial"/>
                <a:sym typeface="Arial"/>
              </a:defRPr>
            </a:lvl1pPr>
          </a:lstStyle>
          <a:p>
            <a:r>
              <a:t>Birth of Universe</a:t>
            </a:r>
          </a:p>
        </p:txBody>
      </p:sp>
      <p:sp>
        <p:nvSpPr>
          <p:cNvPr id="387" name="線"/>
          <p:cNvSpPr/>
          <p:nvPr/>
        </p:nvSpPr>
        <p:spPr>
          <a:xfrm>
            <a:off x="8834977" y="6020653"/>
            <a:ext cx="4067309" cy="1"/>
          </a:xfrm>
          <a:prstGeom prst="line">
            <a:avLst/>
          </a:prstGeom>
          <a:ln w="25400" cap="rnd">
            <a:solidFill>
              <a:schemeClr val="accent1"/>
            </a:solidFill>
            <a:custDash>
              <a:ds d="100000" sp="200000"/>
            </a:custDash>
          </a:ln>
        </p:spPr>
        <p:txBody>
          <a:bodyPr lIns="45718" tIns="45718" rIns="45718" bIns="45718"/>
          <a:lstStyle/>
          <a:p>
            <a:pPr>
              <a:defRPr sz="3600">
                <a:latin typeface="Helvetica"/>
                <a:ea typeface="Helvetica"/>
                <a:cs typeface="Helvetica"/>
                <a:sym typeface="Helvetica"/>
              </a:defRPr>
            </a:pPr>
            <a:endParaRPr/>
          </a:p>
        </p:txBody>
      </p:sp>
      <p:sp>
        <p:nvSpPr>
          <p:cNvPr id="388" name="矢印"/>
          <p:cNvSpPr/>
          <p:nvPr/>
        </p:nvSpPr>
        <p:spPr>
          <a:xfrm rot="16200000" flipH="1">
            <a:off x="8964598" y="4649480"/>
            <a:ext cx="1234367" cy="558273"/>
          </a:xfrm>
          <a:prstGeom prst="rightArrow">
            <a:avLst>
              <a:gd name="adj1" fmla="val 32000"/>
              <a:gd name="adj2" fmla="val 145592"/>
            </a:avLst>
          </a:prstGeom>
          <a:solidFill>
            <a:srgbClr val="FFFFFF"/>
          </a:solidFill>
          <a:ln w="25400">
            <a:solidFill>
              <a:schemeClr val="accent1"/>
            </a:solidFill>
          </a:ln>
          <a:effectLst>
            <a:outerShdw blurRad="38100" dist="25400" dir="5400000" rotWithShape="0">
              <a:srgbClr val="000000">
                <a:alpha val="50000"/>
              </a:srgbClr>
            </a:outerShdw>
          </a:effectLst>
        </p:spPr>
        <p:txBody>
          <a:bodyPr lIns="50800" tIns="50800" rIns="50800" bIns="50800" anchor="ctr"/>
          <a:lstStyle/>
          <a:p>
            <a:pPr>
              <a:defRPr sz="3600">
                <a:latin typeface="Helvetica"/>
                <a:ea typeface="Helvetica"/>
                <a:cs typeface="Helvetica"/>
                <a:sym typeface="Helvetica"/>
              </a:defRPr>
            </a:pPr>
            <a:endParaRPr/>
          </a:p>
        </p:txBody>
      </p:sp>
      <p:sp>
        <p:nvSpPr>
          <p:cNvPr id="389" name="線"/>
          <p:cNvSpPr/>
          <p:nvPr/>
        </p:nvSpPr>
        <p:spPr>
          <a:xfrm>
            <a:off x="9288256" y="4257014"/>
            <a:ext cx="3690890" cy="1"/>
          </a:xfrm>
          <a:prstGeom prst="line">
            <a:avLst/>
          </a:prstGeom>
          <a:ln w="25400" cap="rnd">
            <a:solidFill>
              <a:schemeClr val="accent1"/>
            </a:solidFill>
            <a:custDash>
              <a:ds d="100000" sp="200000"/>
            </a:custDash>
          </a:ln>
        </p:spPr>
        <p:txBody>
          <a:bodyPr lIns="45718" tIns="45718" rIns="45718" bIns="45718"/>
          <a:lstStyle/>
          <a:p>
            <a:pPr>
              <a:defRPr sz="3600">
                <a:latin typeface="Helvetica"/>
                <a:ea typeface="Helvetica"/>
                <a:cs typeface="Helvetica"/>
                <a:sym typeface="Helvetica"/>
              </a:defRPr>
            </a:pPr>
            <a:endParaRPr/>
          </a:p>
        </p:txBody>
      </p:sp>
      <p:sp>
        <p:nvSpPr>
          <p:cNvPr id="390" name="Our current…"/>
          <p:cNvSpPr txBox="1"/>
          <p:nvPr/>
        </p:nvSpPr>
        <p:spPr>
          <a:xfrm>
            <a:off x="10305922" y="5699798"/>
            <a:ext cx="2082996" cy="71709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p>
            <a:pPr defTabSz="457200">
              <a:lnSpc>
                <a:spcPct val="80000"/>
              </a:lnSpc>
              <a:defRPr sz="2200" b="1">
                <a:solidFill>
                  <a:srgbClr val="0433FF"/>
                </a:solidFill>
                <a:latin typeface="Arial"/>
                <a:ea typeface="Arial"/>
                <a:cs typeface="Arial"/>
                <a:sym typeface="Arial"/>
              </a:defRPr>
            </a:pPr>
            <a:r>
              <a:t>Our current </a:t>
            </a:r>
          </a:p>
          <a:p>
            <a:pPr defTabSz="457200">
              <a:lnSpc>
                <a:spcPct val="80000"/>
              </a:lnSpc>
              <a:defRPr sz="2200" b="1">
                <a:solidFill>
                  <a:srgbClr val="0433FF"/>
                </a:solidFill>
                <a:latin typeface="Arial"/>
                <a:ea typeface="Arial"/>
                <a:cs typeface="Arial"/>
                <a:sym typeface="Arial"/>
              </a:defRPr>
            </a:pPr>
            <a:r>
              <a:t>understanding</a:t>
            </a:r>
          </a:p>
        </p:txBody>
      </p:sp>
      <p:sp>
        <p:nvSpPr>
          <p:cNvPr id="391" name="BSM Physics"/>
          <p:cNvSpPr txBox="1"/>
          <p:nvPr/>
        </p:nvSpPr>
        <p:spPr>
          <a:xfrm>
            <a:off x="9891534" y="6459379"/>
            <a:ext cx="1897458" cy="4511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defTabSz="457200">
              <a:defRPr sz="2200" b="1">
                <a:solidFill>
                  <a:schemeClr val="accent5"/>
                </a:solidFill>
                <a:latin typeface="Arial"/>
                <a:ea typeface="Arial"/>
                <a:cs typeface="Arial"/>
                <a:sym typeface="Arial"/>
              </a:defRPr>
            </a:lvl1pPr>
          </a:lstStyle>
          <a:p>
            <a:pPr>
              <a:defRPr>
                <a:latin typeface="Calibri"/>
                <a:ea typeface="Calibri"/>
                <a:cs typeface="Calibri"/>
                <a:sym typeface="Calibri"/>
              </a:defRPr>
            </a:pPr>
            <a:r>
              <a:rPr>
                <a:latin typeface="Arial"/>
                <a:ea typeface="Arial"/>
                <a:cs typeface="Arial"/>
                <a:sym typeface="Arial"/>
              </a:rPr>
              <a:t>BSM Physics</a:t>
            </a:r>
          </a:p>
        </p:txBody>
      </p:sp>
      <p:sp>
        <p:nvSpPr>
          <p:cNvPr id="392"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
        <p:nvSpPr>
          <p:cNvPr id="393" name="EW force"/>
          <p:cNvSpPr txBox="1"/>
          <p:nvPr/>
        </p:nvSpPr>
        <p:spPr>
          <a:xfrm>
            <a:off x="7115351" y="6700887"/>
            <a:ext cx="1396031" cy="475678"/>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457200">
              <a:defRPr sz="2400">
                <a:solidFill>
                  <a:srgbClr val="008000"/>
                </a:solidFill>
                <a:latin typeface="Arial"/>
                <a:ea typeface="Arial"/>
                <a:cs typeface="Arial"/>
                <a:sym typeface="Arial"/>
              </a:defRPr>
            </a:lvl1pPr>
          </a:lstStyle>
          <a:p>
            <a:pPr>
              <a:defRPr>
                <a:solidFill>
                  <a:srgbClr val="000000"/>
                </a:solidFill>
                <a:latin typeface="Calibri"/>
                <a:ea typeface="Calibri"/>
                <a:cs typeface="Calibri"/>
                <a:sym typeface="Calibri"/>
              </a:defRPr>
            </a:pPr>
            <a:r>
              <a:rPr>
                <a:solidFill>
                  <a:srgbClr val="008000"/>
                </a:solidFill>
                <a:latin typeface="Arial"/>
                <a:ea typeface="Arial"/>
                <a:cs typeface="Arial"/>
                <a:sym typeface="Arial"/>
              </a:rPr>
              <a:t>EW force</a:t>
            </a:r>
          </a:p>
        </p:txBody>
      </p:sp>
      <p:sp>
        <p:nvSpPr>
          <p:cNvPr id="394" name="Unification of…"/>
          <p:cNvSpPr txBox="1"/>
          <p:nvPr/>
        </p:nvSpPr>
        <p:spPr>
          <a:xfrm>
            <a:off x="2647229" y="6582097"/>
            <a:ext cx="2064513" cy="5271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7" tIns="48767" rIns="48767" bIns="48767" anchor="ctr">
            <a:spAutoFit/>
          </a:bodyPr>
          <a:lstStyle/>
          <a:p>
            <a:pPr defTabSz="505742">
              <a:lnSpc>
                <a:spcPct val="80000"/>
              </a:lnSpc>
              <a:defRPr sz="1600" b="1" i="1">
                <a:solidFill>
                  <a:srgbClr val="0433FF"/>
                </a:solidFill>
                <a:latin typeface="+mn-lt"/>
                <a:ea typeface="+mn-ea"/>
                <a:cs typeface="+mn-cs"/>
                <a:sym typeface="Helvetica Neue"/>
              </a:defRPr>
            </a:pPr>
            <a:r>
              <a:t>Unification of </a:t>
            </a:r>
          </a:p>
          <a:p>
            <a:pPr defTabSz="505742">
              <a:lnSpc>
                <a:spcPct val="80000"/>
              </a:lnSpc>
              <a:defRPr sz="1600" b="1" i="1">
                <a:solidFill>
                  <a:srgbClr val="0433FF"/>
                </a:solidFill>
                <a:latin typeface="+mn-lt"/>
                <a:ea typeface="+mn-ea"/>
                <a:cs typeface="+mn-cs"/>
                <a:sym typeface="Helvetica Neue"/>
              </a:defRPr>
            </a:pPr>
            <a:r>
              <a:t>forces</a:t>
            </a:r>
          </a:p>
        </p:txBody>
      </p:sp>
      <p:sp>
        <p:nvSpPr>
          <p:cNvPr id="395" name="Unification of…"/>
          <p:cNvSpPr txBox="1"/>
          <p:nvPr/>
        </p:nvSpPr>
        <p:spPr>
          <a:xfrm>
            <a:off x="3191260" y="7124521"/>
            <a:ext cx="2064513" cy="5271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7" tIns="48767" rIns="48767" bIns="48767" anchor="ctr">
            <a:spAutoFit/>
          </a:bodyPr>
          <a:lstStyle/>
          <a:p>
            <a:pPr defTabSz="505742">
              <a:lnSpc>
                <a:spcPct val="80000"/>
              </a:lnSpc>
              <a:defRPr sz="1600" b="1" i="1">
                <a:solidFill>
                  <a:srgbClr val="0433FF"/>
                </a:solidFill>
                <a:latin typeface="+mn-lt"/>
                <a:ea typeface="+mn-ea"/>
                <a:cs typeface="+mn-cs"/>
                <a:sym typeface="Helvetica Neue"/>
              </a:defRPr>
            </a:pPr>
            <a:r>
              <a:t>Unification of </a:t>
            </a:r>
          </a:p>
          <a:p>
            <a:pPr defTabSz="505742">
              <a:lnSpc>
                <a:spcPct val="80000"/>
              </a:lnSpc>
              <a:defRPr sz="1600" b="1" i="1">
                <a:solidFill>
                  <a:srgbClr val="0433FF"/>
                </a:solidFill>
                <a:latin typeface="+mn-lt"/>
                <a:ea typeface="+mn-ea"/>
                <a:cs typeface="+mn-cs"/>
                <a:sym typeface="Helvetica Neue"/>
              </a:defRPr>
            </a:pPr>
            <a:r>
              <a:t>matter</a:t>
            </a:r>
          </a:p>
        </p:txBody>
      </p:sp>
      <p:sp>
        <p:nvSpPr>
          <p:cNvPr id="396" name="Unification of…"/>
          <p:cNvSpPr txBox="1"/>
          <p:nvPr/>
        </p:nvSpPr>
        <p:spPr>
          <a:xfrm>
            <a:off x="3827271" y="7677790"/>
            <a:ext cx="2064513" cy="5271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7" tIns="48767" rIns="48767" bIns="48767" anchor="ctr">
            <a:spAutoFit/>
          </a:bodyPr>
          <a:lstStyle/>
          <a:p>
            <a:pPr defTabSz="505742">
              <a:lnSpc>
                <a:spcPct val="80000"/>
              </a:lnSpc>
              <a:defRPr sz="1600" b="1" i="1">
                <a:solidFill>
                  <a:srgbClr val="0433FF"/>
                </a:solidFill>
                <a:latin typeface="+mn-lt"/>
                <a:ea typeface="+mn-ea"/>
                <a:cs typeface="+mn-cs"/>
                <a:sym typeface="Helvetica Neue"/>
              </a:defRPr>
            </a:pPr>
            <a:r>
              <a:t>Unification of </a:t>
            </a:r>
          </a:p>
          <a:p>
            <a:pPr defTabSz="505742">
              <a:lnSpc>
                <a:spcPct val="80000"/>
              </a:lnSpc>
              <a:defRPr sz="1600" b="1" i="1">
                <a:solidFill>
                  <a:srgbClr val="0433FF"/>
                </a:solidFill>
                <a:latin typeface="+mn-lt"/>
                <a:ea typeface="+mn-ea"/>
                <a:cs typeface="+mn-cs"/>
                <a:sym typeface="Helvetica Neue"/>
              </a:defRPr>
            </a:pPr>
            <a:r>
              <a:t>matter and force</a:t>
            </a:r>
          </a:p>
        </p:txBody>
      </p:sp>
      <p:sp>
        <p:nvSpPr>
          <p:cNvPr id="397" name="Unification of…"/>
          <p:cNvSpPr txBox="1"/>
          <p:nvPr/>
        </p:nvSpPr>
        <p:spPr>
          <a:xfrm>
            <a:off x="3832583" y="8668194"/>
            <a:ext cx="4568490" cy="746373"/>
          </a:xfrm>
          <a:prstGeom prst="rect">
            <a:avLst/>
          </a:prstGeom>
          <a:solidFill>
            <a:srgbClr val="FFFFFF"/>
          </a:solidFill>
          <a:ln w="38100">
            <a:solidFill>
              <a:srgbClr val="FF2600"/>
            </a:solidFill>
            <a:beve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nchor="ctr">
            <a:spAutoFit/>
          </a:bodyPr>
          <a:lstStyle/>
          <a:p>
            <a:pPr defTabSz="505742">
              <a:lnSpc>
                <a:spcPct val="80000"/>
              </a:lnSpc>
              <a:defRPr sz="2200" b="1" i="1">
                <a:solidFill>
                  <a:srgbClr val="FF2600"/>
                </a:solidFill>
                <a:latin typeface="+mn-lt"/>
                <a:ea typeface="+mn-ea"/>
                <a:cs typeface="+mn-cs"/>
                <a:sym typeface="Helvetica Neue"/>
              </a:defRPr>
            </a:pPr>
            <a:r>
              <a:t>Unification of </a:t>
            </a:r>
          </a:p>
          <a:p>
            <a:pPr defTabSz="505742">
              <a:lnSpc>
                <a:spcPct val="80000"/>
              </a:lnSpc>
              <a:defRPr sz="2200" b="1" i="1">
                <a:solidFill>
                  <a:srgbClr val="FF2600"/>
                </a:solidFill>
                <a:latin typeface="+mn-lt"/>
                <a:ea typeface="+mn-ea"/>
                <a:cs typeface="+mn-cs"/>
                <a:sym typeface="Helvetica Neue"/>
              </a:defRPr>
            </a:pPr>
            <a:r>
              <a:t>matter, force, and space-time</a:t>
            </a:r>
          </a:p>
        </p:txBody>
      </p:sp>
      <p:sp>
        <p:nvSpPr>
          <p:cNvPr id="398" name="Formation of large-scale structure of the Universe consisting of galaxies and groups of galaxies, seeded by dark matter"/>
          <p:cNvSpPr txBox="1"/>
          <p:nvPr/>
        </p:nvSpPr>
        <p:spPr>
          <a:xfrm>
            <a:off x="1299236" y="2642841"/>
            <a:ext cx="2625694" cy="13093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a:lnSpc>
                <a:spcPct val="80000"/>
              </a:lnSpc>
              <a:defRPr sz="1500"/>
            </a:lvl1pPr>
          </a:lstStyle>
          <a:p>
            <a:r>
              <a:t>Formation of large-scale structure of the Universe consisting of galaxies and groups of galaxies, seeded by dark matter</a:t>
            </a:r>
          </a:p>
        </p:txBody>
      </p:sp>
      <p:sp>
        <p:nvSpPr>
          <p:cNvPr id="399" name="Dark Matter…"/>
          <p:cNvSpPr txBox="1"/>
          <p:nvPr/>
        </p:nvSpPr>
        <p:spPr>
          <a:xfrm>
            <a:off x="9991544" y="6952972"/>
            <a:ext cx="2911771" cy="13093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80000"/>
              </a:lnSpc>
              <a:defRPr sz="1500"/>
            </a:pPr>
            <a:r>
              <a:t>Dark Matter</a:t>
            </a:r>
          </a:p>
          <a:p>
            <a:pPr algn="l">
              <a:lnSpc>
                <a:spcPct val="80000"/>
              </a:lnSpc>
              <a:defRPr sz="1500"/>
            </a:pPr>
            <a:r>
              <a:t>Baryon Number Asymmetry</a:t>
            </a:r>
          </a:p>
          <a:p>
            <a:pPr algn="l">
              <a:lnSpc>
                <a:spcPct val="80000"/>
              </a:lnSpc>
              <a:defRPr sz="1500"/>
            </a:pPr>
            <a:r>
              <a:t>Neutrino mass/mixing</a:t>
            </a:r>
          </a:p>
          <a:p>
            <a:pPr algn="l">
              <a:lnSpc>
                <a:spcPct val="80000"/>
              </a:lnSpc>
              <a:defRPr sz="1500"/>
            </a:pPr>
            <a:r>
              <a:t>Dark Energy</a:t>
            </a:r>
          </a:p>
          <a:p>
            <a:pPr algn="l">
              <a:lnSpc>
                <a:spcPct val="80000"/>
              </a:lnSpc>
              <a:defRPr sz="1500"/>
            </a:pPr>
            <a:r>
              <a:t>…</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スライド番号"/>
          <p:cNvSpPr txBox="1">
            <a:spLocks noGrp="1"/>
          </p:cNvSpPr>
          <p:nvPr>
            <p:ph type="sldNum" sz="quarter" idx="2"/>
          </p:nvPr>
        </p:nvSpPr>
        <p:spPr>
          <a:xfrm>
            <a:off x="12131675" y="9256710"/>
            <a:ext cx="127001" cy="22195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lstStyle>
            <a:lvl1pPr>
              <a:defRPr sz="1600">
                <a:uFill>
                  <a:solidFill>
                    <a:srgbClr val="000000"/>
                  </a:solidFill>
                </a:uFill>
                <a:latin typeface="Arial"/>
                <a:ea typeface="Arial"/>
                <a:cs typeface="Arial"/>
                <a:sym typeface="Arial"/>
              </a:defRPr>
            </a:lvl1pPr>
          </a:lstStyle>
          <a:p>
            <a:fld id="{86CB4B4D-7CA3-9044-876B-883B54F8677D}" type="slidenum">
              <a:t>20</a:t>
            </a:fld>
            <a:endParaRPr/>
          </a:p>
        </p:txBody>
      </p:sp>
      <p:pic>
        <p:nvPicPr>
          <p:cNvPr id="719" name="イメージ" descr="イメージ"/>
          <p:cNvPicPr>
            <a:picLocks noChangeAspect="1"/>
          </p:cNvPicPr>
          <p:nvPr/>
        </p:nvPicPr>
        <p:blipFill>
          <a:blip r:embed="rId2"/>
          <a:stretch>
            <a:fillRect/>
          </a:stretch>
        </p:blipFill>
        <p:spPr>
          <a:xfrm>
            <a:off x="889000" y="1181100"/>
            <a:ext cx="11226800" cy="8280400"/>
          </a:xfrm>
          <a:prstGeom prst="rect">
            <a:avLst/>
          </a:prstGeom>
          <a:ln w="12700">
            <a:miter lim="400000"/>
          </a:ln>
        </p:spPr>
      </p:pic>
      <p:grpSp>
        <p:nvGrpSpPr>
          <p:cNvPr id="722" name="https://arxiv.org/abs/1903.01629"/>
          <p:cNvGrpSpPr/>
          <p:nvPr/>
        </p:nvGrpSpPr>
        <p:grpSpPr>
          <a:xfrm>
            <a:off x="397746" y="996583"/>
            <a:ext cx="4723229" cy="1041401"/>
            <a:chOff x="0" y="0"/>
            <a:chExt cx="4723227" cy="1041400"/>
          </a:xfrm>
        </p:grpSpPr>
        <p:sp>
          <p:nvSpPr>
            <p:cNvPr id="721" name="https://arxiv.org/abs/1903.01629"/>
            <p:cNvSpPr txBox="1"/>
            <p:nvPr/>
          </p:nvSpPr>
          <p:spPr>
            <a:xfrm>
              <a:off x="215900" y="139700"/>
              <a:ext cx="4291428" cy="48260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defTabSz="457200">
                <a:defRPr sz="2300" u="sng">
                  <a:latin typeface="Helvetica"/>
                  <a:ea typeface="Helvetica"/>
                  <a:cs typeface="Helvetica"/>
                  <a:sym typeface="Helvetica"/>
                  <a:hlinkClick r:id="rId3"/>
                </a:defRPr>
              </a:lvl1pPr>
            </a:lstStyle>
            <a:p>
              <a:pPr>
                <a:defRPr u="none"/>
              </a:pPr>
              <a:r>
                <a:rPr u="sng">
                  <a:hlinkClick r:id="rId3"/>
                </a:rPr>
                <a:t>https://arxiv.org/abs/1903.01629</a:t>
              </a:r>
            </a:p>
          </p:txBody>
        </p:sp>
        <p:pic>
          <p:nvPicPr>
            <p:cNvPr id="720" name="https://arxiv.org/abs/1903.01629 https://arxiv.org/abs/1903.01629" descr="https://arxiv.org/abs/1903.01629 https://arxiv.org/abs/1903.01629"/>
            <p:cNvPicPr>
              <a:picLocks/>
            </p:cNvPicPr>
            <p:nvPr/>
          </p:nvPicPr>
          <p:blipFill>
            <a:blip r:embed="rId4"/>
            <a:stretch>
              <a:fillRect/>
            </a:stretch>
          </p:blipFill>
          <p:spPr>
            <a:xfrm>
              <a:off x="0" y="0"/>
              <a:ext cx="4723228" cy="1041400"/>
            </a:xfrm>
            <a:prstGeom prst="rect">
              <a:avLst/>
            </a:prstGeom>
            <a:effectLst/>
          </p:spPr>
        </p:pic>
      </p:grpSp>
      <p:sp>
        <p:nvSpPr>
          <p:cNvPr id="723" name="Details in the Support Documents"/>
          <p:cNvSpPr txBox="1"/>
          <p:nvPr/>
        </p:nvSpPr>
        <p:spPr>
          <a:xfrm>
            <a:off x="261549" y="204295"/>
            <a:ext cx="8112405" cy="684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747776">
              <a:defRPr sz="3900" b="1" i="1">
                <a:solidFill>
                  <a:srgbClr val="0433FF"/>
                </a:solidFill>
                <a:latin typeface="+mn-lt"/>
                <a:ea typeface="+mn-ea"/>
                <a:cs typeface="+mn-cs"/>
                <a:sym typeface="Helvetica Neue"/>
              </a:defRPr>
            </a:lvl1pPr>
          </a:lstStyle>
          <a:p>
            <a:r>
              <a:t>Details in the Support Documents</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5" name="イメージ" descr="イメージ"/>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735" y="0"/>
            <a:ext cx="7274801" cy="9361038"/>
          </a:xfrm>
          <a:prstGeom prst="rect">
            <a:avLst/>
          </a:prstGeom>
          <a:ln w="12700">
            <a:miter lim="400000"/>
          </a:ln>
        </p:spPr>
      </p:pic>
      <p:grpSp>
        <p:nvGrpSpPr>
          <p:cNvPr id="728" name="https://arxiv.org/abs/1908.11299"/>
          <p:cNvGrpSpPr/>
          <p:nvPr/>
        </p:nvGrpSpPr>
        <p:grpSpPr>
          <a:xfrm>
            <a:off x="13574" y="88134"/>
            <a:ext cx="4530929" cy="1002501"/>
            <a:chOff x="0" y="0"/>
            <a:chExt cx="4530928" cy="1002499"/>
          </a:xfrm>
        </p:grpSpPr>
        <p:sp>
          <p:nvSpPr>
            <p:cNvPr id="727" name="https://arxiv.org/abs/1908.11299"/>
            <p:cNvSpPr txBox="1"/>
            <p:nvPr/>
          </p:nvSpPr>
          <p:spPr>
            <a:xfrm>
              <a:off x="215900" y="139699"/>
              <a:ext cx="4099129" cy="443701"/>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defTabSz="747776">
                <a:defRPr sz="2100">
                  <a:latin typeface="+mn-lt"/>
                  <a:ea typeface="+mn-ea"/>
                  <a:cs typeface="+mn-cs"/>
                  <a:sym typeface="Helvetica Neue"/>
                </a:defRPr>
              </a:pPr>
              <a:r>
                <a:t> </a:t>
              </a:r>
              <a:r>
                <a:rPr u="sng">
                  <a:hlinkClick r:id="rId3"/>
                </a:rPr>
                <a:t>https://arxiv.org/abs/1908.11299</a:t>
              </a:r>
            </a:p>
          </p:txBody>
        </p:sp>
        <p:pic>
          <p:nvPicPr>
            <p:cNvPr id="726" name="https://arxiv.org/abs/1908.11299  https://arxiv.org/abs/1908.11299" descr="https://arxiv.org/abs/1908.11299  https://arxiv.org/abs/1908.11299"/>
            <p:cNvPicPr>
              <a:picLocks/>
            </p:cNvPicPr>
            <p:nvPr/>
          </p:nvPicPr>
          <p:blipFill>
            <a:blip r:embed="rId4"/>
            <a:stretch>
              <a:fillRect/>
            </a:stretch>
          </p:blipFill>
          <p:spPr>
            <a:xfrm>
              <a:off x="0" y="-1"/>
              <a:ext cx="4530929" cy="1002501"/>
            </a:xfrm>
            <a:prstGeom prst="rect">
              <a:avLst/>
            </a:prstGeom>
            <a:effectLst/>
          </p:spPr>
        </p:pic>
      </p:grpSp>
      <p:sp>
        <p:nvSpPr>
          <p:cNvPr id="729" name="四角形"/>
          <p:cNvSpPr/>
          <p:nvPr/>
        </p:nvSpPr>
        <p:spPr>
          <a:xfrm>
            <a:off x="4565019" y="7276445"/>
            <a:ext cx="1744068" cy="174170"/>
          </a:xfrm>
          <a:prstGeom prst="rect">
            <a:avLst/>
          </a:prstGeom>
          <a:solidFill>
            <a:schemeClr val="accent3">
              <a:satOff val="18648"/>
              <a:lumOff val="5971"/>
              <a:alpha val="25044"/>
            </a:schemeClr>
          </a:solidFill>
          <a:ln w="12700">
            <a:miter lim="400000"/>
          </a:ln>
        </p:spPr>
        <p:txBody>
          <a:bodyPr lIns="50800" tIns="50800" rIns="50800" bIns="50800" anchor="ctr"/>
          <a:lstStyle/>
          <a:p>
            <a:pPr>
              <a:defRPr sz="2400">
                <a:solidFill>
                  <a:srgbClr val="FFFFFF"/>
                </a:solidFill>
                <a:latin typeface="ヒラギノ角ゴ ProN W3"/>
                <a:ea typeface="ヒラギノ角ゴ ProN W3"/>
                <a:cs typeface="ヒラギノ角ゴ ProN W3"/>
                <a:sym typeface="ヒラギノ角ゴ ProN W3"/>
              </a:defRPr>
            </a:pPr>
            <a:endParaRPr/>
          </a:p>
        </p:txBody>
      </p:sp>
      <p:sp>
        <p:nvSpPr>
          <p:cNvPr id="730" name="四角形"/>
          <p:cNvSpPr/>
          <p:nvPr/>
        </p:nvSpPr>
        <p:spPr>
          <a:xfrm>
            <a:off x="861510" y="7295115"/>
            <a:ext cx="2718777" cy="174171"/>
          </a:xfrm>
          <a:prstGeom prst="rect">
            <a:avLst/>
          </a:prstGeom>
          <a:solidFill>
            <a:srgbClr val="FF2600">
              <a:alpha val="24591"/>
            </a:srgbClr>
          </a:solidFill>
          <a:ln w="12700">
            <a:miter lim="400000"/>
          </a:ln>
        </p:spPr>
        <p:txBody>
          <a:bodyPr lIns="50800" tIns="50800" rIns="50800" bIns="50800" anchor="ctr"/>
          <a:lstStyle/>
          <a:p>
            <a:pPr>
              <a:defRPr sz="2400">
                <a:solidFill>
                  <a:srgbClr val="FFFFFF"/>
                </a:solidFill>
                <a:latin typeface="ヒラギノ角ゴ ProN W3"/>
                <a:ea typeface="ヒラギノ角ゴ ProN W3"/>
                <a:cs typeface="ヒラギノ角ゴ ProN W3"/>
                <a:sym typeface="ヒラギノ角ゴ ProN W3"/>
              </a:defRPr>
            </a:pPr>
            <a:endParaRPr/>
          </a:p>
        </p:txBody>
      </p:sp>
      <p:sp>
        <p:nvSpPr>
          <p:cNvPr id="731" name="四角形"/>
          <p:cNvSpPr/>
          <p:nvPr/>
        </p:nvSpPr>
        <p:spPr>
          <a:xfrm>
            <a:off x="840916" y="7508130"/>
            <a:ext cx="3071585" cy="174170"/>
          </a:xfrm>
          <a:prstGeom prst="rect">
            <a:avLst/>
          </a:prstGeom>
          <a:solidFill>
            <a:schemeClr val="accent3">
              <a:satOff val="18648"/>
              <a:lumOff val="5971"/>
              <a:alpha val="25044"/>
            </a:schemeClr>
          </a:solidFill>
          <a:ln w="12700">
            <a:miter lim="400000"/>
          </a:ln>
        </p:spPr>
        <p:txBody>
          <a:bodyPr lIns="50800" tIns="50800" rIns="50800" bIns="50800" anchor="ctr"/>
          <a:lstStyle/>
          <a:p>
            <a:pPr>
              <a:defRPr sz="2400">
                <a:solidFill>
                  <a:srgbClr val="FFFFFF"/>
                </a:solidFill>
                <a:latin typeface="ヒラギノ角ゴ ProN W3"/>
                <a:ea typeface="ヒラギノ角ゴ ProN W3"/>
                <a:cs typeface="ヒラギノ角ゴ ProN W3"/>
                <a:sym typeface="ヒラギノ角ゴ ProN W3"/>
              </a:defRPr>
            </a:pPr>
            <a:endParaRPr/>
          </a:p>
        </p:txBody>
      </p:sp>
      <p:sp>
        <p:nvSpPr>
          <p:cNvPr id="732" name="四角形"/>
          <p:cNvSpPr/>
          <p:nvPr/>
        </p:nvSpPr>
        <p:spPr>
          <a:xfrm>
            <a:off x="1644087" y="7746544"/>
            <a:ext cx="611686" cy="174171"/>
          </a:xfrm>
          <a:prstGeom prst="rect">
            <a:avLst/>
          </a:prstGeom>
          <a:solidFill>
            <a:schemeClr val="accent3">
              <a:satOff val="18648"/>
              <a:lumOff val="5971"/>
              <a:alpha val="25044"/>
            </a:schemeClr>
          </a:solidFill>
          <a:ln w="12700">
            <a:miter lim="400000"/>
          </a:ln>
        </p:spPr>
        <p:txBody>
          <a:bodyPr lIns="50800" tIns="50800" rIns="50800" bIns="50800" anchor="ctr"/>
          <a:lstStyle/>
          <a:p>
            <a:pPr>
              <a:defRPr sz="2400">
                <a:solidFill>
                  <a:srgbClr val="FFFFFF"/>
                </a:solidFill>
                <a:latin typeface="ヒラギノ角ゴ ProN W3"/>
                <a:ea typeface="ヒラギノ角ゴ ProN W3"/>
                <a:cs typeface="ヒラギノ角ゴ ProN W3"/>
                <a:sym typeface="ヒラギノ角ゴ ProN W3"/>
              </a:defRPr>
            </a:pPr>
            <a:endParaRPr/>
          </a:p>
        </p:txBody>
      </p:sp>
      <p:sp>
        <p:nvSpPr>
          <p:cNvPr id="733" name="四角形"/>
          <p:cNvSpPr/>
          <p:nvPr/>
        </p:nvSpPr>
        <p:spPr>
          <a:xfrm>
            <a:off x="1688710" y="7984959"/>
            <a:ext cx="4156769" cy="174171"/>
          </a:xfrm>
          <a:prstGeom prst="rect">
            <a:avLst/>
          </a:prstGeom>
          <a:solidFill>
            <a:srgbClr val="FF2600">
              <a:alpha val="24591"/>
            </a:srgbClr>
          </a:solidFill>
          <a:ln w="12700">
            <a:miter lim="400000"/>
          </a:ln>
        </p:spPr>
        <p:txBody>
          <a:bodyPr lIns="50800" tIns="50800" rIns="50800" bIns="50800" anchor="ctr"/>
          <a:lstStyle/>
          <a:p>
            <a:pPr>
              <a:defRPr sz="2400">
                <a:solidFill>
                  <a:srgbClr val="FFFFFF"/>
                </a:solidFill>
                <a:latin typeface="ヒラギノ角ゴ ProN W3"/>
                <a:ea typeface="ヒラギノ角ゴ ProN W3"/>
                <a:cs typeface="ヒラギノ角ゴ ProN W3"/>
                <a:sym typeface="ヒラギノ角ゴ ProN W3"/>
              </a:defRPr>
            </a:pPr>
            <a:endParaRPr/>
          </a:p>
        </p:txBody>
      </p:sp>
      <p:sp>
        <p:nvSpPr>
          <p:cNvPr id="734" name="四角形"/>
          <p:cNvSpPr/>
          <p:nvPr/>
        </p:nvSpPr>
        <p:spPr>
          <a:xfrm>
            <a:off x="2591423" y="8400277"/>
            <a:ext cx="1828853" cy="174171"/>
          </a:xfrm>
          <a:prstGeom prst="rect">
            <a:avLst/>
          </a:prstGeom>
          <a:solidFill>
            <a:srgbClr val="FF2600">
              <a:alpha val="24591"/>
            </a:srgbClr>
          </a:solidFill>
          <a:ln w="12700">
            <a:miter lim="400000"/>
          </a:ln>
        </p:spPr>
        <p:txBody>
          <a:bodyPr lIns="50800" tIns="50800" rIns="50800" bIns="50800" anchor="ctr"/>
          <a:lstStyle/>
          <a:p>
            <a:pPr>
              <a:defRPr sz="2400">
                <a:solidFill>
                  <a:srgbClr val="FFFFFF"/>
                </a:solidFill>
                <a:latin typeface="ヒラギノ角ゴ ProN W3"/>
                <a:ea typeface="ヒラギノ角ゴ ProN W3"/>
                <a:cs typeface="ヒラギノ角ゴ ProN W3"/>
                <a:sym typeface="ヒラギノ角ゴ ProN W3"/>
              </a:defRPr>
            </a:pPr>
            <a:endParaRPr/>
          </a:p>
        </p:txBody>
      </p:sp>
      <p:sp>
        <p:nvSpPr>
          <p:cNvPr id="735" name="四角形"/>
          <p:cNvSpPr/>
          <p:nvPr/>
        </p:nvSpPr>
        <p:spPr>
          <a:xfrm>
            <a:off x="3003300" y="8674803"/>
            <a:ext cx="3623042" cy="174171"/>
          </a:xfrm>
          <a:prstGeom prst="rect">
            <a:avLst/>
          </a:prstGeom>
          <a:solidFill>
            <a:schemeClr val="accent3">
              <a:satOff val="18648"/>
              <a:lumOff val="5971"/>
              <a:alpha val="25044"/>
            </a:schemeClr>
          </a:solidFill>
          <a:ln w="12700">
            <a:miter lim="400000"/>
          </a:ln>
        </p:spPr>
        <p:txBody>
          <a:bodyPr lIns="50800" tIns="50800" rIns="50800" bIns="50800" anchor="ctr"/>
          <a:lstStyle/>
          <a:p>
            <a:pPr>
              <a:defRPr sz="2400">
                <a:solidFill>
                  <a:srgbClr val="FFFFFF"/>
                </a:solidFill>
                <a:latin typeface="ヒラギノ角ゴ ProN W3"/>
                <a:ea typeface="ヒラギノ角ゴ ProN W3"/>
                <a:cs typeface="ヒラギノ角ゴ ProN W3"/>
                <a:sym typeface="ヒラギノ角ゴ ProN W3"/>
              </a:defRPr>
            </a:pPr>
            <a:endParaRPr/>
          </a:p>
        </p:txBody>
      </p:sp>
      <p:sp>
        <p:nvSpPr>
          <p:cNvPr id="736" name="四角形"/>
          <p:cNvSpPr/>
          <p:nvPr/>
        </p:nvSpPr>
        <p:spPr>
          <a:xfrm>
            <a:off x="4692019" y="7403445"/>
            <a:ext cx="1744068" cy="174170"/>
          </a:xfrm>
          <a:prstGeom prst="rect">
            <a:avLst/>
          </a:prstGeom>
          <a:solidFill>
            <a:schemeClr val="accent3">
              <a:satOff val="18648"/>
              <a:lumOff val="5971"/>
              <a:alpha val="25044"/>
            </a:schemeClr>
          </a:solidFill>
          <a:ln w="12700">
            <a:miter lim="400000"/>
          </a:ln>
        </p:spPr>
        <p:txBody>
          <a:bodyPr lIns="50800" tIns="50800" rIns="50800" bIns="50800" anchor="ctr"/>
          <a:lstStyle/>
          <a:p>
            <a:pPr>
              <a:defRPr sz="2400">
                <a:solidFill>
                  <a:srgbClr val="FFFFFF"/>
                </a:solidFill>
                <a:latin typeface="ヒラギノ角ゴ ProN W3"/>
                <a:ea typeface="ヒラギノ角ゴ ProN W3"/>
                <a:cs typeface="ヒラギノ角ゴ ProN W3"/>
                <a:sym typeface="ヒラギノ角ゴ ProN W3"/>
              </a:defRPr>
            </a:pPr>
            <a:endParaRPr/>
          </a:p>
        </p:txBody>
      </p:sp>
      <p:sp>
        <p:nvSpPr>
          <p:cNvPr id="737" name="四角形"/>
          <p:cNvSpPr/>
          <p:nvPr/>
        </p:nvSpPr>
        <p:spPr>
          <a:xfrm>
            <a:off x="830621" y="8870450"/>
            <a:ext cx="2718777" cy="174171"/>
          </a:xfrm>
          <a:prstGeom prst="rect">
            <a:avLst/>
          </a:prstGeom>
          <a:solidFill>
            <a:schemeClr val="accent3">
              <a:satOff val="18648"/>
              <a:lumOff val="5971"/>
              <a:alpha val="25044"/>
            </a:schemeClr>
          </a:solidFill>
          <a:ln w="12700">
            <a:miter lim="400000"/>
          </a:ln>
        </p:spPr>
        <p:txBody>
          <a:bodyPr lIns="50800" tIns="50800" rIns="50800" bIns="50800" anchor="ctr"/>
          <a:lstStyle/>
          <a:p>
            <a:pPr>
              <a:defRPr sz="2400">
                <a:solidFill>
                  <a:srgbClr val="FFFFFF"/>
                </a:solidFill>
                <a:latin typeface="ヒラギノ角ゴ ProN W3"/>
                <a:ea typeface="ヒラギノ角ゴ ProN W3"/>
                <a:cs typeface="ヒラギノ角ゴ ProN W3"/>
                <a:sym typeface="ヒラギノ角ゴ ProN W3"/>
              </a:defRPr>
            </a:pPr>
            <a:endParaRPr/>
          </a:p>
        </p:txBody>
      </p:sp>
      <p:sp>
        <p:nvSpPr>
          <p:cNvPr id="738" name="四角形"/>
          <p:cNvSpPr/>
          <p:nvPr/>
        </p:nvSpPr>
        <p:spPr>
          <a:xfrm>
            <a:off x="2773341" y="9066098"/>
            <a:ext cx="1987507" cy="174171"/>
          </a:xfrm>
          <a:prstGeom prst="rect">
            <a:avLst/>
          </a:prstGeom>
          <a:solidFill>
            <a:srgbClr val="FF2600">
              <a:alpha val="24591"/>
            </a:srgbClr>
          </a:solidFill>
          <a:ln w="12700">
            <a:miter lim="400000"/>
          </a:ln>
        </p:spPr>
        <p:txBody>
          <a:bodyPr lIns="50800" tIns="50800" rIns="50800" bIns="50800" anchor="ctr"/>
          <a:lstStyle/>
          <a:p>
            <a:pPr>
              <a:defRPr sz="2400">
                <a:solidFill>
                  <a:srgbClr val="FFFFFF"/>
                </a:solidFill>
                <a:latin typeface="ヒラギノ角ゴ ProN W3"/>
                <a:ea typeface="ヒラギノ角ゴ ProN W3"/>
                <a:cs typeface="ヒラギノ角ゴ ProN W3"/>
                <a:sym typeface="ヒラギノ角ゴ ProN W3"/>
              </a:defRPr>
            </a:pPr>
            <a:endParaRPr/>
          </a:p>
        </p:txBody>
      </p:sp>
      <p:pic>
        <p:nvPicPr>
          <p:cNvPr id="739" name="イメージ" descr="イメージ"/>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37419" y="101491"/>
            <a:ext cx="4688173" cy="3401606"/>
          </a:xfrm>
          <a:prstGeom prst="rect">
            <a:avLst/>
          </a:prstGeom>
          <a:ln w="12700">
            <a:miter lim="400000"/>
          </a:ln>
        </p:spPr>
      </p:pic>
      <p:pic>
        <p:nvPicPr>
          <p:cNvPr id="740" name="イメージ" descr="イメージ"/>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88955" y="6094178"/>
            <a:ext cx="4585101" cy="3478905"/>
          </a:xfrm>
          <a:prstGeom prst="rect">
            <a:avLst/>
          </a:prstGeom>
          <a:ln w="12700">
            <a:miter lim="400000"/>
          </a:ln>
        </p:spPr>
      </p:pic>
      <p:pic>
        <p:nvPicPr>
          <p:cNvPr id="741" name="イメージ" descr="イメージ"/>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45338" y="3673800"/>
            <a:ext cx="4872336" cy="2405999"/>
          </a:xfrm>
          <a:prstGeom prst="rect">
            <a:avLst/>
          </a:prstGeom>
          <a:ln w="12700">
            <a:miter lim="400000"/>
          </a:ln>
        </p:spPr>
      </p:pic>
      <p:grpSp>
        <p:nvGrpSpPr>
          <p:cNvPr id="744" name="https://arxiv.org/abs/1907.10619"/>
          <p:cNvGrpSpPr/>
          <p:nvPr/>
        </p:nvGrpSpPr>
        <p:grpSpPr>
          <a:xfrm>
            <a:off x="9930541" y="5061732"/>
            <a:ext cx="2768440" cy="469901"/>
            <a:chOff x="0" y="0"/>
            <a:chExt cx="2768438" cy="469900"/>
          </a:xfrm>
        </p:grpSpPr>
        <p:sp>
          <p:nvSpPr>
            <p:cNvPr id="743" name="https://arxiv.org/abs/1907.10619"/>
            <p:cNvSpPr txBox="1"/>
            <p:nvPr/>
          </p:nvSpPr>
          <p:spPr>
            <a:xfrm>
              <a:off x="50800" y="25400"/>
              <a:ext cx="2666839" cy="342900"/>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400" u="sng">
                  <a:latin typeface="Helvetica"/>
                  <a:ea typeface="Helvetica"/>
                  <a:cs typeface="Helvetica"/>
                  <a:sym typeface="Helvetica"/>
                  <a:hlinkClick r:id="rId8"/>
                </a:defRPr>
              </a:lvl1pPr>
            </a:lstStyle>
            <a:p>
              <a:pPr>
                <a:defRPr u="none"/>
              </a:pPr>
              <a:r>
                <a:rPr u="sng">
                  <a:hlinkClick r:id="rId8"/>
                </a:rPr>
                <a:t>https://arxiv.org/abs/1907.10619</a:t>
              </a:r>
            </a:p>
          </p:txBody>
        </p:sp>
        <p:pic>
          <p:nvPicPr>
            <p:cNvPr id="742" name="https://arxiv.org/abs/1907.10619 https://arxiv.org/abs/1907.10619" descr="https://arxiv.org/abs/1907.10619 https://arxiv.org/abs/1907.10619"/>
            <p:cNvPicPr>
              <a:picLocks/>
            </p:cNvPicPr>
            <p:nvPr/>
          </p:nvPicPr>
          <p:blipFill>
            <a:blip r:embed="rId9"/>
            <a:stretch>
              <a:fillRect/>
            </a:stretch>
          </p:blipFill>
          <p:spPr>
            <a:xfrm>
              <a:off x="0" y="0"/>
              <a:ext cx="2768439" cy="469900"/>
            </a:xfrm>
            <a:prstGeom prst="rect">
              <a:avLst/>
            </a:prstGeom>
            <a:effectLst/>
          </p:spPr>
        </p:pic>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Direct New Particle Searches"/>
          <p:cNvSpPr txBox="1">
            <a:spLocks noGrp="1"/>
          </p:cNvSpPr>
          <p:nvPr>
            <p:ph type="title"/>
          </p:nvPr>
        </p:nvSpPr>
        <p:spPr>
          <a:xfrm>
            <a:off x="1270000" y="592143"/>
            <a:ext cx="10464800" cy="3013563"/>
          </a:xfrm>
          <a:prstGeom prst="rect">
            <a:avLst/>
          </a:prstGeom>
        </p:spPr>
        <p:txBody>
          <a:bodyPr/>
          <a:lstStyle>
            <a:lvl1pPr defTabSz="830862">
              <a:defRPr sz="9200"/>
            </a:lvl1pPr>
          </a:lstStyle>
          <a:p>
            <a:r>
              <a:t>Direct New Particle Searches</a:t>
            </a:r>
          </a:p>
        </p:txBody>
      </p:sp>
      <p:sp>
        <p:nvSpPr>
          <p:cNvPr id="866" name="スライド番号"/>
          <p:cNvSpPr txBox="1">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830862"/>
          </a:lstStyle>
          <a:p>
            <a:fld id="{86CB4B4D-7CA3-9044-876B-883B54F8677D}" type="slidenum">
              <a:t>22</a:t>
            </a:fld>
            <a:endParaRPr/>
          </a:p>
        </p:txBody>
      </p:sp>
      <p:sp>
        <p:nvSpPr>
          <p:cNvPr id="867" name="&gt;103 higher luminosity than LEP2…"/>
          <p:cNvSpPr txBox="1"/>
          <p:nvPr/>
        </p:nvSpPr>
        <p:spPr>
          <a:xfrm>
            <a:off x="2021410" y="4213314"/>
            <a:ext cx="8961980" cy="39386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913694" lvl="1" indent="-469194" algn="l" defTabSz="830862">
              <a:spcBef>
                <a:spcPts val="1100"/>
              </a:spcBef>
              <a:buSzPct val="75000"/>
              <a:buChar char="•"/>
              <a:defRPr sz="3000" b="1">
                <a:latin typeface="+mn-lt"/>
                <a:ea typeface="+mn-ea"/>
                <a:cs typeface="+mn-cs"/>
                <a:sym typeface="Helvetica Neue"/>
              </a:defRPr>
            </a:pPr>
            <a:r>
              <a:t>&gt;10</a:t>
            </a:r>
            <a:r>
              <a:rPr baseline="31999"/>
              <a:t>3</a:t>
            </a:r>
            <a:r>
              <a:t> higher luminosity than LEP2</a:t>
            </a:r>
          </a:p>
          <a:p>
            <a:pPr marL="913694" lvl="1" indent="-469194" algn="l" defTabSz="830862">
              <a:spcBef>
                <a:spcPts val="1100"/>
              </a:spcBef>
              <a:buSzPct val="75000"/>
              <a:buChar char="•"/>
              <a:defRPr sz="3000" b="1">
                <a:latin typeface="+mn-lt"/>
                <a:ea typeface="+mn-ea"/>
                <a:cs typeface="+mn-cs"/>
                <a:sym typeface="Helvetica Neue"/>
              </a:defRPr>
            </a:pPr>
            <a:r>
              <a:t>beam polarizations</a:t>
            </a:r>
          </a:p>
          <a:p>
            <a:pPr marL="913694" lvl="1" indent="-469194" algn="l" defTabSz="830862">
              <a:spcBef>
                <a:spcPts val="1100"/>
              </a:spcBef>
              <a:buSzPct val="75000"/>
              <a:buChar char="•"/>
              <a:defRPr sz="3000" b="1">
                <a:latin typeface="+mn-lt"/>
                <a:ea typeface="+mn-ea"/>
                <a:cs typeface="+mn-cs"/>
                <a:sym typeface="Helvetica Neue"/>
              </a:defRPr>
            </a:pPr>
            <a:r>
              <a:t>much better detectors</a:t>
            </a:r>
          </a:p>
          <a:p>
            <a:pPr marL="913694" lvl="1" indent="-469194" algn="l" defTabSz="830862">
              <a:spcBef>
                <a:spcPts val="1100"/>
              </a:spcBef>
              <a:buSzPct val="75000"/>
              <a:buChar char="•"/>
              <a:defRPr sz="3000" b="1">
                <a:latin typeface="+mn-lt"/>
                <a:ea typeface="+mn-ea"/>
                <a:cs typeface="+mn-cs"/>
                <a:sym typeface="Helvetica Neue"/>
              </a:defRPr>
            </a:pPr>
            <a:r>
              <a:t>trigger-less data taking</a:t>
            </a:r>
          </a:p>
          <a:p>
            <a:pPr lvl="1" indent="228600" algn="l" defTabSz="830862">
              <a:spcBef>
                <a:spcPts val="1100"/>
              </a:spcBef>
              <a:defRPr sz="3000" b="1">
                <a:latin typeface="+mn-lt"/>
                <a:ea typeface="+mn-ea"/>
                <a:cs typeface="+mn-cs"/>
                <a:sym typeface="Helvetica Neue"/>
              </a:defRPr>
            </a:pPr>
            <a:r>
              <a:rPr>
                <a:solidFill>
                  <a:schemeClr val="accent5"/>
                </a:solidFill>
              </a:rPr>
              <a:t>enhance sensitivities to regions with small cross sections and compressed mass spectrum</a:t>
            </a:r>
            <a:r>
              <a:t>, which are challenging at LHC</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 name="Recoil_mass_Right_250GeV_250invfb_Rebin4_withsignal_BF10.pdf" descr="Recoil_mass_Right_250GeV_250invfb_Rebin4_withsignal_BF10.pdf"/>
          <p:cNvPicPr>
            <a:picLocks noChangeAspect="1"/>
          </p:cNvPicPr>
          <p:nvPr/>
        </p:nvPicPr>
        <p:blipFill>
          <a:blip r:embed="rId3"/>
          <a:stretch>
            <a:fillRect/>
          </a:stretch>
        </p:blipFill>
        <p:spPr>
          <a:xfrm>
            <a:off x="213949" y="4084554"/>
            <a:ext cx="5955903" cy="4275227"/>
          </a:xfrm>
          <a:prstGeom prst="rect">
            <a:avLst/>
          </a:prstGeom>
          <a:ln w="12700">
            <a:miter lim="400000"/>
          </a:ln>
        </p:spPr>
      </p:pic>
      <p:sp>
        <p:nvSpPr>
          <p:cNvPr id="870" name="四角形"/>
          <p:cNvSpPr/>
          <p:nvPr/>
        </p:nvSpPr>
        <p:spPr>
          <a:xfrm>
            <a:off x="5618828" y="7935193"/>
            <a:ext cx="367180" cy="860844"/>
          </a:xfrm>
          <a:prstGeom prst="rect">
            <a:avLst/>
          </a:prstGeom>
          <a:solidFill>
            <a:srgbClr val="FFFFFF"/>
          </a:solidFill>
          <a:ln w="12700">
            <a:miter lim="400000"/>
          </a:ln>
        </p:spPr>
        <p:txBody>
          <a:bodyPr lIns="50800" tIns="50800" rIns="50800" bIns="50800" anchor="ctr"/>
          <a:lstStyle/>
          <a:p>
            <a:pPr defTabSz="457200">
              <a:defRPr sz="2000">
                <a:solidFill>
                  <a:srgbClr val="FFFFFF"/>
                </a:solidFill>
                <a:latin typeface="Calibri"/>
                <a:ea typeface="Calibri"/>
                <a:cs typeface="Calibri"/>
                <a:sym typeface="Calibri"/>
              </a:defRPr>
            </a:pPr>
            <a:endParaRPr/>
          </a:p>
        </p:txBody>
      </p:sp>
      <p:sp>
        <p:nvSpPr>
          <p:cNvPr id="871" name="スライド番号"/>
          <p:cNvSpPr txBox="1">
            <a:spLocks noGrp="1"/>
          </p:cNvSpPr>
          <p:nvPr>
            <p:ph type="sldNum" sz="quarter" idx="4294967295"/>
          </p:nvPr>
        </p:nvSpPr>
        <p:spPr>
          <a:xfrm>
            <a:off x="12606377" y="9356866"/>
            <a:ext cx="340513" cy="32742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nchor="b">
            <a:normAutofit/>
          </a:bodyPr>
          <a:lstStyle>
            <a:lvl1pPr algn="r" defTabSz="585216">
              <a:lnSpc>
                <a:spcPct val="90000"/>
              </a:lnSpc>
              <a:defRPr sz="1400">
                <a:uFillTx/>
                <a:latin typeface="Arial"/>
                <a:ea typeface="Arial"/>
                <a:cs typeface="Arial"/>
                <a:sym typeface="Arial"/>
              </a:defRPr>
            </a:lvl1pPr>
          </a:lstStyle>
          <a:p>
            <a:fld id="{86CB4B4D-7CA3-9044-876B-883B54F8677D}" type="slidenum">
              <a:t>23</a:t>
            </a:fld>
            <a:endParaRPr/>
          </a:p>
        </p:txBody>
      </p:sp>
      <p:sp>
        <p:nvSpPr>
          <p:cNvPr id="872" name="MDM &lt; Mh /2"/>
          <p:cNvSpPr txBox="1"/>
          <p:nvPr/>
        </p:nvSpPr>
        <p:spPr>
          <a:xfrm>
            <a:off x="2831605" y="5738581"/>
            <a:ext cx="1795047" cy="4895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2" tIns="65022" rIns="65022" bIns="65022">
            <a:spAutoFit/>
          </a:bodyPr>
          <a:lstStyle/>
          <a:p>
            <a:pPr algn="l" defTabSz="585216">
              <a:spcBef>
                <a:spcPts val="500"/>
              </a:spcBef>
              <a:defRPr sz="2400" b="1" i="1">
                <a:solidFill>
                  <a:srgbClr val="FF2C79"/>
                </a:solidFill>
                <a:latin typeface="+mn-lt"/>
                <a:ea typeface="+mn-ea"/>
                <a:cs typeface="+mn-cs"/>
                <a:sym typeface="Helvetica Neue"/>
              </a:defRPr>
            </a:pPr>
            <a:r>
              <a:t>M</a:t>
            </a:r>
            <a:r>
              <a:rPr baseline="-5997"/>
              <a:t>DM</a:t>
            </a:r>
            <a:r>
              <a:t> &lt;</a:t>
            </a:r>
            <a:r>
              <a:rPr>
                <a:latin typeface="Arial"/>
                <a:ea typeface="Arial"/>
                <a:cs typeface="Arial"/>
                <a:sym typeface="Arial"/>
              </a:rPr>
              <a:t> M</a:t>
            </a:r>
            <a:r>
              <a:rPr baseline="-5997">
                <a:latin typeface="Arial"/>
                <a:ea typeface="Arial"/>
                <a:cs typeface="Arial"/>
                <a:sym typeface="Arial"/>
              </a:rPr>
              <a:t>h </a:t>
            </a:r>
            <a:r>
              <a:rPr>
                <a:latin typeface="Arial"/>
                <a:ea typeface="Arial"/>
                <a:cs typeface="Arial"/>
                <a:sym typeface="Arial"/>
              </a:rPr>
              <a:t>/2</a:t>
            </a:r>
          </a:p>
        </p:txBody>
      </p:sp>
      <p:grpSp>
        <p:nvGrpSpPr>
          <p:cNvPr id="875" name="探索可能 BRinv：0.3% まで!"/>
          <p:cNvGrpSpPr/>
          <p:nvPr/>
        </p:nvGrpSpPr>
        <p:grpSpPr>
          <a:xfrm>
            <a:off x="501403" y="8431678"/>
            <a:ext cx="5380994" cy="998035"/>
            <a:chOff x="0" y="0"/>
            <a:chExt cx="5380992" cy="998034"/>
          </a:xfrm>
        </p:grpSpPr>
        <p:sp>
          <p:nvSpPr>
            <p:cNvPr id="874" name="探索可能 BRinv：0.3% まで!"/>
            <p:cNvSpPr txBox="1"/>
            <p:nvPr/>
          </p:nvSpPr>
          <p:spPr>
            <a:xfrm>
              <a:off x="215900" y="139700"/>
              <a:ext cx="4949193" cy="439235"/>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2" tIns="65022" rIns="65022" bIns="65022" numCol="1" anchor="t">
              <a:spAutoFit/>
            </a:bodyPr>
            <a:lstStyle/>
            <a:p>
              <a:pPr algn="l" defTabSz="585216">
                <a:spcBef>
                  <a:spcPts val="500"/>
                </a:spcBef>
                <a:defRPr sz="2000" b="1">
                  <a:solidFill>
                    <a:srgbClr val="FF2C79"/>
                  </a:solidFill>
                  <a:latin typeface="+mn-lt"/>
                  <a:ea typeface="+mn-ea"/>
                  <a:cs typeface="+mn-cs"/>
                  <a:sym typeface="Helvetica Neue"/>
                </a:defRPr>
              </a:pPr>
              <a:r>
                <a:rPr i="1">
                  <a:latin typeface="Arial"/>
                  <a:ea typeface="Arial"/>
                  <a:cs typeface="Arial"/>
                  <a:sym typeface="Arial"/>
                </a:rPr>
                <a:t>Possible to access BR</a:t>
              </a:r>
              <a:r>
                <a:rPr i="1" baseline="-5999">
                  <a:latin typeface="Arial"/>
                  <a:ea typeface="Arial"/>
                  <a:cs typeface="Arial"/>
                  <a:sym typeface="Arial"/>
                </a:rPr>
                <a:t>inv</a:t>
              </a:r>
              <a:r>
                <a:rPr i="1">
                  <a:latin typeface="Arial"/>
                  <a:ea typeface="Arial"/>
                  <a:cs typeface="Arial"/>
                  <a:sym typeface="Arial"/>
                </a:rPr>
                <a:t> to 0.3%!</a:t>
              </a:r>
            </a:p>
          </p:txBody>
        </p:sp>
        <p:pic>
          <p:nvPicPr>
            <p:cNvPr id="873" name="探索可能 BRinv：0.3% まで! Possible to access BRinv to 0.3%!" descr="探索可能 BRinv：0.3% まで! Possible to access BRinv to 0.3%!"/>
            <p:cNvPicPr>
              <a:picLocks/>
            </p:cNvPicPr>
            <p:nvPr/>
          </p:nvPicPr>
          <p:blipFill>
            <a:blip r:embed="rId4"/>
            <a:stretch>
              <a:fillRect/>
            </a:stretch>
          </p:blipFill>
          <p:spPr>
            <a:xfrm>
              <a:off x="0" y="0"/>
              <a:ext cx="5380993" cy="998035"/>
            </a:xfrm>
            <a:prstGeom prst="rect">
              <a:avLst/>
            </a:prstGeom>
            <a:effectLst/>
          </p:spPr>
        </p:pic>
      </p:grpSp>
      <p:sp>
        <p:nvSpPr>
          <p:cNvPr id="876" name="主としてレプトンや電弱ゲージボソンに結合するDM探索"/>
          <p:cNvSpPr txBox="1"/>
          <p:nvPr/>
        </p:nvSpPr>
        <p:spPr>
          <a:xfrm>
            <a:off x="7520533" y="2702493"/>
            <a:ext cx="2630023" cy="990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200" b="1">
                <a:solidFill>
                  <a:srgbClr val="5FAD00"/>
                </a:solidFill>
                <a:latin typeface="Helvetica"/>
                <a:ea typeface="Helvetica"/>
                <a:cs typeface="Helvetica"/>
                <a:sym typeface="Helvetica"/>
              </a:defRPr>
            </a:lvl1pPr>
          </a:lstStyle>
          <a:p>
            <a:r>
              <a:t>Effective in particular for DM particles which couple mostly to EW gauge bosons and leptons and hence difficult to find at the LHC.</a:t>
            </a:r>
          </a:p>
        </p:txBody>
      </p:sp>
      <p:sp>
        <p:nvSpPr>
          <p:cNvPr id="877" name="反跳質量 [GeV]"/>
          <p:cNvSpPr txBox="1"/>
          <p:nvPr/>
        </p:nvSpPr>
        <p:spPr>
          <a:xfrm>
            <a:off x="3772646" y="8049781"/>
            <a:ext cx="2214304" cy="2794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400">
                <a:latin typeface="ヒラギノ角ゴ ProN W6"/>
                <a:ea typeface="ヒラギノ角ゴ ProN W6"/>
                <a:cs typeface="ヒラギノ角ゴ ProN W6"/>
                <a:sym typeface="ヒラギノ角ゴ ProN W6"/>
              </a:defRPr>
            </a:lvl1pPr>
          </a:lstStyle>
          <a:p>
            <a:r>
              <a:t>Recoil Mass [GeV]</a:t>
            </a:r>
          </a:p>
        </p:txBody>
      </p:sp>
      <p:sp>
        <p:nvSpPr>
          <p:cNvPr id="878" name="媒介粒子質量 [GeV]"/>
          <p:cNvSpPr txBox="1"/>
          <p:nvPr/>
        </p:nvSpPr>
        <p:spPr>
          <a:xfrm rot="16200000">
            <a:off x="-1529362" y="6069767"/>
            <a:ext cx="4088506" cy="30480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defRPr sz="1600">
                <a:latin typeface="ヒラギノ角ゴ ProN W6"/>
                <a:ea typeface="ヒラギノ角ゴ ProN W6"/>
                <a:cs typeface="ヒラギノ角ゴ ProN W6"/>
                <a:sym typeface="ヒラギノ角ゴ ProN W6"/>
              </a:defRPr>
            </a:lvl1pPr>
          </a:lstStyle>
          <a:p>
            <a:r>
              <a:t># events</a:t>
            </a:r>
          </a:p>
        </p:txBody>
      </p:sp>
      <p:pic>
        <p:nvPicPr>
          <p:cNvPr id="879" name="イメージ" descr="イメージ"/>
          <p:cNvPicPr>
            <a:picLocks noChangeAspect="1"/>
          </p:cNvPicPr>
          <p:nvPr/>
        </p:nvPicPr>
        <p:blipFill>
          <a:blip r:embed="rId5"/>
          <a:stretch>
            <a:fillRect/>
          </a:stretch>
        </p:blipFill>
        <p:spPr>
          <a:xfrm>
            <a:off x="3811178" y="1817823"/>
            <a:ext cx="3004412" cy="2448432"/>
          </a:xfrm>
          <a:prstGeom prst="rect">
            <a:avLst/>
          </a:prstGeom>
          <a:ln w="12700">
            <a:miter lim="400000"/>
          </a:ln>
        </p:spPr>
      </p:pic>
      <p:sp>
        <p:nvSpPr>
          <p:cNvPr id="880" name="主としてレプトンや電弱ゲージボソンに結合するDM探索"/>
          <p:cNvSpPr txBox="1"/>
          <p:nvPr/>
        </p:nvSpPr>
        <p:spPr>
          <a:xfrm>
            <a:off x="7016991" y="2097591"/>
            <a:ext cx="5472806" cy="511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1600" b="1">
                <a:latin typeface="Helvetica"/>
                <a:ea typeface="Helvetica"/>
                <a:cs typeface="Helvetica"/>
                <a:sym typeface="Helvetica"/>
              </a:defRPr>
            </a:lvl1pPr>
          </a:lstStyle>
          <a:p>
            <a:r>
              <a:t>Sensitive to various types of Dark Matter particles</a:t>
            </a:r>
          </a:p>
        </p:txBody>
      </p:sp>
      <p:sp>
        <p:nvSpPr>
          <p:cNvPr id="881" name="主としてレプトンや電弱ゲージボソンに結合するDM探索"/>
          <p:cNvSpPr txBox="1"/>
          <p:nvPr/>
        </p:nvSpPr>
        <p:spPr>
          <a:xfrm>
            <a:off x="1024837" y="9244814"/>
            <a:ext cx="4334127" cy="551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nchor="ctr">
            <a:spAutoFit/>
          </a:bodyPr>
          <a:lstStyle>
            <a:lvl1pPr algn="l" defTabSz="585216">
              <a:spcBef>
                <a:spcPts val="500"/>
              </a:spcBef>
              <a:defRPr sz="2800" b="1" baseline="30713">
                <a:solidFill>
                  <a:schemeClr val="accent5"/>
                </a:solidFill>
                <a:latin typeface="+mn-lt"/>
                <a:ea typeface="+mn-ea"/>
                <a:cs typeface="+mn-cs"/>
                <a:sym typeface="Helvetica Neue"/>
              </a:defRPr>
            </a:lvl1pPr>
          </a:lstStyle>
          <a:p>
            <a:r>
              <a:t>O(10) more sensitive than HL-LHC</a:t>
            </a:r>
          </a:p>
        </p:txBody>
      </p:sp>
      <p:sp>
        <p:nvSpPr>
          <p:cNvPr id="882" name="主としてレプトンや電弱ゲージボソンに結合するDM探索"/>
          <p:cNvSpPr txBox="1"/>
          <p:nvPr/>
        </p:nvSpPr>
        <p:spPr>
          <a:xfrm>
            <a:off x="850171" y="2702493"/>
            <a:ext cx="2759607" cy="825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1600" b="1">
                <a:latin typeface="Helvetica"/>
                <a:ea typeface="Helvetica"/>
                <a:cs typeface="Helvetica"/>
                <a:sym typeface="Helvetica"/>
              </a:defRPr>
            </a:pPr>
            <a:r>
              <a:t>Effective when the D</a:t>
            </a:r>
            <a:r>
              <a:rPr b="0"/>
              <a:t>ark</a:t>
            </a:r>
            <a:r>
              <a:t> M</a:t>
            </a:r>
            <a:r>
              <a:rPr b="0"/>
              <a:t>atter</a:t>
            </a:r>
            <a:r>
              <a:t> particle interacts with the Higgs boson</a:t>
            </a:r>
          </a:p>
        </p:txBody>
      </p:sp>
      <p:pic>
        <p:nvPicPr>
          <p:cNvPr id="883" name="イメージ" descr="イメージ"/>
          <p:cNvPicPr>
            <a:picLocks noChangeAspect="1"/>
          </p:cNvPicPr>
          <p:nvPr/>
        </p:nvPicPr>
        <p:blipFill>
          <a:blip r:embed="rId6"/>
          <a:stretch>
            <a:fillRect/>
          </a:stretch>
        </p:blipFill>
        <p:spPr>
          <a:xfrm>
            <a:off x="6350332" y="3683677"/>
            <a:ext cx="4970425" cy="4661341"/>
          </a:xfrm>
          <a:prstGeom prst="rect">
            <a:avLst/>
          </a:prstGeom>
          <a:ln w="12700">
            <a:miter lim="400000"/>
          </a:ln>
        </p:spPr>
      </p:pic>
      <p:pic>
        <p:nvPicPr>
          <p:cNvPr id="884" name="イメージ" descr="イメージ"/>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95794" y="2574687"/>
            <a:ext cx="1872333" cy="1515667"/>
          </a:xfrm>
          <a:prstGeom prst="rect">
            <a:avLst/>
          </a:prstGeom>
          <a:ln w="12700">
            <a:miter lim="400000"/>
          </a:ln>
        </p:spPr>
      </p:pic>
      <p:sp>
        <p:nvSpPr>
          <p:cNvPr id="885" name="角丸四角形"/>
          <p:cNvSpPr/>
          <p:nvPr/>
        </p:nvSpPr>
        <p:spPr>
          <a:xfrm>
            <a:off x="7645669" y="6432860"/>
            <a:ext cx="1011173" cy="762810"/>
          </a:xfrm>
          <a:prstGeom prst="roundRect">
            <a:avLst>
              <a:gd name="adj" fmla="val 24973"/>
            </a:avLst>
          </a:prstGeom>
          <a:ln w="25400">
            <a:solidFill>
              <a:srgbClr val="FF2600"/>
            </a:solidFill>
          </a:ln>
        </p:spPr>
        <p:txBody>
          <a:bodyPr lIns="50800" tIns="50800" rIns="50800" bIns="50800" anchor="ctr"/>
          <a:lstStyle/>
          <a:p>
            <a:pPr>
              <a:defRPr sz="3400">
                <a:latin typeface="Helvetica"/>
                <a:ea typeface="Helvetica"/>
                <a:cs typeface="Helvetica"/>
                <a:sym typeface="Helvetica"/>
              </a:defRPr>
            </a:pPr>
            <a:endParaRPr/>
          </a:p>
        </p:txBody>
      </p:sp>
      <p:sp>
        <p:nvSpPr>
          <p:cNvPr id="886" name="線"/>
          <p:cNvSpPr/>
          <p:nvPr/>
        </p:nvSpPr>
        <p:spPr>
          <a:xfrm flipH="1" flipV="1">
            <a:off x="7514111" y="5254910"/>
            <a:ext cx="324696" cy="1177673"/>
          </a:xfrm>
          <a:prstGeom prst="line">
            <a:avLst/>
          </a:prstGeom>
          <a:ln w="12700">
            <a:solidFill>
              <a:srgbClr val="FF2600"/>
            </a:solidFill>
          </a:ln>
        </p:spPr>
        <p:txBody>
          <a:bodyPr lIns="45718" tIns="45718" rIns="45718" bIns="45718"/>
          <a:lstStyle/>
          <a:p>
            <a:pPr>
              <a:defRPr sz="3400">
                <a:latin typeface="Helvetica"/>
                <a:ea typeface="Helvetica"/>
                <a:cs typeface="Helvetica"/>
                <a:sym typeface="Helvetica"/>
              </a:defRPr>
            </a:pPr>
            <a:endParaRPr/>
          </a:p>
        </p:txBody>
      </p:sp>
      <p:grpSp>
        <p:nvGrpSpPr>
          <p:cNvPr id="889" name="ILC250"/>
          <p:cNvGrpSpPr/>
          <p:nvPr/>
        </p:nvGrpSpPr>
        <p:grpSpPr>
          <a:xfrm>
            <a:off x="7308804" y="4938134"/>
            <a:ext cx="1308601" cy="576096"/>
            <a:chOff x="0" y="0"/>
            <a:chExt cx="1308600" cy="576095"/>
          </a:xfrm>
        </p:grpSpPr>
        <p:sp>
          <p:nvSpPr>
            <p:cNvPr id="888" name="ILC250"/>
            <p:cNvSpPr txBox="1"/>
            <p:nvPr/>
          </p:nvSpPr>
          <p:spPr>
            <a:xfrm>
              <a:off x="76200" y="50800"/>
              <a:ext cx="1156201" cy="360196"/>
            </a:xfrm>
            <a:prstGeom prst="rect">
              <a:avLst/>
            </a:prstGeom>
            <a:solidFill>
              <a:srgbClr val="FFFFFF">
                <a:alpha val="97000"/>
              </a:srgbClr>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defRPr sz="2200" b="1" i="1">
                  <a:solidFill>
                    <a:srgbClr val="FF2600"/>
                  </a:solidFill>
                  <a:latin typeface="+mn-lt"/>
                  <a:ea typeface="+mn-ea"/>
                  <a:cs typeface="+mn-cs"/>
                  <a:sym typeface="Helvetica Neue"/>
                </a:defRPr>
              </a:lvl1pPr>
            </a:lstStyle>
            <a:p>
              <a:r>
                <a:t>ILC250</a:t>
              </a:r>
            </a:p>
          </p:txBody>
        </p:sp>
        <p:pic>
          <p:nvPicPr>
            <p:cNvPr id="887" name="ILC250 ILC250" descr="ILC250 ILC250"/>
            <p:cNvPicPr>
              <a:picLocks/>
            </p:cNvPicPr>
            <p:nvPr/>
          </p:nvPicPr>
          <p:blipFill>
            <a:blip r:embed="rId8">
              <a:alphaModFix amt="97000"/>
            </a:blip>
            <a:stretch>
              <a:fillRect/>
            </a:stretch>
          </p:blipFill>
          <p:spPr>
            <a:xfrm>
              <a:off x="0" y="0"/>
              <a:ext cx="1308601" cy="576096"/>
            </a:xfrm>
            <a:prstGeom prst="rect">
              <a:avLst/>
            </a:prstGeom>
            <a:effectLst/>
          </p:spPr>
        </p:pic>
      </p:grpSp>
      <p:sp>
        <p:nvSpPr>
          <p:cNvPr id="890" name="線"/>
          <p:cNvSpPr/>
          <p:nvPr/>
        </p:nvSpPr>
        <p:spPr>
          <a:xfrm flipH="1">
            <a:off x="8793776" y="5299550"/>
            <a:ext cx="947813" cy="1436589"/>
          </a:xfrm>
          <a:prstGeom prst="line">
            <a:avLst/>
          </a:prstGeom>
          <a:ln w="12700">
            <a:solidFill>
              <a:schemeClr val="accent1"/>
            </a:solidFill>
            <a:tailEnd type="triangle"/>
          </a:ln>
          <a:effectLst>
            <a:outerShdw blurRad="25400" dist="12700" dir="5400000" rotWithShape="0">
              <a:srgbClr val="000000">
                <a:alpha val="50000"/>
              </a:srgbClr>
            </a:outerShdw>
          </a:effectLst>
        </p:spPr>
        <p:txBody>
          <a:bodyPr lIns="45718" tIns="45718" rIns="45718" bIns="45718"/>
          <a:lstStyle/>
          <a:p>
            <a:pPr>
              <a:defRPr sz="3400">
                <a:latin typeface="Helvetica"/>
                <a:ea typeface="Helvetica"/>
                <a:cs typeface="Helvetica"/>
                <a:sym typeface="Helvetica"/>
              </a:defRPr>
            </a:pPr>
            <a:endParaRPr/>
          </a:p>
        </p:txBody>
      </p:sp>
      <p:sp>
        <p:nvSpPr>
          <p:cNvPr id="891" name="反跳質量 [GeV]"/>
          <p:cNvSpPr txBox="1"/>
          <p:nvPr/>
        </p:nvSpPr>
        <p:spPr>
          <a:xfrm>
            <a:off x="7860477" y="8114300"/>
            <a:ext cx="2214304" cy="2794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400">
                <a:latin typeface="ヒラギノ角ゴ ProN W6"/>
                <a:ea typeface="ヒラギノ角ゴ ProN W6"/>
                <a:cs typeface="ヒラギノ角ゴ ProN W6"/>
                <a:sym typeface="ヒラギノ角ゴ ProN W6"/>
              </a:defRPr>
            </a:lvl1pPr>
          </a:lstStyle>
          <a:p>
            <a:r>
              <a:t>DM Mass [GeV]</a:t>
            </a:r>
          </a:p>
        </p:txBody>
      </p:sp>
      <p:sp>
        <p:nvSpPr>
          <p:cNvPr id="892" name="反跳質量 [GeV]"/>
          <p:cNvSpPr txBox="1"/>
          <p:nvPr/>
        </p:nvSpPr>
        <p:spPr>
          <a:xfrm rot="16200000">
            <a:off x="5360856" y="5594481"/>
            <a:ext cx="2629944" cy="2794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400">
                <a:latin typeface="ヒラギノ角ゴ ProN W6"/>
                <a:ea typeface="ヒラギノ角ゴ ProN W6"/>
                <a:cs typeface="ヒラギノ角ゴ ProN W6"/>
                <a:sym typeface="ヒラギノ角ゴ ProN W6"/>
              </a:defRPr>
            </a:lvl1pPr>
          </a:lstStyle>
          <a:p>
            <a:r>
              <a:t>Mediator Mass [GeV]</a:t>
            </a:r>
          </a:p>
        </p:txBody>
      </p:sp>
      <p:grpSp>
        <p:nvGrpSpPr>
          <p:cNvPr id="895" name="探索可能 DM 質量： MDM ~ Ecm/2 まで!"/>
          <p:cNvGrpSpPr/>
          <p:nvPr/>
        </p:nvGrpSpPr>
        <p:grpSpPr>
          <a:xfrm>
            <a:off x="6548662" y="8454663"/>
            <a:ext cx="6409465" cy="1024377"/>
            <a:chOff x="0" y="0"/>
            <a:chExt cx="6409463" cy="1024376"/>
          </a:xfrm>
        </p:grpSpPr>
        <p:sp>
          <p:nvSpPr>
            <p:cNvPr id="894" name="探索可能 DM 質量： MDM ~ Ecm/2 まで!"/>
            <p:cNvSpPr txBox="1"/>
            <p:nvPr/>
          </p:nvSpPr>
          <p:spPr>
            <a:xfrm>
              <a:off x="215900" y="139700"/>
              <a:ext cx="5977664" cy="465577"/>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2" tIns="65022" rIns="65022" bIns="65022" numCol="1" anchor="ctr">
              <a:spAutoFit/>
            </a:bodyPr>
            <a:lstStyle>
              <a:lvl1pPr algn="l" defTabSz="585216">
                <a:spcBef>
                  <a:spcPts val="500"/>
                </a:spcBef>
                <a:defRPr sz="2000" b="1">
                  <a:solidFill>
                    <a:srgbClr val="FF2C79"/>
                  </a:solidFill>
                  <a:latin typeface="+mn-lt"/>
                  <a:ea typeface="+mn-ea"/>
                  <a:cs typeface="+mn-cs"/>
                  <a:sym typeface="Helvetica Neue"/>
                </a:defRPr>
              </a:lvl1pPr>
            </a:lstStyle>
            <a:p>
              <a:r>
                <a:t>Significant chunk of region remains for ILC250!</a:t>
              </a:r>
            </a:p>
          </p:txBody>
        </p:sp>
        <p:pic>
          <p:nvPicPr>
            <p:cNvPr id="893" name="探索可能 DM 質量： MDM ~ Ecm/2 まで! Significant chunk of region remains for ILC250!" descr="探索可能 DM 質量： MDM ~ Ecm/2 まで! Significant chunk of region remains for ILC250!"/>
            <p:cNvPicPr>
              <a:picLocks/>
            </p:cNvPicPr>
            <p:nvPr/>
          </p:nvPicPr>
          <p:blipFill>
            <a:blip r:embed="rId9"/>
            <a:stretch>
              <a:fillRect/>
            </a:stretch>
          </p:blipFill>
          <p:spPr>
            <a:xfrm>
              <a:off x="0" y="0"/>
              <a:ext cx="6409464" cy="1024377"/>
            </a:xfrm>
            <a:prstGeom prst="rect">
              <a:avLst/>
            </a:prstGeom>
            <a:effectLst/>
          </p:spPr>
        </p:pic>
      </p:grpSp>
      <p:sp>
        <p:nvSpPr>
          <p:cNvPr id="896" name="薄い黄色の領域 = ILC 探索に残される領域…"/>
          <p:cNvSpPr txBox="1"/>
          <p:nvPr/>
        </p:nvSpPr>
        <p:spPr>
          <a:xfrm>
            <a:off x="9372522" y="4495799"/>
            <a:ext cx="3166888" cy="762001"/>
          </a:xfrm>
          <a:prstGeom prst="rect">
            <a:avLst/>
          </a:prstGeom>
          <a:solidFill>
            <a:srgbClr val="FFFFFF"/>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585216">
              <a:defRPr sz="1400">
                <a:latin typeface="Helvetica"/>
                <a:ea typeface="Helvetica"/>
                <a:cs typeface="Helvetica"/>
                <a:sym typeface="Helvetica"/>
              </a:defRPr>
            </a:pPr>
            <a:r>
              <a:t>Light yellow region = to be left for ILC</a:t>
            </a:r>
          </a:p>
          <a:p>
            <a:pPr algn="l" defTabSz="585216">
              <a:defRPr sz="1400">
                <a:latin typeface="Helvetica"/>
                <a:ea typeface="Helvetica"/>
                <a:cs typeface="Helvetica"/>
                <a:sym typeface="Helvetica"/>
              </a:defRPr>
            </a:pPr>
            <a:r>
              <a:t>(after future direct searches including HL-LHC) </a:t>
            </a:r>
          </a:p>
        </p:txBody>
      </p:sp>
      <p:sp>
        <p:nvSpPr>
          <p:cNvPr id="897" name="暗黒物質（WIMP）探索 @ ILC"/>
          <p:cNvSpPr txBox="1">
            <a:spLocks noGrp="1"/>
          </p:cNvSpPr>
          <p:nvPr>
            <p:ph type="title"/>
          </p:nvPr>
        </p:nvSpPr>
        <p:spPr>
          <a:xfrm>
            <a:off x="-1" y="101600"/>
            <a:ext cx="13004802" cy="800910"/>
          </a:xfrm>
          <a:prstGeom prst="rect">
            <a:avLst/>
          </a:prstGeom>
        </p:spPr>
        <p:txBody>
          <a:bodyPr lIns="65023" tIns="65023" rIns="65023" bIns="65023"/>
          <a:lstStyle>
            <a:lvl1pPr defTabSz="567659">
              <a:defRPr sz="4000">
                <a:latin typeface="+mn-lt"/>
                <a:ea typeface="+mn-ea"/>
                <a:cs typeface="+mn-cs"/>
                <a:sym typeface="Helvetica Neue"/>
              </a:defRPr>
            </a:lvl1pPr>
          </a:lstStyle>
          <a:p>
            <a:r>
              <a:t>WIMP Dark Matter Search @ ILC</a:t>
            </a:r>
          </a:p>
        </p:txBody>
      </p:sp>
      <p:sp>
        <p:nvSpPr>
          <p:cNvPr id="898" name="Weakly Interacting Massive Particle"/>
          <p:cNvSpPr txBox="1"/>
          <p:nvPr/>
        </p:nvSpPr>
        <p:spPr>
          <a:xfrm>
            <a:off x="369135" y="809358"/>
            <a:ext cx="12266530" cy="4511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585216">
              <a:spcBef>
                <a:spcPts val="500"/>
              </a:spcBef>
              <a:defRPr sz="2200">
                <a:latin typeface="Calibri"/>
                <a:ea typeface="Calibri"/>
                <a:cs typeface="Calibri"/>
                <a:sym typeface="Calibri"/>
              </a:defRPr>
            </a:pPr>
            <a:r>
              <a:rPr b="1">
                <a:solidFill>
                  <a:srgbClr val="FF2600"/>
                </a:solidFill>
                <a:latin typeface="Arial"/>
                <a:ea typeface="Arial"/>
                <a:cs typeface="Arial"/>
                <a:sym typeface="Arial"/>
              </a:rPr>
              <a:t>W</a:t>
            </a:r>
            <a:r>
              <a:rPr b="1">
                <a:latin typeface="Arial"/>
                <a:ea typeface="Arial"/>
                <a:cs typeface="Arial"/>
                <a:sym typeface="Arial"/>
              </a:rPr>
              <a:t>eakly </a:t>
            </a:r>
            <a:r>
              <a:rPr b="1">
                <a:solidFill>
                  <a:srgbClr val="FF2600"/>
                </a:solidFill>
                <a:latin typeface="Arial"/>
                <a:ea typeface="Arial"/>
                <a:cs typeface="Arial"/>
                <a:sym typeface="Arial"/>
              </a:rPr>
              <a:t>I</a:t>
            </a:r>
            <a:r>
              <a:rPr b="1">
                <a:latin typeface="Arial"/>
                <a:ea typeface="Arial"/>
                <a:cs typeface="Arial"/>
                <a:sym typeface="Arial"/>
              </a:rPr>
              <a:t>nteracting </a:t>
            </a:r>
            <a:r>
              <a:rPr b="1">
                <a:solidFill>
                  <a:srgbClr val="FF2600"/>
                </a:solidFill>
                <a:latin typeface="Arial"/>
                <a:ea typeface="Arial"/>
                <a:cs typeface="Arial"/>
                <a:sym typeface="Arial"/>
              </a:rPr>
              <a:t>M</a:t>
            </a:r>
            <a:r>
              <a:rPr b="1">
                <a:latin typeface="Arial"/>
                <a:ea typeface="Arial"/>
                <a:cs typeface="Arial"/>
                <a:sym typeface="Arial"/>
              </a:rPr>
              <a:t>assive </a:t>
            </a:r>
            <a:r>
              <a:rPr b="1">
                <a:solidFill>
                  <a:srgbClr val="FF2600"/>
                </a:solidFill>
                <a:latin typeface="Arial"/>
                <a:ea typeface="Arial"/>
                <a:cs typeface="Arial"/>
                <a:sym typeface="Arial"/>
              </a:rPr>
              <a:t>P</a:t>
            </a:r>
            <a:r>
              <a:rPr b="1">
                <a:latin typeface="Arial"/>
                <a:ea typeface="Arial"/>
                <a:cs typeface="Arial"/>
                <a:sym typeface="Arial"/>
              </a:rPr>
              <a:t>article</a:t>
            </a:r>
          </a:p>
        </p:txBody>
      </p:sp>
      <p:sp>
        <p:nvSpPr>
          <p:cNvPr id="899" name="1. Higgs Invisible Decay"/>
          <p:cNvSpPr txBox="1"/>
          <p:nvPr/>
        </p:nvSpPr>
        <p:spPr>
          <a:xfrm>
            <a:off x="645714" y="1517357"/>
            <a:ext cx="4175320" cy="488378"/>
          </a:xfrm>
          <a:prstGeom prst="rect">
            <a:avLst/>
          </a:prstGeom>
          <a:solidFill>
            <a:srgbClr val="2E467F"/>
          </a:solidFill>
          <a:ln w="12700">
            <a:solidFill>
              <a:srgbClr val="0433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lvl1pPr algn="l" defTabSz="585216">
              <a:spcBef>
                <a:spcPts val="600"/>
              </a:spcBef>
              <a:defRPr sz="2400" b="1" i="1">
                <a:solidFill>
                  <a:srgbClr val="FFFFFF"/>
                </a:solidFill>
                <a:latin typeface="Arial"/>
                <a:ea typeface="Arial"/>
                <a:cs typeface="Arial"/>
                <a:sym typeface="Arial"/>
              </a:defRPr>
            </a:lvl1pPr>
          </a:lstStyle>
          <a:p>
            <a:pPr>
              <a:defRPr b="0">
                <a:latin typeface="Calibri"/>
                <a:ea typeface="Calibri"/>
                <a:cs typeface="Calibri"/>
                <a:sym typeface="Calibri"/>
              </a:defRPr>
            </a:pPr>
            <a:r>
              <a:rPr b="1">
                <a:latin typeface="Arial"/>
                <a:ea typeface="Arial"/>
                <a:cs typeface="Arial"/>
                <a:sym typeface="Arial"/>
              </a:rPr>
              <a:t>1. Higgs Invisible Decay</a:t>
            </a:r>
          </a:p>
        </p:txBody>
      </p:sp>
      <p:sp>
        <p:nvSpPr>
          <p:cNvPr id="900" name="2. Mono-photon Search"/>
          <p:cNvSpPr txBox="1"/>
          <p:nvPr/>
        </p:nvSpPr>
        <p:spPr>
          <a:xfrm>
            <a:off x="7182673" y="1506022"/>
            <a:ext cx="4175319" cy="485329"/>
          </a:xfrm>
          <a:prstGeom prst="rect">
            <a:avLst/>
          </a:prstGeom>
          <a:solidFill>
            <a:srgbClr val="2E467F"/>
          </a:solidFill>
          <a:ln w="12700">
            <a:solidFill>
              <a:srgbClr val="0433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3500" tIns="63500" rIns="63500" bIns="63500">
            <a:spAutoFit/>
          </a:bodyPr>
          <a:lstStyle>
            <a:lvl1pPr algn="l" defTabSz="585216">
              <a:spcBef>
                <a:spcPts val="600"/>
              </a:spcBef>
              <a:defRPr sz="2400" b="1" i="1">
                <a:solidFill>
                  <a:srgbClr val="FFFFFF"/>
                </a:solidFill>
                <a:latin typeface="Arial"/>
                <a:ea typeface="Arial"/>
                <a:cs typeface="Arial"/>
                <a:sym typeface="Arial"/>
              </a:defRPr>
            </a:lvl1pPr>
          </a:lstStyle>
          <a:p>
            <a:pPr>
              <a:defRPr b="0">
                <a:latin typeface="Calibri"/>
                <a:ea typeface="Calibri"/>
                <a:cs typeface="Calibri"/>
                <a:sym typeface="Calibri"/>
              </a:defRPr>
            </a:pPr>
            <a:r>
              <a:rPr b="1">
                <a:latin typeface="Arial"/>
                <a:ea typeface="Arial"/>
                <a:cs typeface="Arial"/>
                <a:sym typeface="Arial"/>
              </a:rPr>
              <a:t>2. Mono-photon Search</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4" name="201202-ILC&amp;SiD.jpg" descr="201202-ILC&amp;SiD.jpg"/>
          <p:cNvPicPr>
            <a:picLocks noChangeAspect="1"/>
          </p:cNvPicPr>
          <p:nvPr/>
        </p:nvPicPr>
        <p:blipFill>
          <a:blip r:embed="rId3"/>
          <a:stretch>
            <a:fillRect/>
          </a:stretch>
        </p:blipFill>
        <p:spPr>
          <a:xfrm>
            <a:off x="2680971" y="2933773"/>
            <a:ext cx="8894849" cy="7789347"/>
          </a:xfrm>
          <a:prstGeom prst="rect">
            <a:avLst/>
          </a:prstGeom>
          <a:ln w="12700">
            <a:miter lim="400000"/>
          </a:ln>
        </p:spPr>
      </p:pic>
      <p:sp>
        <p:nvSpPr>
          <p:cNvPr id="905" name="四角形"/>
          <p:cNvSpPr/>
          <p:nvPr/>
        </p:nvSpPr>
        <p:spPr>
          <a:xfrm>
            <a:off x="7365234" y="2707786"/>
            <a:ext cx="5898769" cy="1847377"/>
          </a:xfrm>
          <a:prstGeom prst="rect">
            <a:avLst/>
          </a:prstGeom>
          <a:solidFill>
            <a:srgbClr val="F5F5F5"/>
          </a:solidFill>
          <a:ln w="12700"/>
        </p:spPr>
        <p:txBody>
          <a:bodyPr lIns="50800" tIns="50800" rIns="50800" bIns="50800" anchor="ctr"/>
          <a:lstStyle/>
          <a:p>
            <a:pPr marL="40639" marR="40639" defTabSz="914400">
              <a:defRPr sz="4000">
                <a:uFill>
                  <a:solidFill>
                    <a:srgbClr val="000000"/>
                  </a:solidFill>
                </a:uFill>
              </a:defRPr>
            </a:pPr>
            <a:endParaRPr/>
          </a:p>
        </p:txBody>
      </p:sp>
      <p:sp>
        <p:nvSpPr>
          <p:cNvPr id="906" name="ILD"/>
          <p:cNvSpPr txBox="1"/>
          <p:nvPr/>
        </p:nvSpPr>
        <p:spPr>
          <a:xfrm>
            <a:off x="10743590" y="4559300"/>
            <a:ext cx="911684"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marL="39687" marR="40639" defTabSz="914400">
              <a:buClr>
                <a:srgbClr val="000000"/>
              </a:buClr>
              <a:buFont typeface="Helvetica Neue"/>
              <a:defRPr sz="4000" b="1" i="1">
                <a:uFill>
                  <a:solidFill>
                    <a:srgbClr val="000000"/>
                  </a:solidFill>
                </a:uFill>
                <a:latin typeface="+mn-lt"/>
                <a:ea typeface="+mn-ea"/>
                <a:cs typeface="+mn-cs"/>
                <a:sym typeface="Helvetica Neue"/>
              </a:defRPr>
            </a:lvl1pPr>
          </a:lstStyle>
          <a:p>
            <a:r>
              <a:t>ILD</a:t>
            </a:r>
          </a:p>
        </p:txBody>
      </p:sp>
      <p:sp>
        <p:nvSpPr>
          <p:cNvPr id="907" name="四角形"/>
          <p:cNvSpPr/>
          <p:nvPr/>
        </p:nvSpPr>
        <p:spPr>
          <a:xfrm>
            <a:off x="-88452" y="7708255"/>
            <a:ext cx="5091909" cy="1847376"/>
          </a:xfrm>
          <a:prstGeom prst="rect">
            <a:avLst/>
          </a:prstGeom>
          <a:solidFill>
            <a:srgbClr val="F5F5F5"/>
          </a:solidFill>
          <a:ln w="12700"/>
        </p:spPr>
        <p:txBody>
          <a:bodyPr lIns="50800" tIns="50800" rIns="50800" bIns="50800" anchor="ctr"/>
          <a:lstStyle/>
          <a:p>
            <a:pPr marL="40639" marR="40639" defTabSz="914400">
              <a:defRPr sz="4000">
                <a:uFill>
                  <a:solidFill>
                    <a:srgbClr val="000000"/>
                  </a:solidFill>
                </a:uFill>
              </a:defRPr>
            </a:pPr>
            <a:endParaRPr/>
          </a:p>
        </p:txBody>
      </p:sp>
      <p:sp>
        <p:nvSpPr>
          <p:cNvPr id="908" name="SiD"/>
          <p:cNvSpPr txBox="1"/>
          <p:nvPr/>
        </p:nvSpPr>
        <p:spPr>
          <a:xfrm>
            <a:off x="601064" y="7123390"/>
            <a:ext cx="931421"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marL="39687" marR="40639" defTabSz="914400">
              <a:buClr>
                <a:srgbClr val="000000"/>
              </a:buClr>
              <a:buFont typeface="Helvetica Neue"/>
              <a:defRPr sz="4000" b="1" i="1">
                <a:uFill>
                  <a:solidFill>
                    <a:srgbClr val="000000"/>
                  </a:solidFill>
                </a:uFill>
                <a:latin typeface="+mn-lt"/>
                <a:ea typeface="+mn-ea"/>
                <a:cs typeface="+mn-cs"/>
                <a:sym typeface="Helvetica Neue"/>
              </a:defRPr>
            </a:lvl1pPr>
          </a:lstStyle>
          <a:p>
            <a:r>
              <a:t>SiD</a:t>
            </a:r>
          </a:p>
        </p:txBody>
      </p:sp>
      <p:sp>
        <p:nvSpPr>
          <p:cNvPr id="909" name="Design studies ongoing by international teams"/>
          <p:cNvSpPr txBox="1"/>
          <p:nvPr/>
        </p:nvSpPr>
        <p:spPr>
          <a:xfrm>
            <a:off x="825541" y="939800"/>
            <a:ext cx="11353718"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457200">
              <a:defRPr sz="2900" b="1">
                <a:solidFill>
                  <a:srgbClr val="2E467F"/>
                </a:solidFill>
                <a:uFill>
                  <a:solidFill>
                    <a:srgbClr val="FF2600"/>
                  </a:solidFill>
                </a:uFill>
                <a:latin typeface="+mn-lt"/>
                <a:ea typeface="+mn-ea"/>
                <a:cs typeface="+mn-cs"/>
                <a:sym typeface="Helvetica Neue"/>
              </a:defRPr>
            </a:lvl1pPr>
          </a:lstStyle>
          <a:p>
            <a:r>
              <a:t>Design studies ongoing by international teams</a:t>
            </a:r>
          </a:p>
        </p:txBody>
      </p:sp>
      <p:sp>
        <p:nvSpPr>
          <p:cNvPr id="910" name="Two ILC Detectors in the TDR"/>
          <p:cNvSpPr txBox="1"/>
          <p:nvPr/>
        </p:nvSpPr>
        <p:spPr>
          <a:xfrm>
            <a:off x="247650" y="28348"/>
            <a:ext cx="11211916" cy="10312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6200" b="1" i="1">
                <a:latin typeface="+mn-lt"/>
                <a:ea typeface="+mn-ea"/>
                <a:cs typeface="+mn-cs"/>
                <a:sym typeface="Helvetica Neue"/>
              </a:defRPr>
            </a:lvl1pPr>
          </a:lstStyle>
          <a:p>
            <a:r>
              <a:t>Two ILC Detectors in the TDR</a:t>
            </a:r>
          </a:p>
        </p:txBody>
      </p:sp>
      <p:sp>
        <p:nvSpPr>
          <p:cNvPr id="911" name="Compared with LHC detectors, ILC detectors have ~10 times better momentum resolution and 100~1000 times finer granularity.…"/>
          <p:cNvSpPr/>
          <p:nvPr/>
        </p:nvSpPr>
        <p:spPr>
          <a:xfrm>
            <a:off x="376316" y="1742219"/>
            <a:ext cx="6271198" cy="2113789"/>
          </a:xfrm>
          <a:prstGeom prst="rect">
            <a:avLst/>
          </a:prstGeom>
          <a:solidFill>
            <a:srgbClr val="FFFFFF"/>
          </a:solidFill>
          <a:ln w="25400">
            <a:solidFill>
              <a:schemeClr val="accent1"/>
            </a:solidFill>
            <a:beve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228600" indent="-228600" algn="l">
              <a:spcBef>
                <a:spcPts val="900"/>
              </a:spcBef>
              <a:buSzPct val="100000"/>
              <a:buChar char="•"/>
              <a:defRPr sz="2000">
                <a:latin typeface="+mn-lt"/>
                <a:ea typeface="+mn-ea"/>
                <a:cs typeface="+mn-cs"/>
                <a:sym typeface="Helvetica Neue"/>
              </a:defRPr>
            </a:pPr>
            <a:r>
              <a:t>Compared with LHC detectors, ILC detectors have </a:t>
            </a:r>
            <a:r>
              <a:rPr b="1"/>
              <a:t>~10 times better momentum resolution and 100~1000 times finer granularity.</a:t>
            </a:r>
          </a:p>
          <a:p>
            <a:pPr marL="228600" indent="-228600" algn="l">
              <a:spcBef>
                <a:spcPts val="900"/>
              </a:spcBef>
              <a:buSzPct val="100000"/>
              <a:buChar char="•"/>
              <a:defRPr sz="2000">
                <a:latin typeface="+mn-lt"/>
                <a:ea typeface="+mn-ea"/>
                <a:cs typeface="+mn-cs"/>
                <a:sym typeface="Helvetica Neue"/>
              </a:defRPr>
            </a:pPr>
            <a:r>
              <a:t>This performance </a:t>
            </a:r>
            <a:r>
              <a:rPr b="1"/>
              <a:t>can be achieved only in the clean environment of the ILC</a:t>
            </a:r>
            <a:r>
              <a:t>, and cannot be achieved in the LHC environment.</a:t>
            </a:r>
          </a:p>
        </p:txBody>
      </p:sp>
      <p:sp>
        <p:nvSpPr>
          <p:cNvPr id="912" name="スライド番号"/>
          <p:cNvSpPr txBox="1">
            <a:spLocks noGrp="1"/>
          </p:cNvSpPr>
          <p:nvPr>
            <p:ph type="sldNum" sz="quarter" idx="4294967295"/>
          </p:nvPr>
        </p:nvSpPr>
        <p:spPr>
          <a:xfrm>
            <a:off x="12430492" y="9309898"/>
            <a:ext cx="414681" cy="3302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600">
                <a:uFillTx/>
              </a:defRPr>
            </a:lvl1pPr>
          </a:lstStyle>
          <a:p>
            <a:fld id="{86CB4B4D-7CA3-9044-876B-883B54F8677D}" type="slidenum">
              <a:t>24</a:t>
            </a:fld>
            <a:endParaRPr/>
          </a:p>
        </p:txBody>
      </p:sp>
      <p:sp>
        <p:nvSpPr>
          <p:cNvPr id="913" name="Large R with TPC tracker…"/>
          <p:cNvSpPr txBox="1"/>
          <p:nvPr/>
        </p:nvSpPr>
        <p:spPr>
          <a:xfrm>
            <a:off x="7400032" y="2924579"/>
            <a:ext cx="5829172" cy="1239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271764" marR="40639" indent="-232077" algn="l" defTabSz="914400">
              <a:lnSpc>
                <a:spcPct val="90000"/>
              </a:lnSpc>
              <a:spcBef>
                <a:spcPts val="500"/>
              </a:spcBef>
              <a:buClr>
                <a:srgbClr val="FF2600"/>
              </a:buClr>
              <a:buSzPct val="100000"/>
              <a:buFont typeface="Arial"/>
              <a:buChar char="•"/>
              <a:defRPr sz="4000">
                <a:uFill>
                  <a:solidFill>
                    <a:srgbClr val="000000"/>
                  </a:solidFill>
                </a:uFill>
              </a:defRPr>
            </a:pPr>
            <a:r>
              <a:rPr sz="2000">
                <a:solidFill>
                  <a:srgbClr val="FF2600"/>
                </a:solidFill>
                <a:uFill>
                  <a:solidFill>
                    <a:srgbClr val="FF2600"/>
                  </a:solidFill>
                </a:uFill>
                <a:latin typeface="Helvetica Neue Medium"/>
                <a:ea typeface="Helvetica Neue Medium"/>
                <a:cs typeface="Helvetica Neue Medium"/>
                <a:sym typeface="Helvetica Neue Medium"/>
              </a:rPr>
              <a:t>Large R </a:t>
            </a:r>
            <a:r>
              <a:rPr sz="2000">
                <a:solidFill>
                  <a:srgbClr val="275D90"/>
                </a:solidFill>
                <a:uFill>
                  <a:solidFill>
                    <a:srgbClr val="275D90"/>
                  </a:solidFill>
                </a:uFill>
                <a:latin typeface="Helvetica Neue Medium"/>
                <a:ea typeface="Helvetica Neue Medium"/>
                <a:cs typeface="Helvetica Neue Medium"/>
                <a:sym typeface="Helvetica Neue Medium"/>
              </a:rPr>
              <a:t>with </a:t>
            </a:r>
            <a:r>
              <a:rPr sz="2000" b="1" i="1">
                <a:solidFill>
                  <a:srgbClr val="275D90"/>
                </a:solidFill>
                <a:uFill>
                  <a:solidFill>
                    <a:srgbClr val="275D90"/>
                  </a:solidFill>
                </a:uFill>
                <a:latin typeface="+mn-lt"/>
                <a:ea typeface="+mn-ea"/>
                <a:cs typeface="+mn-cs"/>
                <a:sym typeface="Helvetica Neue"/>
              </a:rPr>
              <a:t>TPC tracker</a:t>
            </a:r>
          </a:p>
          <a:p>
            <a:pPr marL="322216" marR="40639" indent="-282528" algn="l" defTabSz="914400">
              <a:lnSpc>
                <a:spcPct val="90000"/>
              </a:lnSpc>
              <a:spcBef>
                <a:spcPts val="500"/>
              </a:spcBef>
              <a:buClr>
                <a:srgbClr val="000000"/>
              </a:buClr>
              <a:buSzPct val="100000"/>
              <a:buFont typeface="Arial"/>
              <a:buChar char="–"/>
              <a:defRPr sz="3000">
                <a:uFill>
                  <a:solidFill>
                    <a:srgbClr val="000000"/>
                  </a:solidFill>
                </a:uFill>
                <a:latin typeface="Helvetica Neue Medium"/>
                <a:ea typeface="Helvetica Neue Medium"/>
                <a:cs typeface="Helvetica Neue Medium"/>
                <a:sym typeface="Helvetica Neue Medium"/>
              </a:defRPr>
            </a:pPr>
            <a:r>
              <a:rPr sz="2000" b="1" i="1">
                <a:solidFill>
                  <a:srgbClr val="275D90"/>
                </a:solidFill>
                <a:uFill>
                  <a:solidFill>
                    <a:srgbClr val="275D90"/>
                  </a:solidFill>
                </a:uFill>
                <a:latin typeface="+mn-lt"/>
                <a:ea typeface="+mn-ea"/>
                <a:cs typeface="+mn-cs"/>
                <a:sym typeface="Helvetica Neue"/>
              </a:rPr>
              <a:t>LOI signatories: </a:t>
            </a:r>
            <a:r>
              <a:t>32 countries, 151 institutions, ~700 members</a:t>
            </a:r>
          </a:p>
        </p:txBody>
      </p:sp>
      <p:sp>
        <p:nvSpPr>
          <p:cNvPr id="914" name="High B with Si strip tracker…"/>
          <p:cNvSpPr txBox="1"/>
          <p:nvPr/>
        </p:nvSpPr>
        <p:spPr>
          <a:xfrm>
            <a:off x="56005" y="7800335"/>
            <a:ext cx="4802996" cy="166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271764" marR="40639" indent="-232077" algn="l" defTabSz="914400">
              <a:lnSpc>
                <a:spcPct val="90000"/>
              </a:lnSpc>
              <a:spcBef>
                <a:spcPts val="500"/>
              </a:spcBef>
              <a:buClr>
                <a:srgbClr val="FF2600"/>
              </a:buClr>
              <a:buSzPct val="100000"/>
              <a:buFont typeface="Arial"/>
              <a:buChar char="•"/>
              <a:defRPr sz="4000">
                <a:uFill>
                  <a:solidFill>
                    <a:srgbClr val="000000"/>
                  </a:solidFill>
                </a:uFill>
              </a:defRPr>
            </a:pPr>
            <a:r>
              <a:rPr sz="2000">
                <a:solidFill>
                  <a:srgbClr val="FF2600"/>
                </a:solidFill>
                <a:uFill>
                  <a:solidFill>
                    <a:srgbClr val="FF2600"/>
                  </a:solidFill>
                </a:uFill>
                <a:latin typeface="Helvetica Neue Medium"/>
                <a:ea typeface="Helvetica Neue Medium"/>
                <a:cs typeface="Helvetica Neue Medium"/>
                <a:sym typeface="Helvetica Neue Medium"/>
              </a:rPr>
              <a:t>High B </a:t>
            </a:r>
            <a:r>
              <a:rPr sz="2000">
                <a:solidFill>
                  <a:srgbClr val="275D90"/>
                </a:solidFill>
                <a:uFill>
                  <a:solidFill>
                    <a:srgbClr val="275D90"/>
                  </a:solidFill>
                </a:uFill>
                <a:latin typeface="Helvetica Neue Medium"/>
                <a:ea typeface="Helvetica Neue Medium"/>
                <a:cs typeface="Helvetica Neue Medium"/>
                <a:sym typeface="Helvetica Neue Medium"/>
              </a:rPr>
              <a:t>with </a:t>
            </a:r>
            <a:r>
              <a:rPr sz="2000" b="1" i="1">
                <a:solidFill>
                  <a:srgbClr val="275D90"/>
                </a:solidFill>
                <a:uFill>
                  <a:solidFill>
                    <a:srgbClr val="275D90"/>
                  </a:solidFill>
                </a:uFill>
                <a:latin typeface="+mn-lt"/>
                <a:ea typeface="+mn-ea"/>
                <a:cs typeface="+mn-cs"/>
                <a:sym typeface="Helvetica Neue"/>
              </a:rPr>
              <a:t>Si strip tracker</a:t>
            </a:r>
            <a:endParaRPr sz="2000">
              <a:solidFill>
                <a:srgbClr val="275D90"/>
              </a:solidFill>
              <a:uFill>
                <a:solidFill>
                  <a:srgbClr val="275D90"/>
                </a:solidFill>
              </a:uFill>
              <a:latin typeface="Helvetica Neue Medium"/>
              <a:ea typeface="Helvetica Neue Medium"/>
              <a:cs typeface="Helvetica Neue Medium"/>
              <a:sym typeface="Helvetica Neue Medium"/>
            </a:endParaRPr>
          </a:p>
          <a:p>
            <a:pPr marL="322216" marR="40639" indent="-282528" algn="l" defTabSz="914400">
              <a:lnSpc>
                <a:spcPct val="90000"/>
              </a:lnSpc>
              <a:spcBef>
                <a:spcPts val="500"/>
              </a:spcBef>
              <a:buClr>
                <a:srgbClr val="000000"/>
              </a:buClr>
              <a:buSzPct val="100000"/>
              <a:buFont typeface="Arial"/>
              <a:buChar char="–"/>
              <a:defRPr sz="3000">
                <a:uFill>
                  <a:solidFill>
                    <a:srgbClr val="000000"/>
                  </a:solidFill>
                </a:uFill>
                <a:latin typeface="Helvetica Neue Medium"/>
                <a:ea typeface="Helvetica Neue Medium"/>
                <a:cs typeface="Helvetica Neue Medium"/>
                <a:sym typeface="Helvetica Neue Medium"/>
              </a:defRPr>
            </a:pPr>
            <a:r>
              <a:rPr sz="2000" b="1" i="1">
                <a:solidFill>
                  <a:srgbClr val="275D90"/>
                </a:solidFill>
                <a:uFill>
                  <a:solidFill>
                    <a:srgbClr val="275D90"/>
                  </a:solidFill>
                </a:uFill>
                <a:latin typeface="+mn-lt"/>
                <a:ea typeface="+mn-ea"/>
                <a:cs typeface="+mn-cs"/>
                <a:sym typeface="Helvetica Neue"/>
              </a:rPr>
              <a:t>LOI signatories: </a:t>
            </a:r>
            <a:r>
              <a:t>18 countries, 77 institutions, ~240 members</a:t>
            </a:r>
          </a:p>
        </p:txBody>
      </p:sp>
      <p:sp>
        <p:nvSpPr>
          <p:cNvPr id="915" name="TPC tracker"/>
          <p:cNvSpPr txBox="1"/>
          <p:nvPr/>
        </p:nvSpPr>
        <p:spPr>
          <a:xfrm>
            <a:off x="8715324" y="6808559"/>
            <a:ext cx="1372209" cy="4191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lvl1pPr algn="l" defTabSz="1295400">
              <a:buClr>
                <a:srgbClr val="FFFB00"/>
              </a:buClr>
              <a:buFont typeface="Arial"/>
              <a:defRPr sz="1800" b="1">
                <a:solidFill>
                  <a:srgbClr val="FFFB00"/>
                </a:solidFill>
                <a:uFill>
                  <a:solidFill>
                    <a:srgbClr val="FFFB00"/>
                  </a:solidFill>
                </a:uFill>
                <a:latin typeface="Arial"/>
                <a:ea typeface="Arial"/>
                <a:cs typeface="Arial"/>
                <a:sym typeface="Arial"/>
              </a:defRPr>
            </a:lvl1pPr>
          </a:lstStyle>
          <a:p>
            <a:r>
              <a:t>TPC tracker</a:t>
            </a:r>
          </a:p>
        </p:txBody>
      </p:sp>
      <p:sp>
        <p:nvSpPr>
          <p:cNvPr id="916" name="Si Tracker"/>
          <p:cNvSpPr txBox="1"/>
          <p:nvPr/>
        </p:nvSpPr>
        <p:spPr>
          <a:xfrm>
            <a:off x="4613224" y="5326285"/>
            <a:ext cx="1242617" cy="4191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lvl1pPr algn="l" defTabSz="1295400">
              <a:buClr>
                <a:srgbClr val="FFFB00"/>
              </a:buClr>
              <a:buFont typeface="Arial"/>
              <a:defRPr sz="1900" b="1">
                <a:solidFill>
                  <a:srgbClr val="FFFB00"/>
                </a:solidFill>
                <a:uFill>
                  <a:solidFill>
                    <a:srgbClr val="FFFB00"/>
                  </a:solidFill>
                </a:uFill>
                <a:latin typeface="Arial"/>
                <a:ea typeface="Arial"/>
                <a:cs typeface="Arial"/>
                <a:sym typeface="Arial"/>
              </a:defRPr>
            </a:lvl1pPr>
          </a:lstStyle>
          <a:p>
            <a:r>
              <a:t>Si Tracker</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 name="Higgs Studies"/>
          <p:cNvSpPr txBox="1"/>
          <p:nvPr/>
        </p:nvSpPr>
        <p:spPr>
          <a:xfrm>
            <a:off x="2919476" y="4193772"/>
            <a:ext cx="7165849" cy="1366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400" b="1">
                <a:solidFill>
                  <a:srgbClr val="2E467F"/>
                </a:solidFill>
                <a:latin typeface="+mn-lt"/>
                <a:ea typeface="+mn-ea"/>
                <a:cs typeface="+mn-cs"/>
                <a:sym typeface="Helvetica Neue"/>
              </a:defRPr>
            </a:lvl1pPr>
          </a:lstStyle>
          <a:p>
            <a:r>
              <a:t>Higgs Studies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 name="Recent Development: EFT Analysis"/>
          <p:cNvSpPr txBox="1"/>
          <p:nvPr/>
        </p:nvSpPr>
        <p:spPr>
          <a:xfrm>
            <a:off x="616335" y="124001"/>
            <a:ext cx="11772130" cy="9326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30862">
              <a:defRPr sz="5400" b="1" i="1">
                <a:latin typeface="+mn-lt"/>
                <a:ea typeface="+mn-ea"/>
                <a:cs typeface="+mn-cs"/>
                <a:sym typeface="Helvetica Neue"/>
              </a:defRPr>
            </a:lvl1pPr>
          </a:lstStyle>
          <a:p>
            <a:r>
              <a:t>Recent Development: EFT Analysis</a:t>
            </a:r>
          </a:p>
        </p:txBody>
      </p:sp>
      <p:sp>
        <p:nvSpPr>
          <p:cNvPr id="923" name="Solution: EFT (Effective Field Theory)   to relate hZZ and hWW couplings"/>
          <p:cNvSpPr txBox="1"/>
          <p:nvPr/>
        </p:nvSpPr>
        <p:spPr>
          <a:xfrm>
            <a:off x="515691" y="5413711"/>
            <a:ext cx="6274191" cy="1041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585216">
              <a:defRPr sz="3100" b="1">
                <a:latin typeface="Helvetica"/>
                <a:ea typeface="Helvetica"/>
                <a:cs typeface="Helvetica"/>
                <a:sym typeface="Helvetica"/>
              </a:defRPr>
            </a:pPr>
            <a:r>
              <a:t>Solution: </a:t>
            </a:r>
            <a:r>
              <a:rPr i="1">
                <a:solidFill>
                  <a:schemeClr val="accent5"/>
                </a:solidFill>
              </a:rPr>
              <a:t>EFT </a:t>
            </a:r>
            <a:r>
              <a:rPr i="1"/>
              <a:t>(</a:t>
            </a:r>
            <a:r>
              <a:rPr i="1">
                <a:solidFill>
                  <a:schemeClr val="accent5"/>
                </a:solidFill>
              </a:rPr>
              <a:t>E</a:t>
            </a:r>
            <a:r>
              <a:rPr sz="1600" i="1"/>
              <a:t>ffective</a:t>
            </a:r>
            <a:r>
              <a:rPr i="1"/>
              <a:t> </a:t>
            </a:r>
            <a:r>
              <a:rPr i="1">
                <a:solidFill>
                  <a:schemeClr val="accent5"/>
                </a:solidFill>
              </a:rPr>
              <a:t>F</a:t>
            </a:r>
            <a:r>
              <a:rPr sz="1600" i="1"/>
              <a:t>ield</a:t>
            </a:r>
            <a:r>
              <a:rPr i="1"/>
              <a:t> </a:t>
            </a:r>
            <a:r>
              <a:rPr i="1">
                <a:solidFill>
                  <a:schemeClr val="accent5"/>
                </a:solidFill>
              </a:rPr>
              <a:t>T</a:t>
            </a:r>
            <a:r>
              <a:rPr sz="1600" i="1"/>
              <a:t>heory</a:t>
            </a:r>
            <a:r>
              <a:rPr i="1"/>
              <a:t>)</a:t>
            </a:r>
            <a:br>
              <a:rPr i="1">
                <a:solidFill>
                  <a:schemeClr val="accent5"/>
                </a:solidFill>
              </a:rPr>
            </a:br>
            <a:r>
              <a:t>  </a:t>
            </a:r>
            <a:r>
              <a:rPr b="0"/>
              <a:t>to relate</a:t>
            </a:r>
            <a:r>
              <a:t> </a:t>
            </a:r>
            <a:r>
              <a:rPr sz="2600"/>
              <a:t>hZZ </a:t>
            </a:r>
            <a:r>
              <a:rPr sz="2600" b="0"/>
              <a:t>and</a:t>
            </a:r>
            <a:r>
              <a:rPr sz="2600"/>
              <a:t> hWW </a:t>
            </a:r>
            <a:r>
              <a:rPr sz="2600" b="0"/>
              <a:t>couplings</a:t>
            </a:r>
          </a:p>
        </p:txBody>
      </p:sp>
      <p:sp>
        <p:nvSpPr>
          <p:cNvPr id="924" name="WL and ZL are NGBs from the Higgs sector. can use all the SM processes with W and Z to constrain the EFT coefficients."/>
          <p:cNvSpPr txBox="1"/>
          <p:nvPr/>
        </p:nvSpPr>
        <p:spPr>
          <a:xfrm>
            <a:off x="7024669" y="7498376"/>
            <a:ext cx="5511956" cy="1021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spcBef>
                <a:spcPts val="1600"/>
              </a:spcBef>
              <a:defRPr sz="2000">
                <a:latin typeface="+mn-lt"/>
                <a:ea typeface="+mn-ea"/>
                <a:cs typeface="+mn-cs"/>
                <a:sym typeface="Helvetica Neue"/>
              </a:defRPr>
            </a:pPr>
            <a:r>
              <a:rPr b="1" i="1">
                <a:solidFill>
                  <a:schemeClr val="accent5"/>
                </a:solidFill>
              </a:rPr>
              <a:t>W</a:t>
            </a:r>
            <a:r>
              <a:rPr b="1" i="1" baseline="-5999">
                <a:solidFill>
                  <a:schemeClr val="accent5"/>
                </a:solidFill>
              </a:rPr>
              <a:t>L</a:t>
            </a:r>
            <a:r>
              <a:rPr b="1" i="1">
                <a:solidFill>
                  <a:schemeClr val="accent5"/>
                </a:solidFill>
              </a:rPr>
              <a:t> and Z</a:t>
            </a:r>
            <a:r>
              <a:rPr b="1" i="1" baseline="-5999">
                <a:solidFill>
                  <a:schemeClr val="accent5"/>
                </a:solidFill>
              </a:rPr>
              <a:t>L</a:t>
            </a:r>
            <a:r>
              <a:rPr b="1" i="1">
                <a:solidFill>
                  <a:schemeClr val="accent5"/>
                </a:solidFill>
              </a:rPr>
              <a:t> are NGBs from the Higgs sector</a:t>
            </a:r>
            <a:r>
              <a:t>. can use all the SM processes with W and Z to constrain the EFT coefficients.</a:t>
            </a:r>
          </a:p>
        </p:txBody>
      </p:sp>
      <p:pic>
        <p:nvPicPr>
          <p:cNvPr id="925" name="イメージ" descr="イメージ"/>
          <p:cNvPicPr>
            <a:picLocks noChangeAspect="1"/>
          </p:cNvPicPr>
          <p:nvPr/>
        </p:nvPicPr>
        <p:blipFill>
          <a:blip r:embed="rId2"/>
          <a:stretch>
            <a:fillRect/>
          </a:stretch>
        </p:blipFill>
        <p:spPr>
          <a:xfrm>
            <a:off x="8184740" y="1271982"/>
            <a:ext cx="3429001" cy="457201"/>
          </a:xfrm>
          <a:prstGeom prst="rect">
            <a:avLst/>
          </a:prstGeom>
          <a:ln w="12700">
            <a:miter lim="400000"/>
          </a:ln>
        </p:spPr>
      </p:pic>
      <p:sp>
        <p:nvSpPr>
          <p:cNvPr id="926" name="SU(2)xU(1) inv.…"/>
          <p:cNvSpPr txBox="1"/>
          <p:nvPr/>
        </p:nvSpPr>
        <p:spPr>
          <a:xfrm>
            <a:off x="9621710" y="2126214"/>
            <a:ext cx="2448180" cy="7792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indent="228600" algn="l">
              <a:defRPr sz="2200">
                <a:latin typeface="+mn-lt"/>
                <a:ea typeface="+mn-ea"/>
                <a:cs typeface="+mn-cs"/>
                <a:sym typeface="Helvetica Neue"/>
              </a:defRPr>
            </a:pPr>
            <a:r>
              <a:rPr b="1">
                <a:solidFill>
                  <a:schemeClr val="accent5"/>
                </a:solidFill>
              </a:rPr>
              <a:t>SU(2)xU(1) inv.</a:t>
            </a:r>
          </a:p>
          <a:p>
            <a:pPr indent="228600" algn="l">
              <a:defRPr sz="2200">
                <a:latin typeface="+mn-lt"/>
                <a:ea typeface="+mn-ea"/>
                <a:cs typeface="+mn-cs"/>
                <a:sym typeface="Helvetica Neue"/>
              </a:defRPr>
            </a:pPr>
            <a:r>
              <a:rPr b="1">
                <a:solidFill>
                  <a:schemeClr val="accent5"/>
                </a:solidFill>
              </a:rPr>
              <a:t>dim.6 operators</a:t>
            </a:r>
          </a:p>
        </p:txBody>
      </p:sp>
      <p:sp>
        <p:nvSpPr>
          <p:cNvPr id="927" name="線"/>
          <p:cNvSpPr/>
          <p:nvPr/>
        </p:nvSpPr>
        <p:spPr>
          <a:xfrm flipV="1">
            <a:off x="10845800" y="1700265"/>
            <a:ext cx="0" cy="457201"/>
          </a:xfrm>
          <a:prstGeom prst="line">
            <a:avLst/>
          </a:prstGeom>
          <a:ln w="25400">
            <a:solidFill>
              <a:srgbClr val="000000"/>
            </a:solidFill>
            <a:miter lim="400000"/>
            <a:tailEnd type="triangle"/>
          </a:ln>
        </p:spPr>
        <p:txBody>
          <a:bodyPr lIns="50800" tIns="50800" rIns="50800" bIns="50800" anchor="ctr"/>
          <a:lstStyle/>
          <a:p>
            <a:pPr>
              <a:defRPr sz="2400">
                <a:latin typeface="ヒラギノ角ゴ ProN W3"/>
                <a:ea typeface="ヒラギノ角ゴ ProN W3"/>
                <a:cs typeface="ヒラギノ角ゴ ProN W3"/>
                <a:sym typeface="ヒラギノ角ゴ ProN W3"/>
              </a:defRPr>
            </a:pPr>
            <a:endParaRPr/>
          </a:p>
        </p:txBody>
      </p:sp>
      <p:sp>
        <p:nvSpPr>
          <p:cNvPr id="928" name="# EFT coefficients to decide: 17 ＠ ILC"/>
          <p:cNvSpPr txBox="1"/>
          <p:nvPr/>
        </p:nvSpPr>
        <p:spPr>
          <a:xfrm>
            <a:off x="7071734" y="2998504"/>
            <a:ext cx="5417827" cy="4487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80000"/>
              </a:lnSpc>
              <a:spcBef>
                <a:spcPts val="700"/>
              </a:spcBef>
              <a:defRPr sz="2300" b="1">
                <a:solidFill>
                  <a:srgbClr val="0433FF"/>
                </a:solidFill>
                <a:latin typeface="+mn-lt"/>
                <a:ea typeface="+mn-ea"/>
                <a:cs typeface="+mn-cs"/>
                <a:sym typeface="Helvetica Neue"/>
              </a:defRPr>
            </a:pPr>
            <a:r>
              <a:t># EFT coefficients to decide: </a:t>
            </a:r>
            <a:r>
              <a:rPr>
                <a:solidFill>
                  <a:srgbClr val="000000"/>
                </a:solidFill>
              </a:rPr>
              <a:t>17 ＠ ILC</a:t>
            </a:r>
          </a:p>
        </p:txBody>
      </p:sp>
      <p:sp>
        <p:nvSpPr>
          <p:cNvPr id="929" name="LHC Run II results suggest that 250 GeV is likely in the validity range of the EFT"/>
          <p:cNvSpPr txBox="1"/>
          <p:nvPr/>
        </p:nvSpPr>
        <p:spPr>
          <a:xfrm>
            <a:off x="934908" y="6922416"/>
            <a:ext cx="5511957" cy="754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spcBef>
                <a:spcPts val="200"/>
              </a:spcBef>
              <a:defRPr sz="2100" b="1">
                <a:latin typeface="+mn-lt"/>
                <a:ea typeface="+mn-ea"/>
                <a:cs typeface="+mn-cs"/>
                <a:sym typeface="Helvetica Neue"/>
              </a:defRPr>
            </a:pPr>
            <a:r>
              <a:t>LHC Run II results </a:t>
            </a:r>
            <a:r>
              <a:rPr b="0"/>
              <a:t>suggest that</a:t>
            </a:r>
            <a:r>
              <a:t> 250 GeV </a:t>
            </a:r>
            <a:r>
              <a:rPr b="0"/>
              <a:t>is likely</a:t>
            </a:r>
            <a:r>
              <a:t> in the validity range of the EFT</a:t>
            </a:r>
          </a:p>
        </p:txBody>
      </p:sp>
      <p:grpSp>
        <p:nvGrpSpPr>
          <p:cNvPr id="932" name="Absolute and model-independent Higgs coupling measurements possible with the 250 GeV data alone."/>
          <p:cNvGrpSpPr/>
          <p:nvPr/>
        </p:nvGrpSpPr>
        <p:grpSpPr>
          <a:xfrm>
            <a:off x="922384" y="8460816"/>
            <a:ext cx="11160032" cy="1490431"/>
            <a:chOff x="0" y="0"/>
            <a:chExt cx="11160030" cy="1490430"/>
          </a:xfrm>
        </p:grpSpPr>
        <p:sp>
          <p:nvSpPr>
            <p:cNvPr id="931" name="Absolute and model-independent Higgs coupling measurements possible with the 250 GeV data alone."/>
            <p:cNvSpPr txBox="1"/>
            <p:nvPr/>
          </p:nvSpPr>
          <p:spPr>
            <a:xfrm>
              <a:off x="215900" y="139700"/>
              <a:ext cx="10728231" cy="931631"/>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spAutoFit/>
            </a:bodyPr>
            <a:lstStyle>
              <a:lvl1pPr algn="l" defTabSz="585216">
                <a:spcBef>
                  <a:spcPts val="500"/>
                </a:spcBef>
                <a:defRPr sz="2700" b="1">
                  <a:solidFill>
                    <a:schemeClr val="accent5"/>
                  </a:solidFill>
                  <a:latin typeface="Arial"/>
                  <a:ea typeface="Arial"/>
                  <a:cs typeface="Arial"/>
                  <a:sym typeface="Arial"/>
                </a:defRPr>
              </a:lvl1pPr>
            </a:lstStyle>
            <a:p>
              <a:r>
                <a:t>Absolute and model-independent Higgs coupling measurements possible with the 250 GeV data alone.</a:t>
              </a:r>
            </a:p>
          </p:txBody>
        </p:sp>
        <p:pic>
          <p:nvPicPr>
            <p:cNvPr id="930" name="Absolute and model-independent Higgs coupling measurements possible with the 250 GeV data alone. Absolute and model-independent Higgs coupling measurements possible with the 250 GeV data alone." descr="Absolute and model-independent Higgs coupling measurements possible with the 250 GeV data alone. Absolute and model-independent Higgs coupling measurements possible with the 250 GeV data alone."/>
            <p:cNvPicPr>
              <a:picLocks/>
            </p:cNvPicPr>
            <p:nvPr/>
          </p:nvPicPr>
          <p:blipFill>
            <a:blip r:embed="rId3"/>
            <a:stretch>
              <a:fillRect/>
            </a:stretch>
          </p:blipFill>
          <p:spPr>
            <a:xfrm>
              <a:off x="0" y="0"/>
              <a:ext cx="11160031" cy="1490431"/>
            </a:xfrm>
            <a:prstGeom prst="rect">
              <a:avLst/>
            </a:prstGeom>
            <a:effectLst/>
          </p:spPr>
        </p:pic>
      </p:grpSp>
      <p:sp>
        <p:nvSpPr>
          <p:cNvPr id="933" name="Potential drawback:…"/>
          <p:cNvSpPr txBox="1"/>
          <p:nvPr/>
        </p:nvSpPr>
        <p:spPr>
          <a:xfrm>
            <a:off x="633899" y="1170813"/>
            <a:ext cx="6401625" cy="1866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585216">
              <a:defRPr sz="3100" b="1">
                <a:latin typeface="Helvetica"/>
                <a:ea typeface="Helvetica"/>
                <a:cs typeface="Helvetica"/>
                <a:sym typeface="Helvetica"/>
              </a:defRPr>
            </a:pPr>
            <a:r>
              <a:rPr>
                <a:solidFill>
                  <a:srgbClr val="0433FF"/>
                </a:solidFill>
              </a:rPr>
              <a:t>Potential drawback:</a:t>
            </a:r>
            <a:r>
              <a:t> </a:t>
            </a:r>
          </a:p>
          <a:p>
            <a:pPr lvl="1" indent="228600" algn="l" defTabSz="585216">
              <a:spcBef>
                <a:spcPts val="900"/>
              </a:spcBef>
              <a:defRPr sz="2600" b="1">
                <a:latin typeface="Helvetica"/>
                <a:ea typeface="Helvetica"/>
                <a:cs typeface="Helvetica"/>
                <a:sym typeface="Helvetica"/>
              </a:defRPr>
            </a:pPr>
            <a:r>
              <a:rPr b="0"/>
              <a:t>It has been said that Γ</a:t>
            </a:r>
            <a:r>
              <a:rPr b="0" baseline="-5999"/>
              <a:t>h</a:t>
            </a:r>
            <a:r>
              <a:rPr b="0"/>
              <a:t> (Higgs total width) necessary for absolute coupling normalization requires &gt;350GeV.</a:t>
            </a:r>
          </a:p>
        </p:txBody>
      </p:sp>
      <p:pic>
        <p:nvPicPr>
          <p:cNvPr id="934" name="イメージ" descr="イメージ"/>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6219" y="4267526"/>
            <a:ext cx="3198112" cy="316930"/>
          </a:xfrm>
          <a:prstGeom prst="rect">
            <a:avLst/>
          </a:prstGeom>
          <a:ln w="12700">
            <a:miter lim="400000"/>
          </a:ln>
        </p:spPr>
      </p:pic>
      <p:pic>
        <p:nvPicPr>
          <p:cNvPr id="935" name="イメージ" descr="イメージ"/>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7747" y="3260300"/>
            <a:ext cx="2831009" cy="687137"/>
          </a:xfrm>
          <a:prstGeom prst="rect">
            <a:avLst/>
          </a:prstGeom>
          <a:ln w="12700">
            <a:miter lim="400000"/>
          </a:ln>
        </p:spPr>
      </p:pic>
      <p:sp>
        <p:nvSpPr>
          <p:cNvPr id="936" name="cross section: small@250GeV"/>
          <p:cNvSpPr txBox="1"/>
          <p:nvPr/>
        </p:nvSpPr>
        <p:spPr>
          <a:xfrm>
            <a:off x="2641045" y="4740130"/>
            <a:ext cx="3639499" cy="381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585216">
              <a:defRPr sz="1800" b="1">
                <a:latin typeface="Helvetica"/>
                <a:ea typeface="Helvetica"/>
                <a:cs typeface="Helvetica"/>
                <a:sym typeface="Helvetica"/>
              </a:defRPr>
            </a:lvl1pPr>
          </a:lstStyle>
          <a:p>
            <a:r>
              <a:t>cross section: small@250GeV</a:t>
            </a:r>
          </a:p>
        </p:txBody>
      </p:sp>
      <p:sp>
        <p:nvSpPr>
          <p:cNvPr id="937" name="線"/>
          <p:cNvSpPr/>
          <p:nvPr/>
        </p:nvSpPr>
        <p:spPr>
          <a:xfrm flipH="1">
            <a:off x="4081710" y="3913849"/>
            <a:ext cx="455151" cy="253794"/>
          </a:xfrm>
          <a:prstGeom prst="line">
            <a:avLst/>
          </a:prstGeom>
          <a:ln w="25400">
            <a:solidFill>
              <a:schemeClr val="accent1"/>
            </a:solidFill>
            <a:bevel/>
            <a:tailEnd type="triangle"/>
          </a:ln>
          <a:effectLst>
            <a:outerShdw blurRad="38100" dist="25400" dir="5400000" rotWithShape="0">
              <a:srgbClr val="000000">
                <a:alpha val="50000"/>
              </a:srgbClr>
            </a:outerShdw>
          </a:effectLst>
        </p:spPr>
        <p:txBody>
          <a:bodyPr lIns="45718" tIns="45718" rIns="45718" bIns="45718"/>
          <a:lstStyle/>
          <a:p>
            <a:pPr marR="331470" algn="just" defTabSz="457200">
              <a:lnSpc>
                <a:spcPct val="120000"/>
              </a:lnSpc>
              <a:defRPr sz="2400">
                <a:solidFill>
                  <a:srgbClr val="FF2600"/>
                </a:solidFill>
                <a:latin typeface="ＭＳ 明朝"/>
                <a:ea typeface="ＭＳ 明朝"/>
                <a:cs typeface="ＭＳ 明朝"/>
                <a:sym typeface="ＭＳ 明朝"/>
              </a:defRPr>
            </a:pPr>
            <a:endParaRPr/>
          </a:p>
        </p:txBody>
      </p:sp>
      <p:pic>
        <p:nvPicPr>
          <p:cNvPr id="938" name="イメージ" descr="イメージ"/>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76762" y="3094499"/>
            <a:ext cx="1832415" cy="1566803"/>
          </a:xfrm>
          <a:prstGeom prst="rect">
            <a:avLst/>
          </a:prstGeom>
          <a:ln w="12700">
            <a:miter lim="400000"/>
          </a:ln>
        </p:spPr>
      </p:pic>
      <p:sp>
        <p:nvSpPr>
          <p:cNvPr id="939" name="Beam polarization doubles the number of usable observables."/>
          <p:cNvSpPr txBox="1"/>
          <p:nvPr/>
        </p:nvSpPr>
        <p:spPr>
          <a:xfrm>
            <a:off x="6927183" y="3865523"/>
            <a:ext cx="5913272"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defTabSz="585216">
              <a:defRPr sz="2000" b="1" i="1">
                <a:latin typeface="Helvetica"/>
                <a:ea typeface="Helvetica"/>
                <a:cs typeface="Helvetica"/>
                <a:sym typeface="Helvetica"/>
              </a:defRPr>
            </a:lvl1pPr>
          </a:lstStyle>
          <a:p>
            <a:r>
              <a:t>Beam polarization doubles the number of usable observables.</a:t>
            </a:r>
          </a:p>
        </p:txBody>
      </p:sp>
      <p:sp>
        <p:nvSpPr>
          <p:cNvPr id="940" name="The importance of the σZh measurement by recoil mass technique remains the same."/>
          <p:cNvSpPr txBox="1"/>
          <p:nvPr/>
        </p:nvSpPr>
        <p:spPr>
          <a:xfrm>
            <a:off x="7189615" y="4566014"/>
            <a:ext cx="5182065" cy="7292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spcBef>
                <a:spcPts val="1600"/>
              </a:spcBef>
              <a:defRPr sz="2000">
                <a:latin typeface="+mn-lt"/>
                <a:ea typeface="+mn-ea"/>
                <a:cs typeface="+mn-cs"/>
                <a:sym typeface="Helvetica Neue"/>
              </a:defRPr>
            </a:pPr>
            <a:r>
              <a:t>The importance of </a:t>
            </a:r>
            <a:r>
              <a:rPr b="1" i="1"/>
              <a:t>the σ</a:t>
            </a:r>
            <a:r>
              <a:rPr b="1" i="1" baseline="-5999"/>
              <a:t>Zh</a:t>
            </a:r>
            <a:r>
              <a:rPr b="1" i="1"/>
              <a:t> measurement by recoil mass technique</a:t>
            </a:r>
            <a:r>
              <a:t> remains the same.</a:t>
            </a:r>
          </a:p>
        </p:txBody>
      </p:sp>
      <p:pic>
        <p:nvPicPr>
          <p:cNvPr id="941" name="イメージ" descr="イメージ"/>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17921" y="5365264"/>
            <a:ext cx="2851651" cy="2054284"/>
          </a:xfrm>
          <a:prstGeom prst="rect">
            <a:avLst/>
          </a:prstGeom>
          <a:ln w="12700">
            <a:miter lim="400000"/>
          </a:ln>
        </p:spPr>
      </p:pic>
      <p:pic>
        <p:nvPicPr>
          <p:cNvPr id="942" name="XZe+e-m+mHZ.pdf" descr="XZe+e-m+mHZ.pd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18792" y="5333755"/>
            <a:ext cx="2466488" cy="1492875"/>
          </a:xfrm>
          <a:prstGeom prst="rect">
            <a:avLst/>
          </a:prstGeom>
          <a:ln w="3175"/>
        </p:spPr>
      </p:pic>
      <p:sp>
        <p:nvSpPr>
          <p:cNvPr id="943" name="This ILC number is quite tractable."/>
          <p:cNvSpPr txBox="1"/>
          <p:nvPr/>
        </p:nvSpPr>
        <p:spPr>
          <a:xfrm>
            <a:off x="8214233" y="3404224"/>
            <a:ext cx="4014725" cy="3992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80000"/>
              </a:lnSpc>
              <a:spcBef>
                <a:spcPts val="700"/>
              </a:spcBef>
              <a:defRPr sz="2000">
                <a:latin typeface="+mn-lt"/>
                <a:ea typeface="+mn-ea"/>
                <a:cs typeface="+mn-cs"/>
                <a:sym typeface="Helvetica Neue"/>
              </a:defRPr>
            </a:lvl1pPr>
          </a:lstStyle>
          <a:p>
            <a:r>
              <a:t>This ILC number is quite tractable.</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 name="スライド番号"/>
          <p:cNvSpPr txBox="1">
            <a:spLocks noGrp="1"/>
          </p:cNvSpPr>
          <p:nvPr>
            <p:ph type="sldNum" sz="quarter" idx="2"/>
          </p:nvPr>
        </p:nvSpPr>
        <p:spPr>
          <a:xfrm>
            <a:off x="12419968" y="9296400"/>
            <a:ext cx="414681" cy="3302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pic>
        <p:nvPicPr>
          <p:cNvPr id="946" name="イメージ" descr="イメージ"/>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8086" y="1707646"/>
            <a:ext cx="10468628" cy="4511786"/>
          </a:xfrm>
          <a:prstGeom prst="rect">
            <a:avLst/>
          </a:prstGeom>
          <a:ln w="12700">
            <a:miter lim="400000"/>
          </a:ln>
        </p:spPr>
      </p:pic>
      <p:pic>
        <p:nvPicPr>
          <p:cNvPr id="947" name="イメージ" descr="イメージ"/>
          <p:cNvPicPr>
            <a:picLocks noChangeAspect="1"/>
          </p:cNvPicPr>
          <p:nvPr/>
        </p:nvPicPr>
        <p:blipFill>
          <a:blip r:embed="rId3"/>
          <a:stretch>
            <a:fillRect/>
          </a:stretch>
        </p:blipFill>
        <p:spPr>
          <a:xfrm>
            <a:off x="765737" y="1266678"/>
            <a:ext cx="3429001" cy="457201"/>
          </a:xfrm>
          <a:prstGeom prst="rect">
            <a:avLst/>
          </a:prstGeom>
          <a:ln w="12700">
            <a:miter lim="400000"/>
          </a:ln>
        </p:spPr>
      </p:pic>
      <p:sp>
        <p:nvSpPr>
          <p:cNvPr id="948" name="EFT Lagrangian Before EW Symmetry Breaking"/>
          <p:cNvSpPr txBox="1"/>
          <p:nvPr/>
        </p:nvSpPr>
        <p:spPr>
          <a:xfrm>
            <a:off x="1031280" y="146894"/>
            <a:ext cx="10942240" cy="973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indent="146303" algn="l" defTabSz="373887">
              <a:spcBef>
                <a:spcPts val="1700"/>
              </a:spcBef>
              <a:defRPr sz="3648" b="1" i="1">
                <a:latin typeface="+mn-lt"/>
                <a:ea typeface="+mn-ea"/>
                <a:cs typeface="+mn-cs"/>
                <a:sym typeface="Helvetica Neue"/>
              </a:defRPr>
            </a:lvl1pPr>
          </a:lstStyle>
          <a:p>
            <a:r>
              <a:t>EFT Lagrangian Before EW Symmetry Breaking</a:t>
            </a:r>
          </a:p>
        </p:txBody>
      </p:sp>
      <p:sp>
        <p:nvSpPr>
          <p:cNvPr id="949" name="10 parameters of which C6 only affects Higgs self-coupling analysis.…"/>
          <p:cNvSpPr txBox="1"/>
          <p:nvPr/>
        </p:nvSpPr>
        <p:spPr>
          <a:xfrm>
            <a:off x="729156" y="7424857"/>
            <a:ext cx="11546488" cy="2102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indent="96011" algn="l" defTabSz="245363">
              <a:spcBef>
                <a:spcPts val="200"/>
              </a:spcBef>
              <a:defRPr sz="2393">
                <a:latin typeface="+mn-lt"/>
                <a:ea typeface="+mn-ea"/>
                <a:cs typeface="+mn-cs"/>
                <a:sym typeface="Helvetica Neue"/>
              </a:defRPr>
            </a:pPr>
            <a:r>
              <a:rPr b="1">
                <a:solidFill>
                  <a:schemeClr val="accent5"/>
                </a:solidFill>
              </a:rPr>
              <a:t>10</a:t>
            </a:r>
            <a:r>
              <a:t> parameters of which C</a:t>
            </a:r>
            <a:r>
              <a:rPr baseline="-5999"/>
              <a:t>6</a:t>
            </a:r>
            <a:r>
              <a:t> only affects Higgs self-coupling analysis.</a:t>
            </a:r>
          </a:p>
          <a:p>
            <a:pPr indent="96011" algn="l" defTabSz="245363">
              <a:spcBef>
                <a:spcPts val="200"/>
              </a:spcBef>
              <a:defRPr sz="2393">
                <a:latin typeface="+mn-lt"/>
                <a:ea typeface="+mn-ea"/>
                <a:cs typeface="+mn-cs"/>
                <a:sym typeface="Helvetica Neue"/>
              </a:defRPr>
            </a:pPr>
            <a:r>
              <a:t> </a:t>
            </a:r>
            <a:r>
              <a:rPr b="1">
                <a:solidFill>
                  <a:schemeClr val="accent5"/>
                </a:solidFill>
              </a:rPr>
              <a:t>5</a:t>
            </a:r>
            <a:r>
              <a:t> parameters to account for Higgs coupling to b, c, τ, μ, g.</a:t>
            </a:r>
          </a:p>
          <a:p>
            <a:pPr marL="295592" indent="-295592" algn="l" defTabSz="245363">
              <a:spcBef>
                <a:spcPts val="200"/>
              </a:spcBef>
              <a:buSzPct val="75000"/>
              <a:buChar char="+"/>
              <a:defRPr sz="2393">
                <a:latin typeface="+mn-lt"/>
                <a:ea typeface="+mn-ea"/>
                <a:cs typeface="+mn-cs"/>
                <a:sym typeface="Helvetica Neue"/>
              </a:defRPr>
            </a:pPr>
            <a:r>
              <a:rPr b="1">
                <a:solidFill>
                  <a:schemeClr val="accent5"/>
                </a:solidFill>
              </a:rPr>
              <a:t>2</a:t>
            </a:r>
            <a:r>
              <a:t> parameters to account for invisible and exotic Higgs decays.</a:t>
            </a:r>
          </a:p>
          <a:p>
            <a:pPr marL="295592" indent="-295592" algn="l" defTabSz="245363">
              <a:spcBef>
                <a:spcPts val="200"/>
              </a:spcBef>
              <a:buSzPct val="75000"/>
              <a:buChar char="+"/>
              <a:defRPr sz="2393">
                <a:latin typeface="+mn-lt"/>
                <a:ea typeface="+mn-ea"/>
                <a:cs typeface="+mn-cs"/>
                <a:sym typeface="Helvetica Neue"/>
              </a:defRPr>
            </a:pPr>
            <a:r>
              <a:rPr b="1">
                <a:solidFill>
                  <a:srgbClr val="0433FF"/>
                </a:solidFill>
              </a:rPr>
              <a:t>4</a:t>
            </a:r>
            <a:r>
              <a:t> parameters to account for the shifts of g, g’, v, and λ</a:t>
            </a:r>
          </a:p>
          <a:p>
            <a:pPr marL="295592" indent="-295592" algn="l" defTabSz="245363">
              <a:spcBef>
                <a:spcPts val="200"/>
              </a:spcBef>
              <a:buSzPct val="75000"/>
              <a:buChar char="+"/>
              <a:defRPr sz="2393">
                <a:latin typeface="+mn-lt"/>
                <a:ea typeface="+mn-ea"/>
                <a:cs typeface="+mn-cs"/>
                <a:sym typeface="Helvetica Neue"/>
              </a:defRPr>
            </a:pPr>
            <a:r>
              <a:rPr b="1">
                <a:solidFill>
                  <a:srgbClr val="0433FF"/>
                </a:solidFill>
              </a:rPr>
              <a:t>2</a:t>
            </a:r>
            <a:r>
              <a:t> parameters (CHL-type) to shift W, Z widths.</a:t>
            </a:r>
          </a:p>
        </p:txBody>
      </p:sp>
      <p:sp>
        <p:nvSpPr>
          <p:cNvPr id="950" name="Manifestly SU(2)xU(1) gauge invariant"/>
          <p:cNvSpPr txBox="1"/>
          <p:nvPr/>
        </p:nvSpPr>
        <p:spPr>
          <a:xfrm>
            <a:off x="6635274" y="5522956"/>
            <a:ext cx="5776151"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indent="228600" algn="l">
              <a:spcBef>
                <a:spcPts val="700"/>
              </a:spcBef>
              <a:defRPr sz="2400" b="1">
                <a:solidFill>
                  <a:schemeClr val="accent5"/>
                </a:solidFill>
                <a:latin typeface="+mn-lt"/>
                <a:ea typeface="+mn-ea"/>
                <a:cs typeface="+mn-cs"/>
                <a:sym typeface="Helvetica Neue"/>
              </a:defRPr>
            </a:lvl1pPr>
          </a:lstStyle>
          <a:p>
            <a:pPr>
              <a:defRPr b="0">
                <a:solidFill>
                  <a:srgbClr val="000000"/>
                </a:solidFill>
              </a:defRPr>
            </a:pPr>
            <a:r>
              <a:rPr b="1">
                <a:solidFill>
                  <a:schemeClr val="accent5"/>
                </a:solidFill>
              </a:rPr>
              <a:t>Manifestly SU(2)xU(1) gauge invariant</a:t>
            </a:r>
          </a:p>
        </p:txBody>
      </p:sp>
      <p:pic>
        <p:nvPicPr>
          <p:cNvPr id="951" name="イメージ" descr="イメージ"/>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37016" y="6066804"/>
            <a:ext cx="9716827" cy="1275264"/>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3" name="イメージ" descr="イメージ"/>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2628" y="2662624"/>
            <a:ext cx="11539544" cy="6129681"/>
          </a:xfrm>
          <a:prstGeom prst="rect">
            <a:avLst/>
          </a:prstGeom>
          <a:ln w="12700">
            <a:miter lim="400000"/>
          </a:ln>
        </p:spPr>
      </p:pic>
      <p:sp>
        <p:nvSpPr>
          <p:cNvPr id="954" name="e+e-→W+W- (Triple Gauge Couplings)"/>
          <p:cNvSpPr txBox="1"/>
          <p:nvPr/>
        </p:nvSpPr>
        <p:spPr>
          <a:xfrm>
            <a:off x="472243" y="1864835"/>
            <a:ext cx="8901253" cy="820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4800" b="1">
                <a:solidFill>
                  <a:schemeClr val="accent5"/>
                </a:solidFill>
                <a:latin typeface="+mn-lt"/>
                <a:ea typeface="+mn-ea"/>
                <a:cs typeface="+mn-cs"/>
                <a:sym typeface="Helvetica Neue"/>
              </a:defRPr>
            </a:pPr>
            <a:r>
              <a:t>e</a:t>
            </a:r>
            <a:r>
              <a:rPr baseline="31999"/>
              <a:t>+</a:t>
            </a:r>
            <a:r>
              <a:t>e</a:t>
            </a:r>
            <a:r>
              <a:rPr baseline="31999"/>
              <a:t>-</a:t>
            </a:r>
            <a:r>
              <a:t>→W</a:t>
            </a:r>
            <a:r>
              <a:rPr baseline="31999"/>
              <a:t>+</a:t>
            </a:r>
            <a:r>
              <a:t>W</a:t>
            </a:r>
            <a:r>
              <a:rPr baseline="31999"/>
              <a:t>-</a:t>
            </a:r>
            <a:r>
              <a:t> </a:t>
            </a:r>
            <a:r>
              <a:rPr>
                <a:solidFill>
                  <a:srgbClr val="000000"/>
                </a:solidFill>
              </a:rPr>
              <a:t>(</a:t>
            </a:r>
            <a:r>
              <a:t>T</a:t>
            </a:r>
            <a:r>
              <a:rPr sz="3100">
                <a:solidFill>
                  <a:srgbClr val="000000"/>
                </a:solidFill>
              </a:rPr>
              <a:t>riple</a:t>
            </a:r>
            <a:r>
              <a:t> G</a:t>
            </a:r>
            <a:r>
              <a:rPr sz="3100">
                <a:solidFill>
                  <a:srgbClr val="000000"/>
                </a:solidFill>
              </a:rPr>
              <a:t>auge</a:t>
            </a:r>
            <a:r>
              <a:t> C</a:t>
            </a:r>
            <a:r>
              <a:rPr sz="3100">
                <a:solidFill>
                  <a:srgbClr val="000000"/>
                </a:solidFill>
              </a:rPr>
              <a:t>ouplings</a:t>
            </a:r>
            <a:r>
              <a:rPr>
                <a:solidFill>
                  <a:srgbClr val="000000"/>
                </a:solidFill>
              </a:rPr>
              <a:t>)</a:t>
            </a:r>
          </a:p>
        </p:txBody>
      </p:sp>
      <p:sp>
        <p:nvSpPr>
          <p:cNvPr id="955" name="Example of Non-Higgs Process that plays an important role in the EFT fit"/>
          <p:cNvSpPr txBox="1"/>
          <p:nvPr/>
        </p:nvSpPr>
        <p:spPr>
          <a:xfrm>
            <a:off x="822571" y="70354"/>
            <a:ext cx="11359657" cy="15574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3500" tIns="63500" rIns="63500" bIns="63500">
            <a:spAutoFit/>
          </a:bodyPr>
          <a:lstStyle>
            <a:lvl1pPr marL="1587" marR="66545" defTabSz="914400">
              <a:buClr>
                <a:srgbClr val="0042AA"/>
              </a:buClr>
              <a:buFont typeface="Helvetica Neue"/>
              <a:defRPr sz="4700" b="1" i="1">
                <a:solidFill>
                  <a:srgbClr val="0042AA"/>
                </a:solidFill>
                <a:uFill>
                  <a:solidFill>
                    <a:srgbClr val="0042AA"/>
                  </a:solidFill>
                </a:uFill>
                <a:latin typeface="+mn-lt"/>
                <a:ea typeface="+mn-ea"/>
                <a:cs typeface="+mn-cs"/>
                <a:sym typeface="Helvetica Neue"/>
              </a:defRPr>
            </a:lvl1pPr>
          </a:lstStyle>
          <a:p>
            <a:r>
              <a:t>Example of Non-Higgs Process that plays an important role in the EFT fit</a:t>
            </a:r>
          </a:p>
        </p:txBody>
      </p:sp>
      <p:grpSp>
        <p:nvGrpSpPr>
          <p:cNvPr id="958" name="Significant improvements from HL-LHC and LEP2 !"/>
          <p:cNvGrpSpPr/>
          <p:nvPr/>
        </p:nvGrpSpPr>
        <p:grpSpPr>
          <a:xfrm>
            <a:off x="5241738" y="8584660"/>
            <a:ext cx="7384446" cy="1035308"/>
            <a:chOff x="0" y="0"/>
            <a:chExt cx="7384445" cy="1035307"/>
          </a:xfrm>
        </p:grpSpPr>
        <p:sp>
          <p:nvSpPr>
            <p:cNvPr id="957" name="Significant improvements from HL-LHC and LEP2 !"/>
            <p:cNvSpPr txBox="1"/>
            <p:nvPr/>
          </p:nvSpPr>
          <p:spPr>
            <a:xfrm>
              <a:off x="215900" y="139700"/>
              <a:ext cx="6952646" cy="476508"/>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spAutoFit/>
            </a:bodyPr>
            <a:lstStyle>
              <a:lvl1pPr algn="l" defTabSz="585216">
                <a:spcBef>
                  <a:spcPts val="500"/>
                </a:spcBef>
                <a:defRPr sz="2200" b="1" i="1">
                  <a:solidFill>
                    <a:srgbClr val="FF2C79"/>
                  </a:solidFill>
                  <a:latin typeface="Arial"/>
                  <a:ea typeface="Arial"/>
                  <a:cs typeface="Arial"/>
                  <a:sym typeface="Arial"/>
                </a:defRPr>
              </a:lvl1pPr>
            </a:lstStyle>
            <a:p>
              <a:pPr>
                <a:defRPr b="0" i="0">
                  <a:solidFill>
                    <a:srgbClr val="000000"/>
                  </a:solidFill>
                  <a:latin typeface="Calibri"/>
                  <a:ea typeface="Calibri"/>
                  <a:cs typeface="Calibri"/>
                  <a:sym typeface="Calibri"/>
                </a:defRPr>
              </a:pPr>
              <a:r>
                <a:rPr b="1" i="1">
                  <a:solidFill>
                    <a:srgbClr val="FF2C79"/>
                  </a:solidFill>
                  <a:latin typeface="Arial"/>
                  <a:ea typeface="Arial"/>
                  <a:cs typeface="Arial"/>
                  <a:sym typeface="Arial"/>
                </a:rPr>
                <a:t>Significant improvements from HL-LHC and LEP2 !</a:t>
              </a:r>
            </a:p>
          </p:txBody>
        </p:sp>
        <p:pic>
          <p:nvPicPr>
            <p:cNvPr id="956" name="Significant improvements from HL-LHC and LEP2 ! Significant improvements from HL-LHC and LEP2 !" descr="Significant improvements from HL-LHC and LEP2 ! Significant improvements from HL-LHC and LEP2 !"/>
            <p:cNvPicPr>
              <a:picLocks/>
            </p:cNvPicPr>
            <p:nvPr/>
          </p:nvPicPr>
          <p:blipFill>
            <a:blip r:embed="rId3"/>
            <a:stretch>
              <a:fillRect/>
            </a:stretch>
          </p:blipFill>
          <p:spPr>
            <a:xfrm>
              <a:off x="0" y="0"/>
              <a:ext cx="7384446" cy="1035308"/>
            </a:xfrm>
            <a:prstGeom prst="rect">
              <a:avLst/>
            </a:prstGeom>
            <a:effectLst/>
          </p:spPr>
        </p:pic>
      </p:gr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2" name="イメージ" descr="イメージ"/>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4557" y="294337"/>
            <a:ext cx="6358396" cy="1766222"/>
          </a:xfrm>
          <a:prstGeom prst="rect">
            <a:avLst/>
          </a:prstGeom>
          <a:ln w="12700">
            <a:miter lim="400000"/>
          </a:ln>
        </p:spPr>
      </p:pic>
      <p:sp>
        <p:nvSpPr>
          <p:cNvPr id="1013" name="8ab-1 split into 4 pol. combinations:  (-+, +-, ++, - -) = (40%,40%,10%,10%)"/>
          <p:cNvSpPr txBox="1"/>
          <p:nvPr/>
        </p:nvSpPr>
        <p:spPr>
          <a:xfrm>
            <a:off x="7669394" y="863758"/>
            <a:ext cx="4781222" cy="627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80000"/>
              </a:lnSpc>
              <a:defRPr sz="1800">
                <a:latin typeface="Times Roman"/>
                <a:ea typeface="Times Roman"/>
                <a:cs typeface="Times Roman"/>
                <a:sym typeface="Times Roman"/>
              </a:defRPr>
            </a:pPr>
            <a:r>
              <a:t>8ab-1 split into 4 pol. combinations: </a:t>
            </a:r>
            <a:br/>
            <a:r>
              <a:t>(-+, +-, ++, - -) = (40%,40%,10%,10%)</a:t>
            </a:r>
          </a:p>
        </p:txBody>
      </p:sp>
      <p:pic>
        <p:nvPicPr>
          <p:cNvPr id="1014" name="イメージ" descr="イメージ"/>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73366" y="5394435"/>
            <a:ext cx="6231977" cy="4327763"/>
          </a:xfrm>
          <a:prstGeom prst="rect">
            <a:avLst/>
          </a:prstGeom>
          <a:ln w="12700">
            <a:miter lim="400000"/>
          </a:ln>
        </p:spPr>
      </p:pic>
      <p:sp>
        <p:nvSpPr>
          <p:cNvPr id="1015" name="Significant improvements in single Higgs and WW productions"/>
          <p:cNvSpPr txBox="1"/>
          <p:nvPr/>
        </p:nvSpPr>
        <p:spPr>
          <a:xfrm>
            <a:off x="7358211" y="2570426"/>
            <a:ext cx="4644537" cy="1235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500" b="1">
                <a:solidFill>
                  <a:schemeClr val="accent5"/>
                </a:solidFill>
                <a:latin typeface="+mn-lt"/>
                <a:ea typeface="+mn-ea"/>
                <a:cs typeface="+mn-cs"/>
                <a:sym typeface="Helvetica Neue"/>
              </a:defRPr>
            </a:lvl1pPr>
          </a:lstStyle>
          <a:p>
            <a:r>
              <a:t>Significant improvements in single Higgs and WW productions</a:t>
            </a:r>
          </a:p>
        </p:txBody>
      </p:sp>
      <p:sp>
        <p:nvSpPr>
          <p:cNvPr id="1016" name="Significant improvements in Top Yukawa and Triple Higgs couplings"/>
          <p:cNvSpPr txBox="1"/>
          <p:nvPr/>
        </p:nvSpPr>
        <p:spPr>
          <a:xfrm>
            <a:off x="1211487" y="7515851"/>
            <a:ext cx="4644537" cy="1235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500" b="1">
                <a:solidFill>
                  <a:schemeClr val="accent5"/>
                </a:solidFill>
                <a:latin typeface="+mn-lt"/>
                <a:ea typeface="+mn-ea"/>
                <a:cs typeface="+mn-cs"/>
                <a:sym typeface="Helvetica Neue"/>
              </a:defRPr>
            </a:lvl1pPr>
          </a:lstStyle>
          <a:p>
            <a:r>
              <a:t>Significant improvements in Top Yukawa and Triple Higgs couplings</a:t>
            </a:r>
          </a:p>
        </p:txBody>
      </p:sp>
      <p:sp>
        <p:nvSpPr>
          <p:cNvPr id="1017" name="四角形"/>
          <p:cNvSpPr/>
          <p:nvPr/>
        </p:nvSpPr>
        <p:spPr>
          <a:xfrm>
            <a:off x="162196" y="123224"/>
            <a:ext cx="6853579" cy="2210479"/>
          </a:xfrm>
          <a:prstGeom prst="rect">
            <a:avLst/>
          </a:prstGeom>
          <a:ln w="25400">
            <a:solidFill>
              <a:srgbClr val="85888D"/>
            </a:solidFill>
            <a:miter lim="400000"/>
          </a:ln>
        </p:spPr>
        <p:txBody>
          <a:bodyPr lIns="50800" tIns="50800" rIns="50800" bIns="50800" anchor="ctr"/>
          <a:lstStyle/>
          <a:p>
            <a:pPr>
              <a:defRPr sz="2400">
                <a:latin typeface="ヒラギノ角ゴ ProN W3"/>
                <a:ea typeface="ヒラギノ角ゴ ProN W3"/>
                <a:cs typeface="ヒラギノ角ゴ ProN W3"/>
                <a:sym typeface="ヒラギノ角ゴ ProN W3"/>
              </a:defRPr>
            </a:pPr>
            <a:endParaRPr/>
          </a:p>
        </p:txBody>
      </p:sp>
      <p:pic>
        <p:nvPicPr>
          <p:cNvPr id="1018" name="イメージ" descr="イメージ"/>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5236" y="2678988"/>
            <a:ext cx="6667499" cy="4218434"/>
          </a:xfrm>
          <a:prstGeom prst="rect">
            <a:avLst/>
          </a:prstGeom>
          <a:ln w="12700">
            <a:miter lim="400000"/>
          </a:ln>
        </p:spPr>
      </p:pic>
      <p:sp>
        <p:nvSpPr>
          <p:cNvPr id="1019" name="2nd number assumes Σ BR(SM)_i = 1"/>
          <p:cNvSpPr txBox="1"/>
          <p:nvPr/>
        </p:nvSpPr>
        <p:spPr>
          <a:xfrm>
            <a:off x="1710722" y="6872527"/>
            <a:ext cx="3756526"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lnSpc>
                <a:spcPct val="80000"/>
              </a:lnSpc>
              <a:defRPr sz="1800">
                <a:latin typeface="Times Roman"/>
                <a:ea typeface="Times Roman"/>
                <a:cs typeface="Times Roman"/>
                <a:sym typeface="Times Roman"/>
              </a:defRPr>
            </a:lvl1pPr>
          </a:lstStyle>
          <a:p>
            <a:r>
              <a:t>2nd number assumes Σ BR(SM)_i = 1</a:t>
            </a:r>
          </a:p>
        </p:txBody>
      </p:sp>
      <p:sp>
        <p:nvSpPr>
          <p:cNvPr id="1020" name="線"/>
          <p:cNvSpPr/>
          <p:nvPr/>
        </p:nvSpPr>
        <p:spPr>
          <a:xfrm>
            <a:off x="4752719" y="777317"/>
            <a:ext cx="733223" cy="1"/>
          </a:xfrm>
          <a:prstGeom prst="line">
            <a:avLst/>
          </a:prstGeom>
          <a:ln w="25400">
            <a:solidFill>
              <a:srgbClr val="FF2600"/>
            </a:solidFill>
            <a:miter lim="400000"/>
          </a:ln>
        </p:spPr>
        <p:txBody>
          <a:bodyPr lIns="50800" tIns="50800" rIns="50800" bIns="50800" anchor="ctr"/>
          <a:lstStyle/>
          <a:p>
            <a:pPr>
              <a:defRPr sz="2400">
                <a:latin typeface="ヒラギノ角ゴ ProN W3"/>
                <a:ea typeface="ヒラギノ角ゴ ProN W3"/>
                <a:cs typeface="ヒラギノ角ゴ ProN W3"/>
                <a:sym typeface="ヒラギノ角ゴ ProN W3"/>
              </a:defRPr>
            </a:pPr>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3" name="四角形"/>
          <p:cNvSpPr/>
          <p:nvPr/>
        </p:nvSpPr>
        <p:spPr>
          <a:xfrm>
            <a:off x="6929473" y="5169493"/>
            <a:ext cx="5752877" cy="883211"/>
          </a:xfrm>
          <a:prstGeom prst="rect">
            <a:avLst/>
          </a:prstGeom>
          <a:solidFill>
            <a:srgbClr val="FFFDA3"/>
          </a:solidFill>
          <a:ln w="12700">
            <a:miter lim="400000"/>
          </a:ln>
          <a:effectLst>
            <a:reflection stA="50000" endPos="40000" dir="5400000" sy="-100000" algn="bl" rotWithShape="0"/>
          </a:effectLst>
        </p:spPr>
        <p:txBody>
          <a:bodyPr lIns="50800" tIns="50800" rIns="50800" bIns="50800" anchor="ctr"/>
          <a:lstStyle/>
          <a:p>
            <a:endParaRPr/>
          </a:p>
        </p:txBody>
      </p:sp>
      <p:sp>
        <p:nvSpPr>
          <p:cNvPr id="404" name="→ 2012 found @ LHC: SM completed"/>
          <p:cNvSpPr txBox="1"/>
          <p:nvPr/>
        </p:nvSpPr>
        <p:spPr>
          <a:xfrm>
            <a:off x="7243946" y="5646101"/>
            <a:ext cx="5413402" cy="4625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2400">
                <a:latin typeface="+mn-lt"/>
                <a:ea typeface="+mn-ea"/>
                <a:cs typeface="+mn-cs"/>
                <a:sym typeface="Helvetica Neue"/>
              </a:defRPr>
            </a:pPr>
            <a:r>
              <a:t>→ </a:t>
            </a:r>
            <a:r>
              <a:rPr b="1"/>
              <a:t>2012 found @ LHC</a:t>
            </a:r>
            <a:r>
              <a:t>: SM completed</a:t>
            </a:r>
          </a:p>
        </p:txBody>
      </p:sp>
      <p:sp>
        <p:nvSpPr>
          <p:cNvPr id="405" name="Standard Model (SM)  =Summary of Our Current Understanding"/>
          <p:cNvSpPr txBox="1"/>
          <p:nvPr/>
        </p:nvSpPr>
        <p:spPr>
          <a:xfrm>
            <a:off x="6632368" y="1627749"/>
            <a:ext cx="6372487" cy="83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2400" b="1" i="1">
                <a:latin typeface="Helvetica"/>
                <a:ea typeface="Helvetica"/>
                <a:cs typeface="Helvetica"/>
                <a:sym typeface="Helvetica"/>
              </a:defRPr>
            </a:pPr>
            <a:r>
              <a:t>Standard Model (SM)</a:t>
            </a:r>
            <a:br/>
            <a:r>
              <a:t> =Summary of Our Current Understanding</a:t>
            </a:r>
          </a:p>
        </p:txBody>
      </p:sp>
      <p:sp>
        <p:nvSpPr>
          <p:cNvPr id="406" name="Matter Fields = Quarks &amp; Leptons (3 Gen.)"/>
          <p:cNvSpPr txBox="1"/>
          <p:nvPr/>
        </p:nvSpPr>
        <p:spPr>
          <a:xfrm>
            <a:off x="7377296" y="2970698"/>
            <a:ext cx="5146701"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2100">
                <a:latin typeface="Helvetica"/>
                <a:ea typeface="Helvetica"/>
                <a:cs typeface="Helvetica"/>
                <a:sym typeface="Helvetica"/>
              </a:defRPr>
            </a:pPr>
            <a:r>
              <a:rPr>
                <a:solidFill>
                  <a:srgbClr val="0433FF"/>
                </a:solidFill>
              </a:rPr>
              <a:t>Matter Fields </a:t>
            </a:r>
            <a:r>
              <a:t>= Quarks &amp; Leptons (3 Gen.)</a:t>
            </a:r>
          </a:p>
        </p:txBody>
      </p:sp>
      <p:sp>
        <p:nvSpPr>
          <p:cNvPr id="407" name="Force Fields = Gauge Fields (γ,W/Z, g)"/>
          <p:cNvSpPr txBox="1"/>
          <p:nvPr/>
        </p:nvSpPr>
        <p:spPr>
          <a:xfrm>
            <a:off x="7377296" y="4082971"/>
            <a:ext cx="4731155"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2100">
                <a:latin typeface="Helvetica"/>
                <a:ea typeface="Helvetica"/>
                <a:cs typeface="Helvetica"/>
                <a:sym typeface="Helvetica"/>
              </a:defRPr>
            </a:pPr>
            <a:r>
              <a:rPr>
                <a:solidFill>
                  <a:srgbClr val="0433FF"/>
                </a:solidFill>
              </a:rPr>
              <a:t>Force Fields</a:t>
            </a:r>
            <a:r>
              <a:t> = Gauge Fields (γ,W/Z, g)</a:t>
            </a:r>
          </a:p>
        </p:txBody>
      </p:sp>
      <p:sp>
        <p:nvSpPr>
          <p:cNvPr id="408" name="1995 Top discovery @ FNAL Tevatron →3 generations of matter fields completed"/>
          <p:cNvSpPr txBox="1"/>
          <p:nvPr/>
        </p:nvSpPr>
        <p:spPr>
          <a:xfrm>
            <a:off x="7957563" y="3395329"/>
            <a:ext cx="4624983"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1800" b="1">
                <a:latin typeface="Helvetica"/>
                <a:ea typeface="Helvetica"/>
                <a:cs typeface="Helvetica"/>
                <a:sym typeface="Helvetica"/>
              </a:defRPr>
            </a:pPr>
            <a:r>
              <a:t>1995 Top discovery @ FNAL Tevatron</a:t>
            </a:r>
            <a:br/>
            <a:r>
              <a:rPr b="0"/>
              <a:t>→3 generations of matter fields completed</a:t>
            </a:r>
          </a:p>
        </p:txBody>
      </p:sp>
      <p:sp>
        <p:nvSpPr>
          <p:cNvPr id="409" name="1983 W/Z discovery @ CERN SPPS → Gauge bosons for the 3 forces found"/>
          <p:cNvSpPr txBox="1"/>
          <p:nvPr/>
        </p:nvSpPr>
        <p:spPr>
          <a:xfrm>
            <a:off x="7868746" y="4489351"/>
            <a:ext cx="5400421"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1800" b="1">
                <a:latin typeface="Helvetica"/>
                <a:ea typeface="Helvetica"/>
                <a:cs typeface="Helvetica"/>
                <a:sym typeface="Helvetica"/>
              </a:defRPr>
            </a:pPr>
            <a:r>
              <a:t>1983 W/Z discovery @ CERN SPPS</a:t>
            </a:r>
            <a:br/>
            <a:r>
              <a:rPr b="0"/>
              <a:t>→ Gauge bosons for the 3 forces found</a:t>
            </a:r>
          </a:p>
        </p:txBody>
      </p:sp>
      <p:sp>
        <p:nvSpPr>
          <p:cNvPr id="410" name="Gauge Symmetry = SU(3)xSU(2)xU(1)"/>
          <p:cNvSpPr txBox="1"/>
          <p:nvPr/>
        </p:nvSpPr>
        <p:spPr>
          <a:xfrm>
            <a:off x="6869296" y="2556424"/>
            <a:ext cx="5149331" cy="411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70000"/>
              </a:lnSpc>
              <a:defRPr sz="2100">
                <a:latin typeface="+mn-lt"/>
                <a:ea typeface="+mn-ea"/>
                <a:cs typeface="+mn-cs"/>
                <a:sym typeface="Helvetica Neue"/>
              </a:defRPr>
            </a:pPr>
            <a:r>
              <a:rPr>
                <a:solidFill>
                  <a:srgbClr val="0433FF"/>
                </a:solidFill>
              </a:rPr>
              <a:t>Gauge Symmetry</a:t>
            </a:r>
            <a:r>
              <a:t> = SU(3)xSU(2)xU(1)</a:t>
            </a:r>
          </a:p>
        </p:txBody>
      </p:sp>
      <p:sp>
        <p:nvSpPr>
          <p:cNvPr id="411" name="Symmetry Breaking Field = Higgs Field (H)"/>
          <p:cNvSpPr txBox="1"/>
          <p:nvPr/>
        </p:nvSpPr>
        <p:spPr>
          <a:xfrm>
            <a:off x="7410990" y="5218591"/>
            <a:ext cx="5278879"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2100">
                <a:latin typeface="Helvetica"/>
                <a:ea typeface="Helvetica"/>
                <a:cs typeface="Helvetica"/>
                <a:sym typeface="Helvetica"/>
              </a:defRPr>
            </a:pPr>
            <a:r>
              <a:rPr>
                <a:solidFill>
                  <a:srgbClr val="0433FF"/>
                </a:solidFill>
              </a:rPr>
              <a:t>Symmetry Breaking Field</a:t>
            </a:r>
            <a:r>
              <a:t> = </a:t>
            </a:r>
            <a:r>
              <a:rPr b="1">
                <a:solidFill>
                  <a:srgbClr val="FF2600"/>
                </a:solidFill>
              </a:rPr>
              <a:t>Higgs Field (H)</a:t>
            </a:r>
          </a:p>
        </p:txBody>
      </p:sp>
      <p:sp>
        <p:nvSpPr>
          <p:cNvPr id="412" name="→ Yet, there remain a lot of mysteries (Dark Matter,        Baryon Number Asymmetry, Neutrino Mass/Mixing,        Dark Energy, ..）"/>
          <p:cNvSpPr txBox="1"/>
          <p:nvPr/>
        </p:nvSpPr>
        <p:spPr>
          <a:xfrm>
            <a:off x="5594917" y="7029148"/>
            <a:ext cx="7405543" cy="1036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90000"/>
              </a:lnSpc>
              <a:defRPr sz="2400">
                <a:latin typeface="Helvetica"/>
                <a:ea typeface="Helvetica"/>
                <a:cs typeface="Helvetica"/>
                <a:sym typeface="Helvetica"/>
              </a:defRPr>
            </a:pPr>
            <a:r>
              <a:t>→ Yet, there remain a lot of mysteries </a:t>
            </a:r>
            <a:r>
              <a:rPr sz="2100"/>
              <a:t>(</a:t>
            </a:r>
            <a:r>
              <a:rPr sz="2100">
                <a:solidFill>
                  <a:srgbClr val="0433FF"/>
                </a:solidFill>
              </a:rPr>
              <a:t>Dark Matter</a:t>
            </a:r>
            <a:r>
              <a:rPr sz="2100"/>
              <a:t>, </a:t>
            </a:r>
            <a:br>
              <a:rPr sz="2100"/>
            </a:br>
            <a:r>
              <a:rPr sz="2100"/>
              <a:t>      </a:t>
            </a:r>
            <a:r>
              <a:rPr sz="2100">
                <a:solidFill>
                  <a:srgbClr val="0433FF"/>
                </a:solidFill>
              </a:rPr>
              <a:t>Baryon Number Asymmetry, Neutrino Mass/Mixing, </a:t>
            </a:r>
            <a:br>
              <a:rPr sz="2100">
                <a:solidFill>
                  <a:srgbClr val="0433FF"/>
                </a:solidFill>
              </a:rPr>
            </a:br>
            <a:r>
              <a:rPr sz="2100">
                <a:solidFill>
                  <a:srgbClr val="0433FF"/>
                </a:solidFill>
              </a:rPr>
              <a:t>      Dark Energy, </a:t>
            </a:r>
            <a:r>
              <a:rPr sz="2100"/>
              <a:t>..）</a:t>
            </a:r>
          </a:p>
        </p:txBody>
      </p:sp>
      <p:sp>
        <p:nvSpPr>
          <p:cNvPr id="413" name="Beyond the SM"/>
          <p:cNvSpPr txBox="1"/>
          <p:nvPr/>
        </p:nvSpPr>
        <p:spPr>
          <a:xfrm>
            <a:off x="5041944" y="6235631"/>
            <a:ext cx="2682677"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2800" b="1" i="1">
                <a:latin typeface="Helvetica"/>
                <a:ea typeface="Helvetica"/>
                <a:cs typeface="Helvetica"/>
                <a:sym typeface="Helvetica"/>
              </a:defRPr>
            </a:lvl1pPr>
          </a:lstStyle>
          <a:p>
            <a:r>
              <a:t>Beyond the SM</a:t>
            </a:r>
          </a:p>
        </p:txBody>
      </p:sp>
      <p:sp>
        <p:nvSpPr>
          <p:cNvPr id="414" name="Why is the EW scale so important?"/>
          <p:cNvSpPr txBox="1"/>
          <p:nvPr/>
        </p:nvSpPr>
        <p:spPr>
          <a:xfrm>
            <a:off x="4995429" y="8985930"/>
            <a:ext cx="7710116" cy="64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3600" b="1" i="1">
                <a:solidFill>
                  <a:schemeClr val="accent5"/>
                </a:solidFill>
                <a:latin typeface="Helvetica"/>
                <a:ea typeface="Helvetica"/>
                <a:cs typeface="Helvetica"/>
                <a:sym typeface="Helvetica"/>
              </a:defRPr>
            </a:lvl1pPr>
          </a:lstStyle>
          <a:p>
            <a:r>
              <a:t>Why is the EW scale so important?</a:t>
            </a:r>
          </a:p>
        </p:txBody>
      </p:sp>
      <p:pic>
        <p:nvPicPr>
          <p:cNvPr id="415" name="イメージ" descr="イメージ"/>
          <p:cNvPicPr>
            <a:picLocks noChangeAspect="1"/>
          </p:cNvPicPr>
          <p:nvPr/>
        </p:nvPicPr>
        <p:blipFill>
          <a:blip r:embed="rId2"/>
          <a:stretch>
            <a:fillRect/>
          </a:stretch>
        </p:blipFill>
        <p:spPr>
          <a:xfrm>
            <a:off x="-56288" y="5064954"/>
            <a:ext cx="4624983" cy="4611136"/>
          </a:xfrm>
          <a:prstGeom prst="rect">
            <a:avLst/>
          </a:prstGeom>
          <a:ln w="12700">
            <a:miter lim="400000"/>
          </a:ln>
        </p:spPr>
      </p:pic>
      <p:sp>
        <p:nvSpPr>
          <p:cNvPr id="416" name="July 4, 2012"/>
          <p:cNvSpPr txBox="1"/>
          <p:nvPr/>
        </p:nvSpPr>
        <p:spPr>
          <a:xfrm>
            <a:off x="2169206" y="5139889"/>
            <a:ext cx="1591819" cy="4240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100" b="1">
                <a:solidFill>
                  <a:srgbClr val="FFFB00"/>
                </a:solidFill>
                <a:latin typeface="+mn-lt"/>
                <a:ea typeface="+mn-ea"/>
                <a:cs typeface="+mn-cs"/>
                <a:sym typeface="Helvetica Neue"/>
              </a:defRPr>
            </a:lvl1pPr>
          </a:lstStyle>
          <a:p>
            <a:r>
              <a:t>July 4, 2012</a:t>
            </a:r>
          </a:p>
        </p:txBody>
      </p:sp>
      <p:sp>
        <p:nvSpPr>
          <p:cNvPr id="417" name="The Higgs boson…"/>
          <p:cNvSpPr txBox="1"/>
          <p:nvPr/>
        </p:nvSpPr>
        <p:spPr>
          <a:xfrm>
            <a:off x="2259413" y="5739212"/>
            <a:ext cx="2240738" cy="6791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l">
              <a:defRPr sz="1800" b="1">
                <a:solidFill>
                  <a:srgbClr val="FFFB00"/>
                </a:solidFill>
                <a:latin typeface="+mn-lt"/>
                <a:ea typeface="+mn-ea"/>
                <a:cs typeface="+mn-cs"/>
                <a:sym typeface="Helvetica Neue"/>
              </a:defRPr>
            </a:pPr>
            <a:r>
              <a:t>The Higgs boson</a:t>
            </a:r>
          </a:p>
          <a:p>
            <a:pPr algn="l">
              <a:defRPr sz="1800" b="1">
                <a:solidFill>
                  <a:srgbClr val="FFFB00"/>
                </a:solidFill>
                <a:latin typeface="+mn-lt"/>
                <a:ea typeface="+mn-ea"/>
                <a:cs typeface="+mn-cs"/>
                <a:sym typeface="Helvetica Neue"/>
              </a:defRPr>
            </a:pPr>
            <a:r>
              <a:t>found @ CERN LHC</a:t>
            </a:r>
          </a:p>
        </p:txBody>
      </p:sp>
      <p:sp>
        <p:nvSpPr>
          <p:cNvPr id="418" name="四角形"/>
          <p:cNvSpPr/>
          <p:nvPr/>
        </p:nvSpPr>
        <p:spPr>
          <a:xfrm>
            <a:off x="6815173" y="2505906"/>
            <a:ext cx="6006877" cy="3670374"/>
          </a:xfrm>
          <a:prstGeom prst="rect">
            <a:avLst/>
          </a:prstGeom>
          <a:ln w="25400">
            <a:solidFill>
              <a:schemeClr val="accent1"/>
            </a:solidFill>
            <a:bevel/>
          </a:ln>
        </p:spPr>
        <p:txBody>
          <a:bodyPr lIns="50800" tIns="50800" rIns="50800" bIns="50800" anchor="ctr"/>
          <a:lstStyle/>
          <a:p>
            <a:endParaRPr/>
          </a:p>
        </p:txBody>
      </p:sp>
      <p:sp>
        <p:nvSpPr>
          <p:cNvPr id="419" name="矢印"/>
          <p:cNvSpPr/>
          <p:nvPr/>
        </p:nvSpPr>
        <p:spPr>
          <a:xfrm>
            <a:off x="4479962" y="5241557"/>
            <a:ext cx="2455205" cy="717148"/>
          </a:xfrm>
          <a:custGeom>
            <a:avLst/>
            <a:gdLst/>
            <a:ahLst/>
            <a:cxnLst>
              <a:cxn ang="0">
                <a:pos x="wd2" y="hd2"/>
              </a:cxn>
              <a:cxn ang="5400000">
                <a:pos x="wd2" y="hd2"/>
              </a:cxn>
              <a:cxn ang="10800000">
                <a:pos x="wd2" y="hd2"/>
              </a:cxn>
              <a:cxn ang="16200000">
                <a:pos x="wd2" y="hd2"/>
              </a:cxn>
            </a:cxnLst>
            <a:rect l="0" t="0" r="r" b="b"/>
            <a:pathLst>
              <a:path w="21600" h="21600" extrusionOk="0">
                <a:moveTo>
                  <a:pt x="7151" y="14256"/>
                </a:moveTo>
                <a:lnTo>
                  <a:pt x="7151" y="21600"/>
                </a:lnTo>
                <a:lnTo>
                  <a:pt x="0" y="10800"/>
                </a:lnTo>
                <a:lnTo>
                  <a:pt x="7151" y="0"/>
                </a:lnTo>
                <a:lnTo>
                  <a:pt x="7151" y="7344"/>
                </a:lnTo>
                <a:lnTo>
                  <a:pt x="21600" y="7344"/>
                </a:lnTo>
                <a:lnTo>
                  <a:pt x="21600" y="14256"/>
                </a:lnTo>
                <a:close/>
              </a:path>
            </a:pathLst>
          </a:custGeom>
          <a:solidFill>
            <a:srgbClr val="FFFFFF"/>
          </a:solidFill>
          <a:ln w="25400">
            <a:solidFill>
              <a:schemeClr val="accent1"/>
            </a:solidFill>
            <a:bevel/>
          </a:ln>
          <a:effectLst>
            <a:outerShdw blurRad="38100" dist="25400" dir="5400000" rotWithShape="0">
              <a:srgbClr val="000000">
                <a:alpha val="50000"/>
              </a:srgbClr>
            </a:outerShdw>
          </a:effectLst>
        </p:spPr>
        <p:txBody>
          <a:bodyPr lIns="50800" tIns="50800" rIns="50800" bIns="50800" anchor="ctr"/>
          <a:lstStyle/>
          <a:p>
            <a:endParaRPr/>
          </a:p>
        </p:txBody>
      </p:sp>
      <p:sp>
        <p:nvSpPr>
          <p:cNvPr id="420" name="Towards Ultimate Unification"/>
          <p:cNvSpPr txBox="1"/>
          <p:nvPr/>
        </p:nvSpPr>
        <p:spPr>
          <a:xfrm>
            <a:off x="74159" y="7832"/>
            <a:ext cx="6611247" cy="672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3500" tIns="63500" rIns="63500" bIns="63500">
            <a:spAutoFit/>
          </a:bodyPr>
          <a:lstStyle>
            <a:lvl1pPr marL="1587" marR="66545" algn="l" defTabSz="914400">
              <a:buClr>
                <a:srgbClr val="0042AA"/>
              </a:buClr>
              <a:buFont typeface="Helvetica Neue"/>
              <a:defRPr sz="3600" b="1" i="1">
                <a:solidFill>
                  <a:srgbClr val="0042AA"/>
                </a:solidFill>
                <a:uFill>
                  <a:solidFill>
                    <a:srgbClr val="0042AA"/>
                  </a:solidFill>
                </a:uFill>
                <a:latin typeface="+mn-lt"/>
                <a:ea typeface="+mn-ea"/>
                <a:cs typeface="+mn-cs"/>
                <a:sym typeface="Helvetica Neue"/>
              </a:defRPr>
            </a:lvl1pPr>
          </a:lstStyle>
          <a:p>
            <a:r>
              <a:t>Towards Ultimate Unification</a:t>
            </a:r>
          </a:p>
        </p:txBody>
      </p:sp>
      <p:sp>
        <p:nvSpPr>
          <p:cNvPr id="421" name="四角形"/>
          <p:cNvSpPr/>
          <p:nvPr/>
        </p:nvSpPr>
        <p:spPr>
          <a:xfrm>
            <a:off x="-81324" y="638012"/>
            <a:ext cx="6463497" cy="4339319"/>
          </a:xfrm>
          <a:prstGeom prst="rect">
            <a:avLst/>
          </a:prstGeom>
          <a:solidFill>
            <a:srgbClr val="C6E6E9"/>
          </a:solidFill>
          <a:ln w="3175"/>
          <a:effectLst>
            <a:outerShdw blurRad="63500" dist="50800" dir="2700000" rotWithShape="0">
              <a:srgbClr val="989996">
                <a:alpha val="43000"/>
              </a:srgbClr>
            </a:outerShdw>
          </a:effectLst>
        </p:spPr>
        <p:txBody>
          <a:bodyPr lIns="72248" tIns="72248" rIns="72248" bIns="72248" anchor="ctr"/>
          <a:lstStyle/>
          <a:p>
            <a:pPr marL="40639" marR="40639" algn="l" defTabSz="914400">
              <a:defRPr sz="3400">
                <a:uFill>
                  <a:solidFill>
                    <a:srgbClr val="000000"/>
                  </a:solidFill>
                </a:uFill>
                <a:latin typeface="Arial"/>
                <a:ea typeface="Arial"/>
                <a:cs typeface="Arial"/>
                <a:sym typeface="Arial"/>
              </a:defRPr>
            </a:pPr>
            <a:endParaRPr/>
          </a:p>
        </p:txBody>
      </p:sp>
      <p:grpSp>
        <p:nvGrpSpPr>
          <p:cNvPr id="430" name="グループ"/>
          <p:cNvGrpSpPr/>
          <p:nvPr/>
        </p:nvGrpSpPr>
        <p:grpSpPr>
          <a:xfrm>
            <a:off x="1725423" y="1090781"/>
            <a:ext cx="3001906" cy="3097930"/>
            <a:chOff x="0" y="0"/>
            <a:chExt cx="3001904" cy="3097929"/>
          </a:xfrm>
        </p:grpSpPr>
        <p:sp>
          <p:nvSpPr>
            <p:cNvPr id="422" name="図形"/>
            <p:cNvSpPr/>
            <p:nvPr/>
          </p:nvSpPr>
          <p:spPr>
            <a:xfrm>
              <a:off x="0" y="340375"/>
              <a:ext cx="3001905" cy="2657316"/>
            </a:xfrm>
            <a:custGeom>
              <a:avLst/>
              <a:gdLst/>
              <a:ahLst/>
              <a:cxnLst>
                <a:cxn ang="0">
                  <a:pos x="wd2" y="hd2"/>
                </a:cxn>
                <a:cxn ang="5400000">
                  <a:pos x="wd2" y="hd2"/>
                </a:cxn>
                <a:cxn ang="10800000">
                  <a:pos x="wd2" y="hd2"/>
                </a:cxn>
                <a:cxn ang="16200000">
                  <a:pos x="wd2" y="hd2"/>
                </a:cxn>
              </a:cxnLst>
              <a:rect l="0" t="0" r="r" b="b"/>
              <a:pathLst>
                <a:path w="21600" h="21600" extrusionOk="0">
                  <a:moveTo>
                    <a:pt x="10654" y="21600"/>
                  </a:moveTo>
                  <a:cubicBezTo>
                    <a:pt x="11469" y="21600"/>
                    <a:pt x="11446" y="21132"/>
                    <a:pt x="12099" y="20468"/>
                  </a:cubicBezTo>
                  <a:cubicBezTo>
                    <a:pt x="12751" y="19803"/>
                    <a:pt x="13607" y="20104"/>
                    <a:pt x="14570" y="17616"/>
                  </a:cubicBezTo>
                  <a:cubicBezTo>
                    <a:pt x="15533" y="15127"/>
                    <a:pt x="16785" y="8311"/>
                    <a:pt x="17877" y="5536"/>
                  </a:cubicBezTo>
                  <a:cubicBezTo>
                    <a:pt x="18914" y="2691"/>
                    <a:pt x="19979" y="1482"/>
                    <a:pt x="21600" y="0"/>
                  </a:cubicBezTo>
                  <a:lnTo>
                    <a:pt x="0" y="54"/>
                  </a:lnTo>
                  <a:cubicBezTo>
                    <a:pt x="1148" y="1482"/>
                    <a:pt x="1964" y="2159"/>
                    <a:pt x="3262" y="4829"/>
                  </a:cubicBezTo>
                  <a:cubicBezTo>
                    <a:pt x="4298" y="7343"/>
                    <a:pt x="5795" y="14984"/>
                    <a:pt x="6753" y="17598"/>
                  </a:cubicBezTo>
                  <a:cubicBezTo>
                    <a:pt x="7712" y="20211"/>
                    <a:pt x="8565" y="19735"/>
                    <a:pt x="9171" y="20376"/>
                  </a:cubicBezTo>
                  <a:cubicBezTo>
                    <a:pt x="9776" y="21016"/>
                    <a:pt x="9839" y="21600"/>
                    <a:pt x="10654" y="21600"/>
                  </a:cubicBezTo>
                  <a:close/>
                </a:path>
              </a:pathLst>
            </a:custGeom>
            <a:gradFill flip="none" rotWithShape="1">
              <a:gsLst>
                <a:gs pos="0">
                  <a:srgbClr val="0000FF">
                    <a:alpha val="50000"/>
                  </a:srgbClr>
                </a:gs>
                <a:gs pos="47000">
                  <a:srgbClr val="3399FF">
                    <a:alpha val="50000"/>
                  </a:srgbClr>
                </a:gs>
                <a:gs pos="100000">
                  <a:srgbClr val="FFFFFF">
                    <a:alpha val="50000"/>
                  </a:srgbClr>
                </a:gs>
              </a:gsLst>
              <a:lin ang="5400000" scaled="0"/>
            </a:gradFill>
            <a:ln w="12700" cap="flat">
              <a:solidFill>
                <a:srgbClr val="7F7F7F"/>
              </a:solidFill>
              <a:prstDash val="solid"/>
              <a:bevel/>
            </a:ln>
            <a:effectLst/>
          </p:spPr>
          <p:txBody>
            <a:bodyPr wrap="square" lIns="65023" tIns="65023" rIns="65023" bIns="65023" numCol="1" anchor="ctr">
              <a:noAutofit/>
            </a:bodyPr>
            <a:lstStyle/>
            <a:p>
              <a:pPr defTabSz="457200">
                <a:defRPr sz="2400">
                  <a:solidFill>
                    <a:srgbClr val="FFFFFF"/>
                  </a:solidFill>
                  <a:latin typeface="Arial"/>
                  <a:ea typeface="Arial"/>
                  <a:cs typeface="Arial"/>
                  <a:sym typeface="Arial"/>
                </a:defRPr>
              </a:pPr>
              <a:endParaRPr/>
            </a:p>
          </p:txBody>
        </p:sp>
        <p:pic>
          <p:nvPicPr>
            <p:cNvPr id="423" name="イメージ" descr="イメージ"/>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326" y="1623339"/>
              <a:ext cx="1477879" cy="390991"/>
            </a:xfrm>
            <a:prstGeom prst="rect">
              <a:avLst/>
            </a:prstGeom>
            <a:ln w="12700" cap="flat">
              <a:noFill/>
              <a:miter lim="400000"/>
            </a:ln>
            <a:effectLst/>
          </p:spPr>
        </p:pic>
        <p:pic>
          <p:nvPicPr>
            <p:cNvPr id="424" name="planck-cmb-with-alpha.png" descr="planck-cmb-with-alpha.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0397" y="906597"/>
              <a:ext cx="1870186" cy="529758"/>
            </a:xfrm>
            <a:prstGeom prst="rect">
              <a:avLst/>
            </a:prstGeom>
            <a:ln w="12700" cap="flat">
              <a:noFill/>
              <a:miter lim="400000"/>
            </a:ln>
            <a:effectLst/>
          </p:spPr>
        </p:pic>
        <p:pic>
          <p:nvPicPr>
            <p:cNvPr id="425" name="visible-skymap-edited.png" descr="visible-skymap-edite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47" y="0"/>
              <a:ext cx="2997758" cy="680751"/>
            </a:xfrm>
            <a:prstGeom prst="rect">
              <a:avLst/>
            </a:prstGeom>
            <a:ln w="12700" cap="flat">
              <a:noFill/>
              <a:miter lim="400000"/>
            </a:ln>
            <a:effectLst/>
          </p:spPr>
        </p:pic>
        <p:sp>
          <p:nvSpPr>
            <p:cNvPr id="426" name="線"/>
            <p:cNvSpPr/>
            <p:nvPr/>
          </p:nvSpPr>
          <p:spPr>
            <a:xfrm flipH="1">
              <a:off x="1212937" y="202803"/>
              <a:ext cx="459164" cy="2694859"/>
            </a:xfrm>
            <a:custGeom>
              <a:avLst/>
              <a:gdLst/>
              <a:ahLst/>
              <a:cxnLst>
                <a:cxn ang="0">
                  <a:pos x="wd2" y="hd2"/>
                </a:cxn>
                <a:cxn ang="5400000">
                  <a:pos x="wd2" y="hd2"/>
                </a:cxn>
                <a:cxn ang="10800000">
                  <a:pos x="wd2" y="hd2"/>
                </a:cxn>
                <a:cxn ang="16200000">
                  <a:pos x="wd2" y="hd2"/>
                </a:cxn>
              </a:cxnLst>
              <a:rect l="0" t="0" r="r" b="b"/>
              <a:pathLst>
                <a:path w="21270" h="21600" extrusionOk="0">
                  <a:moveTo>
                    <a:pt x="8127" y="21600"/>
                  </a:moveTo>
                  <a:cubicBezTo>
                    <a:pt x="3687" y="20596"/>
                    <a:pt x="5162" y="20885"/>
                    <a:pt x="0" y="19555"/>
                  </a:cubicBezTo>
                  <a:cubicBezTo>
                    <a:pt x="8522" y="19180"/>
                    <a:pt x="16909" y="19013"/>
                    <a:pt x="18152" y="15940"/>
                  </a:cubicBezTo>
                  <a:cubicBezTo>
                    <a:pt x="19394" y="12866"/>
                    <a:pt x="21600" y="6669"/>
                    <a:pt x="21229" y="0"/>
                  </a:cubicBezTo>
                </a:path>
              </a:pathLst>
            </a:custGeom>
            <a:noFill/>
            <a:ln w="38100" cap="flat">
              <a:solidFill>
                <a:srgbClr val="008000"/>
              </a:solidFill>
              <a:prstDash val="solid"/>
              <a:bevel/>
            </a:ln>
            <a:effectLst/>
          </p:spPr>
          <p:txBody>
            <a:bodyPr wrap="square" lIns="65023" tIns="65023" rIns="65023" bIns="65023" numCol="1" anchor="ctr">
              <a:noAutofit/>
            </a:bodyPr>
            <a:lstStyle/>
            <a:p>
              <a:pPr defTabSz="457200">
                <a:defRPr sz="2400">
                  <a:solidFill>
                    <a:srgbClr val="FFFFFF"/>
                  </a:solidFill>
                  <a:latin typeface="Arial"/>
                  <a:ea typeface="Arial"/>
                  <a:cs typeface="Arial"/>
                  <a:sym typeface="Arial"/>
                </a:defRPr>
              </a:pPr>
              <a:endParaRPr/>
            </a:p>
          </p:txBody>
        </p:sp>
        <p:sp>
          <p:nvSpPr>
            <p:cNvPr id="427" name="線"/>
            <p:cNvSpPr/>
            <p:nvPr/>
          </p:nvSpPr>
          <p:spPr>
            <a:xfrm flipH="1">
              <a:off x="1666742" y="220278"/>
              <a:ext cx="229442" cy="2419811"/>
            </a:xfrm>
            <a:custGeom>
              <a:avLst/>
              <a:gdLst/>
              <a:ahLst/>
              <a:cxnLst>
                <a:cxn ang="0">
                  <a:pos x="wd2" y="hd2"/>
                </a:cxn>
                <a:cxn ang="5400000">
                  <a:pos x="wd2" y="hd2"/>
                </a:cxn>
                <a:cxn ang="10800000">
                  <a:pos x="wd2" y="hd2"/>
                </a:cxn>
                <a:cxn ang="16200000">
                  <a:pos x="wd2" y="hd2"/>
                </a:cxn>
              </a:cxnLst>
              <a:rect l="0" t="0" r="r" b="b"/>
              <a:pathLst>
                <a:path w="19838" h="21600" extrusionOk="0">
                  <a:moveTo>
                    <a:pt x="19606" y="21600"/>
                  </a:moveTo>
                  <a:cubicBezTo>
                    <a:pt x="11019" y="21190"/>
                    <a:pt x="6702" y="20701"/>
                    <a:pt x="3441" y="19634"/>
                  </a:cubicBezTo>
                  <a:cubicBezTo>
                    <a:pt x="179" y="18567"/>
                    <a:pt x="-131" y="17501"/>
                    <a:pt x="35" y="15196"/>
                  </a:cubicBezTo>
                  <a:cubicBezTo>
                    <a:pt x="9149" y="14840"/>
                    <a:pt x="13240" y="14642"/>
                    <a:pt x="16455" y="13681"/>
                  </a:cubicBezTo>
                  <a:cubicBezTo>
                    <a:pt x="21469" y="11934"/>
                    <a:pt x="19552" y="6162"/>
                    <a:pt x="19110" y="0"/>
                  </a:cubicBezTo>
                </a:path>
              </a:pathLst>
            </a:custGeom>
            <a:noFill/>
            <a:ln w="38100" cap="flat">
              <a:solidFill>
                <a:srgbClr val="008000"/>
              </a:solidFill>
              <a:prstDash val="solid"/>
              <a:bevel/>
            </a:ln>
            <a:effectLst/>
          </p:spPr>
          <p:txBody>
            <a:bodyPr wrap="square" lIns="65023" tIns="65023" rIns="65023" bIns="65023" numCol="1" anchor="ctr">
              <a:noAutofit/>
            </a:bodyPr>
            <a:lstStyle/>
            <a:p>
              <a:pPr defTabSz="457200">
                <a:defRPr sz="2400">
                  <a:solidFill>
                    <a:srgbClr val="FFFFFF"/>
                  </a:solidFill>
                  <a:latin typeface="Arial"/>
                  <a:ea typeface="Arial"/>
                  <a:cs typeface="Arial"/>
                  <a:sym typeface="Arial"/>
                </a:defRPr>
              </a:pPr>
              <a:endParaRPr/>
            </a:p>
          </p:txBody>
        </p:sp>
        <p:sp>
          <p:nvSpPr>
            <p:cNvPr id="428" name="線"/>
            <p:cNvSpPr/>
            <p:nvPr/>
          </p:nvSpPr>
          <p:spPr>
            <a:xfrm flipH="1">
              <a:off x="1905455" y="235224"/>
              <a:ext cx="280019" cy="1673228"/>
            </a:xfrm>
            <a:custGeom>
              <a:avLst/>
              <a:gdLst/>
              <a:ahLst/>
              <a:cxnLst>
                <a:cxn ang="0">
                  <a:pos x="wd2" y="hd2"/>
                </a:cxn>
                <a:cxn ang="5400000">
                  <a:pos x="wd2" y="hd2"/>
                </a:cxn>
                <a:cxn ang="10800000">
                  <a:pos x="wd2" y="hd2"/>
                </a:cxn>
                <a:cxn ang="16200000">
                  <a:pos x="wd2" y="hd2"/>
                </a:cxn>
              </a:cxnLst>
              <a:rect l="0" t="0" r="r" b="b"/>
              <a:pathLst>
                <a:path w="21600" h="21186" extrusionOk="0">
                  <a:moveTo>
                    <a:pt x="21600" y="21186"/>
                  </a:moveTo>
                  <a:cubicBezTo>
                    <a:pt x="12844" y="20424"/>
                    <a:pt x="8384" y="21600"/>
                    <a:pt x="3478" y="18017"/>
                  </a:cubicBezTo>
                  <a:cubicBezTo>
                    <a:pt x="395" y="14155"/>
                    <a:pt x="86" y="8734"/>
                    <a:pt x="0" y="0"/>
                  </a:cubicBezTo>
                </a:path>
              </a:pathLst>
            </a:custGeom>
            <a:noFill/>
            <a:ln w="38100" cap="flat">
              <a:solidFill>
                <a:srgbClr val="008000"/>
              </a:solidFill>
              <a:prstDash val="solid"/>
              <a:bevel/>
            </a:ln>
            <a:effectLst/>
          </p:spPr>
          <p:txBody>
            <a:bodyPr wrap="square" lIns="65023" tIns="65023" rIns="65023" bIns="65023" numCol="1" anchor="ctr">
              <a:noAutofit/>
            </a:bodyPr>
            <a:lstStyle/>
            <a:p>
              <a:pPr defTabSz="457200">
                <a:defRPr sz="2400">
                  <a:solidFill>
                    <a:srgbClr val="FFFFFF"/>
                  </a:solidFill>
                  <a:latin typeface="Arial"/>
                  <a:ea typeface="Arial"/>
                  <a:cs typeface="Arial"/>
                  <a:sym typeface="Arial"/>
                </a:defRPr>
              </a:pPr>
              <a:endParaRPr/>
            </a:p>
          </p:txBody>
        </p:sp>
        <p:sp>
          <p:nvSpPr>
            <p:cNvPr id="429" name="線"/>
            <p:cNvSpPr/>
            <p:nvPr/>
          </p:nvSpPr>
          <p:spPr>
            <a:xfrm flipH="1">
              <a:off x="701655" y="239767"/>
              <a:ext cx="800367" cy="2858163"/>
            </a:xfrm>
            <a:custGeom>
              <a:avLst/>
              <a:gdLst/>
              <a:ahLst/>
              <a:cxnLst>
                <a:cxn ang="0">
                  <a:pos x="wd2" y="hd2"/>
                </a:cxn>
                <a:cxn ang="5400000">
                  <a:pos x="wd2" y="hd2"/>
                </a:cxn>
                <a:cxn ang="10800000">
                  <a:pos x="wd2" y="hd2"/>
                </a:cxn>
                <a:cxn ang="16200000">
                  <a:pos x="wd2" y="hd2"/>
                </a:cxn>
              </a:cxnLst>
              <a:rect l="0" t="0" r="r" b="b"/>
              <a:pathLst>
                <a:path w="21600" h="21600" extrusionOk="0">
                  <a:moveTo>
                    <a:pt x="52" y="21600"/>
                  </a:moveTo>
                  <a:cubicBezTo>
                    <a:pt x="18" y="21351"/>
                    <a:pt x="1" y="21102"/>
                    <a:pt x="0" y="20853"/>
                  </a:cubicBezTo>
                  <a:cubicBezTo>
                    <a:pt x="0" y="20579"/>
                    <a:pt x="20" y="20305"/>
                    <a:pt x="60" y="20031"/>
                  </a:cubicBezTo>
                  <a:cubicBezTo>
                    <a:pt x="5263" y="18845"/>
                    <a:pt x="9453" y="19655"/>
                    <a:pt x="13043" y="16317"/>
                  </a:cubicBezTo>
                  <a:cubicBezTo>
                    <a:pt x="16633" y="12978"/>
                    <a:pt x="21273" y="6094"/>
                    <a:pt x="21600" y="0"/>
                  </a:cubicBezTo>
                </a:path>
              </a:pathLst>
            </a:custGeom>
            <a:noFill/>
            <a:ln w="38100" cap="flat">
              <a:solidFill>
                <a:srgbClr val="008000"/>
              </a:solidFill>
              <a:prstDash val="solid"/>
              <a:bevel/>
            </a:ln>
            <a:effectLst/>
          </p:spPr>
          <p:txBody>
            <a:bodyPr wrap="square" lIns="65023" tIns="65023" rIns="65023" bIns="65023" numCol="1" anchor="ctr">
              <a:noAutofit/>
            </a:bodyPr>
            <a:lstStyle/>
            <a:p>
              <a:pPr defTabSz="457200">
                <a:defRPr sz="2400">
                  <a:solidFill>
                    <a:srgbClr val="FFFFFF"/>
                  </a:solidFill>
                  <a:latin typeface="Arial"/>
                  <a:ea typeface="Arial"/>
                  <a:cs typeface="Arial"/>
                  <a:sym typeface="Arial"/>
                </a:defRPr>
              </a:pPr>
              <a:endParaRPr/>
            </a:p>
          </p:txBody>
        </p:sp>
      </p:grpSp>
      <p:grpSp>
        <p:nvGrpSpPr>
          <p:cNvPr id="442" name="グループ"/>
          <p:cNvGrpSpPr/>
          <p:nvPr/>
        </p:nvGrpSpPr>
        <p:grpSpPr>
          <a:xfrm>
            <a:off x="420511" y="989798"/>
            <a:ext cx="912351" cy="3148457"/>
            <a:chOff x="0" y="0"/>
            <a:chExt cx="912350" cy="3148455"/>
          </a:xfrm>
        </p:grpSpPr>
        <p:sp>
          <p:nvSpPr>
            <p:cNvPr id="431" name="線"/>
            <p:cNvSpPr/>
            <p:nvPr/>
          </p:nvSpPr>
          <p:spPr>
            <a:xfrm flipH="1" flipV="1">
              <a:off x="93991" y="-1"/>
              <a:ext cx="21322" cy="3017526"/>
            </a:xfrm>
            <a:prstGeom prst="line">
              <a:avLst/>
            </a:prstGeom>
            <a:noFill/>
            <a:ln w="50800" cap="flat">
              <a:solidFill>
                <a:srgbClr val="000000"/>
              </a:solidFill>
              <a:prstDash val="solid"/>
              <a:round/>
              <a:tailEnd type="triangle" w="med" len="med"/>
            </a:ln>
            <a:effectLst/>
          </p:spPr>
          <p:txBody>
            <a:bodyPr wrap="square" lIns="65023" tIns="65023" rIns="65023" bIns="65023" numCol="1" anchor="t">
              <a:noAutofit/>
            </a:bodyPr>
            <a:lstStyle/>
            <a:p>
              <a:pPr algn="l" defTabSz="457200">
                <a:defRPr sz="1600">
                  <a:latin typeface="Helvetica"/>
                  <a:ea typeface="Helvetica"/>
                  <a:cs typeface="Helvetica"/>
                  <a:sym typeface="Helvetica"/>
                </a:defRPr>
              </a:pPr>
              <a:endParaRPr/>
            </a:p>
          </p:txBody>
        </p:sp>
        <p:sp>
          <p:nvSpPr>
            <p:cNvPr id="432" name="線"/>
            <p:cNvSpPr/>
            <p:nvPr/>
          </p:nvSpPr>
          <p:spPr>
            <a:xfrm>
              <a:off x="7099" y="459993"/>
              <a:ext cx="185694" cy="1"/>
            </a:xfrm>
            <a:prstGeom prst="line">
              <a:avLst/>
            </a:prstGeom>
            <a:noFill/>
            <a:ln w="50800" cap="flat">
              <a:solidFill>
                <a:srgbClr val="000000"/>
              </a:solidFill>
              <a:prstDash val="solid"/>
              <a:bevel/>
            </a:ln>
            <a:effectLst/>
          </p:spPr>
          <p:txBody>
            <a:bodyPr wrap="square" lIns="65023" tIns="65023" rIns="65023" bIns="65023" numCol="1" anchor="t">
              <a:noAutofit/>
            </a:bodyPr>
            <a:lstStyle/>
            <a:p>
              <a:pPr algn="l" defTabSz="457200">
                <a:defRPr sz="1600">
                  <a:latin typeface="Helvetica"/>
                  <a:ea typeface="Helvetica"/>
                  <a:cs typeface="Helvetica"/>
                  <a:sym typeface="Helvetica"/>
                </a:defRPr>
              </a:pPr>
              <a:endParaRPr/>
            </a:p>
          </p:txBody>
        </p:sp>
        <p:sp>
          <p:nvSpPr>
            <p:cNvPr id="433" name="線"/>
            <p:cNvSpPr/>
            <p:nvPr/>
          </p:nvSpPr>
          <p:spPr>
            <a:xfrm>
              <a:off x="0" y="1303659"/>
              <a:ext cx="185694" cy="1"/>
            </a:xfrm>
            <a:prstGeom prst="line">
              <a:avLst/>
            </a:prstGeom>
            <a:noFill/>
            <a:ln w="50800" cap="flat">
              <a:solidFill>
                <a:srgbClr val="000000"/>
              </a:solidFill>
              <a:prstDash val="solid"/>
              <a:bevel/>
            </a:ln>
            <a:effectLst/>
          </p:spPr>
          <p:txBody>
            <a:bodyPr wrap="square" lIns="65023" tIns="65023" rIns="65023" bIns="65023" numCol="1" anchor="t">
              <a:noAutofit/>
            </a:bodyPr>
            <a:lstStyle/>
            <a:p>
              <a:pPr algn="l" defTabSz="457200">
                <a:defRPr sz="1600">
                  <a:latin typeface="Helvetica"/>
                  <a:ea typeface="Helvetica"/>
                  <a:cs typeface="Helvetica"/>
                  <a:sym typeface="Helvetica"/>
                </a:defRPr>
              </a:pPr>
              <a:endParaRPr/>
            </a:p>
          </p:txBody>
        </p:sp>
        <p:sp>
          <p:nvSpPr>
            <p:cNvPr id="434" name="線"/>
            <p:cNvSpPr/>
            <p:nvPr/>
          </p:nvSpPr>
          <p:spPr>
            <a:xfrm>
              <a:off x="12830" y="1966450"/>
              <a:ext cx="185694" cy="1"/>
            </a:xfrm>
            <a:prstGeom prst="line">
              <a:avLst/>
            </a:prstGeom>
            <a:noFill/>
            <a:ln w="50800" cap="flat">
              <a:solidFill>
                <a:srgbClr val="000000"/>
              </a:solidFill>
              <a:prstDash val="solid"/>
              <a:bevel/>
            </a:ln>
            <a:effectLst/>
          </p:spPr>
          <p:txBody>
            <a:bodyPr wrap="square" lIns="65023" tIns="65023" rIns="65023" bIns="65023" numCol="1" anchor="t">
              <a:noAutofit/>
            </a:bodyPr>
            <a:lstStyle/>
            <a:p>
              <a:pPr algn="l" defTabSz="457200">
                <a:defRPr sz="1600">
                  <a:latin typeface="Helvetica"/>
                  <a:ea typeface="Helvetica"/>
                  <a:cs typeface="Helvetica"/>
                  <a:sym typeface="Helvetica"/>
                </a:defRPr>
              </a:pPr>
              <a:endParaRPr/>
            </a:p>
          </p:txBody>
        </p:sp>
        <p:sp>
          <p:nvSpPr>
            <p:cNvPr id="435" name="線"/>
            <p:cNvSpPr/>
            <p:nvPr/>
          </p:nvSpPr>
          <p:spPr>
            <a:xfrm>
              <a:off x="42594" y="2630627"/>
              <a:ext cx="185695" cy="1"/>
            </a:xfrm>
            <a:prstGeom prst="line">
              <a:avLst/>
            </a:prstGeom>
            <a:noFill/>
            <a:ln w="50800" cap="flat">
              <a:solidFill>
                <a:srgbClr val="000000"/>
              </a:solidFill>
              <a:prstDash val="solid"/>
              <a:bevel/>
            </a:ln>
            <a:effectLst/>
          </p:spPr>
          <p:txBody>
            <a:bodyPr wrap="square" lIns="65023" tIns="65023" rIns="65023" bIns="65023" numCol="1" anchor="t">
              <a:noAutofit/>
            </a:bodyPr>
            <a:lstStyle/>
            <a:p>
              <a:pPr algn="l" defTabSz="457200">
                <a:defRPr sz="1600">
                  <a:latin typeface="Helvetica"/>
                  <a:ea typeface="Helvetica"/>
                  <a:cs typeface="Helvetica"/>
                  <a:sym typeface="Helvetica"/>
                </a:defRPr>
              </a:pPr>
              <a:endParaRPr/>
            </a:p>
          </p:txBody>
        </p:sp>
        <p:sp>
          <p:nvSpPr>
            <p:cNvPr id="436" name="線"/>
            <p:cNvSpPr/>
            <p:nvPr/>
          </p:nvSpPr>
          <p:spPr>
            <a:xfrm>
              <a:off x="22466" y="2998643"/>
              <a:ext cx="185694" cy="1"/>
            </a:xfrm>
            <a:prstGeom prst="line">
              <a:avLst/>
            </a:prstGeom>
            <a:noFill/>
            <a:ln w="50800" cap="flat">
              <a:solidFill>
                <a:srgbClr val="000000"/>
              </a:solidFill>
              <a:prstDash val="solid"/>
              <a:bevel/>
            </a:ln>
            <a:effectLst/>
          </p:spPr>
          <p:txBody>
            <a:bodyPr wrap="square" lIns="65023" tIns="65023" rIns="65023" bIns="65023" numCol="1" anchor="t">
              <a:noAutofit/>
            </a:bodyPr>
            <a:lstStyle/>
            <a:p>
              <a:pPr algn="l" defTabSz="457200">
                <a:defRPr sz="1600">
                  <a:latin typeface="Helvetica"/>
                  <a:ea typeface="Helvetica"/>
                  <a:cs typeface="Helvetica"/>
                  <a:sym typeface="Helvetica"/>
                </a:defRPr>
              </a:pPr>
              <a:endParaRPr/>
            </a:p>
          </p:txBody>
        </p:sp>
        <p:sp>
          <p:nvSpPr>
            <p:cNvPr id="437" name="10-43 s"/>
            <p:cNvSpPr txBox="1"/>
            <p:nvPr/>
          </p:nvSpPr>
          <p:spPr>
            <a:xfrm>
              <a:off x="194689" y="2821024"/>
              <a:ext cx="650133" cy="3274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numCol="1" anchor="t">
              <a:spAutoFit/>
            </a:bodyPr>
            <a:lstStyle/>
            <a:p>
              <a:pPr algn="l" defTabSz="457200">
                <a:defRPr sz="1400">
                  <a:latin typeface="Calibri"/>
                  <a:ea typeface="Calibri"/>
                  <a:cs typeface="Calibri"/>
                  <a:sym typeface="Calibri"/>
                </a:defRPr>
              </a:pPr>
              <a:r>
                <a:rPr>
                  <a:latin typeface="Arial"/>
                  <a:ea typeface="Arial"/>
                  <a:cs typeface="Arial"/>
                  <a:sym typeface="Arial"/>
                </a:rPr>
                <a:t>10</a:t>
              </a:r>
              <a:r>
                <a:rPr baseline="29428">
                  <a:latin typeface="Arial"/>
                  <a:ea typeface="Arial"/>
                  <a:cs typeface="Arial"/>
                  <a:sym typeface="Arial"/>
                </a:rPr>
                <a:t>-43</a:t>
              </a:r>
              <a:r>
                <a:rPr>
                  <a:latin typeface="Arial"/>
                  <a:ea typeface="Arial"/>
                  <a:cs typeface="Arial"/>
                  <a:sym typeface="Arial"/>
                </a:rPr>
                <a:t> s</a:t>
              </a:r>
            </a:p>
          </p:txBody>
        </p:sp>
        <p:sp>
          <p:nvSpPr>
            <p:cNvPr id="438" name="10-10 s"/>
            <p:cNvSpPr txBox="1"/>
            <p:nvPr/>
          </p:nvSpPr>
          <p:spPr>
            <a:xfrm>
              <a:off x="194689" y="1786634"/>
              <a:ext cx="650133" cy="3274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numCol="1" anchor="t">
              <a:spAutoFit/>
            </a:bodyPr>
            <a:lstStyle/>
            <a:p>
              <a:pPr defTabSz="457200">
                <a:defRPr sz="1400">
                  <a:latin typeface="Calibri"/>
                  <a:ea typeface="Calibri"/>
                  <a:cs typeface="Calibri"/>
                  <a:sym typeface="Calibri"/>
                </a:defRPr>
              </a:pPr>
              <a:r>
                <a:rPr>
                  <a:latin typeface="Arial"/>
                  <a:ea typeface="Arial"/>
                  <a:cs typeface="Arial"/>
                  <a:sym typeface="Arial"/>
                </a:rPr>
                <a:t>10</a:t>
              </a:r>
              <a:r>
                <a:rPr baseline="29428">
                  <a:latin typeface="Arial"/>
                  <a:ea typeface="Arial"/>
                  <a:cs typeface="Arial"/>
                  <a:sym typeface="Arial"/>
                </a:rPr>
                <a:t>-10</a:t>
              </a:r>
              <a:r>
                <a:rPr>
                  <a:latin typeface="Arial"/>
                  <a:ea typeface="Arial"/>
                  <a:cs typeface="Arial"/>
                  <a:sym typeface="Arial"/>
                </a:rPr>
                <a:t> s</a:t>
              </a:r>
            </a:p>
          </p:txBody>
        </p:sp>
        <p:sp>
          <p:nvSpPr>
            <p:cNvPr id="439" name="380 kyr"/>
            <p:cNvSpPr txBox="1"/>
            <p:nvPr/>
          </p:nvSpPr>
          <p:spPr>
            <a:xfrm>
              <a:off x="156852" y="1127251"/>
              <a:ext cx="725808" cy="3274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numCol="1" anchor="t">
              <a:spAutoFit/>
            </a:bodyPr>
            <a:lstStyle>
              <a:lvl1pPr algn="l" defTabSz="457200">
                <a:defRPr sz="1400">
                  <a:latin typeface="Arial"/>
                  <a:ea typeface="Arial"/>
                  <a:cs typeface="Arial"/>
                  <a:sym typeface="Arial"/>
                </a:defRPr>
              </a:lvl1pPr>
            </a:lstStyle>
            <a:p>
              <a:pPr>
                <a:defRPr>
                  <a:latin typeface="Calibri"/>
                  <a:ea typeface="Calibri"/>
                  <a:cs typeface="Calibri"/>
                  <a:sym typeface="Calibri"/>
                </a:defRPr>
              </a:pPr>
              <a:r>
                <a:rPr>
                  <a:latin typeface="Arial"/>
                  <a:ea typeface="Arial"/>
                  <a:cs typeface="Arial"/>
                  <a:sym typeface="Arial"/>
                </a:rPr>
                <a:t>380 kyr</a:t>
              </a:r>
            </a:p>
          </p:txBody>
        </p:sp>
        <p:sp>
          <p:nvSpPr>
            <p:cNvPr id="440" name="13.8 byr"/>
            <p:cNvSpPr txBox="1"/>
            <p:nvPr/>
          </p:nvSpPr>
          <p:spPr>
            <a:xfrm>
              <a:off x="127160" y="258861"/>
              <a:ext cx="785191" cy="3274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numCol="1" anchor="t">
              <a:spAutoFit/>
            </a:bodyPr>
            <a:lstStyle>
              <a:lvl1pPr algn="l" defTabSz="457200">
                <a:defRPr sz="1400">
                  <a:latin typeface="Arial"/>
                  <a:ea typeface="Arial"/>
                  <a:cs typeface="Arial"/>
                  <a:sym typeface="Arial"/>
                </a:defRPr>
              </a:lvl1pPr>
            </a:lstStyle>
            <a:p>
              <a:pPr>
                <a:defRPr>
                  <a:latin typeface="Calibri"/>
                  <a:ea typeface="Calibri"/>
                  <a:cs typeface="Calibri"/>
                  <a:sym typeface="Calibri"/>
                </a:defRPr>
              </a:pPr>
              <a:r>
                <a:rPr>
                  <a:latin typeface="Arial"/>
                  <a:ea typeface="Arial"/>
                  <a:cs typeface="Arial"/>
                  <a:sym typeface="Arial"/>
                </a:rPr>
                <a:t>13.8 byr</a:t>
              </a:r>
            </a:p>
          </p:txBody>
        </p:sp>
        <p:sp>
          <p:nvSpPr>
            <p:cNvPr id="441" name="10-36 s"/>
            <p:cNvSpPr txBox="1"/>
            <p:nvPr/>
          </p:nvSpPr>
          <p:spPr>
            <a:xfrm>
              <a:off x="194689" y="2446016"/>
              <a:ext cx="650133" cy="3274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numCol="1" anchor="t">
              <a:spAutoFit/>
            </a:bodyPr>
            <a:lstStyle/>
            <a:p>
              <a:pPr defTabSz="457200">
                <a:defRPr sz="1400">
                  <a:latin typeface="Calibri"/>
                  <a:ea typeface="Calibri"/>
                  <a:cs typeface="Calibri"/>
                  <a:sym typeface="Calibri"/>
                </a:defRPr>
              </a:pPr>
              <a:r>
                <a:rPr>
                  <a:latin typeface="Arial"/>
                  <a:ea typeface="Arial"/>
                  <a:cs typeface="Arial"/>
                  <a:sym typeface="Arial"/>
                </a:rPr>
                <a:t>10</a:t>
              </a:r>
              <a:r>
                <a:rPr baseline="29428">
                  <a:latin typeface="Arial"/>
                  <a:ea typeface="Arial"/>
                  <a:cs typeface="Arial"/>
                  <a:sym typeface="Arial"/>
                </a:rPr>
                <a:t>-36</a:t>
              </a:r>
              <a:r>
                <a:rPr>
                  <a:latin typeface="Arial"/>
                  <a:ea typeface="Arial"/>
                  <a:cs typeface="Arial"/>
                  <a:sym typeface="Arial"/>
                </a:rPr>
                <a:t> s</a:t>
              </a:r>
            </a:p>
          </p:txBody>
        </p:sp>
      </p:grpSp>
      <p:sp>
        <p:nvSpPr>
          <p:cNvPr id="443" name="Weak"/>
          <p:cNvSpPr txBox="1"/>
          <p:nvPr/>
        </p:nvSpPr>
        <p:spPr>
          <a:xfrm>
            <a:off x="3295951" y="800483"/>
            <a:ext cx="561787" cy="3151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457200">
              <a:defRPr sz="1300">
                <a:solidFill>
                  <a:srgbClr val="008000"/>
                </a:solidFill>
                <a:latin typeface="Arial"/>
                <a:ea typeface="Arial"/>
                <a:cs typeface="Arial"/>
                <a:sym typeface="Arial"/>
              </a:defRPr>
            </a:lvl1pPr>
          </a:lstStyle>
          <a:p>
            <a:pPr>
              <a:defRPr>
                <a:solidFill>
                  <a:srgbClr val="000000"/>
                </a:solidFill>
                <a:latin typeface="Calibri"/>
                <a:ea typeface="Calibri"/>
                <a:cs typeface="Calibri"/>
                <a:sym typeface="Calibri"/>
              </a:defRPr>
            </a:pPr>
            <a:r>
              <a:rPr>
                <a:solidFill>
                  <a:srgbClr val="008000"/>
                </a:solidFill>
                <a:latin typeface="Arial"/>
                <a:ea typeface="Arial"/>
                <a:cs typeface="Arial"/>
                <a:sym typeface="Arial"/>
              </a:rPr>
              <a:t>Weak</a:t>
            </a:r>
          </a:p>
        </p:txBody>
      </p:sp>
      <p:sp>
        <p:nvSpPr>
          <p:cNvPr id="444" name="EM"/>
          <p:cNvSpPr txBox="1"/>
          <p:nvPr/>
        </p:nvSpPr>
        <p:spPr>
          <a:xfrm>
            <a:off x="3870283" y="800483"/>
            <a:ext cx="390399" cy="3151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457200">
              <a:defRPr sz="1300">
                <a:solidFill>
                  <a:srgbClr val="008000"/>
                </a:solidFill>
                <a:latin typeface="Arial"/>
                <a:ea typeface="Arial"/>
                <a:cs typeface="Arial"/>
                <a:sym typeface="Arial"/>
              </a:defRPr>
            </a:lvl1pPr>
          </a:lstStyle>
          <a:p>
            <a:pPr>
              <a:defRPr>
                <a:solidFill>
                  <a:srgbClr val="000000"/>
                </a:solidFill>
                <a:latin typeface="Calibri"/>
                <a:ea typeface="Calibri"/>
                <a:cs typeface="Calibri"/>
                <a:sym typeface="Calibri"/>
              </a:defRPr>
            </a:pPr>
            <a:r>
              <a:rPr>
                <a:solidFill>
                  <a:srgbClr val="008000"/>
                </a:solidFill>
                <a:latin typeface="Arial"/>
                <a:ea typeface="Arial"/>
                <a:cs typeface="Arial"/>
                <a:sym typeface="Arial"/>
              </a:rPr>
              <a:t>EM</a:t>
            </a:r>
          </a:p>
        </p:txBody>
      </p:sp>
      <p:sp>
        <p:nvSpPr>
          <p:cNvPr id="445" name="Strong"/>
          <p:cNvSpPr txBox="1"/>
          <p:nvPr/>
        </p:nvSpPr>
        <p:spPr>
          <a:xfrm>
            <a:off x="2696891" y="800483"/>
            <a:ext cx="629182" cy="3151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457200">
              <a:defRPr sz="1300">
                <a:solidFill>
                  <a:srgbClr val="008000"/>
                </a:solidFill>
                <a:latin typeface="Arial"/>
                <a:ea typeface="Arial"/>
                <a:cs typeface="Arial"/>
                <a:sym typeface="Arial"/>
              </a:defRPr>
            </a:lvl1pPr>
          </a:lstStyle>
          <a:p>
            <a:pPr>
              <a:defRPr>
                <a:solidFill>
                  <a:srgbClr val="000000"/>
                </a:solidFill>
                <a:latin typeface="Calibri"/>
                <a:ea typeface="Calibri"/>
                <a:cs typeface="Calibri"/>
                <a:sym typeface="Calibri"/>
              </a:defRPr>
            </a:pPr>
            <a:r>
              <a:rPr>
                <a:solidFill>
                  <a:srgbClr val="008000"/>
                </a:solidFill>
                <a:latin typeface="Arial"/>
                <a:ea typeface="Arial"/>
                <a:cs typeface="Arial"/>
                <a:sym typeface="Arial"/>
              </a:rPr>
              <a:t>Strong</a:t>
            </a:r>
          </a:p>
        </p:txBody>
      </p:sp>
      <p:sp>
        <p:nvSpPr>
          <p:cNvPr id="446" name="Gravity"/>
          <p:cNvSpPr txBox="1"/>
          <p:nvPr/>
        </p:nvSpPr>
        <p:spPr>
          <a:xfrm>
            <a:off x="1981629" y="800483"/>
            <a:ext cx="665620" cy="3151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457200">
              <a:defRPr sz="1300">
                <a:solidFill>
                  <a:srgbClr val="008000"/>
                </a:solidFill>
                <a:latin typeface="Arial"/>
                <a:ea typeface="Arial"/>
                <a:cs typeface="Arial"/>
                <a:sym typeface="Arial"/>
              </a:defRPr>
            </a:lvl1pPr>
          </a:lstStyle>
          <a:p>
            <a:pPr>
              <a:defRPr>
                <a:solidFill>
                  <a:srgbClr val="000000"/>
                </a:solidFill>
                <a:latin typeface="Calibri"/>
                <a:ea typeface="Calibri"/>
                <a:cs typeface="Calibri"/>
                <a:sym typeface="Calibri"/>
              </a:defRPr>
            </a:pPr>
            <a:r>
              <a:rPr>
                <a:solidFill>
                  <a:srgbClr val="008000"/>
                </a:solidFill>
                <a:latin typeface="Arial"/>
                <a:ea typeface="Arial"/>
                <a:cs typeface="Arial"/>
                <a:sym typeface="Arial"/>
              </a:rPr>
              <a:t>Gravity</a:t>
            </a:r>
          </a:p>
        </p:txBody>
      </p:sp>
      <p:sp>
        <p:nvSpPr>
          <p:cNvPr id="447" name="Unification of…"/>
          <p:cNvSpPr txBox="1"/>
          <p:nvPr/>
        </p:nvSpPr>
        <p:spPr>
          <a:xfrm>
            <a:off x="1179627" y="3059178"/>
            <a:ext cx="1323941" cy="436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8" tIns="48768" rIns="48768" bIns="48768" anchor="ctr">
            <a:spAutoFit/>
          </a:bodyPr>
          <a:lstStyle/>
          <a:p>
            <a:pPr defTabSz="505742">
              <a:lnSpc>
                <a:spcPct val="80000"/>
              </a:lnSpc>
              <a:defRPr sz="1200" b="1" i="1">
                <a:solidFill>
                  <a:srgbClr val="0433FF"/>
                </a:solidFill>
                <a:latin typeface="+mn-lt"/>
                <a:ea typeface="+mn-ea"/>
                <a:cs typeface="+mn-cs"/>
                <a:sym typeface="Helvetica Neue"/>
              </a:defRPr>
            </a:pPr>
            <a:r>
              <a:t>Unification of </a:t>
            </a:r>
          </a:p>
          <a:p>
            <a:pPr defTabSz="505742">
              <a:lnSpc>
                <a:spcPct val="80000"/>
              </a:lnSpc>
              <a:defRPr sz="1200" b="1" i="1">
                <a:solidFill>
                  <a:srgbClr val="0433FF"/>
                </a:solidFill>
                <a:latin typeface="+mn-lt"/>
                <a:ea typeface="+mn-ea"/>
                <a:cs typeface="+mn-cs"/>
                <a:sym typeface="Helvetica Neue"/>
              </a:defRPr>
            </a:pPr>
            <a:r>
              <a:t>matter</a:t>
            </a:r>
          </a:p>
        </p:txBody>
      </p:sp>
      <p:sp>
        <p:nvSpPr>
          <p:cNvPr id="448" name="Unification of…"/>
          <p:cNvSpPr txBox="1"/>
          <p:nvPr/>
        </p:nvSpPr>
        <p:spPr>
          <a:xfrm>
            <a:off x="1297107" y="2589221"/>
            <a:ext cx="1088981" cy="436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8" tIns="48768" rIns="48768" bIns="48768" anchor="ctr">
            <a:spAutoFit/>
          </a:bodyPr>
          <a:lstStyle/>
          <a:p>
            <a:pPr defTabSz="505742">
              <a:lnSpc>
                <a:spcPct val="80000"/>
              </a:lnSpc>
              <a:defRPr sz="1200" b="1" i="1">
                <a:solidFill>
                  <a:srgbClr val="0433FF"/>
                </a:solidFill>
                <a:latin typeface="+mn-lt"/>
                <a:ea typeface="+mn-ea"/>
                <a:cs typeface="+mn-cs"/>
                <a:sym typeface="Helvetica Neue"/>
              </a:defRPr>
            </a:pPr>
            <a:r>
              <a:t>Unification of </a:t>
            </a:r>
          </a:p>
          <a:p>
            <a:pPr defTabSz="505742">
              <a:lnSpc>
                <a:spcPct val="80000"/>
              </a:lnSpc>
              <a:defRPr sz="1200" b="1" i="1">
                <a:solidFill>
                  <a:srgbClr val="0433FF"/>
                </a:solidFill>
                <a:latin typeface="+mn-lt"/>
                <a:ea typeface="+mn-ea"/>
                <a:cs typeface="+mn-cs"/>
                <a:sym typeface="Helvetica Neue"/>
              </a:defRPr>
            </a:pPr>
            <a:r>
              <a:t>forces</a:t>
            </a:r>
          </a:p>
        </p:txBody>
      </p:sp>
      <p:sp>
        <p:nvSpPr>
          <p:cNvPr id="449" name="Unification of…"/>
          <p:cNvSpPr txBox="1"/>
          <p:nvPr/>
        </p:nvSpPr>
        <p:spPr>
          <a:xfrm>
            <a:off x="1216803" y="3529135"/>
            <a:ext cx="1571439" cy="436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8" tIns="48768" rIns="48768" bIns="48768" anchor="ctr">
            <a:spAutoFit/>
          </a:bodyPr>
          <a:lstStyle/>
          <a:p>
            <a:pPr defTabSz="505742">
              <a:lnSpc>
                <a:spcPct val="80000"/>
              </a:lnSpc>
              <a:defRPr sz="1200" b="1" i="1">
                <a:solidFill>
                  <a:srgbClr val="0433FF"/>
                </a:solidFill>
                <a:latin typeface="+mn-lt"/>
                <a:ea typeface="+mn-ea"/>
                <a:cs typeface="+mn-cs"/>
                <a:sym typeface="Helvetica Neue"/>
              </a:defRPr>
            </a:pPr>
            <a:r>
              <a:t>Unification of </a:t>
            </a:r>
          </a:p>
          <a:p>
            <a:pPr defTabSz="505742">
              <a:lnSpc>
                <a:spcPct val="80000"/>
              </a:lnSpc>
              <a:defRPr sz="1200" b="1" i="1">
                <a:solidFill>
                  <a:srgbClr val="0433FF"/>
                </a:solidFill>
                <a:latin typeface="+mn-lt"/>
                <a:ea typeface="+mn-ea"/>
                <a:cs typeface="+mn-cs"/>
                <a:sym typeface="Helvetica Neue"/>
              </a:defRPr>
            </a:pPr>
            <a:r>
              <a:t>matter and force</a:t>
            </a:r>
          </a:p>
        </p:txBody>
      </p:sp>
      <p:sp>
        <p:nvSpPr>
          <p:cNvPr id="450" name="Unification of…"/>
          <p:cNvSpPr txBox="1"/>
          <p:nvPr/>
        </p:nvSpPr>
        <p:spPr>
          <a:xfrm>
            <a:off x="1250666" y="4227361"/>
            <a:ext cx="3521632" cy="552562"/>
          </a:xfrm>
          <a:prstGeom prst="rect">
            <a:avLst/>
          </a:prstGeom>
          <a:ln w="25400">
            <a:solidFill>
              <a:srgbClr val="FF2600"/>
            </a:solidFill>
            <a:beve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8" tIns="48768" rIns="48768" bIns="48768" anchor="ctr">
            <a:spAutoFit/>
          </a:bodyPr>
          <a:lstStyle/>
          <a:p>
            <a:pPr defTabSz="505742">
              <a:lnSpc>
                <a:spcPct val="80000"/>
              </a:lnSpc>
              <a:defRPr sz="1600" b="1" i="1">
                <a:solidFill>
                  <a:srgbClr val="FF2600"/>
                </a:solidFill>
                <a:latin typeface="+mn-lt"/>
                <a:ea typeface="+mn-ea"/>
                <a:cs typeface="+mn-cs"/>
                <a:sym typeface="Helvetica Neue"/>
              </a:defRPr>
            </a:pPr>
            <a:r>
              <a:t>Unification of </a:t>
            </a:r>
          </a:p>
          <a:p>
            <a:pPr defTabSz="505742">
              <a:lnSpc>
                <a:spcPct val="80000"/>
              </a:lnSpc>
              <a:defRPr sz="1600" b="1" i="1">
                <a:solidFill>
                  <a:srgbClr val="FF2600"/>
                </a:solidFill>
                <a:latin typeface="+mn-lt"/>
                <a:ea typeface="+mn-ea"/>
                <a:cs typeface="+mn-cs"/>
                <a:sym typeface="Helvetica Neue"/>
              </a:defRPr>
            </a:pPr>
            <a:r>
              <a:t>matter, force, and space-time</a:t>
            </a:r>
          </a:p>
        </p:txBody>
      </p:sp>
      <p:sp>
        <p:nvSpPr>
          <p:cNvPr id="451" name="Electroweak Unification"/>
          <p:cNvSpPr txBox="1"/>
          <p:nvPr/>
        </p:nvSpPr>
        <p:spPr>
          <a:xfrm>
            <a:off x="4200538" y="3063528"/>
            <a:ext cx="2254720" cy="35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defTabSz="457200">
              <a:defRPr sz="1600">
                <a:solidFill>
                  <a:srgbClr val="008000"/>
                </a:solidFill>
                <a:latin typeface="Arial"/>
                <a:ea typeface="Arial"/>
                <a:cs typeface="Arial"/>
                <a:sym typeface="Arial"/>
              </a:defRPr>
            </a:lvl1pPr>
          </a:lstStyle>
          <a:p>
            <a:pPr>
              <a:defRPr>
                <a:solidFill>
                  <a:srgbClr val="000000"/>
                </a:solidFill>
                <a:latin typeface="Calibri"/>
                <a:ea typeface="Calibri"/>
                <a:cs typeface="Calibri"/>
                <a:sym typeface="Calibri"/>
              </a:defRPr>
            </a:pPr>
            <a:r>
              <a:rPr>
                <a:solidFill>
                  <a:srgbClr val="008000"/>
                </a:solidFill>
                <a:latin typeface="Arial"/>
                <a:ea typeface="Arial"/>
                <a:cs typeface="Arial"/>
                <a:sym typeface="Arial"/>
              </a:rPr>
              <a:t>Electroweak Unification</a:t>
            </a:r>
          </a:p>
        </p:txBody>
      </p:sp>
      <p:sp>
        <p:nvSpPr>
          <p:cNvPr id="452" name="EW symmetry breaking…"/>
          <p:cNvSpPr txBox="1"/>
          <p:nvPr/>
        </p:nvSpPr>
        <p:spPr>
          <a:xfrm>
            <a:off x="4217809" y="2194252"/>
            <a:ext cx="2074672" cy="847301"/>
          </a:xfrm>
          <a:prstGeom prst="rect">
            <a:avLst/>
          </a:prstGeom>
          <a:ln w="38100">
            <a:solidFill>
              <a:srgbClr val="FF0000"/>
            </a:solidFill>
            <a:beve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457200">
              <a:defRPr sz="1600" b="1" i="1">
                <a:latin typeface="Calibri"/>
                <a:ea typeface="Calibri"/>
                <a:cs typeface="Calibri"/>
                <a:sym typeface="Calibri"/>
              </a:defRPr>
            </a:pPr>
            <a:r>
              <a:rPr>
                <a:solidFill>
                  <a:srgbClr val="FF0000"/>
                </a:solidFill>
                <a:latin typeface="Arial"/>
                <a:ea typeface="Arial"/>
                <a:cs typeface="Arial"/>
                <a:sym typeface="Arial"/>
              </a:rPr>
              <a:t>EW symmetry breaking </a:t>
            </a:r>
          </a:p>
          <a:p>
            <a:pPr defTabSz="457200">
              <a:defRPr sz="1600" b="1" i="1">
                <a:latin typeface="Calibri"/>
                <a:ea typeface="Calibri"/>
                <a:cs typeface="Calibri"/>
                <a:sym typeface="Calibri"/>
              </a:defRPr>
            </a:pPr>
            <a:r>
              <a:rPr>
                <a:solidFill>
                  <a:srgbClr val="FF0000"/>
                </a:solidFill>
                <a:latin typeface="Arial"/>
                <a:ea typeface="Arial"/>
                <a:cs typeface="Arial"/>
                <a:sym typeface="Arial"/>
              </a:rPr>
              <a:t>= phase transition</a:t>
            </a:r>
          </a:p>
        </p:txBody>
      </p:sp>
      <p:sp>
        <p:nvSpPr>
          <p:cNvPr id="453" name="Grand Unification ?"/>
          <p:cNvSpPr txBox="1"/>
          <p:nvPr/>
        </p:nvSpPr>
        <p:spPr>
          <a:xfrm>
            <a:off x="3844599" y="3498535"/>
            <a:ext cx="1664727" cy="32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defTabSz="457200">
              <a:defRPr sz="1400">
                <a:solidFill>
                  <a:srgbClr val="008000"/>
                </a:solidFill>
                <a:latin typeface="Arial"/>
                <a:ea typeface="Arial"/>
                <a:cs typeface="Arial"/>
                <a:sym typeface="Arial"/>
              </a:defRPr>
            </a:lvl1pPr>
          </a:lstStyle>
          <a:p>
            <a:pPr>
              <a:defRPr>
                <a:solidFill>
                  <a:srgbClr val="000000"/>
                </a:solidFill>
                <a:latin typeface="Calibri"/>
                <a:ea typeface="Calibri"/>
                <a:cs typeface="Calibri"/>
                <a:sym typeface="Calibri"/>
              </a:defRPr>
            </a:pPr>
            <a:r>
              <a:rPr>
                <a:solidFill>
                  <a:srgbClr val="008000"/>
                </a:solidFill>
                <a:latin typeface="Arial"/>
                <a:ea typeface="Arial"/>
                <a:cs typeface="Arial"/>
                <a:sym typeface="Arial"/>
              </a:rPr>
              <a:t>Grand Unification ?</a:t>
            </a:r>
          </a:p>
        </p:txBody>
      </p:sp>
      <p:sp>
        <p:nvSpPr>
          <p:cNvPr id="454" name="Quantum Gravity ?"/>
          <p:cNvSpPr txBox="1"/>
          <p:nvPr/>
        </p:nvSpPr>
        <p:spPr>
          <a:xfrm>
            <a:off x="3362724" y="3860448"/>
            <a:ext cx="1634863" cy="32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defTabSz="457200">
              <a:defRPr sz="1400">
                <a:solidFill>
                  <a:srgbClr val="008000"/>
                </a:solidFill>
                <a:latin typeface="Arial"/>
                <a:ea typeface="Arial"/>
                <a:cs typeface="Arial"/>
                <a:sym typeface="Arial"/>
              </a:defRPr>
            </a:lvl1pPr>
          </a:lstStyle>
          <a:p>
            <a:pPr>
              <a:defRPr>
                <a:solidFill>
                  <a:srgbClr val="000000"/>
                </a:solidFill>
                <a:latin typeface="Calibri"/>
                <a:ea typeface="Calibri"/>
                <a:cs typeface="Calibri"/>
                <a:sym typeface="Calibri"/>
              </a:defRPr>
            </a:pPr>
            <a:r>
              <a:rPr>
                <a:solidFill>
                  <a:srgbClr val="008000"/>
                </a:solidFill>
                <a:latin typeface="Arial"/>
                <a:ea typeface="Arial"/>
                <a:cs typeface="Arial"/>
                <a:sym typeface="Arial"/>
              </a:rPr>
              <a:t>Quantum Gravity ?</a:t>
            </a:r>
          </a:p>
        </p:txBody>
      </p:sp>
      <p:sp>
        <p:nvSpPr>
          <p:cNvPr id="455" name="Age of Universe"/>
          <p:cNvSpPr txBox="1"/>
          <p:nvPr/>
        </p:nvSpPr>
        <p:spPr>
          <a:xfrm rot="16200000">
            <a:off x="-566058" y="2352271"/>
            <a:ext cx="1715804" cy="35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lvl1pPr algn="l" defTabSz="457200">
              <a:defRPr sz="1600">
                <a:latin typeface="Arial"/>
                <a:ea typeface="Arial"/>
                <a:cs typeface="Arial"/>
                <a:sym typeface="Arial"/>
              </a:defRPr>
            </a:lvl1pPr>
          </a:lstStyle>
          <a:p>
            <a:pPr>
              <a:defRPr>
                <a:latin typeface="Calibri"/>
                <a:ea typeface="Calibri"/>
                <a:cs typeface="Calibri"/>
                <a:sym typeface="Calibri"/>
              </a:defRPr>
            </a:pPr>
            <a:r>
              <a:rPr>
                <a:latin typeface="Arial"/>
                <a:ea typeface="Arial"/>
                <a:cs typeface="Arial"/>
                <a:sym typeface="Arial"/>
              </a:rPr>
              <a:t>Age of Universe</a:t>
            </a:r>
          </a:p>
        </p:txBody>
      </p:sp>
      <p:sp>
        <p:nvSpPr>
          <p:cNvPr id="456" name="楕円"/>
          <p:cNvSpPr/>
          <p:nvPr/>
        </p:nvSpPr>
        <p:spPr>
          <a:xfrm>
            <a:off x="3368678" y="2908663"/>
            <a:ext cx="433045" cy="182128"/>
          </a:xfrm>
          <a:prstGeom prst="ellipse">
            <a:avLst/>
          </a:prstGeom>
          <a:ln w="25400">
            <a:solidFill>
              <a:srgbClr val="FF00FF"/>
            </a:solidFill>
            <a:bevel/>
          </a:ln>
        </p:spPr>
        <p:txBody>
          <a:bodyPr lIns="65023" tIns="65023" rIns="65023" bIns="65023" anchor="ctr"/>
          <a:lstStyle/>
          <a:p>
            <a:pPr defTabSz="457200">
              <a:defRPr sz="2400">
                <a:latin typeface="Arial"/>
                <a:ea typeface="Arial"/>
                <a:cs typeface="Arial"/>
                <a:sym typeface="Arial"/>
              </a:defRPr>
            </a:pPr>
            <a:endParaRPr/>
          </a:p>
        </p:txBody>
      </p:sp>
      <p:sp>
        <p:nvSpPr>
          <p:cNvPr id="457" name="線"/>
          <p:cNvSpPr/>
          <p:nvPr/>
        </p:nvSpPr>
        <p:spPr>
          <a:xfrm>
            <a:off x="3421903" y="3073878"/>
            <a:ext cx="1" cy="843169"/>
          </a:xfrm>
          <a:prstGeom prst="line">
            <a:avLst/>
          </a:prstGeom>
          <a:ln w="25400">
            <a:solidFill>
              <a:srgbClr val="FF00FF"/>
            </a:solidFill>
            <a:prstDash val="sysDot"/>
            <a:miter lim="400000"/>
            <a:tailEnd type="stealth"/>
          </a:ln>
        </p:spPr>
        <p:txBody>
          <a:bodyPr lIns="65023" tIns="65023" rIns="65023" bIns="65023"/>
          <a:lstStyle/>
          <a:p>
            <a:pPr algn="l" defTabSz="457200">
              <a:defRPr sz="1600">
                <a:latin typeface="Helvetica"/>
                <a:ea typeface="Helvetica"/>
                <a:cs typeface="Helvetica"/>
                <a:sym typeface="Helvetica"/>
              </a:defRPr>
            </a:pPr>
            <a:endParaRPr/>
          </a:p>
        </p:txBody>
      </p:sp>
      <p:sp>
        <p:nvSpPr>
          <p:cNvPr id="458" name="ILC"/>
          <p:cNvSpPr txBox="1"/>
          <p:nvPr/>
        </p:nvSpPr>
        <p:spPr>
          <a:xfrm>
            <a:off x="3677015" y="3102043"/>
            <a:ext cx="428924" cy="310853"/>
          </a:xfrm>
          <a:prstGeom prst="rect">
            <a:avLst/>
          </a:prstGeom>
          <a:solidFill>
            <a:srgbClr val="FFFFFF"/>
          </a:solidFill>
          <a:ln w="38100">
            <a:solidFill>
              <a:srgbClr val="FF00FF"/>
            </a:solidFill>
            <a:beve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spAutoFit/>
          </a:bodyPr>
          <a:lstStyle>
            <a:lvl1pPr defTabSz="457200">
              <a:defRPr sz="1600" b="1" i="1">
                <a:solidFill>
                  <a:srgbClr val="FF00FF"/>
                </a:solidFill>
                <a:latin typeface="Arial"/>
                <a:ea typeface="Arial"/>
                <a:cs typeface="Arial"/>
                <a:sym typeface="Arial"/>
              </a:defRPr>
            </a:lvl1pPr>
          </a:lstStyle>
          <a:p>
            <a:pPr>
              <a:defRPr b="0">
                <a:solidFill>
                  <a:srgbClr val="000000"/>
                </a:solidFill>
                <a:latin typeface="Calibri"/>
                <a:ea typeface="Calibri"/>
                <a:cs typeface="Calibri"/>
                <a:sym typeface="Calibri"/>
              </a:defRPr>
            </a:pPr>
            <a:r>
              <a:rPr b="1">
                <a:solidFill>
                  <a:srgbClr val="FF00FF"/>
                </a:solidFill>
                <a:latin typeface="Arial"/>
                <a:ea typeface="Arial"/>
                <a:cs typeface="Arial"/>
                <a:sym typeface="Arial"/>
              </a:rPr>
              <a:t>ILC</a:t>
            </a:r>
          </a:p>
        </p:txBody>
      </p:sp>
      <p:sp>
        <p:nvSpPr>
          <p:cNvPr id="459" name="Grand Desert?"/>
          <p:cNvSpPr txBox="1"/>
          <p:nvPr/>
        </p:nvSpPr>
        <p:spPr>
          <a:xfrm>
            <a:off x="2894854" y="3129351"/>
            <a:ext cx="764645" cy="3463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8" tIns="48768" rIns="48768" bIns="48768" anchor="ctr">
            <a:spAutoFit/>
          </a:bodyPr>
          <a:lstStyle>
            <a:lvl1pPr defTabSz="505742">
              <a:lnSpc>
                <a:spcPct val="80000"/>
              </a:lnSpc>
              <a:defRPr sz="900" b="1" i="1">
                <a:solidFill>
                  <a:srgbClr val="0433FF"/>
                </a:solidFill>
                <a:latin typeface="+mn-lt"/>
                <a:ea typeface="+mn-ea"/>
                <a:cs typeface="+mn-cs"/>
                <a:sym typeface="Helvetica Neue"/>
              </a:defRPr>
            </a:lvl1pPr>
          </a:lstStyle>
          <a:p>
            <a:r>
              <a:t>Grand Desert?</a:t>
            </a:r>
          </a:p>
        </p:txBody>
      </p:sp>
      <p:sp>
        <p:nvSpPr>
          <p:cNvPr id="460" name="The SM has been extremely successful."/>
          <p:cNvSpPr txBox="1"/>
          <p:nvPr/>
        </p:nvSpPr>
        <p:spPr>
          <a:xfrm>
            <a:off x="5585282" y="6745482"/>
            <a:ext cx="6168017" cy="3992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2000">
                <a:latin typeface="+mn-lt"/>
                <a:ea typeface="+mn-ea"/>
                <a:cs typeface="+mn-cs"/>
                <a:sym typeface="Helvetica Neue"/>
              </a:defRPr>
            </a:lvl1pPr>
          </a:lstStyle>
          <a:p>
            <a:r>
              <a:t>The SM has been extremely successful. </a:t>
            </a:r>
          </a:p>
        </p:txBody>
      </p:sp>
      <p:sp>
        <p:nvSpPr>
          <p:cNvPr id="461" name="Our goal is to go back in time to the moment of creation (Planck Scale), when everything, matter, force, and space-time, was conceived to be unified."/>
          <p:cNvSpPr txBox="1"/>
          <p:nvPr/>
        </p:nvSpPr>
        <p:spPr>
          <a:xfrm>
            <a:off x="6632368" y="498010"/>
            <a:ext cx="6463497" cy="1046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2000" b="1">
                <a:latin typeface="+mn-lt"/>
                <a:ea typeface="+mn-ea"/>
                <a:cs typeface="+mn-cs"/>
                <a:sym typeface="Helvetica Neue"/>
              </a:defRPr>
            </a:pPr>
            <a:r>
              <a:t>Our goal is to go back in time to the moment of creation (Planck Scale), when </a:t>
            </a:r>
            <a:r>
              <a:rPr>
                <a:solidFill>
                  <a:schemeClr val="accent5"/>
                </a:solidFill>
              </a:rPr>
              <a:t>everything, matter, force, and space-time, was conceived to be unified.</a:t>
            </a:r>
          </a:p>
        </p:txBody>
      </p:sp>
      <p:sp>
        <p:nvSpPr>
          <p:cNvPr id="462" name="→ Start of new voyage to the Plank Scale: From the EW…"/>
          <p:cNvSpPr txBox="1"/>
          <p:nvPr/>
        </p:nvSpPr>
        <p:spPr>
          <a:xfrm>
            <a:off x="5594917" y="8240546"/>
            <a:ext cx="7405543" cy="7048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90000"/>
              </a:lnSpc>
              <a:defRPr sz="2100">
                <a:latin typeface="Helvetica"/>
                <a:ea typeface="Helvetica"/>
                <a:cs typeface="Helvetica"/>
                <a:sym typeface="Helvetica"/>
              </a:defRPr>
            </a:pPr>
            <a:r>
              <a:t>→ Start of new voyage to the Plank Scale: From the EW</a:t>
            </a:r>
          </a:p>
          <a:p>
            <a:pPr algn="l">
              <a:lnSpc>
                <a:spcPct val="90000"/>
              </a:lnSpc>
              <a:defRPr sz="2100">
                <a:latin typeface="Helvetica"/>
                <a:ea typeface="Helvetica"/>
                <a:cs typeface="Helvetica"/>
                <a:sym typeface="Helvetica"/>
              </a:defRPr>
            </a:pPr>
            <a:r>
              <a:t>     scale, there seems to be still a long way to go. </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2" name="イメージ" descr="イメージ"/>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4568" y="324030"/>
            <a:ext cx="6688834" cy="2360766"/>
          </a:xfrm>
          <a:prstGeom prst="rect">
            <a:avLst/>
          </a:prstGeom>
          <a:ln w="12700">
            <a:miter lim="400000"/>
          </a:ln>
        </p:spPr>
      </p:pic>
      <p:pic>
        <p:nvPicPr>
          <p:cNvPr id="1023" name="イメージ" descr="イメージ"/>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2515" y="922384"/>
            <a:ext cx="4937399" cy="1651417"/>
          </a:xfrm>
          <a:prstGeom prst="rect">
            <a:avLst/>
          </a:prstGeom>
          <a:ln w="12700">
            <a:miter lim="400000"/>
          </a:ln>
        </p:spPr>
      </p:pic>
      <p:pic>
        <p:nvPicPr>
          <p:cNvPr id="1024" name="イメージ" descr="イメージ"/>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3146" y="2998808"/>
            <a:ext cx="6112576" cy="2457091"/>
          </a:xfrm>
          <a:prstGeom prst="rect">
            <a:avLst/>
          </a:prstGeom>
          <a:ln w="12700">
            <a:miter lim="400000"/>
          </a:ln>
        </p:spPr>
      </p:pic>
      <p:pic>
        <p:nvPicPr>
          <p:cNvPr id="1025" name="イメージ" descr="イメージ"/>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1240" y="5668852"/>
            <a:ext cx="5676388" cy="3908654"/>
          </a:xfrm>
          <a:prstGeom prst="rect">
            <a:avLst/>
          </a:prstGeom>
          <a:ln w="12700">
            <a:miter lim="400000"/>
          </a:ln>
        </p:spPr>
      </p:pic>
      <p:sp>
        <p:nvSpPr>
          <p:cNvPr id="1026" name="The source of the dominant systematic error:  † acceptance; ◦ energy scale; ∗ beam polarization; # jet correlations; + flavor tag."/>
          <p:cNvSpPr txBox="1"/>
          <p:nvPr/>
        </p:nvSpPr>
        <p:spPr>
          <a:xfrm>
            <a:off x="7446595" y="2935402"/>
            <a:ext cx="4781223" cy="9842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80000"/>
              </a:lnSpc>
              <a:defRPr sz="1800">
                <a:latin typeface="Times Roman"/>
                <a:ea typeface="Times Roman"/>
                <a:cs typeface="Times Roman"/>
                <a:sym typeface="Times Roman"/>
              </a:defRPr>
            </a:pPr>
            <a:r>
              <a:t>The source of the dominant systematic error: </a:t>
            </a:r>
            <a:br/>
            <a:r>
              <a:rPr baseline="27777"/>
              <a:t>† </a:t>
            </a:r>
            <a:r>
              <a:t>acceptance; </a:t>
            </a:r>
            <a:r>
              <a:rPr baseline="27777"/>
              <a:t>◦ </a:t>
            </a:r>
            <a:r>
              <a:t>energy scale; </a:t>
            </a:r>
            <a:r>
              <a:rPr baseline="27777"/>
              <a:t>∗ </a:t>
            </a:r>
            <a:r>
              <a:t>beam polarization; </a:t>
            </a:r>
            <a:r>
              <a:rPr baseline="27777"/>
              <a:t># </a:t>
            </a:r>
            <a:r>
              <a:t>jet correlations; </a:t>
            </a:r>
            <a:r>
              <a:rPr baseline="27777"/>
              <a:t>+ </a:t>
            </a:r>
            <a:r>
              <a:t>flavor tag. </a:t>
            </a:r>
          </a:p>
        </p:txBody>
      </p:sp>
      <p:sp>
        <p:nvSpPr>
          <p:cNvPr id="1027" name="Radiative Return to Z @ 250 GeV…"/>
          <p:cNvSpPr txBox="1"/>
          <p:nvPr/>
        </p:nvSpPr>
        <p:spPr>
          <a:xfrm>
            <a:off x="7306147" y="5003588"/>
            <a:ext cx="4644537" cy="3999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600" b="1">
                <a:solidFill>
                  <a:schemeClr val="accent5"/>
                </a:solidFill>
                <a:latin typeface="+mn-lt"/>
                <a:ea typeface="+mn-ea"/>
                <a:cs typeface="+mn-cs"/>
                <a:sym typeface="Helvetica Neue"/>
              </a:defRPr>
            </a:pPr>
            <a:r>
              <a:t>Radiative Return to Z @ 250 GeV</a:t>
            </a:r>
          </a:p>
          <a:p>
            <a:pPr>
              <a:defRPr sz="3600" b="1">
                <a:solidFill>
                  <a:schemeClr val="accent5"/>
                </a:solidFill>
                <a:latin typeface="+mn-lt"/>
                <a:ea typeface="+mn-ea"/>
                <a:cs typeface="+mn-cs"/>
                <a:sym typeface="Helvetica Neue"/>
              </a:defRPr>
            </a:pPr>
            <a:r>
              <a:t>already gives a factor of 10 better Ae than LEP/SLC.</a:t>
            </a:r>
          </a:p>
          <a:p>
            <a:pPr>
              <a:defRPr sz="3600" b="1">
                <a:solidFill>
                  <a:schemeClr val="accent5"/>
                </a:solidFill>
                <a:latin typeface="+mn-lt"/>
                <a:ea typeface="+mn-ea"/>
                <a:cs typeface="+mn-cs"/>
                <a:sym typeface="Helvetica Neue"/>
              </a:defRPr>
            </a:pPr>
            <a:r>
              <a:t>Giga-Z further improves precisions.</a:t>
            </a:r>
          </a:p>
        </p:txBody>
      </p:sp>
      <p:sp>
        <p:nvSpPr>
          <p:cNvPr id="1028" name="四角形"/>
          <p:cNvSpPr/>
          <p:nvPr/>
        </p:nvSpPr>
        <p:spPr>
          <a:xfrm>
            <a:off x="162196" y="123224"/>
            <a:ext cx="6853579" cy="2649931"/>
          </a:xfrm>
          <a:prstGeom prst="rect">
            <a:avLst/>
          </a:prstGeom>
          <a:ln w="25400">
            <a:solidFill>
              <a:srgbClr val="85888D"/>
            </a:solidFill>
            <a:miter lim="400000"/>
          </a:ln>
        </p:spPr>
        <p:txBody>
          <a:bodyPr lIns="50800" tIns="50800" rIns="50800" bIns="50800" anchor="ctr"/>
          <a:lstStyle/>
          <a:p>
            <a:pPr>
              <a:defRPr sz="2400">
                <a:latin typeface="ヒラギノ角ゴ ProN W3"/>
                <a:ea typeface="ヒラギノ角ゴ ProN W3"/>
                <a:cs typeface="ヒラギノ角ゴ ProN W3"/>
                <a:sym typeface="ヒラギノ角ゴ ProN W3"/>
              </a:defRPr>
            </a:pPr>
            <a:endParaRPr/>
          </a:p>
        </p:txBody>
      </p:sp>
      <p:sp>
        <p:nvSpPr>
          <p:cNvPr id="1029" name="線"/>
          <p:cNvSpPr/>
          <p:nvPr/>
        </p:nvSpPr>
        <p:spPr>
          <a:xfrm>
            <a:off x="2622887" y="721617"/>
            <a:ext cx="2472823" cy="1"/>
          </a:xfrm>
          <a:prstGeom prst="line">
            <a:avLst/>
          </a:prstGeom>
          <a:ln w="25400">
            <a:solidFill>
              <a:srgbClr val="FF2600"/>
            </a:solidFill>
            <a:miter lim="400000"/>
          </a:ln>
        </p:spPr>
        <p:txBody>
          <a:bodyPr lIns="50800" tIns="50800" rIns="50800" bIns="50800" anchor="ctr"/>
          <a:lstStyle/>
          <a:p>
            <a:pPr>
              <a:defRPr sz="2400">
                <a:latin typeface="ヒラギノ角ゴ ProN W3"/>
                <a:ea typeface="ヒラギノ角ゴ ProN W3"/>
                <a:cs typeface="ヒラギノ角ゴ ProN W3"/>
                <a:sym typeface="ヒラギノ角ゴ ProN W3"/>
              </a:defRPr>
            </a:pPr>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イメージ" descr="イメージ"/>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4129" y="211389"/>
            <a:ext cx="6689712" cy="2034150"/>
          </a:xfrm>
          <a:prstGeom prst="rect">
            <a:avLst/>
          </a:prstGeom>
          <a:ln w="12700">
            <a:miter lim="400000"/>
          </a:ln>
        </p:spPr>
      </p:pic>
      <p:pic>
        <p:nvPicPr>
          <p:cNvPr id="1032" name="イメージ" descr="イメージ"/>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5831" y="2931552"/>
            <a:ext cx="6166309" cy="1861699"/>
          </a:xfrm>
          <a:prstGeom prst="rect">
            <a:avLst/>
          </a:prstGeom>
          <a:ln w="12700">
            <a:miter lim="400000"/>
          </a:ln>
        </p:spPr>
      </p:pic>
      <p:sp>
        <p:nvSpPr>
          <p:cNvPr id="1033" name="Z’ mass: 95% excl. lim. &amp; 5-σ disc. reach in TeV"/>
          <p:cNvSpPr txBox="1"/>
          <p:nvPr/>
        </p:nvSpPr>
        <p:spPr>
          <a:xfrm>
            <a:off x="280415" y="2404027"/>
            <a:ext cx="7029625"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spcBef>
                <a:spcPts val="300"/>
              </a:spcBef>
              <a:defRPr sz="2400" b="1" i="1">
                <a:solidFill>
                  <a:srgbClr val="2E467F"/>
                </a:solidFill>
                <a:latin typeface="Helvetica"/>
                <a:ea typeface="Helvetica"/>
                <a:cs typeface="Helvetica"/>
                <a:sym typeface="Helvetica"/>
              </a:defRPr>
            </a:lvl1pPr>
          </a:lstStyle>
          <a:p>
            <a:r>
              <a:t>Z’ mass: 95% excl. lim. &amp; 5-σ disc. reach in TeV</a:t>
            </a:r>
          </a:p>
        </p:txBody>
      </p:sp>
      <p:pic>
        <p:nvPicPr>
          <p:cNvPr id="1034" name="イメージ" descr="イメージ"/>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084" y="6069368"/>
            <a:ext cx="5359150" cy="3716988"/>
          </a:xfrm>
          <a:prstGeom prst="rect">
            <a:avLst/>
          </a:prstGeom>
          <a:ln w="12700">
            <a:miter lim="400000"/>
          </a:ln>
        </p:spPr>
      </p:pic>
      <p:sp>
        <p:nvSpPr>
          <p:cNvPr id="1035" name="4-fermion contact int."/>
          <p:cNvSpPr txBox="1"/>
          <p:nvPr/>
        </p:nvSpPr>
        <p:spPr>
          <a:xfrm>
            <a:off x="8655332" y="303227"/>
            <a:ext cx="3213349"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spcBef>
                <a:spcPts val="300"/>
              </a:spcBef>
              <a:defRPr sz="2400" b="1" i="1">
                <a:solidFill>
                  <a:srgbClr val="2E467F"/>
                </a:solidFill>
                <a:latin typeface="Helvetica"/>
                <a:ea typeface="Helvetica"/>
                <a:cs typeface="Helvetica"/>
                <a:sym typeface="Helvetica"/>
              </a:defRPr>
            </a:lvl1pPr>
          </a:lstStyle>
          <a:p>
            <a:r>
              <a:t>4-fermion contact int.</a:t>
            </a:r>
          </a:p>
        </p:txBody>
      </p:sp>
      <p:grpSp>
        <p:nvGrpSpPr>
          <p:cNvPr id="1039" name="グループ"/>
          <p:cNvGrpSpPr/>
          <p:nvPr/>
        </p:nvGrpSpPr>
        <p:grpSpPr>
          <a:xfrm>
            <a:off x="8204350" y="1367952"/>
            <a:ext cx="1099274" cy="1019147"/>
            <a:chOff x="0" y="40063"/>
            <a:chExt cx="1099273" cy="1019146"/>
          </a:xfrm>
        </p:grpSpPr>
        <p:sp>
          <p:nvSpPr>
            <p:cNvPr id="1036" name="線"/>
            <p:cNvSpPr/>
            <p:nvPr/>
          </p:nvSpPr>
          <p:spPr>
            <a:xfrm flipV="1">
              <a:off x="0" y="40063"/>
              <a:ext cx="1099274" cy="1019147"/>
            </a:xfrm>
            <a:prstGeom prst="line">
              <a:avLst/>
            </a:prstGeom>
            <a:noFill/>
            <a:ln w="38100" cap="flat">
              <a:solidFill>
                <a:srgbClr val="000000"/>
              </a:solidFill>
              <a:prstDash val="solid"/>
              <a:miter lim="400000"/>
            </a:ln>
            <a:effectLst/>
          </p:spPr>
          <p:txBody>
            <a:bodyPr wrap="square" lIns="50800" tIns="50800" rIns="50800" bIns="50800" numCol="1" anchor="ctr">
              <a:noAutofit/>
            </a:bodyPr>
            <a:lstStyle/>
            <a:p>
              <a:pPr defTabSz="457200">
                <a:defRPr>
                  <a:solidFill>
                    <a:srgbClr val="FFFFFF"/>
                  </a:solidFill>
                  <a:effectLst>
                    <a:outerShdw blurRad="63500" dist="25400" dir="2700000" rotWithShape="0">
                      <a:srgbClr val="000000">
                        <a:alpha val="70000"/>
                      </a:srgbClr>
                    </a:outerShdw>
                  </a:effectLst>
                  <a:latin typeface="ヒラギノ丸ゴ Pro W4"/>
                  <a:ea typeface="ヒラギノ丸ゴ Pro W4"/>
                  <a:cs typeface="ヒラギノ丸ゴ Pro W4"/>
                  <a:sym typeface="ヒラギノ丸ゴ Pro W4"/>
                </a:defRPr>
              </a:pPr>
              <a:endParaRPr/>
            </a:p>
          </p:txBody>
        </p:sp>
        <p:sp>
          <p:nvSpPr>
            <p:cNvPr id="1037" name="線"/>
            <p:cNvSpPr/>
            <p:nvPr/>
          </p:nvSpPr>
          <p:spPr>
            <a:xfrm>
              <a:off x="10031" y="49363"/>
              <a:ext cx="1079211" cy="1000547"/>
            </a:xfrm>
            <a:prstGeom prst="line">
              <a:avLst/>
            </a:prstGeom>
            <a:noFill/>
            <a:ln w="38100" cap="flat">
              <a:solidFill>
                <a:srgbClr val="000000"/>
              </a:solidFill>
              <a:prstDash val="solid"/>
              <a:miter lim="400000"/>
            </a:ln>
            <a:effectLst/>
          </p:spPr>
          <p:txBody>
            <a:bodyPr wrap="square" lIns="50800" tIns="50800" rIns="50800" bIns="50800" numCol="1" anchor="ctr">
              <a:noAutofit/>
            </a:bodyPr>
            <a:lstStyle/>
            <a:p>
              <a:pPr defTabSz="457200">
                <a:defRPr>
                  <a:solidFill>
                    <a:srgbClr val="FFFFFF"/>
                  </a:solidFill>
                  <a:effectLst>
                    <a:outerShdw blurRad="63500" dist="25400" dir="2700000" rotWithShape="0">
                      <a:srgbClr val="000000">
                        <a:alpha val="70000"/>
                      </a:srgbClr>
                    </a:outerShdw>
                  </a:effectLst>
                  <a:latin typeface="ヒラギノ丸ゴ Pro W4"/>
                  <a:ea typeface="ヒラギノ丸ゴ Pro W4"/>
                  <a:cs typeface="ヒラギノ丸ゴ Pro W4"/>
                  <a:sym typeface="ヒラギノ丸ゴ Pro W4"/>
                </a:defRPr>
              </a:pPr>
              <a:endParaRPr/>
            </a:p>
          </p:txBody>
        </p:sp>
        <p:sp>
          <p:nvSpPr>
            <p:cNvPr id="1038" name="円形"/>
            <p:cNvSpPr/>
            <p:nvPr/>
          </p:nvSpPr>
          <p:spPr>
            <a:xfrm>
              <a:off x="484316" y="489077"/>
              <a:ext cx="130641" cy="121119"/>
            </a:xfrm>
            <a:prstGeom prst="ellipse">
              <a:avLst/>
            </a:prstGeom>
            <a:solidFill>
              <a:srgbClr val="FF2600"/>
            </a:solidFill>
            <a:ln w="12700" cap="flat">
              <a:noFill/>
              <a:miter lim="400000"/>
            </a:ln>
            <a:effectLst/>
          </p:spPr>
          <p:txBody>
            <a:bodyPr wrap="square" lIns="50800" tIns="50800" rIns="50800" bIns="50800" numCol="1" anchor="ctr">
              <a:noAutofit/>
            </a:bodyPr>
            <a:lstStyle/>
            <a:p>
              <a:pPr defTabSz="457200">
                <a:defRPr>
                  <a:solidFill>
                    <a:srgbClr val="FFFFFF"/>
                  </a:solidFill>
                  <a:effectLst>
                    <a:outerShdw blurRad="63500" dist="25400" dir="2700000" rotWithShape="0">
                      <a:srgbClr val="000000">
                        <a:alpha val="70000"/>
                      </a:srgbClr>
                    </a:outerShdw>
                  </a:effectLst>
                  <a:latin typeface="ヒラギノ丸ゴ Pro W4"/>
                  <a:ea typeface="ヒラギノ丸ゴ Pro W4"/>
                  <a:cs typeface="ヒラギノ丸ゴ Pro W4"/>
                  <a:sym typeface="ヒラギノ丸ゴ Pro W4"/>
                </a:defRPr>
              </a:pPr>
              <a:endParaRPr/>
            </a:p>
          </p:txBody>
        </p:sp>
      </p:grpSp>
      <p:pic>
        <p:nvPicPr>
          <p:cNvPr id="1040" name="不明.png" descr="不明.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8692767" y="2981923"/>
            <a:ext cx="3850912" cy="5938512"/>
          </a:xfrm>
          <a:prstGeom prst="rect">
            <a:avLst/>
          </a:prstGeom>
          <a:ln w="12700">
            <a:miter lim="400000"/>
          </a:ln>
        </p:spPr>
      </p:pic>
      <p:sp>
        <p:nvSpPr>
          <p:cNvPr id="1041" name="W/Y param. Higgs Compositeness Scale"/>
          <p:cNvSpPr txBox="1"/>
          <p:nvPr/>
        </p:nvSpPr>
        <p:spPr>
          <a:xfrm>
            <a:off x="257384" y="5097699"/>
            <a:ext cx="3391999" cy="83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spcBef>
                <a:spcPts val="300"/>
              </a:spcBef>
              <a:defRPr sz="2400" b="1" i="1">
                <a:solidFill>
                  <a:srgbClr val="2E467F"/>
                </a:solidFill>
                <a:latin typeface="Helvetica"/>
                <a:ea typeface="Helvetica"/>
                <a:cs typeface="Helvetica"/>
                <a:sym typeface="Helvetica"/>
              </a:defRPr>
            </a:lvl1pPr>
          </a:lstStyle>
          <a:p>
            <a:r>
              <a:t>W/Y param. Higgs Compositeness Scale</a:t>
            </a:r>
          </a:p>
        </p:txBody>
      </p:sp>
      <p:sp>
        <p:nvSpPr>
          <p:cNvPr id="1042" name="Λ &gt;200 x Ecm"/>
          <p:cNvSpPr txBox="1"/>
          <p:nvPr/>
        </p:nvSpPr>
        <p:spPr>
          <a:xfrm>
            <a:off x="9258111" y="9040416"/>
            <a:ext cx="2970824" cy="473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2500" b="1">
                <a:solidFill>
                  <a:schemeClr val="accent5"/>
                </a:solidFill>
                <a:latin typeface="+mn-lt"/>
                <a:ea typeface="+mn-ea"/>
                <a:cs typeface="+mn-cs"/>
                <a:sym typeface="Helvetica Neue"/>
              </a:defRPr>
            </a:pPr>
            <a:r>
              <a:t>Λ &gt;200 x E</a:t>
            </a:r>
            <a:r>
              <a:rPr baseline="-5999"/>
              <a:t>cm</a:t>
            </a:r>
          </a:p>
        </p:txBody>
      </p:sp>
      <p:sp>
        <p:nvSpPr>
          <p:cNvPr id="1043" name="Sensitivity comparable to FCC-ee &amp; CLIC,…"/>
          <p:cNvSpPr txBox="1"/>
          <p:nvPr/>
        </p:nvSpPr>
        <p:spPr>
          <a:xfrm>
            <a:off x="5144862" y="6738666"/>
            <a:ext cx="2970824" cy="2378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2500" b="1">
                <a:solidFill>
                  <a:schemeClr val="accent5"/>
                </a:solidFill>
                <a:latin typeface="+mn-lt"/>
                <a:ea typeface="+mn-ea"/>
                <a:cs typeface="+mn-cs"/>
                <a:sym typeface="Helvetica Neue"/>
              </a:defRPr>
            </a:pPr>
            <a:r>
              <a:t>Sensitivity comparable to FCC-ee &amp; CLIC, </a:t>
            </a:r>
          </a:p>
          <a:p>
            <a:pPr>
              <a:defRPr sz="2500" b="1">
                <a:solidFill>
                  <a:schemeClr val="accent5"/>
                </a:solidFill>
                <a:latin typeface="+mn-lt"/>
                <a:ea typeface="+mn-ea"/>
                <a:cs typeface="+mn-cs"/>
                <a:sym typeface="Helvetica Neue"/>
              </a:defRPr>
            </a:pPr>
            <a:r>
              <a:t>can separately measure different fermions</a:t>
            </a:r>
          </a:p>
        </p:txBody>
      </p:sp>
      <p:sp>
        <p:nvSpPr>
          <p:cNvPr id="1044" name="四角形"/>
          <p:cNvSpPr/>
          <p:nvPr/>
        </p:nvSpPr>
        <p:spPr>
          <a:xfrm>
            <a:off x="162196" y="123224"/>
            <a:ext cx="6853579" cy="2210479"/>
          </a:xfrm>
          <a:prstGeom prst="rect">
            <a:avLst/>
          </a:prstGeom>
          <a:ln w="25400">
            <a:solidFill>
              <a:srgbClr val="85888D"/>
            </a:solidFill>
            <a:miter lim="400000"/>
          </a:ln>
        </p:spPr>
        <p:txBody>
          <a:bodyPr lIns="50800" tIns="50800" rIns="50800" bIns="50800" anchor="ctr"/>
          <a:lstStyle/>
          <a:p>
            <a:pPr>
              <a:defRPr sz="2400">
                <a:latin typeface="ヒラギノ角ゴ ProN W3"/>
                <a:ea typeface="ヒラギノ角ゴ ProN W3"/>
                <a:cs typeface="ヒラギノ角ゴ ProN W3"/>
                <a:sym typeface="ヒラギノ角ゴ ProN W3"/>
              </a:defRPr>
            </a:pPr>
            <a:endParaRPr/>
          </a:p>
        </p:txBody>
      </p:sp>
      <p:pic>
        <p:nvPicPr>
          <p:cNvPr id="1045" name="イメージ" descr="イメージ"/>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53341" y="1017563"/>
            <a:ext cx="2692808" cy="1719924"/>
          </a:xfrm>
          <a:prstGeom prst="rect">
            <a:avLst/>
          </a:prstGeom>
          <a:ln w="12700">
            <a:miter lim="400000"/>
          </a:ln>
        </p:spPr>
      </p:pic>
      <p:sp>
        <p:nvSpPr>
          <p:cNvPr id="1046" name="線"/>
          <p:cNvSpPr/>
          <p:nvPr/>
        </p:nvSpPr>
        <p:spPr>
          <a:xfrm>
            <a:off x="1620830" y="851954"/>
            <a:ext cx="4348795" cy="1"/>
          </a:xfrm>
          <a:prstGeom prst="line">
            <a:avLst/>
          </a:prstGeom>
          <a:ln w="25400">
            <a:solidFill>
              <a:srgbClr val="FF2600"/>
            </a:solidFill>
            <a:miter lim="400000"/>
          </a:ln>
        </p:spPr>
        <p:txBody>
          <a:bodyPr lIns="50800" tIns="50800" rIns="50800" bIns="50800" anchor="ctr"/>
          <a:lstStyle/>
          <a:p>
            <a:pPr>
              <a:defRPr sz="2400">
                <a:latin typeface="ヒラギノ角ゴ ProN W3"/>
                <a:ea typeface="ヒラギノ角ゴ ProN W3"/>
                <a:cs typeface="ヒラギノ角ゴ ProN W3"/>
                <a:sym typeface="ヒラギノ角ゴ ProN W3"/>
              </a:defRPr>
            </a:pPr>
            <a:endParaRPr/>
          </a:p>
        </p:txBody>
      </p:sp>
      <p:pic>
        <p:nvPicPr>
          <p:cNvPr id="1047" name="イメージ" descr="イメージ"/>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52514" y="5202983"/>
            <a:ext cx="4348793" cy="850432"/>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Linear vs Circular…"/>
          <p:cNvSpPr txBox="1"/>
          <p:nvPr/>
        </p:nvSpPr>
        <p:spPr>
          <a:xfrm>
            <a:off x="1990293" y="3546072"/>
            <a:ext cx="9024214" cy="26614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8400" b="1">
                <a:solidFill>
                  <a:srgbClr val="2E467F"/>
                </a:solidFill>
                <a:latin typeface="+mn-lt"/>
                <a:ea typeface="+mn-ea"/>
                <a:cs typeface="+mn-cs"/>
                <a:sym typeface="Helvetica Neue"/>
              </a:defRPr>
            </a:pPr>
            <a:r>
              <a:t>Linear vs Circular</a:t>
            </a:r>
          </a:p>
          <a:p>
            <a:pPr>
              <a:defRPr sz="8400" b="1">
                <a:solidFill>
                  <a:srgbClr val="2E467F"/>
                </a:solidFill>
                <a:latin typeface="+mn-lt"/>
                <a:ea typeface="+mn-ea"/>
                <a:cs typeface="+mn-cs"/>
                <a:sym typeface="Helvetica Neue"/>
              </a:defRPr>
            </a:pPr>
            <a:r>
              <a:t>Discussion</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スライド番号"/>
          <p:cNvSpPr txBox="1">
            <a:spLocks noGrp="1"/>
          </p:cNvSpPr>
          <p:nvPr>
            <p:ph type="sldNum" sz="quarter" idx="2"/>
          </p:nvPr>
        </p:nvSpPr>
        <p:spPr>
          <a:xfrm>
            <a:off x="12375431" y="9311332"/>
            <a:ext cx="414681" cy="3302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defRPr>
                <a:latin typeface="ヒラギノ角ゴ ProN W3"/>
                <a:ea typeface="ヒラギノ角ゴ ProN W3"/>
                <a:cs typeface="ヒラギノ角ゴ ProN W3"/>
                <a:sym typeface="ヒラギノ角ゴ ProN W3"/>
              </a:defRPr>
            </a:lvl1pPr>
          </a:lstStyle>
          <a:p>
            <a:fld id="{86CB4B4D-7CA3-9044-876B-883B54F8677D}" type="slidenum">
              <a:t>33</a:t>
            </a:fld>
            <a:endParaRPr/>
          </a:p>
        </p:txBody>
      </p:sp>
      <p:sp>
        <p:nvSpPr>
          <p:cNvPr id="1092" name="Political support: ILC has been considered in depth over a number of years by the government of Japan,…"/>
          <p:cNvSpPr txBox="1"/>
          <p:nvPr/>
        </p:nvSpPr>
        <p:spPr>
          <a:xfrm>
            <a:off x="88897" y="214375"/>
            <a:ext cx="12827006" cy="9324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nchor="ctr">
            <a:spAutoFit/>
          </a:bodyPr>
          <a:lstStyle/>
          <a:p>
            <a:pPr algn="l" defTabSz="585216">
              <a:defRPr sz="2000">
                <a:latin typeface="Helvetica"/>
                <a:ea typeface="Helvetica"/>
                <a:cs typeface="Helvetica"/>
                <a:sym typeface="Helvetica"/>
              </a:defRPr>
            </a:pPr>
            <a:r>
              <a:rPr b="1">
                <a:solidFill>
                  <a:srgbClr val="2E467F"/>
                </a:solidFill>
              </a:rPr>
              <a:t>Political support:</a:t>
            </a:r>
            <a:r>
              <a:rPr b="1"/>
              <a:t> </a:t>
            </a:r>
            <a:r>
              <a:t>ILC has been considered in depth over a number of years by the government of Japan,</a:t>
            </a:r>
          </a:p>
          <a:p>
            <a:pPr algn="l" defTabSz="585216">
              <a:defRPr sz="2000">
                <a:latin typeface="Helvetica"/>
                <a:ea typeface="Helvetica"/>
                <a:cs typeface="Helvetica"/>
                <a:sym typeface="Helvetica"/>
              </a:defRPr>
            </a:pPr>
            <a:r>
              <a:t>                             which, </a:t>
            </a:r>
            <a:r>
              <a:rPr b="1">
                <a:solidFill>
                  <a:schemeClr val="accent5"/>
                </a:solidFill>
              </a:rPr>
              <a:t>for the first time, officially showed its interest in the ILC</a:t>
            </a:r>
            <a:r>
              <a:rPr>
                <a:solidFill>
                  <a:schemeClr val="accent5"/>
                </a:solidFill>
              </a:rPr>
              <a:t>.</a:t>
            </a:r>
          </a:p>
          <a:p>
            <a:pPr algn="l" defTabSz="585216">
              <a:defRPr sz="2000">
                <a:latin typeface="Helvetica"/>
                <a:ea typeface="Helvetica"/>
                <a:cs typeface="Helvetica"/>
                <a:sym typeface="Helvetica"/>
              </a:defRPr>
            </a:pPr>
            <a:r>
              <a:t>                  Politicians, governments, and funding agencies in Japan have been discussing the ILC</a:t>
            </a:r>
          </a:p>
          <a:p>
            <a:pPr algn="l" defTabSz="585216">
              <a:defRPr sz="2000">
                <a:latin typeface="Helvetica"/>
                <a:ea typeface="Helvetica"/>
                <a:cs typeface="Helvetica"/>
                <a:sym typeface="Helvetica"/>
              </a:defRPr>
            </a:pPr>
            <a:r>
              <a:t>                             with their counterparts in Europe and the US for a number of years, and have been </a:t>
            </a:r>
          </a:p>
          <a:p>
            <a:pPr algn="l" defTabSz="585216">
              <a:defRPr sz="2000">
                <a:latin typeface="Helvetica"/>
                <a:ea typeface="Helvetica"/>
                <a:cs typeface="Helvetica"/>
                <a:sym typeface="Helvetica"/>
              </a:defRPr>
            </a:pPr>
            <a:r>
              <a:t>                             encouraged by these discussions.</a:t>
            </a:r>
          </a:p>
          <a:p>
            <a:pPr algn="l" defTabSz="585216">
              <a:defRPr sz="2000">
                <a:latin typeface="Helvetica"/>
                <a:ea typeface="Helvetica"/>
                <a:cs typeface="Helvetica"/>
                <a:sym typeface="Helvetica"/>
              </a:defRPr>
            </a:pPr>
            <a:r>
              <a:t>                  </a:t>
            </a:r>
            <a:r>
              <a:rPr b="1"/>
              <a:t>Other large collider projects have not yet reached a similar stage</a:t>
            </a:r>
            <a:r>
              <a:t>.</a:t>
            </a:r>
          </a:p>
          <a:p>
            <a:pPr algn="l" defTabSz="585216">
              <a:spcBef>
                <a:spcPts val="700"/>
              </a:spcBef>
              <a:defRPr sz="2000">
                <a:solidFill>
                  <a:srgbClr val="2E467F"/>
                </a:solidFill>
                <a:latin typeface="Helvetica"/>
                <a:ea typeface="Helvetica"/>
                <a:cs typeface="Helvetica"/>
                <a:sym typeface="Helvetica"/>
              </a:defRPr>
            </a:pPr>
            <a:r>
              <a:rPr b="1"/>
              <a:t>Technical maturity:</a:t>
            </a:r>
          </a:p>
          <a:p>
            <a:pPr algn="l" defTabSz="585216">
              <a:defRPr sz="2000">
                <a:latin typeface="Helvetica"/>
                <a:ea typeface="Helvetica"/>
                <a:cs typeface="Helvetica"/>
                <a:sym typeface="Helvetica"/>
              </a:defRPr>
            </a:pPr>
            <a:r>
              <a:t>                  The RDR (CDR equivalent) for the ILC was published in 2007 and the </a:t>
            </a:r>
            <a:r>
              <a:rPr b="1"/>
              <a:t>TDR in 2013</a:t>
            </a:r>
            <a:r>
              <a:t>.</a:t>
            </a:r>
          </a:p>
          <a:p>
            <a:pPr algn="l" defTabSz="585216">
              <a:defRPr sz="2000">
                <a:latin typeface="Helvetica"/>
                <a:ea typeface="Helvetica"/>
                <a:cs typeface="Helvetica"/>
                <a:sym typeface="Helvetica"/>
              </a:defRPr>
            </a:pPr>
            <a:r>
              <a:t>                  </a:t>
            </a:r>
            <a:r>
              <a:rPr b="1"/>
              <a:t>Circular collider projects have only recently published their CDRs.</a:t>
            </a:r>
          </a:p>
          <a:p>
            <a:pPr algn="l" defTabSz="585216">
              <a:defRPr sz="2000">
                <a:latin typeface="Helvetica"/>
                <a:ea typeface="Helvetica"/>
                <a:cs typeface="Helvetica"/>
                <a:sym typeface="Helvetica"/>
              </a:defRPr>
            </a:pPr>
            <a:r>
              <a:t>                  The ILC's quoted performance and costs are deeply understood and thus reliable.</a:t>
            </a:r>
          </a:p>
          <a:p>
            <a:pPr algn="l" defTabSz="585216">
              <a:spcBef>
                <a:spcPts val="700"/>
              </a:spcBef>
              <a:defRPr sz="2000">
                <a:latin typeface="Helvetica"/>
                <a:ea typeface="Helvetica"/>
                <a:cs typeface="Helvetica"/>
                <a:sym typeface="Helvetica"/>
              </a:defRPr>
            </a:pPr>
            <a:r>
              <a:rPr b="1">
                <a:solidFill>
                  <a:srgbClr val="2E467F"/>
                </a:solidFill>
              </a:rPr>
              <a:t>Timeline:</a:t>
            </a:r>
            <a:r>
              <a:rPr b="1"/>
              <a:t> </a:t>
            </a:r>
            <a:r>
              <a:t> Given a go-ahead, the ILC will very soon be ready to start construction. First collisions can occur </a:t>
            </a:r>
            <a:br/>
            <a:r>
              <a:t>                             within around 15 years from now.</a:t>
            </a:r>
          </a:p>
          <a:p>
            <a:pPr algn="l" defTabSz="585216">
              <a:defRPr sz="2000">
                <a:latin typeface="Helvetica"/>
                <a:ea typeface="Helvetica"/>
                <a:cs typeface="Helvetica"/>
                <a:sym typeface="Helvetica"/>
              </a:defRPr>
            </a:pPr>
            <a:r>
              <a:t>                  </a:t>
            </a:r>
            <a:r>
              <a:rPr b="1"/>
              <a:t>According to current run plans, the ILC will complete its 2 ab-1 250 GeV run at about the time</a:t>
            </a:r>
            <a:r>
              <a:t> </a:t>
            </a:r>
          </a:p>
          <a:p>
            <a:pPr algn="l" defTabSz="585216">
              <a:defRPr sz="2000">
                <a:latin typeface="Helvetica"/>
                <a:ea typeface="Helvetica"/>
                <a:cs typeface="Helvetica"/>
                <a:sym typeface="Helvetica"/>
              </a:defRPr>
            </a:pPr>
            <a:r>
              <a:t>                             </a:t>
            </a:r>
            <a:r>
              <a:rPr b="1"/>
              <a:t>FCCee begins its ZH run.</a:t>
            </a:r>
          </a:p>
          <a:p>
            <a:pPr algn="l" defTabSz="585216">
              <a:spcBef>
                <a:spcPts val="700"/>
              </a:spcBef>
              <a:defRPr sz="2000">
                <a:latin typeface="Helvetica"/>
                <a:ea typeface="Helvetica"/>
                <a:cs typeface="Helvetica"/>
                <a:sym typeface="Helvetica"/>
              </a:defRPr>
            </a:pPr>
            <a:r>
              <a:rPr b="1">
                <a:solidFill>
                  <a:srgbClr val="2E467F"/>
                </a:solidFill>
              </a:rPr>
              <a:t>Physics: </a:t>
            </a:r>
            <a:r>
              <a:t>  Beam polarization is a powerful tool not available at high energy circular colliders.</a:t>
            </a:r>
          </a:p>
          <a:p>
            <a:pPr algn="l" defTabSz="585216">
              <a:defRPr sz="2000">
                <a:latin typeface="Helvetica"/>
                <a:ea typeface="Helvetica"/>
                <a:cs typeface="Helvetica"/>
                <a:sym typeface="Helvetica"/>
              </a:defRPr>
            </a:pPr>
            <a:r>
              <a:t>                  When measuring Higgs couplings, </a:t>
            </a:r>
            <a:r>
              <a:rPr b="1">
                <a:solidFill>
                  <a:schemeClr val="accent5"/>
                </a:solidFill>
              </a:rPr>
              <a:t>polarization compensates for the lower integrated </a:t>
            </a:r>
          </a:p>
          <a:p>
            <a:pPr algn="l" defTabSz="585216">
              <a:defRPr sz="2000">
                <a:latin typeface="Helvetica"/>
                <a:ea typeface="Helvetica"/>
                <a:cs typeface="Helvetica"/>
                <a:sym typeface="Helvetica"/>
              </a:defRPr>
            </a:pPr>
            <a:r>
              <a:rPr b="1">
                <a:solidFill>
                  <a:schemeClr val="accent5"/>
                </a:solidFill>
              </a:rPr>
              <a:t>                            luminosity at 250 GeV compared to FCCee (2 vs 5 ab-1)</a:t>
            </a:r>
            <a:r>
              <a:t> not just by the increased rates </a:t>
            </a:r>
          </a:p>
          <a:p>
            <a:pPr algn="l" defTabSz="585216">
              <a:defRPr sz="2000">
                <a:latin typeface="Helvetica"/>
                <a:ea typeface="Helvetica"/>
                <a:cs typeface="Helvetica"/>
                <a:sym typeface="Helvetica"/>
              </a:defRPr>
            </a:pPr>
            <a:r>
              <a:t>                            but also by its power to remove some correlations among different EFT operators.</a:t>
            </a:r>
          </a:p>
          <a:p>
            <a:pPr algn="l" defTabSz="585216">
              <a:defRPr sz="2000">
                <a:latin typeface="Helvetica"/>
                <a:ea typeface="Helvetica"/>
                <a:cs typeface="Helvetica"/>
                <a:sym typeface="Helvetica"/>
              </a:defRPr>
            </a:pPr>
            <a:r>
              <a:t>                  In the case that ILC observes new phenomena other than in the Higgs couplings, polarization </a:t>
            </a:r>
          </a:p>
          <a:p>
            <a:pPr algn="l" defTabSz="585216">
              <a:defRPr sz="2000">
                <a:latin typeface="Helvetica"/>
                <a:ea typeface="Helvetica"/>
                <a:cs typeface="Helvetica"/>
                <a:sym typeface="Helvetica"/>
              </a:defRPr>
            </a:pPr>
            <a:r>
              <a:t>                            will play an essential role in determining their chiral properties.</a:t>
            </a:r>
          </a:p>
          <a:p>
            <a:pPr algn="l" defTabSz="585216">
              <a:defRPr sz="2000">
                <a:latin typeface="Helvetica"/>
                <a:ea typeface="Helvetica"/>
                <a:cs typeface="Helvetica"/>
                <a:sym typeface="Helvetica"/>
              </a:defRPr>
            </a:pPr>
            <a:r>
              <a:t>                  Polarization will also allow </a:t>
            </a:r>
            <a:r>
              <a:rPr b="1"/>
              <a:t>systematic uncertainties</a:t>
            </a:r>
            <a:r>
              <a:t> on many measurements </a:t>
            </a:r>
            <a:r>
              <a:rPr b="1"/>
              <a:t>to be significantly </a:t>
            </a:r>
          </a:p>
          <a:p>
            <a:pPr algn="l" defTabSz="585216">
              <a:defRPr sz="2000">
                <a:latin typeface="Helvetica"/>
                <a:ea typeface="Helvetica"/>
                <a:cs typeface="Helvetica"/>
                <a:sym typeface="Helvetica"/>
              </a:defRPr>
            </a:pPr>
            <a:r>
              <a:rPr b="1"/>
              <a:t>                            reduced</a:t>
            </a:r>
            <a:r>
              <a:t>.</a:t>
            </a:r>
          </a:p>
          <a:p>
            <a:pPr algn="l" defTabSz="585216">
              <a:spcBef>
                <a:spcPts val="700"/>
              </a:spcBef>
              <a:defRPr sz="2000">
                <a:latin typeface="Helvetica"/>
                <a:ea typeface="Helvetica"/>
                <a:cs typeface="Helvetica"/>
                <a:sym typeface="Helvetica"/>
              </a:defRPr>
            </a:pPr>
            <a:r>
              <a:rPr b="1">
                <a:solidFill>
                  <a:srgbClr val="2E467F"/>
                </a:solidFill>
              </a:rPr>
              <a:t>Upgradeability:</a:t>
            </a:r>
            <a:r>
              <a:t> The ILC's collision energy can be readily upgraded to 500 GeV and above.</a:t>
            </a:r>
          </a:p>
          <a:p>
            <a:pPr algn="l" defTabSz="585216">
              <a:defRPr sz="2000">
                <a:latin typeface="Helvetica"/>
                <a:ea typeface="Helvetica"/>
                <a:cs typeface="Helvetica"/>
                <a:sym typeface="Helvetica"/>
              </a:defRPr>
            </a:pPr>
            <a:r>
              <a:t>                  </a:t>
            </a:r>
            <a:r>
              <a:rPr b="1"/>
              <a:t>A technical design for a 500 GeV stage exists.</a:t>
            </a:r>
          </a:p>
          <a:p>
            <a:pPr algn="l" defTabSz="585216">
              <a:defRPr sz="2000">
                <a:latin typeface="Helvetica"/>
                <a:ea typeface="Helvetica"/>
                <a:cs typeface="Helvetica"/>
                <a:sym typeface="Helvetica"/>
              </a:defRPr>
            </a:pPr>
            <a:r>
              <a:t>                  Likewise, </a:t>
            </a:r>
            <a:r>
              <a:rPr b="1">
                <a:solidFill>
                  <a:schemeClr val="accent5"/>
                </a:solidFill>
              </a:rPr>
              <a:t>a technical design exists for upgrading the luminosity:</a:t>
            </a:r>
          </a:p>
          <a:p>
            <a:pPr algn="l" defTabSz="585216">
              <a:defRPr sz="2000">
                <a:latin typeface="Helvetica"/>
                <a:ea typeface="Helvetica"/>
                <a:cs typeface="Helvetica"/>
                <a:sym typeface="Helvetica"/>
              </a:defRPr>
            </a:pPr>
            <a:r>
              <a:t>                           </a:t>
            </a:r>
            <a:r>
              <a:rPr b="1"/>
              <a:t>- by a factor 2 by doubling the number of bunches per pulse,</a:t>
            </a:r>
          </a:p>
          <a:p>
            <a:pPr algn="l" defTabSz="585216">
              <a:defRPr sz="2000">
                <a:latin typeface="Helvetica"/>
                <a:ea typeface="Helvetica"/>
                <a:cs typeface="Helvetica"/>
                <a:sym typeface="Helvetica"/>
              </a:defRPr>
            </a:pPr>
            <a:r>
              <a:t>                           </a:t>
            </a:r>
            <a:r>
              <a:rPr b="1"/>
              <a:t>- another factor 2 by doubling the repetition rate.</a:t>
            </a:r>
          </a:p>
          <a:p>
            <a:pPr algn="l" defTabSz="585216">
              <a:defRPr sz="2000">
                <a:latin typeface="Helvetica"/>
                <a:ea typeface="Helvetica"/>
                <a:cs typeface="Helvetica"/>
                <a:sym typeface="Helvetica"/>
              </a:defRPr>
            </a:pPr>
            <a:r>
              <a:t>                  The ILC250 infrastructure is reusable. It provides long-term perspectives beyond current technologies </a:t>
            </a:r>
            <a:br/>
            <a:r>
              <a:t>                           (e.g. a plasma-based accelerator).</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94" name="表"/>
          <p:cNvGraphicFramePr/>
          <p:nvPr/>
        </p:nvGraphicFramePr>
        <p:xfrm>
          <a:off x="952500" y="1270000"/>
          <a:ext cx="11099800" cy="6522140"/>
        </p:xfrm>
        <a:graphic>
          <a:graphicData uri="http://schemas.openxmlformats.org/drawingml/2006/table">
            <a:tbl>
              <a:tblPr firstRow="1" firstCol="1" bandRow="1">
                <a:tableStyleId>{4C3C2611-4C71-4FC5-86AE-919BDF0F9419}</a:tableStyleId>
              </a:tblPr>
              <a:tblGrid>
                <a:gridCol w="2774950">
                  <a:extLst>
                    <a:ext uri="{9D8B030D-6E8A-4147-A177-3AD203B41FA5}">
                      <a16:colId xmlns:a16="http://schemas.microsoft.com/office/drawing/2014/main" val="20000"/>
                    </a:ext>
                  </a:extLst>
                </a:gridCol>
                <a:gridCol w="2774950">
                  <a:extLst>
                    <a:ext uri="{9D8B030D-6E8A-4147-A177-3AD203B41FA5}">
                      <a16:colId xmlns:a16="http://schemas.microsoft.com/office/drawing/2014/main" val="20001"/>
                    </a:ext>
                  </a:extLst>
                </a:gridCol>
                <a:gridCol w="2774950">
                  <a:extLst>
                    <a:ext uri="{9D8B030D-6E8A-4147-A177-3AD203B41FA5}">
                      <a16:colId xmlns:a16="http://schemas.microsoft.com/office/drawing/2014/main" val="20002"/>
                    </a:ext>
                  </a:extLst>
                </a:gridCol>
                <a:gridCol w="2774950">
                  <a:extLst>
                    <a:ext uri="{9D8B030D-6E8A-4147-A177-3AD203B41FA5}">
                      <a16:colId xmlns:a16="http://schemas.microsoft.com/office/drawing/2014/main" val="20003"/>
                    </a:ext>
                  </a:extLst>
                </a:gridCol>
              </a:tblGrid>
              <a:tr h="1304428">
                <a:tc>
                  <a:txBody>
                    <a:bodyPr/>
                    <a:lstStyle/>
                    <a:p>
                      <a:pPr defTabSz="914400">
                        <a:defRPr sz="2000">
                          <a:uFillTx/>
                          <a:latin typeface="+mn-lt"/>
                          <a:ea typeface="+mn-ea"/>
                          <a:cs typeface="+mn-cs"/>
                          <a:sym typeface="Helvetica Neue"/>
                        </a:defRPr>
                      </a:pPr>
                      <a:endParaRPr/>
                    </a:p>
                  </a:txBody>
                  <a:tcPr marL="50800" marR="50800" marT="50800" marB="50800" anchor="ctr" horzOverflow="overflow">
                    <a:solidFill>
                      <a:srgbClr val="004D80"/>
                    </a:solidFill>
                  </a:tcPr>
                </a:tc>
                <a:tc>
                  <a:txBody>
                    <a:bodyPr/>
                    <a:lstStyle/>
                    <a:p>
                      <a:pPr defTabSz="914400">
                        <a:defRPr sz="1800" b="0">
                          <a:solidFill>
                            <a:srgbClr val="000000"/>
                          </a:solidFill>
                          <a:uFillTx/>
                        </a:defRPr>
                      </a:pPr>
                      <a:r>
                        <a:rPr sz="2000" b="1">
                          <a:solidFill>
                            <a:srgbClr val="FFFFFF"/>
                          </a:solidFill>
                          <a:latin typeface="+mn-lt"/>
                          <a:ea typeface="+mn-ea"/>
                          <a:cs typeface="+mn-cs"/>
                          <a:sym typeface="Helvetica Neue"/>
                        </a:rPr>
                        <a:t>Base Line
1312 bunches
(5 Hz)</a:t>
                      </a:r>
                    </a:p>
                  </a:txBody>
                  <a:tcPr marL="50800" marR="50800" marT="50800" marB="50800" anchor="ctr" horzOverflow="overflow">
                    <a:solidFill>
                      <a:srgbClr val="004D80"/>
                    </a:solidFill>
                  </a:tcPr>
                </a:tc>
                <a:tc>
                  <a:txBody>
                    <a:bodyPr/>
                    <a:lstStyle/>
                    <a:p>
                      <a:pPr defTabSz="914400">
                        <a:defRPr sz="1800" b="0">
                          <a:solidFill>
                            <a:srgbClr val="000000"/>
                          </a:solidFill>
                          <a:uFillTx/>
                        </a:defRPr>
                      </a:pPr>
                      <a:r>
                        <a:rPr sz="2000" b="1">
                          <a:solidFill>
                            <a:srgbClr val="FFFFFF"/>
                          </a:solidFill>
                          <a:latin typeface="+mn-lt"/>
                          <a:ea typeface="+mn-ea"/>
                          <a:cs typeface="+mn-cs"/>
                          <a:sym typeface="Helvetica Neue"/>
                        </a:rPr>
                        <a:t>Lumi-Up
2625 bunches
(5 Hz)</a:t>
                      </a:r>
                    </a:p>
                  </a:txBody>
                  <a:tcPr marL="50800" marR="50800" marT="50800" marB="50800" anchor="ctr" horzOverflow="overflow">
                    <a:solidFill>
                      <a:srgbClr val="004D80"/>
                    </a:solidFill>
                  </a:tcPr>
                </a:tc>
                <a:tc>
                  <a:txBody>
                    <a:bodyPr/>
                    <a:lstStyle/>
                    <a:p>
                      <a:pPr defTabSz="914400">
                        <a:defRPr sz="1800" b="0">
                          <a:solidFill>
                            <a:srgbClr val="000000"/>
                          </a:solidFill>
                          <a:uFillTx/>
                        </a:defRPr>
                      </a:pPr>
                      <a:r>
                        <a:rPr sz="2000" b="1">
                          <a:solidFill>
                            <a:srgbClr val="FFFFFF"/>
                          </a:solidFill>
                          <a:latin typeface="+mn-lt"/>
                          <a:ea typeface="+mn-ea"/>
                          <a:cs typeface="+mn-cs"/>
                          <a:sym typeface="Helvetica Neue"/>
                        </a:rPr>
                        <a:t>(Lumi+E-Up)
2625 bunches
(High Rep)</a:t>
                      </a:r>
                    </a:p>
                  </a:txBody>
                  <a:tcPr marL="50800" marR="50800" marT="50800" marB="50800" anchor="ctr" horzOverflow="overflow">
                    <a:solidFill>
                      <a:srgbClr val="004D80"/>
                    </a:solidFill>
                  </a:tcPr>
                </a:tc>
                <a:extLst>
                  <a:ext uri="{0D108BD9-81ED-4DB2-BD59-A6C34878D82A}">
                    <a16:rowId xmlns:a16="http://schemas.microsoft.com/office/drawing/2014/main" val="10000"/>
                  </a:ext>
                </a:extLst>
              </a:tr>
              <a:tr h="1304428">
                <a:tc>
                  <a:txBody>
                    <a:bodyPr/>
                    <a:lstStyle/>
                    <a:p>
                      <a:pPr defTabSz="914400">
                        <a:defRPr sz="1800" b="0">
                          <a:solidFill>
                            <a:srgbClr val="000000"/>
                          </a:solidFill>
                          <a:uFillTx/>
                        </a:defRPr>
                      </a:pPr>
                      <a:r>
                        <a:rPr sz="2000" b="1">
                          <a:solidFill>
                            <a:srgbClr val="FFFFFF"/>
                          </a:solidFill>
                          <a:latin typeface="+mn-lt"/>
                          <a:ea typeface="+mn-ea"/>
                          <a:cs typeface="+mn-cs"/>
                          <a:sym typeface="Helvetica Neue"/>
                        </a:rPr>
                        <a:t>250 GeV (H20)</a:t>
                      </a:r>
                    </a:p>
                  </a:txBody>
                  <a:tcPr marL="50800" marR="50800" marT="50800" marB="50800" anchor="ctr" horzOverflow="overflow">
                    <a:solidFill>
                      <a:srgbClr val="0076BA"/>
                    </a:solidFill>
                  </a:tcPr>
                </a:tc>
                <a:tc>
                  <a:txBody>
                    <a:bodyPr/>
                    <a:lstStyle/>
                    <a:p>
                      <a:pPr defTabSz="914400">
                        <a:defRPr sz="2000">
                          <a:uFillTx/>
                          <a:latin typeface="+mn-lt"/>
                          <a:ea typeface="+mn-ea"/>
                          <a:cs typeface="+mn-cs"/>
                          <a:sym typeface="Helvetica Neue"/>
                        </a:defRPr>
                      </a:pPr>
                      <a:r>
                        <a:t>0.82 x 10</a:t>
                      </a:r>
                      <a:r>
                        <a:rPr baseline="31999"/>
                        <a:t>34</a:t>
                      </a:r>
                    </a:p>
                    <a:p>
                      <a:pPr defTabSz="914400">
                        <a:defRPr sz="2000">
                          <a:uFillTx/>
                          <a:latin typeface="+mn-lt"/>
                          <a:ea typeface="+mn-ea"/>
                          <a:cs typeface="+mn-cs"/>
                          <a:sym typeface="Helvetica Neue"/>
                        </a:defRPr>
                      </a:pPr>
                      <a:r>
                        <a:t>(5 Hz)</a:t>
                      </a:r>
                    </a:p>
                  </a:txBody>
                  <a:tcPr marL="50800" marR="50800" marT="50800" marB="50800" anchor="ctr" horzOverflow="overflow"/>
                </a:tc>
                <a:tc>
                  <a:txBody>
                    <a:bodyPr/>
                    <a:lstStyle/>
                    <a:p>
                      <a:pPr defTabSz="914400">
                        <a:defRPr sz="2000">
                          <a:uFillTx/>
                          <a:latin typeface="+mn-lt"/>
                          <a:ea typeface="+mn-ea"/>
                          <a:cs typeface="+mn-cs"/>
                          <a:sym typeface="Helvetica Neue"/>
                        </a:defRPr>
                      </a:pPr>
                      <a:r>
                        <a:t>1.64 x 10</a:t>
                      </a:r>
                      <a:r>
                        <a:rPr baseline="31999"/>
                        <a:t>34</a:t>
                      </a:r>
                    </a:p>
                    <a:p>
                      <a:pPr defTabSz="914400">
                        <a:defRPr sz="2000">
                          <a:uFillTx/>
                          <a:latin typeface="+mn-lt"/>
                          <a:ea typeface="+mn-ea"/>
                          <a:cs typeface="+mn-cs"/>
                          <a:sym typeface="Helvetica Neue"/>
                        </a:defRPr>
                      </a:pPr>
                      <a:r>
                        <a:t>(5 Hz)</a:t>
                      </a:r>
                    </a:p>
                  </a:txBody>
                  <a:tcPr marL="50800" marR="50800" marT="50800" marB="50800" anchor="ctr" horzOverflow="overflow"/>
                </a:tc>
                <a:tc>
                  <a:txBody>
                    <a:bodyPr/>
                    <a:lstStyle/>
                    <a:p>
                      <a:pPr defTabSz="914400">
                        <a:defRPr sz="2000">
                          <a:uFillTx/>
                          <a:latin typeface="+mn-lt"/>
                          <a:ea typeface="+mn-ea"/>
                          <a:cs typeface="+mn-cs"/>
                          <a:sym typeface="Helvetica Neue"/>
                        </a:defRPr>
                      </a:pPr>
                      <a:r>
                        <a:t>3.28 x 10</a:t>
                      </a:r>
                      <a:r>
                        <a:rPr baseline="31999"/>
                        <a:t>34</a:t>
                      </a:r>
                    </a:p>
                    <a:p>
                      <a:pPr defTabSz="914400">
                        <a:defRPr sz="2000">
                          <a:uFillTx/>
                          <a:latin typeface="+mn-lt"/>
                          <a:ea typeface="+mn-ea"/>
                          <a:cs typeface="+mn-cs"/>
                          <a:sym typeface="Helvetica Neue"/>
                        </a:defRPr>
                      </a:pPr>
                      <a:r>
                        <a:t>(10 Hz)</a:t>
                      </a:r>
                    </a:p>
                  </a:txBody>
                  <a:tcPr marL="50800" marR="50800" marT="50800" marB="50800" anchor="ctr" horzOverflow="overflow"/>
                </a:tc>
                <a:extLst>
                  <a:ext uri="{0D108BD9-81ED-4DB2-BD59-A6C34878D82A}">
                    <a16:rowId xmlns:a16="http://schemas.microsoft.com/office/drawing/2014/main" val="10001"/>
                  </a:ext>
                </a:extLst>
              </a:tr>
              <a:tr h="1304428">
                <a:tc>
                  <a:txBody>
                    <a:bodyPr/>
                    <a:lstStyle/>
                    <a:p>
                      <a:pPr defTabSz="914400">
                        <a:defRPr sz="1800" b="0">
                          <a:solidFill>
                            <a:srgbClr val="000000"/>
                          </a:solidFill>
                          <a:uFillTx/>
                        </a:defRPr>
                      </a:pPr>
                      <a:r>
                        <a:rPr sz="2000" b="1">
                          <a:solidFill>
                            <a:srgbClr val="FFFFFF"/>
                          </a:solidFill>
                          <a:latin typeface="+mn-lt"/>
                          <a:ea typeface="+mn-ea"/>
                          <a:cs typeface="+mn-cs"/>
                          <a:sym typeface="Helvetica Neue"/>
                        </a:rPr>
                        <a:t>350 GeV (H20)</a:t>
                      </a:r>
                    </a:p>
                  </a:txBody>
                  <a:tcPr marL="50800" marR="50800" marT="50800" marB="50800" anchor="ctr" horzOverflow="overflow">
                    <a:solidFill>
                      <a:srgbClr val="0076BA"/>
                    </a:solidFill>
                  </a:tcPr>
                </a:tc>
                <a:tc>
                  <a:txBody>
                    <a:bodyPr/>
                    <a:lstStyle/>
                    <a:p>
                      <a:pPr defTabSz="914400">
                        <a:defRPr sz="2000">
                          <a:uFillTx/>
                          <a:latin typeface="+mn-lt"/>
                          <a:ea typeface="+mn-ea"/>
                          <a:cs typeface="+mn-cs"/>
                          <a:sym typeface="Helvetica Neue"/>
                        </a:defRPr>
                      </a:pPr>
                      <a:r>
                        <a:t>1.0 x 10</a:t>
                      </a:r>
                      <a:r>
                        <a:rPr baseline="31999"/>
                        <a:t>34</a:t>
                      </a:r>
                    </a:p>
                    <a:p>
                      <a:pPr defTabSz="914400">
                        <a:defRPr sz="2000">
                          <a:uFillTx/>
                          <a:latin typeface="+mn-lt"/>
                          <a:ea typeface="+mn-ea"/>
                          <a:cs typeface="+mn-cs"/>
                          <a:sym typeface="Helvetica Neue"/>
                        </a:defRPr>
                      </a:pPr>
                      <a:r>
                        <a:t>(5 Hz)</a:t>
                      </a:r>
                    </a:p>
                  </a:txBody>
                  <a:tcPr marL="50800" marR="50800" marT="50800" marB="50800" anchor="ctr" horzOverflow="overflow"/>
                </a:tc>
                <a:tc>
                  <a:txBody>
                    <a:bodyPr/>
                    <a:lstStyle/>
                    <a:p>
                      <a:pPr defTabSz="914400">
                        <a:defRPr sz="2000">
                          <a:uFillTx/>
                          <a:latin typeface="+mn-lt"/>
                          <a:ea typeface="+mn-ea"/>
                          <a:cs typeface="+mn-cs"/>
                          <a:sym typeface="Helvetica Neue"/>
                        </a:defRPr>
                      </a:pPr>
                      <a:r>
                        <a:t>2.0 x 10</a:t>
                      </a:r>
                      <a:r>
                        <a:rPr baseline="31999"/>
                        <a:t>34</a:t>
                      </a:r>
                    </a:p>
                    <a:p>
                      <a:pPr defTabSz="914400">
                        <a:defRPr sz="2000">
                          <a:uFillTx/>
                          <a:latin typeface="+mn-lt"/>
                          <a:ea typeface="+mn-ea"/>
                          <a:cs typeface="+mn-cs"/>
                          <a:sym typeface="Helvetica Neue"/>
                        </a:defRPr>
                      </a:pPr>
                      <a:r>
                        <a:t>(5 Hz)</a:t>
                      </a:r>
                    </a:p>
                  </a:txBody>
                  <a:tcPr marL="50800" marR="50800" marT="50800" marB="50800" anchor="ctr" horzOverflow="overflow"/>
                </a:tc>
                <a:tc>
                  <a:txBody>
                    <a:bodyPr/>
                    <a:lstStyle/>
                    <a:p>
                      <a:pPr defTabSz="914400">
                        <a:defRPr sz="2000">
                          <a:uFillTx/>
                          <a:latin typeface="+mn-lt"/>
                          <a:ea typeface="+mn-ea"/>
                          <a:cs typeface="+mn-cs"/>
                          <a:sym typeface="Helvetica Neue"/>
                        </a:defRPr>
                      </a:pPr>
                      <a:r>
                        <a:t>2.8 x 10</a:t>
                      </a:r>
                      <a:r>
                        <a:rPr baseline="31999"/>
                        <a:t>34</a:t>
                      </a:r>
                    </a:p>
                    <a:p>
                      <a:pPr defTabSz="914400">
                        <a:defRPr sz="2000">
                          <a:uFillTx/>
                          <a:latin typeface="+mn-lt"/>
                          <a:ea typeface="+mn-ea"/>
                          <a:cs typeface="+mn-cs"/>
                          <a:sym typeface="Helvetica Neue"/>
                        </a:defRPr>
                      </a:pPr>
                      <a:r>
                        <a:t>(7 Hz)</a:t>
                      </a:r>
                    </a:p>
                  </a:txBody>
                  <a:tcPr marL="50800" marR="50800" marT="50800" marB="50800" anchor="ctr" horzOverflow="overflow"/>
                </a:tc>
                <a:extLst>
                  <a:ext uri="{0D108BD9-81ED-4DB2-BD59-A6C34878D82A}">
                    <a16:rowId xmlns:a16="http://schemas.microsoft.com/office/drawing/2014/main" val="10002"/>
                  </a:ext>
                </a:extLst>
              </a:tr>
              <a:tr h="1304428">
                <a:tc>
                  <a:txBody>
                    <a:bodyPr/>
                    <a:lstStyle/>
                    <a:p>
                      <a:pPr defTabSz="914400">
                        <a:defRPr sz="1800" b="0">
                          <a:solidFill>
                            <a:srgbClr val="000000"/>
                          </a:solidFill>
                          <a:uFillTx/>
                        </a:defRPr>
                      </a:pPr>
                      <a:r>
                        <a:rPr sz="2000" b="1">
                          <a:solidFill>
                            <a:srgbClr val="FFFFFF"/>
                          </a:solidFill>
                          <a:latin typeface="+mn-lt"/>
                          <a:ea typeface="+mn-ea"/>
                          <a:cs typeface="+mn-cs"/>
                          <a:sym typeface="Helvetica Neue"/>
                        </a:rPr>
                        <a:t>500 GeV (H20)</a:t>
                      </a:r>
                    </a:p>
                  </a:txBody>
                  <a:tcPr marL="50800" marR="50800" marT="50800" marB="50800" anchor="ctr" horzOverflow="overflow">
                    <a:solidFill>
                      <a:srgbClr val="0076BA"/>
                    </a:solidFill>
                  </a:tcPr>
                </a:tc>
                <a:tc>
                  <a:txBody>
                    <a:bodyPr/>
                    <a:lstStyle/>
                    <a:p>
                      <a:pPr defTabSz="914400">
                        <a:defRPr sz="2000">
                          <a:uFillTx/>
                          <a:latin typeface="+mn-lt"/>
                          <a:ea typeface="+mn-ea"/>
                          <a:cs typeface="+mn-cs"/>
                          <a:sym typeface="Helvetica Neue"/>
                        </a:defRPr>
                      </a:pPr>
                      <a:r>
                        <a:t>1.8 x 10</a:t>
                      </a:r>
                      <a:r>
                        <a:rPr baseline="31999"/>
                        <a:t>34</a:t>
                      </a:r>
                    </a:p>
                    <a:p>
                      <a:pPr defTabSz="914400">
                        <a:defRPr sz="2000">
                          <a:uFillTx/>
                          <a:latin typeface="+mn-lt"/>
                          <a:ea typeface="+mn-ea"/>
                          <a:cs typeface="+mn-cs"/>
                          <a:sym typeface="Helvetica Neue"/>
                        </a:defRPr>
                      </a:pPr>
                      <a:r>
                        <a:t>(5 Hz)</a:t>
                      </a:r>
                    </a:p>
                  </a:txBody>
                  <a:tcPr marL="50800" marR="50800" marT="50800" marB="50800" anchor="ctr" horzOverflow="overflow"/>
                </a:tc>
                <a:tc>
                  <a:txBody>
                    <a:bodyPr/>
                    <a:lstStyle/>
                    <a:p>
                      <a:pPr defTabSz="914400">
                        <a:defRPr sz="2000">
                          <a:uFillTx/>
                          <a:latin typeface="+mn-lt"/>
                          <a:ea typeface="+mn-ea"/>
                          <a:cs typeface="+mn-cs"/>
                          <a:sym typeface="Helvetica Neue"/>
                        </a:defRPr>
                      </a:pPr>
                      <a:r>
                        <a:t>3.6 x 10</a:t>
                      </a:r>
                      <a:r>
                        <a:rPr baseline="31999"/>
                        <a:t>34</a:t>
                      </a:r>
                    </a:p>
                    <a:p>
                      <a:pPr defTabSz="914400">
                        <a:defRPr sz="2000">
                          <a:uFillTx/>
                          <a:latin typeface="+mn-lt"/>
                          <a:ea typeface="+mn-ea"/>
                          <a:cs typeface="+mn-cs"/>
                          <a:sym typeface="Helvetica Neue"/>
                        </a:defRPr>
                      </a:pPr>
                      <a:r>
                        <a:t>(5 Hz)</a:t>
                      </a:r>
                    </a:p>
                  </a:txBody>
                  <a:tcPr marL="50800" marR="50800" marT="50800" marB="50800" anchor="ctr" horzOverflow="overflow"/>
                </a:tc>
                <a:tc>
                  <a:txBody>
                    <a:bodyPr/>
                    <a:lstStyle/>
                    <a:p>
                      <a:pPr defTabSz="914400">
                        <a:defRPr sz="1800">
                          <a:uFillTx/>
                        </a:defRPr>
                      </a:pPr>
                      <a:r>
                        <a:rPr sz="2000">
                          <a:latin typeface="+mn-lt"/>
                          <a:ea typeface="+mn-ea"/>
                          <a:cs typeface="+mn-cs"/>
                          <a:sym typeface="Helvetica Neue"/>
                        </a:rPr>
                        <a:t>—</a:t>
                      </a:r>
                    </a:p>
                  </a:txBody>
                  <a:tcPr marL="50800" marR="50800" marT="50800" marB="50800" anchor="ctr" horzOverflow="overflow"/>
                </a:tc>
                <a:extLst>
                  <a:ext uri="{0D108BD9-81ED-4DB2-BD59-A6C34878D82A}">
                    <a16:rowId xmlns:a16="http://schemas.microsoft.com/office/drawing/2014/main" val="10003"/>
                  </a:ext>
                </a:extLst>
              </a:tr>
              <a:tr h="1304428">
                <a:tc>
                  <a:txBody>
                    <a:bodyPr/>
                    <a:lstStyle/>
                    <a:p>
                      <a:pPr defTabSz="914400">
                        <a:defRPr sz="1800" b="0">
                          <a:solidFill>
                            <a:srgbClr val="000000"/>
                          </a:solidFill>
                          <a:uFillTx/>
                        </a:defRPr>
                      </a:pPr>
                      <a:r>
                        <a:rPr sz="2000" b="1">
                          <a:solidFill>
                            <a:srgbClr val="FFFFFF"/>
                          </a:solidFill>
                          <a:latin typeface="+mn-lt"/>
                          <a:ea typeface="+mn-ea"/>
                          <a:cs typeface="+mn-cs"/>
                          <a:sym typeface="Helvetica Neue"/>
                        </a:rPr>
                        <a:t>250 GeV (New)</a:t>
                      </a:r>
                    </a:p>
                  </a:txBody>
                  <a:tcPr marL="50800" marR="50800" marT="50800" marB="50800" anchor="ctr" horzOverflow="overflow">
                    <a:solidFill>
                      <a:srgbClr val="0076BA"/>
                    </a:solidFill>
                  </a:tcPr>
                </a:tc>
                <a:tc>
                  <a:txBody>
                    <a:bodyPr/>
                    <a:lstStyle/>
                    <a:p>
                      <a:pPr defTabSz="914400">
                        <a:defRPr sz="2000">
                          <a:uFillTx/>
                          <a:latin typeface="+mn-lt"/>
                          <a:ea typeface="+mn-ea"/>
                          <a:cs typeface="+mn-cs"/>
                          <a:sym typeface="Helvetica Neue"/>
                        </a:defRPr>
                      </a:pPr>
                      <a:r>
                        <a:t>1.35 x 10</a:t>
                      </a:r>
                      <a:r>
                        <a:rPr baseline="31999"/>
                        <a:t>34</a:t>
                      </a:r>
                    </a:p>
                    <a:p>
                      <a:pPr defTabSz="914400">
                        <a:defRPr sz="2000">
                          <a:uFillTx/>
                          <a:latin typeface="+mn-lt"/>
                          <a:ea typeface="+mn-ea"/>
                          <a:cs typeface="+mn-cs"/>
                          <a:sym typeface="Helvetica Neue"/>
                        </a:defRPr>
                      </a:pPr>
                      <a:r>
                        <a:t>(5 Hz)</a:t>
                      </a:r>
                    </a:p>
                  </a:txBody>
                  <a:tcPr marL="50800" marR="50800" marT="50800" marB="50800" anchor="ctr" horzOverflow="overflow"/>
                </a:tc>
                <a:tc>
                  <a:txBody>
                    <a:bodyPr/>
                    <a:lstStyle/>
                    <a:p>
                      <a:pPr defTabSz="914400">
                        <a:defRPr sz="2000">
                          <a:uFillTx/>
                          <a:latin typeface="+mn-lt"/>
                          <a:ea typeface="+mn-ea"/>
                          <a:cs typeface="+mn-cs"/>
                          <a:sym typeface="Helvetica Neue"/>
                        </a:defRPr>
                      </a:pPr>
                      <a:r>
                        <a:t>2.7 x 10</a:t>
                      </a:r>
                      <a:r>
                        <a:rPr baseline="31999"/>
                        <a:t>34</a:t>
                      </a:r>
                    </a:p>
                    <a:p>
                      <a:pPr defTabSz="914400">
                        <a:defRPr sz="2000">
                          <a:uFillTx/>
                          <a:latin typeface="+mn-lt"/>
                          <a:ea typeface="+mn-ea"/>
                          <a:cs typeface="+mn-cs"/>
                          <a:sym typeface="Helvetica Neue"/>
                        </a:defRPr>
                      </a:pPr>
                      <a:r>
                        <a:t>(5 Hz)</a:t>
                      </a:r>
                    </a:p>
                  </a:txBody>
                  <a:tcPr marL="50800" marR="50800" marT="50800" marB="50800" anchor="ctr" horzOverflow="overflow"/>
                </a:tc>
                <a:tc>
                  <a:txBody>
                    <a:bodyPr/>
                    <a:lstStyle/>
                    <a:p>
                      <a:pPr defTabSz="914400">
                        <a:defRPr sz="2000">
                          <a:uFillTx/>
                          <a:latin typeface="+mn-lt"/>
                          <a:ea typeface="+mn-ea"/>
                          <a:cs typeface="+mn-cs"/>
                          <a:sym typeface="Helvetica Neue"/>
                        </a:defRPr>
                      </a:pPr>
                      <a:r>
                        <a:t>5.4 x 10</a:t>
                      </a:r>
                      <a:r>
                        <a:rPr baseline="31999"/>
                        <a:t>34</a:t>
                      </a:r>
                    </a:p>
                    <a:p>
                      <a:pPr defTabSz="914400">
                        <a:defRPr sz="2000">
                          <a:uFillTx/>
                          <a:latin typeface="+mn-lt"/>
                          <a:ea typeface="+mn-ea"/>
                          <a:cs typeface="+mn-cs"/>
                          <a:sym typeface="Helvetica Neue"/>
                        </a:defRPr>
                      </a:pPr>
                      <a:r>
                        <a:t>(10 Hz)</a:t>
                      </a:r>
                    </a:p>
                  </a:txBody>
                  <a:tcPr marL="50800" marR="50800" marT="50800" marB="50800" anchor="ctr" horzOverflow="overflow"/>
                </a:tc>
                <a:extLst>
                  <a:ext uri="{0D108BD9-81ED-4DB2-BD59-A6C34878D82A}">
                    <a16:rowId xmlns:a16="http://schemas.microsoft.com/office/drawing/2014/main" val="10004"/>
                  </a:ext>
                </a:extLst>
              </a:tr>
            </a:tbl>
          </a:graphicData>
        </a:graphic>
      </p:graphicFrame>
      <p:sp>
        <p:nvSpPr>
          <p:cNvPr id="1095" name="E-Up = E-Up to 500 GeV"/>
          <p:cNvSpPr txBox="1"/>
          <p:nvPr/>
        </p:nvSpPr>
        <p:spPr>
          <a:xfrm>
            <a:off x="9170720" y="558365"/>
            <a:ext cx="3298902" cy="4363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200" b="1">
                <a:latin typeface="+mn-lt"/>
                <a:ea typeface="+mn-ea"/>
                <a:cs typeface="+mn-cs"/>
                <a:sym typeface="Helvetica Neue"/>
              </a:defRPr>
            </a:lvl1pPr>
          </a:lstStyle>
          <a:p>
            <a:r>
              <a:t>E-Up = E-Up to 500 GeV</a:t>
            </a:r>
          </a:p>
        </p:txBody>
      </p:sp>
      <p:sp>
        <p:nvSpPr>
          <p:cNvPr id="1096" name="Lumi-Up = # bunches x 2"/>
          <p:cNvSpPr txBox="1"/>
          <p:nvPr/>
        </p:nvSpPr>
        <p:spPr>
          <a:xfrm>
            <a:off x="9111347" y="133609"/>
            <a:ext cx="3417647" cy="4363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200" b="1">
                <a:latin typeface="+mn-lt"/>
                <a:ea typeface="+mn-ea"/>
                <a:cs typeface="+mn-cs"/>
                <a:sym typeface="Helvetica Neue"/>
              </a:defRPr>
            </a:lvl1pPr>
          </a:lstStyle>
          <a:p>
            <a:r>
              <a:t>Lumi-Up = # bunches x 2</a:t>
            </a:r>
          </a:p>
        </p:txBody>
      </p:sp>
      <p:sp>
        <p:nvSpPr>
          <p:cNvPr id="1097" name="H20 numbers from arXiv: 1506.07830 with revision according to Change Request 5 (approved by Change Control Board in 2015)"/>
          <p:cNvSpPr txBox="1"/>
          <p:nvPr/>
        </p:nvSpPr>
        <p:spPr>
          <a:xfrm>
            <a:off x="384722" y="7882039"/>
            <a:ext cx="12235356" cy="80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2200">
                <a:latin typeface="ヒラギノ角ゴ ProN W6"/>
                <a:ea typeface="ヒラギノ角ゴ ProN W6"/>
                <a:cs typeface="ヒラギノ角ゴ ProN W6"/>
                <a:sym typeface="ヒラギノ角ゴ ProN W6"/>
              </a:defRPr>
            </a:lvl1pPr>
          </a:lstStyle>
          <a:p>
            <a:r>
              <a:t>H20 numbers from arXiv: 1506.07830 with revision according to Change Request 5 (approved by Change Control Board in 2015)</a:t>
            </a:r>
          </a:p>
        </p:txBody>
      </p:sp>
      <p:sp>
        <p:nvSpPr>
          <p:cNvPr id="1098" name="250 GeV (New) numbers based on arXiv: 1711.00568"/>
          <p:cNvSpPr txBox="1"/>
          <p:nvPr/>
        </p:nvSpPr>
        <p:spPr>
          <a:xfrm>
            <a:off x="364737" y="8790491"/>
            <a:ext cx="8211034" cy="381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2200">
                <a:latin typeface="ヒラギノ角ゴ ProN W6"/>
                <a:ea typeface="ヒラギノ角ゴ ProN W6"/>
                <a:cs typeface="ヒラギノ角ゴ ProN W6"/>
                <a:sym typeface="ヒラギノ角ゴ ProN W6"/>
              </a:defRPr>
            </a:lvl1pPr>
          </a:lstStyle>
          <a:p>
            <a:r>
              <a:t>250 GeV (New) numbers based on arXiv: 1711.00568</a:t>
            </a:r>
          </a:p>
        </p:txBody>
      </p:sp>
      <p:sp>
        <p:nvSpPr>
          <p:cNvPr id="1099" name="Design Luminosity"/>
          <p:cNvSpPr txBox="1"/>
          <p:nvPr/>
        </p:nvSpPr>
        <p:spPr>
          <a:xfrm>
            <a:off x="317500" y="322223"/>
            <a:ext cx="5711826" cy="857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5000" b="1" i="1">
                <a:solidFill>
                  <a:srgbClr val="2E467F"/>
                </a:solidFill>
                <a:latin typeface="+mn-lt"/>
                <a:ea typeface="+mn-ea"/>
                <a:cs typeface="+mn-cs"/>
                <a:sym typeface="Helvetica Neue"/>
              </a:defRPr>
            </a:lvl1pPr>
          </a:lstStyle>
          <a:p>
            <a:r>
              <a:t>Design Luminosity</a:t>
            </a:r>
          </a:p>
        </p:txBody>
      </p:sp>
      <p:sp>
        <p:nvSpPr>
          <p:cNvPr id="1100" name="2018/10/21"/>
          <p:cNvSpPr txBox="1"/>
          <p:nvPr/>
        </p:nvSpPr>
        <p:spPr>
          <a:xfrm>
            <a:off x="144677" y="-31491"/>
            <a:ext cx="1564387" cy="4363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200" b="1">
                <a:latin typeface="+mn-lt"/>
                <a:ea typeface="+mn-ea"/>
                <a:cs typeface="+mn-cs"/>
                <a:sym typeface="Helvetica Neue"/>
              </a:defRPr>
            </a:lvl1pPr>
          </a:lstStyle>
          <a:p>
            <a:r>
              <a:t>2018/10/21</a:t>
            </a:r>
          </a:p>
        </p:txBody>
      </p:sp>
      <p:grpSp>
        <p:nvGrpSpPr>
          <p:cNvPr id="1103" name="New Luminosity Upgrade Scenarios now in the long document."/>
          <p:cNvGrpSpPr/>
          <p:nvPr/>
        </p:nvGrpSpPr>
        <p:grpSpPr>
          <a:xfrm>
            <a:off x="3547975" y="9137171"/>
            <a:ext cx="9282532" cy="677328"/>
            <a:chOff x="0" y="0"/>
            <a:chExt cx="9282531" cy="677327"/>
          </a:xfrm>
        </p:grpSpPr>
        <p:sp>
          <p:nvSpPr>
            <p:cNvPr id="1102" name="New Luminosity Upgrade Scenarios now in the long document."/>
            <p:cNvSpPr txBox="1"/>
            <p:nvPr/>
          </p:nvSpPr>
          <p:spPr>
            <a:xfrm>
              <a:off x="76199" y="50800"/>
              <a:ext cx="9130133" cy="474128"/>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indent="228600">
                <a:defRPr sz="2300" b="1">
                  <a:solidFill>
                    <a:schemeClr val="accent5"/>
                  </a:solidFill>
                  <a:latin typeface="+mn-lt"/>
                  <a:ea typeface="+mn-ea"/>
                  <a:cs typeface="+mn-cs"/>
                  <a:sym typeface="Helvetica Neue"/>
                </a:defRPr>
              </a:lvl1pPr>
            </a:lstStyle>
            <a:p>
              <a:r>
                <a:t>New Luminosity Upgrade Scenarios now in the long document.</a:t>
              </a:r>
            </a:p>
          </p:txBody>
        </p:sp>
        <p:pic>
          <p:nvPicPr>
            <p:cNvPr id="1101" name="New Luminosity Upgrade Scenarios now in the long document. New Luminosity Upgrade Scenarios now in the long document." descr="New Luminosity Upgrade Scenarios now in the long document. New Luminosity Upgrade Scenarios now in the long document."/>
            <p:cNvPicPr>
              <a:picLocks/>
            </p:cNvPicPr>
            <p:nvPr/>
          </p:nvPicPr>
          <p:blipFill>
            <a:blip r:embed="rId2"/>
            <a:stretch>
              <a:fillRect/>
            </a:stretch>
          </p:blipFill>
          <p:spPr>
            <a:xfrm>
              <a:off x="-1" y="0"/>
              <a:ext cx="9282533" cy="677328"/>
            </a:xfrm>
            <a:prstGeom prst="rect">
              <a:avLst/>
            </a:prstGeom>
            <a:effectLst/>
          </p:spPr>
        </p:pic>
      </p:gr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pic>
        <p:nvPicPr>
          <p:cNvPr id="1131" name="イメージ" descr="イメージ"/>
          <p:cNvPicPr>
            <a:picLocks noChangeAspect="1"/>
          </p:cNvPicPr>
          <p:nvPr/>
        </p:nvPicPr>
        <p:blipFill>
          <a:blip r:embed="rId2"/>
          <a:stretch>
            <a:fillRect/>
          </a:stretch>
        </p:blipFill>
        <p:spPr>
          <a:xfrm>
            <a:off x="1079500" y="1085850"/>
            <a:ext cx="10845800" cy="7581900"/>
          </a:xfrm>
          <a:prstGeom prst="rect">
            <a:avLst/>
          </a:prstGeom>
          <a:ln w="12700">
            <a:miter lim="400000"/>
          </a:ln>
        </p:spPr>
      </p:pic>
      <p:grpSp>
        <p:nvGrpSpPr>
          <p:cNvPr id="1134" name="arXiv: 1905.00220"/>
          <p:cNvGrpSpPr/>
          <p:nvPr/>
        </p:nvGrpSpPr>
        <p:grpSpPr>
          <a:xfrm>
            <a:off x="10589269" y="293097"/>
            <a:ext cx="1961457" cy="533401"/>
            <a:chOff x="0" y="0"/>
            <a:chExt cx="1961455" cy="533400"/>
          </a:xfrm>
        </p:grpSpPr>
        <p:sp>
          <p:nvSpPr>
            <p:cNvPr id="1133" name="arXiv: 1905.00220"/>
            <p:cNvSpPr txBox="1"/>
            <p:nvPr/>
          </p:nvSpPr>
          <p:spPr>
            <a:xfrm>
              <a:off x="63500" y="38100"/>
              <a:ext cx="1834456" cy="368300"/>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600" b="1">
                  <a:latin typeface="Helvetica"/>
                  <a:ea typeface="Helvetica"/>
                  <a:cs typeface="Helvetica"/>
                  <a:sym typeface="Helvetica"/>
                </a:defRPr>
              </a:lvl1pPr>
            </a:lstStyle>
            <a:p>
              <a:r>
                <a:t>arXiv: 1905.00220</a:t>
              </a:r>
            </a:p>
          </p:txBody>
        </p:sp>
        <p:pic>
          <p:nvPicPr>
            <p:cNvPr id="1132" name="arXiv: 1905.00220 arXiv: 1905.00220" descr="arXiv: 1905.00220 arXiv: 1905.00220"/>
            <p:cNvPicPr>
              <a:picLocks/>
            </p:cNvPicPr>
            <p:nvPr/>
          </p:nvPicPr>
          <p:blipFill>
            <a:blip r:embed="rId3"/>
            <a:stretch>
              <a:fillRect/>
            </a:stretch>
          </p:blipFill>
          <p:spPr>
            <a:xfrm>
              <a:off x="0" y="0"/>
              <a:ext cx="1961456" cy="533400"/>
            </a:xfrm>
            <a:prstGeom prst="rect">
              <a:avLst/>
            </a:prstGeom>
            <a:effectLst/>
          </p:spPr>
        </p:pic>
      </p:gr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 name="Beyond 250 GeV"/>
          <p:cNvSpPr txBox="1">
            <a:spLocks noGrp="1"/>
          </p:cNvSpPr>
          <p:nvPr>
            <p:ph type="title"/>
          </p:nvPr>
        </p:nvSpPr>
        <p:spPr>
          <a:xfrm>
            <a:off x="1270000" y="553170"/>
            <a:ext cx="10464800" cy="2548324"/>
          </a:xfrm>
          <a:prstGeom prst="rect">
            <a:avLst/>
          </a:prstGeom>
        </p:spPr>
        <p:txBody>
          <a:bodyPr/>
          <a:lstStyle>
            <a:lvl1pPr defTabSz="830862">
              <a:defRPr sz="9200"/>
            </a:lvl1pPr>
          </a:lstStyle>
          <a:p>
            <a:r>
              <a:t>Beyond 250 GeV</a:t>
            </a:r>
          </a:p>
        </p:txBody>
      </p:sp>
      <p:sp>
        <p:nvSpPr>
          <p:cNvPr id="1137" name="スライド番号"/>
          <p:cNvSpPr txBox="1">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830862"/>
          </a:lstStyle>
          <a:p>
            <a:fld id="{86CB4B4D-7CA3-9044-876B-883B54F8677D}" type="slidenum">
              <a:t>36</a:t>
            </a:fld>
            <a:endParaRPr/>
          </a:p>
        </p:txBody>
      </p:sp>
      <p:sp>
        <p:nvSpPr>
          <p:cNvPr id="1138" name="What we can do at higher energies"/>
          <p:cNvSpPr txBox="1"/>
          <p:nvPr/>
        </p:nvSpPr>
        <p:spPr>
          <a:xfrm>
            <a:off x="2357043" y="2939399"/>
            <a:ext cx="8290714" cy="684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830862">
              <a:lnSpc>
                <a:spcPct val="70000"/>
              </a:lnSpc>
              <a:buClr>
                <a:srgbClr val="FFFED5"/>
              </a:buClr>
              <a:buFont typeface="Tahoma"/>
              <a:defRPr sz="3900" b="1">
                <a:solidFill>
                  <a:srgbClr val="2E467F"/>
                </a:solidFill>
                <a:latin typeface="+mn-lt"/>
                <a:ea typeface="+mn-ea"/>
                <a:cs typeface="+mn-cs"/>
                <a:sym typeface="Helvetica Neue"/>
              </a:defRPr>
            </a:lvl1pPr>
          </a:lstStyle>
          <a:p>
            <a:r>
              <a:t>What we can do at higher energies</a:t>
            </a:r>
          </a:p>
        </p:txBody>
      </p:sp>
      <p:sp>
        <p:nvSpPr>
          <p:cNvPr id="1139" name="Precision EW coupling measurement of Top…"/>
          <p:cNvSpPr txBox="1"/>
          <p:nvPr/>
        </p:nvSpPr>
        <p:spPr>
          <a:xfrm>
            <a:off x="1979529" y="4420269"/>
            <a:ext cx="9045742" cy="1613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830862">
              <a:buClr>
                <a:srgbClr val="FFFED5"/>
              </a:buClr>
              <a:buFont typeface="Tahoma"/>
              <a:defRPr sz="3300" b="1">
                <a:latin typeface="+mn-lt"/>
                <a:ea typeface="+mn-ea"/>
                <a:cs typeface="+mn-cs"/>
                <a:sym typeface="Helvetica Neue"/>
              </a:defRPr>
            </a:pPr>
            <a:r>
              <a:t>Precision EW coupling measurement of Top</a:t>
            </a:r>
          </a:p>
          <a:p>
            <a:pPr algn="l" defTabSz="830862">
              <a:buClr>
                <a:srgbClr val="FFFED5"/>
              </a:buClr>
              <a:buFont typeface="Tahoma"/>
              <a:defRPr sz="3300" b="1">
                <a:latin typeface="+mn-lt"/>
                <a:ea typeface="+mn-ea"/>
                <a:cs typeface="+mn-cs"/>
                <a:sym typeface="Helvetica Neue"/>
              </a:defRPr>
            </a:pPr>
            <a:r>
              <a:t>Precision Top mass measurement</a:t>
            </a:r>
          </a:p>
          <a:p>
            <a:pPr algn="l" defTabSz="830862">
              <a:buClr>
                <a:srgbClr val="FFFED5"/>
              </a:buClr>
              <a:buFont typeface="Tahoma"/>
              <a:defRPr sz="3300" b="1">
                <a:latin typeface="+mn-lt"/>
                <a:ea typeface="+mn-ea"/>
                <a:cs typeface="+mn-cs"/>
                <a:sym typeface="Helvetica Neue"/>
              </a:defRPr>
            </a:pPr>
            <a:r>
              <a:t>Direct measurement of Top Yukawa coupling</a:t>
            </a:r>
          </a:p>
        </p:txBody>
      </p:sp>
      <p:sp>
        <p:nvSpPr>
          <p:cNvPr id="1140" name="Measurement of 3-point Higgs self-coupling"/>
          <p:cNvSpPr txBox="1"/>
          <p:nvPr/>
        </p:nvSpPr>
        <p:spPr>
          <a:xfrm>
            <a:off x="2062740" y="6545574"/>
            <a:ext cx="8904923"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830862">
              <a:buClr>
                <a:srgbClr val="FFFED5"/>
              </a:buClr>
              <a:buFont typeface="Tahoma"/>
              <a:defRPr sz="3300" b="1">
                <a:solidFill>
                  <a:schemeClr val="accent5"/>
                </a:solidFill>
                <a:latin typeface="+mn-lt"/>
                <a:ea typeface="+mn-ea"/>
                <a:cs typeface="+mn-cs"/>
                <a:sym typeface="Helvetica Neue"/>
              </a:defRPr>
            </a:lvl1pPr>
          </a:lstStyle>
          <a:p>
            <a:r>
              <a:t>Measurement of 3-point Higgs self-coupling</a:t>
            </a:r>
          </a:p>
        </p:txBody>
      </p:sp>
      <p:sp>
        <p:nvSpPr>
          <p:cNvPr id="1141" name="Expansion of search region of new particles"/>
          <p:cNvSpPr txBox="1"/>
          <p:nvPr/>
        </p:nvSpPr>
        <p:spPr>
          <a:xfrm>
            <a:off x="2089486" y="7433934"/>
            <a:ext cx="8859660"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830862">
              <a:buClr>
                <a:srgbClr val="FFFED5"/>
              </a:buClr>
              <a:buFont typeface="Tahoma"/>
              <a:defRPr sz="3300" b="1">
                <a:solidFill>
                  <a:srgbClr val="0433FF"/>
                </a:solidFill>
                <a:latin typeface="+mn-lt"/>
                <a:ea typeface="+mn-ea"/>
                <a:cs typeface="+mn-cs"/>
                <a:sym typeface="Helvetica Neue"/>
              </a:defRPr>
            </a:lvl1pPr>
          </a:lstStyle>
          <a:p>
            <a:r>
              <a:t>Expansion of search region of new particles</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 name="If no deviations at all would be seen?"/>
          <p:cNvSpPr txBox="1">
            <a:spLocks noGrp="1"/>
          </p:cNvSpPr>
          <p:nvPr>
            <p:ph type="title"/>
          </p:nvPr>
        </p:nvSpPr>
        <p:spPr>
          <a:xfrm>
            <a:off x="1270000" y="3092270"/>
            <a:ext cx="10464801" cy="3569060"/>
          </a:xfrm>
          <a:prstGeom prst="rect">
            <a:avLst/>
          </a:prstGeom>
        </p:spPr>
        <p:txBody>
          <a:bodyPr/>
          <a:lstStyle>
            <a:lvl1pPr defTabSz="1063503">
              <a:defRPr sz="6400"/>
            </a:lvl1pPr>
          </a:lstStyle>
          <a:p>
            <a:r>
              <a:t>If no deviations at all would be seen?</a:t>
            </a:r>
          </a:p>
        </p:txBody>
      </p:sp>
      <p:sp>
        <p:nvSpPr>
          <p:cNvPr id="1144" name="スライド番号"/>
          <p:cNvSpPr txBox="1">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1063503"/>
          </a:lstStyle>
          <a:p>
            <a:fld id="{86CB4B4D-7CA3-9044-876B-883B54F8677D}" type="slidenum">
              <a:t>37</a:t>
            </a:fld>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 name="角丸四角形"/>
          <p:cNvSpPr/>
          <p:nvPr/>
        </p:nvSpPr>
        <p:spPr>
          <a:xfrm>
            <a:off x="4010523" y="5612968"/>
            <a:ext cx="8919696" cy="4007981"/>
          </a:xfrm>
          <a:prstGeom prst="roundRect">
            <a:avLst>
              <a:gd name="adj" fmla="val 7612"/>
            </a:avLst>
          </a:prstGeom>
          <a:solidFill>
            <a:srgbClr val="C6E6E9"/>
          </a:solidFill>
          <a:ln w="12700">
            <a:miter lim="400000"/>
          </a:ln>
        </p:spPr>
        <p:txBody>
          <a:bodyPr lIns="50800" tIns="50800" rIns="50800" bIns="50800" anchor="ctr"/>
          <a:lstStyle/>
          <a:p>
            <a:pPr defTabSz="830862">
              <a:defRPr sz="3200">
                <a:solidFill>
                  <a:srgbClr val="FFFFFF"/>
                </a:solidFill>
                <a:effectLst>
                  <a:outerShdw blurRad="38100" dist="12700" dir="5400000" rotWithShape="0">
                    <a:srgbClr val="000000">
                      <a:alpha val="50000"/>
                    </a:srgbClr>
                  </a:outerShdw>
                </a:effectLst>
              </a:defRPr>
            </a:pPr>
            <a:endParaRPr/>
          </a:p>
        </p:txBody>
      </p:sp>
      <p:pic>
        <p:nvPicPr>
          <p:cNvPr id="1147" name="HHXSec_l.pdf" descr="HHXSec_l.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7365" y="790878"/>
            <a:ext cx="6085125" cy="4410911"/>
          </a:xfrm>
          <a:prstGeom prst="rect">
            <a:avLst/>
          </a:prstGeom>
          <a:ln w="12700">
            <a:miter lim="400000"/>
          </a:ln>
        </p:spPr>
      </p:pic>
      <p:sp>
        <p:nvSpPr>
          <p:cNvPr id="1148" name="Higgs Self-Coupling"/>
          <p:cNvSpPr txBox="1">
            <a:spLocks noGrp="1"/>
          </p:cNvSpPr>
          <p:nvPr>
            <p:ph type="title"/>
          </p:nvPr>
        </p:nvSpPr>
        <p:spPr>
          <a:xfrm>
            <a:off x="-1" y="1"/>
            <a:ext cx="13004801" cy="800907"/>
          </a:xfrm>
          <a:prstGeom prst="rect">
            <a:avLst/>
          </a:prstGeom>
        </p:spPr>
        <p:txBody>
          <a:bodyPr>
            <a:normAutofit fontScale="90000"/>
          </a:bodyPr>
          <a:lstStyle>
            <a:lvl1pPr defTabSz="443484">
              <a:defRPr sz="4656"/>
            </a:lvl1pPr>
          </a:lstStyle>
          <a:p>
            <a:r>
              <a:t>Higgs Self-Coupling</a:t>
            </a:r>
          </a:p>
        </p:txBody>
      </p:sp>
      <p:pic>
        <p:nvPicPr>
          <p:cNvPr id="1149" name="image62.png" descr="image62.png"/>
          <p:cNvPicPr>
            <a:picLocks noChangeAspect="1"/>
          </p:cNvPicPr>
          <p:nvPr/>
        </p:nvPicPr>
        <p:blipFill>
          <a:blip r:embed="rId4"/>
          <a:stretch>
            <a:fillRect/>
          </a:stretch>
        </p:blipFill>
        <p:spPr>
          <a:xfrm>
            <a:off x="5083773" y="1055344"/>
            <a:ext cx="1779658" cy="2285520"/>
          </a:xfrm>
          <a:prstGeom prst="rect">
            <a:avLst/>
          </a:prstGeom>
          <a:ln w="12700">
            <a:miter lim="400000"/>
          </a:ln>
        </p:spPr>
      </p:pic>
      <p:sp>
        <p:nvSpPr>
          <p:cNvPr id="1150" name="There are two ways to measure it at ILC"/>
          <p:cNvSpPr txBox="1"/>
          <p:nvPr/>
        </p:nvSpPr>
        <p:spPr>
          <a:xfrm>
            <a:off x="282023" y="3595300"/>
            <a:ext cx="6197646" cy="466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algn="l" defTabSz="457200">
              <a:defRPr sz="2200">
                <a:latin typeface="+mn-lt"/>
                <a:ea typeface="+mn-ea"/>
                <a:cs typeface="+mn-cs"/>
                <a:sym typeface="Helvetica Neue"/>
              </a:defRPr>
            </a:pPr>
            <a:r>
              <a:t>There are </a:t>
            </a:r>
            <a:r>
              <a:rPr b="1" i="1"/>
              <a:t>two ways to measure it</a:t>
            </a:r>
            <a:r>
              <a:t> at ILC</a:t>
            </a:r>
          </a:p>
        </p:txBody>
      </p:sp>
      <p:sp>
        <p:nvSpPr>
          <p:cNvPr id="1151" name="スライド番号"/>
          <p:cNvSpPr txBox="1">
            <a:spLocks noGrp="1"/>
          </p:cNvSpPr>
          <p:nvPr>
            <p:ph type="sldNum" sz="quarter" idx="2"/>
          </p:nvPr>
        </p:nvSpPr>
        <p:spPr>
          <a:xfrm>
            <a:off x="11356237" y="9314442"/>
            <a:ext cx="1605214" cy="32743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p>
            <a:fld id="{86CB4B4D-7CA3-9044-876B-883B54F8677D}" type="slidenum">
              <a:t>38</a:t>
            </a:fld>
            <a:endParaRPr/>
          </a:p>
        </p:txBody>
      </p:sp>
      <p:sp>
        <p:nvSpPr>
          <p:cNvPr id="1152" name="線"/>
          <p:cNvSpPr/>
          <p:nvPr/>
        </p:nvSpPr>
        <p:spPr>
          <a:xfrm>
            <a:off x="9019787" y="2363919"/>
            <a:ext cx="1" cy="2141466"/>
          </a:xfrm>
          <a:prstGeom prst="line">
            <a:avLst/>
          </a:prstGeom>
          <a:ln w="3175">
            <a:solidFill>
              <a:srgbClr val="808251"/>
            </a:solidFill>
            <a:miter lim="400000"/>
          </a:ln>
        </p:spPr>
        <p:txBody>
          <a:bodyPr lIns="0" tIns="0" rIns="0" bIns="0"/>
          <a:lstStyle/>
          <a:p>
            <a:pPr algn="l" defTabSz="457200">
              <a:defRPr sz="1000">
                <a:latin typeface="ヒラギノ角ゴ ProN W3"/>
                <a:ea typeface="ヒラギノ角ゴ ProN W3"/>
                <a:cs typeface="ヒラギノ角ゴ ProN W3"/>
                <a:sym typeface="ヒラギノ角ゴ ProN W3"/>
              </a:defRPr>
            </a:pPr>
            <a:endParaRPr/>
          </a:p>
        </p:txBody>
      </p:sp>
      <p:sp>
        <p:nvSpPr>
          <p:cNvPr id="1153" name="線"/>
          <p:cNvSpPr/>
          <p:nvPr/>
        </p:nvSpPr>
        <p:spPr>
          <a:xfrm>
            <a:off x="10866890" y="1574911"/>
            <a:ext cx="1" cy="2842845"/>
          </a:xfrm>
          <a:prstGeom prst="line">
            <a:avLst/>
          </a:prstGeom>
          <a:ln w="3175">
            <a:solidFill>
              <a:srgbClr val="808251"/>
            </a:solidFill>
            <a:miter lim="400000"/>
          </a:ln>
        </p:spPr>
        <p:txBody>
          <a:bodyPr lIns="0" tIns="0" rIns="0" bIns="0"/>
          <a:lstStyle/>
          <a:p>
            <a:pPr algn="l" defTabSz="457200">
              <a:defRPr sz="1000">
                <a:latin typeface="ヒラギノ角ゴ ProN W3"/>
                <a:ea typeface="ヒラギノ角ゴ ProN W3"/>
                <a:cs typeface="ヒラギノ角ゴ ProN W3"/>
                <a:sym typeface="ヒラギノ角ゴ ProN W3"/>
              </a:defRPr>
            </a:pPr>
            <a:endParaRPr/>
          </a:p>
        </p:txBody>
      </p:sp>
      <p:pic>
        <p:nvPicPr>
          <p:cNvPr id="1154" name="pasted9.pdf" descr="pasted9.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2451" y="2177627"/>
            <a:ext cx="1312750" cy="1312331"/>
          </a:xfrm>
          <a:prstGeom prst="rect">
            <a:avLst/>
          </a:prstGeom>
          <a:ln w="12700">
            <a:miter lim="400000"/>
          </a:ln>
        </p:spPr>
      </p:pic>
      <p:pic>
        <p:nvPicPr>
          <p:cNvPr id="1155" name="pasted10.pdf" descr="pasted10.pd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81904" y="2157784"/>
            <a:ext cx="1359297" cy="1389912"/>
          </a:xfrm>
          <a:prstGeom prst="rect">
            <a:avLst/>
          </a:prstGeom>
          <a:ln w="12700">
            <a:miter lim="400000"/>
          </a:ln>
        </p:spPr>
      </p:pic>
      <p:sp>
        <p:nvSpPr>
          <p:cNvPr id="1156" name="図形"/>
          <p:cNvSpPr/>
          <p:nvPr/>
        </p:nvSpPr>
        <p:spPr>
          <a:xfrm>
            <a:off x="2518701" y="2663799"/>
            <a:ext cx="684937" cy="363111"/>
          </a:xfrm>
          <a:custGeom>
            <a:avLst/>
            <a:gdLst/>
            <a:ahLst/>
            <a:cxnLst>
              <a:cxn ang="0">
                <a:pos x="wd2" y="hd2"/>
              </a:cxn>
              <a:cxn ang="5400000">
                <a:pos x="wd2" y="hd2"/>
              </a:cxn>
              <a:cxn ang="10800000">
                <a:pos x="wd2" y="hd2"/>
              </a:cxn>
              <a:cxn ang="16200000">
                <a:pos x="wd2" y="hd2"/>
              </a:cxn>
            </a:cxnLst>
            <a:rect l="0" t="0" r="r" b="b"/>
            <a:pathLst>
              <a:path w="21600" h="21600" extrusionOk="0">
                <a:moveTo>
                  <a:pt x="0" y="7193"/>
                </a:moveTo>
                <a:lnTo>
                  <a:pt x="0" y="14407"/>
                </a:lnTo>
                <a:lnTo>
                  <a:pt x="12960" y="14407"/>
                </a:lnTo>
                <a:lnTo>
                  <a:pt x="12960" y="21600"/>
                </a:lnTo>
                <a:lnTo>
                  <a:pt x="21600" y="10800"/>
                </a:lnTo>
                <a:lnTo>
                  <a:pt x="12960" y="0"/>
                </a:lnTo>
                <a:lnTo>
                  <a:pt x="12960" y="7193"/>
                </a:lnTo>
                <a:close/>
              </a:path>
            </a:pathLst>
          </a:custGeom>
          <a:blipFill>
            <a:blip r:embed="rId7">
              <a:alphaModFix amt="90000"/>
            </a:blip>
          </a:blipFill>
          <a:ln w="3175">
            <a:solidFill>
              <a:srgbClr val="FFFFFF">
                <a:alpha val="90000"/>
              </a:srgbClr>
            </a:solidFill>
            <a:miter lim="400000"/>
          </a:ln>
        </p:spPr>
        <p:txBody>
          <a:bodyPr lIns="29765" tIns="29765" rIns="29765" bIns="29765" anchor="ctr"/>
          <a:lstStyle/>
          <a:p>
            <a:pPr defTabSz="506015">
              <a:lnSpc>
                <a:spcPts val="3600"/>
              </a:lnSpc>
              <a:tabLst>
                <a:tab pos="914400" algn="l"/>
              </a:tabLst>
              <a:defRPr sz="3000">
                <a:solidFill>
                  <a:srgbClr val="FFFFFF"/>
                </a:solidFill>
                <a:effectLst>
                  <a:outerShdw blurRad="38100" dist="12700" dir="5400000" rotWithShape="0">
                    <a:srgbClr val="000000">
                      <a:alpha val="50000"/>
                    </a:srgbClr>
                  </a:outerShdw>
                </a:effectLst>
                <a:latin typeface="+mn-lt"/>
                <a:ea typeface="+mn-ea"/>
                <a:cs typeface="+mn-cs"/>
                <a:sym typeface="Helvetica Neue"/>
              </a:defRPr>
            </a:pPr>
            <a:endParaRPr/>
          </a:p>
        </p:txBody>
      </p:sp>
      <p:sp>
        <p:nvSpPr>
          <p:cNvPr id="1157" name="The Higgs cubic self-coupling is  at the heart of EWSB, so should be measured in its own right!"/>
          <p:cNvSpPr txBox="1"/>
          <p:nvPr/>
        </p:nvSpPr>
        <p:spPr>
          <a:xfrm>
            <a:off x="253280" y="919864"/>
            <a:ext cx="4979510" cy="11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2200">
                <a:latin typeface="+mn-lt"/>
                <a:ea typeface="+mn-ea"/>
                <a:cs typeface="+mn-cs"/>
                <a:sym typeface="Helvetica Neue"/>
              </a:defRPr>
            </a:pPr>
            <a:r>
              <a:t>The </a:t>
            </a:r>
            <a:r>
              <a:rPr b="1" i="1"/>
              <a:t>Higgs cubic self-coupling</a:t>
            </a:r>
            <a:r>
              <a:t> is </a:t>
            </a:r>
            <a:br/>
            <a:r>
              <a:t>at the heart of EWSB, so should be measured in its own right!</a:t>
            </a:r>
          </a:p>
        </p:txBody>
      </p:sp>
      <p:pic>
        <p:nvPicPr>
          <p:cNvPr id="1158" name="pasted12.pdf" descr="pasted12.pd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30015" y="4075878"/>
            <a:ext cx="1858700" cy="1537835"/>
          </a:xfrm>
          <a:prstGeom prst="rect">
            <a:avLst/>
          </a:prstGeom>
          <a:ln w="12700">
            <a:miter lim="400000"/>
          </a:ln>
        </p:spPr>
      </p:pic>
      <p:sp>
        <p:nvSpPr>
          <p:cNvPr id="1159" name="Challenging even at ILC because of…"/>
          <p:cNvSpPr txBox="1"/>
          <p:nvPr/>
        </p:nvSpPr>
        <p:spPr>
          <a:xfrm>
            <a:off x="310352" y="5723928"/>
            <a:ext cx="3599414" cy="3907281"/>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algn="l" defTabSz="457200">
              <a:defRPr sz="2000">
                <a:latin typeface="+mn-lt"/>
                <a:ea typeface="+mn-ea"/>
                <a:cs typeface="+mn-cs"/>
                <a:sym typeface="Helvetica Neue"/>
              </a:defRPr>
            </a:pPr>
            <a:r>
              <a:t>Challenging even at ILC because of</a:t>
            </a:r>
          </a:p>
          <a:p>
            <a:pPr marL="349250" indent="-349250" algn="l" defTabSz="457200">
              <a:buSzPct val="100000"/>
              <a:buFont typeface="Arial"/>
              <a:buChar char="•"/>
              <a:defRPr sz="2000">
                <a:latin typeface="+mn-lt"/>
                <a:ea typeface="+mn-ea"/>
                <a:cs typeface="+mn-cs"/>
                <a:sym typeface="Helvetica Neue"/>
              </a:defRPr>
            </a:pPr>
            <a:r>
              <a:t>Small cross section</a:t>
            </a:r>
          </a:p>
          <a:p>
            <a:pPr marL="349250" indent="-349250" algn="l" defTabSz="457200">
              <a:buSzPct val="100000"/>
              <a:buFont typeface="Arial"/>
              <a:buChar char="•"/>
              <a:defRPr sz="2000" b="1" i="1">
                <a:solidFill>
                  <a:srgbClr val="0433FF"/>
                </a:solidFill>
                <a:latin typeface="+mn-lt"/>
                <a:ea typeface="+mn-ea"/>
                <a:cs typeface="+mn-cs"/>
                <a:sym typeface="Helvetica Neue"/>
              </a:defRPr>
            </a:pPr>
            <a:r>
              <a:t>Presence of irreducible BG diagrams that dilute the self-coupling contribution!</a:t>
            </a:r>
          </a:p>
          <a:p>
            <a:pPr marL="349250" indent="-349250" algn="l" defTabSz="457200">
              <a:buSzPct val="100000"/>
              <a:buFont typeface="Arial"/>
              <a:buChar char="•"/>
              <a:defRPr sz="2000" b="1" i="1">
                <a:latin typeface="+mn-lt"/>
                <a:ea typeface="+mn-ea"/>
                <a:cs typeface="+mn-cs"/>
                <a:sym typeface="Helvetica Neue"/>
              </a:defRPr>
            </a:pPr>
            <a:r>
              <a:t>Separation of BSM effects that appear other than in self-coupling (possible in EFT: same impossible at LHC)</a:t>
            </a:r>
          </a:p>
        </p:txBody>
      </p:sp>
      <p:pic>
        <p:nvPicPr>
          <p:cNvPr id="1160" name="イメージ" descr="イメージ"/>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02814" y="4152725"/>
            <a:ext cx="1779657" cy="1372599"/>
          </a:xfrm>
          <a:prstGeom prst="rect">
            <a:avLst/>
          </a:prstGeom>
          <a:ln w="12700">
            <a:miter lim="400000"/>
          </a:ln>
        </p:spPr>
      </p:pic>
      <p:graphicFrame>
        <p:nvGraphicFramePr>
          <p:cNvPr id="1161" name="表"/>
          <p:cNvGraphicFramePr/>
          <p:nvPr/>
        </p:nvGraphicFramePr>
        <p:xfrm>
          <a:off x="4217137" y="5879834"/>
          <a:ext cx="4258977" cy="1987350"/>
        </p:xfrm>
        <a:graphic>
          <a:graphicData uri="http://schemas.openxmlformats.org/drawingml/2006/table">
            <a:tbl>
              <a:tblPr>
                <a:tableStyleId>{4C3C2611-4C71-4FC5-86AE-919BDF0F9419}</a:tableStyleId>
              </a:tblPr>
              <a:tblGrid>
                <a:gridCol w="1419659">
                  <a:extLst>
                    <a:ext uri="{9D8B030D-6E8A-4147-A177-3AD203B41FA5}">
                      <a16:colId xmlns:a16="http://schemas.microsoft.com/office/drawing/2014/main" val="20000"/>
                    </a:ext>
                  </a:extLst>
                </a:gridCol>
                <a:gridCol w="1419659">
                  <a:extLst>
                    <a:ext uri="{9D8B030D-6E8A-4147-A177-3AD203B41FA5}">
                      <a16:colId xmlns:a16="http://schemas.microsoft.com/office/drawing/2014/main" val="20001"/>
                    </a:ext>
                  </a:extLst>
                </a:gridCol>
                <a:gridCol w="1419659">
                  <a:extLst>
                    <a:ext uri="{9D8B030D-6E8A-4147-A177-3AD203B41FA5}">
                      <a16:colId xmlns:a16="http://schemas.microsoft.com/office/drawing/2014/main" val="20002"/>
                    </a:ext>
                  </a:extLst>
                </a:gridCol>
              </a:tblGrid>
              <a:tr h="662450">
                <a:tc>
                  <a:txBody>
                    <a:bodyPr/>
                    <a:lstStyle/>
                    <a:p>
                      <a:pPr defTabSz="914400">
                        <a:tabLst>
                          <a:tab pos="914400" algn="l"/>
                        </a:tabLst>
                        <a:defRPr sz="2400">
                          <a:solidFill>
                            <a:srgbClr val="93741C"/>
                          </a:solidFill>
                          <a:uFillTx/>
                          <a:latin typeface="Palatino"/>
                          <a:ea typeface="Palatino"/>
                          <a:cs typeface="Palatino"/>
                          <a:sym typeface="Palatino"/>
                        </a:defRPr>
                      </a:pPr>
                      <a:endParaRPr/>
                    </a:p>
                  </a:txBody>
                  <a:tcPr marL="50800" marR="50800" marT="50800" marB="50800" anchor="ctr" horzOverflow="overflow">
                    <a:lnL w="12700">
                      <a:solidFill>
                        <a:srgbClr val="808251"/>
                      </a:solidFill>
                      <a:miter lim="400000"/>
                    </a:lnL>
                    <a:lnR w="12700">
                      <a:solidFill>
                        <a:srgbClr val="808251"/>
                      </a:solidFill>
                      <a:miter lim="400000"/>
                    </a:lnR>
                    <a:lnT w="12700">
                      <a:solidFill>
                        <a:srgbClr val="808251"/>
                      </a:solidFill>
                      <a:miter lim="400000"/>
                    </a:lnT>
                    <a:lnB w="12700">
                      <a:solidFill>
                        <a:srgbClr val="808251"/>
                      </a:solidFill>
                      <a:miter lim="400000"/>
                    </a:lnB>
                  </a:tcPr>
                </a:tc>
                <a:tc>
                  <a:txBody>
                    <a:bodyPr/>
                    <a:lstStyle/>
                    <a:p>
                      <a:pPr defTabSz="914400">
                        <a:tabLst>
                          <a:tab pos="914400" algn="l"/>
                        </a:tabLst>
                        <a:defRPr sz="1800">
                          <a:uFillTx/>
                        </a:defRPr>
                      </a:pPr>
                      <a:r>
                        <a:rPr sz="2200">
                          <a:solidFill>
                            <a:srgbClr val="0433FF"/>
                          </a:solidFill>
                          <a:latin typeface="Palatino"/>
                          <a:ea typeface="Palatino"/>
                          <a:cs typeface="Palatino"/>
                          <a:sym typeface="Palatino"/>
                        </a:rPr>
                        <a:t>500 GeV</a:t>
                      </a:r>
                    </a:p>
                  </a:txBody>
                  <a:tcPr marL="50800" marR="50800" marT="50800" marB="50800" anchor="ctr" horzOverflow="overflow">
                    <a:lnL w="12700">
                      <a:solidFill>
                        <a:srgbClr val="808251"/>
                      </a:solidFill>
                      <a:miter lim="400000"/>
                    </a:lnL>
                    <a:lnR w="12700">
                      <a:solidFill>
                        <a:srgbClr val="808251"/>
                      </a:solidFill>
                      <a:miter lim="400000"/>
                    </a:lnR>
                    <a:lnT w="12700">
                      <a:solidFill>
                        <a:srgbClr val="808251"/>
                      </a:solidFill>
                      <a:miter lim="400000"/>
                    </a:lnT>
                    <a:lnB w="12700">
                      <a:solidFill>
                        <a:srgbClr val="808251"/>
                      </a:solidFill>
                      <a:miter lim="400000"/>
                    </a:lnB>
                  </a:tcPr>
                </a:tc>
                <a:tc>
                  <a:txBody>
                    <a:bodyPr/>
                    <a:lstStyle/>
                    <a:p>
                      <a:pPr defTabSz="914400">
                        <a:tabLst>
                          <a:tab pos="914400" algn="l"/>
                        </a:tabLst>
                        <a:defRPr sz="1800">
                          <a:uFillTx/>
                        </a:defRPr>
                      </a:pPr>
                      <a:r>
                        <a:rPr sz="2200">
                          <a:solidFill>
                            <a:srgbClr val="FF2600"/>
                          </a:solidFill>
                          <a:latin typeface="Palatino"/>
                          <a:ea typeface="Palatino"/>
                          <a:cs typeface="Palatino"/>
                          <a:sym typeface="Palatino"/>
                        </a:rPr>
                        <a:t>+ 1 TeV</a:t>
                      </a:r>
                    </a:p>
                  </a:txBody>
                  <a:tcPr marL="50800" marR="50800" marT="50800" marB="50800" anchor="ctr" horzOverflow="overflow">
                    <a:lnL w="12700">
                      <a:solidFill>
                        <a:srgbClr val="808251"/>
                      </a:solidFill>
                      <a:miter lim="400000"/>
                    </a:lnL>
                    <a:lnR w="12700">
                      <a:solidFill>
                        <a:srgbClr val="808251"/>
                      </a:solidFill>
                      <a:miter lim="400000"/>
                    </a:lnR>
                    <a:lnT w="12700">
                      <a:solidFill>
                        <a:srgbClr val="808251"/>
                      </a:solidFill>
                      <a:miter lim="400000"/>
                    </a:lnT>
                    <a:lnB w="12700">
                      <a:solidFill>
                        <a:srgbClr val="808251"/>
                      </a:solidFill>
                      <a:miter lim="400000"/>
                    </a:lnB>
                    <a:solidFill>
                      <a:srgbClr val="FFFDA3"/>
                    </a:solidFill>
                  </a:tcPr>
                </a:tc>
                <a:extLst>
                  <a:ext uri="{0D108BD9-81ED-4DB2-BD59-A6C34878D82A}">
                    <a16:rowId xmlns:a16="http://schemas.microsoft.com/office/drawing/2014/main" val="10000"/>
                  </a:ext>
                </a:extLst>
              </a:tr>
              <a:tr h="662450">
                <a:tc>
                  <a:txBody>
                    <a:bodyPr/>
                    <a:lstStyle/>
                    <a:p>
                      <a:pPr defTabSz="914400">
                        <a:tabLst>
                          <a:tab pos="914400" algn="l"/>
                        </a:tabLst>
                        <a:defRPr sz="1800">
                          <a:uFillTx/>
                        </a:defRPr>
                      </a:pPr>
                      <a:r>
                        <a:rPr sz="2200">
                          <a:solidFill>
                            <a:srgbClr val="FF2600"/>
                          </a:solidFill>
                          <a:latin typeface="Palatino"/>
                          <a:ea typeface="Palatino"/>
                          <a:cs typeface="Palatino"/>
                          <a:sym typeface="Palatino"/>
                        </a:rPr>
                        <a:t>Snowmass</a:t>
                      </a:r>
                    </a:p>
                  </a:txBody>
                  <a:tcPr marL="50800" marR="50800" marT="50800" marB="50800" anchor="ctr" horzOverflow="overflow">
                    <a:lnL w="12700">
                      <a:solidFill>
                        <a:srgbClr val="808251"/>
                      </a:solidFill>
                      <a:miter lim="400000"/>
                    </a:lnL>
                    <a:lnR w="12700">
                      <a:solidFill>
                        <a:srgbClr val="808251"/>
                      </a:solidFill>
                      <a:miter lim="400000"/>
                    </a:lnR>
                    <a:lnT w="12700">
                      <a:solidFill>
                        <a:srgbClr val="808251"/>
                      </a:solidFill>
                      <a:miter lim="400000"/>
                    </a:lnT>
                    <a:lnB w="12700">
                      <a:solidFill>
                        <a:srgbClr val="808251"/>
                      </a:solidFill>
                      <a:miter lim="400000"/>
                    </a:lnB>
                  </a:tcPr>
                </a:tc>
                <a:tc>
                  <a:txBody>
                    <a:bodyPr/>
                    <a:lstStyle/>
                    <a:p>
                      <a:pPr defTabSz="914400">
                        <a:tabLst>
                          <a:tab pos="914400" algn="l"/>
                        </a:tabLst>
                        <a:defRPr sz="1800">
                          <a:uFillTx/>
                        </a:defRPr>
                      </a:pPr>
                      <a:r>
                        <a:rPr sz="2200">
                          <a:solidFill>
                            <a:srgbClr val="0433FF"/>
                          </a:solidFill>
                          <a:latin typeface="Palatino"/>
                          <a:ea typeface="Palatino"/>
                          <a:cs typeface="Palatino"/>
                          <a:sym typeface="Palatino"/>
                        </a:rPr>
                        <a:t>46%</a:t>
                      </a:r>
                    </a:p>
                  </a:txBody>
                  <a:tcPr marL="50800" marR="50800" marT="50800" marB="50800" anchor="ctr" horzOverflow="overflow">
                    <a:lnL w="12700">
                      <a:solidFill>
                        <a:srgbClr val="808251"/>
                      </a:solidFill>
                      <a:miter lim="400000"/>
                    </a:lnL>
                    <a:lnR w="12700">
                      <a:solidFill>
                        <a:srgbClr val="808251"/>
                      </a:solidFill>
                      <a:miter lim="400000"/>
                    </a:lnR>
                    <a:lnT w="12700">
                      <a:solidFill>
                        <a:srgbClr val="808251"/>
                      </a:solidFill>
                      <a:miter lim="400000"/>
                    </a:lnT>
                    <a:lnB w="12700">
                      <a:solidFill>
                        <a:srgbClr val="808251"/>
                      </a:solidFill>
                      <a:miter lim="400000"/>
                    </a:lnB>
                  </a:tcPr>
                </a:tc>
                <a:tc>
                  <a:txBody>
                    <a:bodyPr/>
                    <a:lstStyle/>
                    <a:p>
                      <a:pPr defTabSz="914400">
                        <a:tabLst>
                          <a:tab pos="914400" algn="l"/>
                        </a:tabLst>
                        <a:defRPr sz="1800">
                          <a:uFillTx/>
                        </a:defRPr>
                      </a:pPr>
                      <a:r>
                        <a:rPr sz="2200">
                          <a:solidFill>
                            <a:srgbClr val="FF2600"/>
                          </a:solidFill>
                          <a:latin typeface="Palatino"/>
                          <a:ea typeface="Palatino"/>
                          <a:cs typeface="Palatino"/>
                          <a:sym typeface="Palatino"/>
                        </a:rPr>
                        <a:t>13%</a:t>
                      </a:r>
                    </a:p>
                  </a:txBody>
                  <a:tcPr marL="50800" marR="50800" marT="50800" marB="50800" anchor="ctr" horzOverflow="overflow">
                    <a:lnL w="12700">
                      <a:solidFill>
                        <a:srgbClr val="808251"/>
                      </a:solidFill>
                      <a:miter lim="400000"/>
                    </a:lnL>
                    <a:lnR w="12700">
                      <a:solidFill>
                        <a:srgbClr val="808251"/>
                      </a:solidFill>
                      <a:miter lim="400000"/>
                    </a:lnR>
                    <a:lnT w="12700">
                      <a:solidFill>
                        <a:srgbClr val="808251"/>
                      </a:solidFill>
                      <a:miter lim="400000"/>
                    </a:lnT>
                    <a:lnB w="12700">
                      <a:solidFill>
                        <a:srgbClr val="808251"/>
                      </a:solidFill>
                      <a:miter lim="400000"/>
                    </a:lnB>
                    <a:solidFill>
                      <a:srgbClr val="FFFDA3"/>
                    </a:solidFill>
                  </a:tcPr>
                </a:tc>
                <a:extLst>
                  <a:ext uri="{0D108BD9-81ED-4DB2-BD59-A6C34878D82A}">
                    <a16:rowId xmlns:a16="http://schemas.microsoft.com/office/drawing/2014/main" val="10001"/>
                  </a:ext>
                </a:extLst>
              </a:tr>
              <a:tr h="662450">
                <a:tc>
                  <a:txBody>
                    <a:bodyPr/>
                    <a:lstStyle/>
                    <a:p>
                      <a:pPr defTabSz="914400">
                        <a:tabLst>
                          <a:tab pos="914400" algn="l"/>
                        </a:tabLst>
                        <a:defRPr sz="1800">
                          <a:uFillTx/>
                        </a:defRPr>
                      </a:pPr>
                      <a:r>
                        <a:rPr sz="2200" b="1">
                          <a:solidFill>
                            <a:srgbClr val="FF2600"/>
                          </a:solidFill>
                          <a:latin typeface="Helvetica"/>
                          <a:ea typeface="Helvetica"/>
                          <a:cs typeface="Helvetica"/>
                          <a:sym typeface="Helvetica"/>
                        </a:rPr>
                        <a:t>H20</a:t>
                      </a:r>
                    </a:p>
                  </a:txBody>
                  <a:tcPr marL="50800" marR="50800" marT="50800" marB="50800" anchor="ctr" horzOverflow="overflow">
                    <a:lnL w="12700">
                      <a:solidFill>
                        <a:srgbClr val="808251"/>
                      </a:solidFill>
                      <a:miter lim="400000"/>
                    </a:lnL>
                    <a:lnR w="12700">
                      <a:solidFill>
                        <a:srgbClr val="808251"/>
                      </a:solidFill>
                      <a:miter lim="400000"/>
                    </a:lnR>
                    <a:lnT w="12700">
                      <a:solidFill>
                        <a:srgbClr val="808251"/>
                      </a:solidFill>
                      <a:miter lim="400000"/>
                    </a:lnT>
                    <a:lnB w="12700">
                      <a:solidFill>
                        <a:srgbClr val="808251"/>
                      </a:solidFill>
                      <a:miter lim="400000"/>
                    </a:lnB>
                  </a:tcPr>
                </a:tc>
                <a:tc>
                  <a:txBody>
                    <a:bodyPr/>
                    <a:lstStyle/>
                    <a:p>
                      <a:pPr defTabSz="914400">
                        <a:tabLst>
                          <a:tab pos="914400" algn="l"/>
                        </a:tabLst>
                        <a:defRPr sz="1800">
                          <a:uFillTx/>
                        </a:defRPr>
                      </a:pPr>
                      <a:r>
                        <a:rPr sz="2200" b="1">
                          <a:solidFill>
                            <a:srgbClr val="0433FF"/>
                          </a:solidFill>
                          <a:latin typeface="Helvetica"/>
                          <a:ea typeface="Helvetica"/>
                          <a:cs typeface="Helvetica"/>
                          <a:sym typeface="Helvetica"/>
                        </a:rPr>
                        <a:t>26%</a:t>
                      </a:r>
                    </a:p>
                  </a:txBody>
                  <a:tcPr marL="50800" marR="50800" marT="50800" marB="50800" anchor="ctr" horzOverflow="overflow">
                    <a:lnL w="12700">
                      <a:solidFill>
                        <a:srgbClr val="808251"/>
                      </a:solidFill>
                      <a:miter lim="400000"/>
                    </a:lnL>
                    <a:lnR w="12700">
                      <a:solidFill>
                        <a:srgbClr val="808251"/>
                      </a:solidFill>
                      <a:miter lim="400000"/>
                    </a:lnR>
                    <a:lnT w="12700">
                      <a:solidFill>
                        <a:srgbClr val="808251"/>
                      </a:solidFill>
                      <a:miter lim="400000"/>
                    </a:lnT>
                    <a:lnB w="12700">
                      <a:solidFill>
                        <a:srgbClr val="808251"/>
                      </a:solidFill>
                      <a:miter lim="400000"/>
                    </a:lnB>
                  </a:tcPr>
                </a:tc>
                <a:tc>
                  <a:txBody>
                    <a:bodyPr/>
                    <a:lstStyle/>
                    <a:p>
                      <a:pPr defTabSz="914400">
                        <a:tabLst>
                          <a:tab pos="914400" algn="l"/>
                        </a:tabLst>
                        <a:defRPr sz="1800">
                          <a:uFillTx/>
                        </a:defRPr>
                      </a:pPr>
                      <a:r>
                        <a:rPr sz="2200">
                          <a:solidFill>
                            <a:srgbClr val="FF2600"/>
                          </a:solidFill>
                          <a:latin typeface="Helvetica"/>
                          <a:ea typeface="Helvetica"/>
                          <a:cs typeface="Helvetica"/>
                          <a:sym typeface="Helvetica"/>
                        </a:rPr>
                        <a:t>10%</a:t>
                      </a:r>
                    </a:p>
                  </a:txBody>
                  <a:tcPr marL="50800" marR="50800" marT="50800" marB="50800" anchor="ctr" horzOverflow="overflow">
                    <a:lnL w="12700">
                      <a:solidFill>
                        <a:srgbClr val="808251"/>
                      </a:solidFill>
                      <a:miter lim="400000"/>
                    </a:lnL>
                    <a:lnR w="12700">
                      <a:solidFill>
                        <a:srgbClr val="808251"/>
                      </a:solidFill>
                      <a:miter lim="400000"/>
                    </a:lnR>
                    <a:lnT w="12700">
                      <a:solidFill>
                        <a:srgbClr val="808251"/>
                      </a:solidFill>
                      <a:miter lim="400000"/>
                    </a:lnT>
                    <a:lnB w="12700">
                      <a:solidFill>
                        <a:srgbClr val="808251"/>
                      </a:solidFill>
                      <a:miter lim="400000"/>
                    </a:lnB>
                    <a:solidFill>
                      <a:srgbClr val="FFFDA3"/>
                    </a:solidFill>
                  </a:tcPr>
                </a:tc>
                <a:extLst>
                  <a:ext uri="{0D108BD9-81ED-4DB2-BD59-A6C34878D82A}">
                    <a16:rowId xmlns:a16="http://schemas.microsoft.com/office/drawing/2014/main" val="10002"/>
                  </a:ext>
                </a:extLst>
              </a:tr>
            </a:tbl>
          </a:graphicData>
        </a:graphic>
      </p:graphicFrame>
      <p:graphicFrame>
        <p:nvGraphicFramePr>
          <p:cNvPr id="1162" name="表"/>
          <p:cNvGraphicFramePr/>
          <p:nvPr/>
        </p:nvGraphicFramePr>
        <p:xfrm>
          <a:off x="8907544" y="5898944"/>
          <a:ext cx="3922248" cy="1541389"/>
        </p:xfrm>
        <a:graphic>
          <a:graphicData uri="http://schemas.openxmlformats.org/drawingml/2006/table">
            <a:tbl>
              <a:tblPr>
                <a:tableStyleId>{4C3C2611-4C71-4FC5-86AE-919BDF0F9419}</a:tableStyleId>
              </a:tblPr>
              <a:tblGrid>
                <a:gridCol w="1961124">
                  <a:extLst>
                    <a:ext uri="{9D8B030D-6E8A-4147-A177-3AD203B41FA5}">
                      <a16:colId xmlns:a16="http://schemas.microsoft.com/office/drawing/2014/main" val="20000"/>
                    </a:ext>
                  </a:extLst>
                </a:gridCol>
                <a:gridCol w="1961124">
                  <a:extLst>
                    <a:ext uri="{9D8B030D-6E8A-4147-A177-3AD203B41FA5}">
                      <a16:colId xmlns:a16="http://schemas.microsoft.com/office/drawing/2014/main" val="20001"/>
                    </a:ext>
                  </a:extLst>
                </a:gridCol>
              </a:tblGrid>
              <a:tr h="935490">
                <a:tc>
                  <a:txBody>
                    <a:bodyPr/>
                    <a:lstStyle/>
                    <a:p>
                      <a:pPr defTabSz="914400">
                        <a:tabLst>
                          <a:tab pos="914400" algn="l"/>
                        </a:tabLst>
                        <a:defRPr sz="2200">
                          <a:solidFill>
                            <a:srgbClr val="0433FF"/>
                          </a:solidFill>
                          <a:uFillTx/>
                          <a:latin typeface="Palatino"/>
                          <a:ea typeface="Palatino"/>
                          <a:cs typeface="Palatino"/>
                          <a:sym typeface="Palatino"/>
                        </a:defRPr>
                      </a:pPr>
                      <a:r>
                        <a:t>1.4 TeV</a:t>
                      </a:r>
                    </a:p>
                    <a:p>
                      <a:pPr defTabSz="914400">
                        <a:tabLst>
                          <a:tab pos="914400" algn="l"/>
                        </a:tabLst>
                        <a:defRPr sz="2200">
                          <a:solidFill>
                            <a:srgbClr val="0433FF"/>
                          </a:solidFill>
                          <a:uFillTx/>
                          <a:latin typeface="Palatino"/>
                          <a:ea typeface="Palatino"/>
                          <a:cs typeface="Palatino"/>
                          <a:sym typeface="Palatino"/>
                        </a:defRPr>
                      </a:pPr>
                      <a:r>
                        <a:t>(1.5 ab</a:t>
                      </a:r>
                      <a:r>
                        <a:rPr baseline="31999"/>
                        <a:t>-1</a:t>
                      </a:r>
                      <a:r>
                        <a:t>)</a:t>
                      </a:r>
                    </a:p>
                  </a:txBody>
                  <a:tcPr marL="50800" marR="50800" marT="50800" marB="50800" anchor="ctr" horzOverflow="overflow">
                    <a:lnL w="12700">
                      <a:solidFill>
                        <a:srgbClr val="808251"/>
                      </a:solidFill>
                      <a:miter lim="400000"/>
                    </a:lnL>
                    <a:lnR w="12700">
                      <a:solidFill>
                        <a:srgbClr val="808251"/>
                      </a:solidFill>
                      <a:miter lim="400000"/>
                    </a:lnR>
                    <a:lnT w="12700">
                      <a:solidFill>
                        <a:srgbClr val="808251"/>
                      </a:solidFill>
                      <a:miter lim="400000"/>
                    </a:lnT>
                    <a:lnB w="12700">
                      <a:solidFill>
                        <a:srgbClr val="808251"/>
                      </a:solidFill>
                      <a:miter lim="400000"/>
                    </a:lnB>
                  </a:tcPr>
                </a:tc>
                <a:tc>
                  <a:txBody>
                    <a:bodyPr/>
                    <a:lstStyle/>
                    <a:p>
                      <a:pPr defTabSz="914400">
                        <a:tabLst>
                          <a:tab pos="914400" algn="l"/>
                        </a:tabLst>
                        <a:defRPr sz="2200">
                          <a:solidFill>
                            <a:srgbClr val="FF2600"/>
                          </a:solidFill>
                          <a:uFillTx/>
                          <a:latin typeface="Palatino"/>
                          <a:ea typeface="Palatino"/>
                          <a:cs typeface="Palatino"/>
                          <a:sym typeface="Palatino"/>
                        </a:defRPr>
                      </a:pPr>
                      <a:r>
                        <a:t>+3 TeV</a:t>
                      </a:r>
                    </a:p>
                    <a:p>
                      <a:pPr defTabSz="914400">
                        <a:tabLst>
                          <a:tab pos="914400" algn="l"/>
                        </a:tabLst>
                        <a:defRPr sz="2200">
                          <a:solidFill>
                            <a:srgbClr val="FF2600"/>
                          </a:solidFill>
                          <a:uFillTx/>
                          <a:latin typeface="Palatino"/>
                          <a:ea typeface="Palatino"/>
                          <a:cs typeface="Palatino"/>
                          <a:sym typeface="Palatino"/>
                        </a:defRPr>
                      </a:pPr>
                      <a:r>
                        <a:t>(2 ab</a:t>
                      </a:r>
                      <a:r>
                        <a:rPr baseline="31999"/>
                        <a:t>-1</a:t>
                      </a:r>
                      <a:r>
                        <a:t>)</a:t>
                      </a:r>
                    </a:p>
                  </a:txBody>
                  <a:tcPr marL="50800" marR="50800" marT="50800" marB="50800" anchor="ctr" horzOverflow="overflow">
                    <a:lnL w="12700">
                      <a:solidFill>
                        <a:srgbClr val="808251"/>
                      </a:solidFill>
                      <a:miter lim="400000"/>
                    </a:lnL>
                    <a:lnR w="12700">
                      <a:solidFill>
                        <a:srgbClr val="808251"/>
                      </a:solidFill>
                      <a:miter lim="400000"/>
                    </a:lnR>
                    <a:lnT w="12700">
                      <a:solidFill>
                        <a:srgbClr val="808251"/>
                      </a:solidFill>
                      <a:miter lim="400000"/>
                    </a:lnT>
                    <a:lnB w="12700">
                      <a:solidFill>
                        <a:srgbClr val="808251"/>
                      </a:solidFill>
                      <a:miter lim="400000"/>
                    </a:lnB>
                    <a:solidFill>
                      <a:srgbClr val="FFFDA3"/>
                    </a:solidFill>
                  </a:tcPr>
                </a:tc>
                <a:extLst>
                  <a:ext uri="{0D108BD9-81ED-4DB2-BD59-A6C34878D82A}">
                    <a16:rowId xmlns:a16="http://schemas.microsoft.com/office/drawing/2014/main" val="10000"/>
                  </a:ext>
                </a:extLst>
              </a:tr>
              <a:tr h="605899">
                <a:tc>
                  <a:txBody>
                    <a:bodyPr/>
                    <a:lstStyle/>
                    <a:p>
                      <a:pPr defTabSz="914400">
                        <a:tabLst>
                          <a:tab pos="914400" algn="l"/>
                        </a:tabLst>
                        <a:defRPr sz="1800">
                          <a:uFillTx/>
                        </a:defRPr>
                      </a:pPr>
                      <a:r>
                        <a:rPr sz="2200">
                          <a:solidFill>
                            <a:srgbClr val="0433FF"/>
                          </a:solidFill>
                          <a:latin typeface="Palatino"/>
                          <a:ea typeface="Palatino"/>
                          <a:cs typeface="Palatino"/>
                          <a:sym typeface="Palatino"/>
                        </a:rPr>
                        <a:t>21%</a:t>
                      </a:r>
                    </a:p>
                  </a:txBody>
                  <a:tcPr marL="50800" marR="50800" marT="50800" marB="50800" anchor="ctr" horzOverflow="overflow">
                    <a:lnL w="12700">
                      <a:solidFill>
                        <a:srgbClr val="808251"/>
                      </a:solidFill>
                      <a:miter lim="400000"/>
                    </a:lnL>
                    <a:lnR w="12700">
                      <a:solidFill>
                        <a:srgbClr val="808251"/>
                      </a:solidFill>
                      <a:miter lim="400000"/>
                    </a:lnR>
                    <a:lnT w="12700">
                      <a:solidFill>
                        <a:srgbClr val="808251"/>
                      </a:solidFill>
                      <a:miter lim="400000"/>
                    </a:lnT>
                    <a:lnB w="12700">
                      <a:solidFill>
                        <a:srgbClr val="808251"/>
                      </a:solidFill>
                      <a:miter lim="400000"/>
                    </a:lnB>
                  </a:tcPr>
                </a:tc>
                <a:tc>
                  <a:txBody>
                    <a:bodyPr/>
                    <a:lstStyle/>
                    <a:p>
                      <a:pPr defTabSz="914400">
                        <a:tabLst>
                          <a:tab pos="914400" algn="l"/>
                        </a:tabLst>
                        <a:defRPr sz="1800">
                          <a:uFillTx/>
                        </a:defRPr>
                      </a:pPr>
                      <a:r>
                        <a:rPr sz="2200">
                          <a:solidFill>
                            <a:srgbClr val="FF2600"/>
                          </a:solidFill>
                          <a:latin typeface="Palatino"/>
                          <a:ea typeface="Palatino"/>
                          <a:cs typeface="Palatino"/>
                          <a:sym typeface="Palatino"/>
                        </a:rPr>
                        <a:t>10%</a:t>
                      </a:r>
                    </a:p>
                  </a:txBody>
                  <a:tcPr marL="50800" marR="50800" marT="50800" marB="50800" anchor="ctr" horzOverflow="overflow">
                    <a:lnL w="12700">
                      <a:solidFill>
                        <a:srgbClr val="808251"/>
                      </a:solidFill>
                      <a:miter lim="400000"/>
                    </a:lnL>
                    <a:lnR w="12700">
                      <a:solidFill>
                        <a:srgbClr val="808251"/>
                      </a:solidFill>
                      <a:miter lim="400000"/>
                    </a:lnR>
                    <a:lnT w="12700">
                      <a:solidFill>
                        <a:srgbClr val="808251"/>
                      </a:solidFill>
                      <a:miter lim="400000"/>
                    </a:lnT>
                    <a:lnB w="12700">
                      <a:solidFill>
                        <a:srgbClr val="808251"/>
                      </a:solidFill>
                      <a:miter lim="400000"/>
                    </a:lnB>
                    <a:solidFill>
                      <a:srgbClr val="FFFDA3"/>
                    </a:solidFill>
                  </a:tcPr>
                </a:tc>
                <a:extLst>
                  <a:ext uri="{0D108BD9-81ED-4DB2-BD59-A6C34878D82A}">
                    <a16:rowId xmlns:a16="http://schemas.microsoft.com/office/drawing/2014/main" val="10001"/>
                  </a:ext>
                </a:extLst>
              </a:tr>
            </a:tbl>
          </a:graphicData>
        </a:graphic>
      </p:graphicFrame>
      <p:sp>
        <p:nvSpPr>
          <p:cNvPr id="1163" name="J. Tian, LC-REP-2013-003"/>
          <p:cNvSpPr txBox="1"/>
          <p:nvPr/>
        </p:nvSpPr>
        <p:spPr>
          <a:xfrm>
            <a:off x="4324001" y="8310255"/>
            <a:ext cx="2902095" cy="2229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L="112888" algn="l" defTabSz="1295400">
              <a:buClr>
                <a:srgbClr val="2E467F"/>
              </a:buClr>
              <a:buFont typeface="Helvetica"/>
              <a:tabLst>
                <a:tab pos="558800" algn="l"/>
                <a:tab pos="2565400" algn="l"/>
                <a:tab pos="2603500" algn="l"/>
              </a:tabLst>
              <a:defRPr sz="1600">
                <a:uFill>
                  <a:solidFill>
                    <a:srgbClr val="000000"/>
                  </a:solidFill>
                </a:uFill>
                <a:latin typeface="+mn-lt"/>
                <a:ea typeface="+mn-ea"/>
                <a:cs typeface="+mn-cs"/>
                <a:sym typeface="Helvetica Neue"/>
              </a:defRPr>
            </a:lvl1pPr>
          </a:lstStyle>
          <a:p>
            <a:r>
              <a:t>J. Tian, LC-REP-2013-003</a:t>
            </a:r>
          </a:p>
        </p:txBody>
      </p:sp>
      <p:sp>
        <p:nvSpPr>
          <p:cNvPr id="1164" name="C. Dürig @ ALCW16"/>
          <p:cNvSpPr txBox="1"/>
          <p:nvPr/>
        </p:nvSpPr>
        <p:spPr>
          <a:xfrm>
            <a:off x="4324001" y="8663728"/>
            <a:ext cx="2265893" cy="2229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L="112888" algn="l" defTabSz="1295400">
              <a:buClr>
                <a:srgbClr val="2E467F"/>
              </a:buClr>
              <a:buFont typeface="Helvetica"/>
              <a:tabLst>
                <a:tab pos="558800" algn="l"/>
                <a:tab pos="2565400" algn="l"/>
                <a:tab pos="2603500" algn="l"/>
              </a:tabLst>
              <a:defRPr sz="1600">
                <a:uFill>
                  <a:solidFill>
                    <a:srgbClr val="000000"/>
                  </a:solidFill>
                </a:uFill>
                <a:latin typeface="+mn-lt"/>
                <a:ea typeface="+mn-ea"/>
                <a:cs typeface="+mn-cs"/>
                <a:sym typeface="Helvetica Neue"/>
              </a:defRPr>
            </a:lvl1pPr>
          </a:lstStyle>
          <a:p>
            <a:r>
              <a:t>C. Dürig @ ALCW16</a:t>
            </a:r>
          </a:p>
        </p:txBody>
      </p:sp>
      <p:sp>
        <p:nvSpPr>
          <p:cNvPr id="1165" name="H20 arXiv: 1506.07870"/>
          <p:cNvSpPr txBox="1"/>
          <p:nvPr/>
        </p:nvSpPr>
        <p:spPr>
          <a:xfrm>
            <a:off x="4324001" y="7964144"/>
            <a:ext cx="2933970" cy="2229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L="112888" algn="l" defTabSz="1295400">
              <a:buClr>
                <a:srgbClr val="2E467F"/>
              </a:buClr>
              <a:buFont typeface="Helvetica"/>
              <a:tabLst>
                <a:tab pos="558800" algn="l"/>
                <a:tab pos="2565400" algn="l"/>
                <a:tab pos="2603500" algn="l"/>
              </a:tabLst>
              <a:defRPr sz="1600">
                <a:uFill>
                  <a:solidFill>
                    <a:srgbClr val="000000"/>
                  </a:solidFill>
                </a:uFill>
                <a:latin typeface="+mn-lt"/>
                <a:ea typeface="+mn-ea"/>
                <a:cs typeface="+mn-cs"/>
                <a:sym typeface="Helvetica Neue"/>
              </a:defRPr>
            </a:lvl1pPr>
          </a:lstStyle>
          <a:p>
            <a:r>
              <a:t>H20 arXiv: 1506.07870</a:t>
            </a:r>
          </a:p>
        </p:txBody>
      </p:sp>
      <p:sp>
        <p:nvSpPr>
          <p:cNvPr id="1166" name="M. Kurata, LC-REP-2014-025"/>
          <p:cNvSpPr txBox="1"/>
          <p:nvPr/>
        </p:nvSpPr>
        <p:spPr>
          <a:xfrm>
            <a:off x="4324001" y="9023445"/>
            <a:ext cx="3676551" cy="2229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L="112888" algn="l" defTabSz="1295400">
              <a:buClr>
                <a:srgbClr val="2E467F"/>
              </a:buClr>
              <a:buFont typeface="Helvetica"/>
              <a:tabLst>
                <a:tab pos="558800" algn="l"/>
                <a:tab pos="2565400" algn="l"/>
                <a:tab pos="2603500" algn="l"/>
              </a:tabLst>
              <a:defRPr sz="1600">
                <a:uFill>
                  <a:solidFill>
                    <a:srgbClr val="000000"/>
                  </a:solidFill>
                </a:uFill>
                <a:latin typeface="+mn-lt"/>
                <a:ea typeface="+mn-ea"/>
                <a:cs typeface="+mn-cs"/>
                <a:sym typeface="Helvetica Neue"/>
              </a:defRPr>
            </a:lvl1pPr>
          </a:lstStyle>
          <a:p>
            <a:r>
              <a:t>M. Kurata, LC-REP-2014-025</a:t>
            </a:r>
          </a:p>
        </p:txBody>
      </p:sp>
      <p:sp>
        <p:nvSpPr>
          <p:cNvPr id="1167" name="(arXiv: 1307.5288)"/>
          <p:cNvSpPr txBox="1"/>
          <p:nvPr/>
        </p:nvSpPr>
        <p:spPr>
          <a:xfrm>
            <a:off x="8833247" y="7490097"/>
            <a:ext cx="2018997" cy="2229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L="112888" algn="l" defTabSz="1295400">
              <a:buClr>
                <a:srgbClr val="2E467F"/>
              </a:buClr>
              <a:buFont typeface="Helvetica"/>
              <a:tabLst>
                <a:tab pos="558800" algn="l"/>
                <a:tab pos="2565400" algn="l"/>
                <a:tab pos="2603500" algn="l"/>
              </a:tabLst>
              <a:defRPr sz="1600">
                <a:uFill>
                  <a:solidFill>
                    <a:srgbClr val="000000"/>
                  </a:solidFill>
                </a:uFill>
                <a:latin typeface="+mn-lt"/>
                <a:ea typeface="+mn-ea"/>
                <a:cs typeface="+mn-cs"/>
                <a:sym typeface="Helvetica Neue"/>
              </a:defRPr>
            </a:lvl1pPr>
          </a:lstStyle>
          <a:p>
            <a:r>
              <a:t>(arXiv: 1307.5288)</a:t>
            </a:r>
          </a:p>
        </p:txBody>
      </p:sp>
      <p:sp>
        <p:nvSpPr>
          <p:cNvPr id="1168" name="ILC"/>
          <p:cNvSpPr txBox="1"/>
          <p:nvPr/>
        </p:nvSpPr>
        <p:spPr>
          <a:xfrm>
            <a:off x="7616840" y="5317919"/>
            <a:ext cx="756479" cy="5872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nchor="ctr">
            <a:spAutoFit/>
          </a:bodyPr>
          <a:lstStyle>
            <a:lvl1pPr algn="l" defTabSz="1016000">
              <a:buClr>
                <a:srgbClr val="010101"/>
              </a:buClr>
              <a:buFont typeface="Helvetica"/>
              <a:defRPr sz="3000" b="1" i="1">
                <a:solidFill>
                  <a:srgbClr val="0433FF"/>
                </a:solidFill>
                <a:uFill>
                  <a:solidFill>
                    <a:srgbClr val="010101"/>
                  </a:solidFill>
                </a:uFill>
                <a:latin typeface="Helvetica"/>
                <a:ea typeface="Helvetica"/>
                <a:cs typeface="Helvetica"/>
                <a:sym typeface="Helvetica"/>
              </a:defRPr>
            </a:lvl1pPr>
          </a:lstStyle>
          <a:p>
            <a:pPr>
              <a:defRPr b="0" i="0">
                <a:uFill>
                  <a:solidFill>
                    <a:srgbClr val="000000"/>
                  </a:solidFill>
                </a:uFill>
                <a:latin typeface="Arial"/>
                <a:ea typeface="Arial"/>
                <a:cs typeface="Arial"/>
                <a:sym typeface="Arial"/>
              </a:defRPr>
            </a:pPr>
            <a:r>
              <a:rPr b="1" i="1">
                <a:uFill>
                  <a:solidFill>
                    <a:srgbClr val="010101"/>
                  </a:solidFill>
                </a:uFill>
                <a:latin typeface="Helvetica"/>
                <a:ea typeface="Helvetica"/>
                <a:cs typeface="Helvetica"/>
                <a:sym typeface="Helvetica"/>
              </a:rPr>
              <a:t>ILC</a:t>
            </a:r>
          </a:p>
        </p:txBody>
      </p:sp>
      <p:sp>
        <p:nvSpPr>
          <p:cNvPr id="1169" name="CLIC"/>
          <p:cNvSpPr txBox="1"/>
          <p:nvPr/>
        </p:nvSpPr>
        <p:spPr>
          <a:xfrm>
            <a:off x="11630587" y="5317919"/>
            <a:ext cx="1031625" cy="5872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nchor="ctr">
            <a:spAutoFit/>
          </a:bodyPr>
          <a:lstStyle>
            <a:lvl1pPr algn="l" defTabSz="1016000">
              <a:buClr>
                <a:srgbClr val="010101"/>
              </a:buClr>
              <a:buFont typeface="Helvetica"/>
              <a:defRPr sz="3000" b="1" i="1">
                <a:solidFill>
                  <a:srgbClr val="0433FF"/>
                </a:solidFill>
                <a:uFill>
                  <a:solidFill>
                    <a:srgbClr val="010101"/>
                  </a:solidFill>
                </a:uFill>
                <a:latin typeface="Helvetica"/>
                <a:ea typeface="Helvetica"/>
                <a:cs typeface="Helvetica"/>
                <a:sym typeface="Helvetica"/>
              </a:defRPr>
            </a:lvl1pPr>
          </a:lstStyle>
          <a:p>
            <a:pPr>
              <a:defRPr b="0" i="0">
                <a:uFill>
                  <a:solidFill>
                    <a:srgbClr val="000000"/>
                  </a:solidFill>
                </a:uFill>
                <a:latin typeface="Arial"/>
                <a:ea typeface="Arial"/>
                <a:cs typeface="Arial"/>
                <a:sym typeface="Arial"/>
              </a:defRPr>
            </a:pPr>
            <a:r>
              <a:rPr b="1" i="1">
                <a:uFill>
                  <a:solidFill>
                    <a:srgbClr val="010101"/>
                  </a:solidFill>
                </a:uFill>
                <a:latin typeface="Helvetica"/>
                <a:ea typeface="Helvetica"/>
                <a:cs typeface="Helvetica"/>
                <a:sym typeface="Helvetica"/>
              </a:rPr>
              <a:t>CLIC</a:t>
            </a:r>
          </a:p>
        </p:txBody>
      </p:sp>
      <p:sp>
        <p:nvSpPr>
          <p:cNvPr id="1170" name="四角形"/>
          <p:cNvSpPr/>
          <p:nvPr/>
        </p:nvSpPr>
        <p:spPr>
          <a:xfrm>
            <a:off x="5629583" y="7172199"/>
            <a:ext cx="1430529" cy="699559"/>
          </a:xfrm>
          <a:prstGeom prst="rect">
            <a:avLst/>
          </a:prstGeom>
          <a:ln w="25400">
            <a:solidFill>
              <a:srgbClr val="FF2600"/>
            </a:solidFill>
          </a:ln>
        </p:spPr>
        <p:txBody>
          <a:bodyPr lIns="65023" tIns="65023" rIns="65023" bIns="65023" anchor="ctr"/>
          <a:lstStyle/>
          <a:p>
            <a:pPr defTabSz="585216">
              <a:defRPr sz="3800">
                <a:solidFill>
                  <a:srgbClr val="FFFDEF"/>
                </a:solidFill>
                <a:effectLst>
                  <a:outerShdw blurRad="25400" dist="12700" dir="16200000" rotWithShape="0">
                    <a:srgbClr val="000000">
                      <a:alpha val="40000"/>
                    </a:srgbClr>
                  </a:outerShdw>
                </a:effectLst>
                <a:latin typeface="Palatino"/>
                <a:ea typeface="Palatino"/>
                <a:cs typeface="Palatino"/>
                <a:sym typeface="Palatino"/>
              </a:defRPr>
            </a:pPr>
            <a:endParaRPr/>
          </a:p>
        </p:txBody>
      </p:sp>
      <p:sp>
        <p:nvSpPr>
          <p:cNvPr id="1171" name="If +100% deviation as possible in EWBG scenario, Δλ/λ=14%!"/>
          <p:cNvSpPr txBox="1"/>
          <p:nvPr/>
        </p:nvSpPr>
        <p:spPr>
          <a:xfrm>
            <a:off x="7659528" y="8959945"/>
            <a:ext cx="4095819" cy="5783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112888" algn="l" defTabSz="1295400">
              <a:buClr>
                <a:srgbClr val="2E467F"/>
              </a:buClr>
              <a:buFont typeface="Helvetica"/>
              <a:tabLst>
                <a:tab pos="558800" algn="l"/>
                <a:tab pos="2565400" algn="l"/>
                <a:tab pos="2603500" algn="l"/>
              </a:tabLst>
              <a:defRPr sz="1600" b="1" i="1">
                <a:solidFill>
                  <a:schemeClr val="accent5"/>
                </a:solidFill>
                <a:uFill>
                  <a:solidFill>
                    <a:srgbClr val="000000"/>
                  </a:solidFill>
                </a:uFill>
                <a:latin typeface="+mn-lt"/>
                <a:ea typeface="+mn-ea"/>
                <a:cs typeface="+mn-cs"/>
                <a:sym typeface="Helvetica Neue"/>
              </a:defRPr>
            </a:lvl1pPr>
          </a:lstStyle>
          <a:p>
            <a:pPr>
              <a:defRPr b="0" i="0">
                <a:solidFill>
                  <a:srgbClr val="000000"/>
                </a:solidFill>
              </a:defRPr>
            </a:pPr>
            <a:r>
              <a:rPr b="1" i="1">
                <a:solidFill>
                  <a:schemeClr val="accent5"/>
                </a:solidFill>
              </a:rPr>
              <a:t>If +100% deviation as possible in EWBG scenario, Δλ/λ=14%!</a:t>
            </a:r>
          </a:p>
        </p:txBody>
      </p:sp>
      <p:grpSp>
        <p:nvGrpSpPr>
          <p:cNvPr id="1174" name="Ongoing effort towards O(10)% measurement"/>
          <p:cNvGrpSpPr/>
          <p:nvPr/>
        </p:nvGrpSpPr>
        <p:grpSpPr>
          <a:xfrm>
            <a:off x="7636176" y="7825588"/>
            <a:ext cx="3612115" cy="1085277"/>
            <a:chOff x="0" y="0"/>
            <a:chExt cx="3612113" cy="1085276"/>
          </a:xfrm>
        </p:grpSpPr>
        <p:sp>
          <p:nvSpPr>
            <p:cNvPr id="1173" name="Ongoing effort towards O(10)% measurement"/>
            <p:cNvSpPr txBox="1"/>
            <p:nvPr/>
          </p:nvSpPr>
          <p:spPr>
            <a:xfrm>
              <a:off x="88900" y="50800"/>
              <a:ext cx="3434314" cy="856677"/>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spAutoFit/>
            </a:bodyPr>
            <a:lstStyle/>
            <a:p>
              <a:pPr algn="l" defTabSz="457200">
                <a:defRPr sz="2400">
                  <a:latin typeface="Calibri"/>
                  <a:ea typeface="Calibri"/>
                  <a:cs typeface="Calibri"/>
                  <a:sym typeface="Calibri"/>
                </a:defRPr>
              </a:pPr>
              <a:r>
                <a:rPr>
                  <a:latin typeface="Arial"/>
                  <a:ea typeface="Arial"/>
                  <a:cs typeface="Arial"/>
                  <a:sym typeface="Arial"/>
                </a:rPr>
                <a:t>Ongoing effort </a:t>
              </a:r>
              <a:r>
                <a:rPr b="1" i="1">
                  <a:solidFill>
                    <a:srgbClr val="FF2600"/>
                  </a:solidFill>
                  <a:latin typeface="Arial"/>
                  <a:ea typeface="Arial"/>
                  <a:cs typeface="Arial"/>
                  <a:sym typeface="Arial"/>
                </a:rPr>
                <a:t>towards O(10)% measurement</a:t>
              </a:r>
            </a:p>
          </p:txBody>
        </p:sp>
        <p:pic>
          <p:nvPicPr>
            <p:cNvPr id="1172" name="Ongoing effort towards O(10)% measurement Ongoing effort towards O(10)% measurement" descr="Ongoing effort towards O(10)% measurement Ongoing effort towards O(10)% measurement"/>
            <p:cNvPicPr>
              <a:picLocks/>
            </p:cNvPicPr>
            <p:nvPr/>
          </p:nvPicPr>
          <p:blipFill>
            <a:blip r:embed="rId10"/>
            <a:stretch>
              <a:fillRect/>
            </a:stretch>
          </p:blipFill>
          <p:spPr>
            <a:xfrm>
              <a:off x="0" y="0"/>
              <a:ext cx="3612114" cy="1085277"/>
            </a:xfrm>
            <a:prstGeom prst="rect">
              <a:avLst/>
            </a:prstGeom>
            <a:effectLst/>
          </p:spPr>
        </p:pic>
      </p:gr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8" name="スライド番号"/>
          <p:cNvSpPr txBox="1">
            <a:spLocks noGrp="1"/>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830862"/>
          </a:lstStyle>
          <a:p>
            <a:fld id="{86CB4B4D-7CA3-9044-876B-883B54F8677D}" type="slidenum">
              <a:t>39</a:t>
            </a:fld>
            <a:endParaRPr/>
          </a:p>
        </p:txBody>
      </p:sp>
      <p:pic>
        <p:nvPicPr>
          <p:cNvPr id="1179" name="image69.png" descr="image69.png"/>
          <p:cNvPicPr>
            <a:picLocks noChangeAspect="1"/>
          </p:cNvPicPr>
          <p:nvPr/>
        </p:nvPicPr>
        <p:blipFill>
          <a:blip r:embed="rId2"/>
          <a:stretch>
            <a:fillRect/>
          </a:stretch>
        </p:blipFill>
        <p:spPr>
          <a:xfrm>
            <a:off x="519670" y="5235089"/>
            <a:ext cx="7529549" cy="4249906"/>
          </a:xfrm>
          <a:prstGeom prst="rect">
            <a:avLst/>
          </a:prstGeom>
          <a:ln w="12700">
            <a:miter lim="400000"/>
          </a:ln>
        </p:spPr>
      </p:pic>
      <p:pic>
        <p:nvPicPr>
          <p:cNvPr id="1180" name="image70.png" descr="image70.png"/>
          <p:cNvPicPr>
            <a:picLocks noChangeAspect="1"/>
          </p:cNvPicPr>
          <p:nvPr/>
        </p:nvPicPr>
        <p:blipFill>
          <a:blip r:embed="rId3"/>
          <a:stretch>
            <a:fillRect/>
          </a:stretch>
        </p:blipFill>
        <p:spPr>
          <a:xfrm>
            <a:off x="319804" y="1053239"/>
            <a:ext cx="4329942" cy="4249906"/>
          </a:xfrm>
          <a:prstGeom prst="rect">
            <a:avLst/>
          </a:prstGeom>
          <a:ln w="12700">
            <a:miter lim="400000"/>
          </a:ln>
        </p:spPr>
      </p:pic>
      <p:sp>
        <p:nvSpPr>
          <p:cNvPr id="1181" name="arXiv:1205.6497, Degrassi et al."/>
          <p:cNvSpPr txBox="1"/>
          <p:nvPr/>
        </p:nvSpPr>
        <p:spPr>
          <a:xfrm>
            <a:off x="252509" y="9004730"/>
            <a:ext cx="3107832"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564444">
              <a:tabLst>
                <a:tab pos="431800" algn="l"/>
                <a:tab pos="863600" algn="l"/>
                <a:tab pos="1308100" algn="l"/>
                <a:tab pos="1739900" algn="l"/>
                <a:tab pos="2197100" algn="l"/>
                <a:tab pos="2628900" algn="l"/>
                <a:tab pos="3073400" algn="l"/>
                <a:tab pos="3505200" algn="l"/>
                <a:tab pos="3949700" algn="l"/>
                <a:tab pos="4381500" algn="l"/>
                <a:tab pos="4826000" algn="l"/>
                <a:tab pos="5257800" algn="l"/>
              </a:tabLst>
              <a:defRPr sz="1200">
                <a:latin typeface="Helvetica"/>
                <a:ea typeface="Helvetica"/>
                <a:cs typeface="Helvetica"/>
                <a:sym typeface="Helvetica"/>
              </a:defRPr>
            </a:lvl1pPr>
          </a:lstStyle>
          <a:p>
            <a:r>
              <a:t>arXiv:1205.6497, Degrassi et al.</a:t>
            </a:r>
          </a:p>
        </p:txBody>
      </p:sp>
      <p:sp>
        <p:nvSpPr>
          <p:cNvPr id="1182" name="Clarify the Range of Validity of SM Stability of SM Vacuum"/>
          <p:cNvSpPr txBox="1">
            <a:spLocks noGrp="1"/>
          </p:cNvSpPr>
          <p:nvPr>
            <p:ph type="title"/>
          </p:nvPr>
        </p:nvSpPr>
        <p:spPr>
          <a:xfrm>
            <a:off x="754710" y="-66373"/>
            <a:ext cx="11495380" cy="1466492"/>
          </a:xfrm>
          <a:prstGeom prst="rect">
            <a:avLst/>
          </a:prstGeom>
        </p:spPr>
        <p:txBody>
          <a:bodyPr anchor="t"/>
          <a:lstStyle/>
          <a:p>
            <a:pPr defTabSz="649111">
              <a:defRPr sz="5000" i="1">
                <a:solidFill>
                  <a:srgbClr val="2E467F"/>
                </a:solidFill>
              </a:defRPr>
            </a:pPr>
            <a:r>
              <a:rPr>
                <a:solidFill>
                  <a:srgbClr val="000000"/>
                </a:solidFill>
              </a:rPr>
              <a:t>Clarify the Range of Validity of SM</a:t>
            </a:r>
            <a:br/>
            <a:r>
              <a:rPr sz="2400"/>
              <a:t>Stability of SM Vacuum</a:t>
            </a:r>
          </a:p>
        </p:txBody>
      </p:sp>
      <p:sp>
        <p:nvSpPr>
          <p:cNvPr id="1183" name="線"/>
          <p:cNvSpPr/>
          <p:nvPr/>
        </p:nvSpPr>
        <p:spPr>
          <a:xfrm>
            <a:off x="3144312" y="1851206"/>
            <a:ext cx="4658055" cy="3581822"/>
          </a:xfrm>
          <a:prstGeom prst="line">
            <a:avLst/>
          </a:prstGeom>
          <a:ln w="3175">
            <a:solidFill>
              <a:srgbClr val="000000">
                <a:alpha val="24918"/>
              </a:srgbClr>
            </a:solidFill>
            <a:miter lim="400000"/>
          </a:ln>
        </p:spPr>
        <p:txBody>
          <a:bodyPr lIns="50800" tIns="50800" rIns="50800" bIns="50800" anchor="ctr"/>
          <a:lstStyle/>
          <a:p>
            <a:pPr defTabSz="830862">
              <a:defRPr sz="3400">
                <a:solidFill>
                  <a:srgbClr val="FFFFFF"/>
                </a:solidFill>
                <a:effectLst>
                  <a:outerShdw blurRad="38100" dist="12700" dir="5400000" rotWithShape="0">
                    <a:srgbClr val="000000">
                      <a:alpha val="50000"/>
                    </a:srgbClr>
                  </a:outerShdw>
                </a:effectLst>
              </a:defRPr>
            </a:pPr>
            <a:endParaRPr/>
          </a:p>
        </p:txBody>
      </p:sp>
      <p:sp>
        <p:nvSpPr>
          <p:cNvPr id="1184" name="線"/>
          <p:cNvSpPr/>
          <p:nvPr/>
        </p:nvSpPr>
        <p:spPr>
          <a:xfrm flipH="1">
            <a:off x="1447858" y="1812666"/>
            <a:ext cx="1401633" cy="3658902"/>
          </a:xfrm>
          <a:prstGeom prst="line">
            <a:avLst/>
          </a:prstGeom>
          <a:ln w="3175">
            <a:solidFill>
              <a:srgbClr val="000000">
                <a:alpha val="24508"/>
              </a:srgbClr>
            </a:solidFill>
            <a:miter lim="400000"/>
          </a:ln>
        </p:spPr>
        <p:txBody>
          <a:bodyPr lIns="50800" tIns="50800" rIns="50800" bIns="50800" anchor="ctr"/>
          <a:lstStyle/>
          <a:p>
            <a:pPr defTabSz="830862">
              <a:defRPr sz="3400">
                <a:solidFill>
                  <a:srgbClr val="FFFFFF"/>
                </a:solidFill>
                <a:effectLst>
                  <a:outerShdw blurRad="38100" dist="12700" dir="5400000" rotWithShape="0">
                    <a:srgbClr val="000000">
                      <a:alpha val="50000"/>
                    </a:srgbClr>
                  </a:outerShdw>
                </a:effectLst>
              </a:defRPr>
            </a:pPr>
            <a:endParaRPr/>
          </a:p>
        </p:txBody>
      </p:sp>
      <p:sp>
        <p:nvSpPr>
          <p:cNvPr id="1185" name="ILC pinpoints the vacuum location"/>
          <p:cNvSpPr txBox="1"/>
          <p:nvPr/>
        </p:nvSpPr>
        <p:spPr>
          <a:xfrm>
            <a:off x="8225108" y="8640957"/>
            <a:ext cx="4340280" cy="411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508000">
              <a:defRPr sz="2000" b="1" i="1">
                <a:solidFill>
                  <a:srgbClr val="FF2C79"/>
                </a:solidFill>
                <a:latin typeface="+mn-lt"/>
                <a:ea typeface="+mn-ea"/>
                <a:cs typeface="+mn-cs"/>
                <a:sym typeface="Helvetica Neue"/>
              </a:defRPr>
            </a:lvl1pPr>
          </a:lstStyle>
          <a:p>
            <a:r>
              <a:t>ILC pinpoints the vacuum location  </a:t>
            </a:r>
          </a:p>
        </p:txBody>
      </p:sp>
      <p:sp>
        <p:nvSpPr>
          <p:cNvPr id="1186" name="Top Yukawa coupling drives the 4-point Higgs coupling (λ) to negative! → The true vacuum could be somewhere else at a high φ value.…"/>
          <p:cNvSpPr txBox="1"/>
          <p:nvPr/>
        </p:nvSpPr>
        <p:spPr>
          <a:xfrm>
            <a:off x="4647057" y="1262547"/>
            <a:ext cx="3854289" cy="16666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defTabSz="649111">
              <a:defRPr sz="1600">
                <a:latin typeface="+mn-lt"/>
                <a:ea typeface="+mn-ea"/>
                <a:cs typeface="+mn-cs"/>
                <a:sym typeface="Helvetica Neue"/>
              </a:defRPr>
            </a:pPr>
            <a:r>
              <a:t>Top Yukawa coupling drives the 4-point Higgs coupling (λ) to negative!</a:t>
            </a:r>
            <a:br/>
            <a:r>
              <a:t>→ The true vacuum could be somewhere else at a high φ value.</a:t>
            </a:r>
          </a:p>
          <a:p>
            <a:pPr algn="l" defTabSz="649111">
              <a:spcBef>
                <a:spcPts val="1000"/>
              </a:spcBef>
              <a:defRPr sz="1600">
                <a:solidFill>
                  <a:schemeClr val="accent5"/>
                </a:solidFill>
                <a:latin typeface="+mn-lt"/>
                <a:ea typeface="+mn-ea"/>
                <a:cs typeface="+mn-cs"/>
                <a:sym typeface="Helvetica Neue"/>
              </a:defRPr>
            </a:pPr>
            <a:r>
              <a:t>The current values of mt and mh seem to be in s</a:t>
            </a:r>
            <a:r>
              <a:rPr b="1"/>
              <a:t>ubtle point of meta-stability!</a:t>
            </a:r>
          </a:p>
        </p:txBody>
      </p:sp>
      <p:pic>
        <p:nvPicPr>
          <p:cNvPr id="1187" name="image71.png" descr="image71.png"/>
          <p:cNvPicPr>
            <a:picLocks noChangeAspect="1"/>
          </p:cNvPicPr>
          <p:nvPr/>
        </p:nvPicPr>
        <p:blipFill>
          <a:blip r:embed="rId4"/>
          <a:stretch>
            <a:fillRect/>
          </a:stretch>
        </p:blipFill>
        <p:spPr>
          <a:xfrm>
            <a:off x="7758439" y="5451700"/>
            <a:ext cx="4841820" cy="2236407"/>
          </a:xfrm>
          <a:prstGeom prst="rect">
            <a:avLst/>
          </a:prstGeom>
          <a:ln w="12700">
            <a:miter lim="400000"/>
          </a:ln>
        </p:spPr>
      </p:pic>
      <p:sp>
        <p:nvSpPr>
          <p:cNvPr id="1188" name="TTbar Threshold Scan ＠ILC allows very clean measurement of theoretically well defined mt"/>
          <p:cNvSpPr txBox="1"/>
          <p:nvPr/>
        </p:nvSpPr>
        <p:spPr>
          <a:xfrm>
            <a:off x="6566257" y="4782831"/>
            <a:ext cx="6682680" cy="7434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508000">
              <a:lnSpc>
                <a:spcPct val="50000"/>
              </a:lnSpc>
              <a:defRPr sz="2200" b="1" i="1">
                <a:solidFill>
                  <a:srgbClr val="0433FF"/>
                </a:solidFill>
                <a:latin typeface="+mn-lt"/>
                <a:ea typeface="+mn-ea"/>
                <a:cs typeface="+mn-cs"/>
                <a:sym typeface="Helvetica Neue"/>
              </a:defRPr>
            </a:lvl1pPr>
          </a:lstStyle>
          <a:p>
            <a:r>
              <a:t>TTbar Threshold Scan ＠ILC allows very clean measurement of theoretically well defined mt</a:t>
            </a:r>
          </a:p>
        </p:txBody>
      </p:sp>
      <p:sp>
        <p:nvSpPr>
          <p:cNvPr id="1189" name="線"/>
          <p:cNvSpPr/>
          <p:nvPr/>
        </p:nvSpPr>
        <p:spPr>
          <a:xfrm flipH="1" flipV="1">
            <a:off x="4870538" y="6996433"/>
            <a:ext cx="3259215" cy="1237367"/>
          </a:xfrm>
          <a:prstGeom prst="line">
            <a:avLst/>
          </a:prstGeom>
          <a:ln w="3175">
            <a:solidFill>
              <a:srgbClr val="FF2600"/>
            </a:solidFill>
            <a:miter lim="400000"/>
            <a:tailEnd type="triangle"/>
          </a:ln>
        </p:spPr>
        <p:txBody>
          <a:bodyPr lIns="50800" tIns="50800" rIns="50800" bIns="50800" anchor="ctr"/>
          <a:lstStyle/>
          <a:p>
            <a:pPr defTabSz="830862">
              <a:defRPr sz="3400">
                <a:solidFill>
                  <a:srgbClr val="FFFFFF"/>
                </a:solidFill>
                <a:effectLst>
                  <a:outerShdw blurRad="38100" dist="12700" dir="5400000" rotWithShape="0">
                    <a:srgbClr val="000000">
                      <a:alpha val="50000"/>
                    </a:srgbClr>
                  </a:outerShdw>
                </a:effectLst>
              </a:defRPr>
            </a:pPr>
            <a:endParaRPr/>
          </a:p>
        </p:txBody>
      </p:sp>
      <p:sp>
        <p:nvSpPr>
          <p:cNvPr id="1190" name="Does λ go to negative below ΛP? or λ(ΛPl) = 0 (suggesting new principle) ?"/>
          <p:cNvSpPr txBox="1">
            <a:spLocks noGrp="1"/>
          </p:cNvSpPr>
          <p:nvPr>
            <p:ph type="body" sz="quarter" idx="1"/>
          </p:nvPr>
        </p:nvSpPr>
        <p:spPr>
          <a:xfrm>
            <a:off x="4606822" y="2895155"/>
            <a:ext cx="4259452" cy="683001"/>
          </a:xfrm>
          <a:prstGeom prst="rect">
            <a:avLst/>
          </a:prstGeom>
        </p:spPr>
        <p:txBody>
          <a:bodyPr/>
          <a:lstStyle/>
          <a:p>
            <a:pPr marL="0" indent="0" defTabSz="649111">
              <a:spcBef>
                <a:spcPts val="0"/>
              </a:spcBef>
              <a:buSzTx/>
              <a:buNone/>
              <a:defRPr sz="1700" b="1">
                <a:solidFill>
                  <a:srgbClr val="0433FF"/>
                </a:solidFill>
              </a:defRPr>
            </a:pPr>
            <a:r>
              <a:t>Does λ go to negative below Λ</a:t>
            </a:r>
            <a:r>
              <a:rPr baseline="-5999"/>
              <a:t>P</a:t>
            </a:r>
            <a:r>
              <a:t>?</a:t>
            </a:r>
            <a:br/>
            <a:r>
              <a:t>or λ(Λ</a:t>
            </a:r>
            <a:r>
              <a:rPr baseline="-5999"/>
              <a:t>Pl</a:t>
            </a:r>
            <a:r>
              <a:t>) = 0 (suggesting new principle) ?</a:t>
            </a:r>
          </a:p>
        </p:txBody>
      </p:sp>
      <p:sp>
        <p:nvSpPr>
          <p:cNvPr id="1191" name="四角形"/>
          <p:cNvSpPr/>
          <p:nvPr/>
        </p:nvSpPr>
        <p:spPr>
          <a:xfrm>
            <a:off x="8148949" y="7664004"/>
            <a:ext cx="4492598" cy="1428392"/>
          </a:xfrm>
          <a:prstGeom prst="rect">
            <a:avLst/>
          </a:prstGeom>
          <a:ln w="25400">
            <a:solidFill>
              <a:srgbClr val="FF2600"/>
            </a:solidFill>
            <a:miter lim="400000"/>
          </a:ln>
        </p:spPr>
        <p:txBody>
          <a:bodyPr lIns="50800" tIns="50800" rIns="50800" bIns="50800" anchor="ctr"/>
          <a:lstStyle/>
          <a:p>
            <a:pPr defTabSz="830862">
              <a:defRPr sz="3400">
                <a:solidFill>
                  <a:srgbClr val="FFFFFF"/>
                </a:solidFill>
                <a:effectLst>
                  <a:outerShdw blurRad="38100" dist="12700" dir="5400000" rotWithShape="0">
                    <a:srgbClr val="000000">
                      <a:alpha val="50000"/>
                    </a:srgbClr>
                  </a:outerShdw>
                </a:effectLst>
              </a:defRPr>
            </a:pPr>
            <a:endParaRPr/>
          </a:p>
        </p:txBody>
      </p:sp>
      <p:sp>
        <p:nvSpPr>
          <p:cNvPr id="1192" name="ILC 3σ"/>
          <p:cNvSpPr txBox="1"/>
          <p:nvPr/>
        </p:nvSpPr>
        <p:spPr>
          <a:xfrm>
            <a:off x="6175544" y="7047838"/>
            <a:ext cx="1177854" cy="4363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508000">
              <a:defRPr sz="2200" b="1" i="1">
                <a:solidFill>
                  <a:srgbClr val="FF2600"/>
                </a:solidFill>
                <a:latin typeface="+mn-lt"/>
                <a:ea typeface="+mn-ea"/>
                <a:cs typeface="+mn-cs"/>
                <a:sym typeface="Helvetica Neue"/>
              </a:defRPr>
            </a:lvl1pPr>
          </a:lstStyle>
          <a:p>
            <a:r>
              <a:t>ILC 3σ</a:t>
            </a:r>
          </a:p>
        </p:txBody>
      </p:sp>
      <p:sp>
        <p:nvSpPr>
          <p:cNvPr id="1193" name="To answer this, we need precision mt measurement!"/>
          <p:cNvSpPr txBox="1"/>
          <p:nvPr/>
        </p:nvSpPr>
        <p:spPr>
          <a:xfrm>
            <a:off x="4606822" y="3532420"/>
            <a:ext cx="3493522" cy="7292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508000">
              <a:defRPr sz="2000" b="1" i="1">
                <a:solidFill>
                  <a:srgbClr val="FF2C79"/>
                </a:solidFill>
                <a:latin typeface="+mn-lt"/>
                <a:ea typeface="+mn-ea"/>
                <a:cs typeface="+mn-cs"/>
                <a:sym typeface="Helvetica Neue"/>
              </a:defRPr>
            </a:pPr>
            <a:r>
              <a:t>To answer this, we need precision m</a:t>
            </a:r>
            <a:r>
              <a:rPr baseline="-5999"/>
              <a:t>t</a:t>
            </a:r>
            <a:r>
              <a:t> measurement!</a:t>
            </a:r>
          </a:p>
        </p:txBody>
      </p:sp>
      <p:sp>
        <p:nvSpPr>
          <p:cNvPr id="1194" name="arXiv:hep-ph/1502.01030: Quark mass relation to 4-loop order"/>
          <p:cNvSpPr txBox="1"/>
          <p:nvPr/>
        </p:nvSpPr>
        <p:spPr>
          <a:xfrm>
            <a:off x="7486687" y="9098288"/>
            <a:ext cx="3608847"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000">
                <a:latin typeface="Helvetica"/>
                <a:ea typeface="Helvetica"/>
                <a:cs typeface="Helvetica"/>
                <a:sym typeface="Helvetica"/>
              </a:defRPr>
            </a:lvl1pPr>
          </a:lstStyle>
          <a:p>
            <a:r>
              <a:t>arXiv:hep-ph/1502.01030: Quark mass relation to 4-loop order</a:t>
            </a:r>
          </a:p>
        </p:txBody>
      </p:sp>
      <p:sp>
        <p:nvSpPr>
          <p:cNvPr id="1195" name="arXiv:hep-ph/1506.06864: NNNLO QCD"/>
          <p:cNvSpPr txBox="1"/>
          <p:nvPr/>
        </p:nvSpPr>
        <p:spPr>
          <a:xfrm>
            <a:off x="7486687" y="9296400"/>
            <a:ext cx="2408548" cy="279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000">
                <a:latin typeface="Helvetica"/>
                <a:ea typeface="Helvetica"/>
                <a:cs typeface="Helvetica"/>
                <a:sym typeface="Helvetica"/>
              </a:defRPr>
            </a:lvl1pPr>
          </a:lstStyle>
          <a:p>
            <a:r>
              <a:t>arXiv:hep-ph/1506.06864: NNNLO QCD </a:t>
            </a:r>
          </a:p>
        </p:txBody>
      </p:sp>
      <p:sp>
        <p:nvSpPr>
          <p:cNvPr id="1196" name="arXiv:hep-ph/1506.06542: possibility of MSbar mass to 20MeV"/>
          <p:cNvSpPr txBox="1"/>
          <p:nvPr/>
        </p:nvSpPr>
        <p:spPr>
          <a:xfrm>
            <a:off x="7486687" y="9474199"/>
            <a:ext cx="4841820" cy="25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000">
                <a:latin typeface="Helvetica"/>
                <a:ea typeface="Helvetica"/>
                <a:cs typeface="Helvetica"/>
                <a:sym typeface="Helvetica"/>
              </a:defRPr>
            </a:lvl1pPr>
          </a:lstStyle>
          <a:p>
            <a:r>
              <a:t>arXiv:hep-ph/1506.06542: possibility of MSbar mass to 20MeV </a:t>
            </a:r>
          </a:p>
        </p:txBody>
      </p:sp>
      <p:pic>
        <p:nvPicPr>
          <p:cNvPr id="1197" name="イメージ" descr="イメージ"/>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39980" y="7765832"/>
            <a:ext cx="3575595" cy="461367"/>
          </a:xfrm>
          <a:prstGeom prst="rect">
            <a:avLst/>
          </a:prstGeom>
          <a:ln w="12700">
            <a:miter lim="400000"/>
          </a:ln>
        </p:spPr>
      </p:pic>
      <p:sp>
        <p:nvSpPr>
          <p:cNvPr id="1198" name="線"/>
          <p:cNvSpPr/>
          <p:nvPr/>
        </p:nvSpPr>
        <p:spPr>
          <a:xfrm flipV="1">
            <a:off x="8866273" y="913681"/>
            <a:ext cx="1" cy="3035864"/>
          </a:xfrm>
          <a:prstGeom prst="line">
            <a:avLst/>
          </a:prstGeom>
          <a:ln w="12700">
            <a:solidFill>
              <a:schemeClr val="accent1"/>
            </a:solidFill>
            <a:bevel/>
          </a:ln>
          <a:effectLst>
            <a:outerShdw blurRad="25400" dist="12700" dir="5400000" rotWithShape="0">
              <a:srgbClr val="000000">
                <a:alpha val="50000"/>
              </a:srgbClr>
            </a:outerShdw>
          </a:effectLst>
        </p:spPr>
        <p:txBody>
          <a:bodyPr lIns="45718" tIns="45718" rIns="45718" bIns="45718"/>
          <a:lstStyle/>
          <a:p>
            <a:pPr marR="424281" algn="just" defTabSz="585216">
              <a:lnSpc>
                <a:spcPct val="120000"/>
              </a:lnSpc>
              <a:defRPr sz="2200">
                <a:solidFill>
                  <a:srgbClr val="FF2600"/>
                </a:solidFill>
                <a:latin typeface="ＭＳ 明朝"/>
                <a:ea typeface="ＭＳ 明朝"/>
                <a:cs typeface="ＭＳ 明朝"/>
                <a:sym typeface="ＭＳ 明朝"/>
              </a:defRPr>
            </a:pPr>
            <a:endParaRPr/>
          </a:p>
        </p:txBody>
      </p:sp>
      <p:sp>
        <p:nvSpPr>
          <p:cNvPr id="1199" name="線"/>
          <p:cNvSpPr/>
          <p:nvPr/>
        </p:nvSpPr>
        <p:spPr>
          <a:xfrm flipH="1" flipV="1">
            <a:off x="8844553" y="2837754"/>
            <a:ext cx="3826498" cy="1"/>
          </a:xfrm>
          <a:prstGeom prst="line">
            <a:avLst/>
          </a:prstGeom>
          <a:ln w="12700">
            <a:solidFill>
              <a:schemeClr val="accent1"/>
            </a:solidFill>
            <a:bevel/>
          </a:ln>
          <a:effectLst>
            <a:outerShdw blurRad="25400" dist="12700" dir="5400000" rotWithShape="0">
              <a:srgbClr val="000000">
                <a:alpha val="50000"/>
              </a:srgbClr>
            </a:outerShdw>
          </a:effectLst>
        </p:spPr>
        <p:txBody>
          <a:bodyPr lIns="45718" tIns="45718" rIns="45718" bIns="45718"/>
          <a:lstStyle/>
          <a:p>
            <a:pPr marR="424281" algn="just" defTabSz="585216">
              <a:lnSpc>
                <a:spcPct val="120000"/>
              </a:lnSpc>
              <a:defRPr sz="2200">
                <a:solidFill>
                  <a:srgbClr val="FF2600"/>
                </a:solidFill>
                <a:latin typeface="ＭＳ 明朝"/>
                <a:ea typeface="ＭＳ 明朝"/>
                <a:cs typeface="ＭＳ 明朝"/>
                <a:sym typeface="ＭＳ 明朝"/>
              </a:defRPr>
            </a:pPr>
            <a:endParaRPr/>
          </a:p>
        </p:txBody>
      </p:sp>
      <p:sp>
        <p:nvSpPr>
          <p:cNvPr id="1200" name="線"/>
          <p:cNvSpPr/>
          <p:nvPr/>
        </p:nvSpPr>
        <p:spPr>
          <a:xfrm>
            <a:off x="8848590" y="1162009"/>
            <a:ext cx="3806608" cy="1960483"/>
          </a:xfrm>
          <a:custGeom>
            <a:avLst/>
            <a:gdLst/>
            <a:ahLst/>
            <a:cxnLst>
              <a:cxn ang="0">
                <a:pos x="wd2" y="hd2"/>
              </a:cxn>
              <a:cxn ang="5400000">
                <a:pos x="wd2" y="hd2"/>
              </a:cxn>
              <a:cxn ang="10800000">
                <a:pos x="wd2" y="hd2"/>
              </a:cxn>
              <a:cxn ang="16200000">
                <a:pos x="wd2" y="hd2"/>
              </a:cxn>
            </a:cxnLst>
            <a:rect l="0" t="0" r="r" b="b"/>
            <a:pathLst>
              <a:path w="21600" h="20456" extrusionOk="0">
                <a:moveTo>
                  <a:pt x="0" y="17368"/>
                </a:moveTo>
                <a:cubicBezTo>
                  <a:pt x="1427" y="17456"/>
                  <a:pt x="2822" y="16610"/>
                  <a:pt x="3946" y="14992"/>
                </a:cubicBezTo>
                <a:cubicBezTo>
                  <a:pt x="5672" y="12506"/>
                  <a:pt x="6508" y="8614"/>
                  <a:pt x="7657" y="5205"/>
                </a:cubicBezTo>
                <a:cubicBezTo>
                  <a:pt x="8531" y="2611"/>
                  <a:pt x="9715" y="53"/>
                  <a:pt x="11357" y="0"/>
                </a:cubicBezTo>
                <a:cubicBezTo>
                  <a:pt x="12553" y="-38"/>
                  <a:pt x="13563" y="1347"/>
                  <a:pt x="14201" y="3222"/>
                </a:cubicBezTo>
                <a:cubicBezTo>
                  <a:pt x="15768" y="7823"/>
                  <a:pt x="15126" y="13923"/>
                  <a:pt x="16359" y="18780"/>
                </a:cubicBezTo>
                <a:cubicBezTo>
                  <a:pt x="16462" y="19188"/>
                  <a:pt x="16585" y="19588"/>
                  <a:pt x="16771" y="19880"/>
                </a:cubicBezTo>
                <a:cubicBezTo>
                  <a:pt x="17848" y="21562"/>
                  <a:pt x="19320" y="19335"/>
                  <a:pt x="19914" y="16119"/>
                </a:cubicBezTo>
                <a:cubicBezTo>
                  <a:pt x="20255" y="14276"/>
                  <a:pt x="20544" y="12421"/>
                  <a:pt x="20830" y="10568"/>
                </a:cubicBezTo>
                <a:cubicBezTo>
                  <a:pt x="21089" y="8893"/>
                  <a:pt x="21346" y="7215"/>
                  <a:pt x="21600" y="5521"/>
                </a:cubicBezTo>
              </a:path>
            </a:pathLst>
          </a:custGeom>
          <a:ln w="12700">
            <a:solidFill>
              <a:schemeClr val="accent1"/>
            </a:solidFill>
            <a:bevel/>
          </a:ln>
          <a:effectLst>
            <a:outerShdw blurRad="25400" dist="12700" dir="5400000" rotWithShape="0">
              <a:srgbClr val="000000">
                <a:alpha val="50000"/>
              </a:srgbClr>
            </a:outerShdw>
          </a:effectLst>
        </p:spPr>
        <p:txBody>
          <a:bodyPr lIns="45718" tIns="45718" rIns="45718" bIns="45718"/>
          <a:lstStyle/>
          <a:p>
            <a:pPr marR="424281" algn="just" defTabSz="585216">
              <a:lnSpc>
                <a:spcPct val="120000"/>
              </a:lnSpc>
              <a:defRPr sz="2200">
                <a:solidFill>
                  <a:srgbClr val="FF2600"/>
                </a:solidFill>
                <a:latin typeface="ＭＳ 明朝"/>
                <a:ea typeface="ＭＳ 明朝"/>
                <a:cs typeface="ＭＳ 明朝"/>
                <a:sym typeface="ＭＳ 明朝"/>
              </a:defRPr>
            </a:pPr>
            <a:endParaRPr/>
          </a:p>
        </p:txBody>
      </p:sp>
      <p:sp>
        <p:nvSpPr>
          <p:cNvPr id="1201" name="Our vacuum"/>
          <p:cNvSpPr txBox="1"/>
          <p:nvPr/>
        </p:nvSpPr>
        <p:spPr>
          <a:xfrm>
            <a:off x="9363576" y="3273509"/>
            <a:ext cx="1631546"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747776">
              <a:lnSpc>
                <a:spcPct val="70000"/>
              </a:lnSpc>
              <a:defRPr sz="1600"/>
            </a:lvl1pPr>
          </a:lstStyle>
          <a:p>
            <a:r>
              <a:t>Our vacuum</a:t>
            </a:r>
          </a:p>
        </p:txBody>
      </p:sp>
      <p:sp>
        <p:nvSpPr>
          <p:cNvPr id="1202" name="True vacuum?"/>
          <p:cNvSpPr txBox="1"/>
          <p:nvPr/>
        </p:nvSpPr>
        <p:spPr>
          <a:xfrm>
            <a:off x="11271385" y="3735034"/>
            <a:ext cx="1529182"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747776">
              <a:defRPr sz="1600"/>
            </a:lvl1pPr>
          </a:lstStyle>
          <a:p>
            <a:r>
              <a:t>True vacuum?</a:t>
            </a:r>
          </a:p>
        </p:txBody>
      </p:sp>
      <p:sp>
        <p:nvSpPr>
          <p:cNvPr id="1203" name="線"/>
          <p:cNvSpPr/>
          <p:nvPr/>
        </p:nvSpPr>
        <p:spPr>
          <a:xfrm>
            <a:off x="9590046" y="3589241"/>
            <a:ext cx="1" cy="451040"/>
          </a:xfrm>
          <a:prstGeom prst="line">
            <a:avLst/>
          </a:prstGeom>
          <a:ln w="12700">
            <a:solidFill>
              <a:schemeClr val="accent1"/>
            </a:solidFill>
            <a:bevel/>
            <a:tailEnd type="triangle"/>
          </a:ln>
        </p:spPr>
        <p:txBody>
          <a:bodyPr lIns="45718" tIns="45718" rIns="45718" bIns="45718"/>
          <a:lstStyle/>
          <a:p>
            <a:pPr marR="424281" algn="just" defTabSz="585216">
              <a:lnSpc>
                <a:spcPct val="120000"/>
              </a:lnSpc>
              <a:defRPr sz="2200">
                <a:solidFill>
                  <a:srgbClr val="FF2600"/>
                </a:solidFill>
                <a:latin typeface="ＭＳ 明朝"/>
                <a:ea typeface="ＭＳ 明朝"/>
                <a:cs typeface="ＭＳ 明朝"/>
                <a:sym typeface="ＭＳ 明朝"/>
              </a:defRPr>
            </a:pPr>
            <a:endParaRPr/>
          </a:p>
        </p:txBody>
      </p:sp>
      <p:sp>
        <p:nvSpPr>
          <p:cNvPr id="1204" name="線"/>
          <p:cNvSpPr/>
          <p:nvPr/>
        </p:nvSpPr>
        <p:spPr>
          <a:xfrm flipH="1" flipV="1">
            <a:off x="11935422" y="3193067"/>
            <a:ext cx="452387" cy="452386"/>
          </a:xfrm>
          <a:prstGeom prst="line">
            <a:avLst/>
          </a:prstGeom>
          <a:ln w="12700">
            <a:solidFill>
              <a:schemeClr val="accent1"/>
            </a:solidFill>
            <a:bevel/>
            <a:tailEnd type="triangle"/>
          </a:ln>
        </p:spPr>
        <p:txBody>
          <a:bodyPr lIns="45718" tIns="45718" rIns="45718" bIns="45718"/>
          <a:lstStyle/>
          <a:p>
            <a:pPr marR="424281" algn="just" defTabSz="585216">
              <a:lnSpc>
                <a:spcPct val="120000"/>
              </a:lnSpc>
              <a:defRPr sz="2200">
                <a:solidFill>
                  <a:srgbClr val="FF2600"/>
                </a:solidFill>
                <a:latin typeface="ＭＳ 明朝"/>
                <a:ea typeface="ＭＳ 明朝"/>
                <a:cs typeface="ＭＳ 明朝"/>
                <a:sym typeface="ＭＳ 明朝"/>
              </a:defRPr>
            </a:pPr>
            <a:endParaRPr/>
          </a:p>
        </p:txBody>
      </p:sp>
      <p:sp>
        <p:nvSpPr>
          <p:cNvPr id="1205" name="φ"/>
          <p:cNvSpPr txBox="1"/>
          <p:nvPr/>
        </p:nvSpPr>
        <p:spPr>
          <a:xfrm>
            <a:off x="12582386" y="2819310"/>
            <a:ext cx="332537"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747776">
              <a:defRPr sz="2400" i="1">
                <a:latin typeface="+mn-lt"/>
                <a:ea typeface="+mn-ea"/>
                <a:cs typeface="+mn-cs"/>
                <a:sym typeface="Helvetica Neue"/>
              </a:defRPr>
            </a:lvl1pPr>
          </a:lstStyle>
          <a:p>
            <a:r>
              <a:t>φ</a:t>
            </a:r>
          </a:p>
        </p:txBody>
      </p:sp>
      <p:sp>
        <p:nvSpPr>
          <p:cNvPr id="1206" name="V(φ)"/>
          <p:cNvSpPr txBox="1"/>
          <p:nvPr/>
        </p:nvSpPr>
        <p:spPr>
          <a:xfrm>
            <a:off x="9003931" y="861517"/>
            <a:ext cx="676657"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747776">
              <a:defRPr sz="2400" i="1">
                <a:latin typeface="+mn-lt"/>
                <a:ea typeface="+mn-ea"/>
                <a:cs typeface="+mn-cs"/>
                <a:sym typeface="Helvetica Neue"/>
              </a:defRPr>
            </a:lvl1pPr>
          </a:lstStyle>
          <a:p>
            <a:r>
              <a:t>V(φ)</a:t>
            </a:r>
          </a:p>
        </p:txBody>
      </p:sp>
      <p:sp>
        <p:nvSpPr>
          <p:cNvPr id="1207" name="四角形"/>
          <p:cNvSpPr/>
          <p:nvPr/>
        </p:nvSpPr>
        <p:spPr>
          <a:xfrm>
            <a:off x="8843537" y="2680123"/>
            <a:ext cx="186403" cy="155757"/>
          </a:xfrm>
          <a:prstGeom prst="rect">
            <a:avLst/>
          </a:prstGeom>
          <a:ln w="12700">
            <a:solidFill>
              <a:srgbClr val="FF2600"/>
            </a:solidFill>
            <a:bevel/>
          </a:ln>
        </p:spPr>
        <p:txBody>
          <a:bodyPr lIns="50800" tIns="50800" rIns="50800" bIns="50800" anchor="ctr"/>
          <a:lstStyle/>
          <a:p>
            <a:pPr defTabSz="747776">
              <a:defRPr sz="4000"/>
            </a:pPr>
            <a:endParaRPr/>
          </a:p>
        </p:txBody>
      </p:sp>
      <p:grpSp>
        <p:nvGrpSpPr>
          <p:cNvPr id="1210" name="グループ"/>
          <p:cNvGrpSpPr/>
          <p:nvPr/>
        </p:nvGrpSpPr>
        <p:grpSpPr>
          <a:xfrm>
            <a:off x="9235636" y="3082613"/>
            <a:ext cx="840671" cy="1058924"/>
            <a:chOff x="0" y="0"/>
            <a:chExt cx="840670" cy="1058922"/>
          </a:xfrm>
        </p:grpSpPr>
        <p:sp>
          <p:nvSpPr>
            <p:cNvPr id="1208" name="四角形"/>
            <p:cNvSpPr/>
            <p:nvPr/>
          </p:nvSpPr>
          <p:spPr>
            <a:xfrm>
              <a:off x="0" y="0"/>
              <a:ext cx="840671" cy="1058923"/>
            </a:xfrm>
            <a:prstGeom prst="rect">
              <a:avLst/>
            </a:prstGeom>
            <a:noFill/>
            <a:ln w="12700" cap="flat">
              <a:solidFill>
                <a:srgbClr val="FF2600"/>
              </a:solidFill>
              <a:prstDash val="solid"/>
              <a:bevel/>
            </a:ln>
            <a:effectLst/>
          </p:spPr>
          <p:txBody>
            <a:bodyPr wrap="square" lIns="50800" tIns="50800" rIns="50800" bIns="50800" numCol="1" anchor="ctr">
              <a:noAutofit/>
            </a:bodyPr>
            <a:lstStyle/>
            <a:p>
              <a:pPr defTabSz="747776">
                <a:defRPr sz="4000"/>
              </a:pPr>
              <a:endParaRPr/>
            </a:p>
          </p:txBody>
        </p:sp>
        <p:sp>
          <p:nvSpPr>
            <p:cNvPr id="1209" name="線"/>
            <p:cNvSpPr/>
            <p:nvPr/>
          </p:nvSpPr>
          <p:spPr>
            <a:xfrm>
              <a:off x="22120" y="105175"/>
              <a:ext cx="793617" cy="909556"/>
            </a:xfrm>
            <a:custGeom>
              <a:avLst/>
              <a:gdLst/>
              <a:ahLst/>
              <a:cxnLst>
                <a:cxn ang="0">
                  <a:pos x="wd2" y="hd2"/>
                </a:cxn>
                <a:cxn ang="5400000">
                  <a:pos x="wd2" y="hd2"/>
                </a:cxn>
                <a:cxn ang="10800000">
                  <a:pos x="wd2" y="hd2"/>
                </a:cxn>
                <a:cxn ang="16200000">
                  <a:pos x="wd2" y="hd2"/>
                </a:cxn>
              </a:cxnLst>
              <a:rect l="0" t="0" r="r" b="b"/>
              <a:pathLst>
                <a:path w="21600" h="21246" extrusionOk="0">
                  <a:moveTo>
                    <a:pt x="0" y="17730"/>
                  </a:moveTo>
                  <a:cubicBezTo>
                    <a:pt x="971" y="17567"/>
                    <a:pt x="1978" y="17679"/>
                    <a:pt x="2869" y="18051"/>
                  </a:cubicBezTo>
                  <a:cubicBezTo>
                    <a:pt x="4821" y="18866"/>
                    <a:pt x="5974" y="20811"/>
                    <a:pt x="8140" y="21181"/>
                  </a:cubicBezTo>
                  <a:cubicBezTo>
                    <a:pt x="10590" y="21600"/>
                    <a:pt x="12632" y="19916"/>
                    <a:pt x="14073" y="18066"/>
                  </a:cubicBezTo>
                  <a:cubicBezTo>
                    <a:pt x="16157" y="15390"/>
                    <a:pt x="17623" y="12420"/>
                    <a:pt x="18815" y="9389"/>
                  </a:cubicBezTo>
                  <a:cubicBezTo>
                    <a:pt x="20017" y="6333"/>
                    <a:pt x="20949" y="3195"/>
                    <a:pt x="21600" y="0"/>
                  </a:cubicBezTo>
                </a:path>
              </a:pathLst>
            </a:custGeom>
            <a:noFill/>
            <a:ln w="12700" cap="flat">
              <a:solidFill>
                <a:schemeClr val="accent1"/>
              </a:solidFill>
              <a:prstDash val="solid"/>
              <a:bevel/>
            </a:ln>
            <a:effectLst>
              <a:outerShdw blurRad="25400" dist="12700" dir="5400000" rotWithShape="0">
                <a:srgbClr val="000000">
                  <a:alpha val="50000"/>
                </a:srgbClr>
              </a:outerShdw>
            </a:effectLst>
          </p:spPr>
          <p:txBody>
            <a:bodyPr wrap="square" lIns="45718" tIns="45718" rIns="45718" bIns="45718" numCol="1" anchor="t">
              <a:noAutofit/>
            </a:bodyPr>
            <a:lstStyle/>
            <a:p>
              <a:pPr marR="424281" algn="just" defTabSz="585216">
                <a:lnSpc>
                  <a:spcPct val="120000"/>
                </a:lnSpc>
                <a:defRPr sz="2200">
                  <a:solidFill>
                    <a:srgbClr val="FF2600"/>
                  </a:solidFill>
                  <a:latin typeface="ＭＳ 明朝"/>
                  <a:ea typeface="ＭＳ 明朝"/>
                  <a:cs typeface="ＭＳ 明朝"/>
                  <a:sym typeface="ＭＳ 明朝"/>
                </a:defRPr>
              </a:pPr>
              <a:endParaRPr/>
            </a:p>
          </p:txBody>
        </p:sp>
      </p:grpSp>
      <p:sp>
        <p:nvSpPr>
          <p:cNvPr id="1211" name="線"/>
          <p:cNvSpPr/>
          <p:nvPr/>
        </p:nvSpPr>
        <p:spPr>
          <a:xfrm>
            <a:off x="9020971" y="2687673"/>
            <a:ext cx="1074376" cy="382437"/>
          </a:xfrm>
          <a:prstGeom prst="line">
            <a:avLst/>
          </a:prstGeom>
          <a:ln w="3175">
            <a:solidFill>
              <a:srgbClr val="FF2600"/>
            </a:solidFill>
            <a:bevel/>
          </a:ln>
          <a:effectLst>
            <a:outerShdw blurRad="25400" dist="12700" dir="5400000" rotWithShape="0">
              <a:srgbClr val="000000">
                <a:alpha val="50000"/>
              </a:srgbClr>
            </a:outerShdw>
          </a:effectLst>
        </p:spPr>
        <p:txBody>
          <a:bodyPr lIns="45718" tIns="45718" rIns="45718" bIns="45718"/>
          <a:lstStyle/>
          <a:p>
            <a:pPr marR="424281" algn="just" defTabSz="585216">
              <a:lnSpc>
                <a:spcPct val="120000"/>
              </a:lnSpc>
              <a:defRPr sz="2200">
                <a:solidFill>
                  <a:srgbClr val="FF2600"/>
                </a:solidFill>
                <a:latin typeface="ＭＳ 明朝"/>
                <a:ea typeface="ＭＳ 明朝"/>
                <a:cs typeface="ＭＳ 明朝"/>
                <a:sym typeface="ＭＳ 明朝"/>
              </a:defRPr>
            </a:pPr>
            <a:endParaRPr/>
          </a:p>
        </p:txBody>
      </p:sp>
      <p:sp>
        <p:nvSpPr>
          <p:cNvPr id="1212" name="線"/>
          <p:cNvSpPr/>
          <p:nvPr/>
        </p:nvSpPr>
        <p:spPr>
          <a:xfrm>
            <a:off x="8846150" y="2858775"/>
            <a:ext cx="359708" cy="1281533"/>
          </a:xfrm>
          <a:prstGeom prst="line">
            <a:avLst/>
          </a:prstGeom>
          <a:ln w="3175">
            <a:solidFill>
              <a:srgbClr val="FF2600"/>
            </a:solidFill>
            <a:bevel/>
          </a:ln>
          <a:effectLst>
            <a:outerShdw blurRad="25400" dist="12700" dir="5400000" rotWithShape="0">
              <a:srgbClr val="000000">
                <a:alpha val="50000"/>
              </a:srgbClr>
            </a:outerShdw>
          </a:effectLst>
        </p:spPr>
        <p:txBody>
          <a:bodyPr lIns="45718" tIns="45718" rIns="45718" bIns="45718"/>
          <a:lstStyle/>
          <a:p>
            <a:pPr marR="424281" algn="just" defTabSz="585216">
              <a:lnSpc>
                <a:spcPct val="120000"/>
              </a:lnSpc>
              <a:defRPr sz="2200">
                <a:solidFill>
                  <a:srgbClr val="FF2600"/>
                </a:solidFill>
                <a:latin typeface="ＭＳ 明朝"/>
                <a:ea typeface="ＭＳ 明朝"/>
                <a:cs typeface="ＭＳ 明朝"/>
                <a:sym typeface="ＭＳ 明朝"/>
              </a:defRPr>
            </a:pPr>
            <a:endParaRPr/>
          </a:p>
        </p:txBody>
      </p:sp>
      <p:sp>
        <p:nvSpPr>
          <p:cNvPr id="1213" name="線"/>
          <p:cNvSpPr/>
          <p:nvPr/>
        </p:nvSpPr>
        <p:spPr>
          <a:xfrm>
            <a:off x="8843151" y="1160218"/>
            <a:ext cx="3705670" cy="1667227"/>
          </a:xfrm>
          <a:custGeom>
            <a:avLst/>
            <a:gdLst/>
            <a:ahLst/>
            <a:cxnLst>
              <a:cxn ang="0">
                <a:pos x="wd2" y="hd2"/>
              </a:cxn>
              <a:cxn ang="5400000">
                <a:pos x="wd2" y="hd2"/>
              </a:cxn>
              <a:cxn ang="10800000">
                <a:pos x="wd2" y="hd2"/>
              </a:cxn>
              <a:cxn ang="16200000">
                <a:pos x="wd2" y="hd2"/>
              </a:cxn>
            </a:cxnLst>
            <a:rect l="0" t="0" r="r" b="b"/>
            <a:pathLst>
              <a:path w="21600" h="21292" extrusionOk="0">
                <a:moveTo>
                  <a:pt x="0" y="21281"/>
                </a:moveTo>
                <a:cubicBezTo>
                  <a:pt x="1467" y="21409"/>
                  <a:pt x="2903" y="20372"/>
                  <a:pt x="4053" y="18373"/>
                </a:cubicBezTo>
                <a:cubicBezTo>
                  <a:pt x="5817" y="15308"/>
                  <a:pt x="6649" y="10510"/>
                  <a:pt x="7865" y="6394"/>
                </a:cubicBezTo>
                <a:cubicBezTo>
                  <a:pt x="8779" y="3303"/>
                  <a:pt x="9998" y="332"/>
                  <a:pt x="11667" y="24"/>
                </a:cubicBezTo>
                <a:cubicBezTo>
                  <a:pt x="12834" y="-191"/>
                  <a:pt x="13934" y="1040"/>
                  <a:pt x="14697" y="2997"/>
                </a:cubicBezTo>
                <a:cubicBezTo>
                  <a:pt x="15538" y="5156"/>
                  <a:pt x="15882" y="7962"/>
                  <a:pt x="16323" y="10624"/>
                </a:cubicBezTo>
                <a:cubicBezTo>
                  <a:pt x="16606" y="12331"/>
                  <a:pt x="16995" y="14087"/>
                  <a:pt x="17776" y="14647"/>
                </a:cubicBezTo>
                <a:cubicBezTo>
                  <a:pt x="19326" y="15760"/>
                  <a:pt x="20488" y="11998"/>
                  <a:pt x="20985" y="7953"/>
                </a:cubicBezTo>
                <a:cubicBezTo>
                  <a:pt x="21197" y="6226"/>
                  <a:pt x="21402" y="4496"/>
                  <a:pt x="21600" y="2761"/>
                </a:cubicBezTo>
              </a:path>
            </a:pathLst>
          </a:custGeom>
          <a:ln w="12700">
            <a:solidFill>
              <a:schemeClr val="accent1"/>
            </a:solidFill>
            <a:bevel/>
          </a:ln>
          <a:effectLst>
            <a:outerShdw blurRad="25400" dist="12700" dir="5400000" rotWithShape="0">
              <a:srgbClr val="000000">
                <a:alpha val="50000"/>
              </a:srgbClr>
            </a:outerShdw>
          </a:effectLst>
        </p:spPr>
        <p:txBody>
          <a:bodyPr lIns="45718" tIns="45718" rIns="45718" bIns="45718"/>
          <a:lstStyle/>
          <a:p>
            <a:pPr marR="424281" algn="just" defTabSz="585216">
              <a:lnSpc>
                <a:spcPct val="120000"/>
              </a:lnSpc>
              <a:defRPr sz="2200">
                <a:solidFill>
                  <a:srgbClr val="FF2600"/>
                </a:solidFill>
                <a:latin typeface="ＭＳ 明朝"/>
                <a:ea typeface="ＭＳ 明朝"/>
                <a:cs typeface="ＭＳ 明朝"/>
                <a:sym typeface="ＭＳ 明朝"/>
              </a:defRPr>
            </a:pPr>
            <a:endParaRPr/>
          </a:p>
        </p:txBody>
      </p:sp>
      <p:sp>
        <p:nvSpPr>
          <p:cNvPr id="1214" name="Stable"/>
          <p:cNvSpPr txBox="1"/>
          <p:nvPr/>
        </p:nvSpPr>
        <p:spPr>
          <a:xfrm>
            <a:off x="12143536" y="1020428"/>
            <a:ext cx="744628"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747776">
              <a:defRPr sz="1600"/>
            </a:lvl1pPr>
          </a:lstStyle>
          <a:p>
            <a:r>
              <a:t>Stable</a:t>
            </a:r>
          </a:p>
        </p:txBody>
      </p:sp>
      <p:sp>
        <p:nvSpPr>
          <p:cNvPr id="1215" name="線"/>
          <p:cNvSpPr/>
          <p:nvPr/>
        </p:nvSpPr>
        <p:spPr>
          <a:xfrm>
            <a:off x="11996383" y="2408854"/>
            <a:ext cx="1" cy="572528"/>
          </a:xfrm>
          <a:prstGeom prst="line">
            <a:avLst/>
          </a:prstGeom>
          <a:ln w="12700">
            <a:solidFill>
              <a:srgbClr val="FF2600"/>
            </a:solidFill>
            <a:bevel/>
            <a:tailEnd type="triangle"/>
          </a:ln>
          <a:effectLst>
            <a:outerShdw blurRad="25400" dist="12700" dir="5400000" rotWithShape="0">
              <a:srgbClr val="000000">
                <a:alpha val="50000"/>
              </a:srgbClr>
            </a:outerShdw>
          </a:effectLst>
        </p:spPr>
        <p:txBody>
          <a:bodyPr lIns="45718" tIns="45718" rIns="45718" bIns="45718"/>
          <a:lstStyle/>
          <a:p>
            <a:pPr marR="424281" algn="just" defTabSz="585216">
              <a:lnSpc>
                <a:spcPct val="120000"/>
              </a:lnSpc>
              <a:defRPr sz="2200">
                <a:solidFill>
                  <a:srgbClr val="FF2600"/>
                </a:solidFill>
                <a:latin typeface="ＭＳ 明朝"/>
                <a:ea typeface="ＭＳ 明朝"/>
                <a:cs typeface="ＭＳ 明朝"/>
                <a:sym typeface="ＭＳ 明朝"/>
              </a:defRPr>
            </a:pPr>
            <a:endParaRPr/>
          </a:p>
        </p:txBody>
      </p:sp>
      <p:sp>
        <p:nvSpPr>
          <p:cNvPr id="1216" name="mt↑"/>
          <p:cNvSpPr txBox="1"/>
          <p:nvPr/>
        </p:nvSpPr>
        <p:spPr>
          <a:xfrm>
            <a:off x="12227833" y="2300239"/>
            <a:ext cx="638545" cy="43639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747776">
              <a:defRPr sz="2200" b="1" i="1">
                <a:solidFill>
                  <a:srgbClr val="FF2600"/>
                </a:solidFill>
                <a:latin typeface="+mn-lt"/>
                <a:ea typeface="+mn-ea"/>
                <a:cs typeface="+mn-cs"/>
                <a:sym typeface="Helvetica Neue"/>
              </a:defRPr>
            </a:pPr>
            <a:r>
              <a:t>m</a:t>
            </a:r>
            <a:r>
              <a:rPr baseline="-5999"/>
              <a:t>t</a:t>
            </a:r>
            <a:r>
              <a:t>↑</a:t>
            </a:r>
          </a:p>
        </p:txBody>
      </p:sp>
      <p:sp>
        <p:nvSpPr>
          <p:cNvPr id="1217" name="楕円"/>
          <p:cNvSpPr/>
          <p:nvPr/>
        </p:nvSpPr>
        <p:spPr>
          <a:xfrm>
            <a:off x="4781446" y="6894962"/>
            <a:ext cx="53171" cy="61958"/>
          </a:xfrm>
          <a:prstGeom prst="ellipse">
            <a:avLst/>
          </a:prstGeom>
          <a:blipFill>
            <a:blip r:embed="rId6"/>
          </a:blipFill>
          <a:ln w="12700">
            <a:miter lim="400000"/>
          </a:ln>
          <a:effectLst>
            <a:outerShdw dir="5400000" rotWithShape="0">
              <a:srgbClr val="000000">
                <a:alpha val="50000"/>
              </a:srgbClr>
            </a:outerShdw>
          </a:effectLst>
        </p:spPr>
        <p:txBody>
          <a:bodyPr lIns="50800" tIns="50800" rIns="50800" bIns="50800" anchor="ctr"/>
          <a:lstStyle/>
          <a:p>
            <a:pPr defTabSz="830862">
              <a:defRPr sz="3400">
                <a:solidFill>
                  <a:srgbClr val="FFFFFF"/>
                </a:solidFill>
                <a:effectLst>
                  <a:outerShdw blurRad="38100" dist="12700" dir="5400000" rotWithShape="0">
                    <a:srgbClr val="000000">
                      <a:alpha val="50000"/>
                    </a:srgbClr>
                  </a:outerShdw>
                </a:effectLst>
              </a:defRPr>
            </a:pPr>
            <a:endParaRPr/>
          </a:p>
        </p:txBody>
      </p:sp>
      <p:sp>
        <p:nvSpPr>
          <p:cNvPr id="1218" name="At LHC, theory error limits the precision to ~500MeV."/>
          <p:cNvSpPr txBox="1"/>
          <p:nvPr/>
        </p:nvSpPr>
        <p:spPr>
          <a:xfrm>
            <a:off x="4619522" y="4284608"/>
            <a:ext cx="6834591" cy="437133"/>
          </a:xfrm>
          <a:prstGeom prst="rect">
            <a:avLst/>
          </a:prstGeom>
          <a:ln w="25400">
            <a:solidFill>
              <a:srgbClr val="FF2600"/>
            </a:solidFill>
            <a:beve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508000">
              <a:defRPr sz="2000" b="1" i="1">
                <a:latin typeface="+mn-lt"/>
                <a:ea typeface="+mn-ea"/>
                <a:cs typeface="+mn-cs"/>
                <a:sym typeface="Helvetica Neue"/>
              </a:defRPr>
            </a:lvl1pPr>
          </a:lstStyle>
          <a:p>
            <a:r>
              <a:t>At LHC, theory error limits the precision to ~500MeV.</a:t>
            </a:r>
          </a:p>
        </p:txBody>
      </p:sp>
      <p:pic>
        <p:nvPicPr>
          <p:cNvPr id="1219" name="イメージ" descr="イメージ"/>
          <p:cNvPicPr>
            <a:picLocks noChangeAspect="1"/>
          </p:cNvPicPr>
          <p:nvPr/>
        </p:nvPicPr>
        <p:blipFill>
          <a:blip r:embed="rId7"/>
          <a:stretch>
            <a:fillRect/>
          </a:stretch>
        </p:blipFill>
        <p:spPr>
          <a:xfrm>
            <a:off x="8421088" y="8225219"/>
            <a:ext cx="2933561" cy="381258"/>
          </a:xfrm>
          <a:prstGeom prst="rect">
            <a:avLst/>
          </a:prstGeom>
          <a:ln w="12700">
            <a:miter lim="400000"/>
          </a:ln>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4" name="四角形"/>
          <p:cNvSpPr/>
          <p:nvPr/>
        </p:nvSpPr>
        <p:spPr>
          <a:xfrm>
            <a:off x="10314088" y="5754114"/>
            <a:ext cx="2879722" cy="3584086"/>
          </a:xfrm>
          <a:prstGeom prst="rect">
            <a:avLst/>
          </a:prstGeom>
          <a:solidFill>
            <a:srgbClr val="C6E6E9">
              <a:alpha val="90000"/>
            </a:srgbClr>
          </a:solidFill>
          <a:ln w="3175">
            <a:solidFill>
              <a:srgbClr val="FFFFFF">
                <a:alpha val="90000"/>
              </a:srgbClr>
            </a:solidFill>
            <a:miter lim="400000"/>
          </a:ln>
        </p:spPr>
        <p:txBody>
          <a:bodyPr lIns="48767" tIns="48767" rIns="48767" bIns="48767" anchor="ctr"/>
          <a:lstStyle/>
          <a:p>
            <a:pPr defTabSz="650240">
              <a:lnSpc>
                <a:spcPts val="4000"/>
              </a:lnSpc>
              <a:tabLst>
                <a:tab pos="1181100" algn="l"/>
              </a:tabLst>
              <a:defRPr sz="3400">
                <a:solidFill>
                  <a:srgbClr val="FFFFFF"/>
                </a:solidFill>
                <a:effectLst>
                  <a:outerShdw blurRad="38100" dist="12700" dir="5400000" rotWithShape="0">
                    <a:srgbClr val="000000">
                      <a:alpha val="50000"/>
                    </a:srgbClr>
                  </a:outerShdw>
                </a:effectLst>
                <a:latin typeface="Comic Sans MS"/>
                <a:ea typeface="Comic Sans MS"/>
                <a:cs typeface="Comic Sans MS"/>
                <a:sym typeface="Comic Sans MS"/>
              </a:defRPr>
            </a:pPr>
            <a:endParaRPr/>
          </a:p>
        </p:txBody>
      </p:sp>
      <p:sp>
        <p:nvSpPr>
          <p:cNvPr id="465" name="2 Pillars of SM"/>
          <p:cNvSpPr txBox="1"/>
          <p:nvPr/>
        </p:nvSpPr>
        <p:spPr>
          <a:xfrm>
            <a:off x="446483" y="1769564"/>
            <a:ext cx="2890420" cy="5851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3200" b="1">
                <a:solidFill>
                  <a:srgbClr val="0433FF"/>
                </a:solidFill>
                <a:latin typeface="+mn-lt"/>
                <a:ea typeface="+mn-ea"/>
                <a:cs typeface="+mn-cs"/>
                <a:sym typeface="Helvetica Neue"/>
              </a:defRPr>
            </a:lvl1pPr>
          </a:lstStyle>
          <a:p>
            <a:r>
              <a:t>2 Pillars of SM</a:t>
            </a:r>
          </a:p>
        </p:txBody>
      </p:sp>
      <p:sp>
        <p:nvSpPr>
          <p:cNvPr id="466" name="Vacuum filled with weak charge (evidence: H125)"/>
          <p:cNvSpPr txBox="1"/>
          <p:nvPr/>
        </p:nvSpPr>
        <p:spPr>
          <a:xfrm>
            <a:off x="8938876" y="2628816"/>
            <a:ext cx="4001695" cy="830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2400">
                <a:latin typeface="+mn-lt"/>
                <a:ea typeface="+mn-ea"/>
                <a:cs typeface="+mn-cs"/>
                <a:sym typeface="Helvetica Neue"/>
              </a:defRPr>
            </a:pPr>
            <a:r>
              <a:rPr b="1" i="1"/>
              <a:t>Vacuum filled with weak charge</a:t>
            </a:r>
            <a:r>
              <a:rPr b="1"/>
              <a:t> </a:t>
            </a:r>
            <a:r>
              <a:t>(evidence: H125)</a:t>
            </a:r>
          </a:p>
        </p:txBody>
      </p:sp>
      <p:sp>
        <p:nvSpPr>
          <p:cNvPr id="467" name="The nature of the Higgs field - its multiplet structure &amp; dynamics behind it -  is all unknown!"/>
          <p:cNvSpPr txBox="1"/>
          <p:nvPr/>
        </p:nvSpPr>
        <p:spPr>
          <a:xfrm>
            <a:off x="8991737" y="3495230"/>
            <a:ext cx="3498551" cy="1937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2400" b="1">
                <a:solidFill>
                  <a:srgbClr val="0433FF"/>
                </a:solidFill>
                <a:latin typeface="+mn-lt"/>
                <a:ea typeface="+mn-ea"/>
                <a:cs typeface="+mn-cs"/>
                <a:sym typeface="Helvetica Neue"/>
              </a:defRPr>
            </a:pPr>
            <a:r>
              <a:rPr>
                <a:solidFill>
                  <a:schemeClr val="accent5"/>
                </a:solidFill>
              </a:rPr>
              <a:t>The nature of the Higgs field</a:t>
            </a:r>
            <a:r>
              <a:t> </a:t>
            </a:r>
            <a:r>
              <a:rPr b="0"/>
              <a:t>- its multiplet structure &amp; dynamics behind it -</a:t>
            </a:r>
            <a:r>
              <a:t> </a:t>
            </a:r>
            <a:br/>
            <a:r>
              <a:rPr>
                <a:solidFill>
                  <a:schemeClr val="accent5"/>
                </a:solidFill>
              </a:rPr>
              <a:t>is all unknown!</a:t>
            </a:r>
          </a:p>
        </p:txBody>
      </p:sp>
      <p:grpSp>
        <p:nvGrpSpPr>
          <p:cNvPr id="470" name="The SM does not explain why the Higgs field filled the universe:…"/>
          <p:cNvGrpSpPr/>
          <p:nvPr/>
        </p:nvGrpSpPr>
        <p:grpSpPr>
          <a:xfrm>
            <a:off x="163779" y="7573586"/>
            <a:ext cx="9961360" cy="2276475"/>
            <a:chOff x="0" y="0"/>
            <a:chExt cx="9961358" cy="2276473"/>
          </a:xfrm>
        </p:grpSpPr>
        <p:sp>
          <p:nvSpPr>
            <p:cNvPr id="469" name="The SM does not explain why the Higgs field filled the universe:…"/>
            <p:cNvSpPr txBox="1"/>
            <p:nvPr/>
          </p:nvSpPr>
          <p:spPr>
            <a:xfrm>
              <a:off x="215900" y="139700"/>
              <a:ext cx="9529559" cy="1717674"/>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spcBef>
                  <a:spcPts val="2500"/>
                </a:spcBef>
                <a:defRPr sz="2400" b="1">
                  <a:latin typeface="+mn-lt"/>
                  <a:ea typeface="+mn-ea"/>
                  <a:cs typeface="+mn-cs"/>
                  <a:sym typeface="Helvetica Neue"/>
                </a:defRPr>
              </a:pPr>
              <a:r>
                <a:rPr b="0"/>
                <a:t>The SM does not explain </a:t>
              </a:r>
              <a:r>
                <a:rPr>
                  <a:solidFill>
                    <a:srgbClr val="3366FF"/>
                  </a:solidFill>
                </a:rPr>
                <a:t>why the Higgs field filled the universe: </a:t>
              </a:r>
            </a:p>
            <a:p>
              <a:pPr>
                <a:spcBef>
                  <a:spcPts val="800"/>
                </a:spcBef>
                <a:defRPr sz="2400" b="1">
                  <a:latin typeface="+mn-lt"/>
                  <a:ea typeface="+mn-ea"/>
                  <a:cs typeface="+mn-cs"/>
                  <a:sym typeface="Helvetica Neue"/>
                </a:defRPr>
              </a:pPr>
              <a:r>
                <a:rPr>
                  <a:solidFill>
                    <a:srgbClr val="3366FF"/>
                  </a:solidFill>
                </a:rPr>
                <a:t>  </a:t>
              </a:r>
              <a:r>
                <a:rPr sz="3600">
                  <a:solidFill>
                    <a:srgbClr val="3366FF"/>
                  </a:solidFill>
                </a:rPr>
                <a:t>  </a:t>
              </a:r>
              <a:r>
                <a:rPr sz="3600" i="1">
                  <a:solidFill>
                    <a:srgbClr val="FF2C79"/>
                  </a:solidFill>
                </a:rPr>
                <a:t>Why μ</a:t>
              </a:r>
              <a:r>
                <a:rPr sz="3600" i="1" baseline="31999">
                  <a:solidFill>
                    <a:srgbClr val="FF2C79"/>
                  </a:solidFill>
                </a:rPr>
                <a:t>2</a:t>
              </a:r>
              <a:r>
                <a:rPr sz="3600" i="1">
                  <a:solidFill>
                    <a:srgbClr val="FF2C79"/>
                  </a:solidFill>
                </a:rPr>
                <a:t> &lt; 0?</a:t>
              </a:r>
              <a:r>
                <a:rPr sz="3600"/>
                <a:t>  </a:t>
              </a:r>
            </a:p>
            <a:p>
              <a:pPr>
                <a:spcBef>
                  <a:spcPts val="800"/>
                </a:spcBef>
                <a:defRPr sz="3000" b="1">
                  <a:latin typeface="+mn-lt"/>
                  <a:ea typeface="+mn-ea"/>
                  <a:cs typeface="+mn-cs"/>
                  <a:sym typeface="Helvetica Neue"/>
                </a:defRPr>
              </a:pPr>
              <a:r>
                <a:rPr i="1">
                  <a:solidFill>
                    <a:schemeClr val="accent5"/>
                  </a:solidFill>
                </a:rPr>
                <a:t>The EW scale is the key</a:t>
              </a:r>
              <a:r>
                <a:rPr i="1"/>
                <a:t> to answer this question.</a:t>
              </a:r>
            </a:p>
          </p:txBody>
        </p:sp>
        <p:pic>
          <p:nvPicPr>
            <p:cNvPr id="468" name="The SM does not explain why the Higgs field filled the universe:… The SM does not explain why the Higgs field filled the universe:     Why μ2 &lt; 0?  The EW scale is the key to answer this question." descr="The SM does not explain why the Higgs field filled the universe:… The SM does not explain why the Higgs field filled the universe:     Why μ2 &lt; 0?  The EW scale is the key to answer this question."/>
            <p:cNvPicPr>
              <a:picLocks/>
            </p:cNvPicPr>
            <p:nvPr/>
          </p:nvPicPr>
          <p:blipFill>
            <a:blip r:embed="rId2"/>
            <a:stretch>
              <a:fillRect/>
            </a:stretch>
          </p:blipFill>
          <p:spPr>
            <a:xfrm>
              <a:off x="0" y="0"/>
              <a:ext cx="9961359" cy="2276474"/>
            </a:xfrm>
            <a:prstGeom prst="rect">
              <a:avLst/>
            </a:prstGeom>
            <a:effectLst/>
          </p:spPr>
        </p:pic>
      </p:grpSp>
      <p:sp>
        <p:nvSpPr>
          <p:cNvPr id="471" name="Why is the EW scale so important?"/>
          <p:cNvSpPr txBox="1"/>
          <p:nvPr/>
        </p:nvSpPr>
        <p:spPr>
          <a:xfrm>
            <a:off x="1521720" y="117502"/>
            <a:ext cx="9961360" cy="8081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4700" b="1">
                <a:solidFill>
                  <a:srgbClr val="2E467F"/>
                </a:solidFill>
                <a:latin typeface="+mn-lt"/>
                <a:ea typeface="+mn-ea"/>
                <a:cs typeface="+mn-cs"/>
                <a:sym typeface="Helvetica Neue"/>
              </a:defRPr>
            </a:lvl1pPr>
          </a:lstStyle>
          <a:p>
            <a:r>
              <a:t>Why is the EW scale so important?</a:t>
            </a:r>
          </a:p>
        </p:txBody>
      </p:sp>
      <p:sp>
        <p:nvSpPr>
          <p:cNvPr id="472" name="Success of SM = success of    gauge theory  (left pillar)"/>
          <p:cNvSpPr txBox="1"/>
          <p:nvPr/>
        </p:nvSpPr>
        <p:spPr>
          <a:xfrm>
            <a:off x="389587" y="4093667"/>
            <a:ext cx="2660804" cy="1566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2400">
                <a:latin typeface="+mn-lt"/>
                <a:ea typeface="+mn-ea"/>
                <a:cs typeface="+mn-cs"/>
                <a:sym typeface="Helvetica Neue"/>
              </a:defRPr>
            </a:pPr>
            <a:r>
              <a:t>Success of SM</a:t>
            </a:r>
            <a:br/>
            <a:r>
              <a:t>= success of</a:t>
            </a:r>
            <a:br/>
            <a:r>
              <a:t>   gauge theory</a:t>
            </a:r>
            <a:br/>
            <a:r>
              <a:t>　(left pillar)</a:t>
            </a:r>
          </a:p>
        </p:txBody>
      </p:sp>
      <p:sp>
        <p:nvSpPr>
          <p:cNvPr id="473" name="Mystery of the Higgs field filling the universe"/>
          <p:cNvSpPr txBox="1"/>
          <p:nvPr/>
        </p:nvSpPr>
        <p:spPr>
          <a:xfrm>
            <a:off x="2421128" y="1067402"/>
            <a:ext cx="8162545"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3000" b="1">
                <a:latin typeface="+mn-lt"/>
                <a:ea typeface="+mn-ea"/>
                <a:cs typeface="+mn-cs"/>
                <a:sym typeface="Helvetica Neue"/>
              </a:defRPr>
            </a:lvl1pPr>
          </a:lstStyle>
          <a:p>
            <a:r>
              <a:t>Mystery of the Higgs field filling the universe</a:t>
            </a:r>
          </a:p>
        </p:txBody>
      </p:sp>
      <p:sp>
        <p:nvSpPr>
          <p:cNvPr id="474" name="Precisely tested!"/>
          <p:cNvSpPr txBox="1"/>
          <p:nvPr/>
        </p:nvSpPr>
        <p:spPr>
          <a:xfrm>
            <a:off x="507139" y="6079567"/>
            <a:ext cx="2355190"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2400">
                <a:solidFill>
                  <a:srgbClr val="FF2600"/>
                </a:solidFill>
                <a:latin typeface="+mn-lt"/>
                <a:ea typeface="+mn-ea"/>
                <a:cs typeface="+mn-cs"/>
                <a:sym typeface="Helvetica Neue"/>
              </a:defRPr>
            </a:lvl1pPr>
          </a:lstStyle>
          <a:p>
            <a:r>
              <a:t>Precisely tested!</a:t>
            </a:r>
          </a:p>
        </p:txBody>
      </p:sp>
      <p:sp>
        <p:nvSpPr>
          <p:cNvPr id="475" name="四角形"/>
          <p:cNvSpPr/>
          <p:nvPr/>
        </p:nvSpPr>
        <p:spPr>
          <a:xfrm>
            <a:off x="321282" y="4038265"/>
            <a:ext cx="2797414" cy="2666178"/>
          </a:xfrm>
          <a:prstGeom prst="rect">
            <a:avLst/>
          </a:prstGeom>
          <a:ln w="12700">
            <a:solidFill>
              <a:schemeClr val="accent1"/>
            </a:solidFill>
            <a:bevel/>
          </a:ln>
        </p:spPr>
        <p:txBody>
          <a:bodyPr lIns="50800" tIns="50800" rIns="50800" bIns="50800" anchor="ctr"/>
          <a:lstStyle/>
          <a:p>
            <a:pPr defTabSz="747776">
              <a:defRPr sz="4000"/>
            </a:pPr>
            <a:endParaRPr/>
          </a:p>
        </p:txBody>
      </p:sp>
      <p:sp>
        <p:nvSpPr>
          <p:cNvPr id="476" name="四角形"/>
          <p:cNvSpPr/>
          <p:nvPr/>
        </p:nvSpPr>
        <p:spPr>
          <a:xfrm>
            <a:off x="8823967" y="2617659"/>
            <a:ext cx="3985439" cy="2952035"/>
          </a:xfrm>
          <a:prstGeom prst="rect">
            <a:avLst/>
          </a:prstGeom>
          <a:ln w="12700">
            <a:solidFill>
              <a:schemeClr val="accent1"/>
            </a:solidFill>
            <a:bevel/>
          </a:ln>
        </p:spPr>
        <p:txBody>
          <a:bodyPr lIns="50800" tIns="50800" rIns="50800" bIns="50800" anchor="ctr"/>
          <a:lstStyle/>
          <a:p>
            <a:pPr defTabSz="747776">
              <a:defRPr sz="4000"/>
            </a:pPr>
            <a:endParaRPr/>
          </a:p>
        </p:txBody>
      </p:sp>
      <p:sp>
        <p:nvSpPr>
          <p:cNvPr id="477" name="線"/>
          <p:cNvSpPr/>
          <p:nvPr/>
        </p:nvSpPr>
        <p:spPr>
          <a:xfrm flipH="1">
            <a:off x="7905476" y="4100589"/>
            <a:ext cx="918120" cy="918121"/>
          </a:xfrm>
          <a:prstGeom prst="line">
            <a:avLst/>
          </a:prstGeom>
          <a:ln w="12700">
            <a:solidFill>
              <a:schemeClr val="accent1"/>
            </a:solidFill>
            <a:bevel/>
            <a:tailEnd type="triangle"/>
          </a:ln>
        </p:spPr>
        <p:txBody>
          <a:bodyPr lIns="45718" tIns="45718" rIns="45718" bIns="45718"/>
          <a:lstStyle/>
          <a:p>
            <a:pPr marR="424281" algn="just" defTabSz="585216">
              <a:lnSpc>
                <a:spcPct val="120000"/>
              </a:lnSpc>
              <a:defRPr sz="2200">
                <a:solidFill>
                  <a:srgbClr val="FF2600"/>
                </a:solidFill>
                <a:latin typeface="ＭＳ 明朝"/>
                <a:ea typeface="ＭＳ 明朝"/>
                <a:cs typeface="ＭＳ 明朝"/>
                <a:sym typeface="ＭＳ 明朝"/>
              </a:defRPr>
            </a:pPr>
            <a:endParaRPr/>
          </a:p>
        </p:txBody>
      </p:sp>
      <p:sp>
        <p:nvSpPr>
          <p:cNvPr id="478" name="線"/>
          <p:cNvSpPr/>
          <p:nvPr/>
        </p:nvSpPr>
        <p:spPr>
          <a:xfrm>
            <a:off x="3116501" y="4214889"/>
            <a:ext cx="918120" cy="918121"/>
          </a:xfrm>
          <a:prstGeom prst="line">
            <a:avLst/>
          </a:prstGeom>
          <a:ln w="12700">
            <a:solidFill>
              <a:schemeClr val="accent1"/>
            </a:solidFill>
            <a:bevel/>
            <a:tailEnd type="triangle"/>
          </a:ln>
        </p:spPr>
        <p:txBody>
          <a:bodyPr lIns="45718" tIns="45718" rIns="45718" bIns="45718"/>
          <a:lstStyle/>
          <a:p>
            <a:pPr marR="424281" algn="just" defTabSz="585216">
              <a:lnSpc>
                <a:spcPct val="120000"/>
              </a:lnSpc>
              <a:defRPr sz="2200">
                <a:solidFill>
                  <a:srgbClr val="FF2600"/>
                </a:solidFill>
                <a:latin typeface="ＭＳ 明朝"/>
                <a:ea typeface="ＭＳ 明朝"/>
                <a:cs typeface="ＭＳ 明朝"/>
                <a:sym typeface="ＭＳ 明朝"/>
              </a:defRPr>
            </a:pPr>
            <a:endParaRPr/>
          </a:p>
        </p:txBody>
      </p:sp>
      <p:sp>
        <p:nvSpPr>
          <p:cNvPr id="479" name="矢印"/>
          <p:cNvSpPr/>
          <p:nvPr/>
        </p:nvSpPr>
        <p:spPr>
          <a:xfrm rot="6270010">
            <a:off x="8196788" y="6476004"/>
            <a:ext cx="2025827" cy="585876"/>
          </a:xfrm>
          <a:prstGeom prst="rightArrow">
            <a:avLst>
              <a:gd name="adj1" fmla="val 32000"/>
              <a:gd name="adj2" fmla="val 177578"/>
            </a:avLst>
          </a:prstGeom>
          <a:solidFill>
            <a:srgbClr val="FFFFFF"/>
          </a:solidFill>
          <a:ln w="12700">
            <a:solidFill>
              <a:schemeClr val="accent1"/>
            </a:solidFill>
            <a:bevel/>
          </a:ln>
        </p:spPr>
        <p:txBody>
          <a:bodyPr lIns="50800" tIns="50800" rIns="50800" bIns="50800" anchor="ctr"/>
          <a:lstStyle/>
          <a:p>
            <a:pPr defTabSz="747776">
              <a:defRPr sz="4000"/>
            </a:pPr>
            <a:endParaRPr/>
          </a:p>
        </p:txBody>
      </p:sp>
      <p:pic>
        <p:nvPicPr>
          <p:cNvPr id="480" name="イメージ" descr="イメージ"/>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29941" y="5869546"/>
            <a:ext cx="2660803" cy="497151"/>
          </a:xfrm>
          <a:prstGeom prst="rect">
            <a:avLst/>
          </a:prstGeom>
          <a:ln w="12700">
            <a:miter lim="400000"/>
          </a:ln>
        </p:spPr>
      </p:pic>
      <p:pic>
        <p:nvPicPr>
          <p:cNvPr id="481" name="pasted8.pdf" descr="pasted8.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6202" y="6455595"/>
            <a:ext cx="1844093" cy="2738110"/>
          </a:xfrm>
          <a:prstGeom prst="rect">
            <a:avLst/>
          </a:prstGeom>
          <a:ln w="12700">
            <a:miter lim="400000"/>
          </a:ln>
        </p:spPr>
      </p:pic>
      <p:sp>
        <p:nvSpPr>
          <p:cNvPr id="482" name="Unknown"/>
          <p:cNvSpPr txBox="1"/>
          <p:nvPr/>
        </p:nvSpPr>
        <p:spPr>
          <a:xfrm>
            <a:off x="5074566" y="1831590"/>
            <a:ext cx="149169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2400" b="1">
                <a:solidFill>
                  <a:schemeClr val="accent5"/>
                </a:solidFill>
                <a:latin typeface="+mn-lt"/>
                <a:ea typeface="+mn-ea"/>
                <a:cs typeface="+mn-cs"/>
                <a:sym typeface="Helvetica Neue"/>
              </a:defRPr>
            </a:lvl1pPr>
          </a:lstStyle>
          <a:p>
            <a:r>
              <a:t>Unknown</a:t>
            </a:r>
          </a:p>
        </p:txBody>
      </p:sp>
      <p:pic>
        <p:nvPicPr>
          <p:cNvPr id="483" name="イメージ" descr="イメージ"/>
          <p:cNvPicPr>
            <a:picLocks noChangeAspect="1"/>
          </p:cNvPicPr>
          <p:nvPr/>
        </p:nvPicPr>
        <p:blipFill>
          <a:blip r:embed="rId5"/>
          <a:stretch>
            <a:fillRect/>
          </a:stretch>
        </p:blipFill>
        <p:spPr>
          <a:xfrm>
            <a:off x="2921528" y="2026237"/>
            <a:ext cx="5797768" cy="5595855"/>
          </a:xfrm>
          <a:prstGeom prst="rect">
            <a:avLst/>
          </a:prstGeom>
          <a:ln w="12700">
            <a:miter lim="400000"/>
          </a:ln>
        </p:spPr>
      </p:pic>
      <p:sp>
        <p:nvSpPr>
          <p:cNvPr id="484" name="Relativistic Quantum Field Theory"/>
          <p:cNvSpPr txBox="1"/>
          <p:nvPr/>
        </p:nvSpPr>
        <p:spPr>
          <a:xfrm>
            <a:off x="3851511" y="7123816"/>
            <a:ext cx="4115601" cy="411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100">
                <a:latin typeface="+mn-lt"/>
                <a:ea typeface="+mn-ea"/>
                <a:cs typeface="+mn-cs"/>
                <a:sym typeface="Helvetica Neue"/>
              </a:defRPr>
            </a:lvl1pPr>
          </a:lstStyle>
          <a:p>
            <a:r>
              <a:t>Relativistic Quantum Field Theory</a:t>
            </a:r>
          </a:p>
        </p:txBody>
      </p:sp>
      <p:sp>
        <p:nvSpPr>
          <p:cNvPr id="485" name="Gauge…"/>
          <p:cNvSpPr txBox="1"/>
          <p:nvPr/>
        </p:nvSpPr>
        <p:spPr>
          <a:xfrm>
            <a:off x="3433218" y="5210306"/>
            <a:ext cx="1282751" cy="7792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200" b="1">
                <a:latin typeface="+mn-lt"/>
                <a:ea typeface="+mn-ea"/>
                <a:cs typeface="+mn-cs"/>
                <a:sym typeface="Helvetica Neue"/>
              </a:defRPr>
            </a:pPr>
            <a:r>
              <a:t>Gauge</a:t>
            </a:r>
          </a:p>
          <a:p>
            <a:pPr>
              <a:defRPr sz="2200" b="1">
                <a:latin typeface="+mn-lt"/>
                <a:ea typeface="+mn-ea"/>
                <a:cs typeface="+mn-cs"/>
                <a:sym typeface="Helvetica Neue"/>
              </a:defRPr>
            </a:pPr>
            <a:r>
              <a:t>Principle</a:t>
            </a:r>
          </a:p>
        </p:txBody>
      </p:sp>
      <p:sp>
        <p:nvSpPr>
          <p:cNvPr id="486" name="Electroweak Symmetry Breaking"/>
          <p:cNvSpPr txBox="1"/>
          <p:nvPr/>
        </p:nvSpPr>
        <p:spPr>
          <a:xfrm>
            <a:off x="6804204" y="5038856"/>
            <a:ext cx="1844093" cy="1122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200" b="1">
                <a:latin typeface="+mn-lt"/>
                <a:ea typeface="+mn-ea"/>
                <a:cs typeface="+mn-cs"/>
                <a:sym typeface="Helvetica Neue"/>
              </a:defRPr>
            </a:lvl1pPr>
          </a:lstStyle>
          <a:p>
            <a:r>
              <a:t>Electroweak Symmetry Breaking</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 name="EW Baryogenesis?"/>
          <p:cNvSpPr txBox="1">
            <a:spLocks noGrp="1"/>
          </p:cNvSpPr>
          <p:nvPr>
            <p:ph type="title"/>
          </p:nvPr>
        </p:nvSpPr>
        <p:spPr>
          <a:xfrm>
            <a:off x="1270000" y="673023"/>
            <a:ext cx="10464801" cy="1980390"/>
          </a:xfrm>
          <a:prstGeom prst="rect">
            <a:avLst/>
          </a:prstGeom>
        </p:spPr>
        <p:txBody>
          <a:bodyPr/>
          <a:lstStyle>
            <a:lvl1pPr defTabSz="830862"/>
          </a:lstStyle>
          <a:p>
            <a:r>
              <a:t>EW Baryogenesis?</a:t>
            </a:r>
          </a:p>
        </p:txBody>
      </p:sp>
      <p:sp>
        <p:nvSpPr>
          <p:cNvPr id="1222" name="スライド番号"/>
          <p:cNvSpPr txBox="1">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830862"/>
          </a:lstStyle>
          <a:p>
            <a:fld id="{86CB4B4D-7CA3-9044-876B-883B54F8677D}" type="slidenum">
              <a:t>40</a:t>
            </a:fld>
            <a:endParaRPr/>
          </a:p>
        </p:txBody>
      </p:sp>
      <p:sp>
        <p:nvSpPr>
          <p:cNvPr id="1223" name="EW Phase Transition＝Strong 1st Order…"/>
          <p:cNvSpPr txBox="1"/>
          <p:nvPr/>
        </p:nvSpPr>
        <p:spPr>
          <a:xfrm>
            <a:off x="1270000" y="3715945"/>
            <a:ext cx="10464801" cy="3309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nchor="ctr">
            <a:spAutoFit/>
          </a:bodyPr>
          <a:lstStyle/>
          <a:p>
            <a:pPr algn="l" defTabSz="457200">
              <a:defRPr sz="2800" b="1">
                <a:latin typeface="+mn-lt"/>
                <a:ea typeface="+mn-ea"/>
                <a:cs typeface="+mn-cs"/>
                <a:sym typeface="Helvetica Neue"/>
              </a:defRPr>
            </a:pPr>
            <a:r>
              <a:t>     </a:t>
            </a:r>
            <a:r>
              <a:rPr>
                <a:solidFill>
                  <a:srgbClr val="0433FF"/>
                </a:solidFill>
              </a:rPr>
              <a:t>EW Phase Transition＝Strong 1st Order </a:t>
            </a:r>
          </a:p>
          <a:p>
            <a:pPr algn="l" defTabSz="457200">
              <a:defRPr sz="2800" b="1">
                <a:latin typeface="+mn-lt"/>
                <a:ea typeface="+mn-ea"/>
                <a:cs typeface="+mn-cs"/>
                <a:sym typeface="Helvetica Neue"/>
              </a:defRPr>
            </a:pPr>
            <a:r>
              <a:t>             Necessary to deviate from equilibrium</a:t>
            </a:r>
            <a:br/>
            <a:r>
              <a:t>             </a:t>
            </a:r>
            <a:r>
              <a:rPr>
                <a:solidFill>
                  <a:schemeClr val="accent5"/>
                </a:solidFill>
              </a:rPr>
              <a:t>→ Shifts in HXX couplings</a:t>
            </a:r>
            <a:br>
              <a:rPr>
                <a:solidFill>
                  <a:schemeClr val="accent5"/>
                </a:solidFill>
              </a:rPr>
            </a:br>
            <a:r>
              <a:rPr>
                <a:solidFill>
                  <a:schemeClr val="accent5"/>
                </a:solidFill>
              </a:rPr>
              <a:t>                     Expect a large deviation in the HHH coupling</a:t>
            </a:r>
          </a:p>
          <a:p>
            <a:pPr algn="l" defTabSz="457200">
              <a:defRPr sz="2800" b="1">
                <a:solidFill>
                  <a:srgbClr val="0433FF"/>
                </a:solidFill>
                <a:latin typeface="+mn-lt"/>
                <a:ea typeface="+mn-ea"/>
                <a:cs typeface="+mn-cs"/>
                <a:sym typeface="Helvetica Neue"/>
              </a:defRPr>
            </a:pPr>
            <a:r>
              <a:t>     </a:t>
            </a:r>
            <a:br/>
            <a:r>
              <a:t>     Big enough CP violation (δ</a:t>
            </a:r>
            <a:r>
              <a:rPr baseline="-5999"/>
              <a:t>KM</a:t>
            </a:r>
            <a:r>
              <a:t> too small) at the bubble wall</a:t>
            </a:r>
          </a:p>
          <a:p>
            <a:pPr lvl="3" indent="685800" algn="l" defTabSz="457200">
              <a:defRPr sz="2800" b="1">
                <a:solidFill>
                  <a:srgbClr val="0433FF"/>
                </a:solidFill>
                <a:latin typeface="+mn-lt"/>
                <a:ea typeface="+mn-ea"/>
                <a:cs typeface="+mn-cs"/>
                <a:sym typeface="Helvetica Neue"/>
              </a:defRPr>
            </a:pPr>
            <a:r>
              <a:t>      </a:t>
            </a:r>
            <a:r>
              <a:rPr>
                <a:solidFill>
                  <a:schemeClr val="accent5"/>
                </a:solidFill>
              </a:rPr>
              <a:t>→ CP violation in the Higgs sector</a:t>
            </a:r>
          </a:p>
        </p:txBody>
      </p:sp>
      <p:sp>
        <p:nvSpPr>
          <p:cNvPr id="1224" name="Impossible in SM"/>
          <p:cNvSpPr txBox="1"/>
          <p:nvPr/>
        </p:nvSpPr>
        <p:spPr>
          <a:xfrm>
            <a:off x="5060899" y="2285601"/>
            <a:ext cx="2883002" cy="5518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nchor="ctr">
            <a:spAutoFit/>
          </a:bodyPr>
          <a:lstStyle>
            <a:lvl1pPr algn="l" defTabSz="457200">
              <a:defRPr sz="2800">
                <a:latin typeface="+mn-lt"/>
                <a:ea typeface="+mn-ea"/>
                <a:cs typeface="+mn-cs"/>
                <a:sym typeface="Helvetica Neue"/>
              </a:defRPr>
            </a:lvl1pPr>
          </a:lstStyle>
          <a:p>
            <a:r>
              <a:t>Impossible in SM</a:t>
            </a:r>
          </a:p>
        </p:txBody>
      </p:sp>
      <p:sp>
        <p:nvSpPr>
          <p:cNvPr id="1225" name="→ Extended Higgs Sector"/>
          <p:cNvSpPr txBox="1"/>
          <p:nvPr/>
        </p:nvSpPr>
        <p:spPr>
          <a:xfrm>
            <a:off x="2350802" y="7579811"/>
            <a:ext cx="8303195" cy="7682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nchor="ctr">
            <a:spAutoFit/>
          </a:bodyPr>
          <a:lstStyle/>
          <a:p>
            <a:pPr lvl="3" indent="0" defTabSz="457200">
              <a:defRPr b="1" i="1">
                <a:solidFill>
                  <a:schemeClr val="accent5"/>
                </a:solidFill>
                <a:latin typeface="+mn-lt"/>
                <a:ea typeface="+mn-ea"/>
                <a:cs typeface="+mn-cs"/>
                <a:sym typeface="Helvetica Neue"/>
              </a:defRPr>
            </a:pPr>
            <a:r>
              <a:t>→ Extended Higgs Sector</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 name="角丸四角形"/>
          <p:cNvSpPr/>
          <p:nvPr/>
        </p:nvSpPr>
        <p:spPr>
          <a:xfrm>
            <a:off x="172912" y="7944346"/>
            <a:ext cx="7514729" cy="1615943"/>
          </a:xfrm>
          <a:prstGeom prst="roundRect">
            <a:avLst>
              <a:gd name="adj" fmla="val 20355"/>
            </a:avLst>
          </a:prstGeom>
          <a:solidFill>
            <a:srgbClr val="C6E6E9"/>
          </a:solidFill>
          <a:ln w="12700">
            <a:miter lim="400000"/>
          </a:ln>
        </p:spPr>
        <p:txBody>
          <a:bodyPr lIns="50800" tIns="50800" rIns="50800" bIns="50800" anchor="ctr"/>
          <a:lstStyle/>
          <a:p>
            <a:pPr defTabSz="830862">
              <a:defRPr sz="3000">
                <a:solidFill>
                  <a:srgbClr val="FFFFFF"/>
                </a:solidFill>
                <a:effectLst>
                  <a:outerShdw blurRad="38100" dist="12700" dir="5400000" rotWithShape="0">
                    <a:srgbClr val="000000">
                      <a:alpha val="50000"/>
                    </a:srgbClr>
                  </a:outerShdw>
                </a:effectLst>
              </a:defRPr>
            </a:pPr>
            <a:endParaRPr/>
          </a:p>
        </p:txBody>
      </p:sp>
      <p:sp>
        <p:nvSpPr>
          <p:cNvPr id="1228" name="角丸四角形"/>
          <p:cNvSpPr/>
          <p:nvPr/>
        </p:nvSpPr>
        <p:spPr>
          <a:xfrm>
            <a:off x="7198053" y="963983"/>
            <a:ext cx="5706275" cy="6827884"/>
          </a:xfrm>
          <a:prstGeom prst="roundRect">
            <a:avLst>
              <a:gd name="adj" fmla="val 5764"/>
            </a:avLst>
          </a:prstGeom>
          <a:solidFill>
            <a:srgbClr val="C6E6E9"/>
          </a:solidFill>
          <a:ln w="12700">
            <a:miter lim="400000"/>
          </a:ln>
        </p:spPr>
        <p:txBody>
          <a:bodyPr lIns="50800" tIns="50800" rIns="50800" bIns="50800" anchor="ctr"/>
          <a:lstStyle/>
          <a:p>
            <a:pPr defTabSz="830862">
              <a:defRPr sz="3000">
                <a:solidFill>
                  <a:srgbClr val="FFFFFF"/>
                </a:solidFill>
                <a:effectLst>
                  <a:outerShdw blurRad="38100" dist="12700" dir="5400000" rotWithShape="0">
                    <a:srgbClr val="000000">
                      <a:alpha val="50000"/>
                    </a:srgbClr>
                  </a:outerShdw>
                </a:effectLst>
              </a:defRPr>
            </a:pPr>
            <a:endParaRPr/>
          </a:p>
        </p:txBody>
      </p:sp>
      <p:sp>
        <p:nvSpPr>
          <p:cNvPr id="1229" name="EW Baryogenesis?"/>
          <p:cNvSpPr txBox="1">
            <a:spLocks noGrp="1"/>
          </p:cNvSpPr>
          <p:nvPr>
            <p:ph type="title"/>
          </p:nvPr>
        </p:nvSpPr>
        <p:spPr>
          <a:xfrm>
            <a:off x="-1" y="-5759"/>
            <a:ext cx="13004801" cy="800907"/>
          </a:xfrm>
          <a:prstGeom prst="rect">
            <a:avLst/>
          </a:prstGeom>
        </p:spPr>
        <p:txBody>
          <a:bodyPr/>
          <a:lstStyle>
            <a:lvl1pPr>
              <a:defRPr sz="4000">
                <a:solidFill>
                  <a:srgbClr val="021CA1"/>
                </a:solidFill>
                <a:latin typeface="+mn-lt"/>
                <a:ea typeface="+mn-ea"/>
                <a:cs typeface="+mn-cs"/>
                <a:sym typeface="Helvetica Neue"/>
              </a:defRPr>
            </a:lvl1pPr>
          </a:lstStyle>
          <a:p>
            <a:r>
              <a:t>EW Baryogenesis?</a:t>
            </a:r>
          </a:p>
        </p:txBody>
      </p:sp>
      <p:sp>
        <p:nvSpPr>
          <p:cNvPr id="1230"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41</a:t>
            </a:fld>
            <a:endParaRPr/>
          </a:p>
        </p:txBody>
      </p:sp>
      <p:pic>
        <p:nvPicPr>
          <p:cNvPr id="1231" name="イメージ" descr="イメージ"/>
          <p:cNvPicPr>
            <a:picLocks noChangeAspect="1"/>
          </p:cNvPicPr>
          <p:nvPr/>
        </p:nvPicPr>
        <p:blipFill>
          <a:blip r:embed="rId2"/>
          <a:stretch>
            <a:fillRect/>
          </a:stretch>
        </p:blipFill>
        <p:spPr>
          <a:xfrm>
            <a:off x="322485" y="1336408"/>
            <a:ext cx="6695040" cy="6418178"/>
          </a:xfrm>
          <a:prstGeom prst="rect">
            <a:avLst/>
          </a:prstGeom>
          <a:ln w="12700">
            <a:miter lim="400000"/>
          </a:ln>
        </p:spPr>
      </p:pic>
      <p:sp>
        <p:nvSpPr>
          <p:cNvPr id="1232" name="線"/>
          <p:cNvSpPr/>
          <p:nvPr/>
        </p:nvSpPr>
        <p:spPr>
          <a:xfrm>
            <a:off x="2784307" y="3951117"/>
            <a:ext cx="958597" cy="1"/>
          </a:xfrm>
          <a:prstGeom prst="line">
            <a:avLst/>
          </a:prstGeom>
          <a:ln w="63500">
            <a:solidFill>
              <a:srgbClr val="FF2600"/>
            </a:solidFill>
            <a:miter lim="400000"/>
            <a:tailEnd type="triangle"/>
          </a:ln>
        </p:spPr>
        <p:txBody>
          <a:bodyPr lIns="0" tIns="0" rIns="0" bIns="0"/>
          <a:lstStyle/>
          <a:p>
            <a:pPr defTabSz="355600">
              <a:defRPr sz="32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33" name="Region where EW baryogenesis is possible"/>
          <p:cNvSpPr txBox="1"/>
          <p:nvPr/>
        </p:nvSpPr>
        <p:spPr>
          <a:xfrm>
            <a:off x="2856367" y="1729535"/>
            <a:ext cx="3139419" cy="1150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nchor="ctr">
            <a:spAutoFit/>
          </a:bodyPr>
          <a:lstStyle>
            <a:lvl1pPr algn="l" defTabSz="457200">
              <a:defRPr sz="2200" b="1" i="1">
                <a:solidFill>
                  <a:srgbClr val="0433FF"/>
                </a:solidFill>
                <a:latin typeface="+mn-lt"/>
                <a:ea typeface="+mn-ea"/>
                <a:cs typeface="+mn-cs"/>
                <a:sym typeface="Helvetica Neue"/>
              </a:defRPr>
            </a:lvl1pPr>
          </a:lstStyle>
          <a:p>
            <a:r>
              <a:t>Region where EW baryogenesis is possible </a:t>
            </a:r>
          </a:p>
        </p:txBody>
      </p:sp>
      <p:sp>
        <p:nvSpPr>
          <p:cNvPr id="1234" name="Minimum value of HHH coupling"/>
          <p:cNvSpPr txBox="1"/>
          <p:nvPr/>
        </p:nvSpPr>
        <p:spPr>
          <a:xfrm>
            <a:off x="4238356" y="4687869"/>
            <a:ext cx="2501550" cy="732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nchor="ctr">
            <a:spAutoFit/>
          </a:bodyPr>
          <a:lstStyle>
            <a:lvl1pPr algn="l" defTabSz="457200">
              <a:defRPr sz="2000">
                <a:solidFill>
                  <a:srgbClr val="FF2600"/>
                </a:solidFill>
                <a:latin typeface="+mn-lt"/>
                <a:ea typeface="+mn-ea"/>
                <a:cs typeface="+mn-cs"/>
                <a:sym typeface="Helvetica Neue"/>
              </a:defRPr>
            </a:lvl1pPr>
          </a:lstStyle>
          <a:p>
            <a:r>
              <a:t>Minimum value of HHH coupling</a:t>
            </a:r>
          </a:p>
        </p:txBody>
      </p:sp>
      <p:sp>
        <p:nvSpPr>
          <p:cNvPr id="1235" name="Senaha, Kanemura"/>
          <p:cNvSpPr txBox="1"/>
          <p:nvPr/>
        </p:nvSpPr>
        <p:spPr>
          <a:xfrm>
            <a:off x="4586630" y="6353042"/>
            <a:ext cx="1654582" cy="328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nchor="ctr">
            <a:spAutoFit/>
          </a:bodyPr>
          <a:lstStyle>
            <a:lvl1pPr algn="l" defTabSz="457200">
              <a:defRPr sz="1400">
                <a:latin typeface="+mn-lt"/>
                <a:ea typeface="+mn-ea"/>
                <a:cs typeface="+mn-cs"/>
                <a:sym typeface="Helvetica Neue"/>
              </a:defRPr>
            </a:lvl1pPr>
          </a:lstStyle>
          <a:p>
            <a:r>
              <a:t>Senaha, Kanemura</a:t>
            </a:r>
          </a:p>
        </p:txBody>
      </p:sp>
      <p:sp>
        <p:nvSpPr>
          <p:cNvPr id="1236" name="線"/>
          <p:cNvSpPr/>
          <p:nvPr/>
        </p:nvSpPr>
        <p:spPr>
          <a:xfrm flipV="1">
            <a:off x="2763519" y="1495974"/>
            <a:ext cx="1" cy="5350087"/>
          </a:xfrm>
          <a:prstGeom prst="line">
            <a:avLst/>
          </a:prstGeom>
          <a:ln w="3175">
            <a:solidFill>
              <a:srgbClr val="000000"/>
            </a:solidFill>
            <a:prstDash val="sysDot"/>
            <a:miter lim="400000"/>
          </a:ln>
        </p:spPr>
        <p:txBody>
          <a:bodyPr lIns="65023" tIns="65023" rIns="65023" bIns="65023"/>
          <a:lstStyle/>
          <a:p>
            <a:pPr algn="l" defTabSz="457200">
              <a:defRPr sz="1200">
                <a:latin typeface="Helvetica"/>
                <a:ea typeface="Helvetica"/>
                <a:cs typeface="Helvetica"/>
                <a:sym typeface="Helvetica"/>
              </a:defRPr>
            </a:pPr>
            <a:endParaRPr/>
          </a:p>
        </p:txBody>
      </p:sp>
      <p:sp>
        <p:nvSpPr>
          <p:cNvPr id="1237" name="線"/>
          <p:cNvSpPr/>
          <p:nvPr/>
        </p:nvSpPr>
        <p:spPr>
          <a:xfrm>
            <a:off x="1544805" y="5781210"/>
            <a:ext cx="5518718" cy="1"/>
          </a:xfrm>
          <a:prstGeom prst="line">
            <a:avLst/>
          </a:prstGeom>
          <a:ln w="3175">
            <a:solidFill>
              <a:srgbClr val="000000"/>
            </a:solidFill>
            <a:prstDash val="sysDot"/>
            <a:miter lim="400000"/>
          </a:ln>
        </p:spPr>
        <p:txBody>
          <a:bodyPr lIns="65023" tIns="65023" rIns="65023" bIns="65023"/>
          <a:lstStyle/>
          <a:p>
            <a:pPr algn="l" defTabSz="457200">
              <a:defRPr sz="1200">
                <a:latin typeface="Helvetica"/>
                <a:ea typeface="Helvetica"/>
                <a:cs typeface="Helvetica"/>
                <a:sym typeface="Helvetica"/>
              </a:defRPr>
            </a:pPr>
            <a:endParaRPr/>
          </a:p>
        </p:txBody>
      </p:sp>
      <p:grpSp>
        <p:nvGrpSpPr>
          <p:cNvPr id="1240" name="ILC will test EW baryogenesis."/>
          <p:cNvGrpSpPr/>
          <p:nvPr/>
        </p:nvGrpSpPr>
        <p:grpSpPr>
          <a:xfrm>
            <a:off x="8067872" y="8150331"/>
            <a:ext cx="4635062" cy="694181"/>
            <a:chOff x="0" y="0"/>
            <a:chExt cx="4635060" cy="694180"/>
          </a:xfrm>
        </p:grpSpPr>
        <p:sp>
          <p:nvSpPr>
            <p:cNvPr id="1239" name="ILC will test EW baryogenesis."/>
            <p:cNvSpPr txBox="1"/>
            <p:nvPr/>
          </p:nvSpPr>
          <p:spPr>
            <a:xfrm>
              <a:off x="88900" y="50800"/>
              <a:ext cx="4457261" cy="465581"/>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spAutoFit/>
            </a:bodyPr>
            <a:lstStyle>
              <a:lvl1pPr algn="l" defTabSz="457200">
                <a:defRPr sz="2000" b="1">
                  <a:solidFill>
                    <a:srgbClr val="FF2C79"/>
                  </a:solidFill>
                  <a:latin typeface="+mn-lt"/>
                  <a:ea typeface="+mn-ea"/>
                  <a:cs typeface="+mn-cs"/>
                  <a:sym typeface="Helvetica Neue"/>
                </a:defRPr>
              </a:lvl1pPr>
            </a:lstStyle>
            <a:p>
              <a:r>
                <a:t>ILC will test EW baryogenesis.</a:t>
              </a:r>
            </a:p>
          </p:txBody>
        </p:sp>
        <p:pic>
          <p:nvPicPr>
            <p:cNvPr id="1238" name="ILC will test EW baryogenesis. ILC will test EW baryogenesis." descr="ILC will test EW baryogenesis. ILC will test EW baryogenesis."/>
            <p:cNvPicPr>
              <a:picLocks/>
            </p:cNvPicPr>
            <p:nvPr/>
          </p:nvPicPr>
          <p:blipFill>
            <a:blip r:embed="rId3"/>
            <a:stretch>
              <a:fillRect/>
            </a:stretch>
          </p:blipFill>
          <p:spPr>
            <a:xfrm>
              <a:off x="0" y="0"/>
              <a:ext cx="4635061" cy="694181"/>
            </a:xfrm>
            <a:prstGeom prst="rect">
              <a:avLst/>
            </a:prstGeom>
            <a:effectLst/>
          </p:spPr>
        </p:pic>
      </p:grpSp>
      <p:sp>
        <p:nvSpPr>
          <p:cNvPr id="1241" name="EWPT ＝1st Order"/>
          <p:cNvSpPr txBox="1"/>
          <p:nvPr/>
        </p:nvSpPr>
        <p:spPr>
          <a:xfrm>
            <a:off x="3099968" y="2970937"/>
            <a:ext cx="2051113" cy="3654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nchor="ctr">
            <a:spAutoFit/>
          </a:bodyPr>
          <a:lstStyle>
            <a:lvl1pPr algn="l" defTabSz="457200">
              <a:defRPr sz="1600" b="1" i="1">
                <a:solidFill>
                  <a:srgbClr val="0433FF"/>
                </a:solidFill>
                <a:latin typeface="+mn-lt"/>
                <a:ea typeface="+mn-ea"/>
                <a:cs typeface="+mn-cs"/>
                <a:sym typeface="Helvetica Neue"/>
              </a:defRPr>
            </a:lvl1pPr>
          </a:lstStyle>
          <a:p>
            <a:r>
              <a:t>EWPT ＝1st Order</a:t>
            </a:r>
          </a:p>
        </p:txBody>
      </p:sp>
      <p:sp>
        <p:nvSpPr>
          <p:cNvPr id="1242" name="At 500 GeV signal and background diagrams constructively interfere.強め合う…"/>
          <p:cNvSpPr txBox="1"/>
          <p:nvPr/>
        </p:nvSpPr>
        <p:spPr>
          <a:xfrm>
            <a:off x="507097" y="8290538"/>
            <a:ext cx="6846358" cy="1169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algn="l" defTabSz="457200">
              <a:defRPr sz="2000">
                <a:latin typeface="+mn-lt"/>
                <a:ea typeface="+mn-ea"/>
                <a:cs typeface="+mn-cs"/>
                <a:sym typeface="Helvetica Neue"/>
              </a:defRPr>
            </a:pPr>
            <a:r>
              <a:t>At 500 GeV signal and background diagrams constructively interfere.強め合う</a:t>
            </a:r>
          </a:p>
          <a:p>
            <a:pPr algn="l" defTabSz="457200">
              <a:defRPr sz="2000">
                <a:latin typeface="+mn-lt"/>
                <a:ea typeface="+mn-ea"/>
                <a:cs typeface="+mn-cs"/>
                <a:sym typeface="Helvetica Neue"/>
              </a:defRPr>
            </a:pPr>
            <a:r>
              <a:t>→ </a:t>
            </a:r>
            <a:r>
              <a:rPr b="1" i="1"/>
              <a:t>If there is 100% upward shift→ Δλ/λ=14%</a:t>
            </a:r>
          </a:p>
        </p:txBody>
      </p:sp>
      <p:sp>
        <p:nvSpPr>
          <p:cNvPr id="1243" name="e.g.: 2 Higgs Doublet Model (2HDM)"/>
          <p:cNvSpPr txBox="1"/>
          <p:nvPr/>
        </p:nvSpPr>
        <p:spPr>
          <a:xfrm>
            <a:off x="220953" y="845687"/>
            <a:ext cx="6085305" cy="440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nchor="ctr">
            <a:spAutoFit/>
          </a:bodyPr>
          <a:lstStyle/>
          <a:p>
            <a:pPr algn="l" defTabSz="457200">
              <a:defRPr sz="2000" u="sng">
                <a:latin typeface="+mn-lt"/>
                <a:ea typeface="+mn-ea"/>
                <a:cs typeface="+mn-cs"/>
                <a:sym typeface="Helvetica Neue"/>
              </a:defRPr>
            </a:pPr>
            <a:r>
              <a:rPr u="none"/>
              <a:t>e.g.: </a:t>
            </a:r>
            <a:r>
              <a:rPr b="1" i="1" u="none"/>
              <a:t>2 Higgs Doublet Model (2HDM)</a:t>
            </a:r>
          </a:p>
        </p:txBody>
      </p:sp>
      <p:pic>
        <p:nvPicPr>
          <p:cNvPr id="1244" name="イメージ" descr="イメージ"/>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40199" y="1855809"/>
            <a:ext cx="5421983" cy="2595710"/>
          </a:xfrm>
          <a:prstGeom prst="rect">
            <a:avLst/>
          </a:prstGeom>
          <a:ln w="12700">
            <a:miter lim="400000"/>
          </a:ln>
          <a:effectLst>
            <a:outerShdw blurRad="12700" dir="5400000" rotWithShape="0">
              <a:srgbClr val="000000">
                <a:alpha val="50000"/>
              </a:srgbClr>
            </a:outerShdw>
          </a:effectLst>
        </p:spPr>
      </p:pic>
      <p:sp>
        <p:nvSpPr>
          <p:cNvPr id="1245" name="2ab-1 @ 250 GeV"/>
          <p:cNvSpPr txBox="1"/>
          <p:nvPr/>
        </p:nvSpPr>
        <p:spPr>
          <a:xfrm>
            <a:off x="10648854" y="4895387"/>
            <a:ext cx="2214791" cy="31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1400" b="1">
                <a:solidFill>
                  <a:srgbClr val="1F1000"/>
                </a:solidFill>
                <a:latin typeface="Helvetica"/>
                <a:ea typeface="Helvetica"/>
                <a:cs typeface="Helvetica"/>
                <a:sym typeface="Helvetica"/>
              </a:defRPr>
            </a:pPr>
            <a:r>
              <a:t>2ab</a:t>
            </a:r>
            <a:r>
              <a:rPr baseline="31999"/>
              <a:t>-1</a:t>
            </a:r>
            <a:r>
              <a:t> @ 250 GeV </a:t>
            </a:r>
          </a:p>
        </p:txBody>
      </p:sp>
      <p:sp>
        <p:nvSpPr>
          <p:cNvPr id="1246" name="四角形"/>
          <p:cNvSpPr/>
          <p:nvPr/>
        </p:nvSpPr>
        <p:spPr>
          <a:xfrm>
            <a:off x="10436268" y="4825555"/>
            <a:ext cx="2310516" cy="1046691"/>
          </a:xfrm>
          <a:prstGeom prst="rect">
            <a:avLst/>
          </a:prstGeom>
          <a:ln w="25400">
            <a:solidFill>
              <a:srgbClr val="FF2600"/>
            </a:solidFill>
            <a:miter lim="400000"/>
          </a:ln>
        </p:spPr>
        <p:txBody>
          <a:bodyPr lIns="50800" tIns="50800" rIns="50800" bIns="50800" anchor="ctr"/>
          <a:lstStyle/>
          <a:p>
            <a:pPr>
              <a:defRPr sz="2000">
                <a:solidFill>
                  <a:srgbClr val="FFFFFF"/>
                </a:solidFill>
                <a:latin typeface="ヒラギノ角ゴ ProN W3"/>
                <a:ea typeface="ヒラギノ角ゴ ProN W3"/>
                <a:cs typeface="ヒラギノ角ゴ ProN W3"/>
                <a:sym typeface="ヒラギノ角ゴ ProN W3"/>
              </a:defRPr>
            </a:pPr>
            <a:endParaRPr/>
          </a:p>
        </p:txBody>
      </p:sp>
      <p:pic>
        <p:nvPicPr>
          <p:cNvPr id="1247" name="イメージ" descr="イメージ"/>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60659" y="4673815"/>
            <a:ext cx="2945062" cy="2945063"/>
          </a:xfrm>
          <a:prstGeom prst="rect">
            <a:avLst/>
          </a:prstGeom>
          <a:ln w="12700">
            <a:miter lim="400000"/>
          </a:ln>
          <a:effectLst>
            <a:outerShdw blurRad="12700" dir="5400000" rotWithShape="0">
              <a:srgbClr val="000000">
                <a:alpha val="50000"/>
              </a:srgbClr>
            </a:outerShdw>
          </a:effectLst>
        </p:spPr>
      </p:pic>
      <p:sp>
        <p:nvSpPr>
          <p:cNvPr id="1248" name="Measuring CP in H → τ+τ- at ILC"/>
          <p:cNvSpPr txBox="1"/>
          <p:nvPr/>
        </p:nvSpPr>
        <p:spPr>
          <a:xfrm>
            <a:off x="7360659" y="1037036"/>
            <a:ext cx="3198785" cy="371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nchor="ctr">
            <a:spAutoFit/>
          </a:bodyPr>
          <a:lstStyle/>
          <a:p>
            <a:pPr algn="l" defTabSz="457200">
              <a:defRPr sz="1600" b="1">
                <a:solidFill>
                  <a:srgbClr val="081C9B"/>
                </a:solidFill>
                <a:latin typeface="Helvetica"/>
                <a:ea typeface="Helvetica"/>
                <a:cs typeface="Helvetica"/>
                <a:sym typeface="Helvetica"/>
              </a:defRPr>
            </a:pPr>
            <a:r>
              <a:t>Measuring CP in H → τ</a:t>
            </a:r>
            <a:r>
              <a:rPr baseline="31999"/>
              <a:t>+</a:t>
            </a:r>
            <a:r>
              <a:t>τ</a:t>
            </a:r>
            <a:r>
              <a:rPr baseline="31999"/>
              <a:t>-</a:t>
            </a:r>
            <a:r>
              <a:t> at ILC</a:t>
            </a:r>
          </a:p>
        </p:txBody>
      </p:sp>
      <p:sp>
        <p:nvSpPr>
          <p:cNvPr id="1249" name="D. Jeans 2018"/>
          <p:cNvSpPr txBox="1"/>
          <p:nvPr/>
        </p:nvSpPr>
        <p:spPr>
          <a:xfrm>
            <a:off x="11391686" y="5982211"/>
            <a:ext cx="1282625" cy="3282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nchor="ctr">
            <a:spAutoFit/>
          </a:bodyPr>
          <a:lstStyle>
            <a:lvl1pPr algn="l" defTabSz="457200">
              <a:defRPr sz="1400">
                <a:latin typeface="+mn-lt"/>
                <a:ea typeface="+mn-ea"/>
                <a:cs typeface="+mn-cs"/>
                <a:sym typeface="Helvetica Neue"/>
              </a:defRPr>
            </a:lvl1pPr>
          </a:lstStyle>
          <a:p>
            <a:r>
              <a:t>D. Jeans 2018</a:t>
            </a:r>
          </a:p>
        </p:txBody>
      </p:sp>
      <p:pic>
        <p:nvPicPr>
          <p:cNvPr id="1250" name="イメージ" descr="イメージ"/>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32784" y="1489676"/>
            <a:ext cx="4730561" cy="306096"/>
          </a:xfrm>
          <a:prstGeom prst="rect">
            <a:avLst/>
          </a:prstGeom>
          <a:ln w="12700">
            <a:miter lim="400000"/>
          </a:ln>
        </p:spPr>
      </p:pic>
      <p:sp>
        <p:nvSpPr>
          <p:cNvPr id="1251" name="Measurement of HHH coupling at ILC"/>
          <p:cNvSpPr txBox="1"/>
          <p:nvPr/>
        </p:nvSpPr>
        <p:spPr>
          <a:xfrm>
            <a:off x="383329" y="7979685"/>
            <a:ext cx="3721569" cy="371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nchor="ctr">
            <a:spAutoFit/>
          </a:bodyPr>
          <a:lstStyle>
            <a:lvl1pPr algn="l" defTabSz="457200">
              <a:defRPr sz="1600" b="1">
                <a:solidFill>
                  <a:srgbClr val="081C9B"/>
                </a:solidFill>
                <a:latin typeface="Helvetica"/>
                <a:ea typeface="Helvetica"/>
                <a:cs typeface="Helvetica"/>
                <a:sym typeface="Helvetica"/>
              </a:defRPr>
            </a:lvl1pPr>
          </a:lstStyle>
          <a:p>
            <a:r>
              <a:t>Measurement of HHH coupling at ILC</a:t>
            </a:r>
          </a:p>
        </p:txBody>
      </p:sp>
      <p:pic>
        <p:nvPicPr>
          <p:cNvPr id="1252" name="latex-image-1.pdf" descr="latex-image-1.pd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51370" y="5231366"/>
            <a:ext cx="2209757" cy="416936"/>
          </a:xfrm>
          <a:prstGeom prst="rect">
            <a:avLst/>
          </a:prstGeom>
          <a:ln w="12700">
            <a:miter lim="400000"/>
          </a:ln>
        </p:spPr>
      </p:pic>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 name="スライド番号"/>
          <p:cNvSpPr txBox="1">
            <a:spLocks noGrp="1"/>
          </p:cNvSpPr>
          <p:nvPr>
            <p:ph type="sldNum" sz="quarter" idx="2"/>
          </p:nvPr>
        </p:nvSpPr>
        <p:spPr>
          <a:xfrm>
            <a:off x="12517861" y="9278946"/>
            <a:ext cx="347930" cy="2794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defTabSz="747776">
              <a:defRPr sz="1400">
                <a:latin typeface="ヒラギノ角ゴ ProN W3"/>
                <a:ea typeface="ヒラギノ角ゴ ProN W3"/>
                <a:cs typeface="ヒラギノ角ゴ ProN W3"/>
                <a:sym typeface="ヒラギノ角ゴ ProN W3"/>
              </a:defRPr>
            </a:lvl1pPr>
          </a:lstStyle>
          <a:p>
            <a:fld id="{86CB4B4D-7CA3-9044-876B-883B54F8677D}" type="slidenum">
              <a:t>42</a:t>
            </a:fld>
            <a:endParaRPr/>
          </a:p>
        </p:txBody>
      </p:sp>
      <p:pic>
        <p:nvPicPr>
          <p:cNvPr id="1255" name="イメージ" descr="イメージ"/>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7105" y="1413314"/>
            <a:ext cx="8187550" cy="7430153"/>
          </a:xfrm>
          <a:prstGeom prst="rect">
            <a:avLst/>
          </a:prstGeom>
          <a:ln w="12700">
            <a:miter lim="400000"/>
          </a:ln>
        </p:spPr>
      </p:pic>
      <p:sp>
        <p:nvSpPr>
          <p:cNvPr id="1256" name="Hashino, Kakizaki, Kanemura, Matsui, Ko: arXiv 1609.00297"/>
          <p:cNvSpPr txBox="1"/>
          <p:nvPr/>
        </p:nvSpPr>
        <p:spPr>
          <a:xfrm>
            <a:off x="300981" y="9268166"/>
            <a:ext cx="4895520" cy="328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nchor="ctr">
            <a:spAutoFit/>
          </a:bodyPr>
          <a:lstStyle>
            <a:lvl1pPr algn="l" defTabSz="457200">
              <a:defRPr sz="1400">
                <a:latin typeface="+mn-lt"/>
                <a:ea typeface="+mn-ea"/>
                <a:cs typeface="+mn-cs"/>
                <a:sym typeface="Helvetica Neue"/>
              </a:defRPr>
            </a:lvl1pPr>
          </a:lstStyle>
          <a:p>
            <a:r>
              <a:t>Hashino, Kakizaki, Kanemura, Matsui, Ko: arXiv 1609.00297</a:t>
            </a:r>
          </a:p>
        </p:txBody>
      </p:sp>
      <p:sp>
        <p:nvSpPr>
          <p:cNvPr id="1257" name="e.g.: Doublet-Singlet Mixing Model (HSM)"/>
          <p:cNvSpPr txBox="1"/>
          <p:nvPr/>
        </p:nvSpPr>
        <p:spPr>
          <a:xfrm>
            <a:off x="396263" y="1052872"/>
            <a:ext cx="6542527" cy="440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nchor="ctr">
            <a:spAutoFit/>
          </a:bodyPr>
          <a:lstStyle/>
          <a:p>
            <a:pPr algn="l" defTabSz="457200">
              <a:defRPr sz="2000" u="sng">
                <a:latin typeface="+mn-lt"/>
                <a:ea typeface="+mn-ea"/>
                <a:cs typeface="+mn-cs"/>
                <a:sym typeface="Helvetica Neue"/>
              </a:defRPr>
            </a:pPr>
            <a:r>
              <a:rPr u="none"/>
              <a:t>e.g.: </a:t>
            </a:r>
            <a:r>
              <a:rPr b="1" i="1" u="none"/>
              <a:t>Doublet-Singlet Mixing Model (HSM)</a:t>
            </a:r>
          </a:p>
        </p:txBody>
      </p:sp>
      <p:sp>
        <p:nvSpPr>
          <p:cNvPr id="1258" name="Precision Higgs Coupling Measurements"/>
          <p:cNvSpPr txBox="1"/>
          <p:nvPr/>
        </p:nvSpPr>
        <p:spPr>
          <a:xfrm>
            <a:off x="248810" y="2147504"/>
            <a:ext cx="2369087" cy="1219201"/>
          </a:xfrm>
          <a:prstGeom prst="rect">
            <a:avLst/>
          </a:prstGeom>
          <a:ln w="12700">
            <a:solidFill>
              <a:srgbClr val="FF26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defRPr sz="2400" b="1">
                <a:solidFill>
                  <a:srgbClr val="FF2600"/>
                </a:solidFill>
                <a:latin typeface="Helvetica"/>
                <a:ea typeface="Helvetica"/>
                <a:cs typeface="Helvetica"/>
                <a:sym typeface="Helvetica"/>
              </a:defRPr>
            </a:lvl1pPr>
          </a:lstStyle>
          <a:p>
            <a:r>
              <a:t>Precision Higgs Coupling Measurements</a:t>
            </a:r>
          </a:p>
        </p:txBody>
      </p:sp>
      <p:sp>
        <p:nvSpPr>
          <p:cNvPr id="1259" name="gHHH shift"/>
          <p:cNvSpPr txBox="1"/>
          <p:nvPr/>
        </p:nvSpPr>
        <p:spPr>
          <a:xfrm>
            <a:off x="10197161" y="2151315"/>
            <a:ext cx="1573247" cy="482601"/>
          </a:xfrm>
          <a:prstGeom prst="rect">
            <a:avLst/>
          </a:prstGeom>
          <a:ln w="12700">
            <a:solidFill>
              <a:srgbClr val="FF26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2400" b="1">
                <a:solidFill>
                  <a:srgbClr val="FF2600"/>
                </a:solidFill>
                <a:latin typeface="Helvetica"/>
                <a:ea typeface="Helvetica"/>
                <a:cs typeface="Helvetica"/>
                <a:sym typeface="Helvetica"/>
              </a:defRPr>
            </a:pPr>
            <a:r>
              <a:t>g</a:t>
            </a:r>
            <a:r>
              <a:rPr baseline="-5999"/>
              <a:t>HHH</a:t>
            </a:r>
            <a:r>
              <a:t> shift</a:t>
            </a:r>
          </a:p>
        </p:txBody>
      </p:sp>
      <p:sp>
        <p:nvSpPr>
          <p:cNvPr id="1260" name="Fuyuno, Senaha: arXiv: 1406.0433"/>
          <p:cNvSpPr txBox="1"/>
          <p:nvPr/>
        </p:nvSpPr>
        <p:spPr>
          <a:xfrm>
            <a:off x="300981" y="8952609"/>
            <a:ext cx="2860244" cy="328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nchor="ctr">
            <a:spAutoFit/>
          </a:bodyPr>
          <a:lstStyle>
            <a:lvl1pPr algn="l" defTabSz="457200">
              <a:defRPr sz="1400">
                <a:latin typeface="+mn-lt"/>
                <a:ea typeface="+mn-ea"/>
                <a:cs typeface="+mn-cs"/>
                <a:sym typeface="Helvetica Neue"/>
              </a:defRPr>
            </a:lvl1pPr>
          </a:lstStyle>
          <a:p>
            <a:r>
              <a:t>Fuyuno, Senaha: arXiv: 1406.0433</a:t>
            </a:r>
          </a:p>
        </p:txBody>
      </p:sp>
      <p:sp>
        <p:nvSpPr>
          <p:cNvPr id="1261" name="Strong 1st Order EW Phase Transition"/>
          <p:cNvSpPr txBox="1">
            <a:spLocks noGrp="1"/>
          </p:cNvSpPr>
          <p:nvPr>
            <p:ph type="title" idx="4294967295"/>
          </p:nvPr>
        </p:nvSpPr>
        <p:spPr>
          <a:xfrm>
            <a:off x="-1" y="57990"/>
            <a:ext cx="13004801" cy="800907"/>
          </a:xfrm>
          <a:prstGeom prst="rect">
            <a:avLst/>
          </a:prstGeom>
        </p:spPr>
        <p:txBody>
          <a:bodyPr lIns="65023" tIns="65023" rIns="65023" bIns="65023">
            <a:normAutofit/>
          </a:bodyPr>
          <a:lstStyle>
            <a:lvl1pPr defTabSz="457200">
              <a:defRPr sz="4000" b="1" i="1">
                <a:solidFill>
                  <a:srgbClr val="021CA1"/>
                </a:solidFill>
                <a:uFillTx/>
                <a:latin typeface="+mn-lt"/>
                <a:ea typeface="+mn-ea"/>
                <a:cs typeface="+mn-cs"/>
                <a:sym typeface="Helvetica Neue"/>
              </a:defRPr>
            </a:lvl1pPr>
          </a:lstStyle>
          <a:p>
            <a:r>
              <a:t>Strong 1st Order EW Phase Transition</a:t>
            </a:r>
          </a:p>
        </p:txBody>
      </p:sp>
      <p:sp>
        <p:nvSpPr>
          <p:cNvPr id="1262" name="Gravitational Wave"/>
          <p:cNvSpPr txBox="1"/>
          <p:nvPr/>
        </p:nvSpPr>
        <p:spPr>
          <a:xfrm>
            <a:off x="9766855" y="4451349"/>
            <a:ext cx="2078453" cy="850901"/>
          </a:xfrm>
          <a:prstGeom prst="rect">
            <a:avLst/>
          </a:prstGeom>
          <a:ln w="12700">
            <a:solidFill>
              <a:srgbClr val="FF26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defRPr sz="2400" b="1">
                <a:solidFill>
                  <a:srgbClr val="FF2600"/>
                </a:solidFill>
                <a:latin typeface="Helvetica"/>
                <a:ea typeface="Helvetica"/>
                <a:cs typeface="Helvetica"/>
                <a:sym typeface="Helvetica"/>
              </a:defRPr>
            </a:lvl1pPr>
          </a:lstStyle>
          <a:p>
            <a:r>
              <a:t>Gravitational Wave</a:t>
            </a:r>
          </a:p>
        </p:txBody>
      </p:sp>
      <p:sp>
        <p:nvSpPr>
          <p:cNvPr id="1263" name="線"/>
          <p:cNvSpPr/>
          <p:nvPr/>
        </p:nvSpPr>
        <p:spPr>
          <a:xfrm>
            <a:off x="8271435" y="4894066"/>
            <a:ext cx="1492165" cy="1"/>
          </a:xfrm>
          <a:prstGeom prst="line">
            <a:avLst/>
          </a:prstGeom>
          <a:ln w="12700">
            <a:solidFill>
              <a:srgbClr val="FF2600"/>
            </a:solidFill>
            <a:miter lim="400000"/>
          </a:ln>
        </p:spPr>
        <p:txBody>
          <a:bodyPr lIns="65023" tIns="65023" rIns="65023" bIns="65023" anchor="ctr"/>
          <a:lstStyle/>
          <a:p>
            <a:pPr defTabSz="585216">
              <a:defRPr sz="3400">
                <a:solidFill>
                  <a:srgbClr val="FFFDEF"/>
                </a:solidFill>
                <a:effectLst>
                  <a:outerShdw blurRad="25400" dist="12700" dir="16200000" rotWithShape="0">
                    <a:srgbClr val="000000">
                      <a:alpha val="40000"/>
                    </a:srgbClr>
                  </a:outerShdw>
                </a:effectLst>
                <a:latin typeface="Palatino"/>
                <a:ea typeface="Palatino"/>
                <a:cs typeface="Palatino"/>
                <a:sym typeface="Palatino"/>
              </a:defRPr>
            </a:pPr>
            <a:endParaRPr/>
          </a:p>
        </p:txBody>
      </p:sp>
      <p:sp>
        <p:nvSpPr>
          <p:cNvPr id="1264" name="線"/>
          <p:cNvSpPr/>
          <p:nvPr/>
        </p:nvSpPr>
        <p:spPr>
          <a:xfrm flipV="1">
            <a:off x="9183045" y="2468164"/>
            <a:ext cx="1028491" cy="577880"/>
          </a:xfrm>
          <a:prstGeom prst="line">
            <a:avLst/>
          </a:prstGeom>
          <a:ln w="12700">
            <a:solidFill>
              <a:srgbClr val="FF2600"/>
            </a:solidFill>
            <a:miter lim="400000"/>
          </a:ln>
        </p:spPr>
        <p:txBody>
          <a:bodyPr lIns="65023" tIns="65023" rIns="65023" bIns="65023" anchor="ctr"/>
          <a:lstStyle/>
          <a:p>
            <a:pPr defTabSz="585216">
              <a:defRPr sz="3400">
                <a:solidFill>
                  <a:srgbClr val="FFFDEF"/>
                </a:solidFill>
                <a:effectLst>
                  <a:outerShdw blurRad="25400" dist="12700" dir="16200000" rotWithShape="0">
                    <a:srgbClr val="000000">
                      <a:alpha val="40000"/>
                    </a:srgbClr>
                  </a:outerShdw>
                </a:effectLst>
                <a:latin typeface="Palatino"/>
                <a:ea typeface="Palatino"/>
                <a:cs typeface="Palatino"/>
                <a:sym typeface="Palatino"/>
              </a:defRPr>
            </a:pPr>
            <a:endParaRPr/>
          </a:p>
        </p:txBody>
      </p:sp>
      <p:sp>
        <p:nvSpPr>
          <p:cNvPr id="1265" name="線"/>
          <p:cNvSpPr/>
          <p:nvPr/>
        </p:nvSpPr>
        <p:spPr>
          <a:xfrm>
            <a:off x="2600704" y="3122760"/>
            <a:ext cx="777918" cy="777918"/>
          </a:xfrm>
          <a:prstGeom prst="line">
            <a:avLst/>
          </a:prstGeom>
          <a:ln w="12700">
            <a:solidFill>
              <a:srgbClr val="FF2600"/>
            </a:solidFill>
            <a:miter lim="400000"/>
          </a:ln>
        </p:spPr>
        <p:txBody>
          <a:bodyPr lIns="65023" tIns="65023" rIns="65023" bIns="65023" anchor="ctr"/>
          <a:lstStyle/>
          <a:p>
            <a:pPr defTabSz="585216">
              <a:defRPr sz="3400">
                <a:solidFill>
                  <a:srgbClr val="FFFDEF"/>
                </a:solidFill>
                <a:effectLst>
                  <a:outerShdw blurRad="25400" dist="12700" dir="16200000" rotWithShape="0">
                    <a:srgbClr val="000000">
                      <a:alpha val="40000"/>
                    </a:srgbClr>
                  </a:outerShdw>
                </a:effectLst>
                <a:latin typeface="Palatino"/>
                <a:ea typeface="Palatino"/>
                <a:cs typeface="Palatino"/>
                <a:sym typeface="Palatino"/>
              </a:defRPr>
            </a:pPr>
            <a:endParaRPr/>
          </a:p>
        </p:txBody>
      </p:sp>
      <p:sp>
        <p:nvSpPr>
          <p:cNvPr id="1266" name="κV=κf=κ"/>
          <p:cNvSpPr txBox="1"/>
          <p:nvPr/>
        </p:nvSpPr>
        <p:spPr>
          <a:xfrm>
            <a:off x="1165575" y="3762475"/>
            <a:ext cx="1388449" cy="561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nchor="ctr">
            <a:spAutoFit/>
          </a:bodyPr>
          <a:lstStyle/>
          <a:p>
            <a:pPr algn="l" defTabSz="585216">
              <a:defRPr sz="2800" b="1" i="1">
                <a:solidFill>
                  <a:srgbClr val="FF2600"/>
                </a:solidFill>
                <a:latin typeface="Helvetica"/>
                <a:ea typeface="Helvetica"/>
                <a:cs typeface="Helvetica"/>
                <a:sym typeface="Helvetica"/>
              </a:defRPr>
            </a:pPr>
            <a:r>
              <a:t>κ</a:t>
            </a:r>
            <a:r>
              <a:rPr baseline="-5999"/>
              <a:t>V</a:t>
            </a:r>
            <a:r>
              <a:t>=κ</a:t>
            </a:r>
            <a:r>
              <a:rPr baseline="-5999"/>
              <a:t>f</a:t>
            </a:r>
            <a:r>
              <a:t>=κ</a:t>
            </a:r>
          </a:p>
        </p:txBody>
      </p:sp>
      <p:sp>
        <p:nvSpPr>
          <p:cNvPr id="1267" name="Uniform Shift"/>
          <p:cNvSpPr txBox="1"/>
          <p:nvPr/>
        </p:nvSpPr>
        <p:spPr>
          <a:xfrm>
            <a:off x="799018" y="3575980"/>
            <a:ext cx="1268671" cy="345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nchor="ctr">
            <a:spAutoFit/>
          </a:bodyPr>
          <a:lstStyle>
            <a:lvl1pPr algn="l" defTabSz="585216">
              <a:defRPr sz="1400" b="1" i="1">
                <a:solidFill>
                  <a:srgbClr val="FF2600"/>
                </a:solidFill>
                <a:latin typeface="Helvetica"/>
                <a:ea typeface="Helvetica"/>
                <a:cs typeface="Helvetica"/>
                <a:sym typeface="Helvetica"/>
              </a:defRPr>
            </a:lvl1pPr>
          </a:lstStyle>
          <a:p>
            <a:r>
              <a:t>Uniform Shift</a:t>
            </a: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Direct/Indirect…"/>
          <p:cNvSpPr txBox="1"/>
          <p:nvPr/>
        </p:nvSpPr>
        <p:spPr>
          <a:xfrm>
            <a:off x="2781325" y="3546072"/>
            <a:ext cx="7442150" cy="26614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8400" b="1">
                <a:solidFill>
                  <a:srgbClr val="2E467F"/>
                </a:solidFill>
                <a:latin typeface="+mn-lt"/>
                <a:ea typeface="+mn-ea"/>
                <a:cs typeface="+mn-cs"/>
                <a:sym typeface="Helvetica Neue"/>
              </a:defRPr>
            </a:pPr>
            <a:r>
              <a:t>Direct/Indirect</a:t>
            </a:r>
          </a:p>
          <a:p>
            <a:pPr>
              <a:defRPr sz="8400" b="1">
                <a:solidFill>
                  <a:srgbClr val="2E467F"/>
                </a:solidFill>
                <a:latin typeface="+mn-lt"/>
                <a:ea typeface="+mn-ea"/>
                <a:cs typeface="+mn-cs"/>
                <a:sym typeface="Helvetica Neue"/>
              </a:defRPr>
            </a:pPr>
            <a:r>
              <a:t>Searches</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 name="角丸四角形"/>
          <p:cNvSpPr/>
          <p:nvPr/>
        </p:nvSpPr>
        <p:spPr>
          <a:xfrm>
            <a:off x="8842981" y="6984661"/>
            <a:ext cx="3995277" cy="800792"/>
          </a:xfrm>
          <a:prstGeom prst="roundRect">
            <a:avLst>
              <a:gd name="adj" fmla="val 29245"/>
            </a:avLst>
          </a:prstGeom>
          <a:solidFill>
            <a:srgbClr val="C6E6E9"/>
          </a:solidFill>
          <a:ln w="12700">
            <a:miter lim="400000"/>
          </a:ln>
        </p:spPr>
        <p:txBody>
          <a:bodyPr lIns="65023" tIns="65023" rIns="65023" bIns="65023" anchor="ctr"/>
          <a:lstStyle/>
          <a:p>
            <a:pPr algn="l" defTabSz="585216">
              <a:defRPr sz="2200">
                <a:latin typeface="Calibri"/>
                <a:ea typeface="Calibri"/>
                <a:cs typeface="Calibri"/>
                <a:sym typeface="Calibri"/>
              </a:defRPr>
            </a:pPr>
            <a:endParaRPr/>
          </a:p>
        </p:txBody>
      </p:sp>
      <p:sp>
        <p:nvSpPr>
          <p:cNvPr id="1272" name="角丸四角形"/>
          <p:cNvSpPr/>
          <p:nvPr/>
        </p:nvSpPr>
        <p:spPr>
          <a:xfrm>
            <a:off x="5772686" y="8509112"/>
            <a:ext cx="5400235" cy="800792"/>
          </a:xfrm>
          <a:prstGeom prst="roundRect">
            <a:avLst>
              <a:gd name="adj" fmla="val 29245"/>
            </a:avLst>
          </a:prstGeom>
          <a:solidFill>
            <a:srgbClr val="C6E6E9"/>
          </a:solidFill>
          <a:ln w="12700">
            <a:miter lim="400000"/>
          </a:ln>
        </p:spPr>
        <p:txBody>
          <a:bodyPr lIns="65023" tIns="65023" rIns="65023" bIns="65023" anchor="ctr"/>
          <a:lstStyle/>
          <a:p>
            <a:pPr algn="l" defTabSz="585216">
              <a:defRPr sz="2200">
                <a:latin typeface="Calibri"/>
                <a:ea typeface="Calibri"/>
                <a:cs typeface="Calibri"/>
                <a:sym typeface="Calibri"/>
              </a:defRPr>
            </a:pPr>
            <a:endParaRPr/>
          </a:p>
        </p:txBody>
      </p:sp>
      <p:sp>
        <p:nvSpPr>
          <p:cNvPr id="1273" name="角丸四角形"/>
          <p:cNvSpPr/>
          <p:nvPr/>
        </p:nvSpPr>
        <p:spPr>
          <a:xfrm>
            <a:off x="5772686" y="1288514"/>
            <a:ext cx="4342105" cy="652498"/>
          </a:xfrm>
          <a:prstGeom prst="roundRect">
            <a:avLst>
              <a:gd name="adj" fmla="val 35891"/>
            </a:avLst>
          </a:prstGeom>
          <a:solidFill>
            <a:srgbClr val="C6E6E9"/>
          </a:solidFill>
          <a:ln w="12700">
            <a:miter lim="400000"/>
          </a:ln>
        </p:spPr>
        <p:txBody>
          <a:bodyPr lIns="65023" tIns="65023" rIns="65023" bIns="65023" anchor="ctr"/>
          <a:lstStyle/>
          <a:p>
            <a:pPr algn="l" defTabSz="585216">
              <a:defRPr sz="2200">
                <a:latin typeface="Calibri"/>
                <a:ea typeface="Calibri"/>
                <a:cs typeface="Calibri"/>
                <a:sym typeface="Calibri"/>
              </a:defRPr>
            </a:pPr>
            <a:endParaRPr/>
          </a:p>
        </p:txBody>
      </p:sp>
      <p:sp>
        <p:nvSpPr>
          <p:cNvPr id="1274" name="Power of Beam Polarization"/>
          <p:cNvSpPr txBox="1">
            <a:spLocks noGrp="1"/>
          </p:cNvSpPr>
          <p:nvPr>
            <p:ph type="title"/>
          </p:nvPr>
        </p:nvSpPr>
        <p:spPr>
          <a:xfrm>
            <a:off x="-1" y="62350"/>
            <a:ext cx="13004801" cy="1130209"/>
          </a:xfrm>
          <a:prstGeom prst="rect">
            <a:avLst/>
          </a:prstGeom>
        </p:spPr>
        <p:txBody>
          <a:bodyPr/>
          <a:lstStyle/>
          <a:p>
            <a:pPr lvl="1" indent="0" defTabSz="457200">
              <a:defRPr sz="5200" b="1">
                <a:solidFill>
                  <a:srgbClr val="2E467F"/>
                </a:solidFill>
                <a:uFillTx/>
                <a:latin typeface="+mn-lt"/>
                <a:ea typeface="+mn-ea"/>
                <a:cs typeface="+mn-cs"/>
                <a:sym typeface="Helvetica Neue"/>
              </a:defRPr>
            </a:pPr>
            <a:r>
              <a:t>Power of Beam Polarization</a:t>
            </a:r>
          </a:p>
        </p:txBody>
      </p:sp>
      <p:sp>
        <p:nvSpPr>
          <p:cNvPr id="1275"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stStyle>
          <a:p>
            <a:fld id="{86CB4B4D-7CA3-9044-876B-883B54F8677D}" type="slidenum">
              <a:t>44</a:t>
            </a:fld>
            <a:endParaRPr/>
          </a:p>
        </p:txBody>
      </p:sp>
      <p:sp>
        <p:nvSpPr>
          <p:cNvPr id="1276" name="四角形"/>
          <p:cNvSpPr/>
          <p:nvPr/>
        </p:nvSpPr>
        <p:spPr>
          <a:xfrm>
            <a:off x="195072" y="1281658"/>
            <a:ext cx="5781815" cy="2940836"/>
          </a:xfrm>
          <a:prstGeom prst="rect">
            <a:avLst/>
          </a:prstGeom>
          <a:solidFill>
            <a:srgbClr val="C6E6E9">
              <a:alpha val="90000"/>
            </a:srgbClr>
          </a:solidFill>
          <a:ln w="3175">
            <a:solidFill>
              <a:srgbClr val="FFFFFF">
                <a:alpha val="90000"/>
              </a:srgbClr>
            </a:solidFill>
            <a:miter lim="400000"/>
          </a:ln>
        </p:spPr>
        <p:txBody>
          <a:bodyPr lIns="48767" tIns="48767" rIns="48767" bIns="48767" anchor="ctr"/>
          <a:lstStyle/>
          <a:p>
            <a:pPr defTabSz="457200">
              <a:lnSpc>
                <a:spcPts val="4000"/>
              </a:lnSpc>
              <a:tabLst>
                <a:tab pos="838200" algn="l"/>
              </a:tabLst>
              <a:defRPr sz="3400">
                <a:solidFill>
                  <a:srgbClr val="CCFFFF"/>
                </a:solidFill>
                <a:effectLst>
                  <a:outerShdw blurRad="38100" dist="12700" dir="5400000" rotWithShape="0">
                    <a:srgbClr val="000000">
                      <a:alpha val="50000"/>
                    </a:srgbClr>
                  </a:outerShdw>
                </a:effectLst>
                <a:latin typeface="Comic Sans MS"/>
                <a:ea typeface="Comic Sans MS"/>
                <a:cs typeface="Comic Sans MS"/>
                <a:sym typeface="Comic Sans MS"/>
              </a:defRPr>
            </a:pPr>
            <a:endParaRPr/>
          </a:p>
        </p:txBody>
      </p:sp>
      <p:pic>
        <p:nvPicPr>
          <p:cNvPr id="1277" name="pasted21.pdf" descr="pasted21.pdf"/>
          <p:cNvPicPr>
            <a:picLocks noChangeAspect="1"/>
          </p:cNvPicPr>
          <p:nvPr/>
        </p:nvPicPr>
        <p:blipFill>
          <a:blip r:embed="rId2"/>
          <a:stretch>
            <a:fillRect/>
          </a:stretch>
        </p:blipFill>
        <p:spPr>
          <a:xfrm>
            <a:off x="495843" y="2102782"/>
            <a:ext cx="4665403" cy="1748325"/>
          </a:xfrm>
          <a:prstGeom prst="rect">
            <a:avLst/>
          </a:prstGeom>
          <a:ln w="12700">
            <a:miter lim="400000"/>
          </a:ln>
        </p:spPr>
      </p:pic>
      <p:sp>
        <p:nvSpPr>
          <p:cNvPr id="1278" name="W+W- (Largest SM BG in SUSY searches)"/>
          <p:cNvSpPr txBox="1"/>
          <p:nvPr/>
        </p:nvSpPr>
        <p:spPr>
          <a:xfrm>
            <a:off x="225511" y="1146914"/>
            <a:ext cx="5560346" cy="6927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457200">
              <a:lnSpc>
                <a:spcPts val="2800"/>
              </a:lnSpc>
              <a:tabLst>
                <a:tab pos="838200" algn="l"/>
              </a:tabLst>
              <a:defRPr sz="3200" b="1" i="1">
                <a:latin typeface="+mn-lt"/>
                <a:ea typeface="+mn-ea"/>
                <a:cs typeface="+mn-cs"/>
                <a:sym typeface="Helvetica Neue"/>
              </a:defRPr>
            </a:pPr>
            <a:r>
              <a:rPr sz="2400"/>
              <a:t>W</a:t>
            </a:r>
            <a:r>
              <a:rPr sz="2400" baseline="66666"/>
              <a:t>+</a:t>
            </a:r>
            <a:r>
              <a:rPr sz="2400"/>
              <a:t>W</a:t>
            </a:r>
            <a:r>
              <a:rPr sz="2400" baseline="66666"/>
              <a:t>-</a:t>
            </a:r>
            <a:r>
              <a:rPr sz="2400"/>
              <a:t> </a:t>
            </a:r>
            <a:r>
              <a:rPr sz="1600"/>
              <a:t>(Largest SM BG in SUSY searches)</a:t>
            </a:r>
          </a:p>
        </p:txBody>
      </p:sp>
      <p:sp>
        <p:nvSpPr>
          <p:cNvPr id="1279" name="四角形"/>
          <p:cNvSpPr/>
          <p:nvPr/>
        </p:nvSpPr>
        <p:spPr>
          <a:xfrm>
            <a:off x="195072" y="4620316"/>
            <a:ext cx="5781815" cy="2614136"/>
          </a:xfrm>
          <a:prstGeom prst="rect">
            <a:avLst/>
          </a:prstGeom>
          <a:solidFill>
            <a:srgbClr val="C6E6E9">
              <a:alpha val="90000"/>
            </a:srgbClr>
          </a:solidFill>
          <a:ln w="3175">
            <a:solidFill>
              <a:srgbClr val="FFFFFF">
                <a:alpha val="90000"/>
              </a:srgbClr>
            </a:solidFill>
            <a:miter lim="400000"/>
          </a:ln>
        </p:spPr>
        <p:txBody>
          <a:bodyPr lIns="48767" tIns="48767" rIns="48767" bIns="48767" anchor="ctr"/>
          <a:lstStyle/>
          <a:p>
            <a:pPr defTabSz="457200">
              <a:lnSpc>
                <a:spcPts val="4000"/>
              </a:lnSpc>
              <a:tabLst>
                <a:tab pos="838200" algn="l"/>
              </a:tabLst>
              <a:defRPr sz="3400">
                <a:solidFill>
                  <a:srgbClr val="FFFFFF"/>
                </a:solidFill>
                <a:effectLst>
                  <a:outerShdw blurRad="38100" dist="12700" dir="5400000" rotWithShape="0">
                    <a:srgbClr val="000000">
                      <a:alpha val="50000"/>
                    </a:srgbClr>
                  </a:outerShdw>
                </a:effectLst>
                <a:latin typeface="Comic Sans MS"/>
                <a:ea typeface="Comic Sans MS"/>
                <a:cs typeface="Comic Sans MS"/>
                <a:sym typeface="Comic Sans MS"/>
              </a:defRPr>
            </a:pPr>
            <a:endParaRPr/>
          </a:p>
        </p:txBody>
      </p:sp>
      <p:pic>
        <p:nvPicPr>
          <p:cNvPr id="1280" name="pasted31.pdf" descr="pasted31.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888" y="5238044"/>
            <a:ext cx="3903727" cy="2041450"/>
          </a:xfrm>
          <a:prstGeom prst="rect">
            <a:avLst/>
          </a:prstGeom>
          <a:ln w="12700">
            <a:miter lim="400000"/>
          </a:ln>
        </p:spPr>
      </p:pic>
      <p:pic>
        <p:nvPicPr>
          <p:cNvPr id="1281" name="pasted41.pdf" descr="pasted41.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1735" y="3759283"/>
            <a:ext cx="4533618" cy="556540"/>
          </a:xfrm>
          <a:prstGeom prst="rect">
            <a:avLst/>
          </a:prstGeom>
          <a:ln w="12700">
            <a:miter lim="400000"/>
          </a:ln>
        </p:spPr>
      </p:pic>
      <p:sp>
        <p:nvSpPr>
          <p:cNvPr id="1282" name="Slepton Pair"/>
          <p:cNvSpPr txBox="1"/>
          <p:nvPr/>
        </p:nvSpPr>
        <p:spPr>
          <a:xfrm>
            <a:off x="202011" y="4618058"/>
            <a:ext cx="3091689" cy="850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457200">
              <a:lnSpc>
                <a:spcPts val="2800"/>
              </a:lnSpc>
              <a:tabLst>
                <a:tab pos="838200" algn="l"/>
              </a:tabLst>
              <a:defRPr sz="2400" b="1" i="1">
                <a:latin typeface="+mn-lt"/>
                <a:ea typeface="+mn-ea"/>
                <a:cs typeface="+mn-cs"/>
                <a:sym typeface="Helvetica Neue"/>
              </a:defRPr>
            </a:lvl1pPr>
          </a:lstStyle>
          <a:p>
            <a:r>
              <a:t>Slepton Pair</a:t>
            </a:r>
          </a:p>
        </p:txBody>
      </p:sp>
      <p:sp>
        <p:nvSpPr>
          <p:cNvPr id="1283" name="四角形"/>
          <p:cNvSpPr/>
          <p:nvPr/>
        </p:nvSpPr>
        <p:spPr>
          <a:xfrm>
            <a:off x="6632447" y="2364345"/>
            <a:ext cx="6209793" cy="4844288"/>
          </a:xfrm>
          <a:prstGeom prst="rect">
            <a:avLst/>
          </a:prstGeom>
          <a:solidFill>
            <a:srgbClr val="C6E6E9">
              <a:alpha val="90000"/>
            </a:srgbClr>
          </a:solidFill>
          <a:ln w="3175">
            <a:solidFill>
              <a:srgbClr val="FFFFFF">
                <a:alpha val="90000"/>
              </a:srgbClr>
            </a:solidFill>
            <a:miter lim="400000"/>
          </a:ln>
        </p:spPr>
        <p:txBody>
          <a:bodyPr lIns="48767" tIns="48767" rIns="48767" bIns="48767" anchor="ctr"/>
          <a:lstStyle/>
          <a:p>
            <a:pPr defTabSz="457200">
              <a:lnSpc>
                <a:spcPts val="4000"/>
              </a:lnSpc>
              <a:tabLst>
                <a:tab pos="838200" algn="l"/>
              </a:tabLst>
              <a:defRPr sz="3400">
                <a:solidFill>
                  <a:srgbClr val="FFFFFF"/>
                </a:solidFill>
                <a:effectLst>
                  <a:outerShdw blurRad="38100" dist="12700" dir="5400000" rotWithShape="0">
                    <a:srgbClr val="000000">
                      <a:alpha val="50000"/>
                    </a:srgbClr>
                  </a:outerShdw>
                </a:effectLst>
                <a:latin typeface="Comic Sans MS"/>
                <a:ea typeface="Comic Sans MS"/>
                <a:cs typeface="Comic Sans MS"/>
                <a:sym typeface="Comic Sans MS"/>
              </a:defRPr>
            </a:pPr>
            <a:endParaRPr/>
          </a:p>
        </p:txBody>
      </p:sp>
      <p:pic>
        <p:nvPicPr>
          <p:cNvPr id="1284" name="pasted51.pdf" descr="pasted51.pdf"/>
          <p:cNvPicPr>
            <a:picLocks noChangeAspect="1"/>
          </p:cNvPicPr>
          <p:nvPr/>
        </p:nvPicPr>
        <p:blipFill>
          <a:blip r:embed="rId5"/>
          <a:stretch>
            <a:fillRect/>
          </a:stretch>
        </p:blipFill>
        <p:spPr>
          <a:xfrm>
            <a:off x="6762495" y="3258425"/>
            <a:ext cx="5933443" cy="3861804"/>
          </a:xfrm>
          <a:prstGeom prst="rect">
            <a:avLst/>
          </a:prstGeom>
          <a:ln w="12700">
            <a:miter lim="400000"/>
          </a:ln>
        </p:spPr>
      </p:pic>
      <p:sp>
        <p:nvSpPr>
          <p:cNvPr id="1285" name="Chargino Pair"/>
          <p:cNvSpPr txBox="1"/>
          <p:nvPr/>
        </p:nvSpPr>
        <p:spPr>
          <a:xfrm>
            <a:off x="6730182" y="2362087"/>
            <a:ext cx="3332228" cy="850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457200">
              <a:lnSpc>
                <a:spcPts val="3800"/>
              </a:lnSpc>
              <a:tabLst>
                <a:tab pos="838200" algn="l"/>
              </a:tabLst>
              <a:defRPr sz="3200" b="1" i="1">
                <a:latin typeface="+mn-lt"/>
                <a:ea typeface="+mn-ea"/>
                <a:cs typeface="+mn-cs"/>
                <a:sym typeface="Helvetica Neue"/>
              </a:defRPr>
            </a:lvl1pPr>
          </a:lstStyle>
          <a:p>
            <a:r>
              <a:t>Chargino Pair</a:t>
            </a:r>
          </a:p>
        </p:txBody>
      </p:sp>
      <p:sp>
        <p:nvSpPr>
          <p:cNvPr id="1286" name="BG Suppression"/>
          <p:cNvSpPr txBox="1"/>
          <p:nvPr/>
        </p:nvSpPr>
        <p:spPr>
          <a:xfrm>
            <a:off x="6215965" y="1226425"/>
            <a:ext cx="3903727" cy="850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457200">
              <a:lnSpc>
                <a:spcPts val="4000"/>
              </a:lnSpc>
              <a:tabLst>
                <a:tab pos="838200" algn="l"/>
              </a:tabLst>
              <a:defRPr sz="3400" b="1" i="1">
                <a:solidFill>
                  <a:srgbClr val="0433FF"/>
                </a:solidFill>
                <a:latin typeface="+mn-lt"/>
                <a:ea typeface="+mn-ea"/>
                <a:cs typeface="+mn-cs"/>
                <a:sym typeface="Helvetica Neue"/>
              </a:defRPr>
            </a:lvl1pPr>
          </a:lstStyle>
          <a:p>
            <a:r>
              <a:t>BG Suppression</a:t>
            </a:r>
          </a:p>
        </p:txBody>
      </p:sp>
      <p:sp>
        <p:nvSpPr>
          <p:cNvPr id="1287" name="Decomposition"/>
          <p:cNvSpPr txBox="1"/>
          <p:nvPr/>
        </p:nvSpPr>
        <p:spPr>
          <a:xfrm>
            <a:off x="9106971" y="7098453"/>
            <a:ext cx="3673857" cy="850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lvl1pPr algn="l" defTabSz="457200">
              <a:lnSpc>
                <a:spcPts val="4000"/>
              </a:lnSpc>
              <a:tabLst>
                <a:tab pos="1066800" algn="l"/>
                <a:tab pos="3708400" algn="l"/>
              </a:tabLst>
              <a:defRPr sz="3400" b="1" i="1">
                <a:solidFill>
                  <a:srgbClr val="0433FF"/>
                </a:solidFill>
                <a:latin typeface="+mn-lt"/>
                <a:ea typeface="+mn-ea"/>
                <a:cs typeface="+mn-cs"/>
                <a:sym typeface="Helvetica Neue"/>
              </a:defRPr>
            </a:lvl1pPr>
          </a:lstStyle>
          <a:p>
            <a:r>
              <a:t>Decomposition</a:t>
            </a:r>
          </a:p>
        </p:txBody>
      </p:sp>
      <p:sp>
        <p:nvSpPr>
          <p:cNvPr id="1288" name="Signal Enhancement"/>
          <p:cNvSpPr txBox="1"/>
          <p:nvPr/>
        </p:nvSpPr>
        <p:spPr>
          <a:xfrm>
            <a:off x="6159530" y="8509112"/>
            <a:ext cx="5003236" cy="6382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lvl1pPr algn="l" defTabSz="457200">
              <a:lnSpc>
                <a:spcPts val="4000"/>
              </a:lnSpc>
              <a:tabLst>
                <a:tab pos="1066800" algn="l"/>
                <a:tab pos="5080000" algn="l"/>
              </a:tabLst>
              <a:defRPr sz="3400" b="1" i="1">
                <a:solidFill>
                  <a:srgbClr val="0433FF"/>
                </a:solidFill>
                <a:latin typeface="+mn-lt"/>
                <a:ea typeface="+mn-ea"/>
                <a:cs typeface="+mn-cs"/>
                <a:sym typeface="Helvetica Neue"/>
              </a:defRPr>
            </a:lvl1pPr>
          </a:lstStyle>
          <a:p>
            <a:r>
              <a:t>Signal Enhancement</a:t>
            </a:r>
          </a:p>
        </p:txBody>
      </p:sp>
      <p:sp>
        <p:nvSpPr>
          <p:cNvPr id="1289" name="四角形"/>
          <p:cNvSpPr/>
          <p:nvPr/>
        </p:nvSpPr>
        <p:spPr>
          <a:xfrm>
            <a:off x="192814" y="7300366"/>
            <a:ext cx="5786331" cy="2041449"/>
          </a:xfrm>
          <a:prstGeom prst="rect">
            <a:avLst/>
          </a:prstGeom>
          <a:solidFill>
            <a:srgbClr val="C6E6E9"/>
          </a:solidFill>
          <a:ln w="3175"/>
          <a:effectLst>
            <a:outerShdw blurRad="38100" dist="12700" dir="2700000" rotWithShape="0">
              <a:srgbClr val="929292">
                <a:alpha val="42997"/>
              </a:srgbClr>
            </a:outerShdw>
          </a:effectLst>
        </p:spPr>
        <p:txBody>
          <a:bodyPr lIns="72248" tIns="72248" rIns="72248" bIns="72248" anchor="ctr"/>
          <a:lstStyle/>
          <a:p>
            <a:pPr marL="73982" marR="73982" algn="l" defTabSz="1295400">
              <a:defRPr>
                <a:uFill>
                  <a:solidFill>
                    <a:srgbClr val="000000"/>
                  </a:solidFill>
                </a:uFill>
                <a:latin typeface="+mn-lt"/>
                <a:ea typeface="+mn-ea"/>
                <a:cs typeface="+mn-cs"/>
                <a:sym typeface="Helvetica Neue"/>
              </a:defRPr>
            </a:pPr>
            <a:endParaRPr/>
          </a:p>
        </p:txBody>
      </p:sp>
      <p:pic>
        <p:nvPicPr>
          <p:cNvPr id="1290" name="eeRL-e+eHWW-nn.pdf" descr="eeRL-e+eHWW-nn.pd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9345" y="8000500"/>
            <a:ext cx="1895126" cy="1368702"/>
          </a:xfrm>
          <a:prstGeom prst="rect">
            <a:avLst/>
          </a:prstGeom>
          <a:ln w="12700">
            <a:miter lim="400000"/>
          </a:ln>
        </p:spPr>
      </p:pic>
      <p:sp>
        <p:nvSpPr>
          <p:cNvPr id="1291" name="WW-fusion Higgs Prod."/>
          <p:cNvSpPr txBox="1"/>
          <p:nvPr/>
        </p:nvSpPr>
        <p:spPr>
          <a:xfrm>
            <a:off x="154699" y="7289929"/>
            <a:ext cx="3512922" cy="850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457200">
              <a:lnSpc>
                <a:spcPts val="2800"/>
              </a:lnSpc>
              <a:tabLst>
                <a:tab pos="838200" algn="l"/>
              </a:tabLst>
              <a:defRPr sz="2400" b="1" i="1">
                <a:latin typeface="+mn-lt"/>
                <a:ea typeface="+mn-ea"/>
                <a:cs typeface="+mn-cs"/>
                <a:sym typeface="Helvetica Neue"/>
              </a:defRPr>
            </a:lvl1pPr>
          </a:lstStyle>
          <a:p>
            <a:r>
              <a:t>WW-fusion Higgs Prod.</a:t>
            </a:r>
          </a:p>
        </p:txBody>
      </p:sp>
      <p:graphicFrame>
        <p:nvGraphicFramePr>
          <p:cNvPr id="1292" name="表"/>
          <p:cNvGraphicFramePr/>
          <p:nvPr/>
        </p:nvGraphicFramePr>
        <p:xfrm>
          <a:off x="2833269" y="7893528"/>
          <a:ext cx="3102411" cy="1625600"/>
        </p:xfrm>
        <a:graphic>
          <a:graphicData uri="http://schemas.openxmlformats.org/drawingml/2006/table">
            <a:tbl>
              <a:tblPr>
                <a:tableStyleId>{4C3C2611-4C71-4FC5-86AE-919BDF0F9419}</a:tableStyleId>
              </a:tblPr>
              <a:tblGrid>
                <a:gridCol w="1195651">
                  <a:extLst>
                    <a:ext uri="{9D8B030D-6E8A-4147-A177-3AD203B41FA5}">
                      <a16:colId xmlns:a16="http://schemas.microsoft.com/office/drawing/2014/main" val="20000"/>
                    </a:ext>
                  </a:extLst>
                </a:gridCol>
                <a:gridCol w="1906760">
                  <a:extLst>
                    <a:ext uri="{9D8B030D-6E8A-4147-A177-3AD203B41FA5}">
                      <a16:colId xmlns:a16="http://schemas.microsoft.com/office/drawing/2014/main" val="20001"/>
                    </a:ext>
                  </a:extLst>
                </a:gridCol>
              </a:tblGrid>
              <a:tr h="326784">
                <a:tc>
                  <a:txBody>
                    <a:bodyPr/>
                    <a:lstStyle/>
                    <a:p>
                      <a:pPr defTabSz="914400">
                        <a:tabLst>
                          <a:tab pos="1181100" algn="l"/>
                        </a:tabLst>
                        <a:defRPr sz="2000">
                          <a:solidFill>
                            <a:srgbClr val="FFFFFF"/>
                          </a:solidFill>
                          <a:uFillTx/>
                          <a:latin typeface="+mj-lt"/>
                          <a:ea typeface="+mj-ea"/>
                          <a:cs typeface="+mj-cs"/>
                        </a:defRPr>
                      </a:pPr>
                      <a:endParaRP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000000"/>
                    </a:solidFill>
                  </a:tcPr>
                </a:tc>
                <a:tc>
                  <a:txBody>
                    <a:bodyPr/>
                    <a:lstStyle/>
                    <a:p>
                      <a:pPr defTabSz="914400">
                        <a:tabLst>
                          <a:tab pos="1181100" algn="l"/>
                        </a:tabLst>
                        <a:defRPr sz="1800">
                          <a:uFillTx/>
                        </a:defRPr>
                      </a:pPr>
                      <a:r>
                        <a:rPr sz="2000">
                          <a:solidFill>
                            <a:srgbClr val="FFFFFF"/>
                          </a:solidFill>
                          <a:latin typeface="+mj-lt"/>
                          <a:ea typeface="+mj-ea"/>
                          <a:cs typeface="+mj-cs"/>
                        </a:rPr>
                        <a:t>ILC</a:t>
                      </a: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000000"/>
                    </a:solidFill>
                  </a:tcPr>
                </a:tc>
                <a:extLst>
                  <a:ext uri="{0D108BD9-81ED-4DB2-BD59-A6C34878D82A}">
                    <a16:rowId xmlns:a16="http://schemas.microsoft.com/office/drawing/2014/main" val="10000"/>
                  </a:ext>
                </a:extLst>
              </a:tr>
              <a:tr h="326784">
                <a:tc>
                  <a:txBody>
                    <a:bodyPr/>
                    <a:lstStyle/>
                    <a:p>
                      <a:pPr defTabSz="914400">
                        <a:tabLst>
                          <a:tab pos="1181100" algn="l"/>
                        </a:tabLst>
                        <a:defRPr sz="2000">
                          <a:solidFill>
                            <a:srgbClr val="FFFFFF"/>
                          </a:solidFill>
                          <a:uFillTx/>
                          <a:latin typeface="+mj-lt"/>
                          <a:ea typeface="+mj-ea"/>
                          <a:cs typeface="+mj-cs"/>
                        </a:defRPr>
                      </a:pPr>
                      <a:r>
                        <a:t>Pol (e</a:t>
                      </a:r>
                      <a:r>
                        <a:rPr baseline="31999"/>
                        <a:t>-</a:t>
                      </a:r>
                      <a:r>
                        <a:t>)</a:t>
                      </a: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000000"/>
                    </a:solidFill>
                  </a:tcPr>
                </a:tc>
                <a:tc>
                  <a:txBody>
                    <a:bodyPr/>
                    <a:lstStyle/>
                    <a:p>
                      <a:pPr defTabSz="914400">
                        <a:tabLst>
                          <a:tab pos="1181100" algn="l"/>
                        </a:tabLst>
                        <a:defRPr sz="1800">
                          <a:uFillTx/>
                        </a:defRPr>
                      </a:pPr>
                      <a:r>
                        <a:rPr sz="2000">
                          <a:latin typeface="+mj-lt"/>
                          <a:ea typeface="+mj-ea"/>
                          <a:cs typeface="+mj-cs"/>
                        </a:rPr>
                        <a:t>-0.8</a:t>
                      </a: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FF8AD8">
                        <a:alpha val="35293"/>
                      </a:srgbClr>
                    </a:solidFill>
                  </a:tcPr>
                </a:tc>
                <a:extLst>
                  <a:ext uri="{0D108BD9-81ED-4DB2-BD59-A6C34878D82A}">
                    <a16:rowId xmlns:a16="http://schemas.microsoft.com/office/drawing/2014/main" val="10001"/>
                  </a:ext>
                </a:extLst>
              </a:tr>
              <a:tr h="326784">
                <a:tc>
                  <a:txBody>
                    <a:bodyPr/>
                    <a:lstStyle/>
                    <a:p>
                      <a:pPr defTabSz="914400">
                        <a:tabLst>
                          <a:tab pos="1181100" algn="l"/>
                        </a:tabLst>
                        <a:defRPr sz="2000">
                          <a:solidFill>
                            <a:srgbClr val="FFFFFF"/>
                          </a:solidFill>
                          <a:uFillTx/>
                          <a:latin typeface="+mj-lt"/>
                          <a:ea typeface="+mj-ea"/>
                          <a:cs typeface="+mj-cs"/>
                        </a:defRPr>
                      </a:pPr>
                      <a:r>
                        <a:t>Pol (e</a:t>
                      </a:r>
                      <a:r>
                        <a:rPr baseline="31999"/>
                        <a:t>+</a:t>
                      </a:r>
                      <a:r>
                        <a:t>)</a:t>
                      </a: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000000"/>
                    </a:solidFill>
                  </a:tcPr>
                </a:tc>
                <a:tc>
                  <a:txBody>
                    <a:bodyPr/>
                    <a:lstStyle/>
                    <a:p>
                      <a:pPr defTabSz="914400">
                        <a:tabLst>
                          <a:tab pos="1181100" algn="l"/>
                        </a:tabLst>
                        <a:defRPr sz="1800">
                          <a:uFillTx/>
                        </a:defRPr>
                      </a:pPr>
                      <a:r>
                        <a:rPr sz="2000">
                          <a:latin typeface="+mj-lt"/>
                          <a:ea typeface="+mj-ea"/>
                          <a:cs typeface="+mj-cs"/>
                        </a:rPr>
                        <a:t>+0.3</a:t>
                      </a: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FF8AD8">
                        <a:alpha val="35293"/>
                      </a:srgbClr>
                    </a:solidFill>
                  </a:tcPr>
                </a:tc>
                <a:extLst>
                  <a:ext uri="{0D108BD9-81ED-4DB2-BD59-A6C34878D82A}">
                    <a16:rowId xmlns:a16="http://schemas.microsoft.com/office/drawing/2014/main" val="10002"/>
                  </a:ext>
                </a:extLst>
              </a:tr>
              <a:tr h="399073">
                <a:tc>
                  <a:txBody>
                    <a:bodyPr/>
                    <a:lstStyle/>
                    <a:p>
                      <a:pPr defTabSz="914400">
                        <a:tabLst>
                          <a:tab pos="1181100" algn="l"/>
                        </a:tabLst>
                        <a:defRPr sz="2000">
                          <a:solidFill>
                            <a:srgbClr val="FFFFFF"/>
                          </a:solidFill>
                          <a:uFillTx/>
                          <a:latin typeface="+mn-lt"/>
                          <a:ea typeface="+mn-ea"/>
                          <a:cs typeface="+mn-cs"/>
                          <a:sym typeface="Helvetica Neue"/>
                        </a:defRPr>
                      </a:pPr>
                      <a:r>
                        <a:t>(σ/σ</a:t>
                      </a:r>
                      <a:r>
                        <a:rPr baseline="-5999"/>
                        <a:t>0</a:t>
                      </a:r>
                      <a:r>
                        <a:t>)</a:t>
                      </a:r>
                      <a:r>
                        <a:rPr baseline="-5999"/>
                        <a:t>vvH</a:t>
                      </a: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000000"/>
                    </a:solidFill>
                  </a:tcPr>
                </a:tc>
                <a:tc>
                  <a:txBody>
                    <a:bodyPr/>
                    <a:lstStyle/>
                    <a:p>
                      <a:pPr defTabSz="914400">
                        <a:tabLst>
                          <a:tab pos="1181100" algn="l"/>
                        </a:tabLst>
                        <a:defRPr sz="2000">
                          <a:uFillTx/>
                          <a:latin typeface="+mj-lt"/>
                          <a:ea typeface="+mj-ea"/>
                          <a:cs typeface="+mj-cs"/>
                        </a:defRPr>
                      </a:pPr>
                      <a:r>
                        <a:t>1.8x1.3=</a:t>
                      </a:r>
                      <a:r>
                        <a:rPr>
                          <a:solidFill>
                            <a:srgbClr val="FF2C79"/>
                          </a:solidFill>
                        </a:rPr>
                        <a:t>2.34</a:t>
                      </a: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FFFDA3"/>
                    </a:solidFill>
                  </a:tcPr>
                </a:tc>
                <a:extLst>
                  <a:ext uri="{0D108BD9-81ED-4DB2-BD59-A6C34878D82A}">
                    <a16:rowId xmlns:a16="http://schemas.microsoft.com/office/drawing/2014/main" val="10003"/>
                  </a:ext>
                </a:extLst>
              </a:tr>
            </a:tbl>
          </a:graphicData>
        </a:graphic>
      </p:graphicFrame>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4" name="四角形"/>
          <p:cNvSpPr/>
          <p:nvPr/>
        </p:nvSpPr>
        <p:spPr>
          <a:xfrm>
            <a:off x="8177155" y="5965903"/>
            <a:ext cx="4905827" cy="2809828"/>
          </a:xfrm>
          <a:prstGeom prst="rect">
            <a:avLst/>
          </a:prstGeom>
          <a:solidFill>
            <a:srgbClr val="C6E6E9">
              <a:alpha val="90000"/>
            </a:srgbClr>
          </a:solidFill>
          <a:ln w="3175">
            <a:solidFill>
              <a:srgbClr val="FFFFFF">
                <a:alpha val="90000"/>
              </a:srgbClr>
            </a:solidFill>
            <a:miter lim="400000"/>
          </a:ln>
        </p:spPr>
        <p:txBody>
          <a:bodyPr lIns="48767" tIns="48767" rIns="48767" bIns="48767" anchor="ctr"/>
          <a:lstStyle/>
          <a:p>
            <a:pPr defTabSz="457200">
              <a:lnSpc>
                <a:spcPts val="3800"/>
              </a:lnSpc>
              <a:tabLst>
                <a:tab pos="838200" algn="l"/>
              </a:tabLst>
              <a:defRPr sz="3200">
                <a:solidFill>
                  <a:srgbClr val="FFFFFF"/>
                </a:solidFill>
                <a:effectLst>
                  <a:outerShdw blurRad="38100" dist="12700" dir="5400000" rotWithShape="0">
                    <a:srgbClr val="000000">
                      <a:alpha val="50000"/>
                    </a:srgbClr>
                  </a:outerShdw>
                </a:effectLst>
                <a:latin typeface="Comic Sans MS"/>
                <a:ea typeface="Comic Sans MS"/>
                <a:cs typeface="Comic Sans MS"/>
                <a:sym typeface="Comic Sans MS"/>
              </a:defRPr>
            </a:pPr>
            <a:endParaRPr/>
          </a:p>
        </p:txBody>
      </p:sp>
      <p:pic>
        <p:nvPicPr>
          <p:cNvPr id="1295" name="図 4" descr="図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64003" y="6545605"/>
            <a:ext cx="3470048" cy="3366008"/>
          </a:xfrm>
          <a:prstGeom prst="rect">
            <a:avLst/>
          </a:prstGeom>
          <a:ln w="12700">
            <a:miter lim="400000"/>
          </a:ln>
        </p:spPr>
      </p:pic>
      <p:pic>
        <p:nvPicPr>
          <p:cNvPr id="1296" name="図 2" descr="図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2883" y="6513093"/>
            <a:ext cx="3470048" cy="3366008"/>
          </a:xfrm>
          <a:prstGeom prst="rect">
            <a:avLst/>
          </a:prstGeom>
          <a:ln w="12700">
            <a:miter lim="400000"/>
          </a:ln>
        </p:spPr>
      </p:pic>
      <p:pic>
        <p:nvPicPr>
          <p:cNvPr id="1297" name="イメージ" descr="イメージ"/>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11400" y="8173"/>
            <a:ext cx="4095550" cy="3366008"/>
          </a:xfrm>
          <a:prstGeom prst="rect">
            <a:avLst/>
          </a:prstGeom>
          <a:ln w="12700">
            <a:miter lim="400000"/>
          </a:ln>
        </p:spPr>
      </p:pic>
      <p:pic>
        <p:nvPicPr>
          <p:cNvPr id="1298" name="イメージ" descr="イメージ"/>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39322" y="74989"/>
            <a:ext cx="3421292" cy="3297400"/>
          </a:xfrm>
          <a:prstGeom prst="rect">
            <a:avLst/>
          </a:prstGeom>
          <a:ln w="12700">
            <a:miter lim="400000"/>
          </a:ln>
        </p:spPr>
      </p:pic>
      <p:sp>
        <p:nvSpPr>
          <p:cNvPr id="1299" name="スライド番号"/>
          <p:cNvSpPr txBox="1">
            <a:spLocks noGrp="1"/>
          </p:cNvSpPr>
          <p:nvPr>
            <p:ph type="sldNum" sz="quarter" idx="2"/>
          </p:nvPr>
        </p:nvSpPr>
        <p:spPr>
          <a:xfrm>
            <a:off x="12378759" y="8369895"/>
            <a:ext cx="348641" cy="279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defRPr sz="1400">
                <a:latin typeface="ヒラギノ角ゴ ProN W3"/>
                <a:ea typeface="ヒラギノ角ゴ ProN W3"/>
                <a:cs typeface="ヒラギノ角ゴ ProN W3"/>
                <a:sym typeface="ヒラギノ角ゴ ProN W3"/>
              </a:defRPr>
            </a:lvl1pPr>
          </a:lstStyle>
          <a:p>
            <a:fld id="{86CB4B4D-7CA3-9044-876B-883B54F8677D}" type="slidenum">
              <a:t>45</a:t>
            </a:fld>
            <a:endParaRPr/>
          </a:p>
        </p:txBody>
      </p:sp>
      <p:sp>
        <p:nvSpPr>
          <p:cNvPr id="1300" name="Higgsino-like LSP"/>
          <p:cNvSpPr txBox="1"/>
          <p:nvPr/>
        </p:nvSpPr>
        <p:spPr>
          <a:xfrm>
            <a:off x="9564035" y="950796"/>
            <a:ext cx="1580818" cy="1860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L="112888" algn="l" defTabSz="1124479">
              <a:buClr>
                <a:srgbClr val="2E467F"/>
              </a:buClr>
              <a:buFont typeface="Helvetica"/>
              <a:tabLst>
                <a:tab pos="482600" algn="l"/>
                <a:tab pos="2222500" algn="l"/>
                <a:tab pos="2247900" algn="l"/>
              </a:tabLst>
              <a:defRPr sz="1200" b="1" i="1">
                <a:solidFill>
                  <a:srgbClr val="2E467F"/>
                </a:solidFill>
                <a:uFill>
                  <a:solidFill>
                    <a:srgbClr val="2E467F"/>
                  </a:solidFill>
                </a:uFill>
                <a:latin typeface="+mn-lt"/>
                <a:ea typeface="+mn-ea"/>
                <a:cs typeface="+mn-cs"/>
                <a:sym typeface="Helvetica Neue"/>
              </a:defRPr>
            </a:lvl1pPr>
          </a:lstStyle>
          <a:p>
            <a:r>
              <a:t>Higgsino-like LSP</a:t>
            </a:r>
          </a:p>
        </p:txBody>
      </p:sp>
      <p:sp>
        <p:nvSpPr>
          <p:cNvPr id="1301" name="μ not far above 100GeV"/>
          <p:cNvSpPr txBox="1"/>
          <p:nvPr/>
        </p:nvSpPr>
        <p:spPr>
          <a:xfrm>
            <a:off x="1076708" y="1173681"/>
            <a:ext cx="3947629" cy="337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lvl="1" indent="0" algn="l" defTabSz="507118">
              <a:spcBef>
                <a:spcPts val="1400"/>
              </a:spcBef>
              <a:defRPr sz="1600">
                <a:latin typeface="+mn-lt"/>
                <a:ea typeface="+mn-ea"/>
                <a:cs typeface="+mn-cs"/>
                <a:sym typeface="Helvetica Neue"/>
              </a:defRPr>
            </a:pPr>
            <a:r>
              <a:rPr b="1" i="1">
                <a:solidFill>
                  <a:srgbClr val="FF2C79"/>
                </a:solidFill>
              </a:rPr>
              <a:t>μ not far above 100GeV</a:t>
            </a:r>
          </a:p>
        </p:txBody>
      </p:sp>
      <p:sp>
        <p:nvSpPr>
          <p:cNvPr id="1302" name="typically Δm of 20 GeV or less         → very difficult for LHC!"/>
          <p:cNvSpPr txBox="1"/>
          <p:nvPr/>
        </p:nvSpPr>
        <p:spPr>
          <a:xfrm>
            <a:off x="10271143" y="2212202"/>
            <a:ext cx="2508508" cy="4078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lvl="2" indent="0" algn="l" defTabSz="507118">
              <a:spcBef>
                <a:spcPts val="1400"/>
              </a:spcBef>
              <a:buSzPct val="100000"/>
              <a:buChar char="→"/>
              <a:defRPr sz="1000">
                <a:latin typeface="+mn-lt"/>
                <a:ea typeface="+mn-ea"/>
                <a:cs typeface="+mn-cs"/>
                <a:sym typeface="Helvetica Neue"/>
              </a:defRPr>
            </a:pPr>
            <a:r>
              <a:t> </a:t>
            </a:r>
            <a:r>
              <a:rPr b="1" i="1">
                <a:solidFill>
                  <a:srgbClr val="0433FF"/>
                </a:solidFill>
              </a:rPr>
              <a:t>typically Δm of 20 GeV or less</a:t>
            </a:r>
            <a:r>
              <a:t>    </a:t>
            </a:r>
            <a:br/>
            <a:r>
              <a:t>    → </a:t>
            </a:r>
            <a:r>
              <a:rPr b="1" i="1"/>
              <a:t>very difficult for LHC!</a:t>
            </a:r>
          </a:p>
        </p:txBody>
      </p:sp>
      <p:pic>
        <p:nvPicPr>
          <p:cNvPr id="1303" name="latex-image-1.pdf" descr="latex-image-1.pdf"/>
          <p:cNvPicPr>
            <a:picLocks noChangeAspect="1"/>
          </p:cNvPicPr>
          <p:nvPr/>
        </p:nvPicPr>
        <p:blipFill>
          <a:blip r:embed="rId6"/>
          <a:srcRect/>
          <a:stretch>
            <a:fillRect/>
          </a:stretch>
        </p:blipFill>
        <p:spPr>
          <a:xfrm>
            <a:off x="1203180" y="1603093"/>
            <a:ext cx="3694692" cy="687562"/>
          </a:xfrm>
          <a:prstGeom prst="rect">
            <a:avLst/>
          </a:prstGeom>
          <a:ln w="12700">
            <a:miter lim="400000"/>
          </a:ln>
        </p:spPr>
      </p:pic>
      <p:sp>
        <p:nvSpPr>
          <p:cNvPr id="1304" name="Radiatively driven Natural SUSY"/>
          <p:cNvSpPr txBox="1"/>
          <p:nvPr/>
        </p:nvSpPr>
        <p:spPr>
          <a:xfrm>
            <a:off x="659303" y="874524"/>
            <a:ext cx="4782439"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1600" b="1" i="1">
                <a:solidFill>
                  <a:srgbClr val="1F1000"/>
                </a:solidFill>
                <a:latin typeface="Helvetica"/>
                <a:ea typeface="Helvetica"/>
                <a:cs typeface="Helvetica"/>
                <a:sym typeface="Helvetica"/>
              </a:defRPr>
            </a:pPr>
            <a:r>
              <a:rPr>
                <a:solidFill>
                  <a:srgbClr val="FF2600"/>
                </a:solidFill>
              </a:rPr>
              <a:t>R</a:t>
            </a:r>
            <a:r>
              <a:t>adiatively driven </a:t>
            </a:r>
            <a:r>
              <a:rPr>
                <a:solidFill>
                  <a:srgbClr val="FF2600"/>
                </a:solidFill>
              </a:rPr>
              <a:t>N</a:t>
            </a:r>
            <a:r>
              <a:t>atural </a:t>
            </a:r>
            <a:r>
              <a:rPr>
                <a:solidFill>
                  <a:srgbClr val="FF2600"/>
                </a:solidFill>
              </a:rPr>
              <a:t>SUSY</a:t>
            </a:r>
          </a:p>
        </p:txBody>
      </p:sp>
      <p:sp>
        <p:nvSpPr>
          <p:cNvPr id="1305" name="ΔM &lt; 20 GeV"/>
          <p:cNvSpPr txBox="1"/>
          <p:nvPr/>
        </p:nvSpPr>
        <p:spPr>
          <a:xfrm>
            <a:off x="10724026" y="1454702"/>
            <a:ext cx="1280590" cy="371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1300480">
              <a:spcBef>
                <a:spcPts val="500"/>
              </a:spcBef>
              <a:defRPr sz="1600" b="1">
                <a:solidFill>
                  <a:srgbClr val="FF0000"/>
                </a:solidFill>
                <a:latin typeface="Calibri"/>
                <a:ea typeface="Calibri"/>
                <a:cs typeface="Calibri"/>
                <a:sym typeface="Calibri"/>
              </a:defRPr>
            </a:lvl1pPr>
          </a:lstStyle>
          <a:p>
            <a:r>
              <a:t>ΔM &lt; 20 GeV </a:t>
            </a:r>
          </a:p>
        </p:txBody>
      </p:sp>
      <p:sp>
        <p:nvSpPr>
          <p:cNvPr id="1306" name="Gravity…"/>
          <p:cNvSpPr txBox="1"/>
          <p:nvPr/>
        </p:nvSpPr>
        <p:spPr>
          <a:xfrm>
            <a:off x="2207720" y="7323991"/>
            <a:ext cx="1289850"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1600" b="1">
                <a:solidFill>
                  <a:srgbClr val="942192"/>
                </a:solidFill>
                <a:latin typeface="Helvetica"/>
                <a:ea typeface="Helvetica"/>
                <a:cs typeface="Helvetica"/>
                <a:sym typeface="Helvetica"/>
              </a:defRPr>
            </a:pPr>
            <a:r>
              <a:t>Gravity</a:t>
            </a:r>
          </a:p>
          <a:p>
            <a:pPr algn="l" defTabSz="457200">
              <a:defRPr sz="1600" b="1">
                <a:solidFill>
                  <a:srgbClr val="942192"/>
                </a:solidFill>
                <a:latin typeface="Helvetica"/>
                <a:ea typeface="Helvetica"/>
                <a:cs typeface="Helvetica"/>
                <a:sym typeface="Helvetica"/>
              </a:defRPr>
            </a:pPr>
            <a:r>
              <a:t>mediation</a:t>
            </a:r>
          </a:p>
        </p:txBody>
      </p:sp>
      <p:sp>
        <p:nvSpPr>
          <p:cNvPr id="1307" name="Mirage unification"/>
          <p:cNvSpPr txBox="1"/>
          <p:nvPr/>
        </p:nvSpPr>
        <p:spPr>
          <a:xfrm>
            <a:off x="5932154" y="8522745"/>
            <a:ext cx="1543742"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defRPr sz="1600" b="1">
                <a:solidFill>
                  <a:srgbClr val="942192"/>
                </a:solidFill>
                <a:latin typeface="Helvetica"/>
                <a:ea typeface="Helvetica"/>
                <a:cs typeface="Helvetica"/>
                <a:sym typeface="Helvetica"/>
              </a:defRPr>
            </a:lvl1pPr>
          </a:lstStyle>
          <a:p>
            <a:r>
              <a:t>Mirage unification</a:t>
            </a:r>
          </a:p>
        </p:txBody>
      </p:sp>
      <p:sp>
        <p:nvSpPr>
          <p:cNvPr id="1308" name="T. Tanabe: LCWS2017"/>
          <p:cNvSpPr txBox="1"/>
          <p:nvPr/>
        </p:nvSpPr>
        <p:spPr>
          <a:xfrm>
            <a:off x="10615038" y="3245879"/>
            <a:ext cx="2196663" cy="31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defRPr sz="1400" b="1">
                <a:solidFill>
                  <a:srgbClr val="1F1000"/>
                </a:solidFill>
                <a:latin typeface="Helvetica"/>
                <a:ea typeface="Helvetica"/>
                <a:cs typeface="Helvetica"/>
                <a:sym typeface="Helvetica"/>
              </a:defRPr>
            </a:lvl1pPr>
          </a:lstStyle>
          <a:p>
            <a:r>
              <a:t>T. Tanabe: LCWS2017</a:t>
            </a:r>
          </a:p>
        </p:txBody>
      </p:sp>
      <p:sp>
        <p:nvSpPr>
          <p:cNvPr id="1309" name="Kinematical edges→ MX"/>
          <p:cNvSpPr txBox="1"/>
          <p:nvPr/>
        </p:nvSpPr>
        <p:spPr>
          <a:xfrm>
            <a:off x="8227854" y="3900290"/>
            <a:ext cx="3143941"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1600" b="1">
                <a:solidFill>
                  <a:srgbClr val="1F1000"/>
                </a:solidFill>
                <a:latin typeface="Helvetica"/>
                <a:ea typeface="Helvetica"/>
                <a:cs typeface="Helvetica"/>
                <a:sym typeface="Helvetica"/>
              </a:defRPr>
            </a:pPr>
            <a:r>
              <a:t>Kinematical edges→ M</a:t>
            </a:r>
            <a:r>
              <a:rPr baseline="-5999"/>
              <a:t>X</a:t>
            </a:r>
          </a:p>
        </p:txBody>
      </p:sp>
      <p:sp>
        <p:nvSpPr>
          <p:cNvPr id="1310" name="Chargino＆ neutralino production (ILC1)"/>
          <p:cNvSpPr txBox="1"/>
          <p:nvPr/>
        </p:nvSpPr>
        <p:spPr>
          <a:xfrm>
            <a:off x="362697" y="2462011"/>
            <a:ext cx="4781241"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defRPr sz="1600" b="1">
                <a:solidFill>
                  <a:srgbClr val="2E467F"/>
                </a:solidFill>
                <a:latin typeface="Helvetica"/>
                <a:ea typeface="Helvetica"/>
                <a:cs typeface="Helvetica"/>
                <a:sym typeface="Helvetica"/>
              </a:defRPr>
            </a:lvl1pPr>
          </a:lstStyle>
          <a:p>
            <a:r>
              <a:t>Chargino＆ neutralino production (ILC1)</a:t>
            </a:r>
          </a:p>
        </p:txBody>
      </p:sp>
      <p:sp>
        <p:nvSpPr>
          <p:cNvPr id="1311" name="楕円"/>
          <p:cNvSpPr/>
          <p:nvPr/>
        </p:nvSpPr>
        <p:spPr>
          <a:xfrm rot="19165562">
            <a:off x="9463337" y="1847824"/>
            <a:ext cx="1307050" cy="316326"/>
          </a:xfrm>
          <a:prstGeom prst="ellipse">
            <a:avLst/>
          </a:prstGeom>
          <a:ln w="12700">
            <a:solidFill>
              <a:srgbClr val="FF2600"/>
            </a:solidFill>
          </a:ln>
        </p:spPr>
        <p:txBody>
          <a:bodyPr lIns="65023" tIns="65023" rIns="65023" bIns="65023" anchor="ctr"/>
          <a:lstStyle/>
          <a:p>
            <a:pPr defTabSz="585216">
              <a:defRPr sz="3400">
                <a:solidFill>
                  <a:srgbClr val="FFFDEF"/>
                </a:solidFill>
                <a:effectLst>
                  <a:outerShdw blurRad="25400" dist="12700" dir="16200000" rotWithShape="0">
                    <a:srgbClr val="000000">
                      <a:alpha val="40000"/>
                    </a:srgbClr>
                  </a:outerShdw>
                </a:effectLst>
                <a:latin typeface="Palatino"/>
                <a:ea typeface="Palatino"/>
                <a:cs typeface="Palatino"/>
                <a:sym typeface="Palatino"/>
              </a:defRPr>
            </a:pPr>
            <a:endParaRPr/>
          </a:p>
        </p:txBody>
      </p:sp>
      <p:sp>
        <p:nvSpPr>
          <p:cNvPr id="1312" name="Power of beam polarization…"/>
          <p:cNvSpPr txBox="1"/>
          <p:nvPr/>
        </p:nvSpPr>
        <p:spPr>
          <a:xfrm>
            <a:off x="7938442" y="5339421"/>
            <a:ext cx="4095550"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1600" b="1" i="1">
                <a:solidFill>
                  <a:schemeClr val="accent5"/>
                </a:solidFill>
                <a:latin typeface="Helvetica"/>
                <a:ea typeface="Helvetica"/>
                <a:cs typeface="Helvetica"/>
                <a:sym typeface="Helvetica"/>
              </a:defRPr>
            </a:pPr>
            <a:r>
              <a:t>Power of beam polarization</a:t>
            </a:r>
          </a:p>
          <a:p>
            <a:pPr algn="l" defTabSz="457200">
              <a:defRPr sz="1600" b="1" i="1">
                <a:solidFill>
                  <a:schemeClr val="accent5"/>
                </a:solidFill>
                <a:latin typeface="Helvetica"/>
                <a:ea typeface="Helvetica"/>
                <a:cs typeface="Helvetica"/>
                <a:sym typeface="Helvetica"/>
              </a:defRPr>
            </a:pPr>
            <a:r>
              <a:t>      → Higgsino/gaugino decomposition</a:t>
            </a:r>
          </a:p>
        </p:txBody>
      </p:sp>
      <p:pic>
        <p:nvPicPr>
          <p:cNvPr id="1313" name="図 11" descr="図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56401" y="3213205"/>
            <a:ext cx="3268032" cy="3135466"/>
          </a:xfrm>
          <a:prstGeom prst="rect">
            <a:avLst/>
          </a:prstGeom>
          <a:ln w="12700">
            <a:miter lim="400000"/>
          </a:ln>
        </p:spPr>
      </p:pic>
      <p:pic>
        <p:nvPicPr>
          <p:cNvPr id="1314" name="図 7" descr="図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9157" y="3213205"/>
            <a:ext cx="3268032" cy="3135466"/>
          </a:xfrm>
          <a:prstGeom prst="rect">
            <a:avLst/>
          </a:prstGeom>
          <a:ln w="12700">
            <a:miter lim="400000"/>
          </a:ln>
        </p:spPr>
      </p:pic>
      <p:sp>
        <p:nvSpPr>
          <p:cNvPr id="1315" name="Di-muon…"/>
          <p:cNvSpPr txBox="1"/>
          <p:nvPr/>
        </p:nvSpPr>
        <p:spPr>
          <a:xfrm>
            <a:off x="2588890" y="4577278"/>
            <a:ext cx="923265" cy="553644"/>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400" b="1" i="1">
                <a:latin typeface="+mn-lt"/>
                <a:ea typeface="+mn-ea"/>
                <a:cs typeface="+mn-cs"/>
                <a:sym typeface="Helvetica Neue"/>
              </a:defRPr>
            </a:pPr>
            <a:r>
              <a:t>Di-muon </a:t>
            </a:r>
          </a:p>
          <a:p>
            <a:pPr>
              <a:defRPr sz="1400" b="1" i="1">
                <a:latin typeface="+mn-lt"/>
                <a:ea typeface="+mn-ea"/>
                <a:cs typeface="+mn-cs"/>
                <a:sym typeface="Helvetica Neue"/>
              </a:defRPr>
            </a:pPr>
            <a:r>
              <a:t>energy</a:t>
            </a:r>
          </a:p>
        </p:txBody>
      </p:sp>
      <p:sp>
        <p:nvSpPr>
          <p:cNvPr id="1316" name="Di-muon…"/>
          <p:cNvSpPr txBox="1"/>
          <p:nvPr/>
        </p:nvSpPr>
        <p:spPr>
          <a:xfrm>
            <a:off x="6788417" y="4504116"/>
            <a:ext cx="923266" cy="553643"/>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400" b="1" i="1">
                <a:latin typeface="+mn-lt"/>
                <a:ea typeface="+mn-ea"/>
                <a:cs typeface="+mn-cs"/>
                <a:sym typeface="Helvetica Neue"/>
              </a:defRPr>
            </a:pPr>
            <a:r>
              <a:t>Di-muon </a:t>
            </a:r>
          </a:p>
          <a:p>
            <a:pPr>
              <a:defRPr sz="1400" b="1" i="1">
                <a:latin typeface="+mn-lt"/>
                <a:ea typeface="+mn-ea"/>
                <a:cs typeface="+mn-cs"/>
                <a:sym typeface="Helvetica Neue"/>
              </a:defRPr>
            </a:pPr>
            <a:r>
              <a:t>mass</a:t>
            </a:r>
          </a:p>
        </p:txBody>
      </p:sp>
      <p:sp>
        <p:nvSpPr>
          <p:cNvPr id="1317" name="ILC1"/>
          <p:cNvSpPr txBox="1"/>
          <p:nvPr/>
        </p:nvSpPr>
        <p:spPr>
          <a:xfrm>
            <a:off x="1380784" y="7371489"/>
            <a:ext cx="583082" cy="371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nchor="ctr">
            <a:spAutoFit/>
          </a:bodyPr>
          <a:lstStyle>
            <a:lvl1pPr algn="l" defTabSz="457200">
              <a:defRPr sz="1600" b="1">
                <a:solidFill>
                  <a:srgbClr val="1F1000"/>
                </a:solidFill>
                <a:latin typeface="Helvetica"/>
                <a:ea typeface="Helvetica"/>
                <a:cs typeface="Helvetica"/>
                <a:sym typeface="Helvetica"/>
              </a:defRPr>
            </a:lvl1pPr>
          </a:lstStyle>
          <a:p>
            <a:r>
              <a:t>ILC1</a:t>
            </a:r>
          </a:p>
        </p:txBody>
      </p:sp>
      <p:sp>
        <p:nvSpPr>
          <p:cNvPr id="1318" name="nGMM1"/>
          <p:cNvSpPr txBox="1"/>
          <p:nvPr/>
        </p:nvSpPr>
        <p:spPr>
          <a:xfrm>
            <a:off x="5019688" y="7371489"/>
            <a:ext cx="876472" cy="371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nchor="ctr">
            <a:spAutoFit/>
          </a:bodyPr>
          <a:lstStyle>
            <a:lvl1pPr algn="l" defTabSz="457200">
              <a:defRPr sz="1600" b="1">
                <a:solidFill>
                  <a:srgbClr val="1F1000"/>
                </a:solidFill>
                <a:latin typeface="Helvetica"/>
                <a:ea typeface="Helvetica"/>
                <a:cs typeface="Helvetica"/>
                <a:sym typeface="Helvetica"/>
              </a:defRPr>
            </a:lvl1pPr>
          </a:lstStyle>
          <a:p>
            <a:r>
              <a:t>nGMM1</a:t>
            </a:r>
          </a:p>
        </p:txBody>
      </p:sp>
      <p:sp>
        <p:nvSpPr>
          <p:cNvPr id="1319" name="Test of gauging mass unification"/>
          <p:cNvSpPr txBox="1"/>
          <p:nvPr/>
        </p:nvSpPr>
        <p:spPr>
          <a:xfrm>
            <a:off x="478280" y="6349657"/>
            <a:ext cx="3421291"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defRPr sz="1600" b="1">
                <a:solidFill>
                  <a:srgbClr val="2E467F"/>
                </a:solidFill>
                <a:latin typeface="Helvetica"/>
                <a:ea typeface="Helvetica"/>
                <a:cs typeface="Helvetica"/>
                <a:sym typeface="Helvetica"/>
              </a:defRPr>
            </a:lvl1pPr>
          </a:lstStyle>
          <a:p>
            <a:r>
              <a:t>Test of gauging mass unification</a:t>
            </a:r>
          </a:p>
        </p:txBody>
      </p:sp>
      <p:sp>
        <p:nvSpPr>
          <p:cNvPr id="1320" name="2. ヒッグスの不可視崩壊"/>
          <p:cNvSpPr txBox="1"/>
          <p:nvPr/>
        </p:nvSpPr>
        <p:spPr>
          <a:xfrm>
            <a:off x="208270" y="235605"/>
            <a:ext cx="3874596" cy="468015"/>
          </a:xfrm>
          <a:prstGeom prst="rect">
            <a:avLst/>
          </a:prstGeom>
          <a:solidFill>
            <a:srgbClr val="2E467F"/>
          </a:solidFill>
          <a:ln w="3175">
            <a:solidFill>
              <a:srgbClr val="0433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lvl1pPr algn="l" defTabSz="585216">
              <a:spcBef>
                <a:spcPts val="600"/>
              </a:spcBef>
              <a:defRPr sz="2200" b="1">
                <a:solidFill>
                  <a:srgbClr val="FFFFFF"/>
                </a:solidFill>
                <a:latin typeface="+mn-lt"/>
                <a:ea typeface="+mn-ea"/>
                <a:cs typeface="+mn-cs"/>
                <a:sym typeface="Helvetica Neue"/>
              </a:defRPr>
            </a:lvl1pPr>
          </a:lstStyle>
          <a:p>
            <a:r>
              <a:t>3. Higgsino Search</a:t>
            </a:r>
          </a:p>
        </p:txBody>
      </p:sp>
      <p:pic>
        <p:nvPicPr>
          <p:cNvPr id="1321" name="pasted51.pdf" descr="pasted51.pdf"/>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504246" y="6075734"/>
            <a:ext cx="4098517" cy="2667537"/>
          </a:xfrm>
          <a:prstGeom prst="rect">
            <a:avLst/>
          </a:prstGeom>
          <a:ln w="12700">
            <a:miter lim="400000"/>
          </a:ln>
        </p:spPr>
      </p:pic>
      <p:sp>
        <p:nvSpPr>
          <p:cNvPr id="1322" name="“ILC1 benchmark”: ΔM〜 20GeV…"/>
          <p:cNvSpPr txBox="1"/>
          <p:nvPr/>
        </p:nvSpPr>
        <p:spPr>
          <a:xfrm>
            <a:off x="8518028" y="4348445"/>
            <a:ext cx="4188043" cy="813310"/>
          </a:xfrm>
          <a:prstGeom prst="rect">
            <a:avLst/>
          </a:prstGeom>
          <a:ln w="38100">
            <a:solidFill>
              <a:srgbClr val="FF26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algn="l" defTabSz="1300480">
              <a:lnSpc>
                <a:spcPct val="70000"/>
              </a:lnSpc>
              <a:defRPr sz="2000" b="1">
                <a:latin typeface="Helvetica"/>
                <a:ea typeface="Helvetica"/>
                <a:cs typeface="Helvetica"/>
                <a:sym typeface="Helvetica"/>
              </a:defRPr>
            </a:pPr>
            <a:r>
              <a:t>“ILC1 benchmark”: ΔM〜 20GeV</a:t>
            </a:r>
          </a:p>
          <a:p>
            <a:pPr algn="l" defTabSz="1300480">
              <a:lnSpc>
                <a:spcPct val="70000"/>
              </a:lnSpc>
              <a:defRPr sz="2000" b="1">
                <a:latin typeface="Helvetica"/>
                <a:ea typeface="Helvetica"/>
                <a:cs typeface="Helvetica"/>
                <a:sym typeface="Helvetica"/>
              </a:defRPr>
            </a:pPr>
            <a:r>
              <a:t>      σ</a:t>
            </a:r>
            <a:r>
              <a:rPr baseline="-5999"/>
              <a:t>M </a:t>
            </a:r>
            <a:r>
              <a:t>to ~2%      M to ~1%  (H20) </a:t>
            </a:r>
          </a:p>
        </p:txBody>
      </p:sp>
      <p:sp>
        <p:nvSpPr>
          <p:cNvPr id="1323" name="Polarized σ → mixing angle"/>
          <p:cNvSpPr txBox="1"/>
          <p:nvPr/>
        </p:nvSpPr>
        <p:spPr>
          <a:xfrm>
            <a:off x="8015465" y="8373323"/>
            <a:ext cx="3143942"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defRPr sz="1600" b="1">
                <a:solidFill>
                  <a:srgbClr val="1F1000"/>
                </a:solidFill>
                <a:latin typeface="Helvetica"/>
                <a:ea typeface="Helvetica"/>
                <a:cs typeface="Helvetica"/>
                <a:sym typeface="Helvetica"/>
              </a:defRPr>
            </a:lvl1pPr>
          </a:lstStyle>
          <a:p>
            <a:r>
              <a:t>Polarized σ → mixing angle</a:t>
            </a:r>
          </a:p>
        </p:txBody>
      </p:sp>
      <p:pic>
        <p:nvPicPr>
          <p:cNvPr id="1324" name="図 16" descr="図 1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19765" y="2874851"/>
            <a:ext cx="3166870" cy="310109"/>
          </a:xfrm>
          <a:prstGeom prst="rect">
            <a:avLst/>
          </a:prstGeom>
          <a:ln w="12700">
            <a:miter lim="400000"/>
          </a:ln>
        </p:spPr>
      </p:pic>
      <p:sp>
        <p:nvSpPr>
          <p:cNvPr id="1325" name="cross section and mass measurements"/>
          <p:cNvSpPr txBox="1"/>
          <p:nvPr/>
        </p:nvSpPr>
        <p:spPr>
          <a:xfrm>
            <a:off x="7808139" y="3466029"/>
            <a:ext cx="3937569" cy="371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nchor="ctr">
            <a:spAutoFit/>
          </a:bodyPr>
          <a:lstStyle>
            <a:lvl1pPr algn="l" defTabSz="457200">
              <a:defRPr sz="1600" b="1">
                <a:solidFill>
                  <a:srgbClr val="2E467F"/>
                </a:solidFill>
                <a:latin typeface="Helvetica"/>
                <a:ea typeface="Helvetica"/>
                <a:cs typeface="Helvetica"/>
                <a:sym typeface="Helvetica"/>
              </a:defRPr>
            </a:lvl1pPr>
          </a:lstStyle>
          <a:p>
            <a:r>
              <a:t>cross section and mass measurements</a:t>
            </a:r>
          </a:p>
        </p:txBody>
      </p:sp>
      <p:grpSp>
        <p:nvGrpSpPr>
          <p:cNvPr id="1328" name="ILC1: 250GeV…"/>
          <p:cNvGrpSpPr/>
          <p:nvPr/>
        </p:nvGrpSpPr>
        <p:grpSpPr>
          <a:xfrm>
            <a:off x="10732644" y="8845187"/>
            <a:ext cx="1956817" cy="1046733"/>
            <a:chOff x="0" y="0"/>
            <a:chExt cx="1956816" cy="1046732"/>
          </a:xfrm>
        </p:grpSpPr>
        <p:sp>
          <p:nvSpPr>
            <p:cNvPr id="1327" name="ILC1: 250GeV…"/>
            <p:cNvSpPr txBox="1"/>
            <p:nvPr/>
          </p:nvSpPr>
          <p:spPr>
            <a:xfrm>
              <a:off x="101599" y="76200"/>
              <a:ext cx="1753618" cy="754633"/>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2000" b="1" i="1">
                  <a:latin typeface="+mn-lt"/>
                  <a:ea typeface="+mn-ea"/>
                  <a:cs typeface="+mn-cs"/>
                  <a:sym typeface="Helvetica Neue"/>
                </a:defRPr>
              </a:pPr>
              <a:r>
                <a:t>ILC1: 250GeV</a:t>
              </a:r>
            </a:p>
            <a:p>
              <a:pPr>
                <a:defRPr sz="2000" b="1" i="1">
                  <a:latin typeface="+mn-lt"/>
                  <a:ea typeface="+mn-ea"/>
                  <a:cs typeface="+mn-cs"/>
                  <a:sym typeface="Helvetica Neue"/>
                </a:defRPr>
              </a:pPr>
              <a:r>
                <a:t>ILC2: 350GeV</a:t>
              </a:r>
            </a:p>
          </p:txBody>
        </p:sp>
        <p:pic>
          <p:nvPicPr>
            <p:cNvPr id="1326" name="ILC1: 250GeV… ILC1: 250GeVILC2: 350GeV" descr="ILC1: 250GeV… ILC1: 250GeVILC2: 350GeV"/>
            <p:cNvPicPr>
              <a:picLocks/>
            </p:cNvPicPr>
            <p:nvPr/>
          </p:nvPicPr>
          <p:blipFill>
            <a:blip r:embed="rId11"/>
            <a:stretch>
              <a:fillRect/>
            </a:stretch>
          </p:blipFill>
          <p:spPr>
            <a:xfrm>
              <a:off x="-1" y="0"/>
              <a:ext cx="1956818" cy="1046733"/>
            </a:xfrm>
            <a:prstGeom prst="rect">
              <a:avLst/>
            </a:prstGeom>
            <a:effectLst/>
          </p:spPr>
        </p:pic>
      </p:grpSp>
      <p:grpSp>
        <p:nvGrpSpPr>
          <p:cNvPr id="1331" name="500GeV"/>
          <p:cNvGrpSpPr/>
          <p:nvPr/>
        </p:nvGrpSpPr>
        <p:grpSpPr>
          <a:xfrm>
            <a:off x="8351521" y="8852608"/>
            <a:ext cx="1265176" cy="729234"/>
            <a:chOff x="0" y="0"/>
            <a:chExt cx="1265174" cy="729232"/>
          </a:xfrm>
        </p:grpSpPr>
        <p:sp>
          <p:nvSpPr>
            <p:cNvPr id="1330" name="500GeV"/>
            <p:cNvSpPr txBox="1"/>
            <p:nvPr/>
          </p:nvSpPr>
          <p:spPr>
            <a:xfrm>
              <a:off x="101599" y="76200"/>
              <a:ext cx="1061976" cy="437133"/>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2000" b="1" i="1">
                  <a:latin typeface="+mn-lt"/>
                  <a:ea typeface="+mn-ea"/>
                  <a:cs typeface="+mn-cs"/>
                  <a:sym typeface="Helvetica Neue"/>
                </a:defRPr>
              </a:lvl1pPr>
            </a:lstStyle>
            <a:p>
              <a:r>
                <a:t>500GeV</a:t>
              </a:r>
            </a:p>
          </p:txBody>
        </p:sp>
        <p:pic>
          <p:nvPicPr>
            <p:cNvPr id="1329" name="500GeV 500GeV" descr="500GeV 500GeV"/>
            <p:cNvPicPr>
              <a:picLocks/>
            </p:cNvPicPr>
            <p:nvPr/>
          </p:nvPicPr>
          <p:blipFill>
            <a:blip r:embed="rId12"/>
            <a:stretch>
              <a:fillRect/>
            </a:stretch>
          </p:blipFill>
          <p:spPr>
            <a:xfrm>
              <a:off x="-1" y="0"/>
              <a:ext cx="1265176" cy="729233"/>
            </a:xfrm>
            <a:prstGeom prst="rect">
              <a:avLst/>
            </a:prstGeom>
            <a:effectLst/>
          </p:spPr>
        </p:pic>
      </p:grpSp>
      <p:sp>
        <p:nvSpPr>
          <p:cNvPr id="1332" name="矢印"/>
          <p:cNvSpPr/>
          <p:nvPr/>
        </p:nvSpPr>
        <p:spPr>
          <a:xfrm>
            <a:off x="9726359" y="9074667"/>
            <a:ext cx="821013" cy="219716"/>
          </a:xfrm>
          <a:prstGeom prst="rightArrow">
            <a:avLst>
              <a:gd name="adj1" fmla="val 29380"/>
              <a:gd name="adj2" fmla="val 155231"/>
            </a:avLst>
          </a:prstGeom>
          <a:blipFill>
            <a:blip r:embed="rId13"/>
          </a:blipFill>
          <a:ln w="12700">
            <a:miter lim="400000"/>
          </a:ln>
          <a:effectLst>
            <a:outerShdw blurRad="12700" dir="5400000" rotWithShape="0">
              <a:srgbClr val="000000">
                <a:alpha val="50000"/>
              </a:srgbClr>
            </a:outerShdw>
          </a:effectLst>
        </p:spPr>
        <p:txBody>
          <a:bodyPr lIns="50800" tIns="50800" rIns="50800" bIns="50800" anchor="ctr"/>
          <a:lstStyle/>
          <a:p>
            <a:pPr>
              <a:defRPr sz="3400">
                <a:solidFill>
                  <a:srgbClr val="FFFFFF"/>
                </a:solidFill>
                <a:effectLst>
                  <a:outerShdw blurRad="38100" dist="12700" dir="5400000" rotWithShape="0">
                    <a:srgbClr val="000000">
                      <a:alpha val="50000"/>
                    </a:srgbClr>
                  </a:outerShdw>
                </a:effectLst>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3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3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5" grpId="1" animBg="1" advAuto="0"/>
      <p:bldP spid="1322" grpId="2"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4" name="スライド番号"/>
          <p:cNvSpPr txBox="1">
            <a:spLocks noGrp="1"/>
          </p:cNvSpPr>
          <p:nvPr>
            <p:ph type="sldNum" sz="quarter" idx="2"/>
          </p:nvPr>
        </p:nvSpPr>
        <p:spPr>
          <a:xfrm>
            <a:off x="12484028" y="9278946"/>
            <a:ext cx="415596" cy="3302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defRPr>
                <a:latin typeface="ヒラギノ角ゴ ProN W3"/>
                <a:ea typeface="ヒラギノ角ゴ ProN W3"/>
                <a:cs typeface="ヒラギノ角ゴ ProN W3"/>
                <a:sym typeface="ヒラギノ角ゴ ProN W3"/>
              </a:defRPr>
            </a:lvl1pPr>
          </a:lstStyle>
          <a:p>
            <a:fld id="{86CB4B4D-7CA3-9044-876B-883B54F8677D}" type="slidenum">
              <a:t>46</a:t>
            </a:fld>
            <a:endParaRPr/>
          </a:p>
        </p:txBody>
      </p:sp>
      <p:pic>
        <p:nvPicPr>
          <p:cNvPr id="1335" name="イメージ" descr="イメージ"/>
          <p:cNvPicPr>
            <a:picLocks noChangeAspect="1"/>
          </p:cNvPicPr>
          <p:nvPr/>
        </p:nvPicPr>
        <p:blipFill>
          <a:blip r:embed="rId2"/>
          <a:stretch>
            <a:fillRect/>
          </a:stretch>
        </p:blipFill>
        <p:spPr>
          <a:xfrm>
            <a:off x="126766" y="1937962"/>
            <a:ext cx="8028495" cy="7529246"/>
          </a:xfrm>
          <a:prstGeom prst="rect">
            <a:avLst/>
          </a:prstGeom>
          <a:ln w="12700">
            <a:miter lim="400000"/>
          </a:ln>
        </p:spPr>
      </p:pic>
      <p:sp>
        <p:nvSpPr>
          <p:cNvPr id="1336" name="テキスト"/>
          <p:cNvSpPr txBox="1"/>
          <p:nvPr/>
        </p:nvSpPr>
        <p:spPr>
          <a:xfrm>
            <a:off x="4064813" y="2017975"/>
            <a:ext cx="152401" cy="424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2800"/>
              </a:lnSpc>
              <a:defRPr sz="1200">
                <a:latin typeface="Times Roman"/>
                <a:ea typeface="Times Roman"/>
                <a:cs typeface="Times Roman"/>
                <a:sym typeface="Times Roman"/>
              </a:defRPr>
            </a:lvl1pPr>
          </a:lstStyle>
          <a:p>
            <a:r>
              <a:t> </a:t>
            </a:r>
          </a:p>
        </p:txBody>
      </p:sp>
      <p:sp>
        <p:nvSpPr>
          <p:cNvPr id="1337" name="WIMP 探索"/>
          <p:cNvSpPr txBox="1"/>
          <p:nvPr/>
        </p:nvSpPr>
        <p:spPr>
          <a:xfrm>
            <a:off x="1138992" y="-8562"/>
            <a:ext cx="10726816" cy="10940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3500" tIns="63500" rIns="63500" bIns="63500">
            <a:spAutoFit/>
          </a:bodyPr>
          <a:lstStyle>
            <a:lvl1pPr marR="66544" indent="1587" defTabSz="914400">
              <a:defRPr sz="6400" b="1">
                <a:solidFill>
                  <a:srgbClr val="0042AA"/>
                </a:solidFill>
                <a:uFill>
                  <a:solidFill>
                    <a:srgbClr val="0042AA"/>
                  </a:solidFill>
                </a:uFill>
                <a:latin typeface="+mn-lt"/>
                <a:ea typeface="+mn-ea"/>
                <a:cs typeface="+mn-cs"/>
                <a:sym typeface="Helvetica Neue"/>
              </a:defRPr>
            </a:lvl1pPr>
          </a:lstStyle>
          <a:p>
            <a:r>
              <a:t>WIMP Search</a:t>
            </a:r>
          </a:p>
        </p:txBody>
      </p:sp>
      <p:sp>
        <p:nvSpPr>
          <p:cNvPr id="1338" name="単光子生成探索"/>
          <p:cNvSpPr txBox="1"/>
          <p:nvPr/>
        </p:nvSpPr>
        <p:spPr>
          <a:xfrm>
            <a:off x="483712" y="1287939"/>
            <a:ext cx="4175320" cy="613924"/>
          </a:xfrm>
          <a:prstGeom prst="rect">
            <a:avLst/>
          </a:prstGeom>
          <a:solidFill>
            <a:srgbClr val="2E467F"/>
          </a:solidFill>
          <a:ln w="12700">
            <a:solidFill>
              <a:srgbClr val="0433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lvl1pPr algn="l" defTabSz="585216">
              <a:spcBef>
                <a:spcPts val="600"/>
              </a:spcBef>
              <a:defRPr sz="3100" b="1">
                <a:solidFill>
                  <a:srgbClr val="FFFFFF"/>
                </a:solidFill>
                <a:latin typeface="+mn-lt"/>
                <a:ea typeface="+mn-ea"/>
                <a:cs typeface="+mn-cs"/>
                <a:sym typeface="Helvetica Neue"/>
              </a:defRPr>
            </a:lvl1pPr>
          </a:lstStyle>
          <a:p>
            <a:r>
              <a:t>Mono-photon search</a:t>
            </a:r>
          </a:p>
        </p:txBody>
      </p:sp>
      <p:sp>
        <p:nvSpPr>
          <p:cNvPr id="1339" name="媒介粒子質量 [GeV]"/>
          <p:cNvSpPr txBox="1"/>
          <p:nvPr/>
        </p:nvSpPr>
        <p:spPr>
          <a:xfrm rot="16200000">
            <a:off x="-1912101" y="4953847"/>
            <a:ext cx="4998399" cy="40640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400">
                <a:latin typeface="ヒラギノ角ゴ ProN W6"/>
                <a:ea typeface="ヒラギノ角ゴ ProN W6"/>
                <a:cs typeface="ヒラギノ角ゴ ProN W6"/>
                <a:sym typeface="ヒラギノ角ゴ ProN W6"/>
              </a:defRPr>
            </a:lvl1pPr>
          </a:lstStyle>
          <a:p>
            <a:r>
              <a:t>媒介粒子質量 [GeV]</a:t>
            </a:r>
          </a:p>
        </p:txBody>
      </p:sp>
      <p:sp>
        <p:nvSpPr>
          <p:cNvPr id="1340" name="角丸四角形"/>
          <p:cNvSpPr/>
          <p:nvPr/>
        </p:nvSpPr>
        <p:spPr>
          <a:xfrm>
            <a:off x="2403430" y="6500247"/>
            <a:ext cx="1483459" cy="1176713"/>
          </a:xfrm>
          <a:prstGeom prst="roundRect">
            <a:avLst>
              <a:gd name="adj" fmla="val 16189"/>
            </a:avLst>
          </a:prstGeom>
          <a:ln w="114300">
            <a:solidFill>
              <a:srgbClr val="FF2600"/>
            </a:solidFill>
          </a:ln>
        </p:spPr>
        <p:txBody>
          <a:bodyPr lIns="50800" tIns="50800" rIns="50800" bIns="50800" anchor="ctr"/>
          <a:lstStyle/>
          <a:p>
            <a:pPr>
              <a:defRPr sz="3600">
                <a:latin typeface="Helvetica"/>
                <a:ea typeface="Helvetica"/>
                <a:cs typeface="Helvetica"/>
                <a:sym typeface="Helvetica"/>
              </a:defRPr>
            </a:pPr>
            <a:endParaRPr/>
          </a:p>
        </p:txBody>
      </p:sp>
      <p:sp>
        <p:nvSpPr>
          <p:cNvPr id="1341" name="線"/>
          <p:cNvSpPr/>
          <p:nvPr/>
        </p:nvSpPr>
        <p:spPr>
          <a:xfrm flipH="1" flipV="1">
            <a:off x="2273695" y="4699593"/>
            <a:ext cx="381718" cy="1744484"/>
          </a:xfrm>
          <a:prstGeom prst="line">
            <a:avLst/>
          </a:prstGeom>
          <a:ln w="25400">
            <a:solidFill>
              <a:srgbClr val="FF2600"/>
            </a:solidFill>
          </a:ln>
        </p:spPr>
        <p:txBody>
          <a:bodyPr lIns="45718" tIns="45718" rIns="45718" bIns="45718"/>
          <a:lstStyle/>
          <a:p>
            <a:pPr>
              <a:defRPr sz="3600">
                <a:latin typeface="Helvetica"/>
                <a:ea typeface="Helvetica"/>
                <a:cs typeface="Helvetica"/>
                <a:sym typeface="Helvetica"/>
              </a:defRPr>
            </a:pPr>
            <a:endParaRPr/>
          </a:p>
        </p:txBody>
      </p:sp>
      <p:grpSp>
        <p:nvGrpSpPr>
          <p:cNvPr id="1344" name="ILC250"/>
          <p:cNvGrpSpPr/>
          <p:nvPr/>
        </p:nvGrpSpPr>
        <p:grpSpPr>
          <a:xfrm>
            <a:off x="1483074" y="3958297"/>
            <a:ext cx="1962959" cy="1078939"/>
            <a:chOff x="0" y="0"/>
            <a:chExt cx="1962958" cy="1078938"/>
          </a:xfrm>
        </p:grpSpPr>
        <p:sp>
          <p:nvSpPr>
            <p:cNvPr id="1343" name="ILC250"/>
            <p:cNvSpPr txBox="1"/>
            <p:nvPr/>
          </p:nvSpPr>
          <p:spPr>
            <a:xfrm>
              <a:off x="165100" y="101600"/>
              <a:ext cx="1632759" cy="672539"/>
            </a:xfrm>
            <a:prstGeom prst="rect">
              <a:avLst/>
            </a:prstGeom>
            <a:solidFill>
              <a:srgbClr val="FFFFFF">
                <a:alpha val="97000"/>
              </a:srgbClr>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3600" b="1" i="1">
                  <a:solidFill>
                    <a:srgbClr val="FF2600"/>
                  </a:solidFill>
                  <a:latin typeface="+mn-lt"/>
                  <a:ea typeface="+mn-ea"/>
                  <a:cs typeface="+mn-cs"/>
                  <a:sym typeface="Helvetica Neue"/>
                </a:defRPr>
              </a:lvl1pPr>
            </a:lstStyle>
            <a:p>
              <a:r>
                <a:t>ILC250</a:t>
              </a:r>
            </a:p>
          </p:txBody>
        </p:sp>
        <p:pic>
          <p:nvPicPr>
            <p:cNvPr id="1342" name="ILC250 ILC250" descr="ILC250 ILC250"/>
            <p:cNvPicPr>
              <a:picLocks/>
            </p:cNvPicPr>
            <p:nvPr/>
          </p:nvPicPr>
          <p:blipFill>
            <a:blip r:embed="rId3">
              <a:alphaModFix amt="97000"/>
            </a:blip>
            <a:stretch>
              <a:fillRect/>
            </a:stretch>
          </p:blipFill>
          <p:spPr>
            <a:xfrm>
              <a:off x="0" y="0"/>
              <a:ext cx="1962959" cy="1078939"/>
            </a:xfrm>
            <a:prstGeom prst="rect">
              <a:avLst/>
            </a:prstGeom>
            <a:effectLst/>
          </p:spPr>
        </p:pic>
      </p:grpSp>
      <p:sp>
        <p:nvSpPr>
          <p:cNvPr id="1345" name="線"/>
          <p:cNvSpPr/>
          <p:nvPr/>
        </p:nvSpPr>
        <p:spPr>
          <a:xfrm flipH="1">
            <a:off x="4541545" y="5114734"/>
            <a:ext cx="3666073" cy="1167005"/>
          </a:xfrm>
          <a:prstGeom prst="line">
            <a:avLst/>
          </a:prstGeom>
          <a:ln w="25400">
            <a:solidFill>
              <a:schemeClr val="accent1"/>
            </a:solidFill>
            <a:tailEnd type="triangle"/>
          </a:ln>
          <a:effectLst>
            <a:outerShdw blurRad="38100" dist="25400" dir="5400000" rotWithShape="0">
              <a:srgbClr val="000000">
                <a:alpha val="50000"/>
              </a:srgbClr>
            </a:outerShdw>
          </a:effectLst>
        </p:spPr>
        <p:txBody>
          <a:bodyPr lIns="45718" tIns="45718" rIns="45718" bIns="45718"/>
          <a:lstStyle/>
          <a:p>
            <a:pPr>
              <a:defRPr sz="3600">
                <a:latin typeface="Helvetica"/>
                <a:ea typeface="Helvetica"/>
                <a:cs typeface="Helvetica"/>
                <a:sym typeface="Helvetica"/>
              </a:defRPr>
            </a:pPr>
            <a:endParaRPr/>
          </a:p>
        </p:txBody>
      </p:sp>
      <p:sp>
        <p:nvSpPr>
          <p:cNvPr id="1346" name="角丸四角形"/>
          <p:cNvSpPr/>
          <p:nvPr/>
        </p:nvSpPr>
        <p:spPr>
          <a:xfrm>
            <a:off x="2403430" y="5574508"/>
            <a:ext cx="2752716" cy="2102452"/>
          </a:xfrm>
          <a:prstGeom prst="roundRect">
            <a:avLst>
              <a:gd name="adj" fmla="val 9061"/>
            </a:avLst>
          </a:prstGeom>
          <a:ln w="114300">
            <a:solidFill>
              <a:srgbClr val="FF2600"/>
            </a:solidFill>
            <a:prstDash val="sysDot"/>
            <a:miter lim="400000"/>
          </a:ln>
        </p:spPr>
        <p:txBody>
          <a:bodyPr lIns="50800" tIns="50800" rIns="50800" bIns="50800" anchor="ctr"/>
          <a:lstStyle/>
          <a:p>
            <a:pPr>
              <a:defRPr sz="3600">
                <a:latin typeface="Helvetica"/>
                <a:ea typeface="Helvetica"/>
                <a:cs typeface="Helvetica"/>
                <a:sym typeface="Helvetica"/>
              </a:defRPr>
            </a:pPr>
            <a:endParaRPr/>
          </a:p>
        </p:txBody>
      </p:sp>
      <p:sp>
        <p:nvSpPr>
          <p:cNvPr id="1347" name="線"/>
          <p:cNvSpPr/>
          <p:nvPr/>
        </p:nvSpPr>
        <p:spPr>
          <a:xfrm flipV="1">
            <a:off x="4535136" y="3871530"/>
            <a:ext cx="381806" cy="1649287"/>
          </a:xfrm>
          <a:prstGeom prst="line">
            <a:avLst/>
          </a:prstGeom>
          <a:ln w="25400">
            <a:solidFill>
              <a:srgbClr val="FF2600"/>
            </a:solidFill>
          </a:ln>
        </p:spPr>
        <p:txBody>
          <a:bodyPr lIns="45718" tIns="45718" rIns="45718" bIns="45718"/>
          <a:lstStyle/>
          <a:p>
            <a:pPr>
              <a:defRPr sz="3600">
                <a:latin typeface="Helvetica"/>
                <a:ea typeface="Helvetica"/>
                <a:cs typeface="Helvetica"/>
                <a:sym typeface="Helvetica"/>
              </a:defRPr>
            </a:pPr>
            <a:endParaRPr/>
          </a:p>
        </p:txBody>
      </p:sp>
      <p:grpSp>
        <p:nvGrpSpPr>
          <p:cNvPr id="1350" name="ILC250"/>
          <p:cNvGrpSpPr/>
          <p:nvPr/>
        </p:nvGrpSpPr>
        <p:grpSpPr>
          <a:xfrm>
            <a:off x="4257914" y="3113651"/>
            <a:ext cx="2491845" cy="1078939"/>
            <a:chOff x="0" y="0"/>
            <a:chExt cx="2491844" cy="1078938"/>
          </a:xfrm>
        </p:grpSpPr>
        <p:sp>
          <p:nvSpPr>
            <p:cNvPr id="1349" name="ILC250"/>
            <p:cNvSpPr txBox="1"/>
            <p:nvPr/>
          </p:nvSpPr>
          <p:spPr>
            <a:xfrm>
              <a:off x="165100" y="101600"/>
              <a:ext cx="2161645" cy="672539"/>
            </a:xfrm>
            <a:prstGeom prst="rect">
              <a:avLst/>
            </a:prstGeom>
            <a:solidFill>
              <a:srgbClr val="FFFFFF">
                <a:alpha val="97000"/>
              </a:srgbClr>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3600" b="1" i="1">
                  <a:solidFill>
                    <a:srgbClr val="FF2600"/>
                  </a:solidFill>
                  <a:latin typeface="+mn-lt"/>
                  <a:ea typeface="+mn-ea"/>
                  <a:cs typeface="+mn-cs"/>
                  <a:sym typeface="Helvetica Neue"/>
                </a:defRPr>
              </a:lvl1pPr>
            </a:lstStyle>
            <a:p>
              <a:r>
                <a:t>ILC1000</a:t>
              </a:r>
            </a:p>
          </p:txBody>
        </p:sp>
        <p:pic>
          <p:nvPicPr>
            <p:cNvPr id="1348" name="ILC250 ILC1000" descr="ILC250 ILC1000"/>
            <p:cNvPicPr>
              <a:picLocks/>
            </p:cNvPicPr>
            <p:nvPr/>
          </p:nvPicPr>
          <p:blipFill>
            <a:blip r:embed="rId4">
              <a:alphaModFix amt="97000"/>
            </a:blip>
            <a:stretch>
              <a:fillRect/>
            </a:stretch>
          </p:blipFill>
          <p:spPr>
            <a:xfrm>
              <a:off x="0" y="0"/>
              <a:ext cx="2491845" cy="1078939"/>
            </a:xfrm>
            <a:prstGeom prst="rect">
              <a:avLst/>
            </a:prstGeom>
            <a:effectLst/>
          </p:spPr>
        </p:pic>
      </p:grpSp>
      <p:sp>
        <p:nvSpPr>
          <p:cNvPr id="1351" name="薄い黄色の領域 = ILC 探索に残される領域…"/>
          <p:cNvSpPr txBox="1"/>
          <p:nvPr/>
        </p:nvSpPr>
        <p:spPr>
          <a:xfrm>
            <a:off x="8154351" y="4363296"/>
            <a:ext cx="4253698" cy="1587501"/>
          </a:xfrm>
          <a:prstGeom prst="rect">
            <a:avLst/>
          </a:prstGeom>
          <a:solidFill>
            <a:srgbClr val="FFFFFF"/>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585216">
              <a:defRPr sz="2400" b="1">
                <a:latin typeface="Helvetica"/>
                <a:ea typeface="Helvetica"/>
                <a:cs typeface="Helvetica"/>
                <a:sym typeface="Helvetica"/>
              </a:defRPr>
            </a:pPr>
            <a:r>
              <a:t>Light yellow region </a:t>
            </a:r>
            <a:br/>
            <a:r>
              <a:t>               = to be left for ILC</a:t>
            </a:r>
          </a:p>
          <a:p>
            <a:pPr algn="l" defTabSz="585216">
              <a:defRPr sz="2400" b="1">
                <a:latin typeface="Helvetica"/>
                <a:ea typeface="Helvetica"/>
                <a:cs typeface="Helvetica"/>
                <a:sym typeface="Helvetica"/>
              </a:defRPr>
            </a:pPr>
            <a:r>
              <a:t>(after future direct searches including HL-LHC) </a:t>
            </a:r>
          </a:p>
        </p:txBody>
      </p:sp>
      <p:grpSp>
        <p:nvGrpSpPr>
          <p:cNvPr id="1354" name="探索可能 DM 質量： MDM ~ Ecm/2 まで!"/>
          <p:cNvGrpSpPr/>
          <p:nvPr/>
        </p:nvGrpSpPr>
        <p:grpSpPr>
          <a:xfrm>
            <a:off x="7692761" y="6918286"/>
            <a:ext cx="5176876" cy="1567530"/>
            <a:chOff x="0" y="0"/>
            <a:chExt cx="5176875" cy="1567529"/>
          </a:xfrm>
        </p:grpSpPr>
        <p:sp>
          <p:nvSpPr>
            <p:cNvPr id="1353" name="探索可能 DM 質量： MDM ~ Ecm/2 まで!"/>
            <p:cNvSpPr txBox="1"/>
            <p:nvPr/>
          </p:nvSpPr>
          <p:spPr>
            <a:xfrm>
              <a:off x="215900" y="139700"/>
              <a:ext cx="4745076" cy="100873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2" tIns="65022" rIns="65022" bIns="65022" numCol="1" anchor="ctr">
              <a:spAutoFit/>
            </a:bodyPr>
            <a:lstStyle>
              <a:lvl1pPr algn="l" defTabSz="585216">
                <a:spcBef>
                  <a:spcPts val="500"/>
                </a:spcBef>
                <a:defRPr sz="2800" b="1">
                  <a:solidFill>
                    <a:srgbClr val="FF2C79"/>
                  </a:solidFill>
                  <a:latin typeface="+mn-lt"/>
                  <a:ea typeface="+mn-ea"/>
                  <a:cs typeface="+mn-cs"/>
                  <a:sym typeface="Helvetica Neue"/>
                </a:defRPr>
              </a:lvl1pPr>
            </a:lstStyle>
            <a:p>
              <a:r>
                <a:t>Significant chunk of region remains for ILC250!</a:t>
              </a:r>
            </a:p>
          </p:txBody>
        </p:sp>
        <p:pic>
          <p:nvPicPr>
            <p:cNvPr id="1352" name="探索可能 DM 質量： MDM ~ Ecm/2 まで! Significant chunk of region remains for ILC250!" descr="探索可能 DM 質量： MDM ~ Ecm/2 まで! Significant chunk of region remains for ILC250!"/>
            <p:cNvPicPr>
              <a:picLocks/>
            </p:cNvPicPr>
            <p:nvPr/>
          </p:nvPicPr>
          <p:blipFill>
            <a:blip r:embed="rId5"/>
            <a:stretch>
              <a:fillRect/>
            </a:stretch>
          </p:blipFill>
          <p:spPr>
            <a:xfrm>
              <a:off x="0" y="0"/>
              <a:ext cx="5176876" cy="1567530"/>
            </a:xfrm>
            <a:prstGeom prst="rect">
              <a:avLst/>
            </a:prstGeom>
            <a:effectLst/>
          </p:spPr>
        </p:pic>
      </p:grpSp>
      <p:grpSp>
        <p:nvGrpSpPr>
          <p:cNvPr id="1357" name="arXiv: 1702.05377"/>
          <p:cNvGrpSpPr/>
          <p:nvPr/>
        </p:nvGrpSpPr>
        <p:grpSpPr>
          <a:xfrm>
            <a:off x="10974916" y="2049099"/>
            <a:ext cx="1601673" cy="361933"/>
            <a:chOff x="0" y="0"/>
            <a:chExt cx="1601672" cy="361932"/>
          </a:xfrm>
        </p:grpSpPr>
        <p:sp>
          <p:nvSpPr>
            <p:cNvPr id="1355" name="arXiv: 1702.05377"/>
            <p:cNvSpPr txBox="1"/>
            <p:nvPr/>
          </p:nvSpPr>
          <p:spPr>
            <a:xfrm>
              <a:off x="21728" y="25985"/>
              <a:ext cx="1558215" cy="290118"/>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numCol="1" anchor="ctr">
              <a:spAutoFit/>
            </a:bodyPr>
            <a:lstStyle>
              <a:lvl1pPr defTabSz="456406">
                <a:defRPr sz="1400" b="1">
                  <a:latin typeface="+mn-lt"/>
                  <a:ea typeface="+mn-ea"/>
                  <a:cs typeface="+mn-cs"/>
                  <a:sym typeface="Helvetica Neue"/>
                </a:defRPr>
              </a:lvl1pPr>
            </a:lstStyle>
            <a:p>
              <a:r>
                <a:t>arXiv: 1702.05377</a:t>
              </a:r>
            </a:p>
          </p:txBody>
        </p:sp>
        <p:pic>
          <p:nvPicPr>
            <p:cNvPr id="1356" name="arXiv: 1702.05377" descr="arXiv: 1702.05377"/>
            <p:cNvPicPr>
              <a:picLocks noChangeAspect="1"/>
            </p:cNvPicPr>
            <p:nvPr/>
          </p:nvPicPr>
          <p:blipFill>
            <a:blip r:embed="rId6"/>
            <a:stretch>
              <a:fillRect/>
            </a:stretch>
          </p:blipFill>
          <p:spPr>
            <a:xfrm>
              <a:off x="0" y="-1"/>
              <a:ext cx="1601673" cy="361934"/>
            </a:xfrm>
            <a:prstGeom prst="rect">
              <a:avLst/>
            </a:prstGeom>
            <a:ln w="12700" cap="flat">
              <a:noFill/>
              <a:miter lim="400000"/>
            </a:ln>
            <a:effectLst/>
          </p:spPr>
        </p:pic>
      </p:gr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9" name="b-quark EW Form Factors"/>
          <p:cNvSpPr txBox="1">
            <a:spLocks noGrp="1"/>
          </p:cNvSpPr>
          <p:nvPr>
            <p:ph type="title"/>
          </p:nvPr>
        </p:nvSpPr>
        <p:spPr>
          <a:xfrm>
            <a:off x="1188594" y="177977"/>
            <a:ext cx="10627612" cy="970866"/>
          </a:xfrm>
          <a:prstGeom prst="rect">
            <a:avLst/>
          </a:prstGeom>
        </p:spPr>
        <p:txBody>
          <a:bodyPr/>
          <a:lstStyle>
            <a:lvl1pPr indent="146303" defTabSz="373885">
              <a:spcBef>
                <a:spcPts val="1700"/>
              </a:spcBef>
              <a:defRPr sz="5600" i="1"/>
            </a:lvl1pPr>
          </a:lstStyle>
          <a:p>
            <a:r>
              <a:t>b-quark EW Form Factors</a:t>
            </a:r>
          </a:p>
        </p:txBody>
      </p:sp>
      <p:sp>
        <p:nvSpPr>
          <p:cNvPr id="1360" name="編集エリア"/>
          <p:cNvSpPr txBox="1">
            <a:spLocks noGrp="1"/>
          </p:cNvSpPr>
          <p:nvPr>
            <p:ph type="body" sz="half" idx="1"/>
          </p:nvPr>
        </p:nvSpPr>
        <p:spPr>
          <a:prstGeom prst="rect">
            <a:avLst/>
          </a:prstGeom>
        </p:spPr>
        <p:txBody>
          <a:bodyPr/>
          <a:lstStyle/>
          <a:p>
            <a:pPr>
              <a:buBlip>
                <a:blip r:embed="rId2"/>
              </a:buBlip>
            </a:pPr>
            <a:endParaRPr/>
          </a:p>
        </p:txBody>
      </p:sp>
      <p:sp>
        <p:nvSpPr>
          <p:cNvPr id="1361"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47</a:t>
            </a:fld>
            <a:endParaRPr/>
          </a:p>
        </p:txBody>
      </p:sp>
      <p:pic>
        <p:nvPicPr>
          <p:cNvPr id="1362" name="イメージ" descr="イメージ"/>
          <p:cNvPicPr>
            <a:picLocks noChangeAspect="1"/>
          </p:cNvPicPr>
          <p:nvPr/>
        </p:nvPicPr>
        <p:blipFill>
          <a:blip r:embed="rId3"/>
          <a:stretch>
            <a:fillRect/>
          </a:stretch>
        </p:blipFill>
        <p:spPr>
          <a:xfrm>
            <a:off x="554406" y="2023320"/>
            <a:ext cx="5123379" cy="4778414"/>
          </a:xfrm>
          <a:prstGeom prst="rect">
            <a:avLst/>
          </a:prstGeom>
          <a:ln w="12700">
            <a:miter lim="400000"/>
          </a:ln>
        </p:spPr>
      </p:pic>
      <p:pic>
        <p:nvPicPr>
          <p:cNvPr id="1363" name="イメージ" descr="イメージ"/>
          <p:cNvPicPr>
            <a:picLocks noChangeAspect="1"/>
          </p:cNvPicPr>
          <p:nvPr/>
        </p:nvPicPr>
        <p:blipFill>
          <a:blip r:embed="rId4"/>
          <a:stretch>
            <a:fillRect/>
          </a:stretch>
        </p:blipFill>
        <p:spPr>
          <a:xfrm>
            <a:off x="6491019" y="2312258"/>
            <a:ext cx="6133286" cy="5818758"/>
          </a:xfrm>
          <a:prstGeom prst="rect">
            <a:avLst/>
          </a:prstGeom>
          <a:ln w="12700">
            <a:miter lim="400000"/>
          </a:ln>
        </p:spPr>
      </p:pic>
      <p:grpSp>
        <p:nvGrpSpPr>
          <p:cNvPr id="1366" name="ILD full simulation"/>
          <p:cNvGrpSpPr/>
          <p:nvPr/>
        </p:nvGrpSpPr>
        <p:grpSpPr>
          <a:xfrm>
            <a:off x="7451593" y="4449440"/>
            <a:ext cx="1877070" cy="871838"/>
            <a:chOff x="0" y="0"/>
            <a:chExt cx="1877068" cy="871836"/>
          </a:xfrm>
        </p:grpSpPr>
        <p:sp>
          <p:nvSpPr>
            <p:cNvPr id="1365" name="ILD full simulation"/>
            <p:cNvSpPr txBox="1"/>
            <p:nvPr/>
          </p:nvSpPr>
          <p:spPr>
            <a:xfrm>
              <a:off x="215900" y="139699"/>
              <a:ext cx="1445269" cy="313038"/>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778" tIns="50778" rIns="50778" bIns="50778" numCol="1" anchor="ctr">
              <a:spAutoFit/>
            </a:bodyPr>
            <a:lstStyle>
              <a:lvl1pPr algn="l" defTabSz="830861">
                <a:defRPr sz="1200" b="1">
                  <a:latin typeface="+mn-lt"/>
                  <a:ea typeface="+mn-ea"/>
                  <a:cs typeface="+mn-cs"/>
                  <a:sym typeface="Helvetica Neue"/>
                </a:defRPr>
              </a:lvl1pPr>
            </a:lstStyle>
            <a:p>
              <a:r>
                <a:t>ILD full simulation</a:t>
              </a:r>
            </a:p>
          </p:txBody>
        </p:sp>
        <p:pic>
          <p:nvPicPr>
            <p:cNvPr id="1364" name="ILD full simulation ILD full simulation" descr="ILD full simulation ILD full simulation"/>
            <p:cNvPicPr>
              <a:picLocks/>
            </p:cNvPicPr>
            <p:nvPr/>
          </p:nvPicPr>
          <p:blipFill>
            <a:blip r:embed="rId5"/>
            <a:stretch>
              <a:fillRect/>
            </a:stretch>
          </p:blipFill>
          <p:spPr>
            <a:xfrm>
              <a:off x="-1" y="0"/>
              <a:ext cx="1877070" cy="871837"/>
            </a:xfrm>
            <a:prstGeom prst="rect">
              <a:avLst/>
            </a:prstGeom>
            <a:effectLst/>
          </p:spPr>
        </p:pic>
      </p:grpSp>
      <p:pic>
        <p:nvPicPr>
          <p:cNvPr id="1367" name="イメージ" descr="イメージ"/>
          <p:cNvPicPr>
            <a:picLocks noChangeAspect="1"/>
          </p:cNvPicPr>
          <p:nvPr/>
        </p:nvPicPr>
        <p:blipFill>
          <a:blip r:embed="rId6"/>
          <a:stretch>
            <a:fillRect/>
          </a:stretch>
        </p:blipFill>
        <p:spPr>
          <a:xfrm>
            <a:off x="2028769" y="1206802"/>
            <a:ext cx="2422144" cy="457010"/>
          </a:xfrm>
          <a:prstGeom prst="rect">
            <a:avLst/>
          </a:prstGeom>
          <a:ln w="12700">
            <a:miter lim="400000"/>
          </a:ln>
        </p:spPr>
      </p:pic>
      <p:grpSp>
        <p:nvGrpSpPr>
          <p:cNvPr id="1370" name="arXiv: 1709.04289"/>
          <p:cNvGrpSpPr/>
          <p:nvPr/>
        </p:nvGrpSpPr>
        <p:grpSpPr>
          <a:xfrm>
            <a:off x="10382153" y="1181610"/>
            <a:ext cx="2456494" cy="971227"/>
            <a:chOff x="0" y="0"/>
            <a:chExt cx="2456492" cy="971226"/>
          </a:xfrm>
        </p:grpSpPr>
        <p:sp>
          <p:nvSpPr>
            <p:cNvPr id="1369" name="arXiv: 1709.04289"/>
            <p:cNvSpPr txBox="1"/>
            <p:nvPr/>
          </p:nvSpPr>
          <p:spPr>
            <a:xfrm>
              <a:off x="215900" y="139699"/>
              <a:ext cx="2024693" cy="412428"/>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778" tIns="50778" rIns="50778" bIns="50778" numCol="1" anchor="ctr">
              <a:spAutoFit/>
            </a:bodyPr>
            <a:lstStyle>
              <a:lvl1pPr algn="l" defTabSz="830861">
                <a:defRPr sz="1800" b="1">
                  <a:latin typeface="+mn-lt"/>
                  <a:ea typeface="+mn-ea"/>
                  <a:cs typeface="+mn-cs"/>
                  <a:sym typeface="Helvetica Neue"/>
                </a:defRPr>
              </a:lvl1pPr>
            </a:lstStyle>
            <a:p>
              <a:r>
                <a:t>arXiv: 1709.04289</a:t>
              </a:r>
            </a:p>
          </p:txBody>
        </p:sp>
        <p:pic>
          <p:nvPicPr>
            <p:cNvPr id="1368" name="arXiv: 1709.04289 arXiv: 1709.04289" descr="arXiv: 1709.04289 arXiv: 1709.04289"/>
            <p:cNvPicPr>
              <a:picLocks/>
            </p:cNvPicPr>
            <p:nvPr/>
          </p:nvPicPr>
          <p:blipFill>
            <a:blip r:embed="rId7"/>
            <a:stretch>
              <a:fillRect/>
            </a:stretch>
          </p:blipFill>
          <p:spPr>
            <a:xfrm>
              <a:off x="0" y="0"/>
              <a:ext cx="2456493" cy="971227"/>
            </a:xfrm>
            <a:prstGeom prst="rect">
              <a:avLst/>
            </a:prstGeom>
            <a:effectLst/>
          </p:spPr>
        </p:pic>
      </p:grpSp>
      <p:sp>
        <p:nvSpPr>
          <p:cNvPr id="1371" name="Bilokhin, Poeschl, Richard,"/>
          <p:cNvSpPr txBox="1"/>
          <p:nvPr/>
        </p:nvSpPr>
        <p:spPr>
          <a:xfrm>
            <a:off x="5996723" y="2060202"/>
            <a:ext cx="4350005" cy="431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8" tIns="50778" rIns="50778" bIns="50778" anchor="ctr">
            <a:spAutoFit/>
          </a:bodyPr>
          <a:lstStyle>
            <a:lvl1pPr>
              <a:defRPr sz="2200">
                <a:latin typeface="Trebuchet MS"/>
                <a:ea typeface="Trebuchet MS"/>
                <a:cs typeface="Trebuchet MS"/>
                <a:sym typeface="Trebuchet MS"/>
              </a:defRPr>
            </a:lvl1pPr>
          </a:lstStyle>
          <a:p>
            <a:r>
              <a:t>Bilokhin, Poeschl, Richard </a:t>
            </a:r>
          </a:p>
        </p:txBody>
      </p:sp>
      <p:sp>
        <p:nvSpPr>
          <p:cNvPr id="1372" name="相対精度（%）"/>
          <p:cNvSpPr txBox="1"/>
          <p:nvPr/>
        </p:nvSpPr>
        <p:spPr>
          <a:xfrm>
            <a:off x="7517358" y="3032240"/>
            <a:ext cx="3579994" cy="304758"/>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8" tIns="50778" rIns="50778" bIns="50778" anchor="ctr">
            <a:spAutoFit/>
          </a:bodyPr>
          <a:lstStyle>
            <a:lvl1pPr algn="l">
              <a:defRPr sz="1600">
                <a:latin typeface="ヒラギノ角ゴ ProN W6"/>
                <a:ea typeface="ヒラギノ角ゴ ProN W6"/>
                <a:cs typeface="ヒラギノ角ゴ ProN W6"/>
                <a:sym typeface="ヒラギノ角ゴ ProN W6"/>
              </a:defRPr>
            </a:lvl1pPr>
          </a:lstStyle>
          <a:p>
            <a:r>
              <a:t>Relative accuracy (%)</a:t>
            </a:r>
          </a:p>
        </p:txBody>
      </p:sp>
      <p:sp>
        <p:nvSpPr>
          <p:cNvPr id="1373" name="500fb-1"/>
          <p:cNvSpPr txBox="1"/>
          <p:nvPr/>
        </p:nvSpPr>
        <p:spPr>
          <a:xfrm>
            <a:off x="9212647" y="3875207"/>
            <a:ext cx="1070034" cy="304758"/>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8" tIns="50778" rIns="50778" bIns="50778" anchor="ctr">
            <a:spAutoFit/>
          </a:bodyPr>
          <a:lstStyle/>
          <a:p>
            <a:pPr algn="l">
              <a:defRPr sz="1600">
                <a:solidFill>
                  <a:srgbClr val="0433FF"/>
                </a:solidFill>
                <a:latin typeface="ヒラギノ角ゴ ProN W6"/>
                <a:ea typeface="ヒラギノ角ゴ ProN W6"/>
                <a:cs typeface="ヒラギノ角ゴ ProN W6"/>
                <a:sym typeface="ヒラギノ角ゴ ProN W6"/>
              </a:defRPr>
            </a:pPr>
            <a:r>
              <a:t>500fb</a:t>
            </a:r>
            <a:r>
              <a:rPr baseline="31998"/>
              <a:t>-1</a:t>
            </a:r>
          </a:p>
        </p:txBody>
      </p:sp>
      <p:sp>
        <p:nvSpPr>
          <p:cNvPr id="1374" name="LEP 時代に比べて大幅に性能アップした測定器により、b-クォークの前後方非対称度の測定精度が約５倍改善する"/>
          <p:cNvSpPr txBox="1"/>
          <p:nvPr/>
        </p:nvSpPr>
        <p:spPr>
          <a:xfrm>
            <a:off x="554406" y="6698505"/>
            <a:ext cx="5123379" cy="168169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8" tIns="50778" rIns="50778" bIns="50778" anchor="ctr">
            <a:spAutoFit/>
          </a:bodyPr>
          <a:lstStyle/>
          <a:p>
            <a:pPr algn="l">
              <a:defRPr sz="2000" b="1">
                <a:latin typeface="+mn-lt"/>
                <a:ea typeface="+mn-ea"/>
                <a:cs typeface="+mn-cs"/>
                <a:sym typeface="Helvetica Neue"/>
              </a:defRPr>
            </a:pPr>
            <a:r>
              <a:t>ILC has</a:t>
            </a:r>
          </a:p>
          <a:p>
            <a:pPr marL="200526" indent="-200526" algn="l">
              <a:buSzPct val="100000"/>
              <a:buChar char="•"/>
              <a:defRPr sz="2000" b="1">
                <a:latin typeface="+mn-lt"/>
                <a:ea typeface="+mn-ea"/>
                <a:cs typeface="+mn-cs"/>
                <a:sym typeface="Helvetica Neue"/>
              </a:defRPr>
            </a:pPr>
            <a:r>
              <a:t>10</a:t>
            </a:r>
            <a:r>
              <a:rPr baseline="31999"/>
              <a:t>3</a:t>
            </a:r>
            <a:r>
              <a:t> times higher luminosity</a:t>
            </a:r>
          </a:p>
          <a:p>
            <a:pPr marL="200526" indent="-200526" algn="l">
              <a:buSzPct val="100000"/>
              <a:buChar char="•"/>
              <a:defRPr sz="2000" b="1">
                <a:latin typeface="+mn-lt"/>
                <a:ea typeface="+mn-ea"/>
                <a:cs typeface="+mn-cs"/>
                <a:sym typeface="Helvetica Neue"/>
              </a:defRPr>
            </a:pPr>
            <a:r>
              <a:t>much improved detectors</a:t>
            </a:r>
          </a:p>
          <a:p>
            <a:pPr marL="200526" indent="-200526" algn="l">
              <a:buSzPct val="100000"/>
              <a:buChar char="•"/>
              <a:defRPr sz="2000" b="1">
                <a:latin typeface="+mn-lt"/>
                <a:ea typeface="+mn-ea"/>
                <a:cs typeface="+mn-cs"/>
                <a:sym typeface="Helvetica Neue"/>
              </a:defRPr>
            </a:pPr>
            <a:r>
              <a:t>polarized beams </a:t>
            </a:r>
          </a:p>
          <a:p>
            <a:pPr algn="l">
              <a:defRPr sz="2000" b="1">
                <a:latin typeface="+mn-lt"/>
                <a:ea typeface="+mn-ea"/>
                <a:cs typeface="+mn-cs"/>
                <a:sym typeface="Helvetica Neue"/>
              </a:defRPr>
            </a:pPr>
            <a:r>
              <a:t>as compared to LEP</a:t>
            </a:r>
          </a:p>
        </p:txBody>
      </p:sp>
      <p:grpSp>
        <p:nvGrpSpPr>
          <p:cNvPr id="1377" name="ILC will put a period to long outstanding LEP AFB(b) anomaly.…"/>
          <p:cNvGrpSpPr/>
          <p:nvPr/>
        </p:nvGrpSpPr>
        <p:grpSpPr>
          <a:xfrm>
            <a:off x="1465359" y="8519393"/>
            <a:ext cx="10074082" cy="1181058"/>
            <a:chOff x="0" y="0"/>
            <a:chExt cx="10074081" cy="1181057"/>
          </a:xfrm>
        </p:grpSpPr>
        <p:sp>
          <p:nvSpPr>
            <p:cNvPr id="1376" name="ILC will put a period to long outstanding LEP AFB(b) anomaly.…"/>
            <p:cNvSpPr txBox="1"/>
            <p:nvPr/>
          </p:nvSpPr>
          <p:spPr>
            <a:xfrm>
              <a:off x="101600" y="63500"/>
              <a:ext cx="9870882" cy="914358"/>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778" tIns="50778" rIns="50778" bIns="50778" numCol="1" anchor="ctr">
              <a:spAutoFit/>
            </a:bodyPr>
            <a:lstStyle/>
            <a:p>
              <a:pPr defTabSz="585216">
                <a:defRPr sz="2600" b="1" i="1">
                  <a:solidFill>
                    <a:schemeClr val="accent5"/>
                  </a:solidFill>
                  <a:latin typeface="Helvetica"/>
                  <a:ea typeface="Helvetica"/>
                  <a:cs typeface="Helvetica"/>
                  <a:sym typeface="Helvetica"/>
                </a:defRPr>
              </a:pPr>
              <a:r>
                <a:t>ILC will put a period to long outstanding LEP A</a:t>
              </a:r>
              <a:r>
                <a:rPr baseline="-5999"/>
                <a:t>FB</a:t>
              </a:r>
              <a:r>
                <a:t>(b) anomaly.</a:t>
              </a:r>
            </a:p>
            <a:p>
              <a:pPr defTabSz="585216">
                <a:defRPr sz="2600" b="1" i="1">
                  <a:solidFill>
                    <a:schemeClr val="accent5"/>
                  </a:solidFill>
                  <a:latin typeface="Helvetica"/>
                  <a:ea typeface="Helvetica"/>
                  <a:cs typeface="Helvetica"/>
                  <a:sym typeface="Helvetica"/>
                </a:defRPr>
              </a:pPr>
              <a:r>
                <a:t>Once confirmed → BSM study</a:t>
              </a:r>
            </a:p>
          </p:txBody>
        </p:sp>
        <p:pic>
          <p:nvPicPr>
            <p:cNvPr id="1375" name="ILC will put a period to long outstanding LEP AFB(b) anomaly.… ILC will put a period to long outstanding LEP AFB(b) anomaly.Once confirmed → BSM study" descr="ILC will put a period to long outstanding LEP AFB(b) anomaly.… ILC will put a period to long outstanding LEP AFB(b) anomaly.Once confirmed → BSM study"/>
            <p:cNvPicPr>
              <a:picLocks/>
            </p:cNvPicPr>
            <p:nvPr/>
          </p:nvPicPr>
          <p:blipFill>
            <a:blip r:embed="rId8"/>
            <a:stretch>
              <a:fillRect/>
            </a:stretch>
          </p:blipFill>
          <p:spPr>
            <a:xfrm>
              <a:off x="0" y="0"/>
              <a:ext cx="10074082" cy="1181058"/>
            </a:xfrm>
            <a:prstGeom prst="rect">
              <a:avLst/>
            </a:prstGeom>
            <a:effectLst/>
          </p:spPr>
        </p:pic>
      </p:grpSp>
      <p:sp>
        <p:nvSpPr>
          <p:cNvPr id="1378" name="形状因子"/>
          <p:cNvSpPr txBox="1"/>
          <p:nvPr/>
        </p:nvSpPr>
        <p:spPr>
          <a:xfrm>
            <a:off x="6038871" y="7862357"/>
            <a:ext cx="927058" cy="30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778" tIns="50778" rIns="50778" bIns="50778" anchor="ctr">
            <a:spAutoFit/>
          </a:bodyPr>
          <a:lstStyle>
            <a:lvl1pPr>
              <a:lnSpc>
                <a:spcPct val="80000"/>
              </a:lnSpc>
              <a:defRPr sz="1600" b="1">
                <a:latin typeface="+mn-lt"/>
                <a:ea typeface="+mn-ea"/>
                <a:cs typeface="+mn-cs"/>
                <a:sym typeface="Helvetica Neue"/>
              </a:defRPr>
            </a:lvl1pPr>
          </a:lstStyle>
          <a:p>
            <a:r>
              <a:t>構造因子</a:t>
            </a:r>
          </a:p>
        </p:txBody>
      </p:sp>
      <p:sp>
        <p:nvSpPr>
          <p:cNvPr id="1379" name="eLeR"/>
          <p:cNvSpPr txBox="1"/>
          <p:nvPr/>
        </p:nvSpPr>
        <p:spPr>
          <a:xfrm>
            <a:off x="1553410" y="4482164"/>
            <a:ext cx="850699" cy="5395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9013" tIns="59013" rIns="59013" bIns="59013">
            <a:spAutoFit/>
          </a:bodyPr>
          <a:lstStyle/>
          <a:p>
            <a:pPr lvl="1" indent="0" algn="l" defTabSz="830862">
              <a:defRPr sz="2800" b="1">
                <a:latin typeface="+mn-lt"/>
                <a:ea typeface="+mn-ea"/>
                <a:cs typeface="+mn-cs"/>
                <a:sym typeface="Helvetica Neue"/>
              </a:defRPr>
            </a:pPr>
            <a:r>
              <a:t>e</a:t>
            </a:r>
            <a:r>
              <a:rPr baseline="-5999"/>
              <a:t>L</a:t>
            </a:r>
            <a:r>
              <a:t>e</a:t>
            </a:r>
            <a:r>
              <a:rPr baseline="-5999"/>
              <a:t>R</a:t>
            </a:r>
          </a:p>
        </p:txBody>
      </p:sp>
      <p:sp>
        <p:nvSpPr>
          <p:cNvPr id="1380" name="Vertex charge + K ID with dE/dx"/>
          <p:cNvSpPr txBox="1"/>
          <p:nvPr/>
        </p:nvSpPr>
        <p:spPr>
          <a:xfrm>
            <a:off x="819803" y="1795605"/>
            <a:ext cx="3968413" cy="428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9013" tIns="59013" rIns="59013" bIns="59013">
            <a:spAutoFit/>
          </a:bodyPr>
          <a:lstStyle>
            <a:lvl1pPr algn="l">
              <a:defRPr sz="2000" b="1">
                <a:solidFill>
                  <a:srgbClr val="0433FF"/>
                </a:solidFill>
                <a:latin typeface="+mn-lt"/>
                <a:ea typeface="+mn-ea"/>
                <a:cs typeface="+mn-cs"/>
                <a:sym typeface="Helvetica Neue"/>
              </a:defRPr>
            </a:lvl1pPr>
          </a:lstStyle>
          <a:p>
            <a:r>
              <a:t>Vertex charge + K ID with dE/dx</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 name="Gauge Higgs Unification"/>
          <p:cNvSpPr txBox="1"/>
          <p:nvPr/>
        </p:nvSpPr>
        <p:spPr>
          <a:xfrm>
            <a:off x="1080149" y="108819"/>
            <a:ext cx="10844502" cy="8952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8" tIns="50778" rIns="50778" bIns="50778" anchor="ctr">
            <a:spAutoFit/>
          </a:bodyPr>
          <a:lstStyle>
            <a:lvl1pPr>
              <a:defRPr sz="5200" b="1" i="1">
                <a:latin typeface="+mn-lt"/>
                <a:ea typeface="+mn-ea"/>
                <a:cs typeface="+mn-cs"/>
                <a:sym typeface="Helvetica Neue"/>
              </a:defRPr>
            </a:lvl1pPr>
          </a:lstStyle>
          <a:p>
            <a:r>
              <a:t>Gauge Higgs Unification</a:t>
            </a:r>
          </a:p>
        </p:txBody>
      </p:sp>
      <p:sp>
        <p:nvSpPr>
          <p:cNvPr id="1383"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48</a:t>
            </a:fld>
            <a:endParaRPr/>
          </a:p>
        </p:txBody>
      </p:sp>
      <p:sp>
        <p:nvSpPr>
          <p:cNvPr id="1384" name="PL B 775 (2017) 297 (arXiv:1705.05282) : Funatsu, Hatanaka, Hosotani, Orikasa"/>
          <p:cNvSpPr txBox="1"/>
          <p:nvPr/>
        </p:nvSpPr>
        <p:spPr>
          <a:xfrm>
            <a:off x="1000449" y="1138088"/>
            <a:ext cx="11003903" cy="454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9013" tIns="59013" rIns="59013" bIns="59013">
            <a:spAutoFit/>
          </a:bodyPr>
          <a:lstStyle/>
          <a:p>
            <a:pPr defTabSz="590133">
              <a:lnSpc>
                <a:spcPct val="93000"/>
              </a:lnSpc>
              <a:defRPr sz="2200">
                <a:latin typeface="+mn-lt"/>
                <a:ea typeface="+mn-ea"/>
                <a:cs typeface="+mn-cs"/>
                <a:sym typeface="Helvetica Neue"/>
              </a:defRPr>
            </a:pPr>
            <a:r>
              <a:t>PL B 775 (2017) 297 (arXiv:1705.05282) : Funatsu, Hatanaka, </a:t>
            </a:r>
            <a:r>
              <a:rPr b="1">
                <a:solidFill>
                  <a:srgbClr val="0433FF"/>
                </a:solidFill>
              </a:rPr>
              <a:t>Hosotani</a:t>
            </a:r>
            <a:r>
              <a:t>, Orikasa</a:t>
            </a:r>
          </a:p>
        </p:txBody>
      </p:sp>
      <p:pic>
        <p:nvPicPr>
          <p:cNvPr id="1385" name="イメージ" descr="イメージ"/>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7546" y="1693579"/>
            <a:ext cx="10909707" cy="8182281"/>
          </a:xfrm>
          <a:prstGeom prst="rect">
            <a:avLst/>
          </a:prstGeom>
          <a:ln w="12700">
            <a:miter lim="400000"/>
          </a:ln>
        </p:spPr>
      </p:pic>
      <p:sp>
        <p:nvSpPr>
          <p:cNvPr id="1386" name="Y. Hosotani @ New Higgs WG meeting, Osaka, 18-19 Aug. 2017"/>
          <p:cNvSpPr txBox="1"/>
          <p:nvPr/>
        </p:nvSpPr>
        <p:spPr>
          <a:xfrm>
            <a:off x="3984405" y="9302131"/>
            <a:ext cx="6658858" cy="3910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9013" tIns="59013" rIns="59013" bIns="59013">
            <a:spAutoFit/>
          </a:bodyPr>
          <a:lstStyle>
            <a:lvl1pPr defTabSz="590133">
              <a:lnSpc>
                <a:spcPct val="93000"/>
              </a:lnSpc>
              <a:defRPr sz="1800">
                <a:latin typeface="+mn-lt"/>
                <a:ea typeface="+mn-ea"/>
                <a:cs typeface="+mn-cs"/>
                <a:sym typeface="Helvetica Neue"/>
              </a:defRPr>
            </a:lvl1pPr>
          </a:lstStyle>
          <a:p>
            <a:r>
              <a:t>Y. Hosotani @ New Higgs WG meeting, Osaka, 18-19 Aug. 2017</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スライド番号"/>
          <p:cNvSpPr txBox="1">
            <a:spLocks noGrp="1"/>
          </p:cNvSpPr>
          <p:nvPr>
            <p:ph type="sldNum" sz="quarter" idx="2"/>
          </p:nvPr>
        </p:nvSpPr>
        <p:spPr>
          <a:xfrm>
            <a:off x="12611049" y="9366300"/>
            <a:ext cx="241402"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489" name="Higgs is the key to BSM"/>
          <p:cNvSpPr txBox="1"/>
          <p:nvPr/>
        </p:nvSpPr>
        <p:spPr>
          <a:xfrm>
            <a:off x="463296" y="-99046"/>
            <a:ext cx="12078208" cy="149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nchor="ctr"/>
          <a:lstStyle>
            <a:lvl1pPr defTabSz="455168">
              <a:defRPr sz="7000" b="1" i="1">
                <a:solidFill>
                  <a:srgbClr val="2E467F"/>
                </a:solidFill>
                <a:latin typeface="+mn-lt"/>
                <a:ea typeface="+mn-ea"/>
                <a:cs typeface="+mn-cs"/>
                <a:sym typeface="Helvetica Neue"/>
              </a:defRPr>
            </a:lvl1pPr>
          </a:lstStyle>
          <a:p>
            <a:r>
              <a:t>Higgs is the key to BSM</a:t>
            </a:r>
          </a:p>
        </p:txBody>
      </p:sp>
      <p:sp>
        <p:nvSpPr>
          <p:cNvPr id="490" name="We have a very successful Standard Model (SM). However, all of its parameters are put in by hand to fit observations.…"/>
          <p:cNvSpPr txBox="1"/>
          <p:nvPr/>
        </p:nvSpPr>
        <p:spPr>
          <a:xfrm>
            <a:off x="857505" y="1548231"/>
            <a:ext cx="11289791" cy="7292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nchor="ctr">
            <a:spAutoFit/>
          </a:bodyPr>
          <a:lstStyle/>
          <a:p>
            <a:pPr algn="l" defTabSz="455168">
              <a:spcBef>
                <a:spcPts val="2500"/>
              </a:spcBef>
              <a:defRPr sz="3200">
                <a:latin typeface="+mn-lt"/>
                <a:ea typeface="+mn-ea"/>
                <a:cs typeface="+mn-cs"/>
                <a:sym typeface="Helvetica Neue"/>
              </a:defRPr>
            </a:pPr>
            <a:r>
              <a:t>We have a very successful Standard Model (SM). However, </a:t>
            </a:r>
            <a:r>
              <a:rPr b="1" i="1"/>
              <a:t>all of its parameters are put in by hand</a:t>
            </a:r>
            <a:r>
              <a:t> to fit observations.</a:t>
            </a:r>
          </a:p>
          <a:p>
            <a:pPr algn="l" defTabSz="455168">
              <a:spcBef>
                <a:spcPts val="2500"/>
              </a:spcBef>
              <a:defRPr sz="3200">
                <a:latin typeface="+mn-lt"/>
                <a:ea typeface="+mn-ea"/>
                <a:cs typeface="+mn-cs"/>
                <a:sym typeface="Helvetica Neue"/>
              </a:defRPr>
            </a:pPr>
            <a:r>
              <a:rPr b="1" i="1"/>
              <a:t>Except for the three gauge couplings, all of these parameters are of the Higgs field.</a:t>
            </a:r>
            <a:r>
              <a:t>  The SM cannot predict any of these.</a:t>
            </a:r>
          </a:p>
          <a:p>
            <a:pPr algn="l" defTabSz="455168">
              <a:spcBef>
                <a:spcPts val="2500"/>
              </a:spcBef>
              <a:defRPr sz="3200">
                <a:latin typeface="+mn-lt"/>
                <a:ea typeface="+mn-ea"/>
                <a:cs typeface="+mn-cs"/>
                <a:sym typeface="Helvetica Neue"/>
              </a:defRPr>
            </a:pPr>
            <a:r>
              <a:t>In particular, </a:t>
            </a:r>
            <a:r>
              <a:rPr b="1" i="1"/>
              <a:t>the SM cannot explain </a:t>
            </a:r>
            <a:r>
              <a:rPr b="1" i="1">
                <a:solidFill>
                  <a:schemeClr val="accent5"/>
                </a:solidFill>
              </a:rPr>
              <a:t>why the Higgs field filled the whole universe and why at the electroweak scale.</a:t>
            </a:r>
          </a:p>
          <a:p>
            <a:pPr algn="l" defTabSz="455168">
              <a:spcBef>
                <a:spcPts val="2500"/>
              </a:spcBef>
              <a:defRPr sz="3200">
                <a:latin typeface="+mn-lt"/>
                <a:ea typeface="+mn-ea"/>
                <a:cs typeface="+mn-cs"/>
                <a:sym typeface="Helvetica Neue"/>
              </a:defRPr>
            </a:pPr>
            <a:r>
              <a:t>We need </a:t>
            </a:r>
            <a:r>
              <a:rPr b="1" i="1"/>
              <a:t>physics beyond the SM</a:t>
            </a:r>
            <a:r>
              <a:t> to answer this question.</a:t>
            </a:r>
          </a:p>
          <a:p>
            <a:pPr algn="l" defTabSz="455168">
              <a:spcBef>
                <a:spcPts val="2500"/>
              </a:spcBef>
              <a:defRPr sz="3200">
                <a:latin typeface="+mn-lt"/>
                <a:ea typeface="+mn-ea"/>
                <a:cs typeface="+mn-cs"/>
                <a:sym typeface="Helvetica Neue"/>
              </a:defRPr>
            </a:pPr>
            <a:r>
              <a:t>Answers to other big questions like </a:t>
            </a:r>
            <a:r>
              <a:rPr b="1" i="1"/>
              <a:t>dark matter, baryon asymmetry, neutrino masses/mixings, dark energy,</a:t>
            </a:r>
            <a:r>
              <a:t> etc. would change, depending on the answer to this question.</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2" name="Why did the Higgs field fill the universe and why at the EW scale?"/>
          <p:cNvSpPr txBox="1">
            <a:spLocks noGrp="1"/>
          </p:cNvSpPr>
          <p:nvPr>
            <p:ph type="title"/>
          </p:nvPr>
        </p:nvSpPr>
        <p:spPr>
          <a:xfrm>
            <a:off x="1270000" y="3407256"/>
            <a:ext cx="10464800" cy="3865992"/>
          </a:xfrm>
          <a:prstGeom prst="rect">
            <a:avLst/>
          </a:prstGeom>
        </p:spPr>
        <p:txBody>
          <a:bodyPr/>
          <a:lstStyle>
            <a:lvl1pPr defTabSz="830862">
              <a:defRPr sz="6600"/>
            </a:lvl1pPr>
          </a:lstStyle>
          <a:p>
            <a:r>
              <a:t>Why did the Higgs field fill the universe and why at the EW scale?</a:t>
            </a:r>
          </a:p>
        </p:txBody>
      </p:sp>
      <p:sp>
        <p:nvSpPr>
          <p:cNvPr id="493" name="スライド番号"/>
          <p:cNvSpPr txBox="1">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830862">
              <a:defRPr sz="1400"/>
            </a:lvl1pPr>
          </a:lstStyle>
          <a:p>
            <a:fld id="{86CB4B4D-7CA3-9044-876B-883B54F8677D}" type="slidenum">
              <a:t>6</a:t>
            </a:fld>
            <a:endParaRPr/>
          </a:p>
        </p:txBody>
      </p:sp>
      <p:sp>
        <p:nvSpPr>
          <p:cNvPr id="494" name="Central Question…"/>
          <p:cNvSpPr txBox="1"/>
          <p:nvPr/>
        </p:nvSpPr>
        <p:spPr>
          <a:xfrm>
            <a:off x="2270847" y="490239"/>
            <a:ext cx="8463106" cy="2084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3500" tIns="63500" rIns="63500" bIns="63500">
            <a:spAutoFit/>
          </a:bodyPr>
          <a:lstStyle/>
          <a:p>
            <a:pPr marL="1587" marR="66545" defTabSz="914400">
              <a:buClr>
                <a:srgbClr val="0042AA"/>
              </a:buClr>
              <a:buFont typeface="Helvetica Neue"/>
              <a:defRPr sz="6400" b="1" i="1">
                <a:solidFill>
                  <a:srgbClr val="0042AA"/>
                </a:solidFill>
                <a:uFill>
                  <a:solidFill>
                    <a:srgbClr val="0042AA"/>
                  </a:solidFill>
                </a:uFill>
                <a:latin typeface="+mn-lt"/>
                <a:ea typeface="+mn-ea"/>
                <a:cs typeface="+mn-cs"/>
                <a:sym typeface="Helvetica Neue"/>
              </a:defRPr>
            </a:pPr>
            <a:r>
              <a:t>Central Question</a:t>
            </a:r>
          </a:p>
          <a:p>
            <a:pPr marL="1587" marR="66545" defTabSz="914400">
              <a:buClr>
                <a:srgbClr val="0042AA"/>
              </a:buClr>
              <a:buFont typeface="Helvetica Neue"/>
              <a:defRPr sz="6400" b="1" i="1">
                <a:solidFill>
                  <a:srgbClr val="0042AA"/>
                </a:solidFill>
                <a:uFill>
                  <a:solidFill>
                    <a:srgbClr val="0042AA"/>
                  </a:solidFill>
                </a:uFill>
                <a:latin typeface="+mn-lt"/>
                <a:ea typeface="+mn-ea"/>
                <a:cs typeface="+mn-cs"/>
                <a:sym typeface="Helvetica Neue"/>
              </a:defRPr>
            </a:pPr>
            <a:r>
              <a:t>at the EW Scale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四角形"/>
          <p:cNvSpPr/>
          <p:nvPr/>
        </p:nvSpPr>
        <p:spPr>
          <a:xfrm>
            <a:off x="201108" y="1318104"/>
            <a:ext cx="3813561" cy="5675336"/>
          </a:xfrm>
          <a:prstGeom prst="rect">
            <a:avLst/>
          </a:prstGeom>
          <a:solidFill>
            <a:srgbClr val="76D6FF">
              <a:alpha val="10588"/>
            </a:srgbClr>
          </a:solidFill>
          <a:ln w="12700">
            <a:miter lim="400000"/>
          </a:ln>
        </p:spPr>
        <p:txBody>
          <a:bodyPr lIns="50800" tIns="50800" rIns="50800" bIns="50800" anchor="ctr"/>
          <a:lstStyle/>
          <a:p>
            <a:pPr>
              <a:defRPr sz="3800"/>
            </a:pPr>
            <a:endParaRPr/>
          </a:p>
        </p:txBody>
      </p:sp>
      <p:sp>
        <p:nvSpPr>
          <p:cNvPr id="499" name="四角形"/>
          <p:cNvSpPr/>
          <p:nvPr/>
        </p:nvSpPr>
        <p:spPr>
          <a:xfrm>
            <a:off x="4193229" y="1336277"/>
            <a:ext cx="4566897" cy="5675336"/>
          </a:xfrm>
          <a:prstGeom prst="rect">
            <a:avLst/>
          </a:prstGeom>
          <a:solidFill>
            <a:srgbClr val="76D6FF">
              <a:alpha val="10588"/>
            </a:srgbClr>
          </a:solidFill>
          <a:ln w="12700">
            <a:miter lim="400000"/>
          </a:ln>
        </p:spPr>
        <p:txBody>
          <a:bodyPr lIns="50800" tIns="50800" rIns="50800" bIns="50800" anchor="ctr"/>
          <a:lstStyle/>
          <a:p>
            <a:pPr>
              <a:defRPr sz="3800"/>
            </a:pPr>
            <a:endParaRPr/>
          </a:p>
        </p:txBody>
      </p:sp>
      <p:sp>
        <p:nvSpPr>
          <p:cNvPr id="500" name="四角形"/>
          <p:cNvSpPr/>
          <p:nvPr/>
        </p:nvSpPr>
        <p:spPr>
          <a:xfrm>
            <a:off x="4720499" y="5672925"/>
            <a:ext cx="3841578" cy="1286506"/>
          </a:xfrm>
          <a:prstGeom prst="rect">
            <a:avLst/>
          </a:prstGeom>
          <a:solidFill>
            <a:srgbClr val="FF8AD8">
              <a:alpha val="22497"/>
            </a:srgbClr>
          </a:solidFill>
          <a:ln w="12700">
            <a:miter lim="400000"/>
          </a:ln>
        </p:spPr>
        <p:txBody>
          <a:bodyPr lIns="50800" tIns="50800" rIns="50800" bIns="50800" anchor="ctr"/>
          <a:lstStyle/>
          <a:p>
            <a:pPr>
              <a:defRPr sz="3800"/>
            </a:pPr>
            <a:endParaRPr/>
          </a:p>
        </p:txBody>
      </p:sp>
      <p:pic>
        <p:nvPicPr>
          <p:cNvPr id="501" name="イメージ" descr="イメージ"/>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09163" y="1506397"/>
            <a:ext cx="3637273" cy="5352121"/>
          </a:xfrm>
          <a:prstGeom prst="rect">
            <a:avLst/>
          </a:prstGeom>
          <a:ln w="12700">
            <a:miter lim="400000"/>
          </a:ln>
        </p:spPr>
      </p:pic>
      <p:sp>
        <p:nvSpPr>
          <p:cNvPr id="502" name="四角形"/>
          <p:cNvSpPr/>
          <p:nvPr/>
        </p:nvSpPr>
        <p:spPr>
          <a:xfrm>
            <a:off x="8938686" y="1336277"/>
            <a:ext cx="3866978" cy="5675336"/>
          </a:xfrm>
          <a:prstGeom prst="rect">
            <a:avLst/>
          </a:prstGeom>
          <a:solidFill>
            <a:srgbClr val="76D6FF">
              <a:alpha val="10588"/>
            </a:srgbClr>
          </a:solidFill>
          <a:ln w="12700">
            <a:miter lim="400000"/>
          </a:ln>
        </p:spPr>
        <p:txBody>
          <a:bodyPr lIns="50800" tIns="50800" rIns="50800" bIns="50800" anchor="ctr"/>
          <a:lstStyle/>
          <a:p>
            <a:pPr>
              <a:defRPr sz="3800"/>
            </a:pPr>
            <a:endParaRPr/>
          </a:p>
        </p:txBody>
      </p:sp>
      <p:grpSp>
        <p:nvGrpSpPr>
          <p:cNvPr id="509" name="グループ"/>
          <p:cNvGrpSpPr/>
          <p:nvPr/>
        </p:nvGrpSpPr>
        <p:grpSpPr>
          <a:xfrm>
            <a:off x="1453417" y="6377706"/>
            <a:ext cx="10148766" cy="3310569"/>
            <a:chOff x="0" y="0"/>
            <a:chExt cx="10148763" cy="3310567"/>
          </a:xfrm>
        </p:grpSpPr>
        <p:sp>
          <p:nvSpPr>
            <p:cNvPr id="503" name="線"/>
            <p:cNvSpPr/>
            <p:nvPr/>
          </p:nvSpPr>
          <p:spPr>
            <a:xfrm flipH="1">
              <a:off x="765599" y="330541"/>
              <a:ext cx="4298798" cy="2980027"/>
            </a:xfrm>
            <a:custGeom>
              <a:avLst/>
              <a:gdLst/>
              <a:ahLst/>
              <a:cxnLst>
                <a:cxn ang="0">
                  <a:pos x="wd2" y="hd2"/>
                </a:cxn>
                <a:cxn ang="5400000">
                  <a:pos x="wd2" y="hd2"/>
                </a:cxn>
                <a:cxn ang="10800000">
                  <a:pos x="wd2" y="hd2"/>
                </a:cxn>
                <a:cxn ang="16200000">
                  <a:pos x="wd2" y="hd2"/>
                </a:cxn>
              </a:cxnLst>
              <a:rect l="0" t="0" r="r" b="b"/>
              <a:pathLst>
                <a:path w="21547" h="21600" extrusionOk="0">
                  <a:moveTo>
                    <a:pt x="21544" y="0"/>
                  </a:moveTo>
                  <a:cubicBezTo>
                    <a:pt x="21600" y="4424"/>
                    <a:pt x="20905" y="10722"/>
                    <a:pt x="14007" y="12645"/>
                  </a:cubicBezTo>
                  <a:cubicBezTo>
                    <a:pt x="8586" y="13993"/>
                    <a:pt x="0" y="12102"/>
                    <a:pt x="0" y="21600"/>
                  </a:cubicBezTo>
                </a:path>
              </a:pathLst>
            </a:custGeom>
            <a:noFill/>
            <a:ln w="698500" cap="flat">
              <a:solidFill>
                <a:schemeClr val="accent1"/>
              </a:solidFill>
              <a:prstDash val="solid"/>
              <a:bevel/>
            </a:ln>
            <a:effectLst/>
          </p:spPr>
          <p:txBody>
            <a:bodyPr wrap="square" lIns="45718" tIns="45718" rIns="45718" bIns="45718" numCol="1" anchor="t">
              <a:noAutofit/>
            </a:bodyPr>
            <a:lstStyle/>
            <a:p>
              <a:pPr marR="331470" algn="just" defTabSz="457200">
                <a:lnSpc>
                  <a:spcPct val="120000"/>
                </a:lnSpc>
                <a:defRPr sz="2000">
                  <a:solidFill>
                    <a:srgbClr val="FF2600"/>
                  </a:solidFill>
                  <a:latin typeface="ＭＳ 明朝"/>
                  <a:ea typeface="ＭＳ 明朝"/>
                  <a:cs typeface="ＭＳ 明朝"/>
                  <a:sym typeface="ＭＳ 明朝"/>
                </a:defRPr>
              </a:pPr>
              <a:endParaRPr/>
            </a:p>
          </p:txBody>
        </p:sp>
        <p:sp>
          <p:nvSpPr>
            <p:cNvPr id="504" name="線"/>
            <p:cNvSpPr/>
            <p:nvPr/>
          </p:nvSpPr>
          <p:spPr>
            <a:xfrm>
              <a:off x="5084734" y="330541"/>
              <a:ext cx="4298799" cy="2980027"/>
            </a:xfrm>
            <a:custGeom>
              <a:avLst/>
              <a:gdLst/>
              <a:ahLst/>
              <a:cxnLst>
                <a:cxn ang="0">
                  <a:pos x="wd2" y="hd2"/>
                </a:cxn>
                <a:cxn ang="5400000">
                  <a:pos x="wd2" y="hd2"/>
                </a:cxn>
                <a:cxn ang="10800000">
                  <a:pos x="wd2" y="hd2"/>
                </a:cxn>
                <a:cxn ang="16200000">
                  <a:pos x="wd2" y="hd2"/>
                </a:cxn>
              </a:cxnLst>
              <a:rect l="0" t="0" r="r" b="b"/>
              <a:pathLst>
                <a:path w="21547" h="21600" extrusionOk="0">
                  <a:moveTo>
                    <a:pt x="21544" y="0"/>
                  </a:moveTo>
                  <a:cubicBezTo>
                    <a:pt x="21600" y="4424"/>
                    <a:pt x="20905" y="10722"/>
                    <a:pt x="14007" y="12645"/>
                  </a:cubicBezTo>
                  <a:cubicBezTo>
                    <a:pt x="8586" y="13993"/>
                    <a:pt x="0" y="12102"/>
                    <a:pt x="0" y="21600"/>
                  </a:cubicBezTo>
                </a:path>
              </a:pathLst>
            </a:custGeom>
            <a:noFill/>
            <a:ln w="698500" cap="flat">
              <a:solidFill>
                <a:schemeClr val="accent1"/>
              </a:solidFill>
              <a:prstDash val="solid"/>
              <a:bevel/>
            </a:ln>
            <a:effectLst/>
          </p:spPr>
          <p:txBody>
            <a:bodyPr wrap="square" lIns="45718" tIns="45718" rIns="45718" bIns="45718" numCol="1" anchor="t">
              <a:noAutofit/>
            </a:bodyPr>
            <a:lstStyle/>
            <a:p>
              <a:pPr marR="331470" algn="just" defTabSz="457200">
                <a:lnSpc>
                  <a:spcPct val="120000"/>
                </a:lnSpc>
                <a:defRPr sz="2000">
                  <a:solidFill>
                    <a:srgbClr val="FF2600"/>
                  </a:solidFill>
                  <a:latin typeface="ＭＳ 明朝"/>
                  <a:ea typeface="ＭＳ 明朝"/>
                  <a:cs typeface="ＭＳ 明朝"/>
                  <a:sym typeface="ＭＳ 明朝"/>
                </a:defRPr>
              </a:pPr>
              <a:endParaRPr/>
            </a:p>
          </p:txBody>
        </p:sp>
        <p:sp>
          <p:nvSpPr>
            <p:cNvPr id="505" name="線"/>
            <p:cNvSpPr/>
            <p:nvPr/>
          </p:nvSpPr>
          <p:spPr>
            <a:xfrm flipV="1">
              <a:off x="5048982" y="349825"/>
              <a:ext cx="1" cy="2457658"/>
            </a:xfrm>
            <a:prstGeom prst="line">
              <a:avLst/>
            </a:prstGeom>
            <a:noFill/>
            <a:ln w="698500" cap="flat">
              <a:solidFill>
                <a:schemeClr val="accent1"/>
              </a:solidFill>
              <a:prstDash val="solid"/>
              <a:bevel/>
            </a:ln>
            <a:effectLst/>
          </p:spPr>
          <p:txBody>
            <a:bodyPr wrap="square" lIns="45718" tIns="45718" rIns="45718" bIns="45718" numCol="1" anchor="t">
              <a:noAutofit/>
            </a:bodyPr>
            <a:lstStyle/>
            <a:p>
              <a:pPr marR="331470" algn="just" defTabSz="457200">
                <a:lnSpc>
                  <a:spcPct val="120000"/>
                </a:lnSpc>
                <a:defRPr sz="2000">
                  <a:solidFill>
                    <a:srgbClr val="FF2600"/>
                  </a:solidFill>
                  <a:latin typeface="ＭＳ 明朝"/>
                  <a:ea typeface="ＭＳ 明朝"/>
                  <a:cs typeface="ＭＳ 明朝"/>
                  <a:sym typeface="ＭＳ 明朝"/>
                </a:defRPr>
              </a:pPr>
              <a:endParaRPr/>
            </a:p>
          </p:txBody>
        </p:sp>
        <p:sp>
          <p:nvSpPr>
            <p:cNvPr id="506" name="三角形"/>
            <p:cNvSpPr/>
            <p:nvPr/>
          </p:nvSpPr>
          <p:spPr>
            <a:xfrm>
              <a:off x="-1" y="0"/>
              <a:ext cx="1534341" cy="3661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2B63BA"/>
            </a:solidFill>
            <a:ln w="12700" cap="flat">
              <a:noFill/>
              <a:miter lim="400000"/>
            </a:ln>
            <a:effectLst/>
          </p:spPr>
          <p:txBody>
            <a:bodyPr wrap="square" lIns="50800" tIns="50800" rIns="50800" bIns="50800" numCol="1" anchor="ctr">
              <a:noAutofit/>
            </a:bodyPr>
            <a:lstStyle/>
            <a:p>
              <a:pPr>
                <a:defRPr sz="3800"/>
              </a:pPr>
              <a:endParaRPr/>
            </a:p>
          </p:txBody>
        </p:sp>
        <p:sp>
          <p:nvSpPr>
            <p:cNvPr id="507" name="三角形"/>
            <p:cNvSpPr/>
            <p:nvPr/>
          </p:nvSpPr>
          <p:spPr>
            <a:xfrm>
              <a:off x="4281812" y="0"/>
              <a:ext cx="1534340" cy="3661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2B63BA"/>
            </a:solidFill>
            <a:ln w="12700" cap="flat">
              <a:noFill/>
              <a:miter lim="400000"/>
            </a:ln>
            <a:effectLst/>
          </p:spPr>
          <p:txBody>
            <a:bodyPr wrap="square" lIns="50800" tIns="50800" rIns="50800" bIns="50800" numCol="1" anchor="ctr">
              <a:noAutofit/>
            </a:bodyPr>
            <a:lstStyle/>
            <a:p>
              <a:pPr>
                <a:defRPr sz="3800"/>
              </a:pPr>
              <a:endParaRPr/>
            </a:p>
          </p:txBody>
        </p:sp>
        <p:sp>
          <p:nvSpPr>
            <p:cNvPr id="508" name="三角形"/>
            <p:cNvSpPr/>
            <p:nvPr/>
          </p:nvSpPr>
          <p:spPr>
            <a:xfrm>
              <a:off x="8614424" y="0"/>
              <a:ext cx="1534340" cy="3661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2B63BA"/>
            </a:solidFill>
            <a:ln w="12700" cap="flat">
              <a:noFill/>
              <a:miter lim="400000"/>
            </a:ln>
            <a:effectLst/>
          </p:spPr>
          <p:txBody>
            <a:bodyPr wrap="square" lIns="50800" tIns="50800" rIns="50800" bIns="50800" numCol="1" anchor="ctr">
              <a:noAutofit/>
            </a:bodyPr>
            <a:lstStyle/>
            <a:p>
              <a:pPr>
                <a:defRPr sz="3800"/>
              </a:pPr>
              <a:endParaRPr/>
            </a:p>
          </p:txBody>
        </p:sp>
      </p:grpSp>
      <p:sp>
        <p:nvSpPr>
          <p:cNvPr id="510" name="Extension of Space-Time…"/>
          <p:cNvSpPr txBox="1"/>
          <p:nvPr/>
        </p:nvSpPr>
        <p:spPr>
          <a:xfrm>
            <a:off x="231478" y="1402510"/>
            <a:ext cx="4168464" cy="7292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2000" b="1">
                <a:solidFill>
                  <a:schemeClr val="accent5"/>
                </a:solidFill>
                <a:latin typeface="+mn-lt"/>
                <a:ea typeface="+mn-ea"/>
                <a:cs typeface="+mn-cs"/>
                <a:sym typeface="Helvetica Neue"/>
              </a:defRPr>
            </a:pPr>
            <a:r>
              <a:t>Extension of Space-Time</a:t>
            </a:r>
          </a:p>
          <a:p>
            <a:pPr algn="l">
              <a:defRPr sz="2000" b="1">
                <a:solidFill>
                  <a:srgbClr val="008F00"/>
                </a:solidFill>
                <a:latin typeface="+mn-lt"/>
                <a:ea typeface="+mn-ea"/>
                <a:cs typeface="+mn-cs"/>
                <a:sym typeface="Helvetica Neue"/>
              </a:defRPr>
            </a:pPr>
            <a:r>
              <a:t>SUSY / Extra-dimensions</a:t>
            </a:r>
          </a:p>
        </p:txBody>
      </p:sp>
      <p:sp>
        <p:nvSpPr>
          <p:cNvPr id="511" name="Extension of Matter Structure…"/>
          <p:cNvSpPr txBox="1"/>
          <p:nvPr/>
        </p:nvSpPr>
        <p:spPr>
          <a:xfrm>
            <a:off x="4578502" y="1402510"/>
            <a:ext cx="4181624" cy="7292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2000" b="1">
                <a:solidFill>
                  <a:schemeClr val="accent5"/>
                </a:solidFill>
                <a:latin typeface="+mn-lt"/>
                <a:ea typeface="+mn-ea"/>
                <a:cs typeface="+mn-cs"/>
                <a:sym typeface="Helvetica Neue"/>
              </a:defRPr>
            </a:pPr>
            <a:r>
              <a:t>Extension of Matter Structure</a:t>
            </a:r>
          </a:p>
          <a:p>
            <a:pPr algn="r">
              <a:defRPr sz="2000" b="1">
                <a:solidFill>
                  <a:srgbClr val="008F00"/>
                </a:solidFill>
                <a:latin typeface="+mn-lt"/>
                <a:ea typeface="+mn-ea"/>
                <a:cs typeface="+mn-cs"/>
                <a:sym typeface="Helvetica Neue"/>
              </a:defRPr>
            </a:pPr>
            <a:r>
              <a:t>Composite Higgs</a:t>
            </a:r>
          </a:p>
        </p:txBody>
      </p:sp>
      <p:sp>
        <p:nvSpPr>
          <p:cNvPr id="512" name="Completely New Principle Multiverse + Anthropic Principle？"/>
          <p:cNvSpPr txBox="1"/>
          <p:nvPr/>
        </p:nvSpPr>
        <p:spPr>
          <a:xfrm>
            <a:off x="8938686" y="1402510"/>
            <a:ext cx="3866977" cy="6545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2000" b="1">
                <a:solidFill>
                  <a:schemeClr val="accent5"/>
                </a:solidFill>
                <a:latin typeface="+mn-lt"/>
                <a:ea typeface="+mn-ea"/>
                <a:cs typeface="+mn-cs"/>
                <a:sym typeface="Helvetica Neue"/>
              </a:defRPr>
            </a:pPr>
            <a:r>
              <a:t>Completely New Principle</a:t>
            </a:r>
            <a:br/>
            <a:r>
              <a:rPr sz="1600">
                <a:solidFill>
                  <a:srgbClr val="008F00"/>
                </a:solidFill>
              </a:rPr>
              <a:t>Multiverse + Anthropic Principle？</a:t>
            </a:r>
          </a:p>
        </p:txBody>
      </p:sp>
      <p:grpSp>
        <p:nvGrpSpPr>
          <p:cNvPr id="515" name="We are…"/>
          <p:cNvGrpSpPr/>
          <p:nvPr/>
        </p:nvGrpSpPr>
        <p:grpSpPr>
          <a:xfrm>
            <a:off x="5868235" y="8602649"/>
            <a:ext cx="1319130" cy="1105812"/>
            <a:chOff x="0" y="0"/>
            <a:chExt cx="1319129" cy="1105811"/>
          </a:xfrm>
        </p:grpSpPr>
        <p:sp>
          <p:nvSpPr>
            <p:cNvPr id="514" name="We are…"/>
            <p:cNvSpPr txBox="1"/>
            <p:nvPr/>
          </p:nvSpPr>
          <p:spPr>
            <a:xfrm>
              <a:off x="50800" y="38100"/>
              <a:ext cx="1217530" cy="953412"/>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200" i="1">
                  <a:solidFill>
                    <a:srgbClr val="0433FF"/>
                  </a:solidFill>
                  <a:latin typeface="+mn-lt"/>
                  <a:ea typeface="+mn-ea"/>
                  <a:cs typeface="+mn-cs"/>
                  <a:sym typeface="Helvetica Neue"/>
                </a:defRPr>
              </a:pPr>
              <a:r>
                <a:t>We are</a:t>
              </a:r>
            </a:p>
            <a:p>
              <a:pPr>
                <a:defRPr sz="3200" b="1" i="1">
                  <a:solidFill>
                    <a:srgbClr val="0433FF"/>
                  </a:solidFill>
                  <a:latin typeface="+mn-lt"/>
                  <a:ea typeface="+mn-ea"/>
                  <a:cs typeface="+mn-cs"/>
                  <a:sym typeface="Helvetica Neue"/>
                </a:defRPr>
              </a:pPr>
              <a:r>
                <a:t>here</a:t>
              </a:r>
            </a:p>
          </p:txBody>
        </p:sp>
        <p:pic>
          <p:nvPicPr>
            <p:cNvPr id="513" name="We are… We arehere" descr="We are… We arehere"/>
            <p:cNvPicPr>
              <a:picLocks/>
            </p:cNvPicPr>
            <p:nvPr/>
          </p:nvPicPr>
          <p:blipFill>
            <a:blip r:embed="rId3"/>
            <a:stretch>
              <a:fillRect/>
            </a:stretch>
          </p:blipFill>
          <p:spPr>
            <a:xfrm>
              <a:off x="0" y="0"/>
              <a:ext cx="1319130" cy="1105812"/>
            </a:xfrm>
            <a:prstGeom prst="rect">
              <a:avLst/>
            </a:prstGeom>
            <a:effectLst/>
          </p:spPr>
        </p:pic>
      </p:grpSp>
      <p:sp>
        <p:nvSpPr>
          <p:cNvPr id="516" name="Jungle of new heavy composite particles in the TeV+ scale"/>
          <p:cNvSpPr txBox="1"/>
          <p:nvPr/>
        </p:nvSpPr>
        <p:spPr>
          <a:xfrm>
            <a:off x="4735864" y="5672501"/>
            <a:ext cx="2167908" cy="8196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600" b="1" i="1">
                <a:solidFill>
                  <a:schemeClr val="accent5"/>
                </a:solidFill>
                <a:latin typeface="+mn-lt"/>
                <a:ea typeface="+mn-ea"/>
                <a:cs typeface="+mn-cs"/>
                <a:sym typeface="Helvetica Neue"/>
              </a:defRPr>
            </a:lvl1pPr>
          </a:lstStyle>
          <a:p>
            <a:r>
              <a:t>Jungle of new heavy composite particles in the TeV+ scale</a:t>
            </a:r>
          </a:p>
        </p:txBody>
      </p:sp>
      <p:sp>
        <p:nvSpPr>
          <p:cNvPr id="517" name="New Strong Force"/>
          <p:cNvSpPr txBox="1"/>
          <p:nvPr/>
        </p:nvSpPr>
        <p:spPr>
          <a:xfrm>
            <a:off x="4746729" y="6499265"/>
            <a:ext cx="1586516" cy="528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400" b="1" i="1">
                <a:latin typeface="+mn-lt"/>
                <a:ea typeface="+mn-ea"/>
                <a:cs typeface="+mn-cs"/>
                <a:sym typeface="Helvetica Neue"/>
              </a:defRPr>
            </a:lvl1pPr>
          </a:lstStyle>
          <a:p>
            <a:r>
              <a:t>New Strong Force</a:t>
            </a:r>
          </a:p>
        </p:txBody>
      </p:sp>
      <p:sp>
        <p:nvSpPr>
          <p:cNvPr id="518" name="Nucleus"/>
          <p:cNvSpPr txBox="1"/>
          <p:nvPr/>
        </p:nvSpPr>
        <p:spPr>
          <a:xfrm>
            <a:off x="4360805" y="2921347"/>
            <a:ext cx="995135" cy="3123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400" b="1" i="1">
                <a:latin typeface="+mn-lt"/>
                <a:ea typeface="+mn-ea"/>
                <a:cs typeface="+mn-cs"/>
                <a:sym typeface="Helvetica Neue"/>
              </a:defRPr>
            </a:lvl1pPr>
          </a:lstStyle>
          <a:p>
            <a:pPr>
              <a:defRPr i="0"/>
            </a:pPr>
            <a:r>
              <a:rPr i="1"/>
              <a:t>Nucleus</a:t>
            </a:r>
          </a:p>
        </p:txBody>
      </p:sp>
      <p:sp>
        <p:nvSpPr>
          <p:cNvPr id="519" name="Nucleons"/>
          <p:cNvSpPr txBox="1"/>
          <p:nvPr/>
        </p:nvSpPr>
        <p:spPr>
          <a:xfrm>
            <a:off x="4252512" y="4198708"/>
            <a:ext cx="1070775" cy="3123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400" b="1" i="1">
                <a:latin typeface="+mn-lt"/>
                <a:ea typeface="+mn-ea"/>
                <a:cs typeface="+mn-cs"/>
                <a:sym typeface="Helvetica Neue"/>
              </a:defRPr>
            </a:lvl1pPr>
          </a:lstStyle>
          <a:p>
            <a:r>
              <a:t>Nucleons</a:t>
            </a:r>
          </a:p>
        </p:txBody>
      </p:sp>
      <p:sp>
        <p:nvSpPr>
          <p:cNvPr id="520" name="Atom"/>
          <p:cNvSpPr txBox="1"/>
          <p:nvPr/>
        </p:nvSpPr>
        <p:spPr>
          <a:xfrm>
            <a:off x="4360805" y="1970856"/>
            <a:ext cx="854188" cy="3123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400" b="1" i="1">
                <a:latin typeface="+mn-lt"/>
                <a:ea typeface="+mn-ea"/>
                <a:cs typeface="+mn-cs"/>
                <a:sym typeface="Helvetica Neue"/>
              </a:defRPr>
            </a:lvl1pPr>
          </a:lstStyle>
          <a:p>
            <a:r>
              <a:t>Atom</a:t>
            </a:r>
          </a:p>
        </p:txBody>
      </p:sp>
      <p:sp>
        <p:nvSpPr>
          <p:cNvPr id="521" name="quarks"/>
          <p:cNvSpPr txBox="1"/>
          <p:nvPr/>
        </p:nvSpPr>
        <p:spPr>
          <a:xfrm>
            <a:off x="4827276" y="5402695"/>
            <a:ext cx="854188" cy="262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100" b="1" i="1">
                <a:latin typeface="+mn-lt"/>
                <a:ea typeface="+mn-ea"/>
                <a:cs typeface="+mn-cs"/>
                <a:sym typeface="Helvetica Neue"/>
              </a:defRPr>
            </a:lvl1pPr>
          </a:lstStyle>
          <a:p>
            <a:r>
              <a:t>quarks</a:t>
            </a:r>
          </a:p>
        </p:txBody>
      </p:sp>
      <p:sp>
        <p:nvSpPr>
          <p:cNvPr id="522" name="leptons"/>
          <p:cNvSpPr txBox="1"/>
          <p:nvPr/>
        </p:nvSpPr>
        <p:spPr>
          <a:xfrm>
            <a:off x="5967013" y="5402695"/>
            <a:ext cx="854188" cy="262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100" b="1" i="1">
                <a:latin typeface="+mn-lt"/>
                <a:ea typeface="+mn-ea"/>
                <a:cs typeface="+mn-cs"/>
                <a:sym typeface="Helvetica Neue"/>
              </a:defRPr>
            </a:lvl1pPr>
          </a:lstStyle>
          <a:p>
            <a:r>
              <a:t>leptons</a:t>
            </a:r>
          </a:p>
        </p:txBody>
      </p:sp>
      <p:sp>
        <p:nvSpPr>
          <p:cNvPr id="523" name="gauge bosons"/>
          <p:cNvSpPr txBox="1"/>
          <p:nvPr/>
        </p:nvSpPr>
        <p:spPr>
          <a:xfrm>
            <a:off x="6797748" y="4850341"/>
            <a:ext cx="1586517" cy="2626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100" b="1" i="1">
                <a:latin typeface="+mn-lt"/>
                <a:ea typeface="+mn-ea"/>
                <a:cs typeface="+mn-cs"/>
                <a:sym typeface="Helvetica Neue"/>
              </a:defRPr>
            </a:lvl1pPr>
          </a:lstStyle>
          <a:p>
            <a:r>
              <a:t>gauge bosons</a:t>
            </a:r>
          </a:p>
        </p:txBody>
      </p:sp>
      <p:sp>
        <p:nvSpPr>
          <p:cNvPr id="524" name="Higgs boson"/>
          <p:cNvSpPr txBox="1"/>
          <p:nvPr/>
        </p:nvSpPr>
        <p:spPr>
          <a:xfrm>
            <a:off x="7624967" y="5410127"/>
            <a:ext cx="1203213" cy="262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100" b="1" i="1">
                <a:latin typeface="+mn-lt"/>
                <a:ea typeface="+mn-ea"/>
                <a:cs typeface="+mn-cs"/>
                <a:sym typeface="Helvetica Neue"/>
              </a:defRPr>
            </a:lvl1pPr>
          </a:lstStyle>
          <a:p>
            <a:r>
              <a:t>Higgs boson</a:t>
            </a:r>
          </a:p>
        </p:txBody>
      </p:sp>
      <p:sp>
        <p:nvSpPr>
          <p:cNvPr id="525" name="electron"/>
          <p:cNvSpPr txBox="1"/>
          <p:nvPr/>
        </p:nvSpPr>
        <p:spPr>
          <a:xfrm>
            <a:off x="6075307" y="2567636"/>
            <a:ext cx="854187" cy="2626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100" b="1" i="1">
                <a:solidFill>
                  <a:srgbClr val="008F00"/>
                </a:solidFill>
                <a:latin typeface="+mn-lt"/>
                <a:ea typeface="+mn-ea"/>
                <a:cs typeface="+mn-cs"/>
                <a:sym typeface="Helvetica Neue"/>
              </a:defRPr>
            </a:lvl1pPr>
          </a:lstStyle>
          <a:p>
            <a:r>
              <a:t>electron</a:t>
            </a:r>
          </a:p>
        </p:txBody>
      </p:sp>
      <p:pic>
        <p:nvPicPr>
          <p:cNvPr id="526" name="イメージ" descr="イメージ"/>
          <p:cNvPicPr>
            <a:picLocks noChangeAspect="1"/>
          </p:cNvPicPr>
          <p:nvPr/>
        </p:nvPicPr>
        <p:blipFill>
          <a:blip r:embed="rId4"/>
          <a:stretch>
            <a:fillRect/>
          </a:stretch>
        </p:blipFill>
        <p:spPr>
          <a:xfrm>
            <a:off x="9348118" y="3178437"/>
            <a:ext cx="3048115" cy="2755088"/>
          </a:xfrm>
          <a:prstGeom prst="rect">
            <a:avLst/>
          </a:prstGeom>
          <a:ln w="12700">
            <a:miter lim="400000"/>
          </a:ln>
        </p:spPr>
      </p:pic>
      <p:sp>
        <p:nvSpPr>
          <p:cNvPr id="527" name="Key = Precision Higgs…"/>
          <p:cNvSpPr txBox="1"/>
          <p:nvPr/>
        </p:nvSpPr>
        <p:spPr>
          <a:xfrm>
            <a:off x="6765041" y="2175534"/>
            <a:ext cx="2318752" cy="4781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1200" b="1">
                <a:solidFill>
                  <a:srgbClr val="008F00"/>
                </a:solidFill>
                <a:latin typeface="+mn-lt"/>
                <a:ea typeface="+mn-ea"/>
                <a:cs typeface="+mn-cs"/>
                <a:sym typeface="Helvetica Neue"/>
              </a:defRPr>
            </a:pPr>
            <a:r>
              <a:t>Key = Precision Higgs    </a:t>
            </a:r>
          </a:p>
          <a:p>
            <a:pPr algn="l">
              <a:defRPr sz="1200" b="1">
                <a:solidFill>
                  <a:srgbClr val="008F00"/>
                </a:solidFill>
                <a:latin typeface="+mn-lt"/>
                <a:ea typeface="+mn-ea"/>
                <a:cs typeface="+mn-cs"/>
                <a:sym typeface="Helvetica Neue"/>
              </a:defRPr>
            </a:pPr>
            <a:r>
              <a:t>           and Top couplings</a:t>
            </a:r>
          </a:p>
        </p:txBody>
      </p:sp>
      <p:sp>
        <p:nvSpPr>
          <p:cNvPr id="528" name="Key = Precision Higgs and Top couplings            SUSY particle discovery"/>
          <p:cNvSpPr txBox="1"/>
          <p:nvPr/>
        </p:nvSpPr>
        <p:spPr>
          <a:xfrm>
            <a:off x="529804" y="2116113"/>
            <a:ext cx="3075433" cy="4781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1200" b="1">
                <a:solidFill>
                  <a:srgbClr val="008F00"/>
                </a:solidFill>
                <a:latin typeface="+mn-lt"/>
                <a:ea typeface="+mn-ea"/>
                <a:cs typeface="+mn-cs"/>
                <a:sym typeface="Helvetica Neue"/>
              </a:defRPr>
            </a:pPr>
            <a:r>
              <a:t>Key = Precision Higgs and Top couplings</a:t>
            </a:r>
            <a:br/>
            <a:r>
              <a:t>           SUSY particle discovery</a:t>
            </a:r>
          </a:p>
        </p:txBody>
      </p:sp>
      <p:sp>
        <p:nvSpPr>
          <p:cNvPr id="529" name="Key = precision mt and mh…"/>
          <p:cNvSpPr txBox="1"/>
          <p:nvPr/>
        </p:nvSpPr>
        <p:spPr>
          <a:xfrm>
            <a:off x="10232852" y="2244932"/>
            <a:ext cx="2048257" cy="4781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1200" b="1">
                <a:solidFill>
                  <a:schemeClr val="accent5"/>
                </a:solidFill>
                <a:latin typeface="+mn-lt"/>
                <a:ea typeface="+mn-ea"/>
                <a:cs typeface="+mn-cs"/>
                <a:sym typeface="Helvetica Neue"/>
              </a:defRPr>
            </a:pPr>
            <a:r>
              <a:rPr>
                <a:solidFill>
                  <a:srgbClr val="008F00"/>
                </a:solidFill>
              </a:rPr>
              <a:t>Key = precision m</a:t>
            </a:r>
            <a:r>
              <a:rPr baseline="-5999">
                <a:solidFill>
                  <a:srgbClr val="008F00"/>
                </a:solidFill>
              </a:rPr>
              <a:t>t</a:t>
            </a:r>
            <a:r>
              <a:rPr>
                <a:solidFill>
                  <a:srgbClr val="008F00"/>
                </a:solidFill>
              </a:rPr>
              <a:t> and m</a:t>
            </a:r>
            <a:r>
              <a:rPr baseline="-5999">
                <a:solidFill>
                  <a:srgbClr val="008F00"/>
                </a:solidFill>
              </a:rPr>
              <a:t>h</a:t>
            </a:r>
            <a:r>
              <a:rPr>
                <a:solidFill>
                  <a:srgbClr val="008F00"/>
                </a:solidFill>
              </a:rPr>
              <a:t> </a:t>
            </a:r>
          </a:p>
          <a:p>
            <a:pPr algn="l">
              <a:defRPr sz="1200" b="1">
                <a:solidFill>
                  <a:schemeClr val="accent5"/>
                </a:solidFill>
                <a:latin typeface="+mn-lt"/>
                <a:ea typeface="+mn-ea"/>
                <a:cs typeface="+mn-cs"/>
                <a:sym typeface="Helvetica Neue"/>
              </a:defRPr>
            </a:pPr>
            <a:r>
              <a:rPr>
                <a:solidFill>
                  <a:srgbClr val="008F00"/>
                </a:solidFill>
              </a:rPr>
              <a:t>           measurements</a:t>
            </a:r>
          </a:p>
        </p:txBody>
      </p:sp>
      <p:grpSp>
        <p:nvGrpSpPr>
          <p:cNvPr id="532" name="The 1st Road: Existence of another dimension"/>
          <p:cNvGrpSpPr/>
          <p:nvPr/>
        </p:nvGrpSpPr>
        <p:grpSpPr>
          <a:xfrm>
            <a:off x="476991" y="8030730"/>
            <a:ext cx="3957025" cy="1313433"/>
            <a:chOff x="0" y="0"/>
            <a:chExt cx="3957023" cy="1313432"/>
          </a:xfrm>
        </p:grpSpPr>
        <p:sp>
          <p:nvSpPr>
            <p:cNvPr id="531" name="The 1st Road: Existence of another dimension"/>
            <p:cNvSpPr txBox="1"/>
            <p:nvPr/>
          </p:nvSpPr>
          <p:spPr>
            <a:xfrm>
              <a:off x="215900" y="139700"/>
              <a:ext cx="3525224" cy="754633"/>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gn="l">
                <a:defRPr sz="2000" b="1">
                  <a:latin typeface="+mn-lt"/>
                  <a:ea typeface="+mn-ea"/>
                  <a:cs typeface="+mn-cs"/>
                  <a:sym typeface="Helvetica Neue"/>
                </a:defRPr>
              </a:pPr>
              <a:r>
                <a:rPr i="1"/>
                <a:t>The 1st Road:</a:t>
              </a:r>
              <a:r>
                <a:rPr b="0" i="1"/>
                <a:t> </a:t>
              </a:r>
              <a:r>
                <a:rPr i="1"/>
                <a:t>Existence of </a:t>
              </a:r>
              <a:r>
                <a:rPr i="1">
                  <a:solidFill>
                    <a:schemeClr val="accent5"/>
                  </a:solidFill>
                </a:rPr>
                <a:t>another dimension</a:t>
              </a:r>
            </a:p>
          </p:txBody>
        </p:sp>
        <p:pic>
          <p:nvPicPr>
            <p:cNvPr id="530" name="The 1st Road: Existence of another dimension The 1st Road: Existence of another dimension" descr="The 1st Road: Existence of another dimension The 1st Road: Existence of another dimension"/>
            <p:cNvPicPr>
              <a:picLocks/>
            </p:cNvPicPr>
            <p:nvPr/>
          </p:nvPicPr>
          <p:blipFill>
            <a:blip r:embed="rId5"/>
            <a:stretch>
              <a:fillRect/>
            </a:stretch>
          </p:blipFill>
          <p:spPr>
            <a:xfrm>
              <a:off x="0" y="0"/>
              <a:ext cx="3957024" cy="1313433"/>
            </a:xfrm>
            <a:prstGeom prst="rect">
              <a:avLst/>
            </a:prstGeom>
            <a:effectLst/>
          </p:spPr>
        </p:pic>
      </p:grpSp>
      <p:grpSp>
        <p:nvGrpSpPr>
          <p:cNvPr id="535" name="The 2nd Road: Existence of a new stratum of Nature"/>
          <p:cNvGrpSpPr/>
          <p:nvPr/>
        </p:nvGrpSpPr>
        <p:grpSpPr>
          <a:xfrm>
            <a:off x="4503152" y="7155656"/>
            <a:ext cx="4049296" cy="1313433"/>
            <a:chOff x="0" y="0"/>
            <a:chExt cx="4049295" cy="1313432"/>
          </a:xfrm>
        </p:grpSpPr>
        <p:sp>
          <p:nvSpPr>
            <p:cNvPr id="534" name="The 2nd Road: Existence of a new stratum of Nature"/>
            <p:cNvSpPr txBox="1"/>
            <p:nvPr/>
          </p:nvSpPr>
          <p:spPr>
            <a:xfrm>
              <a:off x="215900" y="139700"/>
              <a:ext cx="3617496" cy="754633"/>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a:defRPr sz="2000" b="1">
                  <a:latin typeface="+mn-lt"/>
                  <a:ea typeface="+mn-ea"/>
                  <a:cs typeface="+mn-cs"/>
                  <a:sym typeface="Helvetica Neue"/>
                </a:defRPr>
              </a:pPr>
              <a:r>
                <a:rPr i="1"/>
                <a:t>The 2nd Road:</a:t>
              </a:r>
              <a:r>
                <a:rPr b="0" i="1"/>
                <a:t> </a:t>
              </a:r>
              <a:r>
                <a:rPr i="1"/>
                <a:t>Existence of </a:t>
              </a:r>
              <a:r>
                <a:rPr i="1">
                  <a:solidFill>
                    <a:schemeClr val="accent5"/>
                  </a:solidFill>
                </a:rPr>
                <a:t>a new stratum of Nature</a:t>
              </a:r>
            </a:p>
          </p:txBody>
        </p:sp>
        <p:pic>
          <p:nvPicPr>
            <p:cNvPr id="533" name="The 2nd Road: Existence of a new stratum of Nature The 2nd Road: Existence of a new stratum of Nature" descr="The 2nd Road: Existence of a new stratum of Nature The 2nd Road: Existence of a new stratum of Nature"/>
            <p:cNvPicPr>
              <a:picLocks/>
            </p:cNvPicPr>
            <p:nvPr/>
          </p:nvPicPr>
          <p:blipFill>
            <a:blip r:embed="rId6"/>
            <a:stretch>
              <a:fillRect/>
            </a:stretch>
          </p:blipFill>
          <p:spPr>
            <a:xfrm>
              <a:off x="0" y="0"/>
              <a:ext cx="4049296" cy="1313433"/>
            </a:xfrm>
            <a:prstGeom prst="rect">
              <a:avLst/>
            </a:prstGeom>
            <a:effectLst/>
          </p:spPr>
        </p:pic>
      </p:grpSp>
      <p:grpSp>
        <p:nvGrpSpPr>
          <p:cNvPr id="538" name="The 3rd Road: Existence of a myriad of universes ?"/>
          <p:cNvGrpSpPr/>
          <p:nvPr/>
        </p:nvGrpSpPr>
        <p:grpSpPr>
          <a:xfrm>
            <a:off x="8570785" y="8121489"/>
            <a:ext cx="3957024" cy="1313434"/>
            <a:chOff x="0" y="0"/>
            <a:chExt cx="3957023" cy="1313432"/>
          </a:xfrm>
        </p:grpSpPr>
        <p:sp>
          <p:nvSpPr>
            <p:cNvPr id="537" name="The 3rd Road: Existence of a myriad of universes ?"/>
            <p:cNvSpPr txBox="1"/>
            <p:nvPr/>
          </p:nvSpPr>
          <p:spPr>
            <a:xfrm>
              <a:off x="215900" y="139700"/>
              <a:ext cx="3525224" cy="754633"/>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a:defRPr sz="2000" b="1">
                  <a:latin typeface="+mn-lt"/>
                  <a:ea typeface="+mn-ea"/>
                  <a:cs typeface="+mn-cs"/>
                  <a:sym typeface="Helvetica Neue"/>
                </a:defRPr>
              </a:pPr>
              <a:r>
                <a:rPr i="1"/>
                <a:t>The 3rd Road:</a:t>
              </a:r>
              <a:r>
                <a:rPr b="0" i="1"/>
                <a:t> </a:t>
              </a:r>
              <a:r>
                <a:rPr i="1"/>
                <a:t>Existence of </a:t>
              </a:r>
              <a:r>
                <a:rPr i="1">
                  <a:solidFill>
                    <a:schemeClr val="accent5"/>
                  </a:solidFill>
                </a:rPr>
                <a:t>a myriad of universes ?</a:t>
              </a:r>
            </a:p>
          </p:txBody>
        </p:sp>
        <p:pic>
          <p:nvPicPr>
            <p:cNvPr id="536" name="The 3rd Road: Existence of a myriad of universes ? The 3rd Road: Existence of a myriad of universes ?" descr="The 3rd Road: Existence of a myriad of universes ? The 3rd Road: Existence of a myriad of universes ?"/>
            <p:cNvPicPr>
              <a:picLocks/>
            </p:cNvPicPr>
            <p:nvPr/>
          </p:nvPicPr>
          <p:blipFill>
            <a:blip r:embed="rId5"/>
            <a:stretch>
              <a:fillRect/>
            </a:stretch>
          </p:blipFill>
          <p:spPr>
            <a:xfrm>
              <a:off x="0" y="0"/>
              <a:ext cx="3957024" cy="1313433"/>
            </a:xfrm>
            <a:prstGeom prst="rect">
              <a:avLst/>
            </a:prstGeom>
            <a:effectLst/>
          </p:spPr>
        </p:pic>
      </p:grpSp>
      <p:sp>
        <p:nvSpPr>
          <p:cNvPr id="539" name="No deviation from SM"/>
          <p:cNvSpPr txBox="1"/>
          <p:nvPr/>
        </p:nvSpPr>
        <p:spPr>
          <a:xfrm>
            <a:off x="11132370" y="7195677"/>
            <a:ext cx="1633729" cy="7292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2000" b="1">
                <a:latin typeface="+mn-lt"/>
                <a:ea typeface="+mn-ea"/>
                <a:cs typeface="+mn-cs"/>
                <a:sym typeface="Helvetica Neue"/>
              </a:defRPr>
            </a:pPr>
            <a:r>
              <a:rPr i="1"/>
              <a:t>No deviation</a:t>
            </a:r>
            <a:br>
              <a:rPr i="1"/>
            </a:br>
            <a:r>
              <a:rPr i="1"/>
              <a:t>from SM</a:t>
            </a:r>
          </a:p>
        </p:txBody>
      </p:sp>
      <p:pic>
        <p:nvPicPr>
          <p:cNvPr id="540" name="イメージ" descr="イメージ"/>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9126" y="3333755"/>
            <a:ext cx="1469175" cy="2562646"/>
          </a:xfrm>
          <a:prstGeom prst="rect">
            <a:avLst/>
          </a:prstGeom>
          <a:ln w="12700">
            <a:miter lim="400000"/>
          </a:ln>
        </p:spPr>
      </p:pic>
      <p:sp>
        <p:nvSpPr>
          <p:cNvPr id="541" name="Fermionic Extra…"/>
          <p:cNvSpPr txBox="1"/>
          <p:nvPr/>
        </p:nvSpPr>
        <p:spPr>
          <a:xfrm>
            <a:off x="297377" y="2571456"/>
            <a:ext cx="1741755" cy="628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1700" b="1" i="1">
                <a:solidFill>
                  <a:schemeClr val="accent5"/>
                </a:solidFill>
                <a:latin typeface="+mn-lt"/>
                <a:ea typeface="+mn-ea"/>
                <a:cs typeface="+mn-cs"/>
                <a:sym typeface="Helvetica Neue"/>
              </a:defRPr>
            </a:pPr>
            <a:r>
              <a:t>Fermionic Extra</a:t>
            </a:r>
          </a:p>
          <a:p>
            <a:pPr algn="l">
              <a:defRPr sz="1700" b="1" i="1">
                <a:solidFill>
                  <a:schemeClr val="accent5"/>
                </a:solidFill>
                <a:latin typeface="+mn-lt"/>
                <a:ea typeface="+mn-ea"/>
                <a:cs typeface="+mn-cs"/>
                <a:sym typeface="Helvetica Neue"/>
              </a:defRPr>
            </a:pPr>
            <a:r>
              <a:t>-dim. = SUSY</a:t>
            </a:r>
          </a:p>
        </p:txBody>
      </p:sp>
      <p:pic>
        <p:nvPicPr>
          <p:cNvPr id="542" name="イメージ" descr="イメージ"/>
          <p:cNvPicPr>
            <a:picLocks noChangeAspect="1"/>
          </p:cNvPicPr>
          <p:nvPr/>
        </p:nvPicPr>
        <p:blipFill>
          <a:blip r:embed="rId8"/>
          <a:stretch>
            <a:fillRect/>
          </a:stretch>
        </p:blipFill>
        <p:spPr>
          <a:xfrm>
            <a:off x="1995182" y="3269696"/>
            <a:ext cx="1896612" cy="2562646"/>
          </a:xfrm>
          <a:prstGeom prst="rect">
            <a:avLst/>
          </a:prstGeom>
          <a:ln w="12700">
            <a:miter lim="400000"/>
          </a:ln>
        </p:spPr>
      </p:pic>
      <p:sp>
        <p:nvSpPr>
          <p:cNvPr id="543" name="Bosonic Extra…"/>
          <p:cNvSpPr txBox="1"/>
          <p:nvPr/>
        </p:nvSpPr>
        <p:spPr>
          <a:xfrm>
            <a:off x="2167770" y="2561019"/>
            <a:ext cx="1846899" cy="6287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1700" b="1" i="1">
                <a:solidFill>
                  <a:schemeClr val="accent5"/>
                </a:solidFill>
                <a:latin typeface="+mn-lt"/>
                <a:ea typeface="+mn-ea"/>
                <a:cs typeface="+mn-cs"/>
                <a:sym typeface="Helvetica Neue"/>
              </a:defRPr>
            </a:pPr>
            <a:r>
              <a:t>Bosonic Extra</a:t>
            </a:r>
          </a:p>
          <a:p>
            <a:pPr algn="l">
              <a:defRPr sz="1700" b="1" i="1">
                <a:solidFill>
                  <a:schemeClr val="accent5"/>
                </a:solidFill>
                <a:latin typeface="+mn-lt"/>
                <a:ea typeface="+mn-ea"/>
                <a:cs typeface="+mn-cs"/>
                <a:sym typeface="Helvetica Neue"/>
              </a:defRPr>
            </a:pPr>
            <a:r>
              <a:t>-dim. = RS (ADD)</a:t>
            </a:r>
          </a:p>
        </p:txBody>
      </p:sp>
      <p:sp>
        <p:nvSpPr>
          <p:cNvPr id="544" name="Big step towards ultimate unification"/>
          <p:cNvSpPr txBox="1"/>
          <p:nvPr/>
        </p:nvSpPr>
        <p:spPr>
          <a:xfrm>
            <a:off x="256706" y="5912281"/>
            <a:ext cx="2045676" cy="5783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600" b="1" i="1">
                <a:solidFill>
                  <a:schemeClr val="accent5"/>
                </a:solidFill>
                <a:latin typeface="+mn-lt"/>
                <a:ea typeface="+mn-ea"/>
                <a:cs typeface="+mn-cs"/>
                <a:sym typeface="Helvetica Neue"/>
              </a:defRPr>
            </a:lvl1pPr>
          </a:lstStyle>
          <a:p>
            <a:r>
              <a:t>Big step towards ultimate unification</a:t>
            </a:r>
          </a:p>
        </p:txBody>
      </p:sp>
      <p:sp>
        <p:nvSpPr>
          <p:cNvPr id="545" name="Our future forks in three ways…"/>
          <p:cNvSpPr txBox="1"/>
          <p:nvPr/>
        </p:nvSpPr>
        <p:spPr>
          <a:xfrm>
            <a:off x="1517872" y="-22139"/>
            <a:ext cx="10019856" cy="131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3500" tIns="63500" rIns="63500" bIns="63500">
            <a:spAutoFit/>
          </a:bodyPr>
          <a:lstStyle/>
          <a:p>
            <a:pPr marL="1587" marR="66545" defTabSz="914400">
              <a:lnSpc>
                <a:spcPct val="90000"/>
              </a:lnSpc>
              <a:buClr>
                <a:srgbClr val="0042AA"/>
              </a:buClr>
              <a:buFont typeface="Helvetica Neue"/>
              <a:defRPr sz="4900" b="1" i="1">
                <a:solidFill>
                  <a:srgbClr val="0042AA"/>
                </a:solidFill>
                <a:uFill>
                  <a:solidFill>
                    <a:srgbClr val="0042AA"/>
                  </a:solidFill>
                </a:uFill>
                <a:latin typeface="+mn-lt"/>
                <a:ea typeface="+mn-ea"/>
                <a:cs typeface="+mn-cs"/>
                <a:sym typeface="Helvetica Neue"/>
              </a:defRPr>
            </a:pPr>
            <a:r>
              <a:t>Our future forks in three ways </a:t>
            </a:r>
          </a:p>
          <a:p>
            <a:pPr marL="1587" marR="66545" defTabSz="914400">
              <a:lnSpc>
                <a:spcPct val="90000"/>
              </a:lnSpc>
              <a:buClr>
                <a:srgbClr val="0042AA"/>
              </a:buClr>
              <a:buFont typeface="Helvetica Neue"/>
              <a:defRPr sz="3300" b="1" i="1">
                <a:solidFill>
                  <a:srgbClr val="0042AA"/>
                </a:solidFill>
                <a:uFill>
                  <a:solidFill>
                    <a:srgbClr val="0042AA"/>
                  </a:solidFill>
                </a:uFill>
                <a:latin typeface="+mn-lt"/>
                <a:ea typeface="+mn-ea"/>
                <a:cs typeface="+mn-cs"/>
                <a:sym typeface="Helvetica Neue"/>
              </a:defRPr>
            </a:pPr>
            <a:r>
              <a:t>depending on the answer</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7" name="Depending on which way to go, the answers to other big questions like dark matter, baryon asymmetry of the universe, neutrino masses/mixings, dark energy, … also change."/>
          <p:cNvSpPr txBox="1">
            <a:spLocks noGrp="1"/>
          </p:cNvSpPr>
          <p:nvPr>
            <p:ph type="title"/>
          </p:nvPr>
        </p:nvSpPr>
        <p:spPr>
          <a:xfrm>
            <a:off x="1270000" y="1443803"/>
            <a:ext cx="10464800" cy="4727829"/>
          </a:xfrm>
          <a:prstGeom prst="rect">
            <a:avLst/>
          </a:prstGeom>
        </p:spPr>
        <p:txBody>
          <a:bodyPr/>
          <a:lstStyle/>
          <a:p>
            <a:pPr algn="l" defTabSz="830862">
              <a:defRPr sz="4800" b="0"/>
            </a:pPr>
            <a:r>
              <a:t>Depending on which way to go, the answers to other big questions like　</a:t>
            </a:r>
            <a:r>
              <a:rPr>
                <a:solidFill>
                  <a:srgbClr val="0433FF"/>
                </a:solidFill>
              </a:rPr>
              <a:t>dark matter, baryon asymmetry of the universe, neutrino masses/mixings, dark energy, … </a:t>
            </a:r>
            <a:r>
              <a:t>also change.</a:t>
            </a:r>
          </a:p>
        </p:txBody>
      </p:sp>
      <p:sp>
        <p:nvSpPr>
          <p:cNvPr id="548" name="スライド番号"/>
          <p:cNvSpPr txBox="1">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830862"/>
          </a:lstStyle>
          <a:p>
            <a:fld id="{86CB4B4D-7CA3-9044-876B-883B54F8677D}" type="slidenum">
              <a:t>8</a:t>
            </a:fld>
            <a:endParaRPr/>
          </a:p>
        </p:txBody>
      </p:sp>
      <p:sp>
        <p:nvSpPr>
          <p:cNvPr id="549" name="We need to know which way to go to answer these big questions!"/>
          <p:cNvSpPr txBox="1"/>
          <p:nvPr/>
        </p:nvSpPr>
        <p:spPr>
          <a:xfrm>
            <a:off x="706363" y="6663853"/>
            <a:ext cx="11592074" cy="16766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30862">
              <a:lnSpc>
                <a:spcPct val="90000"/>
              </a:lnSpc>
              <a:buClr>
                <a:srgbClr val="FFFED5"/>
              </a:buClr>
              <a:buFont typeface="Tahoma"/>
              <a:defRPr sz="5300" b="1">
                <a:solidFill>
                  <a:schemeClr val="accent5"/>
                </a:solidFill>
                <a:latin typeface="+mn-lt"/>
                <a:ea typeface="+mn-ea"/>
                <a:cs typeface="+mn-cs"/>
                <a:sym typeface="Helvetica Neue"/>
              </a:defRPr>
            </a:lvl1pPr>
          </a:lstStyle>
          <a:p>
            <a:r>
              <a:t>We need to know which way to go to answer these big questions!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53" name="イメージ"/>
          <p:cNvGrpSpPr/>
          <p:nvPr/>
        </p:nvGrpSpPr>
        <p:grpSpPr>
          <a:xfrm>
            <a:off x="706842" y="411857"/>
            <a:ext cx="11591116" cy="8318598"/>
            <a:chOff x="0" y="0"/>
            <a:chExt cx="11591114" cy="8318596"/>
          </a:xfrm>
        </p:grpSpPr>
        <p:pic>
          <p:nvPicPr>
            <p:cNvPr id="552" name="イメージ" descr="イメージ"/>
            <p:cNvPicPr>
              <a:picLocks noChangeAspect="1"/>
            </p:cNvPicPr>
            <p:nvPr/>
          </p:nvPicPr>
          <p:blipFill>
            <a:blip r:embed="rId2"/>
            <a:stretch>
              <a:fillRect/>
            </a:stretch>
          </p:blipFill>
          <p:spPr>
            <a:xfrm>
              <a:off x="101600" y="63500"/>
              <a:ext cx="11387915" cy="8051897"/>
            </a:xfrm>
            <a:prstGeom prst="rect">
              <a:avLst/>
            </a:prstGeom>
            <a:ln>
              <a:noFill/>
            </a:ln>
            <a:effectLst/>
          </p:spPr>
        </p:pic>
        <p:pic>
          <p:nvPicPr>
            <p:cNvPr id="551" name="イメージ" descr="イメージ"/>
            <p:cNvPicPr>
              <a:picLocks/>
            </p:cNvPicPr>
            <p:nvPr/>
          </p:nvPicPr>
          <p:blipFill>
            <a:blip r:embed="rId3"/>
            <a:stretch>
              <a:fillRect/>
            </a:stretch>
          </p:blipFill>
          <p:spPr>
            <a:xfrm>
              <a:off x="0" y="0"/>
              <a:ext cx="11591115" cy="8318597"/>
            </a:xfrm>
            <a:prstGeom prst="rect">
              <a:avLst/>
            </a:prstGeom>
            <a:effectLst/>
          </p:spPr>
        </p:pic>
      </p:grpSp>
      <p:grpSp>
        <p:nvGrpSpPr>
          <p:cNvPr id="556" name="The Higgs mass turned out to be at a very subtle point."/>
          <p:cNvGrpSpPr/>
          <p:nvPr/>
        </p:nvGrpSpPr>
        <p:grpSpPr>
          <a:xfrm>
            <a:off x="361118" y="8665612"/>
            <a:ext cx="12282563" cy="939801"/>
            <a:chOff x="0" y="0"/>
            <a:chExt cx="12282561" cy="939800"/>
          </a:xfrm>
        </p:grpSpPr>
        <p:sp>
          <p:nvSpPr>
            <p:cNvPr id="555" name="The Higgs mass turned out to be at a very subtle point."/>
            <p:cNvSpPr txBox="1"/>
            <p:nvPr/>
          </p:nvSpPr>
          <p:spPr>
            <a:xfrm>
              <a:off x="101600" y="63500"/>
              <a:ext cx="12079362" cy="67310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600" b="1" i="1">
                  <a:solidFill>
                    <a:schemeClr val="accent5"/>
                  </a:solidFill>
                  <a:latin typeface="Helvetica"/>
                  <a:ea typeface="Helvetica"/>
                  <a:cs typeface="Helvetica"/>
                  <a:sym typeface="Helvetica"/>
                </a:defRPr>
              </a:lvl1pPr>
            </a:lstStyle>
            <a:p>
              <a:r>
                <a:t>The Higgs mass turned out to be at a very subtle point.</a:t>
              </a:r>
            </a:p>
          </p:txBody>
        </p:sp>
        <p:pic>
          <p:nvPicPr>
            <p:cNvPr id="554" name="The Higgs mass turned out to be at a very subtle point. The Higgs mass turned out to be at a very subtle point." descr="The Higgs mass turned out to be at a very subtle point. The Higgs mass turned out to be at a very subtle point."/>
            <p:cNvPicPr>
              <a:picLocks/>
            </p:cNvPicPr>
            <p:nvPr/>
          </p:nvPicPr>
          <p:blipFill>
            <a:blip r:embed="rId4"/>
            <a:stretch>
              <a:fillRect/>
            </a:stretch>
          </p:blipFill>
          <p:spPr>
            <a:xfrm>
              <a:off x="0" y="0"/>
              <a:ext cx="12282562" cy="939800"/>
            </a:xfrm>
            <a:prstGeom prst="rect">
              <a:avLst/>
            </a:prstGeom>
            <a:effectLst/>
          </p:spPr>
        </p:pic>
      </p:grpSp>
      <p:sp>
        <p:nvSpPr>
          <p:cNvPr id="557" name="Before the Higgs discovery, we were hoping that the Higgs mass value would tell us the answer (SUSY or Composite H)."/>
          <p:cNvSpPr txBox="1"/>
          <p:nvPr/>
        </p:nvSpPr>
        <p:spPr>
          <a:xfrm>
            <a:off x="1215434" y="434802"/>
            <a:ext cx="10573932" cy="954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30862">
              <a:defRPr sz="2800" b="1">
                <a:solidFill>
                  <a:srgbClr val="2E467F"/>
                </a:solidFill>
                <a:latin typeface="+mn-lt"/>
                <a:ea typeface="+mn-ea"/>
                <a:cs typeface="+mn-cs"/>
                <a:sym typeface="Helvetica Neue"/>
              </a:defRPr>
            </a:lvl1pPr>
          </a:lstStyle>
          <a:p>
            <a:r>
              <a:t>Before the Higgs discovery, we were hoping that the Higgs mass value would tell us the answer (SUSY or Composite H).</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 W3"/>
        <a:ea typeface="ヒラギノ角ゴ Pro W3"/>
        <a:cs typeface="ヒラギノ角ゴ Pro W3"/>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ヒラギノ角ゴ Pro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ヒラギノ角ゴ Pro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 W3"/>
        <a:ea typeface="ヒラギノ角ゴ Pro W3"/>
        <a:cs typeface="ヒラギノ角ゴ Pro W3"/>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ヒラギノ角ゴ Pro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ヒラギノ角ゴ Pro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TotalTime>
  <Words>4508</Words>
  <Application>Microsoft Macintosh PowerPoint</Application>
  <PresentationFormat>ユーザー設定</PresentationFormat>
  <Paragraphs>585</Paragraphs>
  <Slides>48</Slides>
  <Notes>5</Notes>
  <HiddenSlides>13</HiddenSlides>
  <MMClips>0</MMClips>
  <ScaleCrop>false</ScaleCrop>
  <HeadingPairs>
    <vt:vector size="6" baseType="variant">
      <vt:variant>
        <vt:lpstr>使用されているフォント</vt:lpstr>
      </vt:variant>
      <vt:variant>
        <vt:i4>19</vt:i4>
      </vt:variant>
      <vt:variant>
        <vt:lpstr>テーマ</vt:lpstr>
      </vt:variant>
      <vt:variant>
        <vt:i4>1</vt:i4>
      </vt:variant>
      <vt:variant>
        <vt:lpstr>スライド タイトル</vt:lpstr>
      </vt:variant>
      <vt:variant>
        <vt:i4>48</vt:i4>
      </vt:variant>
    </vt:vector>
  </HeadingPairs>
  <TitlesOfParts>
    <vt:vector size="68" baseType="lpstr">
      <vt:lpstr>ＭＳ 明朝</vt:lpstr>
      <vt:lpstr>ヒラギノ角ゴ Pro W3</vt:lpstr>
      <vt:lpstr>ヒラギノ角ゴ ProN W3</vt:lpstr>
      <vt:lpstr>ヒラギノ角ゴ ProN W6</vt:lpstr>
      <vt:lpstr>ヒラギノ丸ゴ Pro W4</vt:lpstr>
      <vt:lpstr>Arial</vt:lpstr>
      <vt:lpstr>Avenir Roman</vt:lpstr>
      <vt:lpstr>Calibri</vt:lpstr>
      <vt:lpstr>Chalkboard</vt:lpstr>
      <vt:lpstr>Comic Sans MS</vt:lpstr>
      <vt:lpstr>Helvetica</vt:lpstr>
      <vt:lpstr>Helvetica Neue</vt:lpstr>
      <vt:lpstr>Helvetica Neue Medium</vt:lpstr>
      <vt:lpstr>Lucida Grande</vt:lpstr>
      <vt:lpstr>Palatino</vt:lpstr>
      <vt:lpstr>Tahoma</vt:lpstr>
      <vt:lpstr>Times Roman</vt:lpstr>
      <vt:lpstr>Trebuchet MS</vt:lpstr>
      <vt:lpstr>Wingdings</vt:lpstr>
      <vt:lpstr>White</vt:lpstr>
      <vt:lpstr>Physics at ILC</vt:lpstr>
      <vt:lpstr>Quest for Ultimate Unification</vt:lpstr>
      <vt:lpstr>PowerPoint プレゼンテーション</vt:lpstr>
      <vt:lpstr>PowerPoint プレゼンテーション</vt:lpstr>
      <vt:lpstr>PowerPoint プレゼンテーション</vt:lpstr>
      <vt:lpstr>Why did the Higgs field fill the universe and why at the EW scale?</vt:lpstr>
      <vt:lpstr>PowerPoint プレゼンテーション</vt:lpstr>
      <vt:lpstr>Depending on which way to go, the answers to other big questions like　dark matter, baryon asymmetry of the universe, neutrino masses/mixings, dark energy, … also change.</vt:lpstr>
      <vt:lpstr>PowerPoint プレゼンテーション</vt:lpstr>
      <vt:lpstr>PowerPoint プレゼンテーション</vt:lpstr>
      <vt:lpstr>PowerPoint プレゼンテーション</vt:lpstr>
      <vt:lpstr>This, however, requires precisions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The 250 GeV ILC will enable us to do precision measurements of absolutely normalized Higgs couplings. The 250 GeV ILC will show us the future direction of particle physics, by fingerprinting the deviation pattern of these precisely measured Higgs couplings. By adding experiments at higher energies (not covered today) in future which allow precision top studies and a measurement of the cubic Higgs self-coupling, we will be able to further narrow down viable new physics models.</vt:lpstr>
      <vt:lpstr>PowerPoint プレゼンテーション</vt:lpstr>
      <vt:lpstr>PowerPoint プレゼンテーション</vt:lpstr>
      <vt:lpstr>PowerPoint プレゼンテーション</vt:lpstr>
      <vt:lpstr>Direct New Particle Searches</vt:lpstr>
      <vt:lpstr>WIMP Dark Matter Search @ ILC</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Beyond 250 GeV</vt:lpstr>
      <vt:lpstr>If no deviations at all would be seen?</vt:lpstr>
      <vt:lpstr>Higgs Self-Coupling</vt:lpstr>
      <vt:lpstr>Clarify the Range of Validity of SM Stability of SM Vacuum</vt:lpstr>
      <vt:lpstr>EW Baryogenesis?</vt:lpstr>
      <vt:lpstr>EW Baryogenesis?</vt:lpstr>
      <vt:lpstr>Strong 1st Order EW Phase Transition</vt:lpstr>
      <vt:lpstr>PowerPoint プレゼンテーション</vt:lpstr>
      <vt:lpstr>Power of Beam Polarization</vt:lpstr>
      <vt:lpstr>PowerPoint プレゼンテーション</vt:lpstr>
      <vt:lpstr>PowerPoint プレゼンテーション</vt:lpstr>
      <vt:lpstr>b-quark EW Form Factors</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 at ILC</dc:title>
  <cp:lastModifiedBy>藤井 恵介</cp:lastModifiedBy>
  <cp:revision>8</cp:revision>
  <dcterms:modified xsi:type="dcterms:W3CDTF">2020-04-28T07:11:03Z</dcterms:modified>
</cp:coreProperties>
</file>