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media/image8.jpeg" ContentType="image/jpeg"/>
  <Override PartName="/ppt/notesSlides/notesSlide1.xml" ContentType="application/vnd.openxmlformats-officedocument.presentationml.notesSlide+xml"/>
  <Override PartName="/ppt/media/image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Lst>
  <p:sldSz cx="13004800" cy="9753600"/>
  <p:notesSz cx="6858000" cy="9144000"/>
  <p:defaultTextStyle>
    <a:lvl1pPr algn="ctr" defTabSz="584200">
      <a:defRPr sz="3600">
        <a:latin typeface="+mn-lt"/>
        <a:ea typeface="+mn-ea"/>
        <a:cs typeface="+mn-cs"/>
        <a:sym typeface="ヒラギノ角ゴ ProN W3"/>
      </a:defRPr>
    </a:lvl1pPr>
    <a:lvl2pPr indent="228600" algn="ctr" defTabSz="584200">
      <a:defRPr sz="3600">
        <a:latin typeface="+mn-lt"/>
        <a:ea typeface="+mn-ea"/>
        <a:cs typeface="+mn-cs"/>
        <a:sym typeface="ヒラギノ角ゴ ProN W3"/>
      </a:defRPr>
    </a:lvl2pPr>
    <a:lvl3pPr indent="457200" algn="ctr" defTabSz="584200">
      <a:defRPr sz="3600">
        <a:latin typeface="+mn-lt"/>
        <a:ea typeface="+mn-ea"/>
        <a:cs typeface="+mn-cs"/>
        <a:sym typeface="ヒラギノ角ゴ ProN W3"/>
      </a:defRPr>
    </a:lvl3pPr>
    <a:lvl4pPr indent="685800" algn="ctr" defTabSz="584200">
      <a:defRPr sz="3600">
        <a:latin typeface="+mn-lt"/>
        <a:ea typeface="+mn-ea"/>
        <a:cs typeface="+mn-cs"/>
        <a:sym typeface="ヒラギノ角ゴ ProN W3"/>
      </a:defRPr>
    </a:lvl4pPr>
    <a:lvl5pPr indent="914400" algn="ctr" defTabSz="584200">
      <a:defRPr sz="3600">
        <a:latin typeface="+mn-lt"/>
        <a:ea typeface="+mn-ea"/>
        <a:cs typeface="+mn-cs"/>
        <a:sym typeface="ヒラギノ角ゴ ProN W3"/>
      </a:defRPr>
    </a:lvl5pPr>
    <a:lvl6pPr indent="1143000" algn="ctr" defTabSz="584200">
      <a:defRPr sz="3600">
        <a:latin typeface="+mn-lt"/>
        <a:ea typeface="+mn-ea"/>
        <a:cs typeface="+mn-cs"/>
        <a:sym typeface="ヒラギノ角ゴ ProN W3"/>
      </a:defRPr>
    </a:lvl6pPr>
    <a:lvl7pPr indent="1371600" algn="ctr" defTabSz="584200">
      <a:defRPr sz="3600">
        <a:latin typeface="+mn-lt"/>
        <a:ea typeface="+mn-ea"/>
        <a:cs typeface="+mn-cs"/>
        <a:sym typeface="ヒラギノ角ゴ ProN W3"/>
      </a:defRPr>
    </a:lvl7pPr>
    <a:lvl8pPr indent="1600200" algn="ctr" defTabSz="584200">
      <a:defRPr sz="3600">
        <a:latin typeface="+mn-lt"/>
        <a:ea typeface="+mn-ea"/>
        <a:cs typeface="+mn-cs"/>
        <a:sym typeface="ヒラギノ角ゴ ProN W3"/>
      </a:defRPr>
    </a:lvl8pPr>
    <a:lvl9pPr indent="1828800" algn="ctr" defTabSz="584200">
      <a:defRPr sz="3600">
        <a:latin typeface="+mn-lt"/>
        <a:ea typeface="+mn-ea"/>
        <a:cs typeface="+mn-cs"/>
        <a:sym typeface="ヒラギノ角ゴ ProN W3"/>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p:nvPr>
            <p:ph type="sldImg"/>
          </p:nvPr>
        </p:nvSpPr>
        <p:spPr>
          <a:xfrm>
            <a:off x="1143000" y="685800"/>
            <a:ext cx="4572000" cy="3429000"/>
          </a:xfrm>
          <a:prstGeom prst="rect">
            <a:avLst/>
          </a:prstGeom>
        </p:spPr>
        <p:txBody>
          <a:bodyPr/>
          <a:lstStyle/>
          <a:p>
            <a:pPr lvl="0"/>
          </a:p>
        </p:txBody>
      </p:sp>
      <p:sp>
        <p:nvSpPr>
          <p:cNvPr id="643" name="Shape 64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3" name="Shape 1303"/>
          <p:cNvSpPr/>
          <p:nvPr>
            <p:ph type="sldImg"/>
          </p:nvPr>
        </p:nvSpPr>
        <p:spPr>
          <a:prstGeom prst="rect">
            <a:avLst/>
          </a:prstGeom>
        </p:spPr>
        <p:txBody>
          <a:bodyPr/>
          <a:lstStyle/>
          <a:p>
            <a:pPr lvl="0"/>
          </a:p>
        </p:txBody>
      </p:sp>
      <p:sp>
        <p:nvSpPr>
          <p:cNvPr id="1304" name="Shape 1304"/>
          <p:cNvSpPr/>
          <p:nvPr>
            <p:ph type="body" sz="quarter" idx="1"/>
          </p:nvPr>
        </p:nvSpPr>
        <p:spPr>
          <a:prstGeom prst="rect">
            <a:avLst/>
          </a:prstGeom>
        </p:spPr>
        <p:txBody>
          <a:bodyPr/>
          <a:lstStyle/>
          <a:p>
            <a:pPr lvl="1" indent="0">
              <a:lnSpc>
                <a:spcPct val="100000"/>
              </a:lnSpc>
              <a:defRPr sz="1800"/>
            </a:pPr>
            <a:r>
              <a:rPr sz="1200">
                <a:latin typeface="Calibri"/>
                <a:ea typeface="Calibri"/>
                <a:cs typeface="Calibri"/>
                <a:sym typeface="Calibri"/>
              </a:rPr>
              <a:t>4</a:t>
            </a:r>
            <a:r>
              <a:rPr sz="1200"/>
              <a:t>点結合の足のひとつが真空期待値を得ることで</a:t>
            </a:r>
            <a:r>
              <a:rPr sz="1200">
                <a:latin typeface="Calibri"/>
                <a:ea typeface="Calibri"/>
                <a:cs typeface="Calibri"/>
                <a:sym typeface="Calibri"/>
              </a:rPr>
              <a:t>3</a:t>
            </a:r>
            <a:r>
              <a:rPr sz="1200"/>
              <a:t>点結合になる</a:t>
            </a:r>
            <a:r>
              <a:rPr sz="1200">
                <a:latin typeface="Calibri"/>
                <a:ea typeface="Calibri"/>
                <a:cs typeface="Calibri"/>
                <a:sym typeface="Calibri"/>
              </a:rPr>
              <a:t> </a:t>
            </a:r>
            <a:r>
              <a:rPr sz="1200">
                <a:latin typeface="Wingdings"/>
                <a:ea typeface="Wingdings"/>
                <a:cs typeface="Wingdings"/>
                <a:sym typeface="Wingdings"/>
              </a:rPr>
              <a:t> </a:t>
            </a:r>
            <a:r>
              <a:rPr sz="1200"/>
              <a:t>真空凝縮の直接検証</a:t>
            </a:r>
            <a:endParaRPr sz="1200">
              <a:latin typeface="Calibri"/>
              <a:ea typeface="Calibri"/>
              <a:cs typeface="Calibri"/>
              <a:sym typeface="Calibri"/>
            </a:endParaRPr>
          </a:p>
          <a:p>
            <a:pPr lvl="1" indent="0">
              <a:lnSpc>
                <a:spcPct val="100000"/>
              </a:lnSpc>
              <a:defRPr sz="1800"/>
            </a:pPr>
            <a:r>
              <a:rPr sz="1200"/>
              <a:t>宇宙の成り立ちと密接に関係</a:t>
            </a:r>
            <a:r>
              <a:rPr sz="1200">
                <a:latin typeface="Calibri"/>
                <a:ea typeface="Calibri"/>
                <a:cs typeface="Calibri"/>
                <a:sym typeface="Calibri"/>
              </a:rPr>
              <a:t> </a:t>
            </a:r>
            <a:r>
              <a:rPr sz="1200">
                <a:latin typeface="Wingdings"/>
                <a:ea typeface="Wingdings"/>
                <a:cs typeface="Wingdings"/>
                <a:sym typeface="Wingdings"/>
              </a:rPr>
              <a:t> </a:t>
            </a:r>
            <a:r>
              <a:rPr sz="1200"/>
              <a:t>宇宙初期は対称性を保った状態、低温になる過程で相転移が起きてヒッグス・ポテンシャルは現在の形に</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3.png"/></Relationships>

</file>

<file path=ppt/slideLayouts/_rels/slideLayout7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7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サブタイトル">
    <p:spTree>
      <p:nvGrpSpPr>
        <p:cNvPr id="1" name=""/>
        <p:cNvGrpSpPr/>
        <p:nvPr/>
      </p:nvGrpSpPr>
      <p:grpSpPr>
        <a:xfrm>
          <a:off x="0" y="0"/>
          <a:ext cx="0" cy="0"/>
          <a:chOff x="0" y="0"/>
          <a:chExt cx="0" cy="0"/>
        </a:xfrm>
      </p:grpSpPr>
      <p:sp>
        <p:nvSpPr>
          <p:cNvPr id="6" name="Shape 6"/>
          <p:cNvSpPr/>
          <p:nvPr>
            <p:ph type="title"/>
          </p:nvPr>
        </p:nvSpPr>
        <p:spPr>
          <a:xfrm>
            <a:off x="1270000" y="1638300"/>
            <a:ext cx="10464800" cy="3302000"/>
          </a:xfrm>
          <a:prstGeom prst="rect">
            <a:avLst/>
          </a:prstGeom>
        </p:spPr>
        <p:txBody>
          <a:bodyPr lIns="0" tIns="0" rIns="0" bIns="0" anchor="b"/>
          <a:lstStyle>
            <a:lvl1pPr defTabSz="584200">
              <a:defRPr b="0" sz="8000">
                <a:solidFill>
                  <a:srgbClr val="000000"/>
                </a:solidFill>
                <a:latin typeface="+mn-lt"/>
                <a:ea typeface="+mn-ea"/>
                <a:cs typeface="+mn-cs"/>
                <a:sym typeface="ヒラギノ角ゴ ProN W3"/>
              </a:defRPr>
            </a:lvl1pPr>
          </a:lstStyle>
          <a:p>
            <a:pPr lvl="0">
              <a:defRPr sz="1800"/>
            </a:pPr>
            <a:r>
              <a:rPr sz="8000"/>
              <a:t>タイトルテキスト</a:t>
            </a:r>
          </a:p>
        </p:txBody>
      </p:sp>
      <p:sp>
        <p:nvSpPr>
          <p:cNvPr id="7" name="Shape 7"/>
          <p:cNvSpPr/>
          <p:nvPr>
            <p:ph type="body" idx="1"/>
          </p:nvPr>
        </p:nvSpPr>
        <p:spPr>
          <a:xfrm>
            <a:off x="1270000" y="5029200"/>
            <a:ext cx="10464800" cy="1130300"/>
          </a:xfrm>
          <a:prstGeom prst="rect">
            <a:avLst/>
          </a:prstGeom>
        </p:spPr>
        <p:txBody>
          <a:bodyPr lIns="0" tIns="0" rIns="0" bIns="0"/>
          <a:lstStyle>
            <a:lvl1pPr marL="0" indent="0" algn="ctr" defTabSz="584200">
              <a:spcBef>
                <a:spcPts val="0"/>
              </a:spcBef>
              <a:buSzTx/>
              <a:buFontTx/>
              <a:buNone/>
              <a:defRPr sz="3200">
                <a:solidFill>
                  <a:srgbClr val="000000"/>
                </a:solidFill>
                <a:latin typeface="+mn-lt"/>
                <a:ea typeface="+mn-ea"/>
                <a:cs typeface="+mn-cs"/>
                <a:sym typeface="ヒラギノ角ゴ ProN W3"/>
              </a:defRPr>
            </a:lvl1pPr>
            <a:lvl2pPr marL="0" indent="228600" algn="ctr" defTabSz="584200">
              <a:spcBef>
                <a:spcPts val="0"/>
              </a:spcBef>
              <a:buSzTx/>
              <a:buFontTx/>
              <a:buNone/>
              <a:defRPr sz="3200">
                <a:solidFill>
                  <a:srgbClr val="000000"/>
                </a:solidFill>
                <a:latin typeface="+mn-lt"/>
                <a:ea typeface="+mn-ea"/>
                <a:cs typeface="+mn-cs"/>
                <a:sym typeface="ヒラギノ角ゴ ProN W3"/>
              </a:defRPr>
            </a:lvl2pPr>
            <a:lvl3pPr marL="0" indent="457200" algn="ctr" defTabSz="584200">
              <a:spcBef>
                <a:spcPts val="0"/>
              </a:spcBef>
              <a:buSzTx/>
              <a:buFontTx/>
              <a:buNone/>
              <a:defRPr sz="3200">
                <a:solidFill>
                  <a:srgbClr val="000000"/>
                </a:solidFill>
                <a:latin typeface="+mn-lt"/>
                <a:ea typeface="+mn-ea"/>
                <a:cs typeface="+mn-cs"/>
                <a:sym typeface="ヒラギノ角ゴ ProN W3"/>
              </a:defRPr>
            </a:lvl3pPr>
            <a:lvl4pPr marL="0" indent="685800" algn="ctr" defTabSz="584200">
              <a:spcBef>
                <a:spcPts val="0"/>
              </a:spcBef>
              <a:buSzTx/>
              <a:buFontTx/>
              <a:buNone/>
              <a:defRPr sz="3200">
                <a:solidFill>
                  <a:srgbClr val="000000"/>
                </a:solidFill>
                <a:latin typeface="+mn-lt"/>
                <a:ea typeface="+mn-ea"/>
                <a:cs typeface="+mn-cs"/>
                <a:sym typeface="ヒラギノ角ゴ ProN W3"/>
              </a:defRPr>
            </a:lvl4pPr>
            <a:lvl5pPr marL="0" indent="914400" algn="ctr" defTabSz="584200">
              <a:spcBef>
                <a:spcPts val="0"/>
              </a:spcBef>
              <a:buSzTx/>
              <a:buFontTx/>
              <a:buNone/>
              <a:defRPr sz="3200">
                <a:solidFill>
                  <a:srgbClr val="000000"/>
                </a:solidFill>
                <a:latin typeface="+mn-lt"/>
                <a:ea typeface="+mn-ea"/>
                <a:cs typeface="+mn-cs"/>
                <a:sym typeface="ヒラギノ角ゴ ProN W3"/>
              </a:defRPr>
            </a:lvl5pPr>
          </a:lstStyle>
          <a:p>
            <a:pPr lvl="0">
              <a:defRPr sz="1800"/>
            </a:pPr>
            <a:r>
              <a:rPr sz="3200"/>
              <a:t>本文レベル1</a:t>
            </a:r>
            <a:endParaRPr sz="3200"/>
          </a:p>
          <a:p>
            <a:pPr lvl="1">
              <a:defRPr sz="1800"/>
            </a:pPr>
            <a:r>
              <a:rPr sz="3200"/>
              <a:t>本文レベル2</a:t>
            </a:r>
            <a:endParaRPr sz="3200"/>
          </a:p>
          <a:p>
            <a:pPr lvl="2">
              <a:defRPr sz="1800"/>
            </a:pPr>
            <a:r>
              <a:rPr sz="3200"/>
              <a:t>本文レベル3</a:t>
            </a:r>
            <a:endParaRPr sz="3200"/>
          </a:p>
          <a:p>
            <a:pPr lvl="3">
              <a:defRPr sz="1800"/>
            </a:pPr>
            <a:r>
              <a:rPr sz="3200"/>
              <a:t>本文レベル4</a:t>
            </a:r>
            <a:endParaRPr sz="3200"/>
          </a:p>
          <a:p>
            <a:pPr lvl="4">
              <a:defRPr sz="1800"/>
            </a:pPr>
            <a:r>
              <a:rPr sz="3200"/>
              <a:t>本文レベル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引用">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23" name="Shape 523"/>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24" name="Shape 524"/>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25" name="Shape 525"/>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
        <p:nvSpPr>
          <p:cNvPr id="526" name="Shape 526"/>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a:t>
            </a:r>
            <a:r>
              <a:rPr sz="1200">
                <a:latin typeface="Helvetica Neue"/>
                <a:ea typeface="Helvetica Neue"/>
                <a:cs typeface="Helvetica Neue"/>
                <a:sym typeface="Helvetica Neue"/>
              </a:rPr>
              <a:t>, Aug. 21, 2014</a:t>
            </a:r>
          </a:p>
        </p:txBody>
      </p:sp>
    </p:spTree>
  </p:cSld>
  <p:clrMapOvr>
    <a:masterClrMapping/>
  </p:clrMapOvr>
  <p:transitio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28" name="Shape 528"/>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29" name="Shape 529"/>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30" name="Shape 530"/>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32" name="Shape 532"/>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33" name="Shape 533"/>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34" name="Shape 534"/>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36" name="Shape 536"/>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37" name="Shape 537"/>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38" name="Shape 538"/>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
        <p:nvSpPr>
          <p:cNvPr id="539" name="Shape 539"/>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200">
                <a:latin typeface="Helvetica Neue"/>
                <a:ea typeface="Helvetica Neue"/>
                <a:cs typeface="Helvetica Neue"/>
                <a:sym typeface="Helvetica Neue"/>
              </a:defRPr>
            </a:lvl1pPr>
          </a:lstStyle>
          <a:p>
            <a:pPr lvl="0">
              <a:defRPr sz="1800"/>
            </a:pPr>
            <a:r>
              <a:rPr sz="1200"/>
              <a:t>K.Fujii,  Tsinghua, Aug. 21, 2014</a:t>
            </a:r>
          </a:p>
        </p:txBody>
      </p:sp>
    </p:spTree>
  </p:cSld>
  <p:clrMapOvr>
    <a:masterClrMapping/>
  </p:clrMapOvr>
  <p:transitio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1" name="Shape 541"/>
          <p:cNvSpPr/>
          <p:nvPr>
            <p:ph type="title"/>
          </p:nvPr>
        </p:nvSpPr>
        <p:spPr>
          <a:xfrm>
            <a:off x="1267968" y="179227"/>
            <a:ext cx="10468865" cy="2600138"/>
          </a:xfrm>
          <a:prstGeom prst="rect">
            <a:avLst/>
          </a:prstGeom>
        </p:spPr>
        <p:txBody>
          <a:bodyPr lIns="0" tIns="0" rIns="0" bIns="0">
            <a:noAutofit/>
          </a:bodyPr>
          <a:lstStyle>
            <a:lvl1pPr defTabSz="914400">
              <a:defRPr b="0" sz="700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7000">
                <a:solidFill>
                  <a:srgbClr val="FFFFFF"/>
                </a:solidFill>
                <a:uFill>
                  <a:solidFill>
                    <a:srgbClr val="FFFFFF"/>
                  </a:solidFill>
                </a:uFill>
              </a:rPr>
              <a:t>タイトルテキスト</a:t>
            </a:r>
          </a:p>
        </p:txBody>
      </p:sp>
      <p:sp>
        <p:nvSpPr>
          <p:cNvPr id="542" name="Shape 542"/>
          <p:cNvSpPr/>
          <p:nvPr>
            <p:ph type="body" idx="1"/>
          </p:nvPr>
        </p:nvSpPr>
        <p:spPr>
          <a:xfrm>
            <a:off x="1267968" y="1869440"/>
            <a:ext cx="10468865" cy="7884161"/>
          </a:xfrm>
          <a:prstGeom prst="rect">
            <a:avLst/>
          </a:prstGeom>
        </p:spPr>
        <p:txBody>
          <a:bodyPr anchor="ctr">
            <a:noAutofit/>
          </a:bodyPr>
          <a:lstStyle>
            <a:lvl1pPr marL="717323" indent="-412523" defTabSz="914400">
              <a:spcBef>
                <a:spcPts val="2300"/>
              </a:spcBef>
              <a:buSzPct val="66000"/>
              <a:buFontTx/>
              <a:defRPr sz="3400">
                <a:solidFill>
                  <a:srgbClr val="FFFFFF"/>
                </a:solidFill>
                <a:uFill>
                  <a:solidFill>
                    <a:srgbClr val="FFFFFF"/>
                  </a:solidFill>
                </a:uFill>
                <a:latin typeface="Chalkboard"/>
                <a:ea typeface="Chalkboard"/>
                <a:cs typeface="Chalkboard"/>
                <a:sym typeface="Chalkboard"/>
              </a:defRPr>
            </a:lvl1pPr>
            <a:lvl2pPr marL="1149123" indent="-412523" defTabSz="914400">
              <a:spcBef>
                <a:spcPts val="2300"/>
              </a:spcBef>
              <a:buSzPct val="66000"/>
              <a:buFontTx/>
              <a:buChar char="•"/>
              <a:defRPr sz="3400">
                <a:solidFill>
                  <a:srgbClr val="FFFFFF"/>
                </a:solidFill>
                <a:uFill>
                  <a:solidFill>
                    <a:srgbClr val="FFFFFF"/>
                  </a:solidFill>
                </a:uFill>
                <a:latin typeface="Chalkboard"/>
                <a:ea typeface="Chalkboard"/>
                <a:cs typeface="Chalkboard"/>
                <a:sym typeface="Chalkboard"/>
              </a:defRPr>
            </a:lvl2pPr>
            <a:lvl3pPr marL="1568223" indent="-412523" defTabSz="914400">
              <a:spcBef>
                <a:spcPts val="2300"/>
              </a:spcBef>
              <a:buSzPct val="66000"/>
              <a:buFontTx/>
              <a:defRPr sz="3400">
                <a:solidFill>
                  <a:srgbClr val="FFFFFF"/>
                </a:solidFill>
                <a:uFill>
                  <a:solidFill>
                    <a:srgbClr val="FFFFFF"/>
                  </a:solidFill>
                </a:uFill>
                <a:latin typeface="Chalkboard"/>
                <a:ea typeface="Chalkboard"/>
                <a:cs typeface="Chalkboard"/>
                <a:sym typeface="Chalkboard"/>
              </a:defRPr>
            </a:lvl3pPr>
            <a:lvl4pPr marL="2012723" indent="-412523" defTabSz="914400">
              <a:spcBef>
                <a:spcPts val="2300"/>
              </a:spcBef>
              <a:buSzPct val="66000"/>
              <a:buFontTx/>
              <a:buChar char="•"/>
              <a:defRPr sz="3400">
                <a:solidFill>
                  <a:srgbClr val="FFFFFF"/>
                </a:solidFill>
                <a:uFill>
                  <a:solidFill>
                    <a:srgbClr val="FFFFFF"/>
                  </a:solidFill>
                </a:uFill>
                <a:latin typeface="Chalkboard"/>
                <a:ea typeface="Chalkboard"/>
                <a:cs typeface="Chalkboard"/>
                <a:sym typeface="Chalkboard"/>
              </a:defRPr>
            </a:lvl4pPr>
            <a:lvl5pPr marL="2469923" indent="-412523" defTabSz="914400">
              <a:spcBef>
                <a:spcPts val="2300"/>
              </a:spcBef>
              <a:buSzPct val="66000"/>
              <a:buFontTx/>
              <a:buChar char="•"/>
              <a:defRPr sz="3400">
                <a:solidFill>
                  <a:srgbClr val="FFFFFF"/>
                </a:solidFill>
                <a:uFill>
                  <a:solidFill>
                    <a:srgbClr val="FFFFFF"/>
                  </a:solidFill>
                </a:uFill>
                <a:latin typeface="Chalkboard"/>
                <a:ea typeface="Chalkboard"/>
                <a:cs typeface="Chalkboard"/>
                <a:sym typeface="Chalkboard"/>
              </a:defRPr>
            </a:lvl5pPr>
          </a:lstStyle>
          <a:p>
            <a:pPr lvl="0">
              <a:defRPr sz="1800">
                <a:solidFill>
                  <a:srgbClr val="000000"/>
                </a:solidFill>
                <a:uFillTx/>
              </a:defRPr>
            </a:pPr>
            <a:r>
              <a:rPr sz="3400">
                <a:solidFill>
                  <a:srgbClr val="FFFFFF"/>
                </a:solidFill>
                <a:uFill>
                  <a:solidFill>
                    <a:srgbClr val="FFFFFF"/>
                  </a:solidFill>
                </a:uFill>
              </a:rPr>
              <a:t>本文レベル1</a:t>
            </a:r>
            <a:endParaRPr sz="3400">
              <a:solidFill>
                <a:srgbClr val="FFFFFF"/>
              </a:solidFill>
              <a:uFill>
                <a:solidFill>
                  <a:srgbClr val="FFFFFF"/>
                </a:solidFill>
              </a:uFill>
            </a:endParaRPr>
          </a:p>
          <a:p>
            <a:pPr lvl="1">
              <a:defRPr sz="1800">
                <a:solidFill>
                  <a:srgbClr val="000000"/>
                </a:solidFill>
                <a:uFillTx/>
              </a:defRPr>
            </a:pPr>
            <a:r>
              <a:rPr sz="3400">
                <a:solidFill>
                  <a:srgbClr val="FFFFFF"/>
                </a:solidFill>
                <a:uFill>
                  <a:solidFill>
                    <a:srgbClr val="FFFFFF"/>
                  </a:solidFill>
                </a:uFill>
              </a:rPr>
              <a:t>本文レベル2</a:t>
            </a:r>
            <a:endParaRPr sz="3400">
              <a:solidFill>
                <a:srgbClr val="FFFFFF"/>
              </a:solidFill>
              <a:uFill>
                <a:solidFill>
                  <a:srgbClr val="FFFFFF"/>
                </a:solidFill>
              </a:uFill>
            </a:endParaRPr>
          </a:p>
          <a:p>
            <a:pPr lvl="2">
              <a:defRPr sz="1800">
                <a:solidFill>
                  <a:srgbClr val="000000"/>
                </a:solidFill>
                <a:uFillTx/>
              </a:defRPr>
            </a:pPr>
            <a:r>
              <a:rPr sz="3400">
                <a:solidFill>
                  <a:srgbClr val="FFFFFF"/>
                </a:solidFill>
                <a:uFill>
                  <a:solidFill>
                    <a:srgbClr val="FFFFFF"/>
                  </a:solidFill>
                </a:uFill>
              </a:rPr>
              <a:t>本文レベル3</a:t>
            </a:r>
            <a:endParaRPr sz="3400">
              <a:solidFill>
                <a:srgbClr val="FFFFFF"/>
              </a:solidFill>
              <a:uFill>
                <a:solidFill>
                  <a:srgbClr val="FFFFFF"/>
                </a:solidFill>
              </a:uFill>
            </a:endParaRPr>
          </a:p>
          <a:p>
            <a:pPr lvl="3">
              <a:defRPr sz="1800">
                <a:solidFill>
                  <a:srgbClr val="000000"/>
                </a:solidFill>
                <a:uFillTx/>
              </a:defRPr>
            </a:pPr>
            <a:r>
              <a:rPr sz="3400">
                <a:solidFill>
                  <a:srgbClr val="FFFFFF"/>
                </a:solidFill>
                <a:uFill>
                  <a:solidFill>
                    <a:srgbClr val="FFFFFF"/>
                  </a:solidFill>
                </a:uFill>
              </a:rPr>
              <a:t>本文レベル4</a:t>
            </a:r>
            <a:endParaRPr sz="3400">
              <a:solidFill>
                <a:srgbClr val="FFFFFF"/>
              </a:solidFill>
              <a:uFill>
                <a:solidFill>
                  <a:srgbClr val="FFFFFF"/>
                </a:solidFill>
              </a:uFill>
            </a:endParaRPr>
          </a:p>
          <a:p>
            <a:pPr lvl="4">
              <a:defRPr sz="1800">
                <a:solidFill>
                  <a:srgbClr val="000000"/>
                </a:solidFill>
                <a:uFillTx/>
              </a:defRPr>
            </a:pPr>
            <a:r>
              <a:rPr sz="3400">
                <a:solidFill>
                  <a:srgbClr val="FFFFFF"/>
                </a:solidFill>
                <a:uFill>
                  <a:solidFill>
                    <a:srgbClr val="FFFFFF"/>
                  </a:solidFill>
                </a:uFill>
              </a:rPr>
              <a:t>本文レベル 5</a:t>
            </a:r>
          </a:p>
        </p:txBody>
      </p:sp>
    </p:spTree>
  </p:cSld>
  <p:clrMapOvr>
    <a:masterClrMapping/>
  </p:clrMapOvr>
  <p:transitio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44" name="Shape 544"/>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45" name="Shape 545"/>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endParaRPr sz="2000"/>
          </a:p>
          <a:p>
            <a:pPr lvl="1">
              <a:defRPr sz="1800"/>
            </a:pPr>
            <a:r>
              <a:rPr sz="2000"/>
              <a:t>本文レベル2</a:t>
            </a:r>
            <a:endParaRPr sz="2000"/>
          </a:p>
          <a:p>
            <a:pPr lvl="2">
              <a:defRPr sz="1800"/>
            </a:pPr>
            <a:r>
              <a:rPr sz="2000"/>
              <a:t>本文レベル3</a:t>
            </a:r>
            <a:endParaRPr sz="2000"/>
          </a:p>
          <a:p>
            <a:pPr lvl="3">
              <a:defRPr sz="1800"/>
            </a:pPr>
            <a:r>
              <a:rPr sz="2000"/>
              <a:t>本文レベル4</a:t>
            </a:r>
            <a:endParaRPr sz="2000"/>
          </a:p>
          <a:p>
            <a:pPr lvl="4">
              <a:defRPr sz="1800"/>
            </a:pPr>
            <a:r>
              <a:rPr sz="2000"/>
              <a:t>本文レベル 5</a:t>
            </a:r>
          </a:p>
        </p:txBody>
      </p:sp>
      <p:sp>
        <p:nvSpPr>
          <p:cNvPr id="546" name="Shape 546"/>
          <p:cNvSpPr/>
          <p:nvPr>
            <p:ph type="sldNum" sz="quarter" idx="2"/>
          </p:nvPr>
        </p:nvSpPr>
        <p:spPr>
          <a:xfrm>
            <a:off x="12381026" y="9398000"/>
            <a:ext cx="269648" cy="250089"/>
          </a:xfrm>
          <a:prstGeom prst="rect">
            <a:avLst/>
          </a:prstGeom>
        </p:spPr>
        <p:txBody>
          <a:bodyPr wrap="none" lIns="0" tIns="0" rIns="0" bIns="0" anchor="t"/>
          <a:lstStyle>
            <a:lvl1pPr algn="ctr" defTabSz="584200">
              <a:defRPr b="0" sz="1100">
                <a:latin typeface="Helvetica Neue"/>
                <a:ea typeface="Helvetica Neue"/>
                <a:cs typeface="Helvetica Neue"/>
                <a:sym typeface="Helvetica Neue"/>
              </a:defRPr>
            </a:lvl1pPr>
          </a:lstStyle>
          <a:p>
            <a:pPr lvl="0"/>
            <a:fld id="{86CB4B4D-7CA3-9044-876B-883B54F8677D}" type="slidenum"/>
          </a:p>
        </p:txBody>
      </p:sp>
      <p:sp>
        <p:nvSpPr>
          <p:cNvPr id="547" name="Shape 547"/>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a:t>
            </a:r>
            <a:r>
              <a:rPr sz="1200">
                <a:latin typeface="Helvetica Neue"/>
                <a:ea typeface="Helvetica Neue"/>
                <a:cs typeface="Helvetica Neue"/>
                <a:sym typeface="Helvetica Neue"/>
              </a:rPr>
              <a:t>, Aug. 21, 2014</a:t>
            </a:r>
          </a:p>
        </p:txBody>
      </p:sp>
    </p:spTree>
  </p:cSld>
  <p:clrMapOvr>
    <a:masterClrMapping/>
  </p:clrMapOvr>
  <p:transitio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49" name="Shape 549"/>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50" name="Shape 550"/>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endParaRPr sz="2000"/>
          </a:p>
          <a:p>
            <a:pPr lvl="1">
              <a:defRPr sz="1800"/>
            </a:pPr>
            <a:r>
              <a:rPr sz="2000"/>
              <a:t>本文レベル2</a:t>
            </a:r>
            <a:endParaRPr sz="2000"/>
          </a:p>
          <a:p>
            <a:pPr lvl="2">
              <a:defRPr sz="1800"/>
            </a:pPr>
            <a:r>
              <a:rPr sz="2000"/>
              <a:t>本文レベル3</a:t>
            </a:r>
            <a:endParaRPr sz="2000"/>
          </a:p>
          <a:p>
            <a:pPr lvl="3">
              <a:defRPr sz="1800"/>
            </a:pPr>
            <a:r>
              <a:rPr sz="2000"/>
              <a:t>本文レベル4</a:t>
            </a:r>
            <a:endParaRPr sz="2000"/>
          </a:p>
          <a:p>
            <a:pPr lvl="4">
              <a:defRPr sz="1800"/>
            </a:pPr>
            <a:r>
              <a:rPr sz="2000"/>
              <a:t>本文レベル 5</a:t>
            </a:r>
          </a:p>
        </p:txBody>
      </p:sp>
      <p:sp>
        <p:nvSpPr>
          <p:cNvPr id="551" name="Shape 551"/>
          <p:cNvSpPr/>
          <p:nvPr>
            <p:ph type="sldNum" sz="quarter" idx="2"/>
          </p:nvPr>
        </p:nvSpPr>
        <p:spPr>
          <a:xfrm>
            <a:off x="12381026" y="9398000"/>
            <a:ext cx="269648" cy="250089"/>
          </a:xfrm>
          <a:prstGeom prst="rect">
            <a:avLst/>
          </a:prstGeom>
        </p:spPr>
        <p:txBody>
          <a:bodyPr wrap="none" lIns="0" tIns="0" rIns="0" bIns="0" anchor="t"/>
          <a:lstStyle>
            <a:lvl1pPr algn="ctr" defTabSz="584200">
              <a:defRPr b="0" sz="1100">
                <a:latin typeface="Helvetica Neue"/>
                <a:ea typeface="Helvetica Neue"/>
                <a:cs typeface="Helvetica Neue"/>
                <a:sym typeface="Helvetica Neue"/>
              </a:defRPr>
            </a:lvl1pPr>
          </a:lstStyle>
          <a:p>
            <a:pPr lvl="0"/>
            <a:fld id="{86CB4B4D-7CA3-9044-876B-883B54F8677D}" type="slidenum"/>
          </a:p>
        </p:txBody>
      </p:sp>
      <p:sp>
        <p:nvSpPr>
          <p:cNvPr id="552" name="Shape 552"/>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a:t>
            </a:r>
            <a:r>
              <a:rPr sz="1200">
                <a:latin typeface="Helvetica Neue"/>
                <a:ea typeface="Helvetica Neue"/>
                <a:cs typeface="Helvetica Neue"/>
                <a:sym typeface="Helvetica Neue"/>
              </a:rPr>
              <a:t>, Aug. 21, 2014</a:t>
            </a:r>
          </a:p>
        </p:txBody>
      </p:sp>
    </p:spTree>
  </p:cSld>
  <p:clrMapOvr>
    <a:masterClrMapping/>
  </p:clrMapOvr>
  <p:transitio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54" name="Shape 554"/>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55" name="Shape 555"/>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endParaRPr sz="2000"/>
          </a:p>
          <a:p>
            <a:pPr lvl="1">
              <a:defRPr sz="1800"/>
            </a:pPr>
            <a:r>
              <a:rPr sz="2000"/>
              <a:t>本文レベル2</a:t>
            </a:r>
            <a:endParaRPr sz="2000"/>
          </a:p>
          <a:p>
            <a:pPr lvl="2">
              <a:defRPr sz="1800"/>
            </a:pPr>
            <a:r>
              <a:rPr sz="2000"/>
              <a:t>本文レベル3</a:t>
            </a:r>
            <a:endParaRPr sz="2000"/>
          </a:p>
          <a:p>
            <a:pPr lvl="3">
              <a:defRPr sz="1800"/>
            </a:pPr>
            <a:r>
              <a:rPr sz="2000"/>
              <a:t>本文レベル4</a:t>
            </a:r>
            <a:endParaRPr sz="2000"/>
          </a:p>
          <a:p>
            <a:pPr lvl="4">
              <a:defRPr sz="1800"/>
            </a:pPr>
            <a:r>
              <a:rPr sz="2000"/>
              <a:t>本文レベル 5</a:t>
            </a:r>
          </a:p>
        </p:txBody>
      </p:sp>
      <p:sp>
        <p:nvSpPr>
          <p:cNvPr id="556" name="Shape 556"/>
          <p:cNvSpPr/>
          <p:nvPr>
            <p:ph type="sldNum" sz="quarter" idx="2"/>
          </p:nvPr>
        </p:nvSpPr>
        <p:spPr>
          <a:xfrm>
            <a:off x="12381026" y="9398000"/>
            <a:ext cx="269648" cy="250089"/>
          </a:xfrm>
          <a:prstGeom prst="rect">
            <a:avLst/>
          </a:prstGeom>
        </p:spPr>
        <p:txBody>
          <a:bodyPr wrap="none" lIns="0" tIns="0" rIns="0" bIns="0" anchor="t"/>
          <a:lstStyle>
            <a:lvl1pPr algn="ctr" defTabSz="584200">
              <a:defRPr b="0" sz="1100">
                <a:latin typeface="Helvetica Neue"/>
                <a:ea typeface="Helvetica Neue"/>
                <a:cs typeface="Helvetica Neue"/>
                <a:sym typeface="Helvetica Neue"/>
              </a:defRPr>
            </a:lvl1pPr>
          </a:lstStyle>
          <a:p>
            <a:pPr lvl="0"/>
            <a:fld id="{86CB4B4D-7CA3-9044-876B-883B54F8677D}" type="slidenum"/>
          </a:p>
        </p:txBody>
      </p:sp>
      <p:sp>
        <p:nvSpPr>
          <p:cNvPr id="557" name="Shape 557"/>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a:t>
            </a:r>
            <a:r>
              <a:rPr sz="1200">
                <a:latin typeface="Helvetica Neue"/>
                <a:ea typeface="Helvetica Neue"/>
                <a:cs typeface="Helvetica Neue"/>
                <a:sym typeface="Helvetica Neue"/>
              </a:rPr>
              <a:t>, Aug. 21, 2014</a:t>
            </a:r>
          </a:p>
        </p:txBody>
      </p:sp>
    </p:spTree>
  </p:cSld>
  <p:clrMapOvr>
    <a:masterClrMapping/>
  </p:clrMapOvr>
  <p:transitio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59" name="Shape 559"/>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60" name="Shape 560"/>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61" name="Shape 561"/>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563" name="Shape 563"/>
          <p:cNvSpPr/>
          <p:nvPr>
            <p:ph type="title"/>
          </p:nvPr>
        </p:nvSpPr>
        <p:spPr>
          <a:xfrm>
            <a:off x="215900" y="76200"/>
            <a:ext cx="12560301" cy="10541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64" name="Shape 564"/>
          <p:cNvSpPr/>
          <p:nvPr>
            <p:ph type="body" idx="1"/>
          </p:nvPr>
        </p:nvSpPr>
        <p:spPr>
          <a:xfrm>
            <a:off x="596900" y="1397000"/>
            <a:ext cx="11811001" cy="7404101"/>
          </a:xfrm>
          <a:prstGeom prst="rect">
            <a:avLst/>
          </a:prstGeom>
        </p:spPr>
        <p:txBody>
          <a:bodyPr lIns="0" tIns="0" rIns="0" bIns="0">
            <a:noAutofit/>
          </a:bodyPr>
          <a:lstStyle>
            <a:lvl1pPr marL="853281" indent="-535781" defTabSz="584200">
              <a:spcBef>
                <a:spcPts val="700"/>
              </a:spcBef>
              <a:buSzPct val="171000"/>
              <a:buFontTx/>
              <a:defRPr sz="3000">
                <a:solidFill>
                  <a:srgbClr val="000000"/>
                </a:solidFill>
                <a:latin typeface="Helvetica Neue"/>
                <a:ea typeface="Helvetica Neue"/>
                <a:cs typeface="Helvetica Neue"/>
                <a:sym typeface="Helvetica Neue"/>
              </a:defRPr>
            </a:lvl1pPr>
            <a:lvl2pPr marL="1297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2pPr>
            <a:lvl3pPr marL="1742281" indent="-535781" defTabSz="584200">
              <a:spcBef>
                <a:spcPts val="700"/>
              </a:spcBef>
              <a:buSzPct val="171000"/>
              <a:buFontTx/>
              <a:defRPr sz="3000">
                <a:solidFill>
                  <a:srgbClr val="000000"/>
                </a:solidFill>
                <a:latin typeface="Helvetica Neue"/>
                <a:ea typeface="Helvetica Neue"/>
                <a:cs typeface="Helvetica Neue"/>
                <a:sym typeface="Helvetica Neue"/>
              </a:defRPr>
            </a:lvl3pPr>
            <a:lvl4pPr marL="2186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4pPr>
            <a:lvl5pPr marL="26312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5pPr>
          </a:lstStyle>
          <a:p>
            <a:pPr lvl="0">
              <a:defRPr sz="1800"/>
            </a:pPr>
            <a:r>
              <a:rPr sz="3000"/>
              <a:t>本文レベル1</a:t>
            </a:r>
            <a:endParaRPr sz="3000"/>
          </a:p>
          <a:p>
            <a:pPr lvl="1">
              <a:defRPr sz="1800"/>
            </a:pPr>
            <a:r>
              <a:rPr sz="3000"/>
              <a:t>本文レベル2</a:t>
            </a:r>
            <a:endParaRPr sz="3000"/>
          </a:p>
          <a:p>
            <a:pPr lvl="2">
              <a:defRPr sz="1800"/>
            </a:pPr>
            <a:r>
              <a:rPr sz="3000"/>
              <a:t>本文レベル3</a:t>
            </a:r>
            <a:endParaRPr sz="3000"/>
          </a:p>
          <a:p>
            <a:pPr lvl="3">
              <a:defRPr sz="1800"/>
            </a:pPr>
            <a:r>
              <a:rPr sz="3000"/>
              <a:t>本文レベル4</a:t>
            </a:r>
            <a:endParaRPr sz="3000"/>
          </a:p>
          <a:p>
            <a:pPr lvl="4">
              <a:defRPr sz="1800"/>
            </a:pPr>
            <a:r>
              <a:rPr sz="3000"/>
              <a:t>本文レベル 5</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写真">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66" name="Shape 566"/>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67" name="Shape 567"/>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68" name="Shape 568"/>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70" name="Shape 570"/>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71" name="Shape 571"/>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endParaRPr sz="2000"/>
          </a:p>
          <a:p>
            <a:pPr lvl="1">
              <a:defRPr sz="1800"/>
            </a:pPr>
            <a:r>
              <a:rPr sz="2000"/>
              <a:t>本文レベル2</a:t>
            </a:r>
            <a:endParaRPr sz="2000"/>
          </a:p>
          <a:p>
            <a:pPr lvl="2">
              <a:defRPr sz="1800"/>
            </a:pPr>
            <a:r>
              <a:rPr sz="2000"/>
              <a:t>本文レベル3</a:t>
            </a:r>
            <a:endParaRPr sz="2000"/>
          </a:p>
          <a:p>
            <a:pPr lvl="3">
              <a:defRPr sz="1800"/>
            </a:pPr>
            <a:r>
              <a:rPr sz="2000"/>
              <a:t>本文レベル4</a:t>
            </a:r>
            <a:endParaRPr sz="2000"/>
          </a:p>
          <a:p>
            <a:pPr lvl="4">
              <a:defRPr sz="1800"/>
            </a:pPr>
            <a:r>
              <a:rPr sz="2000"/>
              <a:t>本文レベル 5</a:t>
            </a:r>
          </a:p>
        </p:txBody>
      </p:sp>
      <p:sp>
        <p:nvSpPr>
          <p:cNvPr id="572" name="Shape 572"/>
          <p:cNvSpPr/>
          <p:nvPr>
            <p:ph type="sldNum" sz="quarter" idx="2"/>
          </p:nvPr>
        </p:nvSpPr>
        <p:spPr>
          <a:xfrm>
            <a:off x="12381026" y="9398000"/>
            <a:ext cx="269648" cy="250089"/>
          </a:xfrm>
          <a:prstGeom prst="rect">
            <a:avLst/>
          </a:prstGeom>
        </p:spPr>
        <p:txBody>
          <a:bodyPr wrap="none" lIns="0" tIns="0" rIns="0" bIns="0" anchor="t"/>
          <a:lstStyle>
            <a:lvl1pPr algn="ctr" defTabSz="584200">
              <a:defRPr b="0" sz="1100">
                <a:latin typeface="Helvetica Neue"/>
                <a:ea typeface="Helvetica Neue"/>
                <a:cs typeface="Helvetica Neue"/>
                <a:sym typeface="Helvetica Neue"/>
              </a:defRPr>
            </a:lvl1pPr>
          </a:lstStyle>
          <a:p>
            <a:pPr lvl="0"/>
            <a:fld id="{86CB4B4D-7CA3-9044-876B-883B54F8677D}" type="slidenum"/>
          </a:p>
        </p:txBody>
      </p:sp>
      <p:sp>
        <p:nvSpPr>
          <p:cNvPr id="573" name="Shape 573"/>
          <p:cNvSpPr/>
          <p:nvPr/>
        </p:nvSpPr>
        <p:spPr>
          <a:xfrm>
            <a:off x="191112" y="9340850"/>
            <a:ext cx="3355390"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200">
                <a:latin typeface="Helvetica Neue Light"/>
                <a:ea typeface="Helvetica Neue Light"/>
                <a:cs typeface="Helvetica Neue Light"/>
                <a:sym typeface="Helvetica Neue Light"/>
              </a:defRPr>
            </a:lvl1pPr>
          </a:lstStyle>
          <a:p>
            <a:pPr lvl="0">
              <a:defRPr sz="1800"/>
            </a:pPr>
            <a:r>
              <a:rPr sz="1200"/>
              <a:t>K.Fujii,  LC School, Aug. 13, 2014</a:t>
            </a:r>
          </a:p>
        </p:txBody>
      </p:sp>
    </p:spTree>
  </p:cSld>
  <p:clrMapOvr>
    <a:masterClrMapping/>
  </p:clrMapOvr>
  <p:transitio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75" name="Shape 575"/>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76" name="Shape 576"/>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77" name="Shape 577"/>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
        <p:nvSpPr>
          <p:cNvPr id="578" name="Shape 578"/>
          <p:cNvSpPr/>
          <p:nvPr/>
        </p:nvSpPr>
        <p:spPr>
          <a:xfrm>
            <a:off x="191112" y="9340850"/>
            <a:ext cx="3355390"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200">
                <a:latin typeface="Helvetica Neue Light"/>
                <a:ea typeface="Helvetica Neue Light"/>
                <a:cs typeface="Helvetica Neue Light"/>
                <a:sym typeface="Helvetica Neue Light"/>
              </a:defRPr>
            </a:lvl1pPr>
          </a:lstStyle>
          <a:p>
            <a:pPr lvl="0">
              <a:defRPr sz="1800"/>
            </a:pPr>
            <a:r>
              <a:rPr sz="1200"/>
              <a:t>K.Fujii,  LC School, Aug. 13, 2014</a:t>
            </a:r>
          </a:p>
        </p:txBody>
      </p:sp>
    </p:spTree>
  </p:cSld>
  <p:clrMapOvr>
    <a:masterClrMapping/>
  </p:clrMapOvr>
  <p:transitio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80" name="Shape 580"/>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81" name="Shape 58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82" name="Shape 582"/>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84" name="Shape 584"/>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85" name="Shape 585"/>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86" name="Shape 586"/>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88" name="Shape 588"/>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89" name="Shape 589"/>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90" name="Shape 590"/>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92" name="Shape 592"/>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93" name="Shape 593"/>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endParaRPr sz="2000"/>
          </a:p>
          <a:p>
            <a:pPr lvl="1">
              <a:defRPr sz="1800"/>
            </a:pPr>
            <a:r>
              <a:rPr sz="2000"/>
              <a:t>本文レベル2</a:t>
            </a:r>
            <a:endParaRPr sz="2000"/>
          </a:p>
          <a:p>
            <a:pPr lvl="2">
              <a:defRPr sz="1800"/>
            </a:pPr>
            <a:r>
              <a:rPr sz="2000"/>
              <a:t>本文レベル3</a:t>
            </a:r>
            <a:endParaRPr sz="2000"/>
          </a:p>
          <a:p>
            <a:pPr lvl="3">
              <a:defRPr sz="1800"/>
            </a:pPr>
            <a:r>
              <a:rPr sz="2000"/>
              <a:t>本文レベル4</a:t>
            </a:r>
            <a:endParaRPr sz="2000"/>
          </a:p>
          <a:p>
            <a:pPr lvl="4">
              <a:defRPr sz="1800"/>
            </a:pPr>
            <a:r>
              <a:rPr sz="2000"/>
              <a:t>本文レベル 5</a:t>
            </a:r>
          </a:p>
        </p:txBody>
      </p:sp>
      <p:sp>
        <p:nvSpPr>
          <p:cNvPr id="594" name="Shape 594"/>
          <p:cNvSpPr/>
          <p:nvPr>
            <p:ph type="sldNum" sz="quarter" idx="2"/>
          </p:nvPr>
        </p:nvSpPr>
        <p:spPr>
          <a:xfrm>
            <a:off x="12381026" y="9398000"/>
            <a:ext cx="269648" cy="250089"/>
          </a:xfrm>
          <a:prstGeom prst="rect">
            <a:avLst/>
          </a:prstGeom>
        </p:spPr>
        <p:txBody>
          <a:bodyPr wrap="none" lIns="0" tIns="0" rIns="0" bIns="0" anchor="t"/>
          <a:lstStyle>
            <a:lvl1pPr algn="ctr" defTabSz="584200">
              <a:defRPr b="0" sz="11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96" name="Shape 596"/>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97" name="Shape 597"/>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endParaRPr sz="2000"/>
          </a:p>
          <a:p>
            <a:pPr lvl="1">
              <a:defRPr sz="1800"/>
            </a:pPr>
            <a:r>
              <a:rPr sz="2000"/>
              <a:t>本文レベル2</a:t>
            </a:r>
            <a:endParaRPr sz="2000"/>
          </a:p>
          <a:p>
            <a:pPr lvl="2">
              <a:defRPr sz="1800"/>
            </a:pPr>
            <a:r>
              <a:rPr sz="2000"/>
              <a:t>本文レベル3</a:t>
            </a:r>
            <a:endParaRPr sz="2000"/>
          </a:p>
          <a:p>
            <a:pPr lvl="3">
              <a:defRPr sz="1800"/>
            </a:pPr>
            <a:r>
              <a:rPr sz="2000"/>
              <a:t>本文レベル4</a:t>
            </a:r>
            <a:endParaRPr sz="2000"/>
          </a:p>
          <a:p>
            <a:pPr lvl="4">
              <a:defRPr sz="1800"/>
            </a:pPr>
            <a:r>
              <a:rPr sz="2000"/>
              <a:t>本文レベル 5</a:t>
            </a:r>
          </a:p>
        </p:txBody>
      </p:sp>
      <p:sp>
        <p:nvSpPr>
          <p:cNvPr id="598" name="Shape 598"/>
          <p:cNvSpPr/>
          <p:nvPr>
            <p:ph type="sldNum" sz="quarter" idx="2"/>
          </p:nvPr>
        </p:nvSpPr>
        <p:spPr>
          <a:xfrm>
            <a:off x="12381026" y="9398000"/>
            <a:ext cx="269648" cy="250089"/>
          </a:xfrm>
          <a:prstGeom prst="rect">
            <a:avLst/>
          </a:prstGeom>
        </p:spPr>
        <p:txBody>
          <a:bodyPr wrap="none" lIns="0" tIns="0" rIns="0" bIns="0" anchor="t"/>
          <a:lstStyle>
            <a:lvl1pPr algn="ctr" defTabSz="584200">
              <a:defRPr b="0" sz="11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00" name="Shape 600"/>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601" name="Shape 60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602" name="Shape 602"/>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04" name="Shape 604"/>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605" name="Shape 605"/>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606" name="Shape 606"/>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空白">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08" name="Shape 608"/>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609" name="Shape 609"/>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610" name="Shape 610"/>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
        <p:nvSpPr>
          <p:cNvPr id="611" name="Shape 611"/>
          <p:cNvSpPr/>
          <p:nvPr/>
        </p:nvSpPr>
        <p:spPr>
          <a:xfrm>
            <a:off x="191112" y="9340850"/>
            <a:ext cx="3355390"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200">
                <a:latin typeface="Helvetica Neue Light"/>
                <a:ea typeface="Helvetica Neue Light"/>
                <a:cs typeface="Helvetica Neue Light"/>
                <a:sym typeface="Helvetica Neue Light"/>
              </a:defRPr>
            </a:lvl1pPr>
          </a:lstStyle>
          <a:p>
            <a:pPr lvl="0">
              <a:defRPr sz="1800"/>
            </a:pPr>
            <a:r>
              <a:rPr sz="1200"/>
              <a:t>K.Fujii,  LC School, Aug. 13, 2014</a:t>
            </a:r>
          </a:p>
        </p:txBody>
      </p:sp>
    </p:spTree>
  </p:cSld>
  <p:clrMapOvr>
    <a:masterClrMapping/>
  </p:clrMapOvr>
  <p:transitio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13" name="Shape 613"/>
          <p:cNvSpPr/>
          <p:nvPr>
            <p:ph type="title"/>
          </p:nvPr>
        </p:nvSpPr>
        <p:spPr>
          <a:xfrm>
            <a:off x="1270000" y="254000"/>
            <a:ext cx="10452100" cy="1371600"/>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614" name="Shape 614"/>
          <p:cNvSpPr/>
          <p:nvPr>
            <p:ph type="body" idx="1"/>
          </p:nvPr>
        </p:nvSpPr>
        <p:spPr>
          <a:xfrm>
            <a:off x="317500" y="2019300"/>
            <a:ext cx="12382500" cy="7099300"/>
          </a:xfrm>
          <a:prstGeom prst="rect">
            <a:avLst/>
          </a:prstGeom>
        </p:spPr>
        <p:txBody>
          <a:bodyPr lIns="0" tIns="0" rIns="0" bIns="0">
            <a:noAutofit/>
          </a:bodyPr>
          <a:lstStyle>
            <a:lvl1pPr marL="889000" indent="-571500" defTabSz="584200">
              <a:spcBef>
                <a:spcPts val="700"/>
              </a:spcBef>
              <a:buSzPct val="171000"/>
              <a:buFontTx/>
              <a:defRPr>
                <a:solidFill>
                  <a:srgbClr val="000000"/>
                </a:solidFill>
                <a:latin typeface="Helvetica Neue"/>
                <a:ea typeface="Helvetica Neue"/>
                <a:cs typeface="Helvetica Neue"/>
                <a:sym typeface="Helvetica Neue"/>
              </a:defRPr>
            </a:lvl1pPr>
            <a:lvl2pPr marL="1333500" indent="-571500" defTabSz="584200">
              <a:spcBef>
                <a:spcPts val="700"/>
              </a:spcBef>
              <a:buSzPct val="171000"/>
              <a:buFontTx/>
              <a:buChar char="•"/>
              <a:defRPr>
                <a:solidFill>
                  <a:srgbClr val="000000"/>
                </a:solidFill>
                <a:latin typeface="Helvetica Neue"/>
                <a:ea typeface="Helvetica Neue"/>
                <a:cs typeface="Helvetica Neue"/>
                <a:sym typeface="Helvetica Neue"/>
              </a:defRPr>
            </a:lvl2pPr>
            <a:lvl3pPr marL="1778000" indent="-571500" defTabSz="584200">
              <a:spcBef>
                <a:spcPts val="700"/>
              </a:spcBef>
              <a:buSzPct val="171000"/>
              <a:buFontTx/>
              <a:defRPr>
                <a:solidFill>
                  <a:srgbClr val="000000"/>
                </a:solidFill>
                <a:latin typeface="Helvetica Neue"/>
                <a:ea typeface="Helvetica Neue"/>
                <a:cs typeface="Helvetica Neue"/>
                <a:sym typeface="Helvetica Neue"/>
              </a:defRPr>
            </a:lvl3pPr>
            <a:lvl4pPr marL="2222500" indent="-571500" defTabSz="584200">
              <a:spcBef>
                <a:spcPts val="700"/>
              </a:spcBef>
              <a:buSzPct val="171000"/>
              <a:buFontTx/>
              <a:buChar char="•"/>
              <a:defRPr>
                <a:solidFill>
                  <a:srgbClr val="000000"/>
                </a:solidFill>
                <a:latin typeface="Helvetica Neue"/>
                <a:ea typeface="Helvetica Neue"/>
                <a:cs typeface="Helvetica Neue"/>
                <a:sym typeface="Helvetica Neue"/>
              </a:defRPr>
            </a:lvl4pPr>
            <a:lvl5pPr marL="2667000" indent="-571500" defTabSz="584200">
              <a:spcBef>
                <a:spcPts val="700"/>
              </a:spcBef>
              <a:buSzPct val="171000"/>
              <a:buFontTx/>
              <a:buChar char="•"/>
              <a:defRPr>
                <a:solidFill>
                  <a:srgbClr val="000000"/>
                </a:solidFill>
                <a:latin typeface="Helvetica Neue"/>
                <a:ea typeface="Helvetica Neue"/>
                <a:cs typeface="Helvetica Neue"/>
                <a:sym typeface="Helvetica Neue"/>
              </a:defRPr>
            </a:lvl5pPr>
          </a:lstStyle>
          <a:p>
            <a:pPr lvl="0">
              <a:defRPr sz="1800"/>
            </a:pPr>
            <a:r>
              <a:rPr sz="2400"/>
              <a:t>本文レベル1</a:t>
            </a:r>
            <a:endParaRPr sz="2400"/>
          </a:p>
          <a:p>
            <a:pPr lvl="1">
              <a:defRPr sz="1800"/>
            </a:pPr>
            <a:r>
              <a:rPr sz="2400"/>
              <a:t>本文レベル2</a:t>
            </a:r>
            <a:endParaRPr sz="2400"/>
          </a:p>
          <a:p>
            <a:pPr lvl="2">
              <a:defRPr sz="1800"/>
            </a:pPr>
            <a:r>
              <a:rPr sz="2400"/>
              <a:t>本文レベル3</a:t>
            </a:r>
            <a:endParaRPr sz="2400"/>
          </a:p>
          <a:p>
            <a:pPr lvl="3">
              <a:defRPr sz="1800"/>
            </a:pPr>
            <a:r>
              <a:rPr sz="2400"/>
              <a:t>本文レベル4</a:t>
            </a:r>
            <a:endParaRPr sz="2400"/>
          </a:p>
          <a:p>
            <a:pPr lvl="4">
              <a:defRPr sz="1800"/>
            </a:pPr>
            <a:r>
              <a:rPr sz="2400"/>
              <a:t>本文レベル 5</a:t>
            </a:r>
          </a:p>
        </p:txBody>
      </p:sp>
      <p:sp>
        <p:nvSpPr>
          <p:cNvPr id="615" name="Shape 615"/>
          <p:cNvSpPr/>
          <p:nvPr>
            <p:ph type="sldNum" sz="quarter" idx="2"/>
          </p:nvPr>
        </p:nvSpPr>
        <p:spPr>
          <a:xfrm>
            <a:off x="12359843" y="9398000"/>
            <a:ext cx="312014" cy="299822"/>
          </a:xfrm>
          <a:prstGeom prst="rect">
            <a:avLst/>
          </a:prstGeom>
        </p:spPr>
        <p:txBody>
          <a:bodyPr wrap="none" lIns="0" tIns="0" rIns="0" bIns="0" anchor="t"/>
          <a:lstStyle>
            <a:lvl1pPr algn="ctr" defTabSz="584200">
              <a:defRPr b="0" sz="14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type="tx" showMasterSp="1" showMasterPhAnim="1">
  <p:cSld name="Blends コピー">
    <p:spTree>
      <p:nvGrpSpPr>
        <p:cNvPr id="1" name=""/>
        <p:cNvGrpSpPr/>
        <p:nvPr/>
      </p:nvGrpSpPr>
      <p:grpSpPr>
        <a:xfrm>
          <a:off x="0" y="0"/>
          <a:ext cx="0" cy="0"/>
          <a:chOff x="0" y="0"/>
          <a:chExt cx="0" cy="0"/>
        </a:xfrm>
      </p:grpSpPr>
      <p:sp>
        <p:nvSpPr>
          <p:cNvPr id="617" name="Shape 617"/>
          <p:cNvSpPr/>
          <p:nvPr>
            <p:ph type="title"/>
          </p:nvPr>
        </p:nvSpPr>
        <p:spPr>
          <a:xfrm>
            <a:off x="1635760" y="0"/>
            <a:ext cx="11084560" cy="2503425"/>
          </a:xfrm>
          <a:prstGeom prst="rect">
            <a:avLst/>
          </a:prstGeom>
        </p:spPr>
        <p:txBody>
          <a:bodyPr anchor="b">
            <a:noAutofit/>
          </a:bodyPr>
          <a:lstStyle>
            <a:lvl1pPr marL="44450" marR="45155" indent="-44450" algn="l" defTabSz="914400">
              <a:defRPr b="0" sz="6000">
                <a:solidFill>
                  <a:srgbClr val="4349AA"/>
                </a:solidFill>
                <a:uFill>
                  <a:solidFill>
                    <a:srgbClr val="4349AA"/>
                  </a:solidFill>
                </a:uFill>
                <a:latin typeface="Tahoma"/>
                <a:ea typeface="Tahoma"/>
                <a:cs typeface="Tahoma"/>
                <a:sym typeface="Tahoma"/>
              </a:defRPr>
            </a:lvl1pPr>
          </a:lstStyle>
          <a:p>
            <a:pPr lvl="0">
              <a:defRPr sz="1800">
                <a:solidFill>
                  <a:srgbClr val="000000"/>
                </a:solidFill>
                <a:uFillTx/>
              </a:defRPr>
            </a:pPr>
            <a:r>
              <a:rPr sz="6000">
                <a:solidFill>
                  <a:srgbClr val="4349AA"/>
                </a:solidFill>
                <a:uFill>
                  <a:solidFill>
                    <a:srgbClr val="4349AA"/>
                  </a:solidFill>
                </a:uFill>
              </a:rPr>
              <a:t>タイトルテキスト</a:t>
            </a:r>
          </a:p>
        </p:txBody>
      </p:sp>
      <p:sp>
        <p:nvSpPr>
          <p:cNvPr id="618" name="Shape 618"/>
          <p:cNvSpPr/>
          <p:nvPr>
            <p:ph type="body" idx="1"/>
          </p:nvPr>
        </p:nvSpPr>
        <p:spPr>
          <a:xfrm>
            <a:off x="1680464" y="2869183"/>
            <a:ext cx="11054080" cy="6884418"/>
          </a:xfrm>
          <a:prstGeom prst="rect">
            <a:avLst/>
          </a:prstGeom>
        </p:spPr>
        <p:txBody>
          <a:bodyPr>
            <a:noAutofit/>
          </a:bodyPr>
          <a:lstStyle>
            <a:lvl1pPr marL="463269" marR="45155" indent="-423582" defTabSz="914400">
              <a:spcBef>
                <a:spcPts val="900"/>
              </a:spcBef>
              <a:buClr>
                <a:srgbClr val="434ED6"/>
              </a:buClr>
              <a:buSzPct val="60000"/>
              <a:buFont typeface="Wingdings"/>
              <a:buChar char=""/>
              <a:defRPr sz="4200">
                <a:solidFill>
                  <a:srgbClr val="000000"/>
                </a:solidFill>
                <a:uFill>
                  <a:solidFill/>
                </a:uFill>
                <a:latin typeface="Tahoma"/>
                <a:ea typeface="Tahoma"/>
                <a:cs typeface="Tahoma"/>
                <a:sym typeface="Tahoma"/>
              </a:defRPr>
            </a:lvl1pPr>
            <a:lvl2pPr marL="808037" marR="45155" indent="-361950" defTabSz="914400">
              <a:spcBef>
                <a:spcPts val="800"/>
              </a:spcBef>
              <a:buClr>
                <a:srgbClr val="FF2600"/>
              </a:buClr>
              <a:buSzPct val="55000"/>
              <a:buFont typeface="Wingdings"/>
              <a:buChar char=""/>
              <a:defRPr sz="3800">
                <a:solidFill>
                  <a:srgbClr val="000000"/>
                </a:solidFill>
                <a:uFill>
                  <a:solidFill/>
                </a:uFill>
                <a:latin typeface="Tahoma"/>
                <a:ea typeface="Tahoma"/>
                <a:cs typeface="Tahoma"/>
                <a:sym typeface="Tahoma"/>
              </a:defRPr>
            </a:lvl2pPr>
            <a:lvl3pPr marL="1184641" marR="45155" indent="-281353" defTabSz="914400">
              <a:spcBef>
                <a:spcPts val="600"/>
              </a:spcBef>
              <a:buClr>
                <a:srgbClr val="434ED6"/>
              </a:buClr>
              <a:buSzPct val="50000"/>
              <a:buFont typeface="Wingdings"/>
              <a:buChar char=""/>
              <a:defRPr sz="3200">
                <a:solidFill>
                  <a:srgbClr val="000000"/>
                </a:solidFill>
                <a:uFill>
                  <a:solidFill/>
                </a:uFill>
                <a:latin typeface="Tahoma"/>
                <a:ea typeface="Tahoma"/>
                <a:cs typeface="Tahoma"/>
                <a:sym typeface="Tahoma"/>
              </a:defRPr>
            </a:lvl3pPr>
            <a:lvl4pPr marL="1651432" marR="45155" indent="-290945" defTabSz="914400">
              <a:spcBef>
                <a:spcPts val="500"/>
              </a:spcBef>
              <a:buClr>
                <a:srgbClr val="FFD600"/>
              </a:buClr>
              <a:buSzPct val="55000"/>
              <a:buFont typeface="Wingdings"/>
              <a:buChar char=""/>
              <a:defRPr sz="2800">
                <a:solidFill>
                  <a:srgbClr val="000000"/>
                </a:solidFill>
                <a:uFill>
                  <a:solidFill/>
                </a:uFill>
                <a:latin typeface="Tahoma"/>
                <a:ea typeface="Tahoma"/>
                <a:cs typeface="Tahoma"/>
                <a:sym typeface="Tahoma"/>
              </a:defRPr>
            </a:lvl4pPr>
            <a:lvl5pPr marL="2108632" marR="45155" indent="-290945" defTabSz="914400">
              <a:spcBef>
                <a:spcPts val="500"/>
              </a:spcBef>
              <a:buClr>
                <a:srgbClr val="00E6B7"/>
              </a:buClr>
              <a:buSzPct val="50000"/>
              <a:buFont typeface="Wingdings"/>
              <a:buChar char=""/>
              <a:defRPr sz="2800">
                <a:solidFill>
                  <a:srgbClr val="000000"/>
                </a:solidFill>
                <a:uFill>
                  <a:solidFill/>
                </a:uFill>
                <a:latin typeface="Tahoma"/>
                <a:ea typeface="Tahoma"/>
                <a:cs typeface="Tahoma"/>
                <a:sym typeface="Tahoma"/>
              </a:defRPr>
            </a:lvl5pPr>
          </a:lstStyle>
          <a:p>
            <a:pPr lvl="0">
              <a:defRPr sz="1800">
                <a:uFillTx/>
              </a:defRPr>
            </a:pPr>
            <a:r>
              <a:rPr sz="4200">
                <a:uFill>
                  <a:solidFill/>
                </a:uFill>
              </a:rPr>
              <a:t>本文レベル1</a:t>
            </a:r>
            <a:endParaRPr sz="4200">
              <a:uFill>
                <a:solidFill/>
              </a:uFill>
            </a:endParaRPr>
          </a:p>
          <a:p>
            <a:pPr lvl="1">
              <a:defRPr sz="1800">
                <a:uFillTx/>
              </a:defRPr>
            </a:pPr>
            <a:r>
              <a:rPr sz="3800">
                <a:uFill>
                  <a:solidFill/>
                </a:uFill>
              </a:rPr>
              <a:t>本文レベル2</a:t>
            </a:r>
            <a:endParaRPr sz="3800">
              <a:uFill>
                <a:solidFill/>
              </a:uFill>
            </a:endParaRPr>
          </a:p>
          <a:p>
            <a:pPr lvl="2">
              <a:defRPr sz="1800">
                <a:uFillTx/>
              </a:defRPr>
            </a:pPr>
            <a:r>
              <a:rPr sz="3200">
                <a:uFill>
                  <a:solidFill/>
                </a:uFill>
              </a:rPr>
              <a:t>本文レベル3</a:t>
            </a:r>
            <a:endParaRPr sz="3200">
              <a:uFill>
                <a:solidFill/>
              </a:uFill>
            </a:endParaRPr>
          </a:p>
          <a:p>
            <a:pPr lvl="3">
              <a:defRPr sz="1800">
                <a:uFillTx/>
              </a:defRPr>
            </a:pPr>
            <a:r>
              <a:rPr sz="2800">
                <a:uFill>
                  <a:solidFill/>
                </a:uFill>
              </a:rPr>
              <a:t>本文レベル4</a:t>
            </a:r>
            <a:endParaRPr sz="2800">
              <a:uFill>
                <a:solidFill/>
              </a:uFill>
            </a:endParaRPr>
          </a:p>
          <a:p>
            <a:pPr lvl="4">
              <a:defRPr sz="1800">
                <a:uFillTx/>
              </a:defRPr>
            </a:pPr>
            <a:r>
              <a:rPr sz="2800">
                <a:uFill>
                  <a:solidFill/>
                </a:uFill>
              </a:rPr>
              <a:t>本文レベル 5</a:t>
            </a:r>
          </a:p>
        </p:txBody>
      </p:sp>
      <p:sp>
        <p:nvSpPr>
          <p:cNvPr id="619" name="Shape 619"/>
          <p:cNvSpPr/>
          <p:nvPr>
            <p:ph type="sldNum" sz="quarter" idx="2"/>
          </p:nvPr>
        </p:nvSpPr>
        <p:spPr>
          <a:xfrm>
            <a:off x="10816915" y="9284716"/>
            <a:ext cx="364602" cy="371349"/>
          </a:xfrm>
          <a:prstGeom prst="rect">
            <a:avLst/>
          </a:prstGeom>
        </p:spPr>
        <p:txBody>
          <a:bodyPr wrap="none"/>
          <a:lstStyle>
            <a:lvl1pPr algn="ctr" defTabSz="584200">
              <a:defRPr b="0">
                <a:uFill>
                  <a:solidFill/>
                </a:uFill>
                <a:latin typeface="Tahoma"/>
                <a:ea typeface="Tahoma"/>
                <a:cs typeface="Tahoma"/>
                <a:sym typeface="Tahoma"/>
              </a:defRPr>
            </a:lvl1pPr>
          </a:lstStyle>
          <a:p>
            <a:pPr lvl="0"/>
            <a:fld id="{86CB4B4D-7CA3-9044-876B-883B54F8677D}" type="slidenum"/>
          </a:p>
        </p:txBody>
      </p:sp>
    </p:spTree>
  </p:cSld>
  <p:clrMapOvr>
    <a:masterClrMapping/>
  </p:clrMapOvr>
  <p:transitio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21" name="Shape 62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622" name="Shape 622"/>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623" name="Shape 623"/>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625" name="Shape 625"/>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626"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627" name="Shape 627"/>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29" name="Shape 629"/>
          <p:cNvSpPr/>
          <p:nvPr/>
        </p:nvSpPr>
        <p:spPr>
          <a:xfrm>
            <a:off x="252222" y="9423400"/>
            <a:ext cx="4241801"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400">
                <a:latin typeface="ヒラギノ角ゴ Pro W3"/>
                <a:ea typeface="ヒラギノ角ゴ Pro W3"/>
                <a:cs typeface="ヒラギノ角ゴ Pro W3"/>
                <a:sym typeface="ヒラギノ角ゴ Pro W3"/>
              </a:defRPr>
            </a:lvl1pPr>
          </a:lstStyle>
          <a:p>
            <a:pPr lvl="0">
              <a:defRPr sz="1800"/>
            </a:pPr>
            <a:r>
              <a:rPr sz="1400"/>
              <a:t>K.Fujii @ HPNP2013, Feb.13-16, 2013</a:t>
            </a:r>
          </a:p>
        </p:txBody>
      </p:sp>
      <p:sp>
        <p:nvSpPr>
          <p:cNvPr id="630" name="Shape 630"/>
          <p:cNvSpPr/>
          <p:nvPr>
            <p:ph type="title"/>
          </p:nvPr>
        </p:nvSpPr>
        <p:spPr>
          <a:xfrm>
            <a:off x="1270000" y="254000"/>
            <a:ext cx="10452100" cy="1371600"/>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631" name="Shape 631"/>
          <p:cNvSpPr/>
          <p:nvPr>
            <p:ph type="body" idx="1"/>
          </p:nvPr>
        </p:nvSpPr>
        <p:spPr>
          <a:xfrm>
            <a:off x="317500" y="2019300"/>
            <a:ext cx="12382500" cy="7099300"/>
          </a:xfrm>
          <a:prstGeom prst="rect">
            <a:avLst/>
          </a:prstGeom>
        </p:spPr>
        <p:txBody>
          <a:bodyPr lIns="0" tIns="0" rIns="0" bIns="0">
            <a:noAutofit/>
          </a:bodyPr>
          <a:lstStyle>
            <a:lvl1pPr marL="889000" indent="-571500" defTabSz="584200">
              <a:spcBef>
                <a:spcPts val="700"/>
              </a:spcBef>
              <a:buSzPct val="171000"/>
              <a:buFontTx/>
              <a:defRPr>
                <a:solidFill>
                  <a:srgbClr val="000000"/>
                </a:solidFill>
                <a:latin typeface="Helvetica Neue"/>
                <a:ea typeface="Helvetica Neue"/>
                <a:cs typeface="Helvetica Neue"/>
                <a:sym typeface="Helvetica Neue"/>
              </a:defRPr>
            </a:lvl1pPr>
            <a:lvl2pPr marL="1333500" indent="-571500" defTabSz="584200">
              <a:spcBef>
                <a:spcPts val="700"/>
              </a:spcBef>
              <a:buSzPct val="171000"/>
              <a:buFontTx/>
              <a:buChar char="•"/>
              <a:defRPr>
                <a:solidFill>
                  <a:srgbClr val="000000"/>
                </a:solidFill>
                <a:latin typeface="Helvetica Neue"/>
                <a:ea typeface="Helvetica Neue"/>
                <a:cs typeface="Helvetica Neue"/>
                <a:sym typeface="Helvetica Neue"/>
              </a:defRPr>
            </a:lvl2pPr>
            <a:lvl3pPr marL="1778000" indent="-571500" defTabSz="584200">
              <a:spcBef>
                <a:spcPts val="700"/>
              </a:spcBef>
              <a:buSzPct val="171000"/>
              <a:buFontTx/>
              <a:defRPr>
                <a:solidFill>
                  <a:srgbClr val="000000"/>
                </a:solidFill>
                <a:latin typeface="Helvetica Neue"/>
                <a:ea typeface="Helvetica Neue"/>
                <a:cs typeface="Helvetica Neue"/>
                <a:sym typeface="Helvetica Neue"/>
              </a:defRPr>
            </a:lvl3pPr>
            <a:lvl4pPr marL="2222500" indent="-571500" defTabSz="584200">
              <a:spcBef>
                <a:spcPts val="700"/>
              </a:spcBef>
              <a:buSzPct val="171000"/>
              <a:buFontTx/>
              <a:buChar char="•"/>
              <a:defRPr>
                <a:solidFill>
                  <a:srgbClr val="000000"/>
                </a:solidFill>
                <a:latin typeface="Helvetica Neue"/>
                <a:ea typeface="Helvetica Neue"/>
                <a:cs typeface="Helvetica Neue"/>
                <a:sym typeface="Helvetica Neue"/>
              </a:defRPr>
            </a:lvl4pPr>
            <a:lvl5pPr marL="2667000" indent="-571500" defTabSz="584200">
              <a:spcBef>
                <a:spcPts val="700"/>
              </a:spcBef>
              <a:buSzPct val="171000"/>
              <a:buFontTx/>
              <a:buChar char="•"/>
              <a:defRPr>
                <a:solidFill>
                  <a:srgbClr val="000000"/>
                </a:solidFill>
                <a:latin typeface="Helvetica Neue"/>
                <a:ea typeface="Helvetica Neue"/>
                <a:cs typeface="Helvetica Neue"/>
                <a:sym typeface="Helvetica Neue"/>
              </a:defRPr>
            </a:lvl5pPr>
          </a:lstStyle>
          <a:p>
            <a:pPr lvl="0">
              <a:defRPr sz="1800"/>
            </a:pPr>
            <a:r>
              <a:rPr sz="2400"/>
              <a:t>本文レベル1</a:t>
            </a:r>
            <a:endParaRPr sz="2400"/>
          </a:p>
          <a:p>
            <a:pPr lvl="1">
              <a:defRPr sz="1800"/>
            </a:pPr>
            <a:r>
              <a:rPr sz="2400"/>
              <a:t>本文レベル2</a:t>
            </a:r>
            <a:endParaRPr sz="2400"/>
          </a:p>
          <a:p>
            <a:pPr lvl="2">
              <a:defRPr sz="1800"/>
            </a:pPr>
            <a:r>
              <a:rPr sz="2400"/>
              <a:t>本文レベル3</a:t>
            </a:r>
            <a:endParaRPr sz="2400"/>
          </a:p>
          <a:p>
            <a:pPr lvl="3">
              <a:defRPr sz="1800"/>
            </a:pPr>
            <a:r>
              <a:rPr sz="2400"/>
              <a:t>本文レベル4</a:t>
            </a:r>
            <a:endParaRPr sz="2400"/>
          </a:p>
          <a:p>
            <a:pPr lvl="4">
              <a:defRPr sz="1800"/>
            </a:pPr>
            <a:r>
              <a:rPr sz="2400"/>
              <a:t>本文レベル 5</a:t>
            </a:r>
          </a:p>
        </p:txBody>
      </p:sp>
      <p:sp>
        <p:nvSpPr>
          <p:cNvPr id="632" name="Shape 632"/>
          <p:cNvSpPr/>
          <p:nvPr>
            <p:ph type="sldNum" sz="quarter" idx="2"/>
          </p:nvPr>
        </p:nvSpPr>
        <p:spPr>
          <a:xfrm>
            <a:off x="12341885" y="9423400"/>
            <a:ext cx="347930" cy="279400"/>
          </a:xfrm>
          <a:prstGeom prst="rect">
            <a:avLst/>
          </a:prstGeom>
        </p:spPr>
        <p:txBody>
          <a:bodyPr wrap="none" lIns="0" tIns="0" rIns="0" bIns="0" anchor="t"/>
          <a:lstStyle>
            <a:lvl1pPr algn="ctr" defTabSz="584200">
              <a:defRPr b="0" sz="1400">
                <a:latin typeface="ヒラギノ角ゴ Pro W3"/>
                <a:ea typeface="ヒラギノ角ゴ Pro W3"/>
                <a:cs typeface="ヒラギノ角ゴ Pro W3"/>
                <a:sym typeface="ヒラギノ角ゴ Pro W3"/>
              </a:defRPr>
            </a:lvl1pPr>
          </a:lstStyle>
          <a:p>
            <a:pPr lvl="0"/>
            <a:fld id="{86CB4B4D-7CA3-9044-876B-883B54F8677D}" type="slidenum"/>
          </a:p>
        </p:txBody>
      </p:sp>
    </p:spTree>
  </p:cSld>
  <p:clrMapOvr>
    <a:masterClrMapping/>
  </p:clrMapOvr>
  <p:transitio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type="tx" showMasterSp="1" showMasterPhAnim="1">
  <p:cSld name="Default - 白紙 コピー 1">
    <p:spTree>
      <p:nvGrpSpPr>
        <p:cNvPr id="1" name=""/>
        <p:cNvGrpSpPr/>
        <p:nvPr/>
      </p:nvGrpSpPr>
      <p:grpSpPr>
        <a:xfrm>
          <a:off x="0" y="0"/>
          <a:ext cx="0" cy="0"/>
          <a:chOff x="0" y="0"/>
          <a:chExt cx="0" cy="0"/>
        </a:xfrm>
      </p:grpSpPr>
      <p:sp>
        <p:nvSpPr>
          <p:cNvPr id="634" name="Shape 634"/>
          <p:cNvSpPr/>
          <p:nvPr>
            <p:ph type="sldNum" sz="quarter" idx="2"/>
          </p:nvPr>
        </p:nvSpPr>
        <p:spPr>
          <a:xfrm>
            <a:off x="12075813" y="9256710"/>
            <a:ext cx="238722" cy="221954"/>
          </a:xfrm>
          <a:prstGeom prst="rect">
            <a:avLst/>
          </a:prstGeom>
        </p:spPr>
        <p:txBody>
          <a:bodyPr wrap="none" lIns="0" tIns="0" rIns="0" bIns="0" anchor="t"/>
          <a:lstStyle>
            <a:lvl1pPr algn="ctr" defTabSz="584200">
              <a:defRPr b="0">
                <a:uFill>
                  <a:solidFill/>
                </a:uFill>
              </a:defRPr>
            </a:lvl1pPr>
          </a:lstStyle>
          <a:p>
            <a:pPr lvl="0"/>
            <a:fld id="{86CB4B4D-7CA3-9044-876B-883B54F8677D}" type="slidenum"/>
          </a:p>
        </p:txBody>
      </p:sp>
    </p:spTree>
  </p:cSld>
  <p:clrMapOvr>
    <a:masterClrMapping/>
  </p:clrMapOvr>
  <p:transition spd="med" advClick="1"/>
</p:sldLayout>
</file>

<file path=ppt/slideLayouts/slideLayout127.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636" name="Shape 636"/>
          <p:cNvSpPr/>
          <p:nvPr>
            <p:ph type="title"/>
          </p:nvPr>
        </p:nvSpPr>
        <p:spPr>
          <a:xfrm>
            <a:off x="1270000" y="239710"/>
            <a:ext cx="10464800" cy="2465392"/>
          </a:xfrm>
          <a:prstGeom prst="rect">
            <a:avLst/>
          </a:prstGeom>
        </p:spPr>
        <p:txBody>
          <a:bodyPr lIns="0" tIns="0" rIns="0" bIns="0">
            <a:noAutofit/>
          </a:bodyPr>
          <a:lstStyle>
            <a:lvl1pPr defTabSz="914400">
              <a:defRPr b="0" sz="8400">
                <a:solidFill>
                  <a:srgbClr val="000000"/>
                </a:solidFill>
                <a:uFill>
                  <a:solidFill/>
                </a:uFill>
                <a:latin typeface="ヒラギノ角ゴ Pro W3"/>
                <a:ea typeface="ヒラギノ角ゴ Pro W3"/>
                <a:cs typeface="ヒラギノ角ゴ Pro W3"/>
                <a:sym typeface="ヒラギノ角ゴ Pro W3"/>
              </a:defRPr>
            </a:lvl1pPr>
          </a:lstStyle>
          <a:p>
            <a:pPr lvl="0">
              <a:defRPr sz="1800">
                <a:uFillTx/>
              </a:defRPr>
            </a:pPr>
            <a:r>
              <a:rPr sz="8400">
                <a:uFill>
                  <a:solidFill/>
                </a:uFill>
              </a:rPr>
              <a:t>タイトルテキスト</a:t>
            </a:r>
          </a:p>
        </p:txBody>
      </p:sp>
      <p:sp>
        <p:nvSpPr>
          <p:cNvPr id="637" name="Shape 637"/>
          <p:cNvSpPr/>
          <p:nvPr>
            <p:ph type="body" idx="1"/>
          </p:nvPr>
        </p:nvSpPr>
        <p:spPr>
          <a:xfrm>
            <a:off x="1270000" y="1498600"/>
            <a:ext cx="10464800" cy="8255000"/>
          </a:xfrm>
          <a:prstGeom prst="rect">
            <a:avLst/>
          </a:prstGeom>
        </p:spPr>
        <p:txBody>
          <a:bodyPr lIns="0" tIns="0" rIns="0" bIns="0" anchor="ctr">
            <a:noAutofit/>
          </a:bodyPr>
          <a:lstStyle>
            <a:lvl1pPr marL="736600" indent="-571500" defTabSz="914400">
              <a:spcBef>
                <a:spcPts val="2400"/>
              </a:spcBef>
              <a:buClr>
                <a:srgbClr val="000000"/>
              </a:buClr>
              <a:buSzPct val="171000"/>
              <a:buFont typeface="ヒラギノ角ゴ Pro W3"/>
              <a:defRPr sz="4200">
                <a:solidFill>
                  <a:srgbClr val="000000"/>
                </a:solidFill>
                <a:uFill>
                  <a:solidFill/>
                </a:uFill>
                <a:latin typeface="ヒラギノ角ゴ Pro W3"/>
                <a:ea typeface="ヒラギノ角ゴ Pro W3"/>
                <a:cs typeface="ヒラギノ角ゴ Pro W3"/>
                <a:sym typeface="ヒラギノ角ゴ Pro W3"/>
              </a:defRPr>
            </a:lvl1pPr>
            <a:lvl2pPr marL="1181100" indent="-571500" defTabSz="914400">
              <a:spcBef>
                <a:spcPts val="2400"/>
              </a:spcBef>
              <a:buClr>
                <a:srgbClr val="000000"/>
              </a:buClr>
              <a:buSzPct val="171000"/>
              <a:buFont typeface="ヒラギノ角ゴ Pro W3"/>
              <a:buChar char="•"/>
              <a:defRPr sz="4200">
                <a:solidFill>
                  <a:srgbClr val="000000"/>
                </a:solidFill>
                <a:uFill>
                  <a:solidFill/>
                </a:uFill>
                <a:latin typeface="ヒラギノ角ゴ Pro W3"/>
                <a:ea typeface="ヒラギノ角ゴ Pro W3"/>
                <a:cs typeface="ヒラギノ角ゴ Pro W3"/>
                <a:sym typeface="ヒラギノ角ゴ Pro W3"/>
              </a:defRPr>
            </a:lvl2pPr>
            <a:lvl3pPr marL="1625600" indent="-571500" defTabSz="914400">
              <a:spcBef>
                <a:spcPts val="2400"/>
              </a:spcBef>
              <a:buClr>
                <a:srgbClr val="000000"/>
              </a:buClr>
              <a:buSzPct val="171000"/>
              <a:buFont typeface="ヒラギノ角ゴ Pro W3"/>
              <a:defRPr sz="4200">
                <a:solidFill>
                  <a:srgbClr val="000000"/>
                </a:solidFill>
                <a:uFill>
                  <a:solidFill/>
                </a:uFill>
                <a:latin typeface="ヒラギノ角ゴ Pro W3"/>
                <a:ea typeface="ヒラギノ角ゴ Pro W3"/>
                <a:cs typeface="ヒラギノ角ゴ Pro W3"/>
                <a:sym typeface="ヒラギノ角ゴ Pro W3"/>
              </a:defRPr>
            </a:lvl3pPr>
            <a:lvl4pPr marL="2070100" indent="-571500" defTabSz="914400">
              <a:spcBef>
                <a:spcPts val="2400"/>
              </a:spcBef>
              <a:buClr>
                <a:srgbClr val="000000"/>
              </a:buClr>
              <a:buSzPct val="171000"/>
              <a:buFont typeface="ヒラギノ角ゴ Pro W3"/>
              <a:buChar char="•"/>
              <a:defRPr sz="4200">
                <a:solidFill>
                  <a:srgbClr val="000000"/>
                </a:solidFill>
                <a:uFill>
                  <a:solidFill/>
                </a:uFill>
                <a:latin typeface="ヒラギノ角ゴ Pro W3"/>
                <a:ea typeface="ヒラギノ角ゴ Pro W3"/>
                <a:cs typeface="ヒラギノ角ゴ Pro W3"/>
                <a:sym typeface="ヒラギノ角ゴ Pro W3"/>
              </a:defRPr>
            </a:lvl4pPr>
            <a:lvl5pPr marL="2514600" indent="-571500" defTabSz="914400">
              <a:spcBef>
                <a:spcPts val="2400"/>
              </a:spcBef>
              <a:buClr>
                <a:srgbClr val="000000"/>
              </a:buClr>
              <a:buSzPct val="171000"/>
              <a:buFont typeface="ヒラギノ角ゴ Pro W3"/>
              <a:buChar char="•"/>
              <a:defRPr sz="4200">
                <a:solidFill>
                  <a:srgbClr val="000000"/>
                </a:solidFill>
                <a:uFill>
                  <a:solidFill/>
                </a:uFill>
                <a:latin typeface="ヒラギノ角ゴ Pro W3"/>
                <a:ea typeface="ヒラギノ角ゴ Pro W3"/>
                <a:cs typeface="ヒラギノ角ゴ Pro W3"/>
                <a:sym typeface="ヒラギノ角ゴ Pro W3"/>
              </a:defRPr>
            </a:lvl5pPr>
          </a:lstStyle>
          <a:p>
            <a:pPr lvl="0">
              <a:defRPr sz="1800">
                <a:uFillTx/>
              </a:defRPr>
            </a:pPr>
            <a:r>
              <a:rPr sz="4200">
                <a:uFill>
                  <a:solidFill/>
                </a:uFill>
              </a:rPr>
              <a:t>本文レベル1</a:t>
            </a:r>
            <a:endParaRPr sz="4200">
              <a:uFill>
                <a:solidFill/>
              </a:uFill>
            </a:endParaRPr>
          </a:p>
          <a:p>
            <a:pPr lvl="1">
              <a:defRPr sz="1800">
                <a:uFillTx/>
              </a:defRPr>
            </a:pPr>
            <a:r>
              <a:rPr sz="4200">
                <a:uFill>
                  <a:solidFill/>
                </a:uFill>
              </a:rPr>
              <a:t>本文レベル2</a:t>
            </a:r>
            <a:endParaRPr sz="4200">
              <a:uFill>
                <a:solidFill/>
              </a:uFill>
            </a:endParaRPr>
          </a:p>
          <a:p>
            <a:pPr lvl="2">
              <a:defRPr sz="1800">
                <a:uFillTx/>
              </a:defRPr>
            </a:pPr>
            <a:r>
              <a:rPr sz="4200">
                <a:uFill>
                  <a:solidFill/>
                </a:uFill>
              </a:rPr>
              <a:t>本文レベル3</a:t>
            </a:r>
            <a:endParaRPr sz="4200">
              <a:uFill>
                <a:solidFill/>
              </a:uFill>
            </a:endParaRPr>
          </a:p>
          <a:p>
            <a:pPr lvl="3">
              <a:defRPr sz="1800">
                <a:uFillTx/>
              </a:defRPr>
            </a:pPr>
            <a:r>
              <a:rPr sz="4200">
                <a:uFill>
                  <a:solidFill/>
                </a:uFill>
              </a:rPr>
              <a:t>本文レベル4</a:t>
            </a:r>
            <a:endParaRPr sz="4200">
              <a:uFill>
                <a:solidFill/>
              </a:uFill>
            </a:endParaRPr>
          </a:p>
          <a:p>
            <a:pPr lvl="4">
              <a:defRPr sz="1800">
                <a:uFillTx/>
              </a:defRPr>
            </a:pPr>
            <a:r>
              <a:rPr sz="4200">
                <a:uFill>
                  <a:solidFill/>
                </a:uFill>
              </a:rPr>
              <a:t>本文レベル 5</a:t>
            </a:r>
          </a:p>
        </p:txBody>
      </p:sp>
      <p:sp>
        <p:nvSpPr>
          <p:cNvPr id="638" name="Shape 638"/>
          <p:cNvSpPr/>
          <p:nvPr>
            <p:ph type="sldNum" sz="quarter" idx="2"/>
          </p:nvPr>
        </p:nvSpPr>
        <p:spPr>
          <a:xfrm>
            <a:off x="6145606" y="9283700"/>
            <a:ext cx="713588" cy="533400"/>
          </a:xfrm>
          <a:prstGeom prst="rect">
            <a:avLst/>
          </a:prstGeom>
        </p:spPr>
        <p:txBody>
          <a:bodyPr wrap="none" lIns="0" tIns="0" rIns="0" bIns="0" anchor="t"/>
          <a:lstStyle>
            <a:lvl1pPr algn="ctr" defTabSz="584200">
              <a:defRPr b="0" sz="4200">
                <a:uFill>
                  <a:solidFill/>
                </a:uFill>
                <a:latin typeface="ヒラギノ角ゴ Pro W3"/>
                <a:ea typeface="ヒラギノ角ゴ Pro W3"/>
                <a:cs typeface="ヒラギノ角ゴ Pro W3"/>
                <a:sym typeface="ヒラギノ角ゴ Pro W3"/>
              </a:defRPr>
            </a:lvl1pPr>
          </a:lstStyle>
          <a:p>
            <a:pPr lvl="0"/>
            <a:fld id="{86CB4B4D-7CA3-9044-876B-883B54F8677D}" type="slidenum"/>
          </a:p>
        </p:txBody>
      </p:sp>
    </p:spTree>
  </p:cSld>
  <p:clrMapOvr>
    <a:masterClrMapping/>
  </p:clrMapOvr>
  <p:transition spd="med" advClick="1"/>
</p:sldLayout>
</file>

<file path=ppt/slideLayouts/slideLayout128.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640" name="Shape 640"/>
          <p:cNvSpPr/>
          <p:nvPr>
            <p:ph type="title"/>
          </p:nvPr>
        </p:nvSpPr>
        <p:spPr>
          <a:xfrm>
            <a:off x="1270000" y="240862"/>
            <a:ext cx="10464800" cy="2464676"/>
          </a:xfrm>
          <a:prstGeom prst="rect">
            <a:avLst/>
          </a:prstGeom>
        </p:spPr>
        <p:txBody>
          <a:bodyPr lIns="0" tIns="0" rIns="0" bIns="0">
            <a:noAutofit/>
          </a:bodyPr>
          <a:lstStyle>
            <a:lvl1pPr defTabSz="584200">
              <a:defRPr b="0" sz="8400">
                <a:solidFill>
                  <a:srgbClr val="000000"/>
                </a:solidFill>
                <a:latin typeface="Gill Sans"/>
                <a:ea typeface="Gill Sans"/>
                <a:cs typeface="Gill Sans"/>
                <a:sym typeface="Gill Sans"/>
              </a:defRPr>
            </a:lvl1pPr>
          </a:lstStyle>
          <a:p>
            <a:pPr lvl="0">
              <a:defRPr sz="1800"/>
            </a:pPr>
            <a:r>
              <a:rPr sz="8400"/>
              <a:t>タイトルテキスト</a:t>
            </a:r>
          </a:p>
        </p:txBody>
      </p:sp>
      <p:sp>
        <p:nvSpPr>
          <p:cNvPr id="641" name="Shape 641"/>
          <p:cNvSpPr/>
          <p:nvPr>
            <p:ph type="body" idx="1"/>
          </p:nvPr>
        </p:nvSpPr>
        <p:spPr>
          <a:xfrm>
            <a:off x="1270000" y="2705537"/>
            <a:ext cx="10464800" cy="5841126"/>
          </a:xfrm>
          <a:prstGeom prst="rect">
            <a:avLst/>
          </a:prstGeom>
        </p:spPr>
        <p:txBody>
          <a:bodyPr lIns="0" tIns="0" rIns="0" bIns="0" anchor="ctr">
            <a:noAutofit/>
          </a:bodyPr>
          <a:lstStyle>
            <a:lvl1pPr marL="889000" indent="-571500" defTabSz="584200">
              <a:spcBef>
                <a:spcPts val="2400"/>
              </a:spcBef>
              <a:buSzPct val="171000"/>
              <a:buFontTx/>
              <a:defRPr sz="4200">
                <a:solidFill>
                  <a:srgbClr val="000000"/>
                </a:solidFill>
                <a:latin typeface="Gill Sans"/>
                <a:ea typeface="Gill Sans"/>
                <a:cs typeface="Gill Sans"/>
                <a:sym typeface="Gill Sans"/>
              </a:defRPr>
            </a:lvl1pPr>
            <a:lvl2pPr marL="1333500" indent="-571500" defTabSz="584200">
              <a:spcBef>
                <a:spcPts val="2400"/>
              </a:spcBef>
              <a:buSzPct val="171000"/>
              <a:buFontTx/>
              <a:buChar char="•"/>
              <a:defRPr sz="4200">
                <a:solidFill>
                  <a:srgbClr val="000000"/>
                </a:solidFill>
                <a:latin typeface="Gill Sans"/>
                <a:ea typeface="Gill Sans"/>
                <a:cs typeface="Gill Sans"/>
                <a:sym typeface="Gill Sans"/>
              </a:defRPr>
            </a:lvl2pPr>
            <a:lvl3pPr marL="1778000" indent="-571500" defTabSz="584200">
              <a:spcBef>
                <a:spcPts val="2400"/>
              </a:spcBef>
              <a:buSzPct val="171000"/>
              <a:buFontTx/>
              <a:defRPr sz="4200">
                <a:solidFill>
                  <a:srgbClr val="000000"/>
                </a:solidFill>
                <a:latin typeface="Gill Sans"/>
                <a:ea typeface="Gill Sans"/>
                <a:cs typeface="Gill Sans"/>
                <a:sym typeface="Gill Sans"/>
              </a:defRPr>
            </a:lvl3pPr>
            <a:lvl4pPr marL="2222500" indent="-571500" defTabSz="584200">
              <a:spcBef>
                <a:spcPts val="2400"/>
              </a:spcBef>
              <a:buSzPct val="171000"/>
              <a:buFontTx/>
              <a:buChar char="•"/>
              <a:defRPr sz="4200">
                <a:solidFill>
                  <a:srgbClr val="000000"/>
                </a:solidFill>
                <a:latin typeface="Gill Sans"/>
                <a:ea typeface="Gill Sans"/>
                <a:cs typeface="Gill Sans"/>
                <a:sym typeface="Gill Sans"/>
              </a:defRPr>
            </a:lvl4pPr>
            <a:lvl5pPr marL="2667000" indent="-571500" defTabSz="584200">
              <a:spcBef>
                <a:spcPts val="2400"/>
              </a:spcBef>
              <a:buSzPct val="171000"/>
              <a:buFontTx/>
              <a:buChar char="•"/>
              <a:defRPr sz="4200">
                <a:solidFill>
                  <a:srgbClr val="000000"/>
                </a:solidFill>
                <a:latin typeface="Gill Sans"/>
                <a:ea typeface="Gill Sans"/>
                <a:cs typeface="Gill Sans"/>
                <a:sym typeface="Gill Sans"/>
              </a:defRPr>
            </a:lvl5pPr>
          </a:lstStyle>
          <a:p>
            <a:pPr lvl="0">
              <a:defRPr sz="1800"/>
            </a:pPr>
            <a:r>
              <a:rPr sz="4200"/>
              <a:t>本文レベル1</a:t>
            </a:r>
            <a:endParaRPr sz="4200"/>
          </a:p>
          <a:p>
            <a:pPr lvl="1">
              <a:defRPr sz="1800"/>
            </a:pPr>
            <a:r>
              <a:rPr sz="4200"/>
              <a:t>本文レベル2</a:t>
            </a:r>
            <a:endParaRPr sz="4200"/>
          </a:p>
          <a:p>
            <a:pPr lvl="2">
              <a:defRPr sz="1800"/>
            </a:pPr>
            <a:r>
              <a:rPr sz="4200"/>
              <a:t>本文レベル3</a:t>
            </a:r>
            <a:endParaRPr sz="4200"/>
          </a:p>
          <a:p>
            <a:pPr lvl="3">
              <a:defRPr sz="1800"/>
            </a:pPr>
            <a:r>
              <a:rPr sz="4200"/>
              <a:t>本文レベル4</a:t>
            </a:r>
            <a:endParaRPr sz="4200"/>
          </a:p>
          <a:p>
            <a:pPr lvl="4">
              <a:defRPr sz="1800"/>
            </a:pPr>
            <a:r>
              <a:rPr sz="4200"/>
              <a:t>本文レベル 5</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标题与项目符号">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 name="Shape 31"/>
          <p:cNvSpPr/>
          <p:nvPr>
            <p:ph type="title"/>
          </p:nvPr>
        </p:nvSpPr>
        <p:spPr>
          <a:xfrm>
            <a:off x="1524000" y="254000"/>
            <a:ext cx="10464800" cy="2349500"/>
          </a:xfrm>
          <a:prstGeom prst="rect">
            <a:avLst/>
          </a:prstGeom>
          <a:effectLst>
            <a:outerShdw sx="100000" sy="100000" kx="0" ky="0" algn="b" rotWithShape="0" blurRad="25400" dist="12700" dir="5400000">
              <a:srgbClr val="FFFFFF"/>
            </a:outerShdw>
          </a:effectLst>
        </p:spPr>
        <p:txBody>
          <a:bodyPr lIns="0" tIns="0" rIns="0" bIns="0">
            <a:noAutofit/>
          </a:bodyPr>
          <a:lstStyle>
            <a:lvl1pPr defTabSz="584200">
              <a:defRPr b="0" sz="780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7800">
                <a:solidFill>
                  <a:srgbClr val="6E603B"/>
                </a:solidFill>
              </a:rPr>
              <a:t>タイトルテキスト</a:t>
            </a:r>
          </a:p>
        </p:txBody>
      </p:sp>
      <p:sp>
        <p:nvSpPr>
          <p:cNvPr id="32" name="Shape 32"/>
          <p:cNvSpPr/>
          <p:nvPr>
            <p:ph type="body" idx="1"/>
          </p:nvPr>
        </p:nvSpPr>
        <p:spPr>
          <a:xfrm>
            <a:off x="1524000" y="2730500"/>
            <a:ext cx="10464800" cy="6032500"/>
          </a:xfrm>
          <a:prstGeom prst="rect">
            <a:avLst/>
          </a:prstGeom>
        </p:spPr>
        <p:txBody>
          <a:bodyPr lIns="0" tIns="0" rIns="0" bIns="0" anchor="ctr">
            <a:noAutofit/>
          </a:bodyPr>
          <a:lstStyle>
            <a:lvl1pPr marL="777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1pPr>
            <a:lvl2pPr marL="12218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2pPr>
            <a:lvl3pPr marL="1666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3pPr>
            <a:lvl4pPr marL="21108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4pPr>
            <a:lvl5pPr marL="2555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5pPr>
          </a:lstStyle>
          <a:p>
            <a:pPr lvl="0">
              <a:defRPr sz="1800">
                <a:solidFill>
                  <a:srgbClr val="000000"/>
                </a:solidFill>
              </a:defRPr>
            </a:pPr>
            <a:r>
              <a:rPr sz="3600">
                <a:solidFill>
                  <a:srgbClr val="93741C"/>
                </a:solidFill>
              </a:rPr>
              <a:t>本文レベル1</a:t>
            </a:r>
            <a:endParaRPr sz="3600">
              <a:solidFill>
                <a:srgbClr val="93741C"/>
              </a:solidFill>
            </a:endParaRPr>
          </a:p>
          <a:p>
            <a:pPr lvl="1">
              <a:defRPr sz="1800">
                <a:solidFill>
                  <a:srgbClr val="000000"/>
                </a:solidFill>
              </a:defRPr>
            </a:pPr>
            <a:r>
              <a:rPr sz="3600">
                <a:solidFill>
                  <a:srgbClr val="93741C"/>
                </a:solidFill>
              </a:rPr>
              <a:t>本文レベル2</a:t>
            </a:r>
            <a:endParaRPr sz="3600">
              <a:solidFill>
                <a:srgbClr val="93741C"/>
              </a:solidFill>
            </a:endParaRPr>
          </a:p>
          <a:p>
            <a:pPr lvl="2">
              <a:defRPr sz="1800">
                <a:solidFill>
                  <a:srgbClr val="000000"/>
                </a:solidFill>
              </a:defRPr>
            </a:pPr>
            <a:r>
              <a:rPr sz="3600">
                <a:solidFill>
                  <a:srgbClr val="93741C"/>
                </a:solidFill>
              </a:rPr>
              <a:t>本文レベル3</a:t>
            </a:r>
            <a:endParaRPr sz="3600">
              <a:solidFill>
                <a:srgbClr val="93741C"/>
              </a:solidFill>
            </a:endParaRPr>
          </a:p>
          <a:p>
            <a:pPr lvl="3">
              <a:defRPr sz="1800">
                <a:solidFill>
                  <a:srgbClr val="000000"/>
                </a:solidFill>
              </a:defRPr>
            </a:pPr>
            <a:r>
              <a:rPr sz="3600">
                <a:solidFill>
                  <a:srgbClr val="93741C"/>
                </a:solidFill>
              </a:rPr>
              <a:t>本文レベル4</a:t>
            </a:r>
            <a:endParaRPr sz="3600">
              <a:solidFill>
                <a:srgbClr val="93741C"/>
              </a:solidFill>
            </a:endParaRPr>
          </a:p>
          <a:p>
            <a:pPr lvl="4">
              <a:defRPr sz="1800">
                <a:solidFill>
                  <a:srgbClr val="000000"/>
                </a:solidFill>
              </a:defRPr>
            </a:pPr>
            <a:r>
              <a:rPr sz="3600">
                <a:solidFill>
                  <a:srgbClr val="93741C"/>
                </a:solidFill>
              </a:rPr>
              <a:t>本文レベル 5</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标题 - 顶部对齐">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hape 34"/>
          <p:cNvSpPr/>
          <p:nvPr>
            <p:ph type="title"/>
          </p:nvPr>
        </p:nvSpPr>
        <p:spPr>
          <a:xfrm>
            <a:off x="1524000" y="254000"/>
            <a:ext cx="10464800" cy="2349500"/>
          </a:xfrm>
          <a:prstGeom prst="rect">
            <a:avLst/>
          </a:prstGeom>
          <a:effectLst>
            <a:outerShdw sx="100000" sy="100000" kx="0" ky="0" algn="b" rotWithShape="0" blurRad="25400" dist="12700" dir="5400000">
              <a:srgbClr val="FFFFFF"/>
            </a:outerShdw>
          </a:effectLst>
        </p:spPr>
        <p:txBody>
          <a:bodyPr lIns="0" tIns="0" rIns="0" bIns="0">
            <a:noAutofit/>
          </a:bodyPr>
          <a:lstStyle>
            <a:lvl1pPr defTabSz="584200">
              <a:defRPr b="0" sz="780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7800">
                <a:solidFill>
                  <a:srgbClr val="6E603B"/>
                </a:solidFill>
              </a:rPr>
              <a:t>タイトルテキスト</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标题与项目符号">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 name="Shape 36"/>
          <p:cNvSpPr/>
          <p:nvPr>
            <p:ph type="title"/>
          </p:nvPr>
        </p:nvSpPr>
        <p:spPr>
          <a:xfrm>
            <a:off x="1524000" y="254000"/>
            <a:ext cx="10464800" cy="2349500"/>
          </a:xfrm>
          <a:prstGeom prst="rect">
            <a:avLst/>
          </a:prstGeom>
          <a:effectLst>
            <a:outerShdw sx="100000" sy="100000" kx="0" ky="0" algn="b" rotWithShape="0" blurRad="25400" dist="12700" dir="5400000">
              <a:srgbClr val="FFFFFF"/>
            </a:outerShdw>
          </a:effectLst>
        </p:spPr>
        <p:txBody>
          <a:bodyPr lIns="0" tIns="0" rIns="0" bIns="0"/>
          <a:lstStyle>
            <a:lvl1pPr defTabSz="584200">
              <a:defRPr b="0" sz="780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7800">
                <a:solidFill>
                  <a:srgbClr val="6E603B"/>
                </a:solidFill>
              </a:rPr>
              <a:t>タイトルテキスト</a:t>
            </a:r>
          </a:p>
        </p:txBody>
      </p:sp>
      <p:sp>
        <p:nvSpPr>
          <p:cNvPr id="37" name="Shape 37"/>
          <p:cNvSpPr/>
          <p:nvPr>
            <p:ph type="body" idx="1"/>
          </p:nvPr>
        </p:nvSpPr>
        <p:spPr>
          <a:xfrm>
            <a:off x="1524000" y="2730500"/>
            <a:ext cx="10464800" cy="6032500"/>
          </a:xfrm>
          <a:prstGeom prst="rect">
            <a:avLst/>
          </a:prstGeom>
        </p:spPr>
        <p:txBody>
          <a:bodyPr lIns="0" tIns="0" rIns="0" bIns="0" anchor="ctr"/>
          <a:lstStyle>
            <a:lvl1pPr marL="777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1pPr>
            <a:lvl2pPr marL="12218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2pPr>
            <a:lvl3pPr marL="1666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3pPr>
            <a:lvl4pPr marL="21108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4pPr>
            <a:lvl5pPr marL="2555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5pPr>
          </a:lstStyle>
          <a:p>
            <a:pPr lvl="0">
              <a:defRPr sz="1800">
                <a:solidFill>
                  <a:srgbClr val="000000"/>
                </a:solidFill>
              </a:defRPr>
            </a:pPr>
            <a:r>
              <a:rPr sz="3600">
                <a:solidFill>
                  <a:srgbClr val="93741C"/>
                </a:solidFill>
              </a:rPr>
              <a:t>本文レベル1</a:t>
            </a:r>
            <a:endParaRPr sz="3600">
              <a:solidFill>
                <a:srgbClr val="93741C"/>
              </a:solidFill>
            </a:endParaRPr>
          </a:p>
          <a:p>
            <a:pPr lvl="1">
              <a:defRPr sz="1800">
                <a:solidFill>
                  <a:srgbClr val="000000"/>
                </a:solidFill>
              </a:defRPr>
            </a:pPr>
            <a:r>
              <a:rPr sz="3600">
                <a:solidFill>
                  <a:srgbClr val="93741C"/>
                </a:solidFill>
              </a:rPr>
              <a:t>本文レベル2</a:t>
            </a:r>
            <a:endParaRPr sz="3600">
              <a:solidFill>
                <a:srgbClr val="93741C"/>
              </a:solidFill>
            </a:endParaRPr>
          </a:p>
          <a:p>
            <a:pPr lvl="2">
              <a:defRPr sz="1800">
                <a:solidFill>
                  <a:srgbClr val="000000"/>
                </a:solidFill>
              </a:defRPr>
            </a:pPr>
            <a:r>
              <a:rPr sz="3600">
                <a:solidFill>
                  <a:srgbClr val="93741C"/>
                </a:solidFill>
              </a:rPr>
              <a:t>本文レベル3</a:t>
            </a:r>
            <a:endParaRPr sz="3600">
              <a:solidFill>
                <a:srgbClr val="93741C"/>
              </a:solidFill>
            </a:endParaRPr>
          </a:p>
          <a:p>
            <a:pPr lvl="3">
              <a:defRPr sz="1800">
                <a:solidFill>
                  <a:srgbClr val="000000"/>
                </a:solidFill>
              </a:defRPr>
            </a:pPr>
            <a:r>
              <a:rPr sz="3600">
                <a:solidFill>
                  <a:srgbClr val="93741C"/>
                </a:solidFill>
              </a:rPr>
              <a:t>本文レベル4</a:t>
            </a:r>
            <a:endParaRPr sz="3600">
              <a:solidFill>
                <a:srgbClr val="93741C"/>
              </a:solidFill>
            </a:endParaRPr>
          </a:p>
          <a:p>
            <a:pPr lvl="4">
              <a:defRPr sz="1800">
                <a:solidFill>
                  <a:srgbClr val="000000"/>
                </a:solidFill>
              </a:defRPr>
            </a:pPr>
            <a:r>
              <a:rPr sz="3600">
                <a:solidFill>
                  <a:srgbClr val="93741C"/>
                </a:solidFill>
              </a:rPr>
              <a:t>本文レベル 5</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39" name="Shape 39"/>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40" name="Shape 40"/>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41" name="Shape 41"/>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
        <p:nvSpPr>
          <p:cNvPr id="42" name="Shape 42"/>
          <p:cNvSpPr/>
          <p:nvPr/>
        </p:nvSpPr>
        <p:spPr>
          <a:xfrm>
            <a:off x="191112" y="9340850"/>
            <a:ext cx="3355390"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400">
                <a:latin typeface="Helvetica Neue Light"/>
                <a:ea typeface="Helvetica Neue Light"/>
                <a:cs typeface="Helvetica Neue Light"/>
                <a:sym typeface="Helvetica Neue Light"/>
              </a:defRPr>
            </a:lvl1pPr>
          </a:lstStyle>
          <a:p>
            <a:pPr lvl="0">
              <a:defRPr sz="1800"/>
            </a:pPr>
            <a:r>
              <a:rPr sz="1400"/>
              <a:t>K.Fujii AWLC14, Fermilab, 12 May. 2014</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45"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46" name="Shape 46"/>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48" name="Shape 48"/>
          <p:cNvSpPr/>
          <p:nvPr>
            <p:ph type="title"/>
          </p:nvPr>
        </p:nvSpPr>
        <p:spPr>
          <a:xfrm>
            <a:off x="1270000" y="2971800"/>
            <a:ext cx="10464800" cy="3810000"/>
          </a:xfrm>
          <a:prstGeom prst="rect">
            <a:avLst/>
          </a:prstGeom>
        </p:spPr>
        <p:txBody>
          <a:bodyPr lIns="0" tIns="0" rIns="0" bIns="0">
            <a:noAutofit/>
          </a:bodyPr>
          <a:lstStyle>
            <a:lvl1pPr defTabSz="584200">
              <a:defRPr sz="7800">
                <a:solidFill>
                  <a:srgbClr val="000000"/>
                </a:solidFill>
                <a:latin typeface="Helvetica Neue"/>
                <a:ea typeface="Helvetica Neue"/>
                <a:cs typeface="Helvetica Neue"/>
                <a:sym typeface="Helvetica Neue"/>
              </a:defRPr>
            </a:lvl1pPr>
          </a:lstStyle>
          <a:p>
            <a:pPr lvl="0">
              <a:defRPr b="0" sz="1800"/>
            </a:pPr>
            <a:r>
              <a:rPr b="1" sz="7800"/>
              <a:t>タイトルテキスト</a:t>
            </a:r>
          </a:p>
        </p:txBody>
      </p:sp>
      <p:sp>
        <p:nvSpPr>
          <p:cNvPr id="49" name="Shape 49"/>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1" name="Shape 5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52" name="Shape 52"/>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3" name="Shape 53"/>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画像（横長）">
    <p:spTree>
      <p:nvGrpSpPr>
        <p:cNvPr id="1" name=""/>
        <p:cNvGrpSpPr/>
        <p:nvPr/>
      </p:nvGrpSpPr>
      <p:grpSpPr>
        <a:xfrm>
          <a:off x="0" y="0"/>
          <a:ext cx="0" cy="0"/>
          <a:chOff x="0" y="0"/>
          <a:chExt cx="0" cy="0"/>
        </a:xfrm>
      </p:grpSpPr>
      <p:sp>
        <p:nvSpPr>
          <p:cNvPr id="9" name="Shape 9"/>
          <p:cNvSpPr/>
          <p:nvPr>
            <p:ph type="title"/>
          </p:nvPr>
        </p:nvSpPr>
        <p:spPr>
          <a:xfrm>
            <a:off x="1270000" y="6718300"/>
            <a:ext cx="10464800" cy="1422400"/>
          </a:xfrm>
          <a:prstGeom prst="rect">
            <a:avLst/>
          </a:prstGeom>
        </p:spPr>
        <p:txBody>
          <a:bodyPr lIns="0" tIns="0" rIns="0" bIns="0" anchor="b"/>
          <a:lstStyle>
            <a:lvl1pPr defTabSz="584200">
              <a:defRPr b="0" sz="8000">
                <a:solidFill>
                  <a:srgbClr val="000000"/>
                </a:solidFill>
                <a:latin typeface="+mn-lt"/>
                <a:ea typeface="+mn-ea"/>
                <a:cs typeface="+mn-cs"/>
                <a:sym typeface="ヒラギノ角ゴ ProN W3"/>
              </a:defRPr>
            </a:lvl1pPr>
          </a:lstStyle>
          <a:p>
            <a:pPr lvl="0">
              <a:defRPr sz="1800"/>
            </a:pPr>
            <a:r>
              <a:rPr sz="8000"/>
              <a:t>タイトルテキスト</a:t>
            </a:r>
          </a:p>
        </p:txBody>
      </p:sp>
      <p:sp>
        <p:nvSpPr>
          <p:cNvPr id="10" name="Shape 10"/>
          <p:cNvSpPr/>
          <p:nvPr>
            <p:ph type="body" idx="1"/>
          </p:nvPr>
        </p:nvSpPr>
        <p:spPr>
          <a:xfrm>
            <a:off x="1270000" y="8191500"/>
            <a:ext cx="10464800" cy="1130300"/>
          </a:xfrm>
          <a:prstGeom prst="rect">
            <a:avLst/>
          </a:prstGeom>
        </p:spPr>
        <p:txBody>
          <a:bodyPr lIns="0" tIns="0" rIns="0" bIns="0"/>
          <a:lstStyle>
            <a:lvl1pPr marL="0" indent="0" algn="ctr" defTabSz="584200">
              <a:spcBef>
                <a:spcPts val="0"/>
              </a:spcBef>
              <a:buSzTx/>
              <a:buFontTx/>
              <a:buNone/>
              <a:defRPr sz="3200">
                <a:solidFill>
                  <a:srgbClr val="000000"/>
                </a:solidFill>
                <a:latin typeface="+mn-lt"/>
                <a:ea typeface="+mn-ea"/>
                <a:cs typeface="+mn-cs"/>
                <a:sym typeface="ヒラギノ角ゴ ProN W3"/>
              </a:defRPr>
            </a:lvl1pPr>
            <a:lvl2pPr marL="0" indent="228600" algn="ctr" defTabSz="584200">
              <a:spcBef>
                <a:spcPts val="0"/>
              </a:spcBef>
              <a:buSzTx/>
              <a:buFontTx/>
              <a:buNone/>
              <a:defRPr sz="3200">
                <a:solidFill>
                  <a:srgbClr val="000000"/>
                </a:solidFill>
                <a:latin typeface="+mn-lt"/>
                <a:ea typeface="+mn-ea"/>
                <a:cs typeface="+mn-cs"/>
                <a:sym typeface="ヒラギノ角ゴ ProN W3"/>
              </a:defRPr>
            </a:lvl2pPr>
            <a:lvl3pPr marL="0" indent="457200" algn="ctr" defTabSz="584200">
              <a:spcBef>
                <a:spcPts val="0"/>
              </a:spcBef>
              <a:buSzTx/>
              <a:buFontTx/>
              <a:buNone/>
              <a:defRPr sz="3200">
                <a:solidFill>
                  <a:srgbClr val="000000"/>
                </a:solidFill>
                <a:latin typeface="+mn-lt"/>
                <a:ea typeface="+mn-ea"/>
                <a:cs typeface="+mn-cs"/>
                <a:sym typeface="ヒラギノ角ゴ ProN W3"/>
              </a:defRPr>
            </a:lvl3pPr>
            <a:lvl4pPr marL="0" indent="685800" algn="ctr" defTabSz="584200">
              <a:spcBef>
                <a:spcPts val="0"/>
              </a:spcBef>
              <a:buSzTx/>
              <a:buFontTx/>
              <a:buNone/>
              <a:defRPr sz="3200">
                <a:solidFill>
                  <a:srgbClr val="000000"/>
                </a:solidFill>
                <a:latin typeface="+mn-lt"/>
                <a:ea typeface="+mn-ea"/>
                <a:cs typeface="+mn-cs"/>
                <a:sym typeface="ヒラギノ角ゴ ProN W3"/>
              </a:defRPr>
            </a:lvl4pPr>
            <a:lvl5pPr marL="0" indent="914400" algn="ctr" defTabSz="584200">
              <a:spcBef>
                <a:spcPts val="0"/>
              </a:spcBef>
              <a:buSzTx/>
              <a:buFontTx/>
              <a:buNone/>
              <a:defRPr sz="3200">
                <a:solidFill>
                  <a:srgbClr val="000000"/>
                </a:solidFill>
                <a:latin typeface="+mn-lt"/>
                <a:ea typeface="+mn-ea"/>
                <a:cs typeface="+mn-cs"/>
                <a:sym typeface="ヒラギノ角ゴ ProN W3"/>
              </a:defRPr>
            </a:lvl5pPr>
          </a:lstStyle>
          <a:p>
            <a:pPr lvl="0">
              <a:defRPr sz="1800"/>
            </a:pPr>
            <a:r>
              <a:rPr sz="3200"/>
              <a:t>本文レベル1</a:t>
            </a:r>
            <a:endParaRPr sz="3200"/>
          </a:p>
          <a:p>
            <a:pPr lvl="1">
              <a:defRPr sz="1800"/>
            </a:pPr>
            <a:r>
              <a:rPr sz="3200"/>
              <a:t>本文レベル2</a:t>
            </a:r>
            <a:endParaRPr sz="3200"/>
          </a:p>
          <a:p>
            <a:pPr lvl="2">
              <a:defRPr sz="1800"/>
            </a:pPr>
            <a:r>
              <a:rPr sz="3200"/>
              <a:t>本文レベル3</a:t>
            </a:r>
            <a:endParaRPr sz="3200"/>
          </a:p>
          <a:p>
            <a:pPr lvl="3">
              <a:defRPr sz="1800"/>
            </a:pPr>
            <a:r>
              <a:rPr sz="3200"/>
              <a:t>本文レベル4</a:t>
            </a:r>
            <a:endParaRPr sz="3200"/>
          </a:p>
          <a:p>
            <a:pPr lvl="4">
              <a:defRPr sz="1800"/>
            </a:pPr>
            <a:r>
              <a:rPr sz="3200"/>
              <a:t>本文レベル 5</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5" name="Shape 55"/>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56" name="Shape 56"/>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7" name="Shape 57"/>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9" name="Shape 59"/>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60" name="Shape 60"/>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61" name="Shape 61"/>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63" name="Shape 63"/>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sp>
        <p:nvSpPr>
          <p:cNvPr id="64" name="Shape 64"/>
          <p:cNvSpPr/>
          <p:nvPr>
            <p:ph type="body" idx="1"/>
          </p:nvPr>
        </p:nvSpPr>
        <p:spPr>
          <a:prstGeom prst="rect">
            <a:avLst/>
          </a:prstGeom>
        </p:spPr>
        <p:txBody>
          <a:bodyPr/>
          <a:lstStyle/>
          <a:p>
            <a:pPr lvl="0">
              <a:defRPr sz="1800">
                <a:solidFill>
                  <a:srgbClr val="000000"/>
                </a:solidFill>
              </a:defRPr>
            </a:pPr>
            <a:r>
              <a:rPr sz="2400">
                <a:solidFill>
                  <a:srgbClr val="4A452A"/>
                </a:solidFill>
              </a:rPr>
              <a:t>本文レベル1</a:t>
            </a:r>
            <a:endParaRPr sz="2400">
              <a:solidFill>
                <a:srgbClr val="4A452A"/>
              </a:solidFill>
            </a:endParaRPr>
          </a:p>
          <a:p>
            <a:pPr lvl="1">
              <a:defRPr sz="1800">
                <a:solidFill>
                  <a:srgbClr val="000000"/>
                </a:solidFill>
              </a:defRPr>
            </a:pPr>
            <a:r>
              <a:rPr sz="2400">
                <a:solidFill>
                  <a:srgbClr val="4A452A"/>
                </a:solidFill>
              </a:rPr>
              <a:t>本文レベル2</a:t>
            </a:r>
            <a:endParaRPr sz="2400">
              <a:solidFill>
                <a:srgbClr val="4A452A"/>
              </a:solidFill>
            </a:endParaRPr>
          </a:p>
          <a:p>
            <a:pPr lvl="2">
              <a:defRPr sz="1800">
                <a:solidFill>
                  <a:srgbClr val="000000"/>
                </a:solidFill>
              </a:defRPr>
            </a:pPr>
            <a:r>
              <a:rPr sz="2400">
                <a:solidFill>
                  <a:srgbClr val="4A452A"/>
                </a:solidFill>
              </a:rPr>
              <a:t>本文レベル3</a:t>
            </a:r>
            <a:endParaRPr sz="2400">
              <a:solidFill>
                <a:srgbClr val="4A452A"/>
              </a:solidFill>
            </a:endParaRPr>
          </a:p>
          <a:p>
            <a:pPr lvl="3">
              <a:defRPr sz="1800">
                <a:solidFill>
                  <a:srgbClr val="000000"/>
                </a:solidFill>
              </a:defRPr>
            </a:pPr>
            <a:r>
              <a:rPr sz="2400">
                <a:solidFill>
                  <a:srgbClr val="4A452A"/>
                </a:solidFill>
              </a:rPr>
              <a:t>本文レベル4</a:t>
            </a:r>
            <a:endParaRPr sz="2400">
              <a:solidFill>
                <a:srgbClr val="4A452A"/>
              </a:solidFill>
            </a:endParaRPr>
          </a:p>
          <a:p>
            <a:pPr lvl="4">
              <a:defRPr sz="1800">
                <a:solidFill>
                  <a:srgbClr val="000000"/>
                </a:solidFill>
              </a:defRPr>
            </a:pPr>
            <a:r>
              <a:rPr sz="2400">
                <a:solidFill>
                  <a:srgbClr val="4A452A"/>
                </a:solidFill>
              </a:rPr>
              <a:t>本文レベル 5</a:t>
            </a:r>
          </a:p>
        </p:txBody>
      </p:sp>
      <p:sp>
        <p:nvSpPr>
          <p:cNvPr id="65" name="Shape 6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67" name="Shape 67"/>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68"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69" name="Shape 69"/>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71" name="Shape 71"/>
          <p:cNvSpPr/>
          <p:nvPr>
            <p:ph type="title"/>
          </p:nvPr>
        </p:nvSpPr>
        <p:spPr>
          <a:xfrm>
            <a:off x="1270000" y="2971800"/>
            <a:ext cx="10464801" cy="3810000"/>
          </a:xfrm>
          <a:prstGeom prst="rect">
            <a:avLst/>
          </a:prstGeom>
        </p:spPr>
        <p:txBody>
          <a:bodyPr lIns="0" tIns="0" rIns="0" bIns="0">
            <a:noAutofit/>
          </a:bodyPr>
          <a:lstStyle>
            <a:lvl1pPr defTabSz="584200">
              <a:defRPr sz="7600">
                <a:solidFill>
                  <a:srgbClr val="000000"/>
                </a:solidFill>
                <a:latin typeface="Helvetica Neue"/>
                <a:ea typeface="Helvetica Neue"/>
                <a:cs typeface="Helvetica Neue"/>
                <a:sym typeface="Helvetica Neue"/>
              </a:defRPr>
            </a:lvl1pPr>
          </a:lstStyle>
          <a:p>
            <a:pPr lvl="0">
              <a:defRPr b="0" sz="1800"/>
            </a:pPr>
            <a:r>
              <a:rPr b="1" sz="7600"/>
              <a:t>タイトルテキスト</a:t>
            </a:r>
          </a:p>
        </p:txBody>
      </p:sp>
      <p:sp>
        <p:nvSpPr>
          <p:cNvPr id="72" name="Shape 72"/>
          <p:cNvSpPr/>
          <p:nvPr>
            <p:ph type="sldNum" sz="quarter" idx="2"/>
          </p:nvPr>
        </p:nvSpPr>
        <p:spPr>
          <a:xfrm>
            <a:off x="12499543" y="9258300"/>
            <a:ext cx="312014" cy="299822"/>
          </a:xfrm>
          <a:prstGeom prst="rect">
            <a:avLst/>
          </a:prstGeom>
        </p:spPr>
        <p:txBody>
          <a:bodyPr wrap="none" lIns="0" tIns="0" rIns="0" bIns="0" anchor="t"/>
          <a:lstStyle>
            <a:lvl1pPr algn="ctr" defTabSz="584200">
              <a:defRPr b="0" sz="14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74" name="Shape 74"/>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75"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76" name="Shape 76"/>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78" name="Shape 78"/>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79"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80" name="Shape 80"/>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82" name="Shape 82"/>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84" name="Shape 84"/>
          <p:cNvSpPr/>
          <p:nvPr>
            <p:ph type="title"/>
          </p:nvPr>
        </p:nvSpPr>
        <p:spPr>
          <a:xfrm>
            <a:off x="1270000" y="254000"/>
            <a:ext cx="10452101" cy="1371601"/>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85" name="Shape 85"/>
          <p:cNvSpPr/>
          <p:nvPr>
            <p:ph type="body" idx="1"/>
          </p:nvPr>
        </p:nvSpPr>
        <p:spPr>
          <a:xfrm>
            <a:off x="317500" y="2019300"/>
            <a:ext cx="12382501" cy="7099300"/>
          </a:xfrm>
          <a:prstGeom prst="rect">
            <a:avLst/>
          </a:prstGeom>
        </p:spPr>
        <p:txBody>
          <a:bodyPr lIns="0" tIns="0" rIns="0" bIns="0">
            <a:noAutofit/>
          </a:bodyPr>
          <a:lstStyle>
            <a:lvl1pPr marL="746125" indent="-428625" defTabSz="584200">
              <a:spcBef>
                <a:spcPts val="700"/>
              </a:spcBef>
              <a:buSzPct val="171000"/>
              <a:buFontTx/>
              <a:defRPr sz="1800">
                <a:solidFill>
                  <a:srgbClr val="000000"/>
                </a:solidFill>
                <a:latin typeface="Helvetica Neue"/>
                <a:ea typeface="Helvetica Neue"/>
                <a:cs typeface="Helvetica Neue"/>
                <a:sym typeface="Helvetica Neue"/>
              </a:defRPr>
            </a:lvl1pPr>
            <a:lvl2pPr marL="1190625" indent="-428625" defTabSz="584200">
              <a:spcBef>
                <a:spcPts val="700"/>
              </a:spcBef>
              <a:buSzPct val="171000"/>
              <a:buFontTx/>
              <a:buChar char="•"/>
              <a:defRPr sz="1800">
                <a:solidFill>
                  <a:srgbClr val="000000"/>
                </a:solidFill>
                <a:latin typeface="Helvetica Neue"/>
                <a:ea typeface="Helvetica Neue"/>
                <a:cs typeface="Helvetica Neue"/>
                <a:sym typeface="Helvetica Neue"/>
              </a:defRPr>
            </a:lvl2pPr>
            <a:lvl3pPr marL="1635125" indent="-428625" defTabSz="584200">
              <a:spcBef>
                <a:spcPts val="700"/>
              </a:spcBef>
              <a:buSzPct val="171000"/>
              <a:buFontTx/>
              <a:defRPr sz="1800">
                <a:solidFill>
                  <a:srgbClr val="000000"/>
                </a:solidFill>
                <a:latin typeface="Helvetica Neue"/>
                <a:ea typeface="Helvetica Neue"/>
                <a:cs typeface="Helvetica Neue"/>
                <a:sym typeface="Helvetica Neue"/>
              </a:defRPr>
            </a:lvl3pPr>
            <a:lvl4pPr marL="2079625" indent="-428625" defTabSz="584200">
              <a:spcBef>
                <a:spcPts val="700"/>
              </a:spcBef>
              <a:buSzPct val="171000"/>
              <a:buFontTx/>
              <a:buChar char="•"/>
              <a:defRPr sz="1800">
                <a:solidFill>
                  <a:srgbClr val="000000"/>
                </a:solidFill>
                <a:latin typeface="Helvetica Neue"/>
                <a:ea typeface="Helvetica Neue"/>
                <a:cs typeface="Helvetica Neue"/>
                <a:sym typeface="Helvetica Neue"/>
              </a:defRPr>
            </a:lvl4pPr>
            <a:lvl5pPr marL="2524125" indent="-428625" defTabSz="584200">
              <a:spcBef>
                <a:spcPts val="700"/>
              </a:spcBef>
              <a:buSzPct val="171000"/>
              <a:buFontTx/>
              <a:buChar char="•"/>
              <a:defRPr sz="1800">
                <a:solidFill>
                  <a:srgbClr val="000000"/>
                </a:solidFill>
                <a:latin typeface="Helvetica Neue"/>
                <a:ea typeface="Helvetica Neue"/>
                <a:cs typeface="Helvetica Neue"/>
                <a:sym typeface="Helvetica Neue"/>
              </a:defRPr>
            </a:lvl5pPr>
          </a:lstStyle>
          <a:p>
            <a:pPr lvl="0"/>
            <a:r>
              <a:t>本文レベル1</a:t>
            </a:r>
          </a:p>
          <a:p>
            <a:pPr lvl="1"/>
            <a:r>
              <a:t>本文レベル2</a:t>
            </a:r>
          </a:p>
          <a:p>
            <a:pPr lvl="2"/>
            <a:r>
              <a:t>本文レベル3</a:t>
            </a:r>
          </a:p>
          <a:p>
            <a:pPr lvl="3"/>
            <a:r>
              <a:t>本文レベル4</a:t>
            </a:r>
          </a:p>
          <a:p>
            <a:pPr lvl="4"/>
            <a:r>
              <a:t>本文レベル 5</a:t>
            </a:r>
          </a:p>
        </p:txBody>
      </p:sp>
      <p:sp>
        <p:nvSpPr>
          <p:cNvPr id="86" name="Shape 86"/>
          <p:cNvSpPr/>
          <p:nvPr>
            <p:ph type="sldNum" sz="quarter" idx="2"/>
          </p:nvPr>
        </p:nvSpPr>
        <p:spPr>
          <a:xfrm>
            <a:off x="12381026" y="9398000"/>
            <a:ext cx="269648" cy="250089"/>
          </a:xfrm>
          <a:prstGeom prst="rect">
            <a:avLst/>
          </a:prstGeom>
        </p:spPr>
        <p:txBody>
          <a:bodyPr wrap="none" lIns="0" tIns="0" rIns="0" bIns="0" anchor="t"/>
          <a:lstStyle>
            <a:lvl1pPr algn="ctr" defTabSz="584200">
              <a:defRPr b="0" sz="11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88" name="Shape 88"/>
          <p:cNvSpPr/>
          <p:nvPr>
            <p:ph type="title"/>
          </p:nvPr>
        </p:nvSpPr>
        <p:spPr>
          <a:xfrm>
            <a:off x="-1" y="1"/>
            <a:ext cx="13004801" cy="800907"/>
          </a:xfrm>
          <a:prstGeom prst="rect">
            <a:avLst/>
          </a:prstGeom>
        </p:spPr>
        <p:txBody>
          <a:bodyPr/>
          <a:lstStyle>
            <a:lvl1pPr>
              <a:defRPr sz="5000"/>
            </a:lvl1pPr>
          </a:lstStyle>
          <a:p>
            <a:pPr lvl="0">
              <a:defRPr b="0" sz="1800">
                <a:solidFill>
                  <a:srgbClr val="000000"/>
                </a:solidFill>
              </a:defRPr>
            </a:pPr>
            <a:r>
              <a:rPr b="1" sz="5000">
                <a:solidFill>
                  <a:srgbClr val="000090"/>
                </a:solidFill>
              </a:rPr>
              <a:t>タイトルテキスト</a:t>
            </a:r>
          </a:p>
        </p:txBody>
      </p:sp>
      <p:pic>
        <p:nvPicPr>
          <p:cNvPr id="89"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90" name="Shape 90"/>
          <p:cNvSpPr/>
          <p:nvPr>
            <p:ph type="sldNum" sz="quarter" idx="2"/>
          </p:nvPr>
        </p:nvSpPr>
        <p:spPr>
          <a:xfrm>
            <a:off x="11399587" y="9344953"/>
            <a:ext cx="1605213" cy="389271"/>
          </a:xfrm>
          <a:prstGeom prst="rect">
            <a:avLst/>
          </a:prstGeom>
        </p:spPr>
        <p:txBody>
          <a:bodyPr anchor="t"/>
          <a:lstStyle>
            <a:lvl1pPr>
              <a:defRPr sz="1800"/>
            </a:lvl1p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タイトル（中央）">
    <p:spTree>
      <p:nvGrpSpPr>
        <p:cNvPr id="1" name=""/>
        <p:cNvGrpSpPr/>
        <p:nvPr/>
      </p:nvGrpSpPr>
      <p:grpSpPr>
        <a:xfrm>
          <a:off x="0" y="0"/>
          <a:ext cx="0" cy="0"/>
          <a:chOff x="0" y="0"/>
          <a:chExt cx="0" cy="0"/>
        </a:xfrm>
      </p:grpSpPr>
      <p:sp>
        <p:nvSpPr>
          <p:cNvPr id="12" name="Shape 12"/>
          <p:cNvSpPr/>
          <p:nvPr>
            <p:ph type="title"/>
          </p:nvPr>
        </p:nvSpPr>
        <p:spPr>
          <a:xfrm>
            <a:off x="1270000" y="3225800"/>
            <a:ext cx="10464800" cy="3302000"/>
          </a:xfrm>
          <a:prstGeom prst="rect">
            <a:avLst/>
          </a:prstGeom>
        </p:spPr>
        <p:txBody>
          <a:bodyPr lIns="0" tIns="0" rIns="0" bIns="0"/>
          <a:lstStyle>
            <a:lvl1pPr defTabSz="584200">
              <a:defRPr b="0" sz="8000">
                <a:solidFill>
                  <a:srgbClr val="000000"/>
                </a:solidFill>
                <a:latin typeface="+mn-lt"/>
                <a:ea typeface="+mn-ea"/>
                <a:cs typeface="+mn-cs"/>
                <a:sym typeface="ヒラギノ角ゴ ProN W3"/>
              </a:defRPr>
            </a:lvl1pPr>
          </a:lstStyle>
          <a:p>
            <a:pPr lvl="0">
              <a:defRPr sz="1800"/>
            </a:pPr>
            <a:r>
              <a:rPr sz="8000"/>
              <a:t>タイトルテキスト</a:t>
            </a:r>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92" name="Shape 92"/>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sp>
        <p:nvSpPr>
          <p:cNvPr id="93" name="Shape 93"/>
          <p:cNvSpPr/>
          <p:nvPr>
            <p:ph type="body" idx="1"/>
          </p:nvPr>
        </p:nvSpPr>
        <p:spPr>
          <a:prstGeom prst="rect">
            <a:avLst/>
          </a:prstGeom>
        </p:spPr>
        <p:txBody>
          <a:bodyPr/>
          <a:lstStyle/>
          <a:p>
            <a:pPr lvl="0">
              <a:defRPr sz="1800">
                <a:solidFill>
                  <a:srgbClr val="000000"/>
                </a:solidFill>
              </a:defRPr>
            </a:pPr>
            <a:r>
              <a:rPr sz="2400">
                <a:solidFill>
                  <a:srgbClr val="4A452A"/>
                </a:solidFill>
              </a:rPr>
              <a:t>本文レベル1</a:t>
            </a:r>
            <a:endParaRPr sz="2400">
              <a:solidFill>
                <a:srgbClr val="4A452A"/>
              </a:solidFill>
            </a:endParaRPr>
          </a:p>
          <a:p>
            <a:pPr lvl="1">
              <a:defRPr sz="1800">
                <a:solidFill>
                  <a:srgbClr val="000000"/>
                </a:solidFill>
              </a:defRPr>
            </a:pPr>
            <a:r>
              <a:rPr sz="2400">
                <a:solidFill>
                  <a:srgbClr val="4A452A"/>
                </a:solidFill>
              </a:rPr>
              <a:t>本文レベル2</a:t>
            </a:r>
            <a:endParaRPr sz="2400">
              <a:solidFill>
                <a:srgbClr val="4A452A"/>
              </a:solidFill>
            </a:endParaRPr>
          </a:p>
          <a:p>
            <a:pPr lvl="2">
              <a:defRPr sz="1800">
                <a:solidFill>
                  <a:srgbClr val="000000"/>
                </a:solidFill>
              </a:defRPr>
            </a:pPr>
            <a:r>
              <a:rPr sz="2400">
                <a:solidFill>
                  <a:srgbClr val="4A452A"/>
                </a:solidFill>
              </a:rPr>
              <a:t>本文レベル3</a:t>
            </a:r>
            <a:endParaRPr sz="2400">
              <a:solidFill>
                <a:srgbClr val="4A452A"/>
              </a:solidFill>
            </a:endParaRPr>
          </a:p>
          <a:p>
            <a:pPr lvl="3">
              <a:defRPr sz="1800">
                <a:solidFill>
                  <a:srgbClr val="000000"/>
                </a:solidFill>
              </a:defRPr>
            </a:pPr>
            <a:r>
              <a:rPr sz="2400">
                <a:solidFill>
                  <a:srgbClr val="4A452A"/>
                </a:solidFill>
              </a:rPr>
              <a:t>本文レベル4</a:t>
            </a:r>
            <a:endParaRPr sz="2400">
              <a:solidFill>
                <a:srgbClr val="4A452A"/>
              </a:solidFill>
            </a:endParaRPr>
          </a:p>
          <a:p>
            <a:pPr lvl="4">
              <a:defRPr sz="1800">
                <a:solidFill>
                  <a:srgbClr val="000000"/>
                </a:solidFill>
              </a:defRPr>
            </a:pPr>
            <a:r>
              <a:rPr sz="2400">
                <a:solidFill>
                  <a:srgbClr val="4A452A"/>
                </a:solidFill>
              </a:rPr>
              <a:t>本文レベル 5</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96" name="Shape 96"/>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97"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98" name="Shape 98"/>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タイトル スライド">
    <p:spTree>
      <p:nvGrpSpPr>
        <p:cNvPr id="1" name=""/>
        <p:cNvGrpSpPr/>
        <p:nvPr/>
      </p:nvGrpSpPr>
      <p:grpSpPr>
        <a:xfrm>
          <a:off x="0" y="0"/>
          <a:ext cx="0" cy="0"/>
          <a:chOff x="0" y="0"/>
          <a:chExt cx="0" cy="0"/>
        </a:xfrm>
      </p:grpSpPr>
      <p:sp>
        <p:nvSpPr>
          <p:cNvPr id="100" name="Shape 100"/>
          <p:cNvSpPr/>
          <p:nvPr>
            <p:ph type="title"/>
          </p:nvPr>
        </p:nvSpPr>
        <p:spPr>
          <a:xfrm>
            <a:off x="975359" y="1528729"/>
            <a:ext cx="11054082" cy="3262062"/>
          </a:xfrm>
          <a:prstGeom prst="rect">
            <a:avLst/>
          </a:prstGeom>
        </p:spPr>
        <p:txBody>
          <a:bodyPr/>
          <a:lstStyle>
            <a:lvl1pPr>
              <a:defRPr sz="4400"/>
            </a:lvl1pPr>
          </a:lstStyle>
          <a:p>
            <a:pPr lvl="0">
              <a:defRPr b="0" sz="1800">
                <a:solidFill>
                  <a:srgbClr val="000000"/>
                </a:solidFill>
              </a:defRPr>
            </a:pPr>
            <a:r>
              <a:rPr b="1" sz="4400">
                <a:solidFill>
                  <a:srgbClr val="000090"/>
                </a:solidFill>
              </a:rPr>
              <a:t>タイトルテキスト</a:t>
            </a:r>
          </a:p>
        </p:txBody>
      </p:sp>
      <p:sp>
        <p:nvSpPr>
          <p:cNvPr id="101" name="Shape 101"/>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endParaRPr sz="2800">
              <a:solidFill>
                <a:srgbClr val="4A452A"/>
              </a:solidFill>
            </a:endParaRPr>
          </a:p>
          <a:p>
            <a:pPr lvl="1">
              <a:defRPr sz="1800">
                <a:solidFill>
                  <a:srgbClr val="000000"/>
                </a:solidFill>
              </a:defRPr>
            </a:pPr>
            <a:r>
              <a:rPr sz="2800">
                <a:solidFill>
                  <a:srgbClr val="4A452A"/>
                </a:solidFill>
              </a:rPr>
              <a:t>本文レベル2</a:t>
            </a:r>
            <a:endParaRPr sz="2800">
              <a:solidFill>
                <a:srgbClr val="4A452A"/>
              </a:solidFill>
            </a:endParaRPr>
          </a:p>
          <a:p>
            <a:pPr lvl="2">
              <a:defRPr sz="1800">
                <a:solidFill>
                  <a:srgbClr val="000000"/>
                </a:solidFill>
              </a:defRPr>
            </a:pPr>
            <a:r>
              <a:rPr sz="2800">
                <a:solidFill>
                  <a:srgbClr val="4A452A"/>
                </a:solidFill>
              </a:rPr>
              <a:t>本文レベル3</a:t>
            </a:r>
            <a:endParaRPr sz="2800">
              <a:solidFill>
                <a:srgbClr val="4A452A"/>
              </a:solidFill>
            </a:endParaRPr>
          </a:p>
          <a:p>
            <a:pPr lvl="3">
              <a:defRPr sz="1800">
                <a:solidFill>
                  <a:srgbClr val="000000"/>
                </a:solidFill>
              </a:defRPr>
            </a:pPr>
            <a:r>
              <a:rPr sz="2800">
                <a:solidFill>
                  <a:srgbClr val="4A452A"/>
                </a:solidFill>
              </a:rPr>
              <a:t>本文レベル4</a:t>
            </a:r>
            <a:endParaRPr sz="2800">
              <a:solidFill>
                <a:srgbClr val="4A452A"/>
              </a:solidFill>
            </a:endParaRPr>
          </a:p>
          <a:p>
            <a:pPr lvl="4">
              <a:defRPr sz="1800">
                <a:solidFill>
                  <a:srgbClr val="000000"/>
                </a:solidFill>
              </a:defRPr>
            </a:pPr>
            <a:r>
              <a:rPr sz="2800">
                <a:solidFill>
                  <a:srgbClr val="4A452A"/>
                </a:solidFill>
              </a:rPr>
              <a:t>本文レベル 5</a:t>
            </a:r>
          </a:p>
        </p:txBody>
      </p:sp>
      <p:sp>
        <p:nvSpPr>
          <p:cNvPr id="102" name="Shape 102"/>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p>
        </p:txBody>
      </p:sp>
      <p:pic>
        <p:nvPicPr>
          <p:cNvPr id="103"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タイトル スライド">
    <p:spTree>
      <p:nvGrpSpPr>
        <p:cNvPr id="1" name=""/>
        <p:cNvGrpSpPr/>
        <p:nvPr/>
      </p:nvGrpSpPr>
      <p:grpSpPr>
        <a:xfrm>
          <a:off x="0" y="0"/>
          <a:ext cx="0" cy="0"/>
          <a:chOff x="0" y="0"/>
          <a:chExt cx="0" cy="0"/>
        </a:xfrm>
      </p:grpSpPr>
      <p:sp>
        <p:nvSpPr>
          <p:cNvPr id="105" name="Shape 105"/>
          <p:cNvSpPr/>
          <p:nvPr>
            <p:ph type="title"/>
          </p:nvPr>
        </p:nvSpPr>
        <p:spPr>
          <a:xfrm>
            <a:off x="975359" y="1528729"/>
            <a:ext cx="11054082" cy="3262062"/>
          </a:xfrm>
          <a:prstGeom prst="rect">
            <a:avLst/>
          </a:prstGeom>
        </p:spPr>
        <p:txBody>
          <a:bodyPr/>
          <a:lstStyle>
            <a:lvl1pPr>
              <a:defRPr sz="4400"/>
            </a:lvl1pPr>
          </a:lstStyle>
          <a:p>
            <a:pPr lvl="0">
              <a:defRPr b="0" sz="1800">
                <a:solidFill>
                  <a:srgbClr val="000000"/>
                </a:solidFill>
              </a:defRPr>
            </a:pPr>
            <a:r>
              <a:rPr b="1" sz="4400">
                <a:solidFill>
                  <a:srgbClr val="000090"/>
                </a:solidFill>
              </a:rPr>
              <a:t>タイトルテキスト</a:t>
            </a:r>
          </a:p>
        </p:txBody>
      </p:sp>
      <p:sp>
        <p:nvSpPr>
          <p:cNvPr id="106" name="Shape 106"/>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endParaRPr sz="2800">
              <a:solidFill>
                <a:srgbClr val="4A452A"/>
              </a:solidFill>
            </a:endParaRPr>
          </a:p>
          <a:p>
            <a:pPr lvl="1">
              <a:defRPr sz="1800">
                <a:solidFill>
                  <a:srgbClr val="000000"/>
                </a:solidFill>
              </a:defRPr>
            </a:pPr>
            <a:r>
              <a:rPr sz="2800">
                <a:solidFill>
                  <a:srgbClr val="4A452A"/>
                </a:solidFill>
              </a:rPr>
              <a:t>本文レベル2</a:t>
            </a:r>
            <a:endParaRPr sz="2800">
              <a:solidFill>
                <a:srgbClr val="4A452A"/>
              </a:solidFill>
            </a:endParaRPr>
          </a:p>
          <a:p>
            <a:pPr lvl="2">
              <a:defRPr sz="1800">
                <a:solidFill>
                  <a:srgbClr val="000000"/>
                </a:solidFill>
              </a:defRPr>
            </a:pPr>
            <a:r>
              <a:rPr sz="2800">
                <a:solidFill>
                  <a:srgbClr val="4A452A"/>
                </a:solidFill>
              </a:rPr>
              <a:t>本文レベル3</a:t>
            </a:r>
            <a:endParaRPr sz="2800">
              <a:solidFill>
                <a:srgbClr val="4A452A"/>
              </a:solidFill>
            </a:endParaRPr>
          </a:p>
          <a:p>
            <a:pPr lvl="3">
              <a:defRPr sz="1800">
                <a:solidFill>
                  <a:srgbClr val="000000"/>
                </a:solidFill>
              </a:defRPr>
            </a:pPr>
            <a:r>
              <a:rPr sz="2800">
                <a:solidFill>
                  <a:srgbClr val="4A452A"/>
                </a:solidFill>
              </a:rPr>
              <a:t>本文レベル4</a:t>
            </a:r>
            <a:endParaRPr sz="2800">
              <a:solidFill>
                <a:srgbClr val="4A452A"/>
              </a:solidFill>
            </a:endParaRPr>
          </a:p>
          <a:p>
            <a:pPr lvl="4">
              <a:defRPr sz="1800">
                <a:solidFill>
                  <a:srgbClr val="000000"/>
                </a:solidFill>
              </a:defRPr>
            </a:pPr>
            <a:r>
              <a:rPr sz="2800">
                <a:solidFill>
                  <a:srgbClr val="4A452A"/>
                </a:solidFill>
              </a:rPr>
              <a:t>本文レベル 5</a:t>
            </a:r>
          </a:p>
        </p:txBody>
      </p:sp>
      <p:sp>
        <p:nvSpPr>
          <p:cNvPr id="107" name="Shape 107"/>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p>
        </p:txBody>
      </p:sp>
      <p:pic>
        <p:nvPicPr>
          <p:cNvPr id="108"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タイトル スライド">
    <p:spTree>
      <p:nvGrpSpPr>
        <p:cNvPr id="1" name=""/>
        <p:cNvGrpSpPr/>
        <p:nvPr/>
      </p:nvGrpSpPr>
      <p:grpSpPr>
        <a:xfrm>
          <a:off x="0" y="0"/>
          <a:ext cx="0" cy="0"/>
          <a:chOff x="0" y="0"/>
          <a:chExt cx="0" cy="0"/>
        </a:xfrm>
      </p:grpSpPr>
      <p:sp>
        <p:nvSpPr>
          <p:cNvPr id="110" name="Shape 110"/>
          <p:cNvSpPr/>
          <p:nvPr>
            <p:ph type="title"/>
          </p:nvPr>
        </p:nvSpPr>
        <p:spPr>
          <a:xfrm>
            <a:off x="975359" y="1528729"/>
            <a:ext cx="11054082" cy="3262062"/>
          </a:xfrm>
          <a:prstGeom prst="rect">
            <a:avLst/>
          </a:prstGeom>
        </p:spPr>
        <p:txBody>
          <a:bodyPr/>
          <a:lstStyle>
            <a:lvl1pPr>
              <a:defRPr sz="4400"/>
            </a:lvl1pPr>
          </a:lstStyle>
          <a:p>
            <a:pPr lvl="0">
              <a:defRPr b="0" sz="1800">
                <a:solidFill>
                  <a:srgbClr val="000000"/>
                </a:solidFill>
              </a:defRPr>
            </a:pPr>
            <a:r>
              <a:rPr b="1" sz="4400">
                <a:solidFill>
                  <a:srgbClr val="000090"/>
                </a:solidFill>
              </a:rPr>
              <a:t>タイトルテキスト</a:t>
            </a:r>
          </a:p>
        </p:txBody>
      </p:sp>
      <p:sp>
        <p:nvSpPr>
          <p:cNvPr id="111" name="Shape 111"/>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endParaRPr sz="2800">
              <a:solidFill>
                <a:srgbClr val="4A452A"/>
              </a:solidFill>
            </a:endParaRPr>
          </a:p>
          <a:p>
            <a:pPr lvl="1">
              <a:defRPr sz="1800">
                <a:solidFill>
                  <a:srgbClr val="000000"/>
                </a:solidFill>
              </a:defRPr>
            </a:pPr>
            <a:r>
              <a:rPr sz="2800">
                <a:solidFill>
                  <a:srgbClr val="4A452A"/>
                </a:solidFill>
              </a:rPr>
              <a:t>本文レベル2</a:t>
            </a:r>
            <a:endParaRPr sz="2800">
              <a:solidFill>
                <a:srgbClr val="4A452A"/>
              </a:solidFill>
            </a:endParaRPr>
          </a:p>
          <a:p>
            <a:pPr lvl="2">
              <a:defRPr sz="1800">
                <a:solidFill>
                  <a:srgbClr val="000000"/>
                </a:solidFill>
              </a:defRPr>
            </a:pPr>
            <a:r>
              <a:rPr sz="2800">
                <a:solidFill>
                  <a:srgbClr val="4A452A"/>
                </a:solidFill>
              </a:rPr>
              <a:t>本文レベル3</a:t>
            </a:r>
            <a:endParaRPr sz="2800">
              <a:solidFill>
                <a:srgbClr val="4A452A"/>
              </a:solidFill>
            </a:endParaRPr>
          </a:p>
          <a:p>
            <a:pPr lvl="3">
              <a:defRPr sz="1800">
                <a:solidFill>
                  <a:srgbClr val="000000"/>
                </a:solidFill>
              </a:defRPr>
            </a:pPr>
            <a:r>
              <a:rPr sz="2800">
                <a:solidFill>
                  <a:srgbClr val="4A452A"/>
                </a:solidFill>
              </a:rPr>
              <a:t>本文レベル4</a:t>
            </a:r>
            <a:endParaRPr sz="2800">
              <a:solidFill>
                <a:srgbClr val="4A452A"/>
              </a:solidFill>
            </a:endParaRPr>
          </a:p>
          <a:p>
            <a:pPr lvl="4">
              <a:defRPr sz="1800">
                <a:solidFill>
                  <a:srgbClr val="000000"/>
                </a:solidFill>
              </a:defRPr>
            </a:pPr>
            <a:r>
              <a:rPr sz="2800">
                <a:solidFill>
                  <a:srgbClr val="4A452A"/>
                </a:solidFill>
              </a:rPr>
              <a:t>本文レベル 5</a:t>
            </a:r>
          </a:p>
        </p:txBody>
      </p:sp>
      <p:sp>
        <p:nvSpPr>
          <p:cNvPr id="112" name="Shape 112"/>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p>
        </p:txBody>
      </p:sp>
      <p:pic>
        <p:nvPicPr>
          <p:cNvPr id="113"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15" name="Shape 115"/>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16"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17" name="Shape 117"/>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119" name="Shape 119"/>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121" name="Shape 12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122" name="Shape 122"/>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123" name="Shape 123"/>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125" name="Shape 125"/>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126" name="Shape 126"/>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127" name="Shape 127"/>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129" name="Shape 129"/>
          <p:cNvSpPr/>
          <p:nvPr>
            <p:ph type="title"/>
          </p:nvPr>
        </p:nvSpPr>
        <p:spPr>
          <a:xfrm>
            <a:off x="-1" y="1"/>
            <a:ext cx="13004803" cy="800907"/>
          </a:xfrm>
          <a:prstGeom prst="rect">
            <a:avLst/>
          </a:prstGeom>
        </p:spPr>
        <p:txBody>
          <a:bodyPr/>
          <a:lstStyle>
            <a:lvl1pPr>
              <a:defRPr sz="5400"/>
            </a:lvl1pPr>
          </a:lstStyle>
          <a:p>
            <a:pPr lvl="0">
              <a:defRPr b="0" sz="1800">
                <a:solidFill>
                  <a:srgbClr val="000000"/>
                </a:solidFill>
              </a:defRPr>
            </a:pPr>
            <a:r>
              <a:rPr b="1" sz="5400">
                <a:solidFill>
                  <a:srgbClr val="000090"/>
                </a:solidFill>
              </a:rPr>
              <a:t>タイトルテキスト</a:t>
            </a:r>
          </a:p>
        </p:txBody>
      </p:sp>
      <p:sp>
        <p:nvSpPr>
          <p:cNvPr id="130" name="Shape 130"/>
          <p:cNvSpPr/>
          <p:nvPr>
            <p:ph type="body" idx="1"/>
          </p:nvPr>
        </p:nvSpPr>
        <p:spPr>
          <a:xfrm>
            <a:off x="142075" y="1379962"/>
            <a:ext cx="12725730" cy="8373638"/>
          </a:xfrm>
          <a:prstGeom prst="rect">
            <a:avLst/>
          </a:prstGeom>
        </p:spPr>
        <p:txBody>
          <a:bodyPr/>
          <a:lstStyle/>
          <a:p>
            <a:pPr lvl="0">
              <a:defRPr sz="1800">
                <a:solidFill>
                  <a:srgbClr val="000000"/>
                </a:solidFill>
              </a:defRPr>
            </a:pPr>
            <a:r>
              <a:rPr sz="2400">
                <a:solidFill>
                  <a:srgbClr val="4A452A"/>
                </a:solidFill>
              </a:rPr>
              <a:t>本文レベル1</a:t>
            </a:r>
            <a:endParaRPr sz="2400">
              <a:solidFill>
                <a:srgbClr val="4A452A"/>
              </a:solidFill>
            </a:endParaRPr>
          </a:p>
          <a:p>
            <a:pPr lvl="1">
              <a:defRPr sz="1800">
                <a:solidFill>
                  <a:srgbClr val="000000"/>
                </a:solidFill>
              </a:defRPr>
            </a:pPr>
            <a:r>
              <a:rPr sz="2400">
                <a:solidFill>
                  <a:srgbClr val="4A452A"/>
                </a:solidFill>
              </a:rPr>
              <a:t>本文レベル2</a:t>
            </a:r>
            <a:endParaRPr sz="2400">
              <a:solidFill>
                <a:srgbClr val="4A452A"/>
              </a:solidFill>
            </a:endParaRPr>
          </a:p>
          <a:p>
            <a:pPr lvl="2">
              <a:defRPr sz="1800">
                <a:solidFill>
                  <a:srgbClr val="000000"/>
                </a:solidFill>
              </a:defRPr>
            </a:pPr>
            <a:r>
              <a:rPr sz="2400">
                <a:solidFill>
                  <a:srgbClr val="4A452A"/>
                </a:solidFill>
              </a:rPr>
              <a:t>本文レベル3</a:t>
            </a:r>
            <a:endParaRPr sz="2400">
              <a:solidFill>
                <a:srgbClr val="4A452A"/>
              </a:solidFill>
            </a:endParaRPr>
          </a:p>
          <a:p>
            <a:pPr lvl="3">
              <a:defRPr sz="1800">
                <a:solidFill>
                  <a:srgbClr val="000000"/>
                </a:solidFill>
              </a:defRPr>
            </a:pPr>
            <a:r>
              <a:rPr sz="2400">
                <a:solidFill>
                  <a:srgbClr val="4A452A"/>
                </a:solidFill>
              </a:rPr>
              <a:t>本文レベル4</a:t>
            </a:r>
            <a:endParaRPr sz="2400">
              <a:solidFill>
                <a:srgbClr val="4A452A"/>
              </a:solidFill>
            </a:endParaRPr>
          </a:p>
          <a:p>
            <a:pPr lvl="4">
              <a:defRPr sz="1800">
                <a:solidFill>
                  <a:srgbClr val="000000"/>
                </a:solidFill>
              </a:defRPr>
            </a:pPr>
            <a:r>
              <a:rPr sz="2400">
                <a:solidFill>
                  <a:srgbClr val="4A452A"/>
                </a:solidFill>
              </a:rPr>
              <a:t>本文レベル 5</a:t>
            </a:r>
          </a:p>
        </p:txBody>
      </p:sp>
      <p:sp>
        <p:nvSpPr>
          <p:cNvPr id="131" name="Shape 131"/>
          <p:cNvSpPr/>
          <p:nvPr>
            <p:ph type="sldNum" sz="quarter" idx="2"/>
          </p:nvPr>
        </p:nvSpPr>
        <p:spPr>
          <a:xfrm>
            <a:off x="11399587" y="9020317"/>
            <a:ext cx="1605213" cy="688849"/>
          </a:xfrm>
          <a:prstGeom prst="rect">
            <a:avLst/>
          </a:prstGeom>
        </p:spPr>
        <p:txBody>
          <a:bodyPr anchor="t"/>
          <a:lstStyle>
            <a:lvl1pPr>
              <a:defRPr sz="3600">
                <a:latin typeface="Calibri"/>
                <a:ea typeface="Calibri"/>
                <a:cs typeface="Calibri"/>
                <a:sym typeface="Calibri"/>
              </a:defRPr>
            </a:lvl1pPr>
          </a:lstStyle>
          <a:p>
            <a:pPr lvl="0"/>
            <a:fld id="{86CB4B4D-7CA3-9044-876B-883B54F8677D}" type="slidenum"/>
          </a:p>
        </p:txBody>
      </p:sp>
      <p:sp>
        <p:nvSpPr>
          <p:cNvPr id="132" name="Shape 132"/>
          <p:cNvSpPr/>
          <p:nvPr/>
        </p:nvSpPr>
        <p:spPr>
          <a:xfrm>
            <a:off x="-1" y="821033"/>
            <a:ext cx="13004803" cy="1"/>
          </a:xfrm>
          <a:prstGeom prst="line">
            <a:avLst/>
          </a:prstGeom>
          <a:ln w="3175">
            <a:solidFill>
              <a:srgbClr val="4C4C4C"/>
            </a:solidFill>
          </a:ln>
        </p:spPr>
        <p:txBody>
          <a:bodyPr lIns="65023" tIns="65023" rIns="65023" bIns="65023"/>
          <a:lstStyle/>
          <a:p>
            <a:pPr lvl="0" algn="l" defTabSz="457200">
              <a:defRPr sz="1400">
                <a:latin typeface="Helvetica"/>
                <a:ea typeface="Helvetica"/>
                <a:cs typeface="Helvetica"/>
                <a:sym typeface="Helvetica"/>
              </a:defRPr>
            </a:pP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画像（縦長）">
    <p:spTree>
      <p:nvGrpSpPr>
        <p:cNvPr id="1" name=""/>
        <p:cNvGrpSpPr/>
        <p:nvPr/>
      </p:nvGrpSpPr>
      <p:grpSpPr>
        <a:xfrm>
          <a:off x="0" y="0"/>
          <a:ext cx="0" cy="0"/>
          <a:chOff x="0" y="0"/>
          <a:chExt cx="0" cy="0"/>
        </a:xfrm>
      </p:grpSpPr>
      <p:sp>
        <p:nvSpPr>
          <p:cNvPr id="14" name="Shape 14"/>
          <p:cNvSpPr/>
          <p:nvPr>
            <p:ph type="title"/>
          </p:nvPr>
        </p:nvSpPr>
        <p:spPr>
          <a:xfrm>
            <a:off x="952500" y="635000"/>
            <a:ext cx="5334000" cy="3987800"/>
          </a:xfrm>
          <a:prstGeom prst="rect">
            <a:avLst/>
          </a:prstGeom>
        </p:spPr>
        <p:txBody>
          <a:bodyPr lIns="0" tIns="0" rIns="0" bIns="0" anchor="b"/>
          <a:lstStyle>
            <a:lvl1pPr defTabSz="584200">
              <a:defRPr b="0" sz="6000">
                <a:solidFill>
                  <a:srgbClr val="000000"/>
                </a:solidFill>
                <a:latin typeface="+mn-lt"/>
                <a:ea typeface="+mn-ea"/>
                <a:cs typeface="+mn-cs"/>
                <a:sym typeface="ヒラギノ角ゴ ProN W3"/>
              </a:defRPr>
            </a:lvl1pPr>
          </a:lstStyle>
          <a:p>
            <a:pPr lvl="0">
              <a:defRPr sz="1800"/>
            </a:pPr>
            <a:r>
              <a:rPr sz="6000"/>
              <a:t>タイトルテキスト</a:t>
            </a:r>
          </a:p>
        </p:txBody>
      </p:sp>
      <p:sp>
        <p:nvSpPr>
          <p:cNvPr id="15" name="Shape 15"/>
          <p:cNvSpPr/>
          <p:nvPr>
            <p:ph type="body" idx="1"/>
          </p:nvPr>
        </p:nvSpPr>
        <p:spPr>
          <a:xfrm>
            <a:off x="952500" y="4762500"/>
            <a:ext cx="5334000" cy="4102100"/>
          </a:xfrm>
          <a:prstGeom prst="rect">
            <a:avLst/>
          </a:prstGeom>
        </p:spPr>
        <p:txBody>
          <a:bodyPr lIns="0" tIns="0" rIns="0" bIns="0"/>
          <a:lstStyle>
            <a:lvl1pPr marL="0" indent="0" algn="ctr" defTabSz="584200">
              <a:spcBef>
                <a:spcPts val="0"/>
              </a:spcBef>
              <a:buSzTx/>
              <a:buFontTx/>
              <a:buNone/>
              <a:defRPr sz="3200">
                <a:solidFill>
                  <a:srgbClr val="000000"/>
                </a:solidFill>
                <a:latin typeface="+mn-lt"/>
                <a:ea typeface="+mn-ea"/>
                <a:cs typeface="+mn-cs"/>
                <a:sym typeface="ヒラギノ角ゴ ProN W3"/>
              </a:defRPr>
            </a:lvl1pPr>
            <a:lvl2pPr marL="0" indent="228600" algn="ctr" defTabSz="584200">
              <a:spcBef>
                <a:spcPts val="0"/>
              </a:spcBef>
              <a:buSzTx/>
              <a:buFontTx/>
              <a:buNone/>
              <a:defRPr sz="3200">
                <a:solidFill>
                  <a:srgbClr val="000000"/>
                </a:solidFill>
                <a:latin typeface="+mn-lt"/>
                <a:ea typeface="+mn-ea"/>
                <a:cs typeface="+mn-cs"/>
                <a:sym typeface="ヒラギノ角ゴ ProN W3"/>
              </a:defRPr>
            </a:lvl2pPr>
            <a:lvl3pPr marL="0" indent="457200" algn="ctr" defTabSz="584200">
              <a:spcBef>
                <a:spcPts val="0"/>
              </a:spcBef>
              <a:buSzTx/>
              <a:buFontTx/>
              <a:buNone/>
              <a:defRPr sz="3200">
                <a:solidFill>
                  <a:srgbClr val="000000"/>
                </a:solidFill>
                <a:latin typeface="+mn-lt"/>
                <a:ea typeface="+mn-ea"/>
                <a:cs typeface="+mn-cs"/>
                <a:sym typeface="ヒラギノ角ゴ ProN W3"/>
              </a:defRPr>
            </a:lvl3pPr>
            <a:lvl4pPr marL="0" indent="685800" algn="ctr" defTabSz="584200">
              <a:spcBef>
                <a:spcPts val="0"/>
              </a:spcBef>
              <a:buSzTx/>
              <a:buFontTx/>
              <a:buNone/>
              <a:defRPr sz="3200">
                <a:solidFill>
                  <a:srgbClr val="000000"/>
                </a:solidFill>
                <a:latin typeface="+mn-lt"/>
                <a:ea typeface="+mn-ea"/>
                <a:cs typeface="+mn-cs"/>
                <a:sym typeface="ヒラギノ角ゴ ProN W3"/>
              </a:defRPr>
            </a:lvl4pPr>
            <a:lvl5pPr marL="0" indent="914400" algn="ctr" defTabSz="584200">
              <a:spcBef>
                <a:spcPts val="0"/>
              </a:spcBef>
              <a:buSzTx/>
              <a:buFontTx/>
              <a:buNone/>
              <a:defRPr sz="3200">
                <a:solidFill>
                  <a:srgbClr val="000000"/>
                </a:solidFill>
                <a:latin typeface="+mn-lt"/>
                <a:ea typeface="+mn-ea"/>
                <a:cs typeface="+mn-cs"/>
                <a:sym typeface="ヒラギノ角ゴ ProN W3"/>
              </a:defRPr>
            </a:lvl5pPr>
          </a:lstStyle>
          <a:p>
            <a:pPr lvl="0">
              <a:defRPr sz="1800"/>
            </a:pPr>
            <a:r>
              <a:rPr sz="3200"/>
              <a:t>本文レベル1</a:t>
            </a:r>
            <a:endParaRPr sz="3200"/>
          </a:p>
          <a:p>
            <a:pPr lvl="1">
              <a:defRPr sz="1800"/>
            </a:pPr>
            <a:r>
              <a:rPr sz="3200"/>
              <a:t>本文レベル2</a:t>
            </a:r>
            <a:endParaRPr sz="3200"/>
          </a:p>
          <a:p>
            <a:pPr lvl="2">
              <a:defRPr sz="1800"/>
            </a:pPr>
            <a:r>
              <a:rPr sz="3200"/>
              <a:t>本文レベル3</a:t>
            </a:r>
            <a:endParaRPr sz="3200"/>
          </a:p>
          <a:p>
            <a:pPr lvl="3">
              <a:defRPr sz="1800"/>
            </a:pPr>
            <a:r>
              <a:rPr sz="3200"/>
              <a:t>本文レベル4</a:t>
            </a:r>
            <a:endParaRPr sz="3200"/>
          </a:p>
          <a:p>
            <a:pPr lvl="4">
              <a:defRPr sz="1800"/>
            </a:pPr>
            <a:r>
              <a:rPr sz="3200"/>
              <a:t>本文レベル 5</a:t>
            </a:r>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34" name="Shape 134"/>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35"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36" name="Shape 136"/>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38" name="Shape 138"/>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39"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40" name="Shape 140"/>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142" name="Shape 142"/>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143" name="Shape 143"/>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144" name="Shape 144"/>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1" showMasterPhAnim="1">
  <p:cSld name="タイトル スライド">
    <p:spTree>
      <p:nvGrpSpPr>
        <p:cNvPr id="1" name=""/>
        <p:cNvGrpSpPr/>
        <p:nvPr/>
      </p:nvGrpSpPr>
      <p:grpSpPr>
        <a:xfrm>
          <a:off x="0" y="0"/>
          <a:ext cx="0" cy="0"/>
          <a:chOff x="0" y="0"/>
          <a:chExt cx="0" cy="0"/>
        </a:xfrm>
      </p:grpSpPr>
      <p:sp>
        <p:nvSpPr>
          <p:cNvPr id="146" name="Shape 146"/>
          <p:cNvSpPr/>
          <p:nvPr>
            <p:ph type="title"/>
          </p:nvPr>
        </p:nvSpPr>
        <p:spPr>
          <a:xfrm>
            <a:off x="975359" y="2623537"/>
            <a:ext cx="11054082" cy="2903503"/>
          </a:xfrm>
          <a:prstGeom prst="rect">
            <a:avLst/>
          </a:prstGeom>
        </p:spPr>
        <p:txBody>
          <a:bodyPr/>
          <a:lstStyle>
            <a:lvl1pPr>
              <a:defRPr b="0" sz="6200">
                <a:solidFill>
                  <a:srgbClr val="000000"/>
                </a:solidFill>
                <a:latin typeface="Calibri"/>
                <a:ea typeface="Calibri"/>
                <a:cs typeface="Calibri"/>
                <a:sym typeface="Calibri"/>
              </a:defRPr>
            </a:lvl1pPr>
          </a:lstStyle>
          <a:p>
            <a:pPr lvl="0">
              <a:defRPr sz="1800"/>
            </a:pPr>
            <a:r>
              <a:rPr sz="6200"/>
              <a:t>タイトルテキスト</a:t>
            </a:r>
          </a:p>
        </p:txBody>
      </p:sp>
      <p:sp>
        <p:nvSpPr>
          <p:cNvPr id="147" name="Shape 147"/>
          <p:cNvSpPr/>
          <p:nvPr>
            <p:ph type="body" idx="1"/>
          </p:nvPr>
        </p:nvSpPr>
        <p:spPr>
          <a:xfrm>
            <a:off x="1950719" y="5527040"/>
            <a:ext cx="9103361" cy="4226561"/>
          </a:xfrm>
          <a:prstGeom prst="rect">
            <a:avLst/>
          </a:prstGeom>
        </p:spPr>
        <p:txBody>
          <a:bodyPr/>
          <a:lstStyle>
            <a:lvl1pPr marL="0" indent="0" algn="ctr">
              <a:spcBef>
                <a:spcPts val="700"/>
              </a:spcBef>
              <a:buSzTx/>
              <a:buFontTx/>
              <a:buNone/>
              <a:defRPr sz="4400">
                <a:solidFill>
                  <a:srgbClr val="888888"/>
                </a:solidFill>
                <a:latin typeface="Calibri"/>
                <a:ea typeface="Calibri"/>
                <a:cs typeface="Calibri"/>
                <a:sym typeface="Calibri"/>
              </a:defRPr>
            </a:lvl1pPr>
            <a:lvl2pPr marL="0" indent="457200" algn="ctr">
              <a:spcBef>
                <a:spcPts val="700"/>
              </a:spcBef>
              <a:buSzTx/>
              <a:buFontTx/>
              <a:buNone/>
              <a:defRPr sz="4400">
                <a:solidFill>
                  <a:srgbClr val="888888"/>
                </a:solidFill>
                <a:latin typeface="Calibri"/>
                <a:ea typeface="Calibri"/>
                <a:cs typeface="Calibri"/>
                <a:sym typeface="Calibri"/>
              </a:defRPr>
            </a:lvl2pPr>
            <a:lvl3pPr marL="0" indent="914400" algn="ctr">
              <a:spcBef>
                <a:spcPts val="700"/>
              </a:spcBef>
              <a:buSzTx/>
              <a:buFontTx/>
              <a:buNone/>
              <a:defRPr sz="4400">
                <a:solidFill>
                  <a:srgbClr val="888888"/>
                </a:solidFill>
                <a:latin typeface="Calibri"/>
                <a:ea typeface="Calibri"/>
                <a:cs typeface="Calibri"/>
                <a:sym typeface="Calibri"/>
              </a:defRPr>
            </a:lvl3pPr>
            <a:lvl4pPr marL="0" indent="1371600" algn="ctr">
              <a:spcBef>
                <a:spcPts val="700"/>
              </a:spcBef>
              <a:buSzTx/>
              <a:buFontTx/>
              <a:buNone/>
              <a:defRPr sz="4400">
                <a:solidFill>
                  <a:srgbClr val="888888"/>
                </a:solidFill>
                <a:latin typeface="Calibri"/>
                <a:ea typeface="Calibri"/>
                <a:cs typeface="Calibri"/>
                <a:sym typeface="Calibri"/>
              </a:defRPr>
            </a:lvl4pPr>
            <a:lvl5pPr marL="0" indent="1828800" algn="ctr">
              <a:spcBef>
                <a:spcPts val="700"/>
              </a:spcBef>
              <a:buSzTx/>
              <a:buFontTx/>
              <a:buNone/>
              <a:defRPr sz="4400">
                <a:solidFill>
                  <a:srgbClr val="888888"/>
                </a:solidFill>
                <a:latin typeface="Calibri"/>
                <a:ea typeface="Calibri"/>
                <a:cs typeface="Calibri"/>
                <a:sym typeface="Calibri"/>
              </a:defRPr>
            </a:lvl5pPr>
          </a:lstStyle>
          <a:p>
            <a:pPr lvl="0">
              <a:defRPr sz="1800">
                <a:solidFill>
                  <a:srgbClr val="000000"/>
                </a:solidFill>
              </a:defRPr>
            </a:pPr>
            <a:r>
              <a:rPr sz="4400">
                <a:solidFill>
                  <a:srgbClr val="888888"/>
                </a:solidFill>
              </a:rPr>
              <a:t>本文レベル1</a:t>
            </a:r>
            <a:endParaRPr sz="4400">
              <a:solidFill>
                <a:srgbClr val="888888"/>
              </a:solidFill>
            </a:endParaRPr>
          </a:p>
          <a:p>
            <a:pPr lvl="1">
              <a:defRPr sz="1800">
                <a:solidFill>
                  <a:srgbClr val="000000"/>
                </a:solidFill>
              </a:defRPr>
            </a:pPr>
            <a:r>
              <a:rPr sz="4400">
                <a:solidFill>
                  <a:srgbClr val="888888"/>
                </a:solidFill>
              </a:rPr>
              <a:t>本文レベル2</a:t>
            </a:r>
            <a:endParaRPr sz="4400">
              <a:solidFill>
                <a:srgbClr val="888888"/>
              </a:solidFill>
            </a:endParaRPr>
          </a:p>
          <a:p>
            <a:pPr lvl="2">
              <a:defRPr sz="1800">
                <a:solidFill>
                  <a:srgbClr val="000000"/>
                </a:solidFill>
              </a:defRPr>
            </a:pPr>
            <a:r>
              <a:rPr sz="4400">
                <a:solidFill>
                  <a:srgbClr val="888888"/>
                </a:solidFill>
              </a:rPr>
              <a:t>本文レベル3</a:t>
            </a:r>
            <a:endParaRPr sz="4400">
              <a:solidFill>
                <a:srgbClr val="888888"/>
              </a:solidFill>
            </a:endParaRPr>
          </a:p>
          <a:p>
            <a:pPr lvl="3">
              <a:defRPr sz="1800">
                <a:solidFill>
                  <a:srgbClr val="000000"/>
                </a:solidFill>
              </a:defRPr>
            </a:pPr>
            <a:r>
              <a:rPr sz="4400">
                <a:solidFill>
                  <a:srgbClr val="888888"/>
                </a:solidFill>
              </a:rPr>
              <a:t>本文レベル4</a:t>
            </a:r>
            <a:endParaRPr sz="4400">
              <a:solidFill>
                <a:srgbClr val="888888"/>
              </a:solidFill>
            </a:endParaRPr>
          </a:p>
          <a:p>
            <a:pPr lvl="4">
              <a:defRPr sz="1800">
                <a:solidFill>
                  <a:srgbClr val="000000"/>
                </a:solidFill>
              </a:defRPr>
            </a:pPr>
            <a:r>
              <a:rPr sz="4400">
                <a:solidFill>
                  <a:srgbClr val="888888"/>
                </a:solidFill>
              </a:rPr>
              <a:t>本文レベル 5</a:t>
            </a:r>
          </a:p>
        </p:txBody>
      </p:sp>
      <p:sp>
        <p:nvSpPr>
          <p:cNvPr id="148" name="Shape 148"/>
          <p:cNvSpPr/>
          <p:nvPr>
            <p:ph type="sldNum" sz="quarter" idx="2"/>
          </p:nvPr>
        </p:nvSpPr>
        <p:spPr>
          <a:xfrm>
            <a:off x="9320107" y="9114112"/>
            <a:ext cx="3034454" cy="371349"/>
          </a:xfrm>
          <a:prstGeom prst="rect">
            <a:avLst/>
          </a:prstGeom>
        </p:spPr>
        <p:txBody>
          <a:bodyPr anchor="ctr"/>
          <a:lstStyle>
            <a:lvl1pPr>
              <a:defRPr b="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150" name="Shape 150"/>
          <p:cNvSpPr/>
          <p:nvPr>
            <p:ph type="title"/>
          </p:nvPr>
        </p:nvSpPr>
        <p:spPr>
          <a:xfrm>
            <a:off x="650239" y="130952"/>
            <a:ext cx="11704322" cy="2144888"/>
          </a:xfrm>
          <a:prstGeom prst="rect">
            <a:avLst/>
          </a:prstGeom>
        </p:spPr>
        <p:txBody>
          <a:bodyPr/>
          <a:lstStyle>
            <a:lvl1pPr>
              <a:defRPr b="0" sz="6200">
                <a:solidFill>
                  <a:srgbClr val="000000"/>
                </a:solidFill>
                <a:latin typeface="Calibri"/>
                <a:ea typeface="Calibri"/>
                <a:cs typeface="Calibri"/>
                <a:sym typeface="Calibri"/>
              </a:defRPr>
            </a:lvl1pPr>
          </a:lstStyle>
          <a:p>
            <a:pPr lvl="0">
              <a:defRPr sz="1800"/>
            </a:pPr>
            <a:r>
              <a:rPr sz="6200"/>
              <a:t>タイトルテキスト</a:t>
            </a:r>
          </a:p>
        </p:txBody>
      </p:sp>
      <p:sp>
        <p:nvSpPr>
          <p:cNvPr id="151" name="Shape 151"/>
          <p:cNvSpPr/>
          <p:nvPr>
            <p:ph type="body" idx="1"/>
          </p:nvPr>
        </p:nvSpPr>
        <p:spPr>
          <a:xfrm>
            <a:off x="650239" y="2275839"/>
            <a:ext cx="11704322" cy="7477761"/>
          </a:xfrm>
          <a:prstGeom prst="rect">
            <a:avLst/>
          </a:prstGeom>
        </p:spPr>
        <p:txBody>
          <a:bodyPr/>
          <a:lstStyle>
            <a:lvl1pPr marL="471487" indent="-471487">
              <a:spcBef>
                <a:spcPts val="700"/>
              </a:spcBef>
              <a:defRPr sz="4400">
                <a:solidFill>
                  <a:srgbClr val="000000"/>
                </a:solidFill>
                <a:latin typeface="Calibri"/>
                <a:ea typeface="Calibri"/>
                <a:cs typeface="Calibri"/>
                <a:sym typeface="Calibri"/>
              </a:defRPr>
            </a:lvl1pPr>
            <a:lvl2pPr marL="906235" indent="-449035">
              <a:spcBef>
                <a:spcPts val="700"/>
              </a:spcBef>
              <a:defRPr sz="4400">
                <a:solidFill>
                  <a:srgbClr val="000000"/>
                </a:solidFill>
                <a:latin typeface="Calibri"/>
                <a:ea typeface="Calibri"/>
                <a:cs typeface="Calibri"/>
                <a:sym typeface="Calibri"/>
              </a:defRPr>
            </a:lvl2pPr>
            <a:lvl3pPr marL="1333500" indent="-419100">
              <a:spcBef>
                <a:spcPts val="700"/>
              </a:spcBef>
              <a:defRPr sz="4400">
                <a:solidFill>
                  <a:srgbClr val="000000"/>
                </a:solidFill>
                <a:latin typeface="Calibri"/>
                <a:ea typeface="Calibri"/>
                <a:cs typeface="Calibri"/>
                <a:sym typeface="Calibri"/>
              </a:defRPr>
            </a:lvl3pPr>
            <a:lvl4pPr marL="1874520" indent="-502920">
              <a:spcBef>
                <a:spcPts val="700"/>
              </a:spcBef>
              <a:defRPr sz="4400">
                <a:solidFill>
                  <a:srgbClr val="000000"/>
                </a:solidFill>
                <a:latin typeface="Calibri"/>
                <a:ea typeface="Calibri"/>
                <a:cs typeface="Calibri"/>
                <a:sym typeface="Calibri"/>
              </a:defRPr>
            </a:lvl4pPr>
            <a:lvl5pPr marL="2331720" indent="-502920">
              <a:spcBef>
                <a:spcPts val="700"/>
              </a:spcBef>
              <a:defRPr sz="4400">
                <a:solidFill>
                  <a:srgbClr val="000000"/>
                </a:solidFill>
                <a:latin typeface="Calibri"/>
                <a:ea typeface="Calibri"/>
                <a:cs typeface="Calibri"/>
                <a:sym typeface="Calibri"/>
              </a:defRPr>
            </a:lvl5pPr>
          </a:lstStyle>
          <a:p>
            <a:pPr lvl="0">
              <a:defRPr sz="1800"/>
            </a:pPr>
            <a:r>
              <a:rPr sz="4400"/>
              <a:t>本文レベル1</a:t>
            </a:r>
            <a:endParaRPr sz="4400"/>
          </a:p>
          <a:p>
            <a:pPr lvl="1">
              <a:defRPr sz="1800"/>
            </a:pPr>
            <a:r>
              <a:rPr sz="4400"/>
              <a:t>本文レベル2</a:t>
            </a:r>
            <a:endParaRPr sz="4400"/>
          </a:p>
          <a:p>
            <a:pPr lvl="2">
              <a:defRPr sz="1800"/>
            </a:pPr>
            <a:r>
              <a:rPr sz="4400"/>
              <a:t>本文レベル3</a:t>
            </a:r>
            <a:endParaRPr sz="4400"/>
          </a:p>
          <a:p>
            <a:pPr lvl="3">
              <a:defRPr sz="1800"/>
            </a:pPr>
            <a:r>
              <a:rPr sz="4400"/>
              <a:t>本文レベル4</a:t>
            </a:r>
            <a:endParaRPr sz="4400"/>
          </a:p>
          <a:p>
            <a:pPr lvl="4">
              <a:defRPr sz="1800"/>
            </a:pPr>
            <a:r>
              <a:rPr sz="4400"/>
              <a:t>本文レベル 5</a:t>
            </a:r>
          </a:p>
        </p:txBody>
      </p:sp>
      <p:sp>
        <p:nvSpPr>
          <p:cNvPr id="152" name="Shape 152"/>
          <p:cNvSpPr/>
          <p:nvPr>
            <p:ph type="sldNum" sz="quarter" idx="2"/>
          </p:nvPr>
        </p:nvSpPr>
        <p:spPr>
          <a:xfrm>
            <a:off x="9320107" y="9114112"/>
            <a:ext cx="3034454" cy="371349"/>
          </a:xfrm>
          <a:prstGeom prst="rect">
            <a:avLst/>
          </a:prstGeom>
        </p:spPr>
        <p:txBody>
          <a:bodyPr anchor="ctr"/>
          <a:lstStyle>
            <a:lvl1pPr>
              <a:defRPr b="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1" showMasterPhAnim="1">
  <p:cSld name="タイトル スライド">
    <p:spTree>
      <p:nvGrpSpPr>
        <p:cNvPr id="1" name=""/>
        <p:cNvGrpSpPr/>
        <p:nvPr/>
      </p:nvGrpSpPr>
      <p:grpSpPr>
        <a:xfrm>
          <a:off x="0" y="0"/>
          <a:ext cx="0" cy="0"/>
          <a:chOff x="0" y="0"/>
          <a:chExt cx="0" cy="0"/>
        </a:xfrm>
      </p:grpSpPr>
      <p:sp>
        <p:nvSpPr>
          <p:cNvPr id="154" name="Shape 154"/>
          <p:cNvSpPr/>
          <p:nvPr>
            <p:ph type="title"/>
          </p:nvPr>
        </p:nvSpPr>
        <p:spPr>
          <a:xfrm>
            <a:off x="975359" y="1528729"/>
            <a:ext cx="11054082" cy="3262062"/>
          </a:xfrm>
          <a:prstGeom prst="rect">
            <a:avLst/>
          </a:prstGeom>
        </p:spPr>
        <p:txBody>
          <a:bodyPr/>
          <a:lstStyle>
            <a:lvl1pPr>
              <a:defRPr sz="4400"/>
            </a:lvl1pPr>
          </a:lstStyle>
          <a:p>
            <a:pPr lvl="0">
              <a:defRPr b="0" sz="1800">
                <a:solidFill>
                  <a:srgbClr val="000000"/>
                </a:solidFill>
              </a:defRPr>
            </a:pPr>
            <a:r>
              <a:rPr b="1" sz="4400">
                <a:solidFill>
                  <a:srgbClr val="000090"/>
                </a:solidFill>
              </a:rPr>
              <a:t>タイトルテキスト</a:t>
            </a:r>
          </a:p>
        </p:txBody>
      </p:sp>
      <p:sp>
        <p:nvSpPr>
          <p:cNvPr id="155" name="Shape 155"/>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endParaRPr sz="2800">
              <a:solidFill>
                <a:srgbClr val="4A452A"/>
              </a:solidFill>
            </a:endParaRPr>
          </a:p>
          <a:p>
            <a:pPr lvl="1">
              <a:defRPr sz="1800">
                <a:solidFill>
                  <a:srgbClr val="000000"/>
                </a:solidFill>
              </a:defRPr>
            </a:pPr>
            <a:r>
              <a:rPr sz="2800">
                <a:solidFill>
                  <a:srgbClr val="4A452A"/>
                </a:solidFill>
              </a:rPr>
              <a:t>本文レベル2</a:t>
            </a:r>
            <a:endParaRPr sz="2800">
              <a:solidFill>
                <a:srgbClr val="4A452A"/>
              </a:solidFill>
            </a:endParaRPr>
          </a:p>
          <a:p>
            <a:pPr lvl="2">
              <a:defRPr sz="1800">
                <a:solidFill>
                  <a:srgbClr val="000000"/>
                </a:solidFill>
              </a:defRPr>
            </a:pPr>
            <a:r>
              <a:rPr sz="2800">
                <a:solidFill>
                  <a:srgbClr val="4A452A"/>
                </a:solidFill>
              </a:rPr>
              <a:t>本文レベル3</a:t>
            </a:r>
            <a:endParaRPr sz="2800">
              <a:solidFill>
                <a:srgbClr val="4A452A"/>
              </a:solidFill>
            </a:endParaRPr>
          </a:p>
          <a:p>
            <a:pPr lvl="3">
              <a:defRPr sz="1800">
                <a:solidFill>
                  <a:srgbClr val="000000"/>
                </a:solidFill>
              </a:defRPr>
            </a:pPr>
            <a:r>
              <a:rPr sz="2800">
                <a:solidFill>
                  <a:srgbClr val="4A452A"/>
                </a:solidFill>
              </a:rPr>
              <a:t>本文レベル4</a:t>
            </a:r>
            <a:endParaRPr sz="2800">
              <a:solidFill>
                <a:srgbClr val="4A452A"/>
              </a:solidFill>
            </a:endParaRPr>
          </a:p>
          <a:p>
            <a:pPr lvl="4">
              <a:defRPr sz="1800">
                <a:solidFill>
                  <a:srgbClr val="000000"/>
                </a:solidFill>
              </a:defRPr>
            </a:pPr>
            <a:r>
              <a:rPr sz="2800">
                <a:solidFill>
                  <a:srgbClr val="4A452A"/>
                </a:solidFill>
              </a:rPr>
              <a:t>本文レベル 5</a:t>
            </a:r>
          </a:p>
        </p:txBody>
      </p:sp>
      <p:sp>
        <p:nvSpPr>
          <p:cNvPr id="156" name="Shape 156"/>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p>
        </p:txBody>
      </p:sp>
      <p:pic>
        <p:nvPicPr>
          <p:cNvPr id="157"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标题与项目符号">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Shape 159"/>
          <p:cNvSpPr/>
          <p:nvPr>
            <p:ph type="title"/>
          </p:nvPr>
        </p:nvSpPr>
        <p:spPr>
          <a:xfrm>
            <a:off x="1524000" y="254000"/>
            <a:ext cx="10464800" cy="2349500"/>
          </a:xfrm>
          <a:prstGeom prst="rect">
            <a:avLst/>
          </a:prstGeom>
          <a:effectLst>
            <a:outerShdw sx="100000" sy="100000" kx="0" ky="0" algn="b" rotWithShape="0" blurRad="0" dist="0" dir="5400000">
              <a:srgbClr val="FFFFFF"/>
            </a:outerShdw>
          </a:effectLst>
        </p:spPr>
        <p:txBody>
          <a:bodyPr lIns="0" tIns="0" rIns="0" bIns="0">
            <a:noAutofit/>
          </a:bodyPr>
          <a:lstStyle>
            <a:lvl1pPr defTabSz="584200">
              <a:defRPr b="0" sz="760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7600">
                <a:solidFill>
                  <a:srgbClr val="6E603B"/>
                </a:solidFill>
              </a:rPr>
              <a:t>タイトルテキスト</a:t>
            </a:r>
          </a:p>
        </p:txBody>
      </p:sp>
      <p:sp>
        <p:nvSpPr>
          <p:cNvPr id="160" name="Shape 160"/>
          <p:cNvSpPr/>
          <p:nvPr>
            <p:ph type="body" idx="1"/>
          </p:nvPr>
        </p:nvSpPr>
        <p:spPr>
          <a:xfrm>
            <a:off x="1524000" y="2730500"/>
            <a:ext cx="10464800" cy="6032500"/>
          </a:xfrm>
          <a:prstGeom prst="rect">
            <a:avLst/>
          </a:prstGeom>
        </p:spPr>
        <p:txBody>
          <a:bodyPr lIns="0" tIns="0" rIns="0" bIns="0" anchor="ctr">
            <a:noAutofit/>
          </a:bodyPr>
          <a:lstStyle>
            <a:lvl1pPr marL="7518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1pPr>
            <a:lvl2pPr marL="11963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2pPr>
            <a:lvl3pPr marL="16408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3pPr>
            <a:lvl4pPr marL="20853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4pPr>
            <a:lvl5pPr marL="25298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5pPr>
          </a:lstStyle>
          <a:p>
            <a:pPr lvl="0">
              <a:defRPr sz="1800">
                <a:solidFill>
                  <a:srgbClr val="000000"/>
                </a:solidFill>
              </a:defRPr>
            </a:pPr>
            <a:r>
              <a:rPr sz="3400">
                <a:solidFill>
                  <a:srgbClr val="93741C"/>
                </a:solidFill>
              </a:rPr>
              <a:t>本文レベル1</a:t>
            </a:r>
            <a:endParaRPr sz="3400">
              <a:solidFill>
                <a:srgbClr val="93741C"/>
              </a:solidFill>
            </a:endParaRPr>
          </a:p>
          <a:p>
            <a:pPr lvl="1">
              <a:defRPr sz="1800">
                <a:solidFill>
                  <a:srgbClr val="000000"/>
                </a:solidFill>
              </a:defRPr>
            </a:pPr>
            <a:r>
              <a:rPr sz="3400">
                <a:solidFill>
                  <a:srgbClr val="93741C"/>
                </a:solidFill>
              </a:rPr>
              <a:t>本文レベル2</a:t>
            </a:r>
            <a:endParaRPr sz="3400">
              <a:solidFill>
                <a:srgbClr val="93741C"/>
              </a:solidFill>
            </a:endParaRPr>
          </a:p>
          <a:p>
            <a:pPr lvl="2">
              <a:defRPr sz="1800">
                <a:solidFill>
                  <a:srgbClr val="000000"/>
                </a:solidFill>
              </a:defRPr>
            </a:pPr>
            <a:r>
              <a:rPr sz="3400">
                <a:solidFill>
                  <a:srgbClr val="93741C"/>
                </a:solidFill>
              </a:rPr>
              <a:t>本文レベル3</a:t>
            </a:r>
            <a:endParaRPr sz="3400">
              <a:solidFill>
                <a:srgbClr val="93741C"/>
              </a:solidFill>
            </a:endParaRPr>
          </a:p>
          <a:p>
            <a:pPr lvl="3">
              <a:defRPr sz="1800">
                <a:solidFill>
                  <a:srgbClr val="000000"/>
                </a:solidFill>
              </a:defRPr>
            </a:pPr>
            <a:r>
              <a:rPr sz="3400">
                <a:solidFill>
                  <a:srgbClr val="93741C"/>
                </a:solidFill>
              </a:rPr>
              <a:t>本文レベル4</a:t>
            </a:r>
            <a:endParaRPr sz="3400">
              <a:solidFill>
                <a:srgbClr val="93741C"/>
              </a:solidFill>
            </a:endParaRPr>
          </a:p>
          <a:p>
            <a:pPr lvl="4">
              <a:defRPr sz="1800">
                <a:solidFill>
                  <a:srgbClr val="000000"/>
                </a:solidFill>
              </a:defRPr>
            </a:pPr>
            <a:r>
              <a:rPr sz="3400">
                <a:solidFill>
                  <a:srgbClr val="93741C"/>
                </a:solidFill>
              </a:rPr>
              <a:t>本文レベル 5</a:t>
            </a:r>
          </a:p>
        </p:txBody>
      </p:sp>
    </p:spTree>
  </p:cSld>
  <p:clrMapOvr>
    <a:masterClrMapping/>
  </p:clrMapOvr>
  <p:transitio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162" name="Shape 162"/>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163" name="Shape 163"/>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164" name="Shape 164"/>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66" name="Shape 166"/>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67"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68" name="Shape 168"/>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70" name="Shape 170"/>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71"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72" name="Shape 172"/>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タイトル（上）">
    <p:spTree>
      <p:nvGrpSpPr>
        <p:cNvPr id="1" name=""/>
        <p:cNvGrpSpPr/>
        <p:nvPr/>
      </p:nvGrpSpPr>
      <p:grpSpPr>
        <a:xfrm>
          <a:off x="0" y="0"/>
          <a:ext cx="0" cy="0"/>
          <a:chOff x="0" y="0"/>
          <a:chExt cx="0" cy="0"/>
        </a:xfrm>
      </p:grpSpPr>
      <p:sp>
        <p:nvSpPr>
          <p:cNvPr id="17" name="Shape 17"/>
          <p:cNvSpPr/>
          <p:nvPr>
            <p:ph type="title"/>
          </p:nvPr>
        </p:nvSpPr>
        <p:spPr>
          <a:xfrm>
            <a:off x="952500" y="444500"/>
            <a:ext cx="11099800" cy="2159000"/>
          </a:xfrm>
          <a:prstGeom prst="rect">
            <a:avLst/>
          </a:prstGeom>
        </p:spPr>
        <p:txBody>
          <a:bodyPr lIns="0" tIns="0" rIns="0" bIns="0"/>
          <a:lstStyle>
            <a:lvl1pPr defTabSz="584200">
              <a:defRPr b="0" sz="8000">
                <a:solidFill>
                  <a:srgbClr val="000000"/>
                </a:solidFill>
                <a:latin typeface="+mn-lt"/>
                <a:ea typeface="+mn-ea"/>
                <a:cs typeface="+mn-cs"/>
                <a:sym typeface="ヒラギノ角ゴ ProN W3"/>
              </a:defRPr>
            </a:lvl1pPr>
          </a:lstStyle>
          <a:p>
            <a:pPr lvl="0">
              <a:defRPr sz="1800"/>
            </a:pPr>
            <a:r>
              <a:rPr sz="8000"/>
              <a:t>タイトルテキスト</a:t>
            </a:r>
          </a:p>
        </p:txBody>
      </p:sp>
    </p:spTree>
  </p:cSld>
  <p:clrMapOvr>
    <a:masterClrMapping/>
  </p:clrMapOvr>
  <p:transitio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74" name="Shape 174"/>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75"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76" name="Shape 176"/>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178" name="Shape 178"/>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180" name="Shape 180"/>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82" name="Shape 182"/>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83"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84" name="Shape 184"/>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86" name="Shape 186"/>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87"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88" name="Shape 188"/>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90" name="Shape 190"/>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91"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92" name="Shape 192"/>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94" name="Shape 194"/>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95"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196" name="Shape 196"/>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98" name="Shape 198"/>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199"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200" name="Shape 200"/>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202" name="Shape 202"/>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203" name="Shape 203"/>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204" name="Shape 204"/>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1" showMasterPhAnim="1">
  <p:cSld name="タイトル スライド">
    <p:spTree>
      <p:nvGrpSpPr>
        <p:cNvPr id="1" name=""/>
        <p:cNvGrpSpPr/>
        <p:nvPr/>
      </p:nvGrpSpPr>
      <p:grpSpPr>
        <a:xfrm>
          <a:off x="0" y="0"/>
          <a:ext cx="0" cy="0"/>
          <a:chOff x="0" y="0"/>
          <a:chExt cx="0" cy="0"/>
        </a:xfrm>
      </p:grpSpPr>
      <p:sp>
        <p:nvSpPr>
          <p:cNvPr id="206" name="Shape 206"/>
          <p:cNvSpPr/>
          <p:nvPr>
            <p:ph type="title"/>
          </p:nvPr>
        </p:nvSpPr>
        <p:spPr>
          <a:xfrm>
            <a:off x="975359" y="1528729"/>
            <a:ext cx="11054082" cy="3262062"/>
          </a:xfrm>
          <a:prstGeom prst="rect">
            <a:avLst/>
          </a:prstGeom>
        </p:spPr>
        <p:txBody>
          <a:bodyPr/>
          <a:lstStyle>
            <a:lvl1pPr>
              <a:defRPr sz="4400"/>
            </a:lvl1pPr>
          </a:lstStyle>
          <a:p>
            <a:pPr lvl="0">
              <a:defRPr b="0" sz="1800">
                <a:solidFill>
                  <a:srgbClr val="000000"/>
                </a:solidFill>
              </a:defRPr>
            </a:pPr>
            <a:r>
              <a:rPr b="1" sz="4400">
                <a:solidFill>
                  <a:srgbClr val="000090"/>
                </a:solidFill>
              </a:rPr>
              <a:t>タイトルテキスト</a:t>
            </a:r>
          </a:p>
        </p:txBody>
      </p:sp>
      <p:sp>
        <p:nvSpPr>
          <p:cNvPr id="207" name="Shape 207"/>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endParaRPr sz="2800">
              <a:solidFill>
                <a:srgbClr val="4A452A"/>
              </a:solidFill>
            </a:endParaRPr>
          </a:p>
          <a:p>
            <a:pPr lvl="1">
              <a:defRPr sz="1800">
                <a:solidFill>
                  <a:srgbClr val="000000"/>
                </a:solidFill>
              </a:defRPr>
            </a:pPr>
            <a:r>
              <a:rPr sz="2800">
                <a:solidFill>
                  <a:srgbClr val="4A452A"/>
                </a:solidFill>
              </a:rPr>
              <a:t>本文レベル2</a:t>
            </a:r>
            <a:endParaRPr sz="2800">
              <a:solidFill>
                <a:srgbClr val="4A452A"/>
              </a:solidFill>
            </a:endParaRPr>
          </a:p>
          <a:p>
            <a:pPr lvl="2">
              <a:defRPr sz="1800">
                <a:solidFill>
                  <a:srgbClr val="000000"/>
                </a:solidFill>
              </a:defRPr>
            </a:pPr>
            <a:r>
              <a:rPr sz="2800">
                <a:solidFill>
                  <a:srgbClr val="4A452A"/>
                </a:solidFill>
              </a:rPr>
              <a:t>本文レベル3</a:t>
            </a:r>
            <a:endParaRPr sz="2800">
              <a:solidFill>
                <a:srgbClr val="4A452A"/>
              </a:solidFill>
            </a:endParaRPr>
          </a:p>
          <a:p>
            <a:pPr lvl="3">
              <a:defRPr sz="1800">
                <a:solidFill>
                  <a:srgbClr val="000000"/>
                </a:solidFill>
              </a:defRPr>
            </a:pPr>
            <a:r>
              <a:rPr sz="2800">
                <a:solidFill>
                  <a:srgbClr val="4A452A"/>
                </a:solidFill>
              </a:rPr>
              <a:t>本文レベル4</a:t>
            </a:r>
            <a:endParaRPr sz="2800">
              <a:solidFill>
                <a:srgbClr val="4A452A"/>
              </a:solidFill>
            </a:endParaRPr>
          </a:p>
          <a:p>
            <a:pPr lvl="4">
              <a:defRPr sz="1800">
                <a:solidFill>
                  <a:srgbClr val="000000"/>
                </a:solidFill>
              </a:defRPr>
            </a:pPr>
            <a:r>
              <a:rPr sz="2800">
                <a:solidFill>
                  <a:srgbClr val="4A452A"/>
                </a:solidFill>
              </a:rPr>
              <a:t>本文レベル 5</a:t>
            </a:r>
          </a:p>
        </p:txBody>
      </p:sp>
      <p:sp>
        <p:nvSpPr>
          <p:cNvPr id="208" name="Shape 208"/>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p>
        </p:txBody>
      </p:sp>
      <p:pic>
        <p:nvPicPr>
          <p:cNvPr id="209"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タイトル&amp;箇条書き">
    <p:spTree>
      <p:nvGrpSpPr>
        <p:cNvPr id="1" name=""/>
        <p:cNvGrpSpPr/>
        <p:nvPr/>
      </p:nvGrpSpPr>
      <p:grpSpPr>
        <a:xfrm>
          <a:off x="0" y="0"/>
          <a:ext cx="0" cy="0"/>
          <a:chOff x="0" y="0"/>
          <a:chExt cx="0" cy="0"/>
        </a:xfrm>
      </p:grpSpPr>
      <p:sp>
        <p:nvSpPr>
          <p:cNvPr id="19" name="Shape 19"/>
          <p:cNvSpPr/>
          <p:nvPr>
            <p:ph type="title"/>
          </p:nvPr>
        </p:nvSpPr>
        <p:spPr>
          <a:xfrm>
            <a:off x="952500" y="444500"/>
            <a:ext cx="11099800" cy="2159000"/>
          </a:xfrm>
          <a:prstGeom prst="rect">
            <a:avLst/>
          </a:prstGeom>
        </p:spPr>
        <p:txBody>
          <a:bodyPr lIns="0" tIns="0" rIns="0" bIns="0"/>
          <a:lstStyle>
            <a:lvl1pPr defTabSz="584200">
              <a:defRPr b="0" sz="8000">
                <a:solidFill>
                  <a:srgbClr val="000000"/>
                </a:solidFill>
                <a:latin typeface="+mn-lt"/>
                <a:ea typeface="+mn-ea"/>
                <a:cs typeface="+mn-cs"/>
                <a:sym typeface="ヒラギノ角ゴ ProN W3"/>
              </a:defRPr>
            </a:lvl1pPr>
          </a:lstStyle>
          <a:p>
            <a:pPr lvl="0">
              <a:defRPr sz="1800"/>
            </a:pPr>
            <a:r>
              <a:rPr sz="8000"/>
              <a:t>タイトルテキスト</a:t>
            </a:r>
          </a:p>
        </p:txBody>
      </p:sp>
      <p:sp>
        <p:nvSpPr>
          <p:cNvPr id="20" name="Shape 20"/>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solidFill>
                  <a:srgbClr val="000000"/>
                </a:solidFill>
                <a:latin typeface="+mn-lt"/>
                <a:ea typeface="+mn-ea"/>
                <a:cs typeface="+mn-cs"/>
                <a:sym typeface="ヒラギノ角ゴ ProN W3"/>
              </a:defRPr>
            </a:lvl1pPr>
            <a:lvl2pPr marL="889000" indent="-444500" defTabSz="584200">
              <a:spcBef>
                <a:spcPts val="4200"/>
              </a:spcBef>
              <a:buSzPct val="75000"/>
              <a:buFontTx/>
              <a:buChar char="•"/>
              <a:defRPr sz="3600">
                <a:solidFill>
                  <a:srgbClr val="000000"/>
                </a:solidFill>
                <a:latin typeface="+mn-lt"/>
                <a:ea typeface="+mn-ea"/>
                <a:cs typeface="+mn-cs"/>
                <a:sym typeface="ヒラギノ角ゴ ProN W3"/>
              </a:defRPr>
            </a:lvl2pPr>
            <a:lvl3pPr marL="1333500" indent="-444500" defTabSz="584200">
              <a:spcBef>
                <a:spcPts val="4200"/>
              </a:spcBef>
              <a:buSzPct val="75000"/>
              <a:buFontTx/>
              <a:defRPr sz="3600">
                <a:solidFill>
                  <a:srgbClr val="000000"/>
                </a:solidFill>
                <a:latin typeface="+mn-lt"/>
                <a:ea typeface="+mn-ea"/>
                <a:cs typeface="+mn-cs"/>
                <a:sym typeface="ヒラギノ角ゴ ProN W3"/>
              </a:defRPr>
            </a:lvl3pPr>
            <a:lvl4pPr marL="1778000" indent="-444500" defTabSz="584200">
              <a:spcBef>
                <a:spcPts val="4200"/>
              </a:spcBef>
              <a:buSzPct val="75000"/>
              <a:buFontTx/>
              <a:buChar char="•"/>
              <a:defRPr sz="3600">
                <a:solidFill>
                  <a:srgbClr val="000000"/>
                </a:solidFill>
                <a:latin typeface="+mn-lt"/>
                <a:ea typeface="+mn-ea"/>
                <a:cs typeface="+mn-cs"/>
                <a:sym typeface="ヒラギノ角ゴ ProN W3"/>
              </a:defRPr>
            </a:lvl4pPr>
            <a:lvl5pPr marL="2222500" indent="-444500" defTabSz="584200">
              <a:spcBef>
                <a:spcPts val="4200"/>
              </a:spcBef>
              <a:buSzPct val="75000"/>
              <a:buFontTx/>
              <a:buChar char="•"/>
              <a:defRPr sz="3600">
                <a:solidFill>
                  <a:srgbClr val="000000"/>
                </a:solidFill>
                <a:latin typeface="+mn-lt"/>
                <a:ea typeface="+mn-ea"/>
                <a:cs typeface="+mn-cs"/>
                <a:sym typeface="ヒラギノ角ゴ ProN W3"/>
              </a:defRPr>
            </a:lvl5pPr>
          </a:lstStyle>
          <a:p>
            <a:pPr lvl="0">
              <a:defRPr sz="1800"/>
            </a:pPr>
            <a:r>
              <a:rPr sz="3600"/>
              <a:t>本文レベル1</a:t>
            </a:r>
            <a:endParaRPr sz="3600"/>
          </a:p>
          <a:p>
            <a:pPr lvl="1">
              <a:defRPr sz="1800"/>
            </a:pPr>
            <a:r>
              <a:rPr sz="3600"/>
              <a:t>本文レベル2</a:t>
            </a:r>
            <a:endParaRPr sz="3600"/>
          </a:p>
          <a:p>
            <a:pPr lvl="2">
              <a:defRPr sz="1800"/>
            </a:pPr>
            <a:r>
              <a:rPr sz="3600"/>
              <a:t>本文レベル3</a:t>
            </a:r>
            <a:endParaRPr sz="3600"/>
          </a:p>
          <a:p>
            <a:pPr lvl="3">
              <a:defRPr sz="1800"/>
            </a:pPr>
            <a:r>
              <a:rPr sz="3600"/>
              <a:t>本文レベル4</a:t>
            </a:r>
            <a:endParaRPr sz="3600"/>
          </a:p>
          <a:p>
            <a:pPr lvl="4">
              <a:defRPr sz="1800"/>
            </a:pPr>
            <a:r>
              <a:rPr sz="3600"/>
              <a:t>本文レベル 5</a:t>
            </a:r>
          </a:p>
        </p:txBody>
      </p:sp>
    </p:spTree>
  </p:cSld>
  <p:clrMapOvr>
    <a:masterClrMapping/>
  </p:clrMapOvr>
  <p:transitio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211" name="Shape 211"/>
          <p:cNvSpPr/>
          <p:nvPr>
            <p:ph type="title"/>
          </p:nvPr>
        </p:nvSpPr>
        <p:spPr>
          <a:xfrm>
            <a:off x="-1" y="1"/>
            <a:ext cx="13004803" cy="800907"/>
          </a:xfrm>
          <a:prstGeom prst="rect">
            <a:avLst/>
          </a:prstGeom>
        </p:spPr>
        <p:txBody>
          <a:bodyPr/>
          <a:lstStyle>
            <a:lvl1pPr>
              <a:defRPr sz="5400"/>
            </a:lvl1pPr>
          </a:lstStyle>
          <a:p>
            <a:pPr lvl="0">
              <a:defRPr b="0" sz="1800">
                <a:solidFill>
                  <a:srgbClr val="000000"/>
                </a:solidFill>
              </a:defRPr>
            </a:pPr>
            <a:r>
              <a:rPr b="1" sz="5400">
                <a:solidFill>
                  <a:srgbClr val="000090"/>
                </a:solidFill>
              </a:rPr>
              <a:t>タイトルテキスト</a:t>
            </a:r>
          </a:p>
        </p:txBody>
      </p:sp>
      <p:sp>
        <p:nvSpPr>
          <p:cNvPr id="212" name="Shape 212"/>
          <p:cNvSpPr/>
          <p:nvPr/>
        </p:nvSpPr>
        <p:spPr>
          <a:xfrm>
            <a:off x="-1" y="821033"/>
            <a:ext cx="13004803" cy="1"/>
          </a:xfrm>
          <a:prstGeom prst="line">
            <a:avLst/>
          </a:prstGeom>
          <a:ln w="3175">
            <a:solidFill>
              <a:srgbClr val="4C4C4C"/>
            </a:solidFill>
          </a:ln>
        </p:spPr>
        <p:txBody>
          <a:bodyPr lIns="65023" tIns="65023" rIns="65023" bIns="65023"/>
          <a:lstStyle/>
          <a:p>
            <a:pPr lvl="0" algn="l" defTabSz="457200">
              <a:defRPr sz="1400">
                <a:latin typeface="Helvetica"/>
                <a:ea typeface="Helvetica"/>
                <a:cs typeface="Helvetica"/>
                <a:sym typeface="Helvetica"/>
              </a:defRPr>
            </a:pPr>
          </a:p>
        </p:txBody>
      </p:sp>
      <p:pic>
        <p:nvPicPr>
          <p:cNvPr id="213" name="image2.png" descr="index_e.gif"/>
          <p:cNvPicPr/>
          <p:nvPr/>
        </p:nvPicPr>
        <p:blipFill>
          <a:blip r:embed="rId2">
            <a:extLst/>
          </a:blip>
          <a:srcRect l="0" t="0" r="0" b="0"/>
          <a:stretch>
            <a:fillRect/>
          </a:stretch>
        </p:blipFill>
        <p:spPr>
          <a:xfrm>
            <a:off x="12063410" y="42085"/>
            <a:ext cx="958429" cy="705220"/>
          </a:xfrm>
          <a:prstGeom prst="rect">
            <a:avLst/>
          </a:prstGeom>
          <a:ln w="12700">
            <a:miter lim="400000"/>
          </a:ln>
        </p:spPr>
      </p:pic>
      <p:sp>
        <p:nvSpPr>
          <p:cNvPr id="214" name="Shape 214"/>
          <p:cNvSpPr/>
          <p:nvPr>
            <p:ph type="sldNum" sz="quarter" idx="2"/>
          </p:nvPr>
        </p:nvSpPr>
        <p:spPr>
          <a:xfrm>
            <a:off x="11399587" y="9020317"/>
            <a:ext cx="1605213" cy="688849"/>
          </a:xfrm>
          <a:prstGeom prst="rect">
            <a:avLst/>
          </a:prstGeom>
        </p:spPr>
        <p:txBody>
          <a:bodyPr anchor="t"/>
          <a:lstStyle>
            <a:lvl1pPr>
              <a:defRPr sz="3600">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216" name="Shape 216"/>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b="0" sz="1800"/>
            </a:pPr>
            <a:r>
              <a:rPr b="1" sz="6200"/>
              <a:t>タイトルテキスト</a:t>
            </a:r>
          </a:p>
        </p:txBody>
      </p:sp>
      <p:sp>
        <p:nvSpPr>
          <p:cNvPr id="217" name="Shape 217"/>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218" name="Shape 218"/>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
        <p:nvSpPr>
          <p:cNvPr id="219" name="Shape 219"/>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a:t>
            </a:r>
            <a:r>
              <a:rPr sz="1200">
                <a:latin typeface="Helvetica Neue"/>
                <a:ea typeface="Helvetica Neue"/>
                <a:cs typeface="Helvetica Neue"/>
                <a:sym typeface="Helvetica Neue"/>
              </a:rPr>
              <a:t>, Aug. 21, 2014</a:t>
            </a:r>
          </a:p>
        </p:txBody>
      </p:sp>
    </p:spTree>
  </p:cSld>
  <p:clrMapOvr>
    <a:masterClrMapping/>
  </p:clrMapOvr>
  <p:transitio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221" name="Shape 22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223" name="Shape 223"/>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224"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225" name="Shape 225"/>
          <p:cNvSpPr/>
          <p:nvPr>
            <p:ph type="sldNum" sz="quarter" idx="2"/>
          </p:nvPr>
        </p:nvSpPr>
        <p:spPr>
          <a:xfrm>
            <a:off x="11399587" y="9338682"/>
            <a:ext cx="1605213" cy="389270"/>
          </a:xfrm>
          <a:prstGeom prst="rect">
            <a:avLst/>
          </a:prstGeom>
        </p:spPr>
        <p:txBody>
          <a:bodyPr/>
          <a:lstStyle>
            <a:lvl1pPr>
              <a:defRPr b="0" sz="1800"/>
            </a:lvl1pPr>
          </a:lstStyle>
          <a:p>
            <a:pPr lvl="0"/>
            <a:fld id="{86CB4B4D-7CA3-9044-876B-883B54F8677D}" type="slidenum"/>
          </a:p>
        </p:txBody>
      </p:sp>
    </p:spTree>
  </p:cSld>
  <p:clrMapOvr>
    <a:masterClrMapping/>
  </p:clrMapOvr>
  <p:transitio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227" name="Shape 227"/>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229" name="Shape 229"/>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sp>
        <p:nvSpPr>
          <p:cNvPr id="230" name="Shape 230"/>
          <p:cNvSpPr/>
          <p:nvPr>
            <p:ph type="body" idx="1"/>
          </p:nvPr>
        </p:nvSpPr>
        <p:spPr>
          <a:prstGeom prst="rect">
            <a:avLst/>
          </a:prstGeom>
        </p:spPr>
        <p:txBody>
          <a:bodyPr/>
          <a:lstStyle/>
          <a:p>
            <a:pPr lvl="0">
              <a:defRPr sz="1800">
                <a:solidFill>
                  <a:srgbClr val="000000"/>
                </a:solidFill>
              </a:defRPr>
            </a:pPr>
            <a:r>
              <a:rPr sz="2400">
                <a:solidFill>
                  <a:srgbClr val="4A452A"/>
                </a:solidFill>
              </a:rPr>
              <a:t>本文レベル1</a:t>
            </a:r>
            <a:endParaRPr sz="2400">
              <a:solidFill>
                <a:srgbClr val="4A452A"/>
              </a:solidFill>
            </a:endParaRPr>
          </a:p>
          <a:p>
            <a:pPr lvl="1">
              <a:defRPr sz="1800">
                <a:solidFill>
                  <a:srgbClr val="000000"/>
                </a:solidFill>
              </a:defRPr>
            </a:pPr>
            <a:r>
              <a:rPr sz="2400">
                <a:solidFill>
                  <a:srgbClr val="4A452A"/>
                </a:solidFill>
              </a:rPr>
              <a:t>本文レベル2</a:t>
            </a:r>
            <a:endParaRPr sz="2400">
              <a:solidFill>
                <a:srgbClr val="4A452A"/>
              </a:solidFill>
            </a:endParaRPr>
          </a:p>
          <a:p>
            <a:pPr lvl="2">
              <a:defRPr sz="1800">
                <a:solidFill>
                  <a:srgbClr val="000000"/>
                </a:solidFill>
              </a:defRPr>
            </a:pPr>
            <a:r>
              <a:rPr sz="2400">
                <a:solidFill>
                  <a:srgbClr val="4A452A"/>
                </a:solidFill>
              </a:rPr>
              <a:t>本文レベル3</a:t>
            </a:r>
            <a:endParaRPr sz="2400">
              <a:solidFill>
                <a:srgbClr val="4A452A"/>
              </a:solidFill>
            </a:endParaRPr>
          </a:p>
          <a:p>
            <a:pPr lvl="3">
              <a:defRPr sz="1800">
                <a:solidFill>
                  <a:srgbClr val="000000"/>
                </a:solidFill>
              </a:defRPr>
            </a:pPr>
            <a:r>
              <a:rPr sz="2400">
                <a:solidFill>
                  <a:srgbClr val="4A452A"/>
                </a:solidFill>
              </a:rPr>
              <a:t>本文レベル4</a:t>
            </a:r>
            <a:endParaRPr sz="2400">
              <a:solidFill>
                <a:srgbClr val="4A452A"/>
              </a:solidFill>
            </a:endParaRPr>
          </a:p>
          <a:p>
            <a:pPr lvl="4">
              <a:defRPr sz="1800">
                <a:solidFill>
                  <a:srgbClr val="000000"/>
                </a:solidFill>
              </a:defRPr>
            </a:pPr>
            <a:r>
              <a:rPr sz="2400">
                <a:solidFill>
                  <a:srgbClr val="4A452A"/>
                </a:solidFill>
              </a:rPr>
              <a:t>本文レベル 5</a:t>
            </a:r>
          </a:p>
        </p:txBody>
      </p:sp>
      <p:sp>
        <p:nvSpPr>
          <p:cNvPr id="231" name="Shape 23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233" name="Shape 233"/>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234"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235" name="Shape 235"/>
          <p:cNvSpPr/>
          <p:nvPr>
            <p:ph type="sldNum" sz="quarter" idx="2"/>
          </p:nvPr>
        </p:nvSpPr>
        <p:spPr>
          <a:xfrm>
            <a:off x="11399587" y="9276844"/>
            <a:ext cx="1605213" cy="451108"/>
          </a:xfrm>
          <a:prstGeom prst="rect">
            <a:avLst/>
          </a:prstGeom>
        </p:spPr>
        <p:txBody>
          <a:bodyPr/>
          <a:lstStyle>
            <a:lvl1pPr>
              <a:defRPr b="0" sz="2200"/>
            </a:lvl1pPr>
          </a:lstStyle>
          <a:p>
            <a:pPr lvl="0"/>
            <a:fld id="{86CB4B4D-7CA3-9044-876B-883B54F8677D}" type="slidenum"/>
          </a:p>
        </p:txBody>
      </p:sp>
    </p:spTree>
  </p:cSld>
  <p:clrMapOvr>
    <a:masterClrMapping/>
  </p:clrMapOvr>
  <p:transitio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237" name="Shape 237"/>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238"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239" name="Shape 239"/>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241" name="Shape 241"/>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242"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243" name="Shape 243"/>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245" name="Shape 245"/>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sp>
        <p:nvSpPr>
          <p:cNvPr id="246" name="Shape 246"/>
          <p:cNvSpPr/>
          <p:nvPr>
            <p:ph type="body" idx="1"/>
          </p:nvPr>
        </p:nvSpPr>
        <p:spPr>
          <a:prstGeom prst="rect">
            <a:avLst/>
          </a:prstGeom>
        </p:spPr>
        <p:txBody>
          <a:bodyPr/>
          <a:lstStyle/>
          <a:p>
            <a:pPr lvl="0">
              <a:defRPr sz="1800">
                <a:solidFill>
                  <a:srgbClr val="000000"/>
                </a:solidFill>
              </a:defRPr>
            </a:pPr>
            <a:r>
              <a:rPr sz="2400">
                <a:solidFill>
                  <a:srgbClr val="4A452A"/>
                </a:solidFill>
              </a:rPr>
              <a:t>本文レベル1</a:t>
            </a:r>
            <a:endParaRPr sz="2400">
              <a:solidFill>
                <a:srgbClr val="4A452A"/>
              </a:solidFill>
            </a:endParaRPr>
          </a:p>
          <a:p>
            <a:pPr lvl="1">
              <a:defRPr sz="1800">
                <a:solidFill>
                  <a:srgbClr val="000000"/>
                </a:solidFill>
              </a:defRPr>
            </a:pPr>
            <a:r>
              <a:rPr sz="2400">
                <a:solidFill>
                  <a:srgbClr val="4A452A"/>
                </a:solidFill>
              </a:rPr>
              <a:t>本文レベル2</a:t>
            </a:r>
            <a:endParaRPr sz="2400">
              <a:solidFill>
                <a:srgbClr val="4A452A"/>
              </a:solidFill>
            </a:endParaRPr>
          </a:p>
          <a:p>
            <a:pPr lvl="2">
              <a:defRPr sz="1800">
                <a:solidFill>
                  <a:srgbClr val="000000"/>
                </a:solidFill>
              </a:defRPr>
            </a:pPr>
            <a:r>
              <a:rPr sz="2400">
                <a:solidFill>
                  <a:srgbClr val="4A452A"/>
                </a:solidFill>
              </a:rPr>
              <a:t>本文レベル3</a:t>
            </a:r>
            <a:endParaRPr sz="2400">
              <a:solidFill>
                <a:srgbClr val="4A452A"/>
              </a:solidFill>
            </a:endParaRPr>
          </a:p>
          <a:p>
            <a:pPr lvl="3">
              <a:defRPr sz="1800">
                <a:solidFill>
                  <a:srgbClr val="000000"/>
                </a:solidFill>
              </a:defRPr>
            </a:pPr>
            <a:r>
              <a:rPr sz="2400">
                <a:solidFill>
                  <a:srgbClr val="4A452A"/>
                </a:solidFill>
              </a:rPr>
              <a:t>本文レベル4</a:t>
            </a:r>
            <a:endParaRPr sz="2400">
              <a:solidFill>
                <a:srgbClr val="4A452A"/>
              </a:solidFill>
            </a:endParaRPr>
          </a:p>
          <a:p>
            <a:pPr lvl="4">
              <a:defRPr sz="1800">
                <a:solidFill>
                  <a:srgbClr val="000000"/>
                </a:solidFill>
              </a:defRPr>
            </a:pPr>
            <a:r>
              <a:rPr sz="2400">
                <a:solidFill>
                  <a:srgbClr val="4A452A"/>
                </a:solidFill>
              </a:rPr>
              <a:t>本文レベル 5</a:t>
            </a:r>
          </a:p>
        </p:txBody>
      </p:sp>
      <p:sp>
        <p:nvSpPr>
          <p:cNvPr id="247" name="Shape 247"/>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タイトル、箇条書き、画像">
    <p:spTree>
      <p:nvGrpSpPr>
        <p:cNvPr id="1" name=""/>
        <p:cNvGrpSpPr/>
        <p:nvPr/>
      </p:nvGrpSpPr>
      <p:grpSpPr>
        <a:xfrm>
          <a:off x="0" y="0"/>
          <a:ext cx="0" cy="0"/>
          <a:chOff x="0" y="0"/>
          <a:chExt cx="0" cy="0"/>
        </a:xfrm>
      </p:grpSpPr>
      <p:sp>
        <p:nvSpPr>
          <p:cNvPr id="22" name="Shape 22"/>
          <p:cNvSpPr/>
          <p:nvPr>
            <p:ph type="title"/>
          </p:nvPr>
        </p:nvSpPr>
        <p:spPr>
          <a:xfrm>
            <a:off x="952500" y="444500"/>
            <a:ext cx="11099800" cy="2159000"/>
          </a:xfrm>
          <a:prstGeom prst="rect">
            <a:avLst/>
          </a:prstGeom>
        </p:spPr>
        <p:txBody>
          <a:bodyPr lIns="0" tIns="0" rIns="0" bIns="0"/>
          <a:lstStyle>
            <a:lvl1pPr defTabSz="584200">
              <a:defRPr b="0" sz="8000">
                <a:solidFill>
                  <a:srgbClr val="000000"/>
                </a:solidFill>
                <a:latin typeface="+mn-lt"/>
                <a:ea typeface="+mn-ea"/>
                <a:cs typeface="+mn-cs"/>
                <a:sym typeface="ヒラギノ角ゴ ProN W3"/>
              </a:defRPr>
            </a:lvl1pPr>
          </a:lstStyle>
          <a:p>
            <a:pPr lvl="0">
              <a:defRPr sz="1800"/>
            </a:pPr>
            <a:r>
              <a:rPr sz="8000"/>
              <a:t>タイトルテキスト</a:t>
            </a:r>
          </a:p>
        </p:txBody>
      </p:sp>
      <p:sp>
        <p:nvSpPr>
          <p:cNvPr id="23" name="Shape 23"/>
          <p:cNvSpPr/>
          <p:nvPr>
            <p:ph type="body" idx="1"/>
          </p:nvPr>
        </p:nvSpPr>
        <p:spPr>
          <a:xfrm>
            <a:off x="952500" y="2603500"/>
            <a:ext cx="5334000" cy="6286500"/>
          </a:xfrm>
          <a:prstGeom prst="rect">
            <a:avLst/>
          </a:prstGeom>
        </p:spPr>
        <p:txBody>
          <a:bodyPr lIns="0" tIns="0" rIns="0" bIns="0" anchor="ctr"/>
          <a:lstStyle>
            <a:lvl1pPr marL="342900" indent="-342900" defTabSz="584200">
              <a:spcBef>
                <a:spcPts val="3200"/>
              </a:spcBef>
              <a:buSzPct val="75000"/>
              <a:buFontTx/>
              <a:defRPr sz="2800">
                <a:solidFill>
                  <a:srgbClr val="000000"/>
                </a:solidFill>
                <a:latin typeface="+mn-lt"/>
                <a:ea typeface="+mn-ea"/>
                <a:cs typeface="+mn-cs"/>
                <a:sym typeface="ヒラギノ角ゴ ProN W3"/>
              </a:defRPr>
            </a:lvl1pPr>
            <a:lvl2pPr marL="685800" indent="-342900" defTabSz="584200">
              <a:spcBef>
                <a:spcPts val="3200"/>
              </a:spcBef>
              <a:buSzPct val="75000"/>
              <a:buFontTx/>
              <a:buChar char="•"/>
              <a:defRPr sz="2800">
                <a:solidFill>
                  <a:srgbClr val="000000"/>
                </a:solidFill>
                <a:latin typeface="+mn-lt"/>
                <a:ea typeface="+mn-ea"/>
                <a:cs typeface="+mn-cs"/>
                <a:sym typeface="ヒラギノ角ゴ ProN W3"/>
              </a:defRPr>
            </a:lvl2pPr>
            <a:lvl3pPr marL="1028700" indent="-342900" defTabSz="584200">
              <a:spcBef>
                <a:spcPts val="3200"/>
              </a:spcBef>
              <a:buSzPct val="75000"/>
              <a:buFontTx/>
              <a:defRPr sz="2800">
                <a:solidFill>
                  <a:srgbClr val="000000"/>
                </a:solidFill>
                <a:latin typeface="+mn-lt"/>
                <a:ea typeface="+mn-ea"/>
                <a:cs typeface="+mn-cs"/>
                <a:sym typeface="ヒラギノ角ゴ ProN W3"/>
              </a:defRPr>
            </a:lvl3pPr>
            <a:lvl4pPr marL="1371600" indent="-342900" defTabSz="584200">
              <a:spcBef>
                <a:spcPts val="3200"/>
              </a:spcBef>
              <a:buSzPct val="75000"/>
              <a:buFontTx/>
              <a:buChar char="•"/>
              <a:defRPr sz="2800">
                <a:solidFill>
                  <a:srgbClr val="000000"/>
                </a:solidFill>
                <a:latin typeface="+mn-lt"/>
                <a:ea typeface="+mn-ea"/>
                <a:cs typeface="+mn-cs"/>
                <a:sym typeface="ヒラギノ角ゴ ProN W3"/>
              </a:defRPr>
            </a:lvl4pPr>
            <a:lvl5pPr marL="1714500" indent="-342900" defTabSz="584200">
              <a:spcBef>
                <a:spcPts val="3200"/>
              </a:spcBef>
              <a:buSzPct val="75000"/>
              <a:buFontTx/>
              <a:buChar char="•"/>
              <a:defRPr sz="2800">
                <a:solidFill>
                  <a:srgbClr val="000000"/>
                </a:solidFill>
                <a:latin typeface="+mn-lt"/>
                <a:ea typeface="+mn-ea"/>
                <a:cs typeface="+mn-cs"/>
                <a:sym typeface="ヒラギノ角ゴ ProN W3"/>
              </a:defRPr>
            </a:lvl5pPr>
          </a:lstStyle>
          <a:p>
            <a:pPr lvl="0">
              <a:defRPr sz="1800"/>
            </a:pPr>
            <a:r>
              <a:rPr sz="2800"/>
              <a:t>本文レベル1</a:t>
            </a:r>
            <a:endParaRPr sz="2800"/>
          </a:p>
          <a:p>
            <a:pPr lvl="1">
              <a:defRPr sz="1800"/>
            </a:pPr>
            <a:r>
              <a:rPr sz="2800"/>
              <a:t>本文レベル2</a:t>
            </a:r>
            <a:endParaRPr sz="2800"/>
          </a:p>
          <a:p>
            <a:pPr lvl="2">
              <a:defRPr sz="1800"/>
            </a:pPr>
            <a:r>
              <a:rPr sz="2800"/>
              <a:t>本文レベル3</a:t>
            </a:r>
            <a:endParaRPr sz="2800"/>
          </a:p>
          <a:p>
            <a:pPr lvl="3">
              <a:defRPr sz="1800"/>
            </a:pPr>
            <a:r>
              <a:rPr sz="2800"/>
              <a:t>本文レベル4</a:t>
            </a:r>
            <a:endParaRPr sz="2800"/>
          </a:p>
          <a:p>
            <a:pPr lvl="4">
              <a:defRPr sz="1800"/>
            </a:pPr>
            <a:r>
              <a:rPr sz="2800"/>
              <a:t>本文レベル 5</a:t>
            </a:r>
          </a:p>
        </p:txBody>
      </p:sp>
    </p:spTree>
  </p:cSld>
  <p:clrMapOvr>
    <a:masterClrMapping/>
  </p:clrMapOvr>
  <p:transitio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249" name="Shape 249"/>
          <p:cNvSpPr/>
          <p:nvPr>
            <p:ph type="title"/>
          </p:nvPr>
        </p:nvSpPr>
        <p:spPr>
          <a:prstGeom prst="rect">
            <a:avLst/>
          </a:prstGeom>
        </p:spPr>
        <p:txBody>
          <a:bodyPr/>
          <a:lstStyle/>
          <a:p>
            <a:pPr lvl="0">
              <a:defRPr b="0" sz="1800">
                <a:solidFill>
                  <a:srgbClr val="000000"/>
                </a:solidFill>
              </a:defRPr>
            </a:pPr>
            <a:r>
              <a:rPr b="1" sz="5600">
                <a:solidFill>
                  <a:srgbClr val="000090"/>
                </a:solidFill>
              </a:rPr>
              <a:t>タイトルテキスト</a:t>
            </a:r>
          </a:p>
        </p:txBody>
      </p:sp>
      <p:pic>
        <p:nvPicPr>
          <p:cNvPr id="250"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251" name="Shape 25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p>
        </p:txBody>
      </p:sp>
    </p:spTree>
  </p:cSld>
  <p:clrMapOvr>
    <a:masterClrMapping/>
  </p:clrMapOvr>
  <p:transitio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type="tx" showMasterSp="1" showMasterPhAnim="1">
  <p:cSld name="タイトル スライド">
    <p:spTree>
      <p:nvGrpSpPr>
        <p:cNvPr id="1" name=""/>
        <p:cNvGrpSpPr/>
        <p:nvPr/>
      </p:nvGrpSpPr>
      <p:grpSpPr>
        <a:xfrm>
          <a:off x="0" y="0"/>
          <a:ext cx="0" cy="0"/>
          <a:chOff x="0" y="0"/>
          <a:chExt cx="0" cy="0"/>
        </a:xfrm>
      </p:grpSpPr>
      <p:sp>
        <p:nvSpPr>
          <p:cNvPr id="253" name="Shape 253"/>
          <p:cNvSpPr/>
          <p:nvPr>
            <p:ph type="title"/>
          </p:nvPr>
        </p:nvSpPr>
        <p:spPr>
          <a:xfrm>
            <a:off x="975359" y="1528729"/>
            <a:ext cx="11054082" cy="3262062"/>
          </a:xfrm>
          <a:prstGeom prst="rect">
            <a:avLst/>
          </a:prstGeom>
        </p:spPr>
        <p:txBody>
          <a:bodyPr/>
          <a:lstStyle>
            <a:lvl1pPr>
              <a:defRPr sz="4400"/>
            </a:lvl1pPr>
          </a:lstStyle>
          <a:p>
            <a:pPr lvl="0">
              <a:defRPr b="0" sz="1800">
                <a:solidFill>
                  <a:srgbClr val="000000"/>
                </a:solidFill>
              </a:defRPr>
            </a:pPr>
            <a:r>
              <a:rPr b="1" sz="4400">
                <a:solidFill>
                  <a:srgbClr val="000090"/>
                </a:solidFill>
              </a:rPr>
              <a:t>タイトルテキスト</a:t>
            </a:r>
          </a:p>
        </p:txBody>
      </p:sp>
      <p:sp>
        <p:nvSpPr>
          <p:cNvPr id="254" name="Shape 254"/>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endParaRPr sz="2800">
              <a:solidFill>
                <a:srgbClr val="4A452A"/>
              </a:solidFill>
            </a:endParaRPr>
          </a:p>
          <a:p>
            <a:pPr lvl="1">
              <a:defRPr sz="1800">
                <a:solidFill>
                  <a:srgbClr val="000000"/>
                </a:solidFill>
              </a:defRPr>
            </a:pPr>
            <a:r>
              <a:rPr sz="2800">
                <a:solidFill>
                  <a:srgbClr val="4A452A"/>
                </a:solidFill>
              </a:rPr>
              <a:t>本文レベル2</a:t>
            </a:r>
            <a:endParaRPr sz="2800">
              <a:solidFill>
                <a:srgbClr val="4A452A"/>
              </a:solidFill>
            </a:endParaRPr>
          </a:p>
          <a:p>
            <a:pPr lvl="2">
              <a:defRPr sz="1800">
                <a:solidFill>
                  <a:srgbClr val="000000"/>
                </a:solidFill>
              </a:defRPr>
            </a:pPr>
            <a:r>
              <a:rPr sz="2800">
                <a:solidFill>
                  <a:srgbClr val="4A452A"/>
                </a:solidFill>
              </a:rPr>
              <a:t>本文レベル3</a:t>
            </a:r>
            <a:endParaRPr sz="2800">
              <a:solidFill>
                <a:srgbClr val="4A452A"/>
              </a:solidFill>
            </a:endParaRPr>
          </a:p>
          <a:p>
            <a:pPr lvl="3">
              <a:defRPr sz="1800">
                <a:solidFill>
                  <a:srgbClr val="000000"/>
                </a:solidFill>
              </a:defRPr>
            </a:pPr>
            <a:r>
              <a:rPr sz="2800">
                <a:solidFill>
                  <a:srgbClr val="4A452A"/>
                </a:solidFill>
              </a:rPr>
              <a:t>本文レベル4</a:t>
            </a:r>
            <a:endParaRPr sz="2800">
              <a:solidFill>
                <a:srgbClr val="4A452A"/>
              </a:solidFill>
            </a:endParaRPr>
          </a:p>
          <a:p>
            <a:pPr lvl="4">
              <a:defRPr sz="1800">
                <a:solidFill>
                  <a:srgbClr val="000000"/>
                </a:solidFill>
              </a:defRPr>
            </a:pPr>
            <a:r>
              <a:rPr sz="2800">
                <a:solidFill>
                  <a:srgbClr val="4A452A"/>
                </a:solidFill>
              </a:rPr>
              <a:t>本文レベル 5</a:t>
            </a:r>
          </a:p>
        </p:txBody>
      </p:sp>
      <p:sp>
        <p:nvSpPr>
          <p:cNvPr id="255" name="Shape 255"/>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p>
        </p:txBody>
      </p:sp>
      <p:pic>
        <p:nvPicPr>
          <p:cNvPr id="256"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3399"/>
        </a:solidFill>
      </p:bgPr>
    </p:bg>
    <p:spTree>
      <p:nvGrpSpPr>
        <p:cNvPr id="1" name=""/>
        <p:cNvGrpSpPr/>
        <p:nvPr/>
      </p:nvGrpSpPr>
      <p:grpSpPr>
        <a:xfrm>
          <a:off x="0" y="0"/>
          <a:ext cx="0" cy="0"/>
          <a:chOff x="0" y="0"/>
          <a:chExt cx="0" cy="0"/>
        </a:xfrm>
      </p:grpSpPr>
      <p:grpSp>
        <p:nvGrpSpPr>
          <p:cNvPr id="266" name="Group 266"/>
          <p:cNvGrpSpPr/>
          <p:nvPr/>
        </p:nvGrpSpPr>
        <p:grpSpPr>
          <a:xfrm>
            <a:off x="-1" y="-1"/>
            <a:ext cx="13000286" cy="9742313"/>
            <a:chOff x="0" y="0"/>
            <a:chExt cx="13000284" cy="9742311"/>
          </a:xfrm>
        </p:grpSpPr>
        <p:grpSp>
          <p:nvGrpSpPr>
            <p:cNvPr id="263" name="Group 263"/>
            <p:cNvGrpSpPr/>
            <p:nvPr/>
          </p:nvGrpSpPr>
          <p:grpSpPr>
            <a:xfrm>
              <a:off x="3901440" y="5034844"/>
              <a:ext cx="9092073" cy="4707468"/>
              <a:chOff x="0" y="0"/>
              <a:chExt cx="9092071" cy="4707466"/>
            </a:xfrm>
          </p:grpSpPr>
          <p:sp>
            <p:nvSpPr>
              <p:cNvPr id="258" name="Shape 258"/>
              <p:cNvSpPr/>
              <p:nvPr/>
            </p:nvSpPr>
            <p:spPr>
              <a:xfrm>
                <a:off x="0" y="934719"/>
                <a:ext cx="6506917"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2E8B"/>
                  </a:gs>
                  <a:gs pos="100000">
                    <a:srgbClr val="003399"/>
                  </a:gs>
                </a:gsLst>
                <a:lin ang="108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59" name="Shape 259"/>
              <p:cNvSpPr/>
              <p:nvPr/>
            </p:nvSpPr>
            <p:spPr>
              <a:xfrm>
                <a:off x="5513493" y="995680"/>
                <a:ext cx="2842543" cy="1831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2E8B"/>
                  </a:gs>
                  <a:gs pos="100000">
                    <a:srgbClr val="003399"/>
                  </a:gs>
                </a:gsLst>
                <a:lin ang="135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60" name="Shape 260"/>
              <p:cNvSpPr/>
              <p:nvPr/>
            </p:nvSpPr>
            <p:spPr>
              <a:xfrm>
                <a:off x="2646115" y="2519680"/>
                <a:ext cx="6432410" cy="2187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61" name="Shape 261"/>
              <p:cNvSpPr/>
              <p:nvPr/>
            </p:nvSpPr>
            <p:spPr>
              <a:xfrm>
                <a:off x="2302933" y="0"/>
                <a:ext cx="6789139" cy="4707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62" name="Shape 262"/>
              <p:cNvSpPr/>
              <p:nvPr/>
            </p:nvSpPr>
            <p:spPr>
              <a:xfrm>
                <a:off x="6260817" y="196426"/>
                <a:ext cx="2817708" cy="1216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3399"/>
                  </a:gs>
                  <a:gs pos="100000">
                    <a:srgbClr val="002D86"/>
                  </a:gs>
                </a:gsLst>
                <a:lin ang="135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grpSp>
        <p:sp>
          <p:nvSpPr>
            <p:cNvPr id="264" name="Shape 264"/>
            <p:cNvSpPr/>
            <p:nvPr/>
          </p:nvSpPr>
          <p:spPr>
            <a:xfrm>
              <a:off x="7500338" y="3027680"/>
              <a:ext cx="4120445" cy="3470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3399"/>
                </a:gs>
                <a:gs pos="100000">
                  <a:srgbClr val="002B82"/>
                </a:gs>
              </a:gsLst>
              <a:lin ang="135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65" name="Shape 265"/>
            <p:cNvSpPr/>
            <p:nvPr/>
          </p:nvSpPr>
          <p:spPr>
            <a:xfrm>
              <a:off x="0" y="0"/>
              <a:ext cx="13000285" cy="400981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grpSp>
      <p:sp>
        <p:nvSpPr>
          <p:cNvPr id="267" name="Shape 267"/>
          <p:cNvSpPr/>
          <p:nvPr>
            <p:ph type="sldNum" sz="quarter" idx="2"/>
          </p:nvPr>
        </p:nvSpPr>
        <p:spPr>
          <a:xfrm>
            <a:off x="9320107" y="9220977"/>
            <a:ext cx="3034454" cy="352001"/>
          </a:xfrm>
          <a:prstGeom prst="rect">
            <a:avLst/>
          </a:prstGeom>
        </p:spPr>
        <p:txBody>
          <a:bodyPr/>
          <a:lstStyle>
            <a:lvl1pPr defTabSz="914400">
              <a:defRPr b="0">
                <a:solidFill>
                  <a:srgbClr val="FFFFFF"/>
                </a:solidFill>
              </a:defRPr>
            </a:lvl1pPr>
          </a:lstStyle>
          <a:p>
            <a:pPr lvl="0"/>
            <a:fld id="{86CB4B4D-7CA3-9044-876B-883B54F8677D}" type="slidenum"/>
          </a:p>
        </p:txBody>
      </p:sp>
    </p:spTree>
  </p:cSld>
  <p:clrMapOvr>
    <a:masterClrMapping/>
  </p:clrMapOvr>
  <p:transitio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69" name="Shape 269"/>
          <p:cNvSpPr/>
          <p:nvPr>
            <p:ph type="sldNum" sz="quarter" idx="2"/>
          </p:nvPr>
        </p:nvSpPr>
        <p:spPr>
          <a:xfrm>
            <a:off x="9320107" y="9114182"/>
            <a:ext cx="3034454" cy="371209"/>
          </a:xfrm>
          <a:prstGeom prst="rect">
            <a:avLst/>
          </a:prstGeom>
        </p:spPr>
        <p:txBody>
          <a:bodyPr lIns="64954" tIns="64954" rIns="64954" bIns="64954" anchor="ctr"/>
          <a:lstStyle>
            <a:lvl1pPr defTabSz="912812">
              <a:defRPr b="0">
                <a:solidFill>
                  <a:srgbClr val="898989"/>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71" name="Shape 271"/>
          <p:cNvSpPr/>
          <p:nvPr/>
        </p:nvSpPr>
        <p:spPr>
          <a:xfrm>
            <a:off x="9111329" y="1088248"/>
            <a:ext cx="2876275" cy="307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defRPr i="1" sz="1200">
                <a:solidFill>
                  <a:srgbClr val="FFFFFF"/>
                </a:solidFill>
                <a:latin typeface="Book Antiqua"/>
                <a:ea typeface="Book Antiqua"/>
                <a:cs typeface="Book Antiqua"/>
                <a:sym typeface="Book Antiqua"/>
              </a:defRPr>
            </a:lvl1pPr>
          </a:lstStyle>
          <a:p>
            <a:pPr lvl="0">
              <a:defRPr i="0" sz="1800">
                <a:solidFill>
                  <a:srgbClr val="000000"/>
                </a:solidFill>
              </a:defRPr>
            </a:pPr>
            <a:r>
              <a:rPr i="1" sz="1200">
                <a:solidFill>
                  <a:srgbClr val="FFFFFF"/>
                </a:solidFill>
              </a:rPr>
              <a:t>Japan Productivity Center Consulting Dept.</a:t>
            </a:r>
          </a:p>
        </p:txBody>
      </p:sp>
      <p:sp>
        <p:nvSpPr>
          <p:cNvPr id="272" name="Shape 272"/>
          <p:cNvSpPr/>
          <p:nvPr/>
        </p:nvSpPr>
        <p:spPr>
          <a:xfrm>
            <a:off x="153528" y="1189848"/>
            <a:ext cx="12851273" cy="205459"/>
          </a:xfrm>
          <a:prstGeom prst="rect">
            <a:avLst/>
          </a:prstGeom>
          <a:gradFill>
            <a:gsLst>
              <a:gs pos="0">
                <a:srgbClr val="333399"/>
              </a:gs>
              <a:gs pos="100000">
                <a:srgbClr val="FFFFFF"/>
              </a:gs>
            </a:gsLst>
            <a:lin ang="10800000"/>
          </a:gradFill>
          <a:ln w="12700">
            <a:miter lim="400000"/>
          </a:ln>
        </p:spPr>
        <p:txBody>
          <a:bodyPr lIns="65023" tIns="65023" rIns="65023" bIns="65023" anchor="ctr"/>
          <a:lstStyle/>
          <a:p>
            <a:pPr lvl="0" defTabSz="914400">
              <a:defRPr sz="1600">
                <a:latin typeface="Arial"/>
                <a:ea typeface="Arial"/>
                <a:cs typeface="Arial"/>
                <a:sym typeface="Arial"/>
              </a:defRPr>
            </a:pPr>
          </a:p>
        </p:txBody>
      </p:sp>
      <p:sp>
        <p:nvSpPr>
          <p:cNvPr id="273" name="Shape 273"/>
          <p:cNvSpPr/>
          <p:nvPr/>
        </p:nvSpPr>
        <p:spPr>
          <a:xfrm>
            <a:off x="9934222" y="9279466"/>
            <a:ext cx="3034454" cy="434849"/>
          </a:xfrm>
          <a:prstGeom prst="rect">
            <a:avLst/>
          </a:prstGeom>
          <a:ln w="12700">
            <a:miter lim="400000"/>
          </a:ln>
        </p:spPr>
        <p:txBody>
          <a:bodyPr lIns="65023" tIns="65023" rIns="65023" bIns="65023">
            <a:spAutoFit/>
          </a:bodyPr>
          <a:lstStyle/>
          <a:p>
            <a:pPr lvl="0" algn="r" defTabSz="914400">
              <a:defRPr sz="2400">
                <a:latin typeface="Arial"/>
                <a:ea typeface="Arial"/>
                <a:cs typeface="Arial"/>
                <a:sym typeface="Arial"/>
              </a:defRPr>
            </a:pPr>
          </a:p>
        </p:txBody>
      </p:sp>
      <p:sp>
        <p:nvSpPr>
          <p:cNvPr id="274" name="Shape 274"/>
          <p:cNvSpPr/>
          <p:nvPr>
            <p:ph type="sldNum" sz="quarter" idx="2"/>
          </p:nvPr>
        </p:nvSpPr>
        <p:spPr>
          <a:xfrm>
            <a:off x="9970346" y="8972408"/>
            <a:ext cx="3034454" cy="358649"/>
          </a:xfrm>
          <a:prstGeom prst="rect">
            <a:avLst/>
          </a:prstGeom>
        </p:spPr>
        <p:txBody>
          <a:bodyPr anchor="t"/>
          <a:lstStyle>
            <a:lvl1pPr defTabSz="914400">
              <a:defRPr b="0" sz="1800">
                <a:latin typeface="ＭＳ Ｐゴシック"/>
                <a:ea typeface="ＭＳ Ｐゴシック"/>
                <a:cs typeface="ＭＳ Ｐゴシック"/>
                <a:sym typeface="ＭＳ Ｐゴシック"/>
              </a:defRPr>
            </a:lvl1pPr>
          </a:lstStyle>
          <a:p>
            <a:pPr lvl="0"/>
            <a:fld id="{86CB4B4D-7CA3-9044-876B-883B54F8677D}" type="slidenum"/>
          </a:p>
        </p:txBody>
      </p:sp>
    </p:spTree>
  </p:cSld>
  <p:clrMapOvr>
    <a:masterClrMapping/>
  </p:clrMapOvr>
  <p:transitio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76" name="Shape 276"/>
          <p:cNvSpPr/>
          <p:nvPr>
            <p:ph type="sldNum" sz="quarter" idx="2"/>
          </p:nvPr>
        </p:nvSpPr>
        <p:spPr>
          <a:xfrm>
            <a:off x="9320107" y="9114182"/>
            <a:ext cx="3034454" cy="371209"/>
          </a:xfrm>
          <a:prstGeom prst="rect">
            <a:avLst/>
          </a:prstGeom>
        </p:spPr>
        <p:txBody>
          <a:bodyPr lIns="64954" tIns="64954" rIns="64954" bIns="64954" anchor="ctr"/>
          <a:lstStyle>
            <a:lvl1pPr defTabSz="914400">
              <a:defRPr b="0">
                <a:solidFill>
                  <a:srgbClr val="898989"/>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8" name="horizontal-logo-green-text.jpg" descr="horizontal-logo-green-text.jpg"/>
          <p:cNvPicPr/>
          <p:nvPr/>
        </p:nvPicPr>
        <p:blipFill>
          <a:blip r:embed="rId3">
            <a:extLst/>
          </a:blip>
          <a:stretch>
            <a:fillRect/>
          </a:stretch>
        </p:blipFill>
        <p:spPr>
          <a:xfrm>
            <a:off x="650239" y="9037884"/>
            <a:ext cx="3467948" cy="580250"/>
          </a:xfrm>
          <a:prstGeom prst="rect">
            <a:avLst/>
          </a:prstGeom>
          <a:ln w="12700">
            <a:miter lim="400000"/>
          </a:ln>
        </p:spPr>
      </p:pic>
      <p:sp>
        <p:nvSpPr>
          <p:cNvPr id="279" name="Shape 279"/>
          <p:cNvSpPr/>
          <p:nvPr/>
        </p:nvSpPr>
        <p:spPr>
          <a:xfrm>
            <a:off x="9731022" y="79022"/>
            <a:ext cx="3273778" cy="114526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2812">
              <a:lnSpc>
                <a:spcPct val="85000"/>
              </a:lnSpc>
              <a:defRPr sz="1800"/>
            </a:pPr>
            <a:r>
              <a:rPr>
                <a:solidFill>
                  <a:srgbClr val="135C00"/>
                </a:solidFill>
                <a:latin typeface="Arial"/>
                <a:ea typeface="Arial"/>
                <a:cs typeface="Arial"/>
                <a:sym typeface="Arial"/>
              </a:rPr>
              <a:t>OFFICE OF </a:t>
            </a:r>
            <a:r>
              <a:rPr sz="4400">
                <a:solidFill>
                  <a:srgbClr val="135C00"/>
                </a:solidFill>
                <a:latin typeface="Arial Black"/>
                <a:ea typeface="Arial Black"/>
                <a:cs typeface="Arial Black"/>
                <a:sym typeface="Arial Black"/>
              </a:rPr>
              <a:t>SCIENCE</a:t>
            </a:r>
          </a:p>
        </p:txBody>
      </p:sp>
      <p:pic>
        <p:nvPicPr>
          <p:cNvPr id="280" name="New_DOE_Logo_Color_042808.png" descr="New_DOE_Logo_Color_042808"/>
          <p:cNvPicPr/>
          <p:nvPr/>
        </p:nvPicPr>
        <p:blipFill>
          <a:blip r:embed="rId4">
            <a:extLst/>
          </a:blip>
          <a:stretch>
            <a:fillRect/>
          </a:stretch>
        </p:blipFill>
        <p:spPr>
          <a:xfrm>
            <a:off x="167075" y="60959"/>
            <a:ext cx="3646312" cy="918917"/>
          </a:xfrm>
          <a:prstGeom prst="rect">
            <a:avLst/>
          </a:prstGeom>
          <a:ln w="12700">
            <a:miter lim="400000"/>
          </a:ln>
        </p:spPr>
      </p:pic>
      <p:sp>
        <p:nvSpPr>
          <p:cNvPr id="281" name="Shape 281"/>
          <p:cNvSpPr/>
          <p:nvPr/>
        </p:nvSpPr>
        <p:spPr>
          <a:xfrm>
            <a:off x="-1" y="8516337"/>
            <a:ext cx="13004802" cy="1237263"/>
          </a:xfrm>
          <a:prstGeom prst="rect">
            <a:avLst/>
          </a:prstGeom>
          <a:solidFill>
            <a:srgbClr val="FFFFFF"/>
          </a:solidFill>
          <a:ln w="12700">
            <a:miter lim="400000"/>
          </a:ln>
        </p:spPr>
        <p:txBody>
          <a:bodyPr lIns="65023" tIns="65023" rIns="65023" bIns="65023" anchor="ctr"/>
          <a:lstStyle/>
          <a:p>
            <a:pPr lvl="0" defTabSz="912812">
              <a:defRPr sz="2400">
                <a:solidFill>
                  <a:srgbClr val="FFFFFF"/>
                </a:solidFill>
                <a:latin typeface="Calibri"/>
                <a:ea typeface="Calibri"/>
                <a:cs typeface="Calibri"/>
                <a:sym typeface="Calibri"/>
              </a:defRPr>
            </a:pPr>
          </a:p>
        </p:txBody>
      </p:sp>
      <p:sp>
        <p:nvSpPr>
          <p:cNvPr id="282" name="Shape 282"/>
          <p:cNvSpPr/>
          <p:nvPr>
            <p:ph type="sldNum" sz="quarter" idx="2"/>
          </p:nvPr>
        </p:nvSpPr>
        <p:spPr>
          <a:xfrm>
            <a:off x="11826240" y="9117021"/>
            <a:ext cx="681850" cy="351985"/>
          </a:xfrm>
          <a:prstGeom prst="rect">
            <a:avLst/>
          </a:prstGeom>
        </p:spPr>
        <p:txBody>
          <a:bodyPr lIns="65015" tIns="65015" rIns="65015" bIns="65015" anchor="ctr"/>
          <a:lstStyle>
            <a:lvl1pPr defTabSz="912812">
              <a:defRPr b="0">
                <a:solidFill>
                  <a:srgbClr val="106636"/>
                </a:solidFill>
              </a:defRPr>
            </a:lvl1pPr>
          </a:lstStyle>
          <a:p>
            <a:pPr lvl="0"/>
            <a:fld id="{86CB4B4D-7CA3-9044-876B-883B54F8677D}" type="slidenum"/>
          </a:p>
        </p:txBody>
      </p:sp>
    </p:spTree>
  </p:cSld>
  <p:clrMapOvr>
    <a:masterClrMapping/>
  </p:clrMapOvr>
  <p:transitio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84" name="horizontal-logo-green-text.jpg" descr="horizontal-logo-green-text.jpg"/>
          <p:cNvPicPr/>
          <p:nvPr/>
        </p:nvPicPr>
        <p:blipFill>
          <a:blip r:embed="rId3">
            <a:extLst/>
          </a:blip>
          <a:stretch>
            <a:fillRect/>
          </a:stretch>
        </p:blipFill>
        <p:spPr>
          <a:xfrm>
            <a:off x="650239" y="9037884"/>
            <a:ext cx="3467948" cy="580250"/>
          </a:xfrm>
          <a:prstGeom prst="rect">
            <a:avLst/>
          </a:prstGeom>
          <a:ln w="12700">
            <a:miter lim="400000"/>
          </a:ln>
        </p:spPr>
      </p:pic>
      <p:sp>
        <p:nvSpPr>
          <p:cNvPr id="285" name="Shape 285"/>
          <p:cNvSpPr/>
          <p:nvPr>
            <p:ph type="sldNum" sz="quarter" idx="2"/>
          </p:nvPr>
        </p:nvSpPr>
        <p:spPr>
          <a:xfrm>
            <a:off x="11826240" y="9117021"/>
            <a:ext cx="681850" cy="351985"/>
          </a:xfrm>
          <a:prstGeom prst="rect">
            <a:avLst/>
          </a:prstGeom>
        </p:spPr>
        <p:txBody>
          <a:bodyPr lIns="65015" tIns="65015" rIns="65015" bIns="65015" anchor="ctr"/>
          <a:lstStyle>
            <a:lvl1pPr defTabSz="912812">
              <a:defRPr b="0">
                <a:solidFill>
                  <a:srgbClr val="106636"/>
                </a:solidFill>
              </a:defRPr>
            </a:lvl1pPr>
          </a:lstStyle>
          <a:p>
            <a:pPr lvl="0"/>
            <a:fld id="{86CB4B4D-7CA3-9044-876B-883B54F8677D}" type="slidenum"/>
          </a:p>
        </p:txBody>
      </p:sp>
    </p:spTree>
  </p:cSld>
  <p:clrMapOvr>
    <a:masterClrMapping/>
  </p:clrMapOvr>
  <p:transitio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3399"/>
        </a:solidFill>
      </p:bgPr>
    </p:bg>
    <p:spTree>
      <p:nvGrpSpPr>
        <p:cNvPr id="1" name=""/>
        <p:cNvGrpSpPr/>
        <p:nvPr/>
      </p:nvGrpSpPr>
      <p:grpSpPr>
        <a:xfrm>
          <a:off x="0" y="0"/>
          <a:ext cx="0" cy="0"/>
          <a:chOff x="0" y="0"/>
          <a:chExt cx="0" cy="0"/>
        </a:xfrm>
      </p:grpSpPr>
      <p:grpSp>
        <p:nvGrpSpPr>
          <p:cNvPr id="295" name="Group 295"/>
          <p:cNvGrpSpPr/>
          <p:nvPr/>
        </p:nvGrpSpPr>
        <p:grpSpPr>
          <a:xfrm>
            <a:off x="-1" y="-1"/>
            <a:ext cx="13000286" cy="9742313"/>
            <a:chOff x="0" y="0"/>
            <a:chExt cx="13000284" cy="9742311"/>
          </a:xfrm>
        </p:grpSpPr>
        <p:sp>
          <p:nvSpPr>
            <p:cNvPr id="287" name="Shape 287"/>
            <p:cNvSpPr/>
            <p:nvPr/>
          </p:nvSpPr>
          <p:spPr>
            <a:xfrm>
              <a:off x="0" y="0"/>
              <a:ext cx="13000285" cy="400981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grpSp>
          <p:nvGrpSpPr>
            <p:cNvPr id="294" name="Group 294"/>
            <p:cNvGrpSpPr/>
            <p:nvPr/>
          </p:nvGrpSpPr>
          <p:grpSpPr>
            <a:xfrm>
              <a:off x="3901440" y="3181208"/>
              <a:ext cx="9092073" cy="6561104"/>
              <a:chOff x="0" y="0"/>
              <a:chExt cx="9092071" cy="6561102"/>
            </a:xfrm>
          </p:grpSpPr>
          <p:sp>
            <p:nvSpPr>
              <p:cNvPr id="288" name="Shape 288"/>
              <p:cNvSpPr/>
              <p:nvPr/>
            </p:nvSpPr>
            <p:spPr>
              <a:xfrm>
                <a:off x="0" y="2788355"/>
                <a:ext cx="6506917"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2E8B"/>
                  </a:gs>
                  <a:gs pos="100000">
                    <a:srgbClr val="003399"/>
                  </a:gs>
                </a:gsLst>
                <a:lin ang="108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89" name="Shape 289"/>
              <p:cNvSpPr/>
              <p:nvPr/>
            </p:nvSpPr>
            <p:spPr>
              <a:xfrm>
                <a:off x="5513493" y="2849315"/>
                <a:ext cx="2842543" cy="1831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2E8B"/>
                  </a:gs>
                  <a:gs pos="100000">
                    <a:srgbClr val="003399"/>
                  </a:gs>
                </a:gsLst>
                <a:lin ang="135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90" name="Shape 290"/>
              <p:cNvSpPr/>
              <p:nvPr/>
            </p:nvSpPr>
            <p:spPr>
              <a:xfrm>
                <a:off x="2646115" y="4373315"/>
                <a:ext cx="6432410" cy="2187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E8B"/>
                  </a:gs>
                </a:gsLst>
                <a:lin ang="162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91" name="Shape 291"/>
              <p:cNvSpPr/>
              <p:nvPr/>
            </p:nvSpPr>
            <p:spPr>
              <a:xfrm>
                <a:off x="2302933" y="1853635"/>
                <a:ext cx="6789139" cy="4707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92" name="Shape 292"/>
              <p:cNvSpPr/>
              <p:nvPr/>
            </p:nvSpPr>
            <p:spPr>
              <a:xfrm>
                <a:off x="6260817" y="2050062"/>
                <a:ext cx="2817708" cy="1216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3399"/>
                  </a:gs>
                  <a:gs pos="100000">
                    <a:srgbClr val="002E8B"/>
                  </a:gs>
                </a:gsLst>
                <a:lin ang="135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sp>
            <p:nvSpPr>
              <p:cNvPr id="293" name="Shape 293"/>
              <p:cNvSpPr/>
              <p:nvPr/>
            </p:nvSpPr>
            <p:spPr>
              <a:xfrm>
                <a:off x="3393440" y="0"/>
                <a:ext cx="5186116" cy="3316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3399"/>
                  </a:gs>
                  <a:gs pos="100000">
                    <a:srgbClr val="002E8B"/>
                  </a:gs>
                </a:gsLst>
                <a:lin ang="13500000" scaled="0"/>
              </a:gradFill>
              <a:ln w="12700" cap="flat">
                <a:noFill/>
                <a:miter lim="400000"/>
              </a:ln>
              <a:effectLst/>
            </p:spPr>
            <p:txBody>
              <a:bodyPr wrap="square" lIns="65023" tIns="65023" rIns="65023" bIns="65023" numCol="1" anchor="t">
                <a:noAutofit/>
              </a:bodyPr>
              <a:lstStyle/>
              <a:p>
                <a:pPr lvl="0" algn="l" defTabSz="914400">
                  <a:defRPr b="1" sz="3800">
                    <a:solidFill>
                      <a:srgbClr val="FFFFFF"/>
                    </a:solidFill>
                    <a:latin typeface="Garamond"/>
                    <a:ea typeface="Garamond"/>
                    <a:cs typeface="Garamond"/>
                    <a:sym typeface="Garamond"/>
                  </a:defRPr>
                </a:pPr>
              </a:p>
            </p:txBody>
          </p:sp>
        </p:grpSp>
      </p:grpSp>
      <p:sp>
        <p:nvSpPr>
          <p:cNvPr id="296" name="Shape 296"/>
          <p:cNvSpPr/>
          <p:nvPr>
            <p:ph type="sldNum" sz="quarter" idx="2"/>
          </p:nvPr>
        </p:nvSpPr>
        <p:spPr>
          <a:xfrm>
            <a:off x="9320107" y="9088312"/>
            <a:ext cx="3034454" cy="475635"/>
          </a:xfrm>
          <a:prstGeom prst="rect">
            <a:avLst/>
          </a:prstGeom>
        </p:spPr>
        <p:txBody>
          <a:bodyPr lIns="65002" tIns="65002" rIns="65002" bIns="65002"/>
          <a:lstStyle>
            <a:lvl1pPr defTabSz="455612">
              <a:defRPr b="0" sz="2400">
                <a:solidFill>
                  <a:srgbClr val="FFFFFF"/>
                </a:solidFill>
              </a:defRPr>
            </a:lvl1pPr>
          </a:lstStyle>
          <a:p>
            <a:pPr lvl="0"/>
            <a:fld id="{86CB4B4D-7CA3-9044-876B-883B54F8677D}" type="slidenum"/>
          </a:p>
        </p:txBody>
      </p:sp>
    </p:spTree>
  </p:cSld>
  <p:clrMapOvr>
    <a:masterClrMapping/>
  </p:clrMapOvr>
  <p:transitio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98" name="Shape 298"/>
          <p:cNvSpPr/>
          <p:nvPr>
            <p:ph type="sldNum" sz="quarter" idx="2"/>
          </p:nvPr>
        </p:nvSpPr>
        <p:spPr>
          <a:xfrm>
            <a:off x="6094412" y="9283700"/>
            <a:ext cx="814388" cy="228600"/>
          </a:xfrm>
          <a:prstGeom prst="rect">
            <a:avLst/>
          </a:prstGeom>
        </p:spPr>
        <p:txBody>
          <a:bodyPr lIns="0" tIns="0" rIns="0" bIns="0" anchor="t"/>
          <a:lstStyle>
            <a:lvl1pPr algn="l">
              <a:defRPr b="0" sz="1800">
                <a:latin typeface="ヒラギノ角ゴ Pro W3"/>
                <a:ea typeface="ヒラギノ角ゴ Pro W3"/>
                <a:cs typeface="ヒラギノ角ゴ Pro W3"/>
                <a:sym typeface="ヒラギノ角ゴ Pro W3"/>
              </a:defRPr>
            </a:lvl1p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箇条書き">
    <p:spTree>
      <p:nvGrpSpPr>
        <p:cNvPr id="1" name=""/>
        <p:cNvGrpSpPr/>
        <p:nvPr/>
      </p:nvGrpSpPr>
      <p:grpSpPr>
        <a:xfrm>
          <a:off x="0" y="0"/>
          <a:ext cx="0" cy="0"/>
          <a:chOff x="0" y="0"/>
          <a:chExt cx="0" cy="0"/>
        </a:xfrm>
      </p:grpSpPr>
      <p:sp>
        <p:nvSpPr>
          <p:cNvPr id="25" name="Shape 25"/>
          <p:cNvSpPr/>
          <p:nvPr>
            <p:ph type="body" idx="1"/>
          </p:nvPr>
        </p:nvSpPr>
        <p:spPr>
          <a:xfrm>
            <a:off x="952500" y="1270000"/>
            <a:ext cx="11099800" cy="7213600"/>
          </a:xfrm>
          <a:prstGeom prst="rect">
            <a:avLst/>
          </a:prstGeom>
        </p:spPr>
        <p:txBody>
          <a:bodyPr lIns="0" tIns="0" rIns="0" bIns="0" anchor="ctr"/>
          <a:lstStyle>
            <a:lvl1pPr marL="444500" indent="-444500" defTabSz="584200">
              <a:spcBef>
                <a:spcPts val="4200"/>
              </a:spcBef>
              <a:buSzPct val="75000"/>
              <a:buFontTx/>
              <a:defRPr sz="3600">
                <a:solidFill>
                  <a:srgbClr val="000000"/>
                </a:solidFill>
                <a:latin typeface="+mn-lt"/>
                <a:ea typeface="+mn-ea"/>
                <a:cs typeface="+mn-cs"/>
                <a:sym typeface="ヒラギノ角ゴ ProN W3"/>
              </a:defRPr>
            </a:lvl1pPr>
            <a:lvl2pPr marL="889000" indent="-444500" defTabSz="584200">
              <a:spcBef>
                <a:spcPts val="4200"/>
              </a:spcBef>
              <a:buSzPct val="75000"/>
              <a:buFontTx/>
              <a:buChar char="•"/>
              <a:defRPr sz="3600">
                <a:solidFill>
                  <a:srgbClr val="000000"/>
                </a:solidFill>
                <a:latin typeface="+mn-lt"/>
                <a:ea typeface="+mn-ea"/>
                <a:cs typeface="+mn-cs"/>
                <a:sym typeface="ヒラギノ角ゴ ProN W3"/>
              </a:defRPr>
            </a:lvl2pPr>
            <a:lvl3pPr marL="1333500" indent="-444500" defTabSz="584200">
              <a:spcBef>
                <a:spcPts val="4200"/>
              </a:spcBef>
              <a:buSzPct val="75000"/>
              <a:buFontTx/>
              <a:defRPr sz="3600">
                <a:solidFill>
                  <a:srgbClr val="000000"/>
                </a:solidFill>
                <a:latin typeface="+mn-lt"/>
                <a:ea typeface="+mn-ea"/>
                <a:cs typeface="+mn-cs"/>
                <a:sym typeface="ヒラギノ角ゴ ProN W3"/>
              </a:defRPr>
            </a:lvl3pPr>
            <a:lvl4pPr marL="1778000" indent="-444500" defTabSz="584200">
              <a:spcBef>
                <a:spcPts val="4200"/>
              </a:spcBef>
              <a:buSzPct val="75000"/>
              <a:buFontTx/>
              <a:buChar char="•"/>
              <a:defRPr sz="3600">
                <a:solidFill>
                  <a:srgbClr val="000000"/>
                </a:solidFill>
                <a:latin typeface="+mn-lt"/>
                <a:ea typeface="+mn-ea"/>
                <a:cs typeface="+mn-cs"/>
                <a:sym typeface="ヒラギノ角ゴ ProN W3"/>
              </a:defRPr>
            </a:lvl4pPr>
            <a:lvl5pPr marL="2222500" indent="-444500" defTabSz="584200">
              <a:spcBef>
                <a:spcPts val="4200"/>
              </a:spcBef>
              <a:buSzPct val="75000"/>
              <a:buFontTx/>
              <a:buChar char="•"/>
              <a:defRPr sz="3600">
                <a:solidFill>
                  <a:srgbClr val="000000"/>
                </a:solidFill>
                <a:latin typeface="+mn-lt"/>
                <a:ea typeface="+mn-ea"/>
                <a:cs typeface="+mn-cs"/>
                <a:sym typeface="ヒラギノ角ゴ ProN W3"/>
              </a:defRPr>
            </a:lvl5pPr>
          </a:lstStyle>
          <a:p>
            <a:pPr lvl="0">
              <a:defRPr sz="1800"/>
            </a:pPr>
            <a:r>
              <a:rPr sz="3600"/>
              <a:t>本文レベル1</a:t>
            </a:r>
            <a:endParaRPr sz="3600"/>
          </a:p>
          <a:p>
            <a:pPr lvl="1">
              <a:defRPr sz="1800"/>
            </a:pPr>
            <a:r>
              <a:rPr sz="3600"/>
              <a:t>本文レベル2</a:t>
            </a:r>
            <a:endParaRPr sz="3600"/>
          </a:p>
          <a:p>
            <a:pPr lvl="2">
              <a:defRPr sz="1800"/>
            </a:pPr>
            <a:r>
              <a:rPr sz="3600"/>
              <a:t>本文レベル3</a:t>
            </a:r>
            <a:endParaRPr sz="3600"/>
          </a:p>
          <a:p>
            <a:pPr lvl="3">
              <a:defRPr sz="1800"/>
            </a:pPr>
            <a:r>
              <a:rPr sz="3600"/>
              <a:t>本文レベル4</a:t>
            </a:r>
            <a:endParaRPr sz="3600"/>
          </a:p>
          <a:p>
            <a:pPr lvl="4">
              <a:defRPr sz="1800"/>
            </a:pPr>
            <a:r>
              <a:rPr sz="3600"/>
              <a:t>本文レベル 5</a:t>
            </a:r>
          </a:p>
        </p:txBody>
      </p:sp>
    </p:spTree>
  </p:cSld>
  <p:clrMapOvr>
    <a:masterClrMapping/>
  </p:clrMapOvr>
  <p:transitio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300" name="Shape 300"/>
          <p:cNvSpPr/>
          <p:nvPr>
            <p:ph type="title"/>
          </p:nvPr>
        </p:nvSpPr>
        <p:spPr>
          <a:xfrm>
            <a:off x="215900" y="76200"/>
            <a:ext cx="12560301" cy="10541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301" name="Shape 301"/>
          <p:cNvSpPr/>
          <p:nvPr>
            <p:ph type="body" idx="1"/>
          </p:nvPr>
        </p:nvSpPr>
        <p:spPr>
          <a:xfrm>
            <a:off x="596900" y="1397000"/>
            <a:ext cx="11811001" cy="7404101"/>
          </a:xfrm>
          <a:prstGeom prst="rect">
            <a:avLst/>
          </a:prstGeom>
        </p:spPr>
        <p:txBody>
          <a:bodyPr lIns="0" tIns="0" rIns="0" bIns="0">
            <a:noAutofit/>
          </a:bodyPr>
          <a:lstStyle>
            <a:lvl1pPr marL="853281" indent="-535781" defTabSz="584200">
              <a:spcBef>
                <a:spcPts val="700"/>
              </a:spcBef>
              <a:buSzPct val="171000"/>
              <a:buFontTx/>
              <a:defRPr sz="3000">
                <a:solidFill>
                  <a:srgbClr val="000000"/>
                </a:solidFill>
                <a:latin typeface="Helvetica Neue"/>
                <a:ea typeface="Helvetica Neue"/>
                <a:cs typeface="Helvetica Neue"/>
                <a:sym typeface="Helvetica Neue"/>
              </a:defRPr>
            </a:lvl1pPr>
            <a:lvl2pPr marL="1297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2pPr>
            <a:lvl3pPr marL="1742281" indent="-535781" defTabSz="584200">
              <a:spcBef>
                <a:spcPts val="700"/>
              </a:spcBef>
              <a:buSzPct val="171000"/>
              <a:buFontTx/>
              <a:defRPr sz="3000">
                <a:solidFill>
                  <a:srgbClr val="000000"/>
                </a:solidFill>
                <a:latin typeface="Helvetica Neue"/>
                <a:ea typeface="Helvetica Neue"/>
                <a:cs typeface="Helvetica Neue"/>
                <a:sym typeface="Helvetica Neue"/>
              </a:defRPr>
            </a:lvl3pPr>
            <a:lvl4pPr marL="2186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4pPr>
            <a:lvl5pPr marL="26312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5pPr>
          </a:lstStyle>
          <a:p>
            <a:pPr lvl="0">
              <a:defRPr sz="1800"/>
            </a:pPr>
            <a:r>
              <a:rPr sz="3000"/>
              <a:t>本文レベル1</a:t>
            </a:r>
            <a:endParaRPr sz="3000"/>
          </a:p>
          <a:p>
            <a:pPr lvl="1">
              <a:defRPr sz="1800"/>
            </a:pPr>
            <a:r>
              <a:rPr sz="3000"/>
              <a:t>本文レベル2</a:t>
            </a:r>
            <a:endParaRPr sz="3000"/>
          </a:p>
          <a:p>
            <a:pPr lvl="2">
              <a:defRPr sz="1800"/>
            </a:pPr>
            <a:r>
              <a:rPr sz="3000"/>
              <a:t>本文レベル3</a:t>
            </a:r>
            <a:endParaRPr sz="3000"/>
          </a:p>
          <a:p>
            <a:pPr lvl="3">
              <a:defRPr sz="1800"/>
            </a:pPr>
            <a:r>
              <a:rPr sz="3000"/>
              <a:t>本文レベル4</a:t>
            </a:r>
            <a:endParaRPr sz="3000"/>
          </a:p>
          <a:p>
            <a:pPr lvl="4">
              <a:defRPr sz="1800"/>
            </a:pPr>
            <a:r>
              <a:rPr sz="3000"/>
              <a:t>本文レベル 5</a:t>
            </a:r>
          </a:p>
        </p:txBody>
      </p:sp>
    </p:spTree>
  </p:cSld>
  <p:clrMapOvr>
    <a:masterClrMapping/>
  </p:clrMapOvr>
  <p:transitio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303" name="Shape 303"/>
          <p:cNvSpPr/>
          <p:nvPr>
            <p:ph type="title"/>
          </p:nvPr>
        </p:nvSpPr>
        <p:spPr>
          <a:xfrm>
            <a:off x="1270000" y="2971800"/>
            <a:ext cx="10464801" cy="3810000"/>
          </a:xfrm>
          <a:prstGeom prst="rect">
            <a:avLst/>
          </a:prstGeom>
        </p:spPr>
        <p:txBody>
          <a:bodyPr lIns="0" tIns="0" rIns="0" bIns="0">
            <a:noAutofit/>
          </a:bodyPr>
          <a:lstStyle>
            <a:lvl1pPr defTabSz="584200">
              <a:defRPr sz="8000">
                <a:solidFill>
                  <a:srgbClr val="000000"/>
                </a:solidFill>
                <a:latin typeface="Helvetica Neue"/>
                <a:ea typeface="Helvetica Neue"/>
                <a:cs typeface="Helvetica Neue"/>
                <a:sym typeface="Helvetica Neue"/>
              </a:defRPr>
            </a:lvl1pPr>
          </a:lstStyle>
          <a:p>
            <a:pPr lvl="0">
              <a:defRPr b="0" sz="1800"/>
            </a:pPr>
            <a:r>
              <a:rPr b="1" sz="8000"/>
              <a:t>タイトルテキスト</a:t>
            </a:r>
          </a:p>
        </p:txBody>
      </p:sp>
      <p:sp>
        <p:nvSpPr>
          <p:cNvPr id="304" name="Shape 304"/>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306" name="Shape 306"/>
          <p:cNvSpPr/>
          <p:nvPr>
            <p:ph type="title"/>
          </p:nvPr>
        </p:nvSpPr>
        <p:spPr>
          <a:xfrm>
            <a:off x="-1" y="1"/>
            <a:ext cx="13004801" cy="800907"/>
          </a:xfrm>
          <a:prstGeom prst="rect">
            <a:avLst/>
          </a:prstGeom>
        </p:spPr>
        <p:txBody>
          <a:bodyPr/>
          <a:lstStyle>
            <a:lvl1pPr>
              <a:defRPr sz="5200"/>
            </a:lvl1pPr>
          </a:lstStyle>
          <a:p>
            <a:pPr lvl="0">
              <a:defRPr b="0" sz="1800">
                <a:solidFill>
                  <a:srgbClr val="000000"/>
                </a:solidFill>
              </a:defRPr>
            </a:pPr>
            <a:r>
              <a:rPr b="1" sz="5200">
                <a:solidFill>
                  <a:srgbClr val="000090"/>
                </a:solidFill>
              </a:rPr>
              <a:t>タイトルテキスト</a:t>
            </a:r>
          </a:p>
        </p:txBody>
      </p:sp>
      <p:pic>
        <p:nvPicPr>
          <p:cNvPr id="307"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308" name="Shape 308"/>
          <p:cNvSpPr/>
          <p:nvPr>
            <p:ph type="sldNum" sz="quarter" idx="2"/>
          </p:nvPr>
        </p:nvSpPr>
        <p:spPr>
          <a:xfrm>
            <a:off x="11399587" y="9344953"/>
            <a:ext cx="1605213" cy="413840"/>
          </a:xfrm>
          <a:prstGeom prst="rect">
            <a:avLst/>
          </a:prstGeom>
        </p:spPr>
        <p:txBody>
          <a:bodyPr anchor="t"/>
          <a:lstStyle>
            <a:lvl1pPr>
              <a:defRPr sz="2000"/>
            </a:lvl1pPr>
          </a:lstStyle>
          <a:p>
            <a:pPr lvl="0"/>
            <a:fld id="{86CB4B4D-7CA3-9044-876B-883B54F8677D}" type="slidenum"/>
          </a:p>
        </p:txBody>
      </p:sp>
    </p:spTree>
  </p:cSld>
  <p:clrMapOvr>
    <a:masterClrMapping/>
  </p:clrMapOvr>
  <p:transitio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310" name="Shape 310"/>
          <p:cNvSpPr/>
          <p:nvPr>
            <p:ph type="title"/>
          </p:nvPr>
        </p:nvSpPr>
        <p:spPr>
          <a:xfrm>
            <a:off x="-1" y="1"/>
            <a:ext cx="13004801" cy="800907"/>
          </a:xfrm>
          <a:prstGeom prst="rect">
            <a:avLst/>
          </a:prstGeom>
        </p:spPr>
        <p:txBody>
          <a:bodyPr/>
          <a:lstStyle/>
          <a:p>
            <a:pPr lvl="0">
              <a:defRPr b="0" sz="1800">
                <a:solidFill>
                  <a:srgbClr val="000000"/>
                </a:solidFill>
              </a:defRPr>
            </a:pPr>
            <a:r>
              <a:rPr b="1" sz="5600">
                <a:solidFill>
                  <a:srgbClr val="000090"/>
                </a:solidFill>
              </a:rPr>
              <a:t>タイトルテキスト</a:t>
            </a:r>
          </a:p>
        </p:txBody>
      </p:sp>
      <p:sp>
        <p:nvSpPr>
          <p:cNvPr id="311" name="Shape 311"/>
          <p:cNvSpPr/>
          <p:nvPr/>
        </p:nvSpPr>
        <p:spPr>
          <a:xfrm>
            <a:off x="-1" y="821033"/>
            <a:ext cx="13004802" cy="1"/>
          </a:xfrm>
          <a:prstGeom prst="line">
            <a:avLst/>
          </a:prstGeom>
          <a:ln w="3175">
            <a:solidFill>
              <a:srgbClr val="4C4C4C"/>
            </a:solidFill>
          </a:ln>
        </p:spPr>
        <p:txBody>
          <a:bodyPr lIns="65023" tIns="65023" rIns="65023" bIns="65023"/>
          <a:lstStyle/>
          <a:p>
            <a:pPr lvl="0" algn="l" defTabSz="457200">
              <a:defRPr sz="1400">
                <a:latin typeface="Helvetica"/>
                <a:ea typeface="Helvetica"/>
                <a:cs typeface="Helvetica"/>
                <a:sym typeface="Helvetica"/>
              </a:defRPr>
            </a:pPr>
          </a:p>
        </p:txBody>
      </p:sp>
      <p:pic>
        <p:nvPicPr>
          <p:cNvPr id="312" name="image2.png" descr="index_e.gif"/>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313" name="Shape 313"/>
          <p:cNvSpPr/>
          <p:nvPr>
            <p:ph type="sldNum" sz="quarter" idx="2"/>
          </p:nvPr>
        </p:nvSpPr>
        <p:spPr>
          <a:xfrm>
            <a:off x="11399587" y="9020317"/>
            <a:ext cx="1605213" cy="714249"/>
          </a:xfrm>
          <a:prstGeom prst="rect">
            <a:avLst/>
          </a:prstGeom>
        </p:spPr>
        <p:txBody>
          <a:bodyPr anchor="t"/>
          <a:lstStyle>
            <a:lvl1pPr>
              <a:defRPr sz="3800">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type="tx" showMasterSp="1" showMasterPhAnim="1">
  <p:cSld name="Default - 白紙">
    <p:spTree>
      <p:nvGrpSpPr>
        <p:cNvPr id="1" name=""/>
        <p:cNvGrpSpPr/>
        <p:nvPr/>
      </p:nvGrpSpPr>
      <p:grpSpPr>
        <a:xfrm>
          <a:off x="0" y="0"/>
          <a:ext cx="0" cy="0"/>
          <a:chOff x="0" y="0"/>
          <a:chExt cx="0" cy="0"/>
        </a:xfrm>
      </p:grpSpPr>
      <p:sp>
        <p:nvSpPr>
          <p:cNvPr id="315" name="Shape 315"/>
          <p:cNvSpPr/>
          <p:nvPr>
            <p:ph type="sldNum" sz="quarter" idx="2"/>
          </p:nvPr>
        </p:nvSpPr>
        <p:spPr>
          <a:xfrm>
            <a:off x="12064092" y="9236541"/>
            <a:ext cx="290468" cy="313437"/>
          </a:xfrm>
          <a:prstGeom prst="rect">
            <a:avLst/>
          </a:prstGeom>
          <a:ln>
            <a:round/>
          </a:ln>
        </p:spPr>
        <p:txBody>
          <a:bodyPr wrap="none" lIns="48767" tIns="48767" rIns="48767" bIns="48767" anchor="ctr"/>
          <a:lstStyle>
            <a:lvl1pPr defTabSz="1016000">
              <a:defRPr b="0" sz="1400">
                <a:solidFill>
                  <a:srgbClr val="9A9A9A"/>
                </a:solidFill>
                <a:uFill>
                  <a:solidFill>
                    <a:srgbClr val="9A9A9A"/>
                  </a:solidFill>
                </a:u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317" name="Shape 317"/>
          <p:cNvSpPr/>
          <p:nvPr>
            <p:ph type="title"/>
          </p:nvPr>
        </p:nvSpPr>
        <p:spPr>
          <a:xfrm>
            <a:off x="1270000" y="2971800"/>
            <a:ext cx="10464801" cy="3810000"/>
          </a:xfrm>
          <a:prstGeom prst="rect">
            <a:avLst/>
          </a:prstGeom>
        </p:spPr>
        <p:txBody>
          <a:bodyPr lIns="0" tIns="0" rIns="0" bIns="0">
            <a:noAutofit/>
          </a:bodyPr>
          <a:lstStyle>
            <a:lvl1pPr defTabSz="584200">
              <a:defRPr sz="8000">
                <a:solidFill>
                  <a:srgbClr val="000000"/>
                </a:solidFill>
                <a:latin typeface="Helvetica Neue"/>
                <a:ea typeface="Helvetica Neue"/>
                <a:cs typeface="Helvetica Neue"/>
                <a:sym typeface="Helvetica Neue"/>
              </a:defRPr>
            </a:lvl1pPr>
          </a:lstStyle>
          <a:p>
            <a:pPr lvl="0">
              <a:defRPr b="0" sz="1800"/>
            </a:pPr>
            <a:r>
              <a:rPr b="1" sz="8000"/>
              <a:t>タイトルテキスト</a:t>
            </a:r>
          </a:p>
        </p:txBody>
      </p:sp>
      <p:sp>
        <p:nvSpPr>
          <p:cNvPr id="318" name="Shape 318"/>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320" name="Shape 320"/>
          <p:cNvSpPr/>
          <p:nvPr>
            <p:ph type="title"/>
          </p:nvPr>
        </p:nvSpPr>
        <p:spPr>
          <a:xfrm>
            <a:off x="650239" y="130952"/>
            <a:ext cx="11704322" cy="2144888"/>
          </a:xfrm>
          <a:prstGeom prst="rect">
            <a:avLst/>
          </a:prstGeom>
        </p:spPr>
        <p:txBody>
          <a:bodyPr/>
          <a:lstStyle>
            <a:lvl1pPr>
              <a:defRPr b="0" sz="6000">
                <a:solidFill>
                  <a:srgbClr val="000000"/>
                </a:solidFill>
                <a:latin typeface="Calibri"/>
                <a:ea typeface="Calibri"/>
                <a:cs typeface="Calibri"/>
                <a:sym typeface="Calibri"/>
              </a:defRPr>
            </a:lvl1pPr>
          </a:lstStyle>
          <a:p>
            <a:pPr lvl="0">
              <a:defRPr sz="1800"/>
            </a:pPr>
            <a:r>
              <a:rPr sz="6000"/>
              <a:t>タイトルテキスト</a:t>
            </a:r>
          </a:p>
        </p:txBody>
      </p:sp>
      <p:sp>
        <p:nvSpPr>
          <p:cNvPr id="321" name="Shape 321"/>
          <p:cNvSpPr/>
          <p:nvPr>
            <p:ph type="sldNum" sz="quarter" idx="2"/>
          </p:nvPr>
        </p:nvSpPr>
        <p:spPr>
          <a:xfrm>
            <a:off x="9320106" y="9126813"/>
            <a:ext cx="3034454" cy="345949"/>
          </a:xfrm>
          <a:prstGeom prst="rect">
            <a:avLst/>
          </a:prstGeom>
        </p:spPr>
        <p:txBody>
          <a:bodyPr anchor="ctr"/>
          <a:lstStyle>
            <a:lvl1pPr>
              <a:defRPr b="0" sz="140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type="tx" showMasterSp="1" showMasterPhAnim="1">
  <p:cSld name="Custom Layout">
    <p:spTree>
      <p:nvGrpSpPr>
        <p:cNvPr id="1" name=""/>
        <p:cNvGrpSpPr/>
        <p:nvPr/>
      </p:nvGrpSpPr>
      <p:grpSpPr>
        <a:xfrm>
          <a:off x="0" y="0"/>
          <a:ext cx="0" cy="0"/>
          <a:chOff x="0" y="0"/>
          <a:chExt cx="0" cy="0"/>
        </a:xfrm>
      </p:grpSpPr>
      <p:sp>
        <p:nvSpPr>
          <p:cNvPr id="323" name="Shape 323"/>
          <p:cNvSpPr/>
          <p:nvPr>
            <p:ph type="title"/>
          </p:nvPr>
        </p:nvSpPr>
        <p:spPr>
          <a:xfrm>
            <a:off x="1182256" y="1347556"/>
            <a:ext cx="10640292" cy="928284"/>
          </a:xfrm>
          <a:prstGeom prst="rect">
            <a:avLst/>
          </a:prstGeom>
        </p:spPr>
        <p:txBody>
          <a:bodyPr lIns="0" tIns="0" rIns="0" bIns="0"/>
          <a:lstStyle>
            <a:lvl1pPr algn="l">
              <a:defRPr sz="3800">
                <a:solidFill>
                  <a:srgbClr val="000000"/>
                </a:solidFill>
              </a:defRPr>
            </a:lvl1pPr>
          </a:lstStyle>
          <a:p>
            <a:pPr lvl="0">
              <a:defRPr b="0" sz="1800"/>
            </a:pPr>
            <a:r>
              <a:rPr b="1" sz="3800"/>
              <a:t>タイトルテキスト</a:t>
            </a:r>
          </a:p>
        </p:txBody>
      </p:sp>
      <p:sp>
        <p:nvSpPr>
          <p:cNvPr id="324" name="Shape 324"/>
          <p:cNvSpPr/>
          <p:nvPr>
            <p:ph type="sldNum" sz="quarter" idx="2"/>
          </p:nvPr>
        </p:nvSpPr>
        <p:spPr>
          <a:xfrm>
            <a:off x="9320106" y="9126813"/>
            <a:ext cx="3034454" cy="345949"/>
          </a:xfrm>
          <a:prstGeom prst="rect">
            <a:avLst/>
          </a:prstGeom>
        </p:spPr>
        <p:txBody>
          <a:bodyPr anchor="ctr"/>
          <a:lstStyle>
            <a:lvl1pPr>
              <a:defRPr b="0" sz="140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326" name="Shape 326"/>
          <p:cNvSpPr/>
          <p:nvPr>
            <p:ph type="sldNum" sz="quarter" idx="2"/>
          </p:nvPr>
        </p:nvSpPr>
        <p:spPr>
          <a:xfrm>
            <a:off x="9320106" y="9126813"/>
            <a:ext cx="3034454" cy="345949"/>
          </a:xfrm>
          <a:prstGeom prst="rect">
            <a:avLst/>
          </a:prstGeom>
        </p:spPr>
        <p:txBody>
          <a:bodyPr anchor="ctr"/>
          <a:lstStyle>
            <a:lvl1pPr>
              <a:defRPr b="0" sz="140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328" name="Shape 328"/>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200">
                <a:latin typeface="Helvetica Neue"/>
                <a:ea typeface="Helvetica Neue"/>
                <a:cs typeface="Helvetica Neue"/>
                <a:sym typeface="Helvetica Neue"/>
              </a:defRPr>
            </a:lvl1pPr>
          </a:lstStyle>
          <a:p>
            <a:pPr lvl="0">
              <a:defRPr sz="1800"/>
            </a:pPr>
            <a:r>
              <a:rPr sz="1200"/>
              <a:t>K.Fujii, Hue, July 24, 2014</a:t>
            </a:r>
          </a:p>
        </p:txBody>
      </p:sp>
      <p:sp>
        <p:nvSpPr>
          <p:cNvPr id="329" name="Shape 329"/>
          <p:cNvSpPr/>
          <p:nvPr>
            <p:ph type="title"/>
          </p:nvPr>
        </p:nvSpPr>
        <p:spPr>
          <a:xfrm>
            <a:off x="215900" y="76200"/>
            <a:ext cx="12560301" cy="10541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330" name="Shape 330"/>
          <p:cNvSpPr/>
          <p:nvPr>
            <p:ph type="body" idx="1"/>
          </p:nvPr>
        </p:nvSpPr>
        <p:spPr>
          <a:xfrm>
            <a:off x="596900" y="1397000"/>
            <a:ext cx="11811001" cy="7404101"/>
          </a:xfrm>
          <a:prstGeom prst="rect">
            <a:avLst/>
          </a:prstGeom>
        </p:spPr>
        <p:txBody>
          <a:bodyPr lIns="0" tIns="0" rIns="0" bIns="0">
            <a:noAutofit/>
          </a:bodyPr>
          <a:lstStyle>
            <a:lvl1pPr marL="853281" indent="-535781" defTabSz="584200">
              <a:spcBef>
                <a:spcPts val="700"/>
              </a:spcBef>
              <a:buSzPct val="171000"/>
              <a:buFontTx/>
              <a:defRPr sz="3000">
                <a:solidFill>
                  <a:srgbClr val="000000"/>
                </a:solidFill>
                <a:latin typeface="Helvetica Neue"/>
                <a:ea typeface="Helvetica Neue"/>
                <a:cs typeface="Helvetica Neue"/>
                <a:sym typeface="Helvetica Neue"/>
              </a:defRPr>
            </a:lvl1pPr>
            <a:lvl2pPr marL="1297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2pPr>
            <a:lvl3pPr marL="1742281" indent="-535781" defTabSz="584200">
              <a:spcBef>
                <a:spcPts val="700"/>
              </a:spcBef>
              <a:buSzPct val="171000"/>
              <a:buFontTx/>
              <a:defRPr sz="3000">
                <a:solidFill>
                  <a:srgbClr val="000000"/>
                </a:solidFill>
                <a:latin typeface="Helvetica Neue"/>
                <a:ea typeface="Helvetica Neue"/>
                <a:cs typeface="Helvetica Neue"/>
                <a:sym typeface="Helvetica Neue"/>
              </a:defRPr>
            </a:lvl3pPr>
            <a:lvl4pPr marL="2186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4pPr>
            <a:lvl5pPr marL="26312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5pPr>
          </a:lstStyle>
          <a:p>
            <a:pPr lvl="0">
              <a:defRPr sz="1800"/>
            </a:pPr>
            <a:r>
              <a:rPr sz="3000"/>
              <a:t>本文レベル1</a:t>
            </a:r>
            <a:endParaRPr sz="3000"/>
          </a:p>
          <a:p>
            <a:pPr lvl="1">
              <a:defRPr sz="1800"/>
            </a:pPr>
            <a:r>
              <a:rPr sz="3000"/>
              <a:t>本文レベル2</a:t>
            </a:r>
            <a:endParaRPr sz="3000"/>
          </a:p>
          <a:p>
            <a:pPr lvl="2">
              <a:defRPr sz="1800"/>
            </a:pPr>
            <a:r>
              <a:rPr sz="3000"/>
              <a:t>本文レベル3</a:t>
            </a:r>
            <a:endParaRPr sz="3000"/>
          </a:p>
          <a:p>
            <a:pPr lvl="3">
              <a:defRPr sz="1800"/>
            </a:pPr>
            <a:r>
              <a:rPr sz="3000"/>
              <a:t>本文レベル4</a:t>
            </a:r>
            <a:endParaRPr sz="3000"/>
          </a:p>
          <a:p>
            <a:pPr lvl="4">
              <a:defRPr sz="1800"/>
            </a:pPr>
            <a:r>
              <a:rPr sz="3000"/>
              <a:t>本文レベル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画像（3点）">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332" name="Shape 332"/>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Tohoku Univ.</a:t>
            </a:r>
            <a:r>
              <a:rPr sz="1200">
                <a:latin typeface="Helvetica Neue"/>
                <a:ea typeface="Helvetica Neue"/>
                <a:cs typeface="Helvetica Neue"/>
                <a:sym typeface="Helvetica Neue"/>
              </a:rPr>
              <a:t>, April 24, 2014</a:t>
            </a:r>
          </a:p>
        </p:txBody>
      </p:sp>
      <p:sp>
        <p:nvSpPr>
          <p:cNvPr id="333" name="Shape 333"/>
          <p:cNvSpPr/>
          <p:nvPr>
            <p:ph type="title"/>
          </p:nvPr>
        </p:nvSpPr>
        <p:spPr>
          <a:xfrm>
            <a:off x="1270000" y="239712"/>
            <a:ext cx="10464801" cy="2465389"/>
          </a:xfrm>
          <a:prstGeom prst="rect">
            <a:avLst/>
          </a:prstGeom>
        </p:spPr>
        <p:txBody>
          <a:bodyPr lIns="0" tIns="0" rIns="0" bIns="0">
            <a:noAutofit/>
          </a:bodyPr>
          <a:lstStyle>
            <a:lvl1pPr defTabSz="914400">
              <a:defRPr b="0" sz="8000">
                <a:solidFill>
                  <a:srgbClr val="000000"/>
                </a:solidFill>
                <a:uFill>
                  <a:solidFill/>
                </a:uFill>
                <a:latin typeface="ヒラギノ角ゴ Pro W3"/>
                <a:ea typeface="ヒラギノ角ゴ Pro W3"/>
                <a:cs typeface="ヒラギノ角ゴ Pro W3"/>
                <a:sym typeface="ヒラギノ角ゴ Pro W3"/>
              </a:defRPr>
            </a:lvl1pPr>
          </a:lstStyle>
          <a:p>
            <a:pPr lvl="0">
              <a:defRPr sz="1800">
                <a:uFillTx/>
              </a:defRPr>
            </a:pPr>
            <a:r>
              <a:rPr sz="8000">
                <a:uFill>
                  <a:solidFill/>
                </a:uFill>
              </a:rPr>
              <a:t>タイトルテキスト</a:t>
            </a:r>
          </a:p>
        </p:txBody>
      </p:sp>
      <p:sp>
        <p:nvSpPr>
          <p:cNvPr id="334" name="Shape 334"/>
          <p:cNvSpPr/>
          <p:nvPr>
            <p:ph type="body" idx="1"/>
          </p:nvPr>
        </p:nvSpPr>
        <p:spPr>
          <a:xfrm>
            <a:off x="1270000" y="1498600"/>
            <a:ext cx="10464801" cy="8255001"/>
          </a:xfrm>
          <a:prstGeom prst="rect">
            <a:avLst/>
          </a:prstGeom>
        </p:spPr>
        <p:txBody>
          <a:bodyPr lIns="0" tIns="0" rIns="0" bIns="0" anchor="ctr">
            <a:noAutofit/>
          </a:bodyPr>
          <a:lstStyle>
            <a:lvl1pPr marL="709385" indent="-544285" defTabSz="914400">
              <a:spcBef>
                <a:spcPts val="2400"/>
              </a:spcBef>
              <a:buClr>
                <a:srgbClr val="000000"/>
              </a:buClr>
              <a:buSzPct val="171000"/>
              <a:buFont typeface="ヒラギノ角ゴ Pro W3"/>
              <a:defRPr sz="4000">
                <a:solidFill>
                  <a:srgbClr val="000000"/>
                </a:solidFill>
                <a:uFill>
                  <a:solidFill/>
                </a:uFill>
                <a:latin typeface="ヒラギノ角ゴ Pro W3"/>
                <a:ea typeface="ヒラギノ角ゴ Pro W3"/>
                <a:cs typeface="ヒラギノ角ゴ Pro W3"/>
                <a:sym typeface="ヒラギノ角ゴ Pro W3"/>
              </a:defRPr>
            </a:lvl1pPr>
            <a:lvl2pPr marL="11538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2pPr>
            <a:lvl3pPr marL="1598385" indent="-544285" defTabSz="914400">
              <a:spcBef>
                <a:spcPts val="2400"/>
              </a:spcBef>
              <a:buClr>
                <a:srgbClr val="000000"/>
              </a:buClr>
              <a:buSzPct val="171000"/>
              <a:buFont typeface="ヒラギノ角ゴ Pro W3"/>
              <a:defRPr sz="4000">
                <a:solidFill>
                  <a:srgbClr val="000000"/>
                </a:solidFill>
                <a:uFill>
                  <a:solidFill/>
                </a:uFill>
                <a:latin typeface="ヒラギノ角ゴ Pro W3"/>
                <a:ea typeface="ヒラギノ角ゴ Pro W3"/>
                <a:cs typeface="ヒラギノ角ゴ Pro W3"/>
                <a:sym typeface="ヒラギノ角ゴ Pro W3"/>
              </a:defRPr>
            </a:lvl3pPr>
            <a:lvl4pPr marL="20428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4pPr>
            <a:lvl5pPr marL="24873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5pPr>
          </a:lstStyle>
          <a:p>
            <a:pPr lvl="0">
              <a:defRPr sz="1800">
                <a:uFillTx/>
              </a:defRPr>
            </a:pPr>
            <a:r>
              <a:rPr sz="4000">
                <a:uFill>
                  <a:solidFill/>
                </a:uFill>
              </a:rPr>
              <a:t>本文レベル1</a:t>
            </a:r>
            <a:endParaRPr sz="4000">
              <a:uFill>
                <a:solidFill/>
              </a:uFill>
            </a:endParaRPr>
          </a:p>
          <a:p>
            <a:pPr lvl="1">
              <a:defRPr sz="1800">
                <a:uFillTx/>
              </a:defRPr>
            </a:pPr>
            <a:r>
              <a:rPr sz="4000">
                <a:uFill>
                  <a:solidFill/>
                </a:uFill>
              </a:rPr>
              <a:t>本文レベル2</a:t>
            </a:r>
            <a:endParaRPr sz="4000">
              <a:uFill>
                <a:solidFill/>
              </a:uFill>
            </a:endParaRPr>
          </a:p>
          <a:p>
            <a:pPr lvl="2">
              <a:defRPr sz="1800">
                <a:uFillTx/>
              </a:defRPr>
            </a:pPr>
            <a:r>
              <a:rPr sz="4000">
                <a:uFill>
                  <a:solidFill/>
                </a:uFill>
              </a:rPr>
              <a:t>本文レベル3</a:t>
            </a:r>
            <a:endParaRPr sz="4000">
              <a:uFill>
                <a:solidFill/>
              </a:uFill>
            </a:endParaRPr>
          </a:p>
          <a:p>
            <a:pPr lvl="3">
              <a:defRPr sz="1800">
                <a:uFillTx/>
              </a:defRPr>
            </a:pPr>
            <a:r>
              <a:rPr sz="4000">
                <a:uFill>
                  <a:solidFill/>
                </a:uFill>
              </a:rPr>
              <a:t>本文レベル4</a:t>
            </a:r>
            <a:endParaRPr sz="4000">
              <a:uFill>
                <a:solidFill/>
              </a:uFill>
            </a:endParaRPr>
          </a:p>
          <a:p>
            <a:pPr lvl="4">
              <a:defRPr sz="1800">
                <a:uFillTx/>
              </a:defRPr>
            </a:pPr>
            <a:r>
              <a:rPr sz="4000">
                <a:uFill>
                  <a:solidFill/>
                </a:uFill>
              </a:rPr>
              <a:t>本文レベル 5</a:t>
            </a:r>
          </a:p>
        </p:txBody>
      </p:sp>
    </p:spTree>
  </p:cSld>
  <p:clrMapOvr>
    <a:masterClrMapping/>
  </p:clrMapOvr>
  <p:transitio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type="tx" showMasterSp="1" showMasterPhAnim="1">
  <p:cSld name="Compass コピー 11">
    <p:bg>
      <p:bgPr>
        <a:gradFill flip="none" rotWithShape="1">
          <a:gsLst>
            <a:gs pos="0">
              <a:srgbClr val="656775"/>
            </a:gs>
            <a:gs pos="100000">
              <a:srgbClr val="6D707F"/>
            </a:gs>
          </a:gsLst>
          <a:lin ang="16200000" scaled="0"/>
        </a:gradFill>
      </p:bgPr>
    </p:bg>
    <p:spTree>
      <p:nvGrpSpPr>
        <p:cNvPr id="1" name=""/>
        <p:cNvGrpSpPr/>
        <p:nvPr/>
      </p:nvGrpSpPr>
      <p:grpSpPr>
        <a:xfrm>
          <a:off x="0" y="0"/>
          <a:ext cx="0" cy="0"/>
          <a:chOff x="0" y="0"/>
          <a:chExt cx="0" cy="0"/>
        </a:xfrm>
      </p:grpSpPr>
      <p:grpSp>
        <p:nvGrpSpPr>
          <p:cNvPr id="486" name="Group 486"/>
          <p:cNvGrpSpPr/>
          <p:nvPr/>
        </p:nvGrpSpPr>
        <p:grpSpPr>
          <a:xfrm>
            <a:off x="5273" y="2015744"/>
            <a:ext cx="13011268" cy="7737856"/>
            <a:chOff x="0" y="0"/>
            <a:chExt cx="13011266" cy="7737855"/>
          </a:xfrm>
        </p:grpSpPr>
        <p:grpSp>
          <p:nvGrpSpPr>
            <p:cNvPr id="349" name="Group 349"/>
            <p:cNvGrpSpPr/>
            <p:nvPr/>
          </p:nvGrpSpPr>
          <p:grpSpPr>
            <a:xfrm>
              <a:off x="39882" y="-1"/>
              <a:ext cx="12971386" cy="7737857"/>
              <a:chOff x="0" y="0"/>
              <a:chExt cx="12971384" cy="7737855"/>
            </a:xfrm>
          </p:grpSpPr>
          <p:sp>
            <p:nvSpPr>
              <p:cNvPr id="336" name="Shape 336"/>
              <p:cNvSpPr/>
              <p:nvPr/>
            </p:nvSpPr>
            <p:spPr>
              <a:xfrm>
                <a:off x="3113475" y="503936"/>
                <a:ext cx="6355646" cy="4763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37" name="Shape 337"/>
              <p:cNvSpPr/>
              <p:nvPr/>
            </p:nvSpPr>
            <p:spPr>
              <a:xfrm>
                <a:off x="1466652" y="503936"/>
                <a:ext cx="8954348" cy="5341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38" name="Shape 338"/>
              <p:cNvSpPr/>
              <p:nvPr/>
            </p:nvSpPr>
            <p:spPr>
              <a:xfrm>
                <a:off x="0" y="397820"/>
                <a:ext cx="12941583" cy="7014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39" name="Shape 339"/>
              <p:cNvSpPr/>
              <p:nvPr/>
            </p:nvSpPr>
            <p:spPr>
              <a:xfrm>
                <a:off x="501226" y="569411"/>
                <a:ext cx="12452097" cy="6226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40" name="Shape 340"/>
              <p:cNvSpPr/>
              <p:nvPr/>
            </p:nvSpPr>
            <p:spPr>
              <a:xfrm>
                <a:off x="10878876" y="211327"/>
                <a:ext cx="1783645" cy="268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41" name="Shape 341"/>
              <p:cNvSpPr/>
              <p:nvPr/>
            </p:nvSpPr>
            <p:spPr>
              <a:xfrm>
                <a:off x="11634328" y="0"/>
                <a:ext cx="1307255" cy="252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42" name="Shape 342"/>
              <p:cNvSpPr/>
              <p:nvPr/>
            </p:nvSpPr>
            <p:spPr>
              <a:xfrm>
                <a:off x="7385191" y="162559"/>
                <a:ext cx="5578970" cy="5409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43" name="Shape 343"/>
              <p:cNvSpPr/>
              <p:nvPr/>
            </p:nvSpPr>
            <p:spPr>
              <a:xfrm>
                <a:off x="5296746" y="393305"/>
                <a:ext cx="3158632" cy="3045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44" name="Shape 344"/>
              <p:cNvSpPr/>
              <p:nvPr/>
            </p:nvSpPr>
            <p:spPr>
              <a:xfrm>
                <a:off x="9606844" y="2569802"/>
                <a:ext cx="2828545" cy="182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45" name="Shape 345"/>
              <p:cNvSpPr/>
              <p:nvPr/>
            </p:nvSpPr>
            <p:spPr>
              <a:xfrm>
                <a:off x="6534008" y="5832291"/>
                <a:ext cx="6437377" cy="1779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46" name="Shape 346"/>
              <p:cNvSpPr/>
              <p:nvPr/>
            </p:nvSpPr>
            <p:spPr>
              <a:xfrm>
                <a:off x="12243928" y="65927"/>
                <a:ext cx="720232" cy="1928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47" name="Shape 347"/>
              <p:cNvSpPr/>
              <p:nvPr/>
            </p:nvSpPr>
            <p:spPr>
              <a:xfrm>
                <a:off x="11139875" y="6047232"/>
                <a:ext cx="1458526" cy="877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48" name="Shape 348"/>
              <p:cNvSpPr/>
              <p:nvPr/>
            </p:nvSpPr>
            <p:spPr>
              <a:xfrm>
                <a:off x="67733" y="3397503"/>
                <a:ext cx="6177281" cy="43403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3175" cap="flat">
                <a:solidFill>
                  <a:srgbClr val="6E717E"/>
                </a:solidFill>
                <a:prstDash val="solid"/>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grpSp>
        <p:grpSp>
          <p:nvGrpSpPr>
            <p:cNvPr id="485" name="Group 485"/>
            <p:cNvGrpSpPr/>
            <p:nvPr/>
          </p:nvGrpSpPr>
          <p:grpSpPr>
            <a:xfrm>
              <a:off x="0" y="3161176"/>
              <a:ext cx="3119748" cy="3832768"/>
              <a:chOff x="0" y="0"/>
              <a:chExt cx="3119747" cy="3832766"/>
            </a:xfrm>
          </p:grpSpPr>
          <p:sp>
            <p:nvSpPr>
              <p:cNvPr id="350" name="Shape 350"/>
              <p:cNvSpPr/>
              <p:nvPr/>
            </p:nvSpPr>
            <p:spPr>
              <a:xfrm rot="6780000">
                <a:off x="137697" y="3586759"/>
                <a:ext cx="16933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51" name="Shape 351"/>
              <p:cNvSpPr/>
              <p:nvPr/>
            </p:nvSpPr>
            <p:spPr>
              <a:xfrm rot="6780000">
                <a:off x="69963" y="3582244"/>
                <a:ext cx="16933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52" name="Shape 352"/>
              <p:cNvSpPr/>
              <p:nvPr/>
            </p:nvSpPr>
            <p:spPr>
              <a:xfrm rot="6780000">
                <a:off x="11261" y="3568696"/>
                <a:ext cx="169335"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53" name="Shape 353"/>
              <p:cNvSpPr/>
              <p:nvPr/>
            </p:nvSpPr>
            <p:spPr>
              <a:xfrm rot="6000000">
                <a:off x="467733" y="3591160"/>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54" name="Shape 354"/>
              <p:cNvSpPr/>
              <p:nvPr/>
            </p:nvSpPr>
            <p:spPr>
              <a:xfrm rot="6000000">
                <a:off x="409031" y="3600191"/>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55" name="Shape 355"/>
              <p:cNvSpPr/>
              <p:nvPr/>
            </p:nvSpPr>
            <p:spPr>
              <a:xfrm rot="6240000">
                <a:off x="341082" y="3600207"/>
                <a:ext cx="15578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56" name="Shape 356"/>
              <p:cNvSpPr/>
              <p:nvPr/>
            </p:nvSpPr>
            <p:spPr>
              <a:xfrm rot="6240000">
                <a:off x="273602" y="3595672"/>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57" name="Shape 357"/>
              <p:cNvSpPr/>
              <p:nvPr/>
            </p:nvSpPr>
            <p:spPr>
              <a:xfrm rot="5400000">
                <a:off x="814992" y="3554960"/>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58" name="Shape 358"/>
              <p:cNvSpPr/>
              <p:nvPr/>
            </p:nvSpPr>
            <p:spPr>
              <a:xfrm rot="5400000">
                <a:off x="747259" y="3563991"/>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59" name="Shape 359"/>
              <p:cNvSpPr/>
              <p:nvPr/>
            </p:nvSpPr>
            <p:spPr>
              <a:xfrm rot="5580000">
                <a:off x="679890" y="3573088"/>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0" name="Shape 360"/>
              <p:cNvSpPr/>
              <p:nvPr/>
            </p:nvSpPr>
            <p:spPr>
              <a:xfrm rot="5760000">
                <a:off x="608208" y="3586679"/>
                <a:ext cx="15578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1" name="Shape 361"/>
              <p:cNvSpPr/>
              <p:nvPr/>
            </p:nvSpPr>
            <p:spPr>
              <a:xfrm rot="4740000">
                <a:off x="1162647" y="3464727"/>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2" name="Shape 362"/>
              <p:cNvSpPr/>
              <p:nvPr/>
            </p:nvSpPr>
            <p:spPr>
              <a:xfrm rot="4920000">
                <a:off x="1093234" y="3478276"/>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3" name="Shape 363"/>
              <p:cNvSpPr/>
              <p:nvPr/>
            </p:nvSpPr>
            <p:spPr>
              <a:xfrm rot="4920000">
                <a:off x="1025501" y="3509885"/>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4" name="Shape 364"/>
              <p:cNvSpPr/>
              <p:nvPr/>
            </p:nvSpPr>
            <p:spPr>
              <a:xfrm rot="5040000">
                <a:off x="959954" y="3514397"/>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5" name="Shape 365"/>
              <p:cNvSpPr/>
              <p:nvPr/>
            </p:nvSpPr>
            <p:spPr>
              <a:xfrm rot="3840000">
                <a:off x="1494631" y="3315839"/>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6" name="Shape 366"/>
              <p:cNvSpPr/>
              <p:nvPr/>
            </p:nvSpPr>
            <p:spPr>
              <a:xfrm rot="3840000">
                <a:off x="1426898" y="3356479"/>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7" name="Shape 367"/>
              <p:cNvSpPr/>
              <p:nvPr/>
            </p:nvSpPr>
            <p:spPr>
              <a:xfrm rot="4080000">
                <a:off x="1364498" y="3378830"/>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8" name="Shape 368"/>
              <p:cNvSpPr/>
              <p:nvPr/>
            </p:nvSpPr>
            <p:spPr>
              <a:xfrm rot="4320000">
                <a:off x="1294176" y="3410523"/>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69" name="Shape 369"/>
              <p:cNvSpPr/>
              <p:nvPr/>
            </p:nvSpPr>
            <p:spPr>
              <a:xfrm rot="3360000">
                <a:off x="1802198" y="3135022"/>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0" name="Shape 370"/>
              <p:cNvSpPr/>
              <p:nvPr/>
            </p:nvSpPr>
            <p:spPr>
              <a:xfrm rot="3360000">
                <a:off x="1738980" y="3171146"/>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1" name="Shape 371"/>
              <p:cNvSpPr/>
              <p:nvPr/>
            </p:nvSpPr>
            <p:spPr>
              <a:xfrm rot="3360000">
                <a:off x="1680278" y="3211786"/>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2" name="Shape 372"/>
              <p:cNvSpPr/>
              <p:nvPr/>
            </p:nvSpPr>
            <p:spPr>
              <a:xfrm rot="3840000">
                <a:off x="1614293" y="3252622"/>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3" name="Shape 373"/>
              <p:cNvSpPr/>
              <p:nvPr/>
            </p:nvSpPr>
            <p:spPr>
              <a:xfrm rot="2280000">
                <a:off x="2078898" y="2921385"/>
                <a:ext cx="15578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4" name="Shape 374"/>
              <p:cNvSpPr/>
              <p:nvPr/>
            </p:nvSpPr>
            <p:spPr>
              <a:xfrm rot="2280000">
                <a:off x="2024711" y="2964284"/>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5" name="Shape 375"/>
              <p:cNvSpPr/>
              <p:nvPr/>
            </p:nvSpPr>
            <p:spPr>
              <a:xfrm rot="2700000">
                <a:off x="1973769" y="3008552"/>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6" name="Shape 376"/>
              <p:cNvSpPr/>
              <p:nvPr/>
            </p:nvSpPr>
            <p:spPr>
              <a:xfrm rot="2700000">
                <a:off x="1915056" y="3049203"/>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7" name="Shape 377"/>
              <p:cNvSpPr/>
              <p:nvPr/>
            </p:nvSpPr>
            <p:spPr>
              <a:xfrm rot="1500000">
                <a:off x="2313621" y="2663856"/>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8" name="Shape 378"/>
              <p:cNvSpPr/>
              <p:nvPr/>
            </p:nvSpPr>
            <p:spPr>
              <a:xfrm rot="1500000">
                <a:off x="2272981" y="2718043"/>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79" name="Shape 379"/>
              <p:cNvSpPr/>
              <p:nvPr/>
            </p:nvSpPr>
            <p:spPr>
              <a:xfrm rot="1800000">
                <a:off x="2229833" y="2768409"/>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0" name="Shape 380"/>
              <p:cNvSpPr/>
              <p:nvPr/>
            </p:nvSpPr>
            <p:spPr>
              <a:xfrm rot="1800000">
                <a:off x="2182419" y="2824854"/>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1" name="Shape 381"/>
              <p:cNvSpPr/>
              <p:nvPr/>
            </p:nvSpPr>
            <p:spPr>
              <a:xfrm rot="840000">
                <a:off x="2507637" y="2397886"/>
                <a:ext cx="16933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2" name="Shape 382"/>
              <p:cNvSpPr/>
              <p:nvPr/>
            </p:nvSpPr>
            <p:spPr>
              <a:xfrm rot="840000">
                <a:off x="2478285" y="2449818"/>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3" name="Shape 383"/>
              <p:cNvSpPr/>
              <p:nvPr/>
            </p:nvSpPr>
            <p:spPr>
              <a:xfrm rot="1320000">
                <a:off x="2446619" y="2508776"/>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4" name="Shape 384"/>
              <p:cNvSpPr/>
              <p:nvPr/>
            </p:nvSpPr>
            <p:spPr>
              <a:xfrm rot="1320000">
                <a:off x="2396948" y="2556189"/>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5" name="Shape 385"/>
              <p:cNvSpPr/>
              <p:nvPr/>
            </p:nvSpPr>
            <p:spPr>
              <a:xfrm rot="480000">
                <a:off x="2640844" y="2104673"/>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6" name="Shape 386"/>
              <p:cNvSpPr/>
              <p:nvPr/>
            </p:nvSpPr>
            <p:spPr>
              <a:xfrm rot="540000">
                <a:off x="2618271" y="2160348"/>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7" name="Shape 387"/>
              <p:cNvSpPr/>
              <p:nvPr/>
            </p:nvSpPr>
            <p:spPr>
              <a:xfrm rot="720000">
                <a:off x="2600226" y="2219205"/>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8" name="Shape 388"/>
              <p:cNvSpPr/>
              <p:nvPr/>
            </p:nvSpPr>
            <p:spPr>
              <a:xfrm rot="720000">
                <a:off x="2570869" y="2282450"/>
                <a:ext cx="16933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89" name="Shape 389"/>
              <p:cNvSpPr/>
              <p:nvPr/>
            </p:nvSpPr>
            <p:spPr>
              <a:xfrm rot="21300000">
                <a:off x="2728905" y="1813319"/>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0" name="Shape 390"/>
              <p:cNvSpPr/>
              <p:nvPr/>
            </p:nvSpPr>
            <p:spPr>
              <a:xfrm>
                <a:off x="2706317" y="1871862"/>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1" name="Shape 391"/>
              <p:cNvSpPr/>
              <p:nvPr/>
            </p:nvSpPr>
            <p:spPr>
              <a:xfrm>
                <a:off x="2709478" y="1928306"/>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2" name="Shape 392"/>
              <p:cNvSpPr/>
              <p:nvPr/>
            </p:nvSpPr>
            <p:spPr>
              <a:xfrm rot="240000">
                <a:off x="2679280" y="1987687"/>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3" name="Shape 393"/>
              <p:cNvSpPr/>
              <p:nvPr/>
            </p:nvSpPr>
            <p:spPr>
              <a:xfrm rot="20940000">
                <a:off x="2746994" y="1516788"/>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4" name="Shape 394"/>
              <p:cNvSpPr/>
              <p:nvPr/>
            </p:nvSpPr>
            <p:spPr>
              <a:xfrm rot="21120000">
                <a:off x="2749216" y="1576082"/>
                <a:ext cx="194169"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5" name="Shape 395"/>
              <p:cNvSpPr/>
              <p:nvPr/>
            </p:nvSpPr>
            <p:spPr>
              <a:xfrm rot="21120000">
                <a:off x="2749216" y="1630268"/>
                <a:ext cx="194169"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6" name="Shape 396"/>
              <p:cNvSpPr/>
              <p:nvPr/>
            </p:nvSpPr>
            <p:spPr>
              <a:xfrm rot="21300000">
                <a:off x="2747008" y="1689752"/>
                <a:ext cx="18288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7" name="Shape 397"/>
              <p:cNvSpPr/>
              <p:nvPr/>
            </p:nvSpPr>
            <p:spPr>
              <a:xfrm rot="20460000">
                <a:off x="2719822" y="1242138"/>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8" name="Shape 398"/>
              <p:cNvSpPr/>
              <p:nvPr/>
            </p:nvSpPr>
            <p:spPr>
              <a:xfrm rot="20640000">
                <a:off x="2733448" y="1289113"/>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399" name="Shape 399"/>
              <p:cNvSpPr/>
              <p:nvPr/>
            </p:nvSpPr>
            <p:spPr>
              <a:xfrm rot="20640000">
                <a:off x="2741963" y="1343299"/>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0" name="Shape 400"/>
              <p:cNvSpPr/>
              <p:nvPr/>
            </p:nvSpPr>
            <p:spPr>
              <a:xfrm rot="20820000">
                <a:off x="2747026" y="1403804"/>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1" name="Shape 401"/>
              <p:cNvSpPr/>
              <p:nvPr/>
            </p:nvSpPr>
            <p:spPr>
              <a:xfrm rot="20040000">
                <a:off x="2624896" y="980420"/>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2" name="Shape 402"/>
              <p:cNvSpPr/>
              <p:nvPr/>
            </p:nvSpPr>
            <p:spPr>
              <a:xfrm rot="20280000">
                <a:off x="2650027" y="1035942"/>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3" name="Shape 403"/>
              <p:cNvSpPr/>
              <p:nvPr/>
            </p:nvSpPr>
            <p:spPr>
              <a:xfrm rot="20280000">
                <a:off x="2668089" y="1087871"/>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4" name="Shape 404"/>
              <p:cNvSpPr/>
              <p:nvPr/>
            </p:nvSpPr>
            <p:spPr>
              <a:xfrm rot="20280000">
                <a:off x="2690667" y="1133027"/>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5" name="Shape 405"/>
              <p:cNvSpPr/>
              <p:nvPr/>
            </p:nvSpPr>
            <p:spPr>
              <a:xfrm rot="19680000">
                <a:off x="2480641" y="756328"/>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6" name="Shape 406"/>
              <p:cNvSpPr/>
              <p:nvPr/>
            </p:nvSpPr>
            <p:spPr>
              <a:xfrm rot="19740000">
                <a:off x="2509715" y="795253"/>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7" name="Shape 407"/>
              <p:cNvSpPr/>
              <p:nvPr/>
            </p:nvSpPr>
            <p:spPr>
              <a:xfrm rot="19860000">
                <a:off x="2543885" y="844291"/>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8" name="Shape 408"/>
              <p:cNvSpPr/>
              <p:nvPr/>
            </p:nvSpPr>
            <p:spPr>
              <a:xfrm rot="19860000">
                <a:off x="2573236" y="882673"/>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09" name="Shape 409"/>
              <p:cNvSpPr/>
              <p:nvPr/>
            </p:nvSpPr>
            <p:spPr>
              <a:xfrm rot="19140000">
                <a:off x="2284218" y="553193"/>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0" name="Shape 410"/>
              <p:cNvSpPr/>
              <p:nvPr/>
            </p:nvSpPr>
            <p:spPr>
              <a:xfrm rot="19140000">
                <a:off x="2331631" y="596091"/>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1" name="Shape 411"/>
              <p:cNvSpPr/>
              <p:nvPr/>
            </p:nvSpPr>
            <p:spPr>
              <a:xfrm rot="19140000">
                <a:off x="2365498" y="634473"/>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2" name="Shape 412"/>
              <p:cNvSpPr/>
              <p:nvPr/>
            </p:nvSpPr>
            <p:spPr>
              <a:xfrm rot="19260000">
                <a:off x="2406075" y="670668"/>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3" name="Shape 413"/>
              <p:cNvSpPr/>
              <p:nvPr/>
            </p:nvSpPr>
            <p:spPr>
              <a:xfrm>
                <a:off x="1092006" y="609763"/>
                <a:ext cx="406401" cy="340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4" name="Shape 414"/>
              <p:cNvSpPr/>
              <p:nvPr/>
            </p:nvSpPr>
            <p:spPr>
              <a:xfrm rot="6600000">
                <a:off x="-486017" y="1904755"/>
                <a:ext cx="276803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5" name="Shape 415"/>
              <p:cNvSpPr/>
              <p:nvPr/>
            </p:nvSpPr>
            <p:spPr>
              <a:xfrm rot="240000">
                <a:off x="3734" y="1926453"/>
                <a:ext cx="23277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6" name="Shape 416"/>
              <p:cNvSpPr/>
              <p:nvPr/>
            </p:nvSpPr>
            <p:spPr>
              <a:xfrm rot="18660000">
                <a:off x="2043958" y="402932"/>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7" name="Shape 417"/>
              <p:cNvSpPr/>
              <p:nvPr/>
            </p:nvSpPr>
            <p:spPr>
              <a:xfrm rot="18660000">
                <a:off x="2095887" y="434540"/>
                <a:ext cx="18288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8" name="Shape 418"/>
              <p:cNvSpPr/>
              <p:nvPr/>
            </p:nvSpPr>
            <p:spPr>
              <a:xfrm rot="18660000">
                <a:off x="2148966" y="460487"/>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19" name="Shape 419"/>
              <p:cNvSpPr/>
              <p:nvPr/>
            </p:nvSpPr>
            <p:spPr>
              <a:xfrm rot="18960000">
                <a:off x="2194156" y="487475"/>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0" name="Shape 420"/>
              <p:cNvSpPr/>
              <p:nvPr/>
            </p:nvSpPr>
            <p:spPr>
              <a:xfrm rot="17940000">
                <a:off x="1774563" y="299504"/>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1" name="Shape 421"/>
              <p:cNvSpPr/>
              <p:nvPr/>
            </p:nvSpPr>
            <p:spPr>
              <a:xfrm rot="17940000">
                <a:off x="1835523" y="317566"/>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2" name="Shape 422"/>
              <p:cNvSpPr/>
              <p:nvPr/>
            </p:nvSpPr>
            <p:spPr>
              <a:xfrm rot="18060000">
                <a:off x="1885090" y="331192"/>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3" name="Shape 423"/>
              <p:cNvSpPr/>
              <p:nvPr/>
            </p:nvSpPr>
            <p:spPr>
              <a:xfrm rot="18360000">
                <a:off x="1941692" y="358262"/>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4" name="Shape 424"/>
              <p:cNvSpPr/>
              <p:nvPr/>
            </p:nvSpPr>
            <p:spPr>
              <a:xfrm rot="17280000">
                <a:off x="1461559" y="231517"/>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5" name="Shape 425"/>
              <p:cNvSpPr/>
              <p:nvPr/>
            </p:nvSpPr>
            <p:spPr>
              <a:xfrm rot="17340000">
                <a:off x="1524159" y="245174"/>
                <a:ext cx="16933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6" name="Shape 426"/>
              <p:cNvSpPr/>
              <p:nvPr/>
            </p:nvSpPr>
            <p:spPr>
              <a:xfrm rot="17340000">
                <a:off x="1592289" y="254206"/>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7" name="Shape 427"/>
              <p:cNvSpPr/>
              <p:nvPr/>
            </p:nvSpPr>
            <p:spPr>
              <a:xfrm rot="17640000">
                <a:off x="1662708" y="263010"/>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8" name="Shape 428"/>
              <p:cNvSpPr/>
              <p:nvPr/>
            </p:nvSpPr>
            <p:spPr>
              <a:xfrm rot="16740000">
                <a:off x="1131566" y="227071"/>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29" name="Shape 429"/>
              <p:cNvSpPr/>
              <p:nvPr/>
            </p:nvSpPr>
            <p:spPr>
              <a:xfrm rot="16920000">
                <a:off x="1201354" y="222563"/>
                <a:ext cx="16933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0" name="Shape 430"/>
              <p:cNvSpPr/>
              <p:nvPr/>
            </p:nvSpPr>
            <p:spPr>
              <a:xfrm rot="16980000">
                <a:off x="1267603" y="217997"/>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1" name="Shape 431"/>
              <p:cNvSpPr/>
              <p:nvPr/>
            </p:nvSpPr>
            <p:spPr>
              <a:xfrm rot="17040000">
                <a:off x="1339707" y="217996"/>
                <a:ext cx="16933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2" name="Shape 432"/>
              <p:cNvSpPr/>
              <p:nvPr/>
            </p:nvSpPr>
            <p:spPr>
              <a:xfrm rot="16380000">
                <a:off x="796809" y="272160"/>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3" name="Shape 433"/>
              <p:cNvSpPr/>
              <p:nvPr/>
            </p:nvSpPr>
            <p:spPr>
              <a:xfrm rot="16260000">
                <a:off x="865563" y="258754"/>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4" name="Shape 434"/>
              <p:cNvSpPr/>
              <p:nvPr/>
            </p:nvSpPr>
            <p:spPr>
              <a:xfrm rot="16320000">
                <a:off x="942065" y="249676"/>
                <a:ext cx="15578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5" name="Shape 435"/>
              <p:cNvSpPr/>
              <p:nvPr/>
            </p:nvSpPr>
            <p:spPr>
              <a:xfrm rot="16440000">
                <a:off x="1009706" y="240629"/>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6" name="Shape 436"/>
              <p:cNvSpPr/>
              <p:nvPr/>
            </p:nvSpPr>
            <p:spPr>
              <a:xfrm rot="15480000">
                <a:off x="460722" y="371574"/>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7" name="Shape 437"/>
              <p:cNvSpPr/>
              <p:nvPr/>
            </p:nvSpPr>
            <p:spPr>
              <a:xfrm rot="15360000">
                <a:off x="531323" y="348968"/>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8" name="Shape 438"/>
              <p:cNvSpPr/>
              <p:nvPr/>
            </p:nvSpPr>
            <p:spPr>
              <a:xfrm rot="15480000">
                <a:off x="596600" y="326409"/>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39" name="Shape 439"/>
              <p:cNvSpPr/>
              <p:nvPr/>
            </p:nvSpPr>
            <p:spPr>
              <a:xfrm rot="15660000">
                <a:off x="657829" y="299328"/>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0" name="Shape 440"/>
              <p:cNvSpPr/>
              <p:nvPr/>
            </p:nvSpPr>
            <p:spPr>
              <a:xfrm rot="14220000">
                <a:off x="9458" y="574738"/>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1" name="Shape 441"/>
              <p:cNvSpPr/>
              <p:nvPr/>
            </p:nvSpPr>
            <p:spPr>
              <a:xfrm rot="14460000">
                <a:off x="142154" y="502708"/>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2" name="Shape 442"/>
              <p:cNvSpPr/>
              <p:nvPr/>
            </p:nvSpPr>
            <p:spPr>
              <a:xfrm rot="14820000">
                <a:off x="203179" y="471012"/>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3" name="Shape 443"/>
              <p:cNvSpPr/>
              <p:nvPr/>
            </p:nvSpPr>
            <p:spPr>
              <a:xfrm rot="14820000">
                <a:off x="264139" y="448434"/>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4" name="Shape 444"/>
              <p:cNvSpPr/>
              <p:nvPr/>
            </p:nvSpPr>
            <p:spPr>
              <a:xfrm rot="15120000">
                <a:off x="334934" y="416666"/>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5" name="Shape 445"/>
              <p:cNvSpPr/>
              <p:nvPr/>
            </p:nvSpPr>
            <p:spPr>
              <a:xfrm rot="19740000">
                <a:off x="-5117" y="2415667"/>
                <a:ext cx="16933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6" name="Shape 446"/>
              <p:cNvSpPr/>
              <p:nvPr/>
            </p:nvSpPr>
            <p:spPr>
              <a:xfrm rot="3300000">
                <a:off x="1147447" y="2676310"/>
                <a:ext cx="546383"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7" name="Shape 447"/>
              <p:cNvSpPr/>
              <p:nvPr/>
            </p:nvSpPr>
            <p:spPr>
              <a:xfrm rot="3300000">
                <a:off x="72745" y="1141022"/>
                <a:ext cx="546383"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8" name="Shape 448"/>
              <p:cNvSpPr/>
              <p:nvPr/>
            </p:nvSpPr>
            <p:spPr>
              <a:xfrm rot="19740000">
                <a:off x="1576190" y="1258544"/>
                <a:ext cx="715716"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49" name="Shape 449"/>
              <p:cNvSpPr/>
              <p:nvPr/>
            </p:nvSpPr>
            <p:spPr>
              <a:xfrm rot="5880000">
                <a:off x="445019" y="3662353"/>
                <a:ext cx="31157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0" name="Shape 450"/>
              <p:cNvSpPr/>
              <p:nvPr/>
            </p:nvSpPr>
            <p:spPr>
              <a:xfrm rot="6660000">
                <a:off x="95304" y="3662602"/>
                <a:ext cx="32512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1" name="Shape 451"/>
              <p:cNvSpPr/>
              <p:nvPr/>
            </p:nvSpPr>
            <p:spPr>
              <a:xfrm rot="5220000">
                <a:off x="810888" y="3612655"/>
                <a:ext cx="29802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2" name="Shape 452"/>
              <p:cNvSpPr/>
              <p:nvPr/>
            </p:nvSpPr>
            <p:spPr>
              <a:xfrm rot="4500000">
                <a:off x="1173307" y="3508746"/>
                <a:ext cx="29802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3" name="Shape 453"/>
              <p:cNvSpPr/>
              <p:nvPr/>
            </p:nvSpPr>
            <p:spPr>
              <a:xfrm rot="3780000">
                <a:off x="1508369" y="3352559"/>
                <a:ext cx="29802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4" name="Shape 454"/>
              <p:cNvSpPr/>
              <p:nvPr/>
            </p:nvSpPr>
            <p:spPr>
              <a:xfrm rot="3060000">
                <a:off x="1830304" y="3149760"/>
                <a:ext cx="29802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5" name="Shape 455"/>
              <p:cNvSpPr/>
              <p:nvPr/>
            </p:nvSpPr>
            <p:spPr>
              <a:xfrm rot="2100000">
                <a:off x="2112312" y="2910763"/>
                <a:ext cx="29802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6" name="Shape 456"/>
              <p:cNvSpPr/>
              <p:nvPr/>
            </p:nvSpPr>
            <p:spPr>
              <a:xfrm rot="14460000">
                <a:off x="-46931" y="481573"/>
                <a:ext cx="29802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7" name="Shape 457"/>
              <p:cNvSpPr/>
              <p:nvPr/>
            </p:nvSpPr>
            <p:spPr>
              <a:xfrm rot="15180000">
                <a:off x="302329" y="316133"/>
                <a:ext cx="29802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8" name="Shape 458"/>
              <p:cNvSpPr/>
              <p:nvPr/>
            </p:nvSpPr>
            <p:spPr>
              <a:xfrm rot="16620000">
                <a:off x="1003536" y="160482"/>
                <a:ext cx="31157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59" name="Shape 459"/>
              <p:cNvSpPr/>
              <p:nvPr/>
            </p:nvSpPr>
            <p:spPr>
              <a:xfrm rot="17280000">
                <a:off x="1341640" y="151685"/>
                <a:ext cx="33866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0" name="Shape 460"/>
              <p:cNvSpPr/>
              <p:nvPr/>
            </p:nvSpPr>
            <p:spPr>
              <a:xfrm rot="17940000">
                <a:off x="1665049" y="208664"/>
                <a:ext cx="349956"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1" name="Shape 461"/>
              <p:cNvSpPr/>
              <p:nvPr/>
            </p:nvSpPr>
            <p:spPr>
              <a:xfrm rot="18420000">
                <a:off x="1958221" y="308093"/>
                <a:ext cx="37705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2" name="Shape 462"/>
              <p:cNvSpPr/>
              <p:nvPr/>
            </p:nvSpPr>
            <p:spPr>
              <a:xfrm rot="18960000">
                <a:off x="2215336" y="461848"/>
                <a:ext cx="37705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3" name="Shape 463"/>
              <p:cNvSpPr/>
              <p:nvPr/>
            </p:nvSpPr>
            <p:spPr>
              <a:xfrm rot="19380000">
                <a:off x="2420913" y="660729"/>
                <a:ext cx="390596"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4" name="Shape 464"/>
              <p:cNvSpPr/>
              <p:nvPr/>
            </p:nvSpPr>
            <p:spPr>
              <a:xfrm rot="19860000">
                <a:off x="2584134" y="892514"/>
                <a:ext cx="37705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5" name="Shape 465"/>
              <p:cNvSpPr/>
              <p:nvPr/>
            </p:nvSpPr>
            <p:spPr>
              <a:xfrm rot="20400000">
                <a:off x="2699130" y="1157547"/>
                <a:ext cx="37705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6" name="Shape 466"/>
              <p:cNvSpPr/>
              <p:nvPr/>
            </p:nvSpPr>
            <p:spPr>
              <a:xfrm rot="20820000">
                <a:off x="2744483" y="1432565"/>
                <a:ext cx="37705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7" name="Shape 467"/>
              <p:cNvSpPr/>
              <p:nvPr/>
            </p:nvSpPr>
            <p:spPr>
              <a:xfrm rot="21300000">
                <a:off x="2733402" y="1746087"/>
                <a:ext cx="37705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8" name="Shape 468"/>
              <p:cNvSpPr/>
              <p:nvPr/>
            </p:nvSpPr>
            <p:spPr>
              <a:xfrm rot="720000">
                <a:off x="2536840" y="2358387"/>
                <a:ext cx="33866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69" name="Shape 469"/>
              <p:cNvSpPr/>
              <p:nvPr/>
            </p:nvSpPr>
            <p:spPr>
              <a:xfrm rot="1500000">
                <a:off x="2345554" y="2645083"/>
                <a:ext cx="31609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0" name="Shape 470"/>
              <p:cNvSpPr/>
              <p:nvPr/>
            </p:nvSpPr>
            <p:spPr>
              <a:xfrm>
                <a:off x="1913838" y="1910695"/>
                <a:ext cx="460587" cy="2763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1" name="Shape 471"/>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9969"/>
                    </a:moveTo>
                    <a:lnTo>
                      <a:pt x="15840" y="9969"/>
                    </a:lnTo>
                    <a:lnTo>
                      <a:pt x="4320" y="6646"/>
                    </a:lnTo>
                    <a:lnTo>
                      <a:pt x="0" y="8308"/>
                    </a:lnTo>
                    <a:lnTo>
                      <a:pt x="8640" y="21600"/>
                    </a:lnTo>
                    <a:lnTo>
                      <a:pt x="11520" y="19938"/>
                    </a:lnTo>
                    <a:lnTo>
                      <a:pt x="5760" y="9969"/>
                    </a:lnTo>
                    <a:lnTo>
                      <a:pt x="5760" y="9969"/>
                    </a:lnTo>
                    <a:lnTo>
                      <a:pt x="17280" y="14954"/>
                    </a:lnTo>
                    <a:lnTo>
                      <a:pt x="21600" y="11631"/>
                    </a:lnTo>
                    <a:lnTo>
                      <a:pt x="12960" y="0"/>
                    </a:lnTo>
                    <a:lnTo>
                      <a:pt x="10080" y="1662"/>
                    </a:lnTo>
                    <a:lnTo>
                      <a:pt x="15840" y="9969"/>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2" name="Shape 472"/>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3" name="Shape 473"/>
              <p:cNvSpPr/>
              <p:nvPr/>
            </p:nvSpPr>
            <p:spPr>
              <a:xfrm>
                <a:off x="1523242" y="2729817"/>
                <a:ext cx="187396" cy="176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4" name="Shape 474"/>
              <p:cNvSpPr/>
              <p:nvPr/>
            </p:nvSpPr>
            <p:spPr>
              <a:xfrm>
                <a:off x="2117037" y="1104217"/>
                <a:ext cx="203201" cy="162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5" name="Shape 475"/>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80" y="15429"/>
                    </a:moveTo>
                    <a:lnTo>
                      <a:pt x="10080" y="15429"/>
                    </a:lnTo>
                    <a:lnTo>
                      <a:pt x="17280" y="3086"/>
                    </a:lnTo>
                    <a:lnTo>
                      <a:pt x="15840" y="0"/>
                    </a:lnTo>
                    <a:lnTo>
                      <a:pt x="0" y="10800"/>
                    </a:lnTo>
                    <a:lnTo>
                      <a:pt x="1440" y="13886"/>
                    </a:lnTo>
                    <a:lnTo>
                      <a:pt x="12960" y="6171"/>
                    </a:lnTo>
                    <a:lnTo>
                      <a:pt x="12960" y="6171"/>
                    </a:lnTo>
                    <a:lnTo>
                      <a:pt x="4320" y="18514"/>
                    </a:lnTo>
                    <a:lnTo>
                      <a:pt x="5760" y="21600"/>
                    </a:lnTo>
                    <a:lnTo>
                      <a:pt x="21600" y="10800"/>
                    </a:lnTo>
                    <a:lnTo>
                      <a:pt x="20160" y="7714"/>
                    </a:lnTo>
                    <a:lnTo>
                      <a:pt x="10080" y="15429"/>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6" name="Shape 476"/>
              <p:cNvSpPr/>
              <p:nvPr/>
            </p:nvSpPr>
            <p:spPr>
              <a:xfrm>
                <a:off x="10531" y="3486172"/>
                <a:ext cx="13547" cy="270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0"/>
                    </a:lnTo>
                    <a:lnTo>
                      <a:pt x="0" y="0"/>
                    </a:lnTo>
                    <a:lnTo>
                      <a:pt x="0" y="0"/>
                    </a:lnTo>
                    <a:lnTo>
                      <a:pt x="0" y="21600"/>
                    </a:lnTo>
                    <a:lnTo>
                      <a:pt x="21600" y="0"/>
                    </a:lnTo>
                    <a:lnTo>
                      <a:pt x="21600" y="0"/>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7" name="Shape 477"/>
              <p:cNvSpPr/>
              <p:nvPr/>
            </p:nvSpPr>
            <p:spPr>
              <a:xfrm>
                <a:off x="10531" y="591701"/>
                <a:ext cx="67734" cy="113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21600"/>
                    </a:moveTo>
                    <a:lnTo>
                      <a:pt x="12960" y="21600"/>
                    </a:lnTo>
                    <a:lnTo>
                      <a:pt x="21600" y="18900"/>
                    </a:lnTo>
                    <a:lnTo>
                      <a:pt x="0" y="0"/>
                    </a:lnTo>
                    <a:lnTo>
                      <a:pt x="0" y="10800"/>
                    </a:lnTo>
                    <a:lnTo>
                      <a:pt x="12960" y="21600"/>
                    </a:lnTo>
                    <a:lnTo>
                      <a:pt x="12960" y="21600"/>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8" name="Shape 478"/>
              <p:cNvSpPr/>
              <p:nvPr/>
            </p:nvSpPr>
            <p:spPr>
              <a:xfrm>
                <a:off x="10531" y="3499719"/>
                <a:ext cx="81281" cy="149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400" y="0"/>
                    </a:lnTo>
                    <a:lnTo>
                      <a:pt x="14400" y="0"/>
                    </a:lnTo>
                    <a:lnTo>
                      <a:pt x="0" y="11782"/>
                    </a:lnTo>
                    <a:lnTo>
                      <a:pt x="0" y="21600"/>
                    </a:lnTo>
                    <a:lnTo>
                      <a:pt x="21600" y="0"/>
                    </a:lnTo>
                    <a:lnTo>
                      <a:pt x="21600" y="0"/>
                    </a:ln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79" name="Shape 479"/>
              <p:cNvSpPr/>
              <p:nvPr/>
            </p:nvSpPr>
            <p:spPr>
              <a:xfrm rot="240000">
                <a:off x="2652130" y="2049967"/>
                <a:ext cx="363503" cy="27094"/>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80" name="Shape 480"/>
              <p:cNvSpPr/>
              <p:nvPr/>
            </p:nvSpPr>
            <p:spPr>
              <a:xfrm rot="16020000">
                <a:off x="648645" y="210110"/>
                <a:ext cx="31157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81" name="Shape 481"/>
              <p:cNvSpPr/>
              <p:nvPr/>
            </p:nvSpPr>
            <p:spPr>
              <a:xfrm>
                <a:off x="308558" y="2893027"/>
                <a:ext cx="319006" cy="344791"/>
              </a:xfrm>
              <a:custGeom>
                <a:avLst/>
                <a:gdLst/>
                <a:ahLst/>
                <a:cxnLst>
                  <a:cxn ang="0">
                    <a:pos x="wd2" y="hd2"/>
                  </a:cxn>
                  <a:cxn ang="5400000">
                    <a:pos x="wd2" y="hd2"/>
                  </a:cxn>
                  <a:cxn ang="10800000">
                    <a:pos x="wd2" y="hd2"/>
                  </a:cxn>
                  <a:cxn ang="16200000">
                    <a:pos x="wd2" y="hd2"/>
                  </a:cxn>
                </a:cxnLst>
                <a:rect l="0" t="0" r="r" b="b"/>
                <a:pathLst>
                  <a:path w="21194" h="21419" fill="norm" stroke="1"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82" name="Shape 482"/>
              <p:cNvSpPr/>
              <p:nvPr/>
            </p:nvSpPr>
            <p:spPr>
              <a:xfrm rot="18720000">
                <a:off x="1392087" y="2841432"/>
                <a:ext cx="150642" cy="154485"/>
              </a:xfrm>
              <a:custGeom>
                <a:avLst/>
                <a:gdLst/>
                <a:ahLst/>
                <a:cxnLst>
                  <a:cxn ang="0">
                    <a:pos x="wd2" y="hd2"/>
                  </a:cxn>
                  <a:cxn ang="5400000">
                    <a:pos x="wd2" y="hd2"/>
                  </a:cxn>
                  <a:cxn ang="10800000">
                    <a:pos x="wd2" y="hd2"/>
                  </a:cxn>
                  <a:cxn ang="16200000">
                    <a:pos x="wd2" y="hd2"/>
                  </a:cxn>
                </a:cxnLst>
                <a:rect l="0" t="0" r="r" b="b"/>
                <a:pathLst>
                  <a:path w="21194" h="21419" fill="norm" stroke="1"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6E717E"/>
              </a:soli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83" name="Shape 483"/>
              <p:cNvSpPr/>
              <p:nvPr/>
            </p:nvSpPr>
            <p:spPr>
              <a:xfrm>
                <a:off x="525304" y="474297"/>
                <a:ext cx="785708" cy="2877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814" y="9883"/>
                    </a:lnTo>
                    <a:lnTo>
                      <a:pt x="21600" y="21600"/>
                    </a:lnTo>
                    <a:lnTo>
                      <a:pt x="3352" y="11479"/>
                    </a:lnTo>
                    <a:lnTo>
                      <a:pt x="0" y="0"/>
                    </a:lnTo>
                    <a:close/>
                  </a:path>
                </a:pathLst>
              </a:custGeom>
              <a:gradFill flip="none" rotWithShape="1">
                <a:gsLst>
                  <a:gs pos="0">
                    <a:srgbClr val="6E717E"/>
                  </a:gs>
                  <a:gs pos="100000">
                    <a:srgbClr val="6B6E7B"/>
                  </a:gs>
                </a:gsLst>
                <a:lin ang="18900000" scaled="0"/>
              </a:gra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sp>
            <p:nvSpPr>
              <p:cNvPr id="484" name="Shape 484"/>
              <p:cNvSpPr/>
              <p:nvPr/>
            </p:nvSpPr>
            <p:spPr>
              <a:xfrm rot="19920000">
                <a:off x="662958" y="1702366"/>
                <a:ext cx="498970" cy="39285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666874"/>
                  </a:gs>
                  <a:gs pos="50000">
                    <a:srgbClr val="6E717E"/>
                  </a:gs>
                  <a:gs pos="100000">
                    <a:srgbClr val="666874"/>
                  </a:gs>
                </a:gsLst>
                <a:lin ang="18900000" scaled="0"/>
              </a:gradFill>
              <a:ln w="3175" cap="flat">
                <a:noFill/>
                <a:round/>
              </a:ln>
              <a:effectLst/>
            </p:spPr>
            <p:txBody>
              <a:bodyPr wrap="square" lIns="65023" tIns="65023" rIns="65023" bIns="65023" numCol="1" anchor="ctr">
                <a:noAutofit/>
              </a:bodyPr>
              <a:lstStyle/>
              <a:p>
                <a:pPr lvl="0" marL="45155" marR="45155" algn="l" defTabSz="1016000">
                  <a:defRPr sz="3200">
                    <a:solidFill>
                      <a:srgbClr val="FFFFFF"/>
                    </a:solidFill>
                    <a:uFill>
                      <a:solidFill>
                        <a:srgbClr val="FFFFFF"/>
                      </a:solidFill>
                    </a:uFill>
                    <a:latin typeface="Tahoma"/>
                    <a:ea typeface="Tahoma"/>
                    <a:cs typeface="Tahoma"/>
                    <a:sym typeface="Tahoma"/>
                  </a:defRPr>
                </a:pPr>
              </a:p>
            </p:txBody>
          </p:sp>
        </p:grpSp>
      </p:grpSp>
      <p:sp>
        <p:nvSpPr>
          <p:cNvPr id="487" name="Shape 487"/>
          <p:cNvSpPr/>
          <p:nvPr>
            <p:ph type="title"/>
          </p:nvPr>
        </p:nvSpPr>
        <p:spPr>
          <a:xfrm>
            <a:off x="428977" y="0"/>
            <a:ext cx="12146846" cy="2275841"/>
          </a:xfrm>
          <a:prstGeom prst="rect">
            <a:avLst/>
          </a:prstGeom>
        </p:spPr>
        <p:txBody>
          <a:bodyPr>
            <a:noAutofit/>
          </a:bodyPr>
          <a:lstStyle>
            <a:lvl1pPr marL="45155" marR="45155" defTabSz="1016000">
              <a:defRPr b="0" sz="6000">
                <a:solidFill>
                  <a:srgbClr val="FFFED5"/>
                </a:solidFill>
                <a:uFill>
                  <a:solidFill>
                    <a:srgbClr val="FFFED5"/>
                  </a:solidFill>
                </a:uFill>
                <a:latin typeface="Tahoma"/>
                <a:ea typeface="Tahoma"/>
                <a:cs typeface="Tahoma"/>
                <a:sym typeface="Tahoma"/>
              </a:defRPr>
            </a:lvl1pPr>
          </a:lstStyle>
          <a:p>
            <a:pPr lvl="0">
              <a:defRPr sz="1800">
                <a:solidFill>
                  <a:srgbClr val="000000"/>
                </a:solidFill>
                <a:uFillTx/>
              </a:defRPr>
            </a:pPr>
            <a:r>
              <a:rPr sz="6000">
                <a:solidFill>
                  <a:srgbClr val="FFFED5"/>
                </a:solidFill>
                <a:uFill>
                  <a:solidFill>
                    <a:srgbClr val="FFFED5"/>
                  </a:solidFill>
                </a:uFill>
              </a:rPr>
              <a:t>タイトルテキスト</a:t>
            </a:r>
          </a:p>
        </p:txBody>
      </p:sp>
      <p:sp>
        <p:nvSpPr>
          <p:cNvPr id="488" name="Shape 488"/>
          <p:cNvSpPr/>
          <p:nvPr>
            <p:ph type="body" idx="1"/>
          </p:nvPr>
        </p:nvSpPr>
        <p:spPr>
          <a:xfrm>
            <a:off x="428977" y="2275840"/>
            <a:ext cx="12146846" cy="7477760"/>
          </a:xfrm>
          <a:prstGeom prst="rect">
            <a:avLst/>
          </a:prstGeom>
        </p:spPr>
        <p:txBody>
          <a:bodyPr>
            <a:noAutofit/>
          </a:bodyPr>
          <a:lstStyle>
            <a:lvl1pPr marL="464222" marR="45155" indent="-423582" defTabSz="1016000">
              <a:spcBef>
                <a:spcPts val="800"/>
              </a:spcBef>
              <a:buClr>
                <a:srgbClr val="B1C956"/>
              </a:buClr>
              <a:buSzPct val="80000"/>
              <a:buChar char="►"/>
              <a:defRPr sz="4200">
                <a:solidFill>
                  <a:srgbClr val="FFFFFF"/>
                </a:solidFill>
                <a:uFill>
                  <a:solidFill>
                    <a:srgbClr val="FFFFFF"/>
                  </a:solidFill>
                </a:uFill>
                <a:latin typeface="Tahoma"/>
                <a:ea typeface="Tahoma"/>
                <a:cs typeface="Tahoma"/>
                <a:sym typeface="Tahoma"/>
              </a:defRPr>
            </a:lvl1pPr>
            <a:lvl2pPr marL="859789" marR="45155" indent="-361949" defTabSz="1016000">
              <a:spcBef>
                <a:spcPts val="700"/>
              </a:spcBef>
              <a:buClr>
                <a:srgbClr val="80B7C4"/>
              </a:buClr>
              <a:buFont typeface="Wingdings"/>
              <a:buChar char=""/>
              <a:defRPr sz="3800">
                <a:solidFill>
                  <a:srgbClr val="FFFFFF"/>
                </a:solidFill>
                <a:uFill>
                  <a:solidFill>
                    <a:srgbClr val="FFFFFF"/>
                  </a:solidFill>
                </a:uFill>
                <a:latin typeface="Tahoma"/>
                <a:ea typeface="Tahoma"/>
                <a:cs typeface="Tahoma"/>
                <a:sym typeface="Tahoma"/>
              </a:defRPr>
            </a:lvl2pPr>
            <a:lvl3pPr marL="1236393" marR="45155" indent="-281353" defTabSz="1016000">
              <a:spcBef>
                <a:spcPts val="600"/>
              </a:spcBef>
              <a:buClr>
                <a:srgbClr val="B1C956"/>
              </a:buClr>
              <a:buSzPct val="80000"/>
              <a:buChar char="►"/>
              <a:defRPr sz="3200">
                <a:solidFill>
                  <a:srgbClr val="FFFFFF"/>
                </a:solidFill>
                <a:uFill>
                  <a:solidFill>
                    <a:srgbClr val="FFFFFF"/>
                  </a:solidFill>
                </a:uFill>
                <a:latin typeface="Tahoma"/>
                <a:ea typeface="Tahoma"/>
                <a:cs typeface="Tahoma"/>
                <a:sym typeface="Tahoma"/>
              </a:defRPr>
            </a:lvl3pPr>
            <a:lvl4pPr marL="1703185" marR="45155" indent="-290945" defTabSz="1016000">
              <a:spcBef>
                <a:spcPts val="500"/>
              </a:spcBef>
              <a:buClr>
                <a:srgbClr val="80B7C4"/>
              </a:buClr>
              <a:buFont typeface="Wingdings"/>
              <a:buChar char=""/>
              <a:defRPr sz="2800">
                <a:solidFill>
                  <a:srgbClr val="FFFFFF"/>
                </a:solidFill>
                <a:uFill>
                  <a:solidFill>
                    <a:srgbClr val="FFFFFF"/>
                  </a:solidFill>
                </a:uFill>
                <a:latin typeface="Tahoma"/>
                <a:ea typeface="Tahoma"/>
                <a:cs typeface="Tahoma"/>
                <a:sym typeface="Tahoma"/>
              </a:defRPr>
            </a:lvl4pPr>
            <a:lvl5pPr marL="2160385" marR="45155" indent="-290945" defTabSz="1016000">
              <a:spcBef>
                <a:spcPts val="500"/>
              </a:spcBef>
              <a:buClr>
                <a:srgbClr val="B1C956"/>
              </a:buClr>
              <a:buSzPct val="80000"/>
              <a:buChar char="►"/>
              <a:defRPr sz="2800">
                <a:solidFill>
                  <a:srgbClr val="FFFFFF"/>
                </a:solidFill>
                <a:uFill>
                  <a:solidFill>
                    <a:srgbClr val="FFFFFF"/>
                  </a:solidFill>
                </a:uFill>
                <a:latin typeface="Tahoma"/>
                <a:ea typeface="Tahoma"/>
                <a:cs typeface="Tahoma"/>
                <a:sym typeface="Tahoma"/>
              </a:defRPr>
            </a:lvl5pPr>
          </a:lstStyle>
          <a:p>
            <a:pPr lvl="0">
              <a:defRPr sz="1800">
                <a:solidFill>
                  <a:srgbClr val="000000"/>
                </a:solidFill>
                <a:uFillTx/>
              </a:defRPr>
            </a:pPr>
            <a:r>
              <a:rPr sz="4200">
                <a:solidFill>
                  <a:srgbClr val="FFFFFF"/>
                </a:solidFill>
                <a:uFill>
                  <a:solidFill>
                    <a:srgbClr val="FFFFFF"/>
                  </a:solidFill>
                </a:uFill>
              </a:rPr>
              <a:t>本文レベル1</a:t>
            </a:r>
            <a:endParaRPr sz="4200">
              <a:solidFill>
                <a:srgbClr val="FFFFFF"/>
              </a:solidFill>
              <a:uFill>
                <a:solidFill>
                  <a:srgbClr val="FFFFFF"/>
                </a:solidFill>
              </a:uFill>
            </a:endParaRPr>
          </a:p>
          <a:p>
            <a:pPr lvl="1">
              <a:defRPr sz="1800">
                <a:solidFill>
                  <a:srgbClr val="000000"/>
                </a:solidFill>
                <a:uFillTx/>
              </a:defRPr>
            </a:pPr>
            <a:r>
              <a:rPr sz="3800">
                <a:solidFill>
                  <a:srgbClr val="FFFFFF"/>
                </a:solidFill>
                <a:uFill>
                  <a:solidFill>
                    <a:srgbClr val="FFFFFF"/>
                  </a:solidFill>
                </a:uFill>
              </a:rPr>
              <a:t>本文レベル2</a:t>
            </a:r>
            <a:endParaRPr sz="38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本文レベル3</a:t>
            </a:r>
            <a:endParaRPr sz="3200">
              <a:solidFill>
                <a:srgbClr val="FFFFFF"/>
              </a:solidFill>
              <a:uFill>
                <a:solidFill>
                  <a:srgbClr val="FFFFFF"/>
                </a:solidFill>
              </a:uFill>
            </a:endParaRPr>
          </a:p>
          <a:p>
            <a:pPr lvl="3">
              <a:defRPr sz="1800">
                <a:solidFill>
                  <a:srgbClr val="000000"/>
                </a:solidFill>
                <a:uFillTx/>
              </a:defRPr>
            </a:pPr>
            <a:r>
              <a:rPr sz="2800">
                <a:solidFill>
                  <a:srgbClr val="FFFFFF"/>
                </a:solidFill>
                <a:uFill>
                  <a:solidFill>
                    <a:srgbClr val="FFFFFF"/>
                  </a:solidFill>
                </a:uFill>
              </a:rPr>
              <a:t>本文レベル4</a:t>
            </a:r>
            <a:endParaRPr sz="2800">
              <a:solidFill>
                <a:srgbClr val="FFFFFF"/>
              </a:solidFill>
              <a:uFill>
                <a:solidFill>
                  <a:srgbClr val="FFFFFF"/>
                </a:solidFill>
              </a:uFill>
            </a:endParaRPr>
          </a:p>
          <a:p>
            <a:pPr lvl="4">
              <a:defRPr sz="1800">
                <a:solidFill>
                  <a:srgbClr val="000000"/>
                </a:solidFill>
                <a:uFillTx/>
              </a:defRPr>
            </a:pPr>
            <a:r>
              <a:rPr sz="2800">
                <a:solidFill>
                  <a:srgbClr val="FFFFFF"/>
                </a:solidFill>
                <a:uFill>
                  <a:solidFill>
                    <a:srgbClr val="FFFFFF"/>
                  </a:solidFill>
                </a:uFill>
              </a:rPr>
              <a:t>本文レベル 5</a:t>
            </a:r>
          </a:p>
        </p:txBody>
      </p:sp>
      <p:sp>
        <p:nvSpPr>
          <p:cNvPr id="489" name="Shape 489"/>
          <p:cNvSpPr/>
          <p:nvPr>
            <p:ph type="sldNum" sz="quarter" idx="2"/>
          </p:nvPr>
        </p:nvSpPr>
        <p:spPr>
          <a:xfrm>
            <a:off x="12565866" y="9297529"/>
            <a:ext cx="340517" cy="327432"/>
          </a:xfrm>
          <a:prstGeom prst="rect">
            <a:avLst/>
          </a:prstGeom>
        </p:spPr>
        <p:txBody>
          <a:bodyPr wrap="none" anchor="t"/>
          <a:lstStyle>
            <a:lvl1pPr algn="ctr" defTabSz="647700">
              <a:defRPr b="0" sz="1400">
                <a:solidFill>
                  <a:srgbClr val="FFFFFF"/>
                </a:solidFill>
                <a:uFill>
                  <a:solidFill>
                    <a:srgbClr val="FFFFFF"/>
                  </a:solidFill>
                </a:uFill>
              </a:defRPr>
            </a:lvl1pPr>
          </a:lstStyle>
          <a:p>
            <a:pPr lvl="0"/>
            <a:fld id="{86CB4B4D-7CA3-9044-876B-883B54F8677D}" type="slidenum"/>
          </a:p>
        </p:txBody>
      </p:sp>
    </p:spTree>
  </p:cSld>
  <p:clrMapOvr>
    <a:masterClrMapping/>
  </p:clrMapOvr>
  <p:transitio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491" name="Shape 491"/>
          <p:cNvSpPr/>
          <p:nvPr>
            <p:ph type="title"/>
          </p:nvPr>
        </p:nvSpPr>
        <p:spPr>
          <a:xfrm>
            <a:off x="1270000" y="239712"/>
            <a:ext cx="10464801" cy="2465389"/>
          </a:xfrm>
          <a:prstGeom prst="rect">
            <a:avLst/>
          </a:prstGeom>
        </p:spPr>
        <p:txBody>
          <a:bodyPr lIns="0" tIns="0" rIns="0" bIns="0">
            <a:noAutofit/>
          </a:bodyPr>
          <a:lstStyle>
            <a:lvl1pPr defTabSz="914400">
              <a:defRPr b="0" sz="8000">
                <a:solidFill>
                  <a:srgbClr val="000000"/>
                </a:solidFill>
                <a:uFill>
                  <a:solidFill/>
                </a:uFill>
                <a:latin typeface="ヒラギノ角ゴ Pro W3"/>
                <a:ea typeface="ヒラギノ角ゴ Pro W3"/>
                <a:cs typeface="ヒラギノ角ゴ Pro W3"/>
                <a:sym typeface="ヒラギノ角ゴ Pro W3"/>
              </a:defRPr>
            </a:lvl1pPr>
          </a:lstStyle>
          <a:p>
            <a:pPr lvl="0">
              <a:defRPr sz="1800">
                <a:uFillTx/>
              </a:defRPr>
            </a:pPr>
            <a:r>
              <a:rPr sz="8000">
                <a:uFill>
                  <a:solidFill/>
                </a:uFill>
              </a:rPr>
              <a:t>タイトルテキスト</a:t>
            </a:r>
          </a:p>
        </p:txBody>
      </p:sp>
      <p:sp>
        <p:nvSpPr>
          <p:cNvPr id="492" name="Shape 492"/>
          <p:cNvSpPr/>
          <p:nvPr>
            <p:ph type="body" idx="1"/>
          </p:nvPr>
        </p:nvSpPr>
        <p:spPr>
          <a:xfrm>
            <a:off x="1270000" y="1498600"/>
            <a:ext cx="10464801" cy="8255001"/>
          </a:xfrm>
          <a:prstGeom prst="rect">
            <a:avLst/>
          </a:prstGeom>
        </p:spPr>
        <p:txBody>
          <a:bodyPr lIns="0" tIns="0" rIns="0" bIns="0" anchor="ctr">
            <a:noAutofit/>
          </a:bodyPr>
          <a:lstStyle>
            <a:lvl1pPr marL="709385" indent="-544285" defTabSz="914400">
              <a:spcBef>
                <a:spcPts val="2400"/>
              </a:spcBef>
              <a:buClr>
                <a:srgbClr val="000000"/>
              </a:buClr>
              <a:buSzPct val="171000"/>
              <a:buFont typeface="ヒラギノ角ゴ Pro W3"/>
              <a:defRPr sz="4000">
                <a:solidFill>
                  <a:srgbClr val="000000"/>
                </a:solidFill>
                <a:uFill>
                  <a:solidFill/>
                </a:uFill>
                <a:latin typeface="ヒラギノ角ゴ Pro W3"/>
                <a:ea typeface="ヒラギノ角ゴ Pro W3"/>
                <a:cs typeface="ヒラギノ角ゴ Pro W3"/>
                <a:sym typeface="ヒラギノ角ゴ Pro W3"/>
              </a:defRPr>
            </a:lvl1pPr>
            <a:lvl2pPr marL="11538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2pPr>
            <a:lvl3pPr marL="1598385" indent="-544285" defTabSz="914400">
              <a:spcBef>
                <a:spcPts val="2400"/>
              </a:spcBef>
              <a:buClr>
                <a:srgbClr val="000000"/>
              </a:buClr>
              <a:buSzPct val="171000"/>
              <a:buFont typeface="ヒラギノ角ゴ Pro W3"/>
              <a:defRPr sz="4000">
                <a:solidFill>
                  <a:srgbClr val="000000"/>
                </a:solidFill>
                <a:uFill>
                  <a:solidFill/>
                </a:uFill>
                <a:latin typeface="ヒラギノ角ゴ Pro W3"/>
                <a:ea typeface="ヒラギノ角ゴ Pro W3"/>
                <a:cs typeface="ヒラギノ角ゴ Pro W3"/>
                <a:sym typeface="ヒラギノ角ゴ Pro W3"/>
              </a:defRPr>
            </a:lvl3pPr>
            <a:lvl4pPr marL="20428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4pPr>
            <a:lvl5pPr marL="24873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5pPr>
          </a:lstStyle>
          <a:p>
            <a:pPr lvl="0">
              <a:defRPr sz="1800">
                <a:uFillTx/>
              </a:defRPr>
            </a:pPr>
            <a:r>
              <a:rPr sz="4000">
                <a:uFill>
                  <a:solidFill/>
                </a:uFill>
              </a:rPr>
              <a:t>本文レベル1</a:t>
            </a:r>
            <a:endParaRPr sz="4000">
              <a:uFill>
                <a:solidFill/>
              </a:uFill>
            </a:endParaRPr>
          </a:p>
          <a:p>
            <a:pPr lvl="1">
              <a:defRPr sz="1800">
                <a:uFillTx/>
              </a:defRPr>
            </a:pPr>
            <a:r>
              <a:rPr sz="4000">
                <a:uFill>
                  <a:solidFill/>
                </a:uFill>
              </a:rPr>
              <a:t>本文レベル2</a:t>
            </a:r>
            <a:endParaRPr sz="4000">
              <a:uFill>
                <a:solidFill/>
              </a:uFill>
            </a:endParaRPr>
          </a:p>
          <a:p>
            <a:pPr lvl="2">
              <a:defRPr sz="1800">
                <a:uFillTx/>
              </a:defRPr>
            </a:pPr>
            <a:r>
              <a:rPr sz="4000">
                <a:uFill>
                  <a:solidFill/>
                </a:uFill>
              </a:rPr>
              <a:t>本文レベル3</a:t>
            </a:r>
            <a:endParaRPr sz="4000">
              <a:uFill>
                <a:solidFill/>
              </a:uFill>
            </a:endParaRPr>
          </a:p>
          <a:p>
            <a:pPr lvl="3">
              <a:defRPr sz="1800">
                <a:uFillTx/>
              </a:defRPr>
            </a:pPr>
            <a:r>
              <a:rPr sz="4000">
                <a:uFill>
                  <a:solidFill/>
                </a:uFill>
              </a:rPr>
              <a:t>本文レベル4</a:t>
            </a:r>
            <a:endParaRPr sz="4000">
              <a:uFill>
                <a:solidFill/>
              </a:uFill>
            </a:endParaRPr>
          </a:p>
          <a:p>
            <a:pPr lvl="4">
              <a:defRPr sz="1800">
                <a:uFillTx/>
              </a:defRPr>
            </a:pPr>
            <a:r>
              <a:rPr sz="4000">
                <a:uFill>
                  <a:solidFill/>
                </a:uFill>
              </a:rPr>
              <a:t>本文レベル 5</a:t>
            </a:r>
          </a:p>
        </p:txBody>
      </p:sp>
      <p:sp>
        <p:nvSpPr>
          <p:cNvPr id="493" name="Shape 493"/>
          <p:cNvSpPr/>
          <p:nvPr>
            <p:ph type="sldNum" sz="quarter" idx="2"/>
          </p:nvPr>
        </p:nvSpPr>
        <p:spPr>
          <a:xfrm>
            <a:off x="6111494" y="9283700"/>
            <a:ext cx="781813" cy="609600"/>
          </a:xfrm>
          <a:prstGeom prst="rect">
            <a:avLst/>
          </a:prstGeom>
        </p:spPr>
        <p:txBody>
          <a:bodyPr wrap="none" lIns="0" tIns="0" rIns="0" bIns="0" anchor="t"/>
          <a:lstStyle>
            <a:lvl1pPr algn="ctr" defTabSz="584200">
              <a:defRPr b="0" sz="4000">
                <a:uFill>
                  <a:solidFill/>
                </a:uFill>
                <a:latin typeface="ヒラギノ角ゴ Pro W3"/>
                <a:ea typeface="ヒラギノ角ゴ Pro W3"/>
                <a:cs typeface="ヒラギノ角ゴ Pro W3"/>
                <a:sym typeface="ヒラギノ角ゴ Pro W3"/>
              </a:defRPr>
            </a:lvl1pPr>
          </a:lstStyle>
          <a:p>
            <a:pPr lvl="0"/>
            <a:fld id="{86CB4B4D-7CA3-9044-876B-883B54F8677D}" type="slidenum"/>
          </a:p>
        </p:txBody>
      </p:sp>
    </p:spTree>
  </p:cSld>
  <p:clrMapOvr>
    <a:masterClrMapping/>
  </p:clrMapOvr>
  <p:transitio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495" name="Shape 495"/>
          <p:cNvSpPr/>
          <p:nvPr>
            <p:ph type="title"/>
          </p:nvPr>
        </p:nvSpPr>
        <p:spPr>
          <a:xfrm>
            <a:off x="650239" y="130952"/>
            <a:ext cx="11704322" cy="2144888"/>
          </a:xfrm>
          <a:prstGeom prst="rect">
            <a:avLst/>
          </a:prstGeom>
        </p:spPr>
        <p:txBody>
          <a:bodyPr/>
          <a:lstStyle>
            <a:lvl1pPr>
              <a:defRPr b="0" sz="6000">
                <a:solidFill>
                  <a:srgbClr val="000000"/>
                </a:solidFill>
                <a:latin typeface="Calibri"/>
                <a:ea typeface="Calibri"/>
                <a:cs typeface="Calibri"/>
                <a:sym typeface="Calibri"/>
              </a:defRPr>
            </a:lvl1pPr>
          </a:lstStyle>
          <a:p>
            <a:pPr lvl="0">
              <a:defRPr sz="1800"/>
            </a:pPr>
            <a:r>
              <a:rPr sz="6000"/>
              <a:t>タイトルテキスト</a:t>
            </a:r>
          </a:p>
        </p:txBody>
      </p:sp>
      <p:sp>
        <p:nvSpPr>
          <p:cNvPr id="496" name="Shape 496"/>
          <p:cNvSpPr/>
          <p:nvPr>
            <p:ph type="body" idx="1"/>
          </p:nvPr>
        </p:nvSpPr>
        <p:spPr>
          <a:xfrm>
            <a:off x="650239" y="2275840"/>
            <a:ext cx="11704322" cy="7477761"/>
          </a:xfrm>
          <a:prstGeom prst="rect">
            <a:avLst/>
          </a:prstGeom>
        </p:spPr>
        <p:txBody>
          <a:bodyPr/>
          <a:lstStyle>
            <a:lvl1pPr marL="450056" indent="-450056">
              <a:spcBef>
                <a:spcPts val="700"/>
              </a:spcBef>
              <a:defRPr sz="4200">
                <a:solidFill>
                  <a:srgbClr val="000000"/>
                </a:solidFill>
                <a:latin typeface="Calibri"/>
                <a:ea typeface="Calibri"/>
                <a:cs typeface="Calibri"/>
                <a:sym typeface="Calibri"/>
              </a:defRPr>
            </a:lvl1pPr>
            <a:lvl2pPr marL="885825" indent="-428625">
              <a:spcBef>
                <a:spcPts val="700"/>
              </a:spcBef>
              <a:defRPr sz="4200">
                <a:solidFill>
                  <a:srgbClr val="000000"/>
                </a:solidFill>
                <a:latin typeface="Calibri"/>
                <a:ea typeface="Calibri"/>
                <a:cs typeface="Calibri"/>
                <a:sym typeface="Calibri"/>
              </a:defRPr>
            </a:lvl2pPr>
            <a:lvl3pPr marL="1314450" indent="-400050">
              <a:spcBef>
                <a:spcPts val="700"/>
              </a:spcBef>
              <a:defRPr sz="4200">
                <a:solidFill>
                  <a:srgbClr val="000000"/>
                </a:solidFill>
                <a:latin typeface="Calibri"/>
                <a:ea typeface="Calibri"/>
                <a:cs typeface="Calibri"/>
                <a:sym typeface="Calibri"/>
              </a:defRPr>
            </a:lvl3pPr>
            <a:lvl4pPr marL="1851660" indent="-480060">
              <a:spcBef>
                <a:spcPts val="700"/>
              </a:spcBef>
              <a:defRPr sz="4200">
                <a:solidFill>
                  <a:srgbClr val="000000"/>
                </a:solidFill>
                <a:latin typeface="Calibri"/>
                <a:ea typeface="Calibri"/>
                <a:cs typeface="Calibri"/>
                <a:sym typeface="Calibri"/>
              </a:defRPr>
            </a:lvl4pPr>
            <a:lvl5pPr marL="2308860" indent="-480060">
              <a:spcBef>
                <a:spcPts val="700"/>
              </a:spcBef>
              <a:defRPr sz="4200">
                <a:solidFill>
                  <a:srgbClr val="000000"/>
                </a:solidFill>
                <a:latin typeface="Calibri"/>
                <a:ea typeface="Calibri"/>
                <a:cs typeface="Calibri"/>
                <a:sym typeface="Calibri"/>
              </a:defRPr>
            </a:lvl5pPr>
          </a:lstStyle>
          <a:p>
            <a:pPr lvl="0">
              <a:defRPr sz="1800"/>
            </a:pPr>
            <a:r>
              <a:rPr sz="4200"/>
              <a:t>本文レベル1</a:t>
            </a:r>
            <a:endParaRPr sz="4200"/>
          </a:p>
          <a:p>
            <a:pPr lvl="1">
              <a:defRPr sz="1800"/>
            </a:pPr>
            <a:r>
              <a:rPr sz="4200"/>
              <a:t>本文レベル2</a:t>
            </a:r>
            <a:endParaRPr sz="4200"/>
          </a:p>
          <a:p>
            <a:pPr lvl="2">
              <a:defRPr sz="1800"/>
            </a:pPr>
            <a:r>
              <a:rPr sz="4200"/>
              <a:t>本文レベル3</a:t>
            </a:r>
            <a:endParaRPr sz="4200"/>
          </a:p>
          <a:p>
            <a:pPr lvl="3">
              <a:defRPr sz="1800"/>
            </a:pPr>
            <a:r>
              <a:rPr sz="4200"/>
              <a:t>本文レベル4</a:t>
            </a:r>
            <a:endParaRPr sz="4200"/>
          </a:p>
          <a:p>
            <a:pPr lvl="4">
              <a:defRPr sz="1800"/>
            </a:pPr>
            <a:r>
              <a:rPr sz="4200"/>
              <a:t>本文レベル 5</a:t>
            </a:r>
          </a:p>
        </p:txBody>
      </p:sp>
      <p:sp>
        <p:nvSpPr>
          <p:cNvPr id="497" name="Shape 497"/>
          <p:cNvSpPr/>
          <p:nvPr>
            <p:ph type="sldNum" sz="quarter" idx="2"/>
          </p:nvPr>
        </p:nvSpPr>
        <p:spPr>
          <a:xfrm>
            <a:off x="9320106" y="9126813"/>
            <a:ext cx="3034454" cy="345949"/>
          </a:xfrm>
          <a:prstGeom prst="rect">
            <a:avLst/>
          </a:prstGeom>
        </p:spPr>
        <p:txBody>
          <a:bodyPr anchor="ctr"/>
          <a:lstStyle>
            <a:lvl1pPr>
              <a:defRPr b="0" sz="140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type="tx" showMasterSp="1" showMasterPhAnim="1">
  <p:cSld name="2 つのコンテンツ">
    <p:spTree>
      <p:nvGrpSpPr>
        <p:cNvPr id="1" name=""/>
        <p:cNvGrpSpPr/>
        <p:nvPr/>
      </p:nvGrpSpPr>
      <p:grpSpPr>
        <a:xfrm>
          <a:off x="0" y="0"/>
          <a:ext cx="0" cy="0"/>
          <a:chOff x="0" y="0"/>
          <a:chExt cx="0" cy="0"/>
        </a:xfrm>
      </p:grpSpPr>
      <p:sp>
        <p:nvSpPr>
          <p:cNvPr id="499" name="Shape 499"/>
          <p:cNvSpPr/>
          <p:nvPr>
            <p:ph type="title"/>
          </p:nvPr>
        </p:nvSpPr>
        <p:spPr>
          <a:xfrm>
            <a:off x="650239" y="130952"/>
            <a:ext cx="11704322" cy="2144888"/>
          </a:xfrm>
          <a:prstGeom prst="rect">
            <a:avLst/>
          </a:prstGeom>
        </p:spPr>
        <p:txBody>
          <a:bodyPr/>
          <a:lstStyle>
            <a:lvl1pPr>
              <a:defRPr b="0" sz="6000">
                <a:solidFill>
                  <a:srgbClr val="000000"/>
                </a:solidFill>
                <a:latin typeface="Calibri"/>
                <a:ea typeface="Calibri"/>
                <a:cs typeface="Calibri"/>
                <a:sym typeface="Calibri"/>
              </a:defRPr>
            </a:lvl1pPr>
          </a:lstStyle>
          <a:p>
            <a:pPr lvl="0">
              <a:defRPr sz="1800"/>
            </a:pPr>
            <a:r>
              <a:rPr sz="6000"/>
              <a:t>タイトルテキスト</a:t>
            </a:r>
          </a:p>
        </p:txBody>
      </p:sp>
      <p:sp>
        <p:nvSpPr>
          <p:cNvPr id="500" name="Shape 500"/>
          <p:cNvSpPr/>
          <p:nvPr>
            <p:ph type="body" idx="1"/>
          </p:nvPr>
        </p:nvSpPr>
        <p:spPr>
          <a:xfrm>
            <a:off x="650239" y="2275840"/>
            <a:ext cx="5743788" cy="7477761"/>
          </a:xfrm>
          <a:prstGeom prst="rect">
            <a:avLst/>
          </a:prstGeom>
        </p:spPr>
        <p:txBody>
          <a:bodyPr/>
          <a:lstStyle>
            <a:lvl1pPr marL="465364" indent="-465364">
              <a:spcBef>
                <a:spcPts val="600"/>
              </a:spcBef>
              <a:defRPr sz="3800">
                <a:solidFill>
                  <a:srgbClr val="000000"/>
                </a:solidFill>
                <a:latin typeface="Calibri"/>
                <a:ea typeface="Calibri"/>
                <a:cs typeface="Calibri"/>
                <a:sym typeface="Calibri"/>
              </a:defRPr>
            </a:lvl1pPr>
            <a:lvl2pPr marL="909637" indent="-452437">
              <a:spcBef>
                <a:spcPts val="600"/>
              </a:spcBef>
              <a:defRPr sz="3800">
                <a:solidFill>
                  <a:srgbClr val="000000"/>
                </a:solidFill>
                <a:latin typeface="Calibri"/>
                <a:ea typeface="Calibri"/>
                <a:cs typeface="Calibri"/>
                <a:sym typeface="Calibri"/>
              </a:defRPr>
            </a:lvl2pPr>
            <a:lvl3pPr marL="1348739" indent="-434339">
              <a:spcBef>
                <a:spcPts val="600"/>
              </a:spcBef>
              <a:defRPr sz="3800">
                <a:solidFill>
                  <a:srgbClr val="000000"/>
                </a:solidFill>
                <a:latin typeface="Calibri"/>
                <a:ea typeface="Calibri"/>
                <a:cs typeface="Calibri"/>
                <a:sym typeface="Calibri"/>
              </a:defRPr>
            </a:lvl3pPr>
            <a:lvl4pPr marL="1854200" indent="-482600">
              <a:spcBef>
                <a:spcPts val="600"/>
              </a:spcBef>
              <a:defRPr sz="3800">
                <a:solidFill>
                  <a:srgbClr val="000000"/>
                </a:solidFill>
                <a:latin typeface="Calibri"/>
                <a:ea typeface="Calibri"/>
                <a:cs typeface="Calibri"/>
                <a:sym typeface="Calibri"/>
              </a:defRPr>
            </a:lvl4pPr>
            <a:lvl5pPr marL="2311400" indent="-482600">
              <a:spcBef>
                <a:spcPts val="600"/>
              </a:spcBef>
              <a:defRPr sz="3800">
                <a:solidFill>
                  <a:srgbClr val="000000"/>
                </a:solidFill>
                <a:latin typeface="Calibri"/>
                <a:ea typeface="Calibri"/>
                <a:cs typeface="Calibri"/>
                <a:sym typeface="Calibri"/>
              </a:defRPr>
            </a:lvl5pPr>
          </a:lstStyle>
          <a:p>
            <a:pPr lvl="0">
              <a:defRPr sz="1800"/>
            </a:pPr>
            <a:r>
              <a:rPr sz="3800"/>
              <a:t>本文レベル1</a:t>
            </a:r>
            <a:endParaRPr sz="3800"/>
          </a:p>
          <a:p>
            <a:pPr lvl="1">
              <a:defRPr sz="1800"/>
            </a:pPr>
            <a:r>
              <a:rPr sz="3800"/>
              <a:t>本文レベル2</a:t>
            </a:r>
            <a:endParaRPr sz="3800"/>
          </a:p>
          <a:p>
            <a:pPr lvl="2">
              <a:defRPr sz="1800"/>
            </a:pPr>
            <a:r>
              <a:rPr sz="3800"/>
              <a:t>本文レベル3</a:t>
            </a:r>
            <a:endParaRPr sz="3800"/>
          </a:p>
          <a:p>
            <a:pPr lvl="3">
              <a:defRPr sz="1800"/>
            </a:pPr>
            <a:r>
              <a:rPr sz="3800"/>
              <a:t>本文レベル4</a:t>
            </a:r>
            <a:endParaRPr sz="3800"/>
          </a:p>
          <a:p>
            <a:pPr lvl="4">
              <a:defRPr sz="1800"/>
            </a:pPr>
            <a:r>
              <a:rPr sz="3800"/>
              <a:t>本文レベル 5</a:t>
            </a:r>
          </a:p>
        </p:txBody>
      </p:sp>
      <p:sp>
        <p:nvSpPr>
          <p:cNvPr id="501" name="Shape 501"/>
          <p:cNvSpPr/>
          <p:nvPr>
            <p:ph type="sldNum" sz="quarter" idx="2"/>
          </p:nvPr>
        </p:nvSpPr>
        <p:spPr>
          <a:xfrm>
            <a:off x="9320106" y="9126813"/>
            <a:ext cx="3034454" cy="345949"/>
          </a:xfrm>
          <a:prstGeom prst="rect">
            <a:avLst/>
          </a:prstGeom>
        </p:spPr>
        <p:txBody>
          <a:bodyPr anchor="ctr"/>
          <a:lstStyle>
            <a:lvl1pPr>
              <a:defRPr b="0" sz="140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503" name="Shape 503"/>
          <p:cNvSpPr/>
          <p:nvPr>
            <p:ph type="title"/>
          </p:nvPr>
        </p:nvSpPr>
        <p:spPr>
          <a:xfrm>
            <a:off x="1270000" y="2971800"/>
            <a:ext cx="10464801" cy="3810000"/>
          </a:xfrm>
          <a:prstGeom prst="rect">
            <a:avLst/>
          </a:prstGeom>
        </p:spPr>
        <p:txBody>
          <a:bodyPr lIns="0" tIns="0" rIns="0" bIns="0">
            <a:noAutofit/>
          </a:bodyPr>
          <a:lstStyle>
            <a:lvl1pPr defTabSz="584200">
              <a:defRPr sz="8000">
                <a:solidFill>
                  <a:srgbClr val="000000"/>
                </a:solidFill>
                <a:latin typeface="Helvetica Neue"/>
                <a:ea typeface="Helvetica Neue"/>
                <a:cs typeface="Helvetica Neue"/>
                <a:sym typeface="Helvetica Neue"/>
              </a:defRPr>
            </a:lvl1pPr>
          </a:lstStyle>
          <a:p>
            <a:pPr lvl="0">
              <a:defRPr b="0" sz="1800"/>
            </a:pPr>
            <a:r>
              <a:rPr b="1" sz="8000"/>
              <a:t>タイトルテキスト</a:t>
            </a:r>
          </a:p>
        </p:txBody>
      </p:sp>
      <p:sp>
        <p:nvSpPr>
          <p:cNvPr id="504" name="Shape 504"/>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p>
        </p:txBody>
      </p:sp>
      <p:sp>
        <p:nvSpPr>
          <p:cNvPr id="505" name="Shape 505"/>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Hue</a:t>
            </a:r>
            <a:r>
              <a:rPr sz="1200">
                <a:latin typeface="Helvetica Neue"/>
                <a:ea typeface="Helvetica Neue"/>
                <a:cs typeface="Helvetica Neue"/>
                <a:sym typeface="Helvetica Neue"/>
              </a:rPr>
              <a:t>, July 24, 2014</a:t>
            </a:r>
          </a:p>
        </p:txBody>
      </p:sp>
    </p:spTree>
  </p:cSld>
  <p:clrMapOvr>
    <a:masterClrMapping/>
  </p:clrMapOvr>
  <p:transitio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07" name="Shape 507"/>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08" name="Shape 508"/>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09" name="Shape 509"/>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511" name="Shape 511"/>
          <p:cNvSpPr/>
          <p:nvPr>
            <p:ph type="title"/>
          </p:nvPr>
        </p:nvSpPr>
        <p:spPr>
          <a:xfrm>
            <a:off x="1270000" y="2971800"/>
            <a:ext cx="10464801" cy="3810000"/>
          </a:xfrm>
          <a:prstGeom prst="rect">
            <a:avLst/>
          </a:prstGeom>
        </p:spPr>
        <p:txBody>
          <a:bodyPr lIns="0" tIns="0" rIns="0" bIns="0">
            <a:noAutofit/>
          </a:bodyPr>
          <a:lstStyle>
            <a:lvl1pPr defTabSz="584200">
              <a:defRPr sz="8000">
                <a:solidFill>
                  <a:srgbClr val="000000"/>
                </a:solidFill>
                <a:latin typeface="Helvetica Neue"/>
                <a:ea typeface="Helvetica Neue"/>
                <a:cs typeface="Helvetica Neue"/>
                <a:sym typeface="Helvetica Neue"/>
              </a:defRPr>
            </a:lvl1pPr>
          </a:lstStyle>
          <a:p>
            <a:pPr lvl="0">
              <a:defRPr b="0" sz="1800"/>
            </a:pPr>
            <a:r>
              <a:rPr b="1" sz="8000"/>
              <a:t>タイトルテキスト</a:t>
            </a:r>
          </a:p>
        </p:txBody>
      </p:sp>
      <p:sp>
        <p:nvSpPr>
          <p:cNvPr id="512" name="Shape 512"/>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p>
        </p:txBody>
      </p:sp>
      <p:sp>
        <p:nvSpPr>
          <p:cNvPr id="513" name="Shape 513"/>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Hue</a:t>
            </a:r>
            <a:r>
              <a:rPr sz="1200">
                <a:latin typeface="Helvetica Neue"/>
                <a:ea typeface="Helvetica Neue"/>
                <a:cs typeface="Helvetica Neue"/>
                <a:sym typeface="Helvetica Neue"/>
              </a:rPr>
              <a:t>, July 24, 2014</a:t>
            </a:r>
          </a:p>
        </p:txBody>
      </p:sp>
    </p:spTree>
  </p:cSld>
  <p:clrMapOvr>
    <a:masterClrMapping/>
  </p:clrMapOvr>
  <p:transitio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15" name="Shape 515"/>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16" name="Shape 516"/>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endParaRPr sz="2200"/>
          </a:p>
          <a:p>
            <a:pPr lvl="1">
              <a:defRPr sz="1800"/>
            </a:pPr>
            <a:r>
              <a:rPr sz="2200"/>
              <a:t>本文レベル2</a:t>
            </a:r>
            <a:endParaRPr sz="2200"/>
          </a:p>
          <a:p>
            <a:pPr lvl="2">
              <a:defRPr sz="1800"/>
            </a:pPr>
            <a:r>
              <a:rPr sz="2200"/>
              <a:t>本文レベル3</a:t>
            </a:r>
            <a:endParaRPr sz="2200"/>
          </a:p>
          <a:p>
            <a:pPr lvl="3">
              <a:defRPr sz="1800"/>
            </a:pPr>
            <a:r>
              <a:rPr sz="2200"/>
              <a:t>本文レベル4</a:t>
            </a:r>
            <a:endParaRPr sz="2200"/>
          </a:p>
          <a:p>
            <a:pPr lvl="4">
              <a:defRPr sz="1800"/>
            </a:pPr>
            <a:r>
              <a:rPr sz="2200"/>
              <a:t>本文レベル 5</a:t>
            </a:r>
          </a:p>
        </p:txBody>
      </p:sp>
      <p:sp>
        <p:nvSpPr>
          <p:cNvPr id="517" name="Shape 517"/>
          <p:cNvSpPr/>
          <p:nvPr>
            <p:ph type="sldNum" sz="quarter" idx="2"/>
          </p:nvPr>
        </p:nvSpPr>
        <p:spPr>
          <a:xfrm>
            <a:off x="12373965" y="9398000"/>
            <a:ext cx="283770" cy="275133"/>
          </a:xfrm>
          <a:prstGeom prst="rect">
            <a:avLst/>
          </a:prstGeom>
        </p:spPr>
        <p:txBody>
          <a:bodyPr wrap="none" lIns="0" tIns="0" rIns="0" bIns="0" anchor="t"/>
          <a:lstStyle>
            <a:lvl1pPr algn="ctr" defTabSz="584200">
              <a:defRPr b="0" sz="12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519" name="Shape 519"/>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b="0" sz="1800"/>
            </a:pPr>
            <a:r>
              <a:rPr b="1" sz="6400"/>
              <a:t>タイトルテキスト</a:t>
            </a:r>
          </a:p>
        </p:txBody>
      </p:sp>
      <p:sp>
        <p:nvSpPr>
          <p:cNvPr id="520" name="Shape 520"/>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endParaRPr sz="2000"/>
          </a:p>
          <a:p>
            <a:pPr lvl="1">
              <a:defRPr sz="1800"/>
            </a:pPr>
            <a:r>
              <a:rPr sz="2000"/>
              <a:t>本文レベル2</a:t>
            </a:r>
            <a:endParaRPr sz="2000"/>
          </a:p>
          <a:p>
            <a:pPr lvl="2">
              <a:defRPr sz="1800"/>
            </a:pPr>
            <a:r>
              <a:rPr sz="2000"/>
              <a:t>本文レベル3</a:t>
            </a:r>
            <a:endParaRPr sz="2000"/>
          </a:p>
          <a:p>
            <a:pPr lvl="3">
              <a:defRPr sz="1800"/>
            </a:pPr>
            <a:r>
              <a:rPr sz="2000"/>
              <a:t>本文レベル4</a:t>
            </a:r>
            <a:endParaRPr sz="2000"/>
          </a:p>
          <a:p>
            <a:pPr lvl="4">
              <a:defRPr sz="1800"/>
            </a:pPr>
            <a:r>
              <a:rPr sz="2000"/>
              <a:t>本文レベル 5</a:t>
            </a:r>
          </a:p>
        </p:txBody>
      </p:sp>
      <p:sp>
        <p:nvSpPr>
          <p:cNvPr id="521" name="Shape 521"/>
          <p:cNvSpPr/>
          <p:nvPr>
            <p:ph type="sldNum" sz="quarter" idx="2"/>
          </p:nvPr>
        </p:nvSpPr>
        <p:spPr>
          <a:xfrm>
            <a:off x="12381026" y="9398000"/>
            <a:ext cx="269648" cy="250089"/>
          </a:xfrm>
          <a:prstGeom prst="rect">
            <a:avLst/>
          </a:prstGeom>
        </p:spPr>
        <p:txBody>
          <a:bodyPr wrap="none" lIns="0" tIns="0" rIns="0" bIns="0" anchor="t"/>
          <a:lstStyle>
            <a:lvl1pPr algn="ctr" defTabSz="584200">
              <a:defRPr b="0" sz="1100">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 Id="rId93" Type="http://schemas.openxmlformats.org/officeDocument/2006/relationships/slideLayout" Target="../slideLayouts/slideLayout92.xml"/><Relationship Id="rId94" Type="http://schemas.openxmlformats.org/officeDocument/2006/relationships/slideLayout" Target="../slideLayouts/slideLayout93.xml"/><Relationship Id="rId95" Type="http://schemas.openxmlformats.org/officeDocument/2006/relationships/slideLayout" Target="../slideLayouts/slideLayout94.xml"/><Relationship Id="rId96" Type="http://schemas.openxmlformats.org/officeDocument/2006/relationships/slideLayout" Target="../slideLayouts/slideLayout95.xml"/><Relationship Id="rId97" Type="http://schemas.openxmlformats.org/officeDocument/2006/relationships/slideLayout" Target="../slideLayouts/slideLayout96.xml"/><Relationship Id="rId98" Type="http://schemas.openxmlformats.org/officeDocument/2006/relationships/slideLayout" Target="../slideLayouts/slideLayout97.xml"/><Relationship Id="rId99" Type="http://schemas.openxmlformats.org/officeDocument/2006/relationships/slideLayout" Target="../slideLayouts/slideLayout98.xml"/><Relationship Id="rId100" Type="http://schemas.openxmlformats.org/officeDocument/2006/relationships/slideLayout" Target="../slideLayouts/slideLayout99.xml"/><Relationship Id="rId101" Type="http://schemas.openxmlformats.org/officeDocument/2006/relationships/slideLayout" Target="../slideLayouts/slideLayout100.xml"/><Relationship Id="rId102" Type="http://schemas.openxmlformats.org/officeDocument/2006/relationships/slideLayout" Target="../slideLayouts/slideLayout101.xml"/><Relationship Id="rId103" Type="http://schemas.openxmlformats.org/officeDocument/2006/relationships/slideLayout" Target="../slideLayouts/slideLayout102.xml"/><Relationship Id="rId104" Type="http://schemas.openxmlformats.org/officeDocument/2006/relationships/slideLayout" Target="../slideLayouts/slideLayout103.xml"/><Relationship Id="rId105" Type="http://schemas.openxmlformats.org/officeDocument/2006/relationships/slideLayout" Target="../slideLayouts/slideLayout104.xml"/><Relationship Id="rId106" Type="http://schemas.openxmlformats.org/officeDocument/2006/relationships/slideLayout" Target="../slideLayouts/slideLayout105.xml"/><Relationship Id="rId107" Type="http://schemas.openxmlformats.org/officeDocument/2006/relationships/slideLayout" Target="../slideLayouts/slideLayout106.xml"/><Relationship Id="rId108" Type="http://schemas.openxmlformats.org/officeDocument/2006/relationships/slideLayout" Target="../slideLayouts/slideLayout107.xml"/><Relationship Id="rId109" Type="http://schemas.openxmlformats.org/officeDocument/2006/relationships/slideLayout" Target="../slideLayouts/slideLayout108.xml"/><Relationship Id="rId110" Type="http://schemas.openxmlformats.org/officeDocument/2006/relationships/slideLayout" Target="../slideLayouts/slideLayout109.xml"/><Relationship Id="rId111" Type="http://schemas.openxmlformats.org/officeDocument/2006/relationships/slideLayout" Target="../slideLayouts/slideLayout110.xml"/><Relationship Id="rId112" Type="http://schemas.openxmlformats.org/officeDocument/2006/relationships/slideLayout" Target="../slideLayouts/slideLayout111.xml"/><Relationship Id="rId113" Type="http://schemas.openxmlformats.org/officeDocument/2006/relationships/slideLayout" Target="../slideLayouts/slideLayout112.xml"/><Relationship Id="rId114" Type="http://schemas.openxmlformats.org/officeDocument/2006/relationships/slideLayout" Target="../slideLayouts/slideLayout113.xml"/><Relationship Id="rId115" Type="http://schemas.openxmlformats.org/officeDocument/2006/relationships/slideLayout" Target="../slideLayouts/slideLayout114.xml"/><Relationship Id="rId116" Type="http://schemas.openxmlformats.org/officeDocument/2006/relationships/slideLayout" Target="../slideLayouts/slideLayout115.xml"/><Relationship Id="rId117" Type="http://schemas.openxmlformats.org/officeDocument/2006/relationships/slideLayout" Target="../slideLayouts/slideLayout116.xml"/><Relationship Id="rId118" Type="http://schemas.openxmlformats.org/officeDocument/2006/relationships/slideLayout" Target="../slideLayouts/slideLayout117.xml"/><Relationship Id="rId119" Type="http://schemas.openxmlformats.org/officeDocument/2006/relationships/slideLayout" Target="../slideLayouts/slideLayout118.xml"/><Relationship Id="rId120" Type="http://schemas.openxmlformats.org/officeDocument/2006/relationships/slideLayout" Target="../slideLayouts/slideLayout119.xml"/><Relationship Id="rId121" Type="http://schemas.openxmlformats.org/officeDocument/2006/relationships/slideLayout" Target="../slideLayouts/slideLayout120.xml"/><Relationship Id="rId122" Type="http://schemas.openxmlformats.org/officeDocument/2006/relationships/slideLayout" Target="../slideLayouts/slideLayout121.xml"/><Relationship Id="rId123" Type="http://schemas.openxmlformats.org/officeDocument/2006/relationships/slideLayout" Target="../slideLayouts/slideLayout122.xml"/><Relationship Id="rId124" Type="http://schemas.openxmlformats.org/officeDocument/2006/relationships/slideLayout" Target="../slideLayouts/slideLayout123.xml"/><Relationship Id="rId125" Type="http://schemas.openxmlformats.org/officeDocument/2006/relationships/slideLayout" Target="../slideLayouts/slideLayout124.xml"/><Relationship Id="rId126" Type="http://schemas.openxmlformats.org/officeDocument/2006/relationships/slideLayout" Target="../slideLayouts/slideLayout125.xml"/><Relationship Id="rId127" Type="http://schemas.openxmlformats.org/officeDocument/2006/relationships/slideLayout" Target="../slideLayouts/slideLayout126.xml"/><Relationship Id="rId128" Type="http://schemas.openxmlformats.org/officeDocument/2006/relationships/slideLayout" Target="../slideLayouts/slideLayout127.xml"/><Relationship Id="rId12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1" y="1"/>
            <a:ext cx="13004801" cy="80090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fontScale="100000" lnSpcReduction="0"/>
          </a:bodyPr>
          <a:lstStyle/>
          <a:p>
            <a:pPr lvl="0">
              <a:defRPr b="0" sz="1800">
                <a:solidFill>
                  <a:srgbClr val="000000"/>
                </a:solidFill>
              </a:defRPr>
            </a:pPr>
            <a:r>
              <a:rPr b="1" sz="5600">
                <a:solidFill>
                  <a:srgbClr val="000090"/>
                </a:solidFill>
              </a:rPr>
              <a:t>タイトルテキスト</a:t>
            </a:r>
          </a:p>
        </p:txBody>
      </p:sp>
      <p:sp>
        <p:nvSpPr>
          <p:cNvPr id="3" name="Shape 3"/>
          <p:cNvSpPr/>
          <p:nvPr>
            <p:ph type="body" idx="1"/>
          </p:nvPr>
        </p:nvSpPr>
        <p:spPr>
          <a:xfrm>
            <a:off x="142075" y="1379962"/>
            <a:ext cx="12725729" cy="837363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lvl="0">
              <a:defRPr sz="1800">
                <a:solidFill>
                  <a:srgbClr val="000000"/>
                </a:solidFill>
              </a:defRPr>
            </a:pPr>
            <a:r>
              <a:rPr sz="2400">
                <a:solidFill>
                  <a:srgbClr val="4A452A"/>
                </a:solidFill>
              </a:rPr>
              <a:t>本文レベル1</a:t>
            </a:r>
            <a:endParaRPr sz="2400">
              <a:solidFill>
                <a:srgbClr val="4A452A"/>
              </a:solidFill>
            </a:endParaRPr>
          </a:p>
          <a:p>
            <a:pPr lvl="1">
              <a:defRPr sz="1800">
                <a:solidFill>
                  <a:srgbClr val="000000"/>
                </a:solidFill>
              </a:defRPr>
            </a:pPr>
            <a:r>
              <a:rPr sz="2400">
                <a:solidFill>
                  <a:srgbClr val="4A452A"/>
                </a:solidFill>
              </a:rPr>
              <a:t>本文レベル2</a:t>
            </a:r>
            <a:endParaRPr sz="2400">
              <a:solidFill>
                <a:srgbClr val="4A452A"/>
              </a:solidFill>
            </a:endParaRPr>
          </a:p>
          <a:p>
            <a:pPr lvl="2">
              <a:defRPr sz="1800">
                <a:solidFill>
                  <a:srgbClr val="000000"/>
                </a:solidFill>
              </a:defRPr>
            </a:pPr>
            <a:r>
              <a:rPr sz="2400">
                <a:solidFill>
                  <a:srgbClr val="4A452A"/>
                </a:solidFill>
              </a:rPr>
              <a:t>本文レベル3</a:t>
            </a:r>
            <a:endParaRPr sz="2400">
              <a:solidFill>
                <a:srgbClr val="4A452A"/>
              </a:solidFill>
            </a:endParaRPr>
          </a:p>
          <a:p>
            <a:pPr lvl="3">
              <a:defRPr sz="1800">
                <a:solidFill>
                  <a:srgbClr val="000000"/>
                </a:solidFill>
              </a:defRPr>
            </a:pPr>
            <a:r>
              <a:rPr sz="2400">
                <a:solidFill>
                  <a:srgbClr val="4A452A"/>
                </a:solidFill>
              </a:rPr>
              <a:t>本文レベル4</a:t>
            </a:r>
            <a:endParaRPr sz="2400">
              <a:solidFill>
                <a:srgbClr val="4A452A"/>
              </a:solidFill>
            </a:endParaRPr>
          </a:p>
          <a:p>
            <a:pPr lvl="4">
              <a:defRPr sz="1800">
                <a:solidFill>
                  <a:srgbClr val="000000"/>
                </a:solidFill>
              </a:defRPr>
            </a:pPr>
            <a:r>
              <a:rPr sz="2400">
                <a:solidFill>
                  <a:srgbClr val="4A452A"/>
                </a:solidFill>
              </a:rPr>
              <a:t>本文レベル 5</a:t>
            </a:r>
          </a:p>
        </p:txBody>
      </p:sp>
      <p:sp>
        <p:nvSpPr>
          <p:cNvPr id="4" name="Shape 4"/>
          <p:cNvSpPr/>
          <p:nvPr>
            <p:ph type="sldNum" sz="quarter" idx="2"/>
          </p:nvPr>
        </p:nvSpPr>
        <p:spPr>
          <a:xfrm>
            <a:off x="11399587" y="9375951"/>
            <a:ext cx="1605213" cy="352001"/>
          </a:xfrm>
          <a:prstGeom prst="rect">
            <a:avLst/>
          </a:prstGeom>
          <a:ln w="12700">
            <a:miter lim="400000"/>
          </a:ln>
        </p:spPr>
        <p:txBody>
          <a:bodyPr lIns="65023" tIns="65023" rIns="65023" bIns="65023" anchor="b">
            <a:spAutoFit/>
          </a:bodyPr>
          <a:lstStyle>
            <a:lvl1pPr algn="r" defTabSz="457200">
              <a:defRPr b="1" sz="1600">
                <a:latin typeface="Arial"/>
                <a:ea typeface="Arial"/>
                <a:cs typeface="Arial"/>
                <a:sym typeface="Aria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Lst>
  <p:transition spd="med" advClick="1"/>
  <p:txStyles>
    <p:titleStyle>
      <a:lvl1pPr algn="ctr" defTabSz="457200">
        <a:defRPr b="1" sz="5600">
          <a:solidFill>
            <a:srgbClr val="000090"/>
          </a:solidFill>
          <a:latin typeface="Arial"/>
          <a:ea typeface="Arial"/>
          <a:cs typeface="Arial"/>
          <a:sym typeface="Arial"/>
        </a:defRPr>
      </a:lvl1pPr>
      <a:lvl2pPr algn="ctr" defTabSz="457200">
        <a:defRPr b="1" sz="5600">
          <a:solidFill>
            <a:srgbClr val="000090"/>
          </a:solidFill>
          <a:latin typeface="Arial"/>
          <a:ea typeface="Arial"/>
          <a:cs typeface="Arial"/>
          <a:sym typeface="Arial"/>
        </a:defRPr>
      </a:lvl2pPr>
      <a:lvl3pPr algn="ctr" defTabSz="457200">
        <a:defRPr b="1" sz="5600">
          <a:solidFill>
            <a:srgbClr val="000090"/>
          </a:solidFill>
          <a:latin typeface="Arial"/>
          <a:ea typeface="Arial"/>
          <a:cs typeface="Arial"/>
          <a:sym typeface="Arial"/>
        </a:defRPr>
      </a:lvl3pPr>
      <a:lvl4pPr algn="ctr" defTabSz="457200">
        <a:defRPr b="1" sz="5600">
          <a:solidFill>
            <a:srgbClr val="000090"/>
          </a:solidFill>
          <a:latin typeface="Arial"/>
          <a:ea typeface="Arial"/>
          <a:cs typeface="Arial"/>
          <a:sym typeface="Arial"/>
        </a:defRPr>
      </a:lvl4pPr>
      <a:lvl5pPr algn="ctr" defTabSz="457200">
        <a:defRPr b="1" sz="5600">
          <a:solidFill>
            <a:srgbClr val="000090"/>
          </a:solidFill>
          <a:latin typeface="Arial"/>
          <a:ea typeface="Arial"/>
          <a:cs typeface="Arial"/>
          <a:sym typeface="Arial"/>
        </a:defRPr>
      </a:lvl5pPr>
      <a:lvl6pPr algn="ctr" defTabSz="457200">
        <a:defRPr b="1" sz="5600">
          <a:solidFill>
            <a:srgbClr val="000090"/>
          </a:solidFill>
          <a:latin typeface="Arial"/>
          <a:ea typeface="Arial"/>
          <a:cs typeface="Arial"/>
          <a:sym typeface="Arial"/>
        </a:defRPr>
      </a:lvl6pPr>
      <a:lvl7pPr algn="ctr" defTabSz="457200">
        <a:defRPr b="1" sz="5600">
          <a:solidFill>
            <a:srgbClr val="000090"/>
          </a:solidFill>
          <a:latin typeface="Arial"/>
          <a:ea typeface="Arial"/>
          <a:cs typeface="Arial"/>
          <a:sym typeface="Arial"/>
        </a:defRPr>
      </a:lvl7pPr>
      <a:lvl8pPr algn="ctr" defTabSz="457200">
        <a:defRPr b="1" sz="5600">
          <a:solidFill>
            <a:srgbClr val="000090"/>
          </a:solidFill>
          <a:latin typeface="Arial"/>
          <a:ea typeface="Arial"/>
          <a:cs typeface="Arial"/>
          <a:sym typeface="Arial"/>
        </a:defRPr>
      </a:lvl8pPr>
      <a:lvl9pPr algn="ctr" defTabSz="457200">
        <a:defRPr b="1" sz="5600">
          <a:solidFill>
            <a:srgbClr val="000090"/>
          </a:solidFill>
          <a:latin typeface="Arial"/>
          <a:ea typeface="Arial"/>
          <a:cs typeface="Arial"/>
          <a:sym typeface="Arial"/>
        </a:defRPr>
      </a:lvl9pPr>
    </p:titleStyle>
    <p:bodyStyle>
      <a:lvl1pPr marL="457200" indent="-457200" defTabSz="457200">
        <a:spcBef>
          <a:spcPts val="400"/>
        </a:spcBef>
        <a:buSzPct val="100000"/>
        <a:buFont typeface="Arial"/>
        <a:buChar char="•"/>
        <a:defRPr sz="2400">
          <a:solidFill>
            <a:srgbClr val="4A452A"/>
          </a:solidFill>
          <a:latin typeface="Arial"/>
          <a:ea typeface="Arial"/>
          <a:cs typeface="Arial"/>
          <a:sym typeface="Arial"/>
        </a:defRPr>
      </a:lvl1pPr>
      <a:lvl2pPr marL="838200" indent="-381000" defTabSz="457200">
        <a:spcBef>
          <a:spcPts val="400"/>
        </a:spcBef>
        <a:buSzPct val="100000"/>
        <a:buFont typeface="Arial"/>
        <a:buChar char="–"/>
        <a:defRPr sz="2400">
          <a:solidFill>
            <a:srgbClr val="4A452A"/>
          </a:solidFill>
          <a:latin typeface="Arial"/>
          <a:ea typeface="Arial"/>
          <a:cs typeface="Arial"/>
          <a:sym typeface="Arial"/>
        </a:defRPr>
      </a:lvl2pPr>
      <a:lvl3pPr marL="1219200" indent="-304800" defTabSz="457200">
        <a:spcBef>
          <a:spcPts val="400"/>
        </a:spcBef>
        <a:buSzPct val="100000"/>
        <a:buFont typeface="Arial"/>
        <a:buChar char="•"/>
        <a:defRPr sz="2400">
          <a:solidFill>
            <a:srgbClr val="4A452A"/>
          </a:solidFill>
          <a:latin typeface="Arial"/>
          <a:ea typeface="Arial"/>
          <a:cs typeface="Arial"/>
          <a:sym typeface="Arial"/>
        </a:defRPr>
      </a:lvl3pPr>
      <a:lvl4pPr marL="1676400" indent="-304800" defTabSz="457200">
        <a:spcBef>
          <a:spcPts val="400"/>
        </a:spcBef>
        <a:buSzPct val="100000"/>
        <a:buFont typeface="Arial"/>
        <a:buChar char="–"/>
        <a:defRPr sz="2400">
          <a:solidFill>
            <a:srgbClr val="4A452A"/>
          </a:solidFill>
          <a:latin typeface="Arial"/>
          <a:ea typeface="Arial"/>
          <a:cs typeface="Arial"/>
          <a:sym typeface="Arial"/>
        </a:defRPr>
      </a:lvl4pPr>
      <a:lvl5pPr marL="2133600" indent="-304800" defTabSz="457200">
        <a:spcBef>
          <a:spcPts val="400"/>
        </a:spcBef>
        <a:buSzPct val="100000"/>
        <a:buFont typeface="Arial"/>
        <a:buChar char="»"/>
        <a:defRPr sz="2400">
          <a:solidFill>
            <a:srgbClr val="4A452A"/>
          </a:solidFill>
          <a:latin typeface="Arial"/>
          <a:ea typeface="Arial"/>
          <a:cs typeface="Arial"/>
          <a:sym typeface="Arial"/>
        </a:defRPr>
      </a:lvl5pPr>
      <a:lvl6pPr marL="2560320" indent="-274320" defTabSz="457200">
        <a:spcBef>
          <a:spcPts val="400"/>
        </a:spcBef>
        <a:buSzPct val="100000"/>
        <a:buFont typeface="Arial"/>
        <a:buChar char="•"/>
        <a:defRPr sz="2400">
          <a:solidFill>
            <a:srgbClr val="4A452A"/>
          </a:solidFill>
          <a:latin typeface="Arial"/>
          <a:ea typeface="Arial"/>
          <a:cs typeface="Arial"/>
          <a:sym typeface="Arial"/>
        </a:defRPr>
      </a:lvl6pPr>
      <a:lvl7pPr marL="3017520" indent="-274320" defTabSz="457200">
        <a:spcBef>
          <a:spcPts val="400"/>
        </a:spcBef>
        <a:buSzPct val="100000"/>
        <a:buFont typeface="Arial"/>
        <a:buChar char="•"/>
        <a:defRPr sz="2400">
          <a:solidFill>
            <a:srgbClr val="4A452A"/>
          </a:solidFill>
          <a:latin typeface="Arial"/>
          <a:ea typeface="Arial"/>
          <a:cs typeface="Arial"/>
          <a:sym typeface="Arial"/>
        </a:defRPr>
      </a:lvl7pPr>
      <a:lvl8pPr marL="3474720" indent="-274320" defTabSz="457200">
        <a:spcBef>
          <a:spcPts val="400"/>
        </a:spcBef>
        <a:buSzPct val="100000"/>
        <a:buFont typeface="Arial"/>
        <a:buChar char="•"/>
        <a:defRPr sz="2400">
          <a:solidFill>
            <a:srgbClr val="4A452A"/>
          </a:solidFill>
          <a:latin typeface="Arial"/>
          <a:ea typeface="Arial"/>
          <a:cs typeface="Arial"/>
          <a:sym typeface="Arial"/>
        </a:defRPr>
      </a:lvl8pPr>
      <a:lvl9pPr marL="3931920" indent="-274320" defTabSz="457200">
        <a:spcBef>
          <a:spcPts val="400"/>
        </a:spcBef>
        <a:buSzPct val="100000"/>
        <a:buFont typeface="Arial"/>
        <a:buChar char="•"/>
        <a:defRPr sz="2400">
          <a:solidFill>
            <a:srgbClr val="4A452A"/>
          </a:solidFill>
          <a:latin typeface="Arial"/>
          <a:ea typeface="Arial"/>
          <a:cs typeface="Arial"/>
          <a:sym typeface="Arial"/>
        </a:defRPr>
      </a:lvl9pPr>
    </p:bodyStyle>
    <p:otherStyle>
      <a:lvl1pPr algn="r" defTabSz="457200">
        <a:defRPr b="1" sz="1600">
          <a:solidFill>
            <a:schemeClr val="tx1"/>
          </a:solidFill>
          <a:latin typeface="+mn-lt"/>
          <a:ea typeface="+mn-ea"/>
          <a:cs typeface="+mn-cs"/>
          <a:sym typeface="Arial"/>
        </a:defRPr>
      </a:lvl1pPr>
      <a:lvl2pPr indent="457200" algn="r" defTabSz="457200">
        <a:defRPr b="1" sz="1600">
          <a:solidFill>
            <a:schemeClr val="tx1"/>
          </a:solidFill>
          <a:latin typeface="+mn-lt"/>
          <a:ea typeface="+mn-ea"/>
          <a:cs typeface="+mn-cs"/>
          <a:sym typeface="Arial"/>
        </a:defRPr>
      </a:lvl2pPr>
      <a:lvl3pPr indent="914400" algn="r" defTabSz="457200">
        <a:defRPr b="1" sz="1600">
          <a:solidFill>
            <a:schemeClr val="tx1"/>
          </a:solidFill>
          <a:latin typeface="+mn-lt"/>
          <a:ea typeface="+mn-ea"/>
          <a:cs typeface="+mn-cs"/>
          <a:sym typeface="Arial"/>
        </a:defRPr>
      </a:lvl3pPr>
      <a:lvl4pPr indent="1371600" algn="r" defTabSz="457200">
        <a:defRPr b="1" sz="1600">
          <a:solidFill>
            <a:schemeClr val="tx1"/>
          </a:solidFill>
          <a:latin typeface="+mn-lt"/>
          <a:ea typeface="+mn-ea"/>
          <a:cs typeface="+mn-cs"/>
          <a:sym typeface="Arial"/>
        </a:defRPr>
      </a:lvl4pPr>
      <a:lvl5pPr indent="1828800" algn="r" defTabSz="457200">
        <a:defRPr b="1" sz="1600">
          <a:solidFill>
            <a:schemeClr val="tx1"/>
          </a:solidFill>
          <a:latin typeface="+mn-lt"/>
          <a:ea typeface="+mn-ea"/>
          <a:cs typeface="+mn-cs"/>
          <a:sym typeface="Arial"/>
        </a:defRPr>
      </a:lvl5pPr>
      <a:lvl6pPr indent="2286000" algn="r" defTabSz="457200">
        <a:defRPr b="1" sz="1600">
          <a:solidFill>
            <a:schemeClr val="tx1"/>
          </a:solidFill>
          <a:latin typeface="+mn-lt"/>
          <a:ea typeface="+mn-ea"/>
          <a:cs typeface="+mn-cs"/>
          <a:sym typeface="Arial"/>
        </a:defRPr>
      </a:lvl6pPr>
      <a:lvl7pPr indent="2743200" algn="r" defTabSz="457200">
        <a:defRPr b="1" sz="1600">
          <a:solidFill>
            <a:schemeClr val="tx1"/>
          </a:solidFill>
          <a:latin typeface="+mn-lt"/>
          <a:ea typeface="+mn-ea"/>
          <a:cs typeface="+mn-cs"/>
          <a:sym typeface="Arial"/>
        </a:defRPr>
      </a:lvl7pPr>
      <a:lvl8pPr indent="3200400" algn="r" defTabSz="457200">
        <a:defRPr b="1" sz="1600">
          <a:solidFill>
            <a:schemeClr val="tx1"/>
          </a:solidFill>
          <a:latin typeface="+mn-lt"/>
          <a:ea typeface="+mn-ea"/>
          <a:cs typeface="+mn-cs"/>
          <a:sym typeface="Arial"/>
        </a:defRPr>
      </a:lvl8pPr>
      <a:lvl9pPr indent="3657600" algn="r" defTabSz="457200">
        <a:defRPr b="1" sz="1600">
          <a:solidFill>
            <a:schemeClr val="tx1"/>
          </a:solid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tif"/></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tif"/></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85.xml"/></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1.tif"/><Relationship Id="rId3" Type="http://schemas.openxmlformats.org/officeDocument/2006/relationships/image" Target="../media/image12.tif"/><Relationship Id="rId4" Type="http://schemas.openxmlformats.org/officeDocument/2006/relationships/image" Target="../media/image13.tif"/><Relationship Id="rId5" Type="http://schemas.openxmlformats.org/officeDocument/2006/relationships/image" Target="../media/image14.tif"/></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40.png"/><Relationship Id="rId11" Type="http://schemas.openxmlformats.org/officeDocument/2006/relationships/image" Target="../media/image43.png"/><Relationship Id="rId12" Type="http://schemas.openxmlformats.org/officeDocument/2006/relationships/image" Target="../media/image241.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5.tif"/><Relationship Id="rId3" Type="http://schemas.openxmlformats.org/officeDocument/2006/relationships/image" Target="../media/image245.png"/><Relationship Id="rId4" Type="http://schemas.openxmlformats.org/officeDocument/2006/relationships/image" Target="../media/image16.tif"/><Relationship Id="rId5" Type="http://schemas.openxmlformats.org/officeDocument/2006/relationships/image" Target="../media/image17.tif"/><Relationship Id="rId6" Type="http://schemas.openxmlformats.org/officeDocument/2006/relationships/image" Target="../media/image246.png"/><Relationship Id="rId7" Type="http://schemas.openxmlformats.org/officeDocument/2006/relationships/image" Target="../media/image247.pn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81.xml"/></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48.png"/><Relationship Id="rId3" Type="http://schemas.openxmlformats.org/officeDocument/2006/relationships/image" Target="../media/image249.png"/><Relationship Id="rId4" Type="http://schemas.openxmlformats.org/officeDocument/2006/relationships/image" Target="../media/image25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51.png"/><Relationship Id="rId3" Type="http://schemas.openxmlformats.org/officeDocument/2006/relationships/image" Target="../media/image252.png"/><Relationship Id="rId4" Type="http://schemas.openxmlformats.org/officeDocument/2006/relationships/image" Target="../media/image18.tif"/></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53.png"/><Relationship Id="rId3" Type="http://schemas.openxmlformats.org/officeDocument/2006/relationships/image" Target="../media/image254.png"/><Relationship Id="rId4" Type="http://schemas.openxmlformats.org/officeDocument/2006/relationships/image" Target="../media/image255.png"/></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56.pn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85.xml"/></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57.pn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66.xml"/></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58.png"/><Relationship Id="rId3" Type="http://schemas.openxmlformats.org/officeDocument/2006/relationships/image" Target="../media/image259.pn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19.tif"/></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tif"/></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0.png"/><Relationship Id="rId3" Type="http://schemas.openxmlformats.org/officeDocument/2006/relationships/image" Target="../media/image261.png"/><Relationship Id="rId4" Type="http://schemas.openxmlformats.org/officeDocument/2006/relationships/image" Target="../media/image262.png"/><Relationship Id="rId5" Type="http://schemas.openxmlformats.org/officeDocument/2006/relationships/image" Target="../media/image263.png"/></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jpe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0.png"/><Relationship Id="rId3" Type="http://schemas.openxmlformats.org/officeDocument/2006/relationships/image" Target="../media/image4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3.png"/><Relationship Id="rId3" Type="http://schemas.openxmlformats.org/officeDocument/2006/relationships/image" Target="../media/image8.jpe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48.png"/><Relationship Id="rId7" Type="http://schemas.openxmlformats.org/officeDocument/2006/relationships/image" Target="../media/image47.png"/><Relationship Id="rId8" Type="http://schemas.openxmlformats.org/officeDocument/2006/relationships/image" Target="../media/image5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15.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 Id="rId11" Type="http://schemas.openxmlformats.org/officeDocument/2006/relationships/image" Target="../media/image71.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2.png"/><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5.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72.png"/><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5.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3.png"/><Relationship Id="rId3" Type="http://schemas.openxmlformats.org/officeDocument/2006/relationships/image" Target="../media/image45.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74.png"/><Relationship Id="rId3" Type="http://schemas.openxmlformats.org/officeDocument/2006/relationships/image" Target="../media/image4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4.png"/><Relationship Id="rId3" Type="http://schemas.openxmlformats.org/officeDocument/2006/relationships/image" Target="../media/image45.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75.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7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5.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77.png"/><Relationship Id="rId3" Type="http://schemas.openxmlformats.org/officeDocument/2006/relationships/image" Target="../media/image78.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79.png"/><Relationship Id="rId3" Type="http://schemas.openxmlformats.org/officeDocument/2006/relationships/image" Target="../media/image80.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1.png"/><Relationship Id="rId3" Type="http://schemas.openxmlformats.org/officeDocument/2006/relationships/image" Target="../media/image82.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8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84.png"/><Relationship Id="rId3" Type="http://schemas.openxmlformats.org/officeDocument/2006/relationships/image" Target="../media/image85.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1.png"/><Relationship Id="rId6" Type="http://schemas.openxmlformats.org/officeDocument/2006/relationships/image" Target="../media/image89.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90.png"/><Relationship Id="rId4" Type="http://schemas.openxmlformats.org/officeDocument/2006/relationships/image" Target="../media/image3.tif"/><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0" Type="http://schemas.openxmlformats.org/officeDocument/2006/relationships/image" Target="../media/image103.png"/><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108.png"/><Relationship Id="rId16" Type="http://schemas.openxmlformats.org/officeDocument/2006/relationships/image" Target="../media/image109.png"/><Relationship Id="rId17" Type="http://schemas.openxmlformats.org/officeDocument/2006/relationships/image" Target="../media/image1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jpe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1.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47.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4.tif"/></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43.png"/><Relationship Id="rId8" Type="http://schemas.openxmlformats.org/officeDocument/2006/relationships/image" Target="../media/image58.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8.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48.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27.png"/><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31.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27.png"/><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7.png"/><Relationship Id="rId3" Type="http://schemas.openxmlformats.org/officeDocument/2006/relationships/image" Target="../media/image138.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39.png"/><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144.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45.png"/><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19.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48.png"/><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7" Type="http://schemas.openxmlformats.org/officeDocument/2006/relationships/image" Target="../media/image153.png"/><Relationship Id="rId8" Type="http://schemas.openxmlformats.org/officeDocument/2006/relationships/image" Target="../media/image154.png"/><Relationship Id="rId9" Type="http://schemas.openxmlformats.org/officeDocument/2006/relationships/image" Target="../media/image155.png"/><Relationship Id="rId10" Type="http://schemas.openxmlformats.org/officeDocument/2006/relationships/image" Target="../media/image156.png"/><Relationship Id="rId11" Type="http://schemas.openxmlformats.org/officeDocument/2006/relationships/image" Target="../media/image157.png"/><Relationship Id="rId12" Type="http://schemas.openxmlformats.org/officeDocument/2006/relationships/image" Target="../media/image158.png"/><Relationship Id="rId13" Type="http://schemas.openxmlformats.org/officeDocument/2006/relationships/image" Target="../media/image159.png"/><Relationship Id="rId14" Type="http://schemas.openxmlformats.org/officeDocument/2006/relationships/image" Target="../media/image160.png"/><Relationship Id="rId15" Type="http://schemas.openxmlformats.org/officeDocument/2006/relationships/image" Target="../media/image161.png"/><Relationship Id="rId16" Type="http://schemas.openxmlformats.org/officeDocument/2006/relationships/image" Target="../media/image162.png"/><Relationship Id="rId17" Type="http://schemas.openxmlformats.org/officeDocument/2006/relationships/image" Target="../media/image163.png"/><Relationship Id="rId18" Type="http://schemas.openxmlformats.org/officeDocument/2006/relationships/image" Target="../media/image164.png"/><Relationship Id="rId19" Type="http://schemas.openxmlformats.org/officeDocument/2006/relationships/image" Target="../media/image165.png"/><Relationship Id="rId20" Type="http://schemas.openxmlformats.org/officeDocument/2006/relationships/image" Target="../media/image166.png"/><Relationship Id="rId21" Type="http://schemas.openxmlformats.org/officeDocument/2006/relationships/image" Target="../media/image167.png"/><Relationship Id="rId22" Type="http://schemas.openxmlformats.org/officeDocument/2006/relationships/image" Target="../media/image168.png"/><Relationship Id="rId23" Type="http://schemas.openxmlformats.org/officeDocument/2006/relationships/image" Target="../media/image169.png"/><Relationship Id="rId24" Type="http://schemas.openxmlformats.org/officeDocument/2006/relationships/image" Target="../media/image170.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1.png"/><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172.png"/><Relationship Id="rId6" Type="http://schemas.openxmlformats.org/officeDocument/2006/relationships/image" Target="../media/image173.png"/><Relationship Id="rId7" Type="http://schemas.openxmlformats.org/officeDocument/2006/relationships/image" Target="../media/image174.png"/><Relationship Id="rId8" Type="http://schemas.openxmlformats.org/officeDocument/2006/relationships/image" Target="../media/image175.png"/><Relationship Id="rId9" Type="http://schemas.openxmlformats.org/officeDocument/2006/relationships/image" Target="../media/image176.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4.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7.png"/><Relationship Id="rId3" Type="http://schemas.openxmlformats.org/officeDocument/2006/relationships/image" Target="../media/image178.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179.png"/><Relationship Id="rId3" Type="http://schemas.openxmlformats.org/officeDocument/2006/relationships/image" Target="../media/image178.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0.png"/><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7.tif"/><Relationship Id="rId3" Type="http://schemas.openxmlformats.org/officeDocument/2006/relationships/image" Target="../media/image9.jpeg"/><Relationship Id="rId4" Type="http://schemas.openxmlformats.org/officeDocument/2006/relationships/image" Target="../media/image186.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32.xm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87.png"/><Relationship Id="rId3" Type="http://schemas.openxmlformats.org/officeDocument/2006/relationships/image" Target="../media/image188.png"/><Relationship Id="rId4" Type="http://schemas.openxmlformats.org/officeDocument/2006/relationships/image" Target="../media/image189.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90.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7.jpe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191.png"/><Relationship Id="rId3" Type="http://schemas.openxmlformats.org/officeDocument/2006/relationships/image" Target="../media/image192.png"/><Relationship Id="rId4" Type="http://schemas.openxmlformats.org/officeDocument/2006/relationships/image" Target="../media/image193.png"/><Relationship Id="rId5" Type="http://schemas.openxmlformats.org/officeDocument/2006/relationships/image" Target="../media/image194.png"/><Relationship Id="rId6" Type="http://schemas.openxmlformats.org/officeDocument/2006/relationships/image" Target="../media/image195.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1.gif"/><Relationship Id="rId3" Type="http://schemas.openxmlformats.org/officeDocument/2006/relationships/image" Target="../media/image56.png"/><Relationship Id="rId4" Type="http://schemas.openxmlformats.org/officeDocument/2006/relationships/image" Target="../media/image196.png"/><Relationship Id="rId5" Type="http://schemas.openxmlformats.org/officeDocument/2006/relationships/image" Target="../media/image197.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5.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198.png"/><Relationship Id="rId6" Type="http://schemas.openxmlformats.org/officeDocument/2006/relationships/image" Target="../media/image199.png"/><Relationship Id="rId7" Type="http://schemas.openxmlformats.org/officeDocument/2006/relationships/image" Target="../media/image200.png"/><Relationship Id="rId8" Type="http://schemas.openxmlformats.org/officeDocument/2006/relationships/image" Target="../media/image201.png"/><Relationship Id="rId9" Type="http://schemas.openxmlformats.org/officeDocument/2006/relationships/image" Target="../media/image202.png"/><Relationship Id="rId10" Type="http://schemas.openxmlformats.org/officeDocument/2006/relationships/image" Target="../media/image56.png"/><Relationship Id="rId11" Type="http://schemas.openxmlformats.org/officeDocument/2006/relationships/image" Target="../media/image203.png"/><Relationship Id="rId12" Type="http://schemas.openxmlformats.org/officeDocument/2006/relationships/image" Target="../media/image20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205.png"/><Relationship Id="rId3" Type="http://schemas.openxmlformats.org/officeDocument/2006/relationships/image" Target="../media/image206.png"/><Relationship Id="rId4" Type="http://schemas.openxmlformats.org/officeDocument/2006/relationships/image" Target="../media/image207.png"/><Relationship Id="rId5" Type="http://schemas.openxmlformats.org/officeDocument/2006/relationships/image" Target="../media/image208.png"/><Relationship Id="rId6" Type="http://schemas.openxmlformats.org/officeDocument/2006/relationships/image" Target="../media/image209.png"/><Relationship Id="rId7" Type="http://schemas.openxmlformats.org/officeDocument/2006/relationships/image" Target="../media/image210.png"/><Relationship Id="rId8" Type="http://schemas.openxmlformats.org/officeDocument/2006/relationships/image" Target="../media/image211.png"/><Relationship Id="rId9" Type="http://schemas.openxmlformats.org/officeDocument/2006/relationships/image" Target="../media/image212.png"/><Relationship Id="rId10" Type="http://schemas.openxmlformats.org/officeDocument/2006/relationships/image" Target="../media/image47.png"/><Relationship Id="rId11" Type="http://schemas.openxmlformats.org/officeDocument/2006/relationships/image" Target="../media/image48.png"/><Relationship Id="rId12" Type="http://schemas.openxmlformats.org/officeDocument/2006/relationships/image" Target="../media/image1.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99.xm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13.png"/><Relationship Id="rId3" Type="http://schemas.openxmlformats.org/officeDocument/2006/relationships/image" Target="../media/image196.png"/><Relationship Id="rId4" Type="http://schemas.openxmlformats.org/officeDocument/2006/relationships/image" Target="../media/image45.png"/><Relationship Id="rId5" Type="http://schemas.openxmlformats.org/officeDocument/2006/relationships/image" Target="../media/image214.png"/><Relationship Id="rId6" Type="http://schemas.openxmlformats.org/officeDocument/2006/relationships/image" Target="../media/image215.png"/><Relationship Id="rId7" Type="http://schemas.openxmlformats.org/officeDocument/2006/relationships/image" Target="../media/image216.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2.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83.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4.png"/><Relationship Id="rId3" Type="http://schemas.openxmlformats.org/officeDocument/2006/relationships/image" Target="../media/image85.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0" Type="http://schemas.openxmlformats.org/officeDocument/2006/relationships/image" Target="../media/image103.png"/><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108.png"/><Relationship Id="rId16" Type="http://schemas.openxmlformats.org/officeDocument/2006/relationships/image" Target="../media/image109.png"/><Relationship Id="rId17" Type="http://schemas.openxmlformats.org/officeDocument/2006/relationships/image" Target="../media/image110.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85.xml"/></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17.png"/><Relationship Id="rId3" Type="http://schemas.openxmlformats.org/officeDocument/2006/relationships/image" Target="../media/image218.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19.png"/><Relationship Id="rId3" Type="http://schemas.openxmlformats.org/officeDocument/2006/relationships/image" Target="../media/image220.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4.png"/><Relationship Id="rId9" Type="http://schemas.openxmlformats.org/officeDocument/2006/relationships/image" Target="../media/image165.png"/><Relationship Id="rId10" Type="http://schemas.openxmlformats.org/officeDocument/2006/relationships/image" Target="../media/image166.png"/><Relationship Id="rId11" Type="http://schemas.openxmlformats.org/officeDocument/2006/relationships/image" Target="../media/image167.png"/><Relationship Id="rId12" Type="http://schemas.openxmlformats.org/officeDocument/2006/relationships/image" Target="../media/image168.png"/><Relationship Id="rId13" Type="http://schemas.openxmlformats.org/officeDocument/2006/relationships/image" Target="../media/image169.png"/><Relationship Id="rId14" Type="http://schemas.openxmlformats.org/officeDocument/2006/relationships/image" Target="../media/image170.png"/><Relationship Id="rId15" Type="http://schemas.openxmlformats.org/officeDocument/2006/relationships/image" Target="../media/image221.png"/><Relationship Id="rId16" Type="http://schemas.openxmlformats.org/officeDocument/2006/relationships/image" Target="../media/image222.png"/><Relationship Id="rId17" Type="http://schemas.openxmlformats.org/officeDocument/2006/relationships/image" Target="../media/image223.png"/><Relationship Id="rId18" Type="http://schemas.openxmlformats.org/officeDocument/2006/relationships/image" Target="../media/image224.png"/><Relationship Id="rId19" Type="http://schemas.openxmlformats.org/officeDocument/2006/relationships/image" Target="../media/image225.png"/><Relationship Id="rId20" Type="http://schemas.openxmlformats.org/officeDocument/2006/relationships/image" Target="../media/image226.png"/><Relationship Id="rId21" Type="http://schemas.openxmlformats.org/officeDocument/2006/relationships/image" Target="../media/image227.png"/><Relationship Id="rId22" Type="http://schemas.openxmlformats.org/officeDocument/2006/relationships/image" Target="../media/image228.png"/><Relationship Id="rId23" Type="http://schemas.openxmlformats.org/officeDocument/2006/relationships/image" Target="../media/image229.png"/><Relationship Id="rId24" Type="http://schemas.openxmlformats.org/officeDocument/2006/relationships/image" Target="../media/image230.png"/><Relationship Id="rId25" Type="http://schemas.openxmlformats.org/officeDocument/2006/relationships/image" Target="../media/image23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5" name="Shape 645"/>
          <p:cNvSpPr/>
          <p:nvPr>
            <p:ph type="title"/>
          </p:nvPr>
        </p:nvSpPr>
        <p:spPr>
          <a:xfrm>
            <a:off x="975359" y="830749"/>
            <a:ext cx="11054082" cy="1386015"/>
          </a:xfrm>
          <a:prstGeom prst="rect">
            <a:avLst/>
          </a:prstGeom>
        </p:spPr>
        <p:txBody>
          <a:bodyPr/>
          <a:lstStyle>
            <a:lvl1pPr>
              <a:defRPr sz="7400"/>
            </a:lvl1pPr>
          </a:lstStyle>
          <a:p>
            <a:pPr lvl="0">
              <a:defRPr b="0" sz="1800">
                <a:solidFill>
                  <a:srgbClr val="000000"/>
                </a:solidFill>
              </a:defRPr>
            </a:pPr>
            <a:r>
              <a:rPr b="1" sz="7400">
                <a:solidFill>
                  <a:srgbClr val="000090"/>
                </a:solidFill>
              </a:rPr>
              <a:t>ILC Physics</a:t>
            </a:r>
          </a:p>
        </p:txBody>
      </p:sp>
      <p:sp>
        <p:nvSpPr>
          <p:cNvPr id="646" name="Shape 646"/>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b="0" sz="1800"/>
            </a:pPr>
            <a:fld id="{86CB4B4D-7CA3-9044-876B-883B54F8677D}" type="slidenum">
              <a:rPr b="1" sz="2200"/>
            </a:fld>
          </a:p>
        </p:txBody>
      </p:sp>
      <p:sp>
        <p:nvSpPr>
          <p:cNvPr id="647" name="Shape 647"/>
          <p:cNvSpPr/>
          <p:nvPr/>
        </p:nvSpPr>
        <p:spPr>
          <a:xfrm>
            <a:off x="4443872" y="3186645"/>
            <a:ext cx="4117056" cy="9210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3200">
                <a:solidFill>
                  <a:srgbClr val="000090"/>
                </a:solidFill>
                <a:latin typeface="Arial"/>
                <a:ea typeface="Arial"/>
                <a:cs typeface="Arial"/>
                <a:sym typeface="Arial"/>
              </a:rPr>
              <a:t>Keisuke Fujii (KEK) </a:t>
            </a:r>
            <a:endParaRPr b="1" sz="3200">
              <a:solidFill>
                <a:srgbClr val="000090"/>
              </a:solidFill>
              <a:latin typeface="Arial"/>
              <a:ea typeface="Arial"/>
              <a:cs typeface="Arial"/>
              <a:sym typeface="Arial"/>
            </a:endParaRPr>
          </a:p>
          <a:p>
            <a:pPr lvl="0" defTabSz="457200">
              <a:defRPr sz="1800"/>
            </a:pPr>
            <a:r>
              <a:rPr b="1" sz="2200">
                <a:solidFill>
                  <a:srgbClr val="000090"/>
                </a:solidFill>
                <a:latin typeface="Arial"/>
                <a:ea typeface="Arial"/>
                <a:cs typeface="Arial"/>
                <a:sym typeface="Arial"/>
              </a:rPr>
              <a:t>February 18, 2015</a:t>
            </a:r>
          </a:p>
        </p:txBody>
      </p:sp>
      <p:sp>
        <p:nvSpPr>
          <p:cNvPr id="648" name="Shape 648"/>
          <p:cNvSpPr/>
          <p:nvPr/>
        </p:nvSpPr>
        <p:spPr>
          <a:xfrm>
            <a:off x="9537997" y="8641117"/>
            <a:ext cx="2869900" cy="7813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2200">
                <a:solidFill>
                  <a:srgbClr val="FFFFFF"/>
                </a:solidFill>
                <a:latin typeface="Arial"/>
                <a:ea typeface="Arial"/>
                <a:cs typeface="Arial"/>
                <a:sym typeface="Arial"/>
              </a:rPr>
              <a:t>Thanks to T. Tanabe</a:t>
            </a:r>
            <a:endParaRPr b="1" sz="2200">
              <a:solidFill>
                <a:srgbClr val="FFFFFF"/>
              </a:solidFill>
              <a:latin typeface="Arial"/>
              <a:ea typeface="Arial"/>
              <a:cs typeface="Arial"/>
              <a:sym typeface="Arial"/>
            </a:endParaRPr>
          </a:p>
          <a:p>
            <a:pPr lvl="0" defTabSz="457200">
              <a:defRPr sz="1800"/>
            </a:pPr>
            <a:r>
              <a:rPr b="1" sz="2200">
                <a:solidFill>
                  <a:srgbClr val="FFFFFF"/>
                </a:solidFill>
                <a:latin typeface="Arial"/>
                <a:ea typeface="Arial"/>
                <a:cs typeface="Arial"/>
                <a:sym typeface="Arial"/>
              </a:rPr>
              <a:t>for many materials</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8" name="Shape 808"/>
          <p:cNvSpPr/>
          <p:nvPr>
            <p:ph type="title"/>
          </p:nvPr>
        </p:nvSpPr>
        <p:spPr>
          <a:prstGeom prst="rect">
            <a:avLst/>
          </a:prstGeom>
        </p:spPr>
        <p:txBody>
          <a:bodyPr/>
          <a:lstStyle>
            <a:lvl1pPr defTabSz="830862"/>
          </a:lstStyle>
          <a:p>
            <a:pPr lvl="0">
              <a:defRPr b="0" sz="1800"/>
            </a:pPr>
            <a:r>
              <a:rPr b="1" sz="7800"/>
              <a:t>Why is the EW scale so important ?</a:t>
            </a:r>
          </a:p>
        </p:txBody>
      </p:sp>
      <p:sp>
        <p:nvSpPr>
          <p:cNvPr id="809" name="Shape 809"/>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1" name="pasted-image.tif"/>
          <p:cNvPicPr/>
          <p:nvPr/>
        </p:nvPicPr>
        <p:blipFill>
          <a:blip r:embed="rId2">
            <a:extLst/>
          </a:blip>
          <a:stretch>
            <a:fillRect/>
          </a:stretch>
        </p:blipFill>
        <p:spPr>
          <a:xfrm>
            <a:off x="1136415" y="886188"/>
            <a:ext cx="10731970" cy="7981224"/>
          </a:xfrm>
          <a:prstGeom prst="rect">
            <a:avLst/>
          </a:prstGeom>
          <a:ln w="12700">
            <a:miter lim="400000"/>
          </a:ln>
        </p:spPr>
      </p:pic>
      <p:sp>
        <p:nvSpPr>
          <p:cNvPr id="2142" name="Shape 2142"/>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pMSSM Scan</a:t>
            </a:r>
          </a:p>
        </p:txBody>
      </p:sp>
      <p:sp>
        <p:nvSpPr>
          <p:cNvPr id="2143" name="Shape 2143"/>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2144" name="Shape 2144"/>
          <p:cNvSpPr/>
          <p:nvPr/>
        </p:nvSpPr>
        <p:spPr>
          <a:xfrm>
            <a:off x="372991" y="8952693"/>
            <a:ext cx="2362669"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arXiv:1407.4130</a:t>
            </a:r>
          </a:p>
        </p:txBody>
      </p:sp>
      <p:sp>
        <p:nvSpPr>
          <p:cNvPr id="2145" name="Shape 2145"/>
          <p:cNvSpPr/>
          <p:nvPr/>
        </p:nvSpPr>
        <p:spPr>
          <a:xfrm>
            <a:off x="4817952" y="8952693"/>
            <a:ext cx="631807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LHC constraint + no over-closing the universe</a:t>
            </a:r>
          </a:p>
        </p:txBody>
      </p:sp>
    </p:spTree>
  </p:cSld>
  <p:clrMapOvr>
    <a:masterClrMapping/>
  </p:clrMapOvr>
  <p:transitio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7" name="dm.tiff"/>
          <p:cNvPicPr/>
          <p:nvPr/>
        </p:nvPicPr>
        <p:blipFill>
          <a:blip r:embed="rId2">
            <a:extLst/>
          </a:blip>
          <a:stretch>
            <a:fillRect/>
          </a:stretch>
        </p:blipFill>
        <p:spPr>
          <a:xfrm>
            <a:off x="767204" y="3956908"/>
            <a:ext cx="11802117" cy="5225043"/>
          </a:xfrm>
          <a:prstGeom prst="rect">
            <a:avLst/>
          </a:prstGeom>
          <a:ln w="12700">
            <a:miter lim="400000"/>
          </a:ln>
        </p:spPr>
      </p:pic>
      <p:pic>
        <p:nvPicPr>
          <p:cNvPr id="2148" name="Ldm.tiff"/>
          <p:cNvPicPr/>
          <p:nvPr/>
        </p:nvPicPr>
        <p:blipFill>
          <a:blip r:embed="rId3">
            <a:extLst/>
          </a:blip>
          <a:stretch>
            <a:fillRect/>
          </a:stretch>
        </p:blipFill>
        <p:spPr>
          <a:xfrm>
            <a:off x="4434187" y="873279"/>
            <a:ext cx="4468151" cy="2698462"/>
          </a:xfrm>
          <a:prstGeom prst="rect">
            <a:avLst/>
          </a:prstGeom>
          <a:ln w="12700">
            <a:miter lim="400000"/>
          </a:ln>
        </p:spPr>
      </p:pic>
    </p:spTree>
  </p:cSld>
  <p:clrMapOvr>
    <a:masterClrMapping/>
  </p:clrMapOvr>
  <p:transition spd="med" advClick="1"/>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0" name="Shape 2150"/>
          <p:cNvSpPr/>
          <p:nvPr>
            <p:ph type="title"/>
          </p:nvPr>
        </p:nvSpPr>
        <p:spPr>
          <a:prstGeom prst="rect">
            <a:avLst/>
          </a:prstGeom>
        </p:spPr>
        <p:txBody>
          <a:bodyPr/>
          <a:lstStyle/>
          <a:p>
            <a:pPr lvl="0">
              <a:defRPr b="0" sz="1800"/>
            </a:pPr>
            <a:r>
              <a:rPr b="1" sz="8000"/>
              <a:t>Top</a:t>
            </a:r>
          </a:p>
        </p:txBody>
      </p:sp>
      <p:sp>
        <p:nvSpPr>
          <p:cNvPr id="2151" name="Shape 215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fld>
          </a:p>
        </p:txBody>
      </p:sp>
    </p:spTree>
  </p:cSld>
  <p:clrMapOvr>
    <a:masterClrMapping/>
  </p:clrMapOvr>
  <p:transition spd="med" advClick="1"/>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3" name="pasted-image.tif"/>
          <p:cNvPicPr/>
          <p:nvPr/>
        </p:nvPicPr>
        <p:blipFill>
          <a:blip r:embed="rId2">
            <a:extLst/>
          </a:blip>
          <a:stretch>
            <a:fillRect/>
          </a:stretch>
        </p:blipFill>
        <p:spPr>
          <a:xfrm>
            <a:off x="3383191" y="1817622"/>
            <a:ext cx="8579282" cy="5208020"/>
          </a:xfrm>
          <a:prstGeom prst="rect">
            <a:avLst/>
          </a:prstGeom>
          <a:ln w="12700">
            <a:miter lim="400000"/>
          </a:ln>
        </p:spPr>
      </p:pic>
      <p:sp>
        <p:nvSpPr>
          <p:cNvPr id="2154" name="Shape 2154"/>
          <p:cNvSpPr/>
          <p:nvPr>
            <p:ph type="title"/>
          </p:nvPr>
        </p:nvSpPr>
        <p:spPr>
          <a:xfrm>
            <a:off x="1270000" y="50800"/>
            <a:ext cx="10452101" cy="1066801"/>
          </a:xfrm>
          <a:prstGeom prst="rect">
            <a:avLst/>
          </a:prstGeom>
        </p:spPr>
        <p:txBody>
          <a:bodyPr/>
          <a:lstStyle/>
          <a:p>
            <a:pPr lvl="0">
              <a:defRPr b="0" sz="1800"/>
            </a:pPr>
            <a:r>
              <a:rPr b="1" sz="6400"/>
              <a:t>Top Quark</a:t>
            </a:r>
          </a:p>
        </p:txBody>
      </p:sp>
      <p:sp>
        <p:nvSpPr>
          <p:cNvPr id="2155" name="Shape 2155"/>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solidFill>
                  <a:srgbClr val="000090"/>
                </a:solidFill>
                <a:latin typeface="Helvetica Neue Medium"/>
                <a:ea typeface="Helvetica Neue Medium"/>
                <a:cs typeface="Helvetica Neue Medium"/>
                <a:sym typeface="Helvetica Neue Medium"/>
              </a:defRPr>
            </a:lvl1pPr>
          </a:lstStyle>
          <a:p>
            <a:pPr lvl="0">
              <a:defRPr sz="1800">
                <a:solidFill>
                  <a:srgbClr val="000000"/>
                </a:solidFill>
              </a:defRPr>
            </a:pPr>
            <a:r>
              <a:rPr sz="2800">
                <a:solidFill>
                  <a:srgbClr val="000090"/>
                </a:solidFill>
              </a:rPr>
              <a:t>Threshold Region</a:t>
            </a:r>
          </a:p>
        </p:txBody>
      </p:sp>
      <p:pic>
        <p:nvPicPr>
          <p:cNvPr id="2156" name="pasted-image.tif"/>
          <p:cNvPicPr/>
          <p:nvPr/>
        </p:nvPicPr>
        <p:blipFill>
          <a:blip r:embed="rId3">
            <a:extLst/>
          </a:blip>
          <a:stretch>
            <a:fillRect/>
          </a:stretch>
        </p:blipFill>
        <p:spPr>
          <a:xfrm>
            <a:off x="7308639" y="7105651"/>
            <a:ext cx="4802109" cy="1448773"/>
          </a:xfrm>
          <a:prstGeom prst="rect">
            <a:avLst/>
          </a:prstGeom>
          <a:ln w="12700">
            <a:miter lim="400000"/>
          </a:ln>
        </p:spPr>
      </p:pic>
      <p:pic>
        <p:nvPicPr>
          <p:cNvPr id="2157" name="pasted-image.tif"/>
          <p:cNvPicPr/>
          <p:nvPr/>
        </p:nvPicPr>
        <p:blipFill>
          <a:blip r:embed="rId4">
            <a:extLst/>
          </a:blip>
          <a:stretch>
            <a:fillRect/>
          </a:stretch>
        </p:blipFill>
        <p:spPr>
          <a:xfrm>
            <a:off x="1463037" y="7141971"/>
            <a:ext cx="4130279" cy="1631965"/>
          </a:xfrm>
          <a:prstGeom prst="rect">
            <a:avLst/>
          </a:prstGeom>
          <a:ln w="12700">
            <a:miter lim="400000"/>
          </a:ln>
        </p:spPr>
      </p:pic>
      <p:sp>
        <p:nvSpPr>
          <p:cNvPr id="2158" name="Shape 2158"/>
          <p:cNvSpPr/>
          <p:nvPr/>
        </p:nvSpPr>
        <p:spPr>
          <a:xfrm>
            <a:off x="509166" y="1677994"/>
            <a:ext cx="3363008" cy="10303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b="1" i="1" sz="3000">
                <a:latin typeface="Helvetica Neue"/>
                <a:ea typeface="Helvetica Neue"/>
                <a:cs typeface="Helvetica Neue"/>
                <a:sym typeface="Helvetica Neue"/>
              </a:defRPr>
            </a:lvl1pPr>
          </a:lstStyle>
          <a:p>
            <a:pPr lvl="0">
              <a:defRPr b="0" i="0" sz="1800"/>
            </a:pPr>
            <a:r>
              <a:rPr b="1" i="1" sz="3000"/>
              <a:t>How to access G experimentally</a:t>
            </a:r>
          </a:p>
        </p:txBody>
      </p:sp>
      <p:pic>
        <p:nvPicPr>
          <p:cNvPr id="2159" name="pasted-image.tif"/>
          <p:cNvPicPr/>
          <p:nvPr/>
        </p:nvPicPr>
        <p:blipFill>
          <a:blip r:embed="rId5">
            <a:extLst/>
          </a:blip>
          <a:stretch>
            <a:fillRect/>
          </a:stretch>
        </p:blipFill>
        <p:spPr>
          <a:xfrm>
            <a:off x="897255" y="3882002"/>
            <a:ext cx="2822194" cy="1631964"/>
          </a:xfrm>
          <a:prstGeom prst="rect">
            <a:avLst/>
          </a:prstGeom>
          <a:ln w="12700">
            <a:miter lim="400000"/>
          </a:ln>
        </p:spPr>
      </p:pic>
      <p:sp>
        <p:nvSpPr>
          <p:cNvPr id="2160" name="Shape 2160"/>
          <p:cNvSpPr/>
          <p:nvPr/>
        </p:nvSpPr>
        <p:spPr>
          <a:xfrm>
            <a:off x="773152" y="5416874"/>
            <a:ext cx="3363008" cy="5604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7200">
              <a:defRPr sz="1800"/>
            </a:pPr>
            <a:r>
              <a:rPr b="1" i="1" sz="3000">
                <a:solidFill>
                  <a:srgbClr val="FF2600"/>
                </a:solidFill>
                <a:latin typeface="Helvetica Neue"/>
                <a:ea typeface="Helvetica Neue"/>
                <a:cs typeface="Helvetica Neue"/>
                <a:sym typeface="Helvetica Neue"/>
              </a:rPr>
              <a:t>p</a:t>
            </a:r>
            <a:r>
              <a:rPr b="1" baseline="-5999" i="1" sz="3000">
                <a:solidFill>
                  <a:srgbClr val="FF2600"/>
                </a:solidFill>
                <a:latin typeface="Helvetica Neue"/>
                <a:ea typeface="Helvetica Neue"/>
                <a:cs typeface="Helvetica Neue"/>
                <a:sym typeface="Helvetica Neue"/>
              </a:rPr>
              <a:t>top</a:t>
            </a:r>
            <a:r>
              <a:rPr b="1" i="1" sz="3000">
                <a:solidFill>
                  <a:srgbClr val="FF2600"/>
                </a:solidFill>
                <a:latin typeface="Helvetica Neue"/>
                <a:ea typeface="Helvetica Neue"/>
                <a:cs typeface="Helvetica Neue"/>
                <a:sym typeface="Helvetica Neue"/>
              </a:rPr>
              <a:t> = p</a:t>
            </a:r>
            <a:r>
              <a:rPr b="1" baseline="-5999" i="1" sz="3000">
                <a:solidFill>
                  <a:srgbClr val="FF2600"/>
                </a:solidFill>
                <a:latin typeface="Helvetica Neue"/>
                <a:ea typeface="Helvetica Neue"/>
                <a:cs typeface="Helvetica Neue"/>
                <a:sym typeface="Helvetica Neue"/>
              </a:rPr>
              <a:t>bW</a:t>
            </a:r>
            <a:r>
              <a:rPr b="1" i="1" sz="3000">
                <a:solidFill>
                  <a:srgbClr val="FF2600"/>
                </a:solidFill>
                <a:latin typeface="Helvetica Neue"/>
                <a:ea typeface="Helvetica Neue"/>
                <a:cs typeface="Helvetica Neue"/>
                <a:sym typeface="Helvetica Neue"/>
              </a:rPr>
              <a:t> = p</a:t>
            </a:r>
            <a:r>
              <a:rPr b="1" baseline="-5999" i="1" sz="3000">
                <a:solidFill>
                  <a:srgbClr val="FF2600"/>
                </a:solidFill>
                <a:latin typeface="Helvetica Neue"/>
                <a:ea typeface="Helvetica Neue"/>
                <a:cs typeface="Helvetica Neue"/>
                <a:sym typeface="Helvetica Neue"/>
              </a:rPr>
              <a:t>3jets</a:t>
            </a:r>
          </a:p>
        </p:txBody>
      </p:sp>
      <p:sp>
        <p:nvSpPr>
          <p:cNvPr id="2161" name="Shape 2161"/>
          <p:cNvSpPr/>
          <p:nvPr/>
        </p:nvSpPr>
        <p:spPr>
          <a:xfrm>
            <a:off x="1338222" y="8890265"/>
            <a:ext cx="4641835" cy="4610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b="1" sz="2400">
                <a:latin typeface="Helvetica Neue"/>
                <a:ea typeface="Helvetica Neue"/>
                <a:cs typeface="Helvetica Neue"/>
                <a:sym typeface="Helvetica Neue"/>
              </a:defRPr>
            </a:lvl1pPr>
          </a:lstStyle>
          <a:p>
            <a:pPr lvl="0">
              <a:defRPr b="0" sz="1800"/>
            </a:pPr>
            <a:r>
              <a:rPr b="1" sz="2400"/>
              <a:t>momentum space wave fun.</a:t>
            </a:r>
          </a:p>
        </p:txBody>
      </p:sp>
      <p:sp>
        <p:nvSpPr>
          <p:cNvPr id="2162" name="Shape 2162"/>
          <p:cNvSpPr/>
          <p:nvPr/>
        </p:nvSpPr>
        <p:spPr>
          <a:xfrm>
            <a:off x="7177023" y="6567116"/>
            <a:ext cx="5277994" cy="2888928"/>
          </a:xfrm>
          <a:prstGeom prst="rect">
            <a:avLst/>
          </a:prstGeom>
          <a:ln w="12700">
            <a:solidFill/>
            <a:miter lim="400000"/>
          </a:ln>
        </p:spPr>
        <p:txBody>
          <a:bodyPr lIns="0" tIns="0" rIns="0" bIns="0" anchor="ctr"/>
          <a:lstStyle/>
          <a:p>
            <a:pPr lvl="0" defTabSz="457200">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163" name="Shape 2163"/>
          <p:cNvSpPr/>
          <p:nvPr/>
        </p:nvSpPr>
        <p:spPr>
          <a:xfrm>
            <a:off x="674624" y="6566600"/>
            <a:ext cx="5707106" cy="2889958"/>
          </a:xfrm>
          <a:prstGeom prst="rect">
            <a:avLst/>
          </a:prstGeom>
          <a:ln w="12700">
            <a:solidFill/>
            <a:miter lim="400000"/>
          </a:ln>
        </p:spPr>
        <p:txBody>
          <a:bodyPr lIns="0" tIns="0" rIns="0" bIns="0" anchor="ctr"/>
          <a:lstStyle/>
          <a:p>
            <a:pPr lvl="0" defTabSz="457200">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164" name="Shape 2164"/>
          <p:cNvSpPr/>
          <p:nvPr/>
        </p:nvSpPr>
        <p:spPr>
          <a:xfrm>
            <a:off x="7722687" y="8890265"/>
            <a:ext cx="4641835" cy="4610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b="1" sz="2400">
                <a:latin typeface="Helvetica Neue"/>
                <a:ea typeface="Helvetica Neue"/>
                <a:cs typeface="Helvetica Neue"/>
                <a:sym typeface="Helvetica Neue"/>
              </a:defRPr>
            </a:lvl1pPr>
          </a:lstStyle>
          <a:p>
            <a:pPr lvl="0">
              <a:defRPr b="0" sz="1800"/>
            </a:pPr>
            <a:r>
              <a:rPr b="1" sz="2400"/>
              <a:t>wave function at origin</a:t>
            </a:r>
          </a:p>
        </p:txBody>
      </p:sp>
    </p:spTree>
  </p:cSld>
  <p:clrMapOvr>
    <a:masterClrMapping/>
  </p:clrMapOvr>
  <p:transition spd="med" advClick="1"/>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6" name="Shape 2166"/>
          <p:cNvSpPr/>
          <p:nvPr/>
        </p:nvSpPr>
        <p:spPr>
          <a:xfrm>
            <a:off x="228600" y="5880100"/>
            <a:ext cx="6286501" cy="3530600"/>
          </a:xfrm>
          <a:prstGeom prst="rect">
            <a:avLst/>
          </a:prstGeom>
          <a:solidFill>
            <a:srgbClr val="C6E6E9"/>
          </a:solidFill>
          <a:ln w="3175">
            <a:round/>
          </a:ln>
          <a:effectLst>
            <a:outerShdw sx="100000" sy="100000" kx="0" ky="0" algn="b" rotWithShape="0" blurRad="38100" dist="25400" dir="2700000">
              <a:srgbClr val="929292">
                <a:alpha val="42997"/>
              </a:srgbClr>
            </a:outerShdw>
          </a:effectLst>
        </p:spPr>
        <p:txBody>
          <a:bodyPr lIns="0" tIns="0" rIns="0" bIns="0" anchor="ctr"/>
          <a:lstStyle/>
          <a:p>
            <a:pPr lvl="0" marL="57799" marR="57799" algn="l" defTabSz="1295400">
              <a:defRPr sz="3200">
                <a:uFill>
                  <a:solidFill/>
                </a:uFill>
                <a:latin typeface="Helvetica Neue"/>
                <a:ea typeface="Helvetica Neue"/>
                <a:cs typeface="Helvetica Neue"/>
                <a:sym typeface="Helvetica Neue"/>
              </a:defRPr>
            </a:pPr>
          </a:p>
        </p:txBody>
      </p:sp>
      <p:sp>
        <p:nvSpPr>
          <p:cNvPr id="2167" name="Shape 2167"/>
          <p:cNvSpPr/>
          <p:nvPr/>
        </p:nvSpPr>
        <p:spPr>
          <a:xfrm>
            <a:off x="6388100" y="3073400"/>
            <a:ext cx="6426200" cy="6350000"/>
          </a:xfrm>
          <a:prstGeom prst="rect">
            <a:avLst/>
          </a:prstGeom>
          <a:solidFill>
            <a:srgbClr val="C6E6E9"/>
          </a:solidFill>
          <a:ln w="3175">
            <a:round/>
          </a:ln>
          <a:effectLst>
            <a:outerShdw sx="100000" sy="100000" kx="0" ky="0" algn="b" rotWithShape="0" blurRad="38100" dist="25400" dir="2700000">
              <a:srgbClr val="929292">
                <a:alpha val="42997"/>
              </a:srgbClr>
            </a:outerShdw>
          </a:effectLst>
        </p:spPr>
        <p:txBody>
          <a:bodyPr lIns="0" tIns="0" rIns="0" bIns="0" anchor="ctr"/>
          <a:lstStyle/>
          <a:p>
            <a:pPr lvl="0" marL="57799" marR="57799" algn="l" defTabSz="1295400">
              <a:defRPr sz="3200">
                <a:uFill>
                  <a:solidFill/>
                </a:uFill>
                <a:latin typeface="Helvetica Neue"/>
                <a:ea typeface="Helvetica Neue"/>
                <a:cs typeface="Helvetica Neue"/>
                <a:sym typeface="Helvetica Neue"/>
              </a:defRPr>
            </a:pPr>
          </a:p>
        </p:txBody>
      </p:sp>
      <p:pic>
        <p:nvPicPr>
          <p:cNvPr id="2168" name="droppedImage.png"/>
          <p:cNvPicPr/>
          <p:nvPr/>
        </p:nvPicPr>
        <p:blipFill>
          <a:blip r:embed="rId2">
            <a:extLst/>
          </a:blip>
          <a:stretch>
            <a:fillRect/>
          </a:stretch>
        </p:blipFill>
        <p:spPr>
          <a:xfrm>
            <a:off x="8847935" y="4797552"/>
            <a:ext cx="3767667" cy="2159001"/>
          </a:xfrm>
          <a:prstGeom prst="rect">
            <a:avLst/>
          </a:prstGeom>
          <a:ln w="3175">
            <a:round/>
          </a:ln>
        </p:spPr>
      </p:pic>
      <p:sp>
        <p:nvSpPr>
          <p:cNvPr id="2169" name="Shape 2169"/>
          <p:cNvSpPr/>
          <p:nvPr>
            <p:ph type="title"/>
          </p:nvPr>
        </p:nvSpPr>
        <p:spPr>
          <a:xfrm>
            <a:off x="1270000" y="50800"/>
            <a:ext cx="10452101" cy="1066801"/>
          </a:xfrm>
          <a:prstGeom prst="rect">
            <a:avLst/>
          </a:prstGeom>
        </p:spPr>
        <p:txBody>
          <a:bodyPr/>
          <a:lstStyle>
            <a:lvl1pPr>
              <a:defRPr i="1"/>
            </a:lvl1pPr>
          </a:lstStyle>
          <a:p>
            <a:pPr lvl="0">
              <a:defRPr b="0" i="0" sz="1800"/>
            </a:pPr>
            <a:r>
              <a:rPr b="1" i="1" sz="6400"/>
              <a:t>Top at Threshold</a:t>
            </a:r>
          </a:p>
        </p:txBody>
      </p:sp>
      <p:sp>
        <p:nvSpPr>
          <p:cNvPr id="2170" name="Shape 2170"/>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solidFill>
                  <a:srgbClr val="FF2C79"/>
                </a:solidFill>
                <a:latin typeface="Helvetica Neue Medium"/>
                <a:ea typeface="Helvetica Neue Medium"/>
                <a:cs typeface="Helvetica Neue Medium"/>
                <a:sym typeface="Helvetica Neue Medium"/>
              </a:defRPr>
            </a:lvl1pPr>
          </a:lstStyle>
          <a:p>
            <a:pPr lvl="0">
              <a:defRPr sz="1800">
                <a:solidFill>
                  <a:srgbClr val="000000"/>
                </a:solidFill>
              </a:defRPr>
            </a:pPr>
            <a:r>
              <a:rPr sz="2800">
                <a:solidFill>
                  <a:srgbClr val="FF2C79"/>
                </a:solidFill>
              </a:rPr>
              <a:t>Threshold Scan</a:t>
            </a:r>
          </a:p>
        </p:txBody>
      </p:sp>
      <p:sp>
        <p:nvSpPr>
          <p:cNvPr id="2171" name="Shape 2171"/>
          <p:cNvSpPr/>
          <p:nvPr/>
        </p:nvSpPr>
        <p:spPr>
          <a:xfrm>
            <a:off x="11112500" y="7683500"/>
            <a:ext cx="1752526"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arXiv:hep-ph/0601112v2</a:t>
            </a:r>
          </a:p>
        </p:txBody>
      </p:sp>
      <p:pic>
        <p:nvPicPr>
          <p:cNvPr id="2172" name="droppedImage.png"/>
          <p:cNvPicPr/>
          <p:nvPr/>
        </p:nvPicPr>
        <p:blipFill>
          <a:blip r:embed="rId3">
            <a:extLst/>
          </a:blip>
          <a:stretch>
            <a:fillRect/>
          </a:stretch>
        </p:blipFill>
        <p:spPr>
          <a:xfrm>
            <a:off x="133350" y="1694898"/>
            <a:ext cx="6240527" cy="4013201"/>
          </a:xfrm>
          <a:prstGeom prst="rect">
            <a:avLst/>
          </a:prstGeom>
          <a:ln w="12700">
            <a:miter lim="400000"/>
          </a:ln>
        </p:spPr>
      </p:pic>
      <p:sp>
        <p:nvSpPr>
          <p:cNvPr id="2173" name="Shape 2173"/>
          <p:cNvSpPr/>
          <p:nvPr/>
        </p:nvSpPr>
        <p:spPr>
          <a:xfrm>
            <a:off x="520700" y="1689100"/>
            <a:ext cx="2476501"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M.Stahlhofen Top Phys WS 2012</a:t>
            </a:r>
          </a:p>
        </p:txBody>
      </p:sp>
      <p:pic>
        <p:nvPicPr>
          <p:cNvPr id="2174" name="droppedImage.png"/>
          <p:cNvPicPr/>
          <p:nvPr/>
        </p:nvPicPr>
        <p:blipFill>
          <a:blip r:embed="rId4">
            <a:extLst/>
          </a:blip>
          <a:stretch>
            <a:fillRect/>
          </a:stretch>
        </p:blipFill>
        <p:spPr>
          <a:xfrm>
            <a:off x="569817" y="5967738"/>
            <a:ext cx="7264401" cy="3355382"/>
          </a:xfrm>
          <a:prstGeom prst="rect">
            <a:avLst/>
          </a:prstGeom>
          <a:ln w="12700">
            <a:miter lim="400000"/>
          </a:ln>
        </p:spPr>
      </p:pic>
      <p:sp>
        <p:nvSpPr>
          <p:cNvPr id="2175" name="Shape 2175"/>
          <p:cNvSpPr/>
          <p:nvPr/>
        </p:nvSpPr>
        <p:spPr>
          <a:xfrm>
            <a:off x="4635500" y="6096000"/>
            <a:ext cx="2476500"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F.Simon Top Phys WS 2012</a:t>
            </a:r>
          </a:p>
        </p:txBody>
      </p:sp>
      <p:sp>
        <p:nvSpPr>
          <p:cNvPr id="2176" name="Shape 2176"/>
          <p:cNvSpPr/>
          <p:nvPr/>
        </p:nvSpPr>
        <p:spPr>
          <a:xfrm>
            <a:off x="6436810" y="1705328"/>
            <a:ext cx="2768601"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400">
                <a:latin typeface="Helvetica Neue"/>
                <a:ea typeface="Helvetica Neue"/>
                <a:cs typeface="Helvetica Neue"/>
                <a:sym typeface="Helvetica Neue"/>
              </a:defRPr>
            </a:lvl1pPr>
          </a:lstStyle>
          <a:p>
            <a:pPr lvl="0">
              <a:defRPr sz="1800"/>
            </a:pPr>
            <a:r>
              <a:rPr sz="2400"/>
              <a:t>Theory improving!</a:t>
            </a:r>
          </a:p>
        </p:txBody>
      </p:sp>
      <p:sp>
        <p:nvSpPr>
          <p:cNvPr id="2177" name="Shape 2177"/>
          <p:cNvSpPr/>
          <p:nvPr/>
        </p:nvSpPr>
        <p:spPr>
          <a:xfrm>
            <a:off x="6502400" y="3098800"/>
            <a:ext cx="3721100" cy="495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400">
                <a:latin typeface="Helvetica Neue"/>
                <a:ea typeface="Helvetica Neue"/>
                <a:cs typeface="Helvetica Neue"/>
                <a:sym typeface="Helvetica Neue"/>
              </a:defRPr>
            </a:lvl1pPr>
          </a:lstStyle>
          <a:p>
            <a:pPr lvl="0">
              <a:defRPr sz="1800"/>
            </a:pPr>
            <a:r>
              <a:rPr sz="2400"/>
              <a:t>Expected accuracies</a:t>
            </a:r>
          </a:p>
        </p:txBody>
      </p:sp>
      <p:pic>
        <p:nvPicPr>
          <p:cNvPr id="2178" name="droppedImage.pdf"/>
          <p:cNvPicPr/>
          <p:nvPr/>
        </p:nvPicPr>
        <p:blipFill>
          <a:blip r:embed="rId5">
            <a:extLst/>
          </a:blip>
          <a:stretch>
            <a:fillRect/>
          </a:stretch>
        </p:blipFill>
        <p:spPr>
          <a:xfrm>
            <a:off x="6718300" y="3670300"/>
            <a:ext cx="2288419" cy="558800"/>
          </a:xfrm>
          <a:prstGeom prst="rect">
            <a:avLst/>
          </a:prstGeom>
          <a:ln w="12700">
            <a:miter lim="400000"/>
          </a:ln>
        </p:spPr>
      </p:pic>
      <p:pic>
        <p:nvPicPr>
          <p:cNvPr id="2179" name="droppedImage.pdf"/>
          <p:cNvPicPr/>
          <p:nvPr/>
        </p:nvPicPr>
        <p:blipFill>
          <a:blip r:embed="rId6">
            <a:extLst/>
          </a:blip>
          <a:stretch>
            <a:fillRect/>
          </a:stretch>
        </p:blipFill>
        <p:spPr>
          <a:xfrm>
            <a:off x="6718300" y="4045794"/>
            <a:ext cx="2781300" cy="589707"/>
          </a:xfrm>
          <a:prstGeom prst="rect">
            <a:avLst/>
          </a:prstGeom>
          <a:ln w="12700">
            <a:miter lim="400000"/>
          </a:ln>
        </p:spPr>
      </p:pic>
      <p:pic>
        <p:nvPicPr>
          <p:cNvPr id="2180" name="droppedImage.pdf"/>
          <p:cNvPicPr/>
          <p:nvPr/>
        </p:nvPicPr>
        <p:blipFill>
          <a:blip r:embed="rId7">
            <a:extLst/>
          </a:blip>
          <a:stretch>
            <a:fillRect/>
          </a:stretch>
        </p:blipFill>
        <p:spPr>
          <a:xfrm>
            <a:off x="8396406" y="7912100"/>
            <a:ext cx="2627195" cy="558800"/>
          </a:xfrm>
          <a:prstGeom prst="rect">
            <a:avLst/>
          </a:prstGeom>
          <a:ln w="12700">
            <a:miter lim="400000"/>
          </a:ln>
        </p:spPr>
      </p:pic>
      <p:pic>
        <p:nvPicPr>
          <p:cNvPr id="2181" name="droppedImage.pdf"/>
          <p:cNvPicPr/>
          <p:nvPr/>
        </p:nvPicPr>
        <p:blipFill>
          <a:blip r:embed="rId8">
            <a:extLst/>
          </a:blip>
          <a:stretch>
            <a:fillRect/>
          </a:stretch>
        </p:blipFill>
        <p:spPr>
          <a:xfrm>
            <a:off x="8420100" y="7615717"/>
            <a:ext cx="1993900" cy="486883"/>
          </a:xfrm>
          <a:prstGeom prst="rect">
            <a:avLst/>
          </a:prstGeom>
          <a:ln w="12700">
            <a:miter lim="400000"/>
          </a:ln>
        </p:spPr>
      </p:pic>
      <p:pic>
        <p:nvPicPr>
          <p:cNvPr id="2182" name="droppedImage.pdf"/>
          <p:cNvPicPr/>
          <p:nvPr/>
        </p:nvPicPr>
        <p:blipFill>
          <a:blip r:embed="rId9">
            <a:extLst/>
          </a:blip>
          <a:stretch>
            <a:fillRect/>
          </a:stretch>
        </p:blipFill>
        <p:spPr>
          <a:xfrm>
            <a:off x="6723340" y="4457700"/>
            <a:ext cx="2199721" cy="558800"/>
          </a:xfrm>
          <a:prstGeom prst="rect">
            <a:avLst/>
          </a:prstGeom>
          <a:ln w="12700">
            <a:miter lim="400000"/>
          </a:ln>
        </p:spPr>
      </p:pic>
      <p:pic>
        <p:nvPicPr>
          <p:cNvPr id="2183" name="droppedImage.pdf"/>
          <p:cNvPicPr/>
          <p:nvPr/>
        </p:nvPicPr>
        <p:blipFill>
          <a:blip r:embed="rId10">
            <a:extLst/>
          </a:blip>
          <a:stretch>
            <a:fillRect/>
          </a:stretch>
        </p:blipFill>
        <p:spPr>
          <a:xfrm>
            <a:off x="8407400" y="8300832"/>
            <a:ext cx="2019300" cy="512969"/>
          </a:xfrm>
          <a:prstGeom prst="rect">
            <a:avLst/>
          </a:prstGeom>
          <a:ln w="12700">
            <a:miter lim="400000"/>
          </a:ln>
        </p:spPr>
      </p:pic>
      <p:sp>
        <p:nvSpPr>
          <p:cNvPr id="2184" name="Shape 2184"/>
          <p:cNvSpPr/>
          <p:nvPr/>
        </p:nvSpPr>
        <p:spPr>
          <a:xfrm flipH="1" flipV="1">
            <a:off x="7846211" y="5024423"/>
            <a:ext cx="848568" cy="2574085"/>
          </a:xfrm>
          <a:prstGeom prst="line">
            <a:avLst/>
          </a:prstGeom>
          <a:ln w="25400">
            <a:solidFill/>
            <a:miter lim="400000"/>
            <a:headEnd type="stealth"/>
          </a:ln>
        </p:spPr>
        <p:txBody>
          <a:bodyPr lIns="0" tIns="0" rIns="0" bIns="0"/>
          <a:lstStyle/>
          <a:p>
            <a:pPr lvl="0" algn="l" defTabSz="457200">
              <a:defRPr sz="1100"/>
            </a:pPr>
          </a:p>
        </p:txBody>
      </p:sp>
      <p:sp>
        <p:nvSpPr>
          <p:cNvPr id="2185" name="Shape 2185"/>
          <p:cNvSpPr/>
          <p:nvPr/>
        </p:nvSpPr>
        <p:spPr>
          <a:xfrm>
            <a:off x="6731000" y="3733800"/>
            <a:ext cx="2755900" cy="1270000"/>
          </a:xfrm>
          <a:prstGeom prst="rect">
            <a:avLst/>
          </a:prstGeom>
          <a:ln w="12700">
            <a:solidFill/>
            <a:miter lim="400000"/>
          </a:ln>
        </p:spPr>
        <p:txBody>
          <a:bodyPr lIns="0" tIns="0" rIns="0" bIns="0" anchor="ctr"/>
          <a:lstStyle/>
          <a:p>
            <a:pPr lvl="0" defTabSz="457200">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186" name="Shape 2186"/>
          <p:cNvSpPr/>
          <p:nvPr/>
        </p:nvSpPr>
        <p:spPr>
          <a:xfrm>
            <a:off x="8331200" y="7569200"/>
            <a:ext cx="2755900" cy="1270000"/>
          </a:xfrm>
          <a:prstGeom prst="rect">
            <a:avLst/>
          </a:prstGeom>
          <a:ln w="12700">
            <a:solidFill/>
            <a:miter lim="400000"/>
          </a:ln>
        </p:spPr>
        <p:txBody>
          <a:bodyPr lIns="0" tIns="0" rIns="0" bIns="0" anchor="ctr"/>
          <a:lstStyle/>
          <a:p>
            <a:pPr lvl="0" defTabSz="457200">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187" name="Shape 2187"/>
          <p:cNvSpPr/>
          <p:nvPr/>
        </p:nvSpPr>
        <p:spPr>
          <a:xfrm>
            <a:off x="8775700" y="7048500"/>
            <a:ext cx="26289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1600">
                <a:latin typeface="Helvetica Neue"/>
                <a:ea typeface="Helvetica Neue"/>
                <a:cs typeface="Helvetica Neue"/>
                <a:sym typeface="Helvetica Neue"/>
              </a:rPr>
              <a:t>+ A</a:t>
            </a:r>
            <a:r>
              <a:rPr baseline="-5999" sz="1600">
                <a:latin typeface="Helvetica Neue"/>
                <a:ea typeface="Helvetica Neue"/>
                <a:cs typeface="Helvetica Neue"/>
                <a:sym typeface="Helvetica Neue"/>
              </a:rPr>
              <a:t>FB</a:t>
            </a:r>
            <a:r>
              <a:rPr sz="1600">
                <a:latin typeface="Helvetica Neue"/>
                <a:ea typeface="Helvetica Neue"/>
                <a:cs typeface="Helvetica Neue"/>
                <a:sym typeface="Helvetica Neue"/>
              </a:rPr>
              <a:t> &amp; Top Momentum</a:t>
            </a:r>
          </a:p>
        </p:txBody>
      </p:sp>
      <p:pic>
        <p:nvPicPr>
          <p:cNvPr id="2188" name="droppedImage.pdf"/>
          <p:cNvPicPr/>
          <p:nvPr/>
        </p:nvPicPr>
        <p:blipFill>
          <a:blip r:embed="rId11">
            <a:extLst/>
          </a:blip>
          <a:stretch>
            <a:fillRect/>
          </a:stretch>
        </p:blipFill>
        <p:spPr>
          <a:xfrm>
            <a:off x="8636000" y="8799403"/>
            <a:ext cx="3746500" cy="714593"/>
          </a:xfrm>
          <a:prstGeom prst="rect">
            <a:avLst/>
          </a:prstGeom>
          <a:ln w="12700">
            <a:miter lim="400000"/>
          </a:ln>
        </p:spPr>
      </p:pic>
      <p:sp>
        <p:nvSpPr>
          <p:cNvPr id="2189" name="Shape 2189"/>
          <p:cNvSpPr/>
          <p:nvPr/>
        </p:nvSpPr>
        <p:spPr>
          <a:xfrm>
            <a:off x="9715500" y="3759200"/>
            <a:ext cx="26289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1600">
                <a:latin typeface="Helvetica Neue"/>
                <a:ea typeface="Helvetica Neue"/>
                <a:cs typeface="Helvetica Neue"/>
                <a:sym typeface="Helvetica Neue"/>
              </a:defRPr>
            </a:lvl1pPr>
          </a:lstStyle>
          <a:p>
            <a:pPr lvl="0">
              <a:defRPr sz="1800"/>
            </a:pPr>
            <a:r>
              <a:rPr sz="1600"/>
              <a:t>Threshold scan alone</a:t>
            </a:r>
          </a:p>
        </p:txBody>
      </p:sp>
      <p:sp>
        <p:nvSpPr>
          <p:cNvPr id="2190" name="Shape 2190"/>
          <p:cNvSpPr/>
          <p:nvPr/>
        </p:nvSpPr>
        <p:spPr>
          <a:xfrm>
            <a:off x="10350500" y="2501900"/>
            <a:ext cx="22860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2019" marR="52019" defTabSz="1168400">
              <a:defRPr sz="22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2200">
                <a:solidFill>
                  <a:srgbClr val="2E467F"/>
                </a:solidFill>
                <a:uFill>
                  <a:solidFill>
                    <a:srgbClr val="2E467F"/>
                  </a:solidFill>
                </a:uFill>
              </a:rPr>
              <a:t>~10% effect</a:t>
            </a:r>
          </a:p>
        </p:txBody>
      </p:sp>
      <p:sp>
        <p:nvSpPr>
          <p:cNvPr id="2191" name="Shape 2191"/>
          <p:cNvSpPr/>
          <p:nvPr/>
        </p:nvSpPr>
        <p:spPr>
          <a:xfrm flipH="1">
            <a:off x="9541922" y="2033519"/>
            <a:ext cx="804074" cy="1"/>
          </a:xfrm>
          <a:prstGeom prst="line">
            <a:avLst/>
          </a:prstGeom>
          <a:ln w="25400">
            <a:solidFill/>
            <a:miter lim="400000"/>
            <a:headEnd type="stealth"/>
          </a:ln>
        </p:spPr>
        <p:txBody>
          <a:bodyPr lIns="0" tIns="0" rIns="0" bIns="0"/>
          <a:lstStyle/>
          <a:p>
            <a:pPr lvl="0" algn="l" defTabSz="457200">
              <a:defRPr sz="1100"/>
            </a:pPr>
          </a:p>
        </p:txBody>
      </p:sp>
      <p:pic>
        <p:nvPicPr>
          <p:cNvPr id="2192" name="-e+e-ttH.pdf"/>
          <p:cNvPicPr/>
          <p:nvPr/>
        </p:nvPicPr>
        <p:blipFill>
          <a:blip r:embed="rId12">
            <a:extLst/>
          </a:blip>
          <a:stretch>
            <a:fillRect/>
          </a:stretch>
        </p:blipFill>
        <p:spPr>
          <a:xfrm>
            <a:off x="10312400" y="1206500"/>
            <a:ext cx="2349500" cy="1553702"/>
          </a:xfrm>
          <a:prstGeom prst="rect">
            <a:avLst/>
          </a:prstGeom>
          <a:ln w="12700">
            <a:miter lim="400000"/>
          </a:ln>
        </p:spPr>
      </p:pic>
    </p:spTree>
  </p:cSld>
  <p:clrMapOvr>
    <a:masterClrMapping/>
  </p:clrMapOvr>
  <p:transition spd="med" advClick="1"/>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4" name="Shape 2194"/>
          <p:cNvSpPr/>
          <p:nvPr/>
        </p:nvSpPr>
        <p:spPr>
          <a:xfrm>
            <a:off x="829056" y="206311"/>
            <a:ext cx="11330432" cy="839090"/>
          </a:xfrm>
          <a:prstGeom prst="rect">
            <a:avLst/>
          </a:prstGeom>
          <a:ln w="12700">
            <a:miter lim="400000"/>
          </a:ln>
          <a:effectLst>
            <a:outerShdw sx="100000" sy="100000" kx="0" ky="0" algn="b" rotWithShape="0" blurRad="63500" dist="38100" dir="2700000">
              <a:srgbClr val="000000">
                <a:alpha val="42999"/>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355600">
              <a:defRPr sz="4600">
                <a:solidFill>
                  <a:srgbClr val="FFFB00"/>
                </a:solidFill>
                <a:latin typeface="Chalkboard"/>
                <a:ea typeface="Chalkboard"/>
                <a:cs typeface="Chalkboard"/>
                <a:sym typeface="Chalkboard"/>
              </a:defRPr>
            </a:lvl1pPr>
          </a:lstStyle>
          <a:p>
            <a:pPr lvl="0">
              <a:defRPr sz="1800">
                <a:solidFill>
                  <a:srgbClr val="000000"/>
                </a:solidFill>
              </a:defRPr>
            </a:pPr>
            <a:r>
              <a:rPr sz="4600">
                <a:solidFill>
                  <a:srgbClr val="FFFB00"/>
                </a:solidFill>
              </a:rPr>
              <a:t>Reducing Theoretical Ambiguities</a:t>
            </a:r>
          </a:p>
        </p:txBody>
      </p:sp>
      <p:pic>
        <p:nvPicPr>
          <p:cNvPr id="2195" name="droppedImage.png"/>
          <p:cNvPicPr/>
          <p:nvPr/>
        </p:nvPicPr>
        <p:blipFill>
          <a:blip r:embed="rId2">
            <a:extLst/>
          </a:blip>
          <a:stretch>
            <a:fillRect/>
          </a:stretch>
        </p:blipFill>
        <p:spPr>
          <a:xfrm>
            <a:off x="308864" y="1201454"/>
            <a:ext cx="4795521" cy="3286174"/>
          </a:xfrm>
          <a:prstGeom prst="rect">
            <a:avLst/>
          </a:prstGeom>
          <a:ln w="25400">
            <a:round/>
          </a:ln>
          <a:effectLst>
            <a:outerShdw sx="100000" sy="100000" kx="0" ky="0" algn="b" rotWithShape="0" blurRad="63500" dist="38100" dir="2700000">
              <a:srgbClr val="929292">
                <a:alpha val="42997"/>
              </a:srgbClr>
            </a:outerShdw>
          </a:effectLst>
        </p:spPr>
      </p:pic>
      <p:pic>
        <p:nvPicPr>
          <p:cNvPr id="2196" name="droppedImage.pdf"/>
          <p:cNvPicPr/>
          <p:nvPr/>
        </p:nvPicPr>
        <p:blipFill>
          <a:blip r:embed="rId3">
            <a:extLst/>
          </a:blip>
          <a:stretch>
            <a:fillRect/>
          </a:stretch>
        </p:blipFill>
        <p:spPr>
          <a:xfrm>
            <a:off x="2812288" y="2438400"/>
            <a:ext cx="1804417" cy="1381760"/>
          </a:xfrm>
          <a:prstGeom prst="rect">
            <a:avLst/>
          </a:prstGeom>
          <a:ln>
            <a:round/>
          </a:ln>
        </p:spPr>
      </p:pic>
      <p:pic>
        <p:nvPicPr>
          <p:cNvPr id="2197" name="droppedImage.png"/>
          <p:cNvPicPr/>
          <p:nvPr/>
        </p:nvPicPr>
        <p:blipFill>
          <a:blip r:embed="rId4">
            <a:extLst/>
          </a:blip>
          <a:stretch>
            <a:fillRect/>
          </a:stretch>
        </p:blipFill>
        <p:spPr>
          <a:xfrm>
            <a:off x="3015488" y="3901440"/>
            <a:ext cx="9843008" cy="5624577"/>
          </a:xfrm>
          <a:prstGeom prst="rect">
            <a:avLst/>
          </a:prstGeom>
          <a:ln w="25400">
            <a:round/>
          </a:ln>
          <a:effectLst>
            <a:outerShdw sx="100000" sy="100000" kx="0" ky="0" algn="b" rotWithShape="0" blurRad="63500" dist="38100" dir="2700000">
              <a:srgbClr val="929292">
                <a:alpha val="42997"/>
              </a:srgbClr>
            </a:outerShdw>
          </a:effectLst>
        </p:spPr>
      </p:pic>
      <p:sp>
        <p:nvSpPr>
          <p:cNvPr id="2198" name="Shape 2198"/>
          <p:cNvSpPr/>
          <p:nvPr/>
        </p:nvSpPr>
        <p:spPr>
          <a:xfrm>
            <a:off x="278628" y="4649215"/>
            <a:ext cx="2698497" cy="87782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0639" marR="40639" algn="l" defTabSz="914400">
              <a:defRPr sz="1800"/>
            </a:pPr>
            <a:r>
              <a:rPr sz="2200">
                <a:solidFill>
                  <a:srgbClr val="FFFFFF"/>
                </a:solidFill>
                <a:uFill>
                  <a:solidFill>
                    <a:srgbClr val="FFFFFF"/>
                  </a:solidFill>
                </a:uFill>
                <a:latin typeface="Chalkboard"/>
                <a:ea typeface="Chalkboard"/>
                <a:cs typeface="Chalkboard"/>
                <a:sym typeface="Chalkboard"/>
              </a:rPr>
              <a:t>Yuichiro Kiyo </a:t>
            </a:r>
            <a:endParaRPr sz="2200">
              <a:solidFill>
                <a:srgbClr val="FFFFFF"/>
              </a:solidFill>
              <a:uFill>
                <a:solidFill>
                  <a:srgbClr val="FFFFFF"/>
                </a:solidFill>
              </a:uFill>
              <a:latin typeface="Chalkboard"/>
              <a:ea typeface="Chalkboard"/>
              <a:cs typeface="Chalkboard"/>
              <a:sym typeface="Chalkboard"/>
            </a:endParaRPr>
          </a:p>
          <a:p>
            <a:pPr lvl="0" marL="40639" marR="40639" algn="l" defTabSz="914400">
              <a:defRPr sz="1800"/>
            </a:pPr>
            <a:r>
              <a:rPr sz="2200">
                <a:solidFill>
                  <a:srgbClr val="FFFFFF"/>
                </a:solidFill>
                <a:uFill>
                  <a:solidFill>
                    <a:srgbClr val="FFFFFF"/>
                  </a:solidFill>
                </a:uFill>
                <a:latin typeface="Chalkboard"/>
                <a:ea typeface="Chalkboard"/>
                <a:cs typeface="Chalkboard"/>
                <a:sym typeface="Chalkboard"/>
              </a:rPr>
              <a:t>       @ LCWS10</a:t>
            </a:r>
          </a:p>
        </p:txBody>
      </p:sp>
      <p:sp>
        <p:nvSpPr>
          <p:cNvPr id="2199" name="Shape 2199"/>
          <p:cNvSpPr/>
          <p:nvPr/>
        </p:nvSpPr>
        <p:spPr>
          <a:xfrm>
            <a:off x="5218176" y="1186688"/>
            <a:ext cx="4584192" cy="5588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defTabSz="914400">
              <a:defRPr sz="240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2400">
                <a:solidFill>
                  <a:srgbClr val="FFFFFF"/>
                </a:solidFill>
                <a:uFill>
                  <a:solidFill>
                    <a:srgbClr val="FFFFFF"/>
                  </a:solidFill>
                </a:uFill>
              </a:rPr>
              <a:t>9% effect on the X-section</a:t>
            </a:r>
          </a:p>
        </p:txBody>
      </p:sp>
      <p:sp>
        <p:nvSpPr>
          <p:cNvPr id="2200" name="Shape 2200"/>
          <p:cNvSpPr/>
          <p:nvPr/>
        </p:nvSpPr>
        <p:spPr>
          <a:xfrm>
            <a:off x="5770879" y="1836927"/>
            <a:ext cx="6534913" cy="139801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algn="l" defTabSz="914400">
              <a:defRPr sz="240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2400">
                <a:solidFill>
                  <a:srgbClr val="FFFFFF"/>
                </a:solidFill>
                <a:uFill>
                  <a:solidFill>
                    <a:srgbClr val="FFFFFF"/>
                  </a:solidFill>
                </a:uFill>
              </a:rPr>
              <a:t>Normalization ambiguity due to the QCD enhancement has been an obstacle to do this measurement</a:t>
            </a:r>
          </a:p>
        </p:txBody>
      </p:sp>
      <p:sp>
        <p:nvSpPr>
          <p:cNvPr id="2201" name="Shape 2201"/>
          <p:cNvSpPr/>
          <p:nvPr/>
        </p:nvSpPr>
        <p:spPr>
          <a:xfrm>
            <a:off x="487680" y="5543296"/>
            <a:ext cx="2259585" cy="2667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algn="l" defTabSz="914400">
              <a:defRPr sz="240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2400">
                <a:solidFill>
                  <a:srgbClr val="FFFFFF"/>
                </a:solidFill>
                <a:uFill>
                  <a:solidFill>
                    <a:srgbClr val="FFFFFF"/>
                  </a:solidFill>
                </a:uFill>
              </a:rPr>
              <a:t>Use of the RG improved potential can significantly improve the situation!</a:t>
            </a:r>
          </a:p>
        </p:txBody>
      </p:sp>
      <p:sp>
        <p:nvSpPr>
          <p:cNvPr id="2202" name="Shape 2202"/>
          <p:cNvSpPr/>
          <p:nvPr/>
        </p:nvSpPr>
        <p:spPr>
          <a:xfrm>
            <a:off x="406400" y="8241792"/>
            <a:ext cx="2422145" cy="12573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algn="l" defTabSz="914400">
              <a:defRPr sz="220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2200">
                <a:solidFill>
                  <a:srgbClr val="FFFFFF"/>
                </a:solidFill>
                <a:uFill>
                  <a:solidFill>
                    <a:srgbClr val="FFFFFF"/>
                  </a:solidFill>
                </a:uFill>
              </a:rPr>
              <a:t>Still preliminary but prospect is bright!</a:t>
            </a:r>
          </a:p>
        </p:txBody>
      </p:sp>
    </p:spTree>
  </p:cSld>
  <p:clrMapOvr>
    <a:masterClrMapping/>
  </p:clrMapOvr>
  <p:transition spd="med" advClick="1"/>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4" name="Shape 2204"/>
          <p:cNvSpPr/>
          <p:nvPr>
            <p:ph type="title"/>
          </p:nvPr>
        </p:nvSpPr>
        <p:spPr>
          <a:xfrm>
            <a:off x="1270000" y="50800"/>
            <a:ext cx="10452101" cy="1066801"/>
          </a:xfrm>
          <a:prstGeom prst="rect">
            <a:avLst/>
          </a:prstGeom>
        </p:spPr>
        <p:txBody>
          <a:bodyPr/>
          <a:lstStyle/>
          <a:p>
            <a:pPr lvl="0">
              <a:defRPr b="0" sz="1800"/>
            </a:pPr>
            <a:r>
              <a:rPr b="1" sz="6400"/>
              <a:t>Top Quark</a:t>
            </a:r>
          </a:p>
        </p:txBody>
      </p:sp>
      <p:sp>
        <p:nvSpPr>
          <p:cNvPr id="2205" name="Shape 2205"/>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solidFill>
                  <a:srgbClr val="000090"/>
                </a:solidFill>
                <a:latin typeface="Helvetica Neue Medium"/>
                <a:ea typeface="Helvetica Neue Medium"/>
                <a:cs typeface="Helvetica Neue Medium"/>
                <a:sym typeface="Helvetica Neue Medium"/>
              </a:defRPr>
            </a:lvl1pPr>
          </a:lstStyle>
          <a:p>
            <a:pPr lvl="0">
              <a:defRPr sz="1800">
                <a:solidFill>
                  <a:srgbClr val="000000"/>
                </a:solidFill>
              </a:defRPr>
            </a:pPr>
            <a:r>
              <a:rPr sz="2800">
                <a:solidFill>
                  <a:srgbClr val="000090"/>
                </a:solidFill>
              </a:rPr>
              <a:t>Open Top Region</a:t>
            </a:r>
          </a:p>
        </p:txBody>
      </p:sp>
      <p:sp>
        <p:nvSpPr>
          <p:cNvPr id="2206" name="Shape 2206"/>
          <p:cNvSpPr/>
          <p:nvPr/>
        </p:nvSpPr>
        <p:spPr>
          <a:xfrm>
            <a:off x="815454" y="2730714"/>
            <a:ext cx="5578603" cy="54813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3000">
                <a:latin typeface="Helvetica Neue"/>
                <a:ea typeface="Helvetica Neue"/>
                <a:cs typeface="Helvetica Neue"/>
                <a:sym typeface="Helvetica Neue"/>
              </a:rPr>
              <a:t>Γ</a:t>
            </a:r>
            <a:r>
              <a:rPr baseline="-5999" sz="3000">
                <a:latin typeface="Helvetica Neue"/>
                <a:ea typeface="Helvetica Neue"/>
                <a:cs typeface="Helvetica Neue"/>
                <a:sym typeface="Helvetica Neue"/>
              </a:rPr>
              <a:t>t</a:t>
            </a:r>
            <a:r>
              <a:rPr sz="3000">
                <a:latin typeface="Helvetica Neue"/>
                <a:ea typeface="Helvetica Neue"/>
                <a:cs typeface="Helvetica Neue"/>
                <a:sym typeface="Helvetica Neue"/>
              </a:rPr>
              <a:t> ≈ 1.4 GeV for m</a:t>
            </a:r>
            <a:r>
              <a:rPr baseline="-5999" sz="3000">
                <a:latin typeface="Helvetica Neue"/>
                <a:ea typeface="Helvetica Neue"/>
                <a:cs typeface="Helvetica Neue"/>
                <a:sym typeface="Helvetica Neue"/>
              </a:rPr>
              <a:t>t</a:t>
            </a:r>
            <a:r>
              <a:rPr sz="3000">
                <a:latin typeface="Helvetica Neue"/>
                <a:ea typeface="Helvetica Neue"/>
                <a:cs typeface="Helvetica Neue"/>
                <a:sym typeface="Helvetica Neue"/>
              </a:rPr>
              <a:t> = 175 GeV</a:t>
            </a:r>
          </a:p>
        </p:txBody>
      </p:sp>
      <p:sp>
        <p:nvSpPr>
          <p:cNvPr id="2207" name="Shape 2207"/>
          <p:cNvSpPr/>
          <p:nvPr/>
        </p:nvSpPr>
        <p:spPr>
          <a:xfrm>
            <a:off x="747211" y="3380152"/>
            <a:ext cx="5715089" cy="8296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2400">
                <a:solidFill>
                  <a:srgbClr val="5FAD00"/>
                </a:solidFill>
                <a:latin typeface="Helvetica Neue"/>
                <a:ea typeface="Helvetica Neue"/>
                <a:cs typeface="Helvetica Neue"/>
                <a:sym typeface="Helvetica Neue"/>
              </a:defRPr>
            </a:lvl1pPr>
          </a:lstStyle>
          <a:p>
            <a:pPr lvl="0">
              <a:defRPr sz="1800">
                <a:solidFill>
                  <a:srgbClr val="000000"/>
                </a:solidFill>
              </a:defRPr>
            </a:pPr>
            <a:r>
              <a:rPr sz="2400">
                <a:solidFill>
                  <a:srgbClr val="5FAD00"/>
                </a:solidFill>
              </a:rPr>
              <a:t>The top decays before forming a top hadron.</a:t>
            </a:r>
          </a:p>
        </p:txBody>
      </p:sp>
      <p:sp>
        <p:nvSpPr>
          <p:cNvPr id="2208" name="Shape 2208"/>
          <p:cNvSpPr/>
          <p:nvPr/>
        </p:nvSpPr>
        <p:spPr>
          <a:xfrm>
            <a:off x="747211" y="4404280"/>
            <a:ext cx="5715089" cy="8296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7200">
              <a:defRPr sz="1800"/>
            </a:pPr>
            <a:r>
              <a:rPr sz="2400">
                <a:solidFill>
                  <a:srgbClr val="FF2600"/>
                </a:solidFill>
                <a:latin typeface="Helvetica Neue"/>
                <a:ea typeface="Helvetica Neue"/>
                <a:cs typeface="Helvetica Neue"/>
                <a:sym typeface="Helvetica Neue"/>
              </a:rPr>
              <a:t>Top spin is measurable</a:t>
            </a:r>
            <a:r>
              <a:rPr sz="2400">
                <a:latin typeface="Helvetica Neue"/>
                <a:ea typeface="Helvetica Neue"/>
                <a:cs typeface="Helvetica Neue"/>
                <a:sym typeface="Helvetica Neue"/>
              </a:rPr>
              <a:t> by angular analysis of decay products.</a:t>
            </a:r>
          </a:p>
        </p:txBody>
      </p:sp>
      <p:sp>
        <p:nvSpPr>
          <p:cNvPr id="2209" name="Shape 2209"/>
          <p:cNvSpPr/>
          <p:nvPr/>
        </p:nvSpPr>
        <p:spPr>
          <a:xfrm>
            <a:off x="747211" y="5557909"/>
            <a:ext cx="5715089" cy="4613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2400">
                <a:solidFill>
                  <a:srgbClr val="5FAD00"/>
                </a:solidFill>
                <a:latin typeface="Helvetica Neue"/>
                <a:ea typeface="Helvetica Neue"/>
                <a:cs typeface="Helvetica Neue"/>
                <a:sym typeface="Helvetica Neue"/>
              </a:defRPr>
            </a:lvl1pPr>
          </a:lstStyle>
          <a:p>
            <a:pPr lvl="0">
              <a:defRPr sz="1800">
                <a:solidFill>
                  <a:srgbClr val="000000"/>
                </a:solidFill>
              </a:defRPr>
            </a:pPr>
            <a:r>
              <a:rPr sz="2400">
                <a:solidFill>
                  <a:srgbClr val="5FAD00"/>
                </a:solidFill>
              </a:rPr>
              <a:t>+ Polarized beams are available at ILC</a:t>
            </a:r>
          </a:p>
        </p:txBody>
      </p:sp>
      <p:sp>
        <p:nvSpPr>
          <p:cNvPr id="2210" name="Shape 2210"/>
          <p:cNvSpPr/>
          <p:nvPr/>
        </p:nvSpPr>
        <p:spPr>
          <a:xfrm>
            <a:off x="536655" y="2028602"/>
            <a:ext cx="6136201" cy="4114238"/>
          </a:xfrm>
          <a:prstGeom prst="rect">
            <a:avLst/>
          </a:prstGeom>
          <a:ln w="12700">
            <a:solidFill/>
            <a:miter lim="400000"/>
          </a:ln>
        </p:spPr>
        <p:txBody>
          <a:bodyPr lIns="0" tIns="0" rIns="0" bIns="0" anchor="ctr"/>
          <a:lstStyle/>
          <a:p>
            <a:pPr lvl="0" defTabSz="457200">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211" name="Shape 2211"/>
          <p:cNvSpPr/>
          <p:nvPr/>
        </p:nvSpPr>
        <p:spPr>
          <a:xfrm>
            <a:off x="687982" y="2067701"/>
            <a:ext cx="3363008" cy="5604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b="1" i="1" sz="3000">
                <a:latin typeface="Helvetica Neue"/>
                <a:ea typeface="Helvetica Neue"/>
                <a:cs typeface="Helvetica Neue"/>
                <a:sym typeface="Helvetica Neue"/>
              </a:defRPr>
            </a:lvl1pPr>
          </a:lstStyle>
          <a:p>
            <a:pPr lvl="0">
              <a:defRPr b="0" i="0" sz="1800"/>
            </a:pPr>
            <a:r>
              <a:rPr b="1" i="1" sz="3000"/>
              <a:t>Key points</a:t>
            </a:r>
          </a:p>
        </p:txBody>
      </p:sp>
      <p:pic>
        <p:nvPicPr>
          <p:cNvPr id="2212" name="pasted-image.tif"/>
          <p:cNvPicPr/>
          <p:nvPr/>
        </p:nvPicPr>
        <p:blipFill>
          <a:blip r:embed="rId2">
            <a:extLst/>
          </a:blip>
          <a:stretch>
            <a:fillRect/>
          </a:stretch>
        </p:blipFill>
        <p:spPr>
          <a:xfrm>
            <a:off x="7035832" y="2000375"/>
            <a:ext cx="5435536" cy="3632340"/>
          </a:xfrm>
          <a:prstGeom prst="rect">
            <a:avLst/>
          </a:prstGeom>
          <a:ln w="12700">
            <a:miter lim="400000"/>
          </a:ln>
        </p:spPr>
      </p:pic>
      <p:pic>
        <p:nvPicPr>
          <p:cNvPr id="2213" name="pasted-image.pdf"/>
          <p:cNvPicPr/>
          <p:nvPr/>
        </p:nvPicPr>
        <p:blipFill>
          <a:blip r:embed="rId3">
            <a:extLst/>
          </a:blip>
          <a:stretch>
            <a:fillRect/>
          </a:stretch>
        </p:blipFill>
        <p:spPr>
          <a:xfrm>
            <a:off x="8517753" y="5403147"/>
            <a:ext cx="2471694" cy="540394"/>
          </a:xfrm>
          <a:prstGeom prst="rect">
            <a:avLst/>
          </a:prstGeom>
          <a:ln w="12700">
            <a:miter lim="400000"/>
          </a:ln>
        </p:spPr>
      </p:pic>
      <p:pic>
        <p:nvPicPr>
          <p:cNvPr id="2214" name="pasted-image.tif"/>
          <p:cNvPicPr/>
          <p:nvPr/>
        </p:nvPicPr>
        <p:blipFill>
          <a:blip r:embed="rId4">
            <a:extLst/>
          </a:blip>
          <a:stretch>
            <a:fillRect/>
          </a:stretch>
        </p:blipFill>
        <p:spPr>
          <a:xfrm>
            <a:off x="523142" y="8068216"/>
            <a:ext cx="1554676" cy="1177218"/>
          </a:xfrm>
          <a:prstGeom prst="rect">
            <a:avLst/>
          </a:prstGeom>
          <a:ln w="12700">
            <a:miter lim="400000"/>
          </a:ln>
        </p:spPr>
      </p:pic>
      <p:pic>
        <p:nvPicPr>
          <p:cNvPr id="2215" name="pasted-image.tif"/>
          <p:cNvPicPr/>
          <p:nvPr/>
        </p:nvPicPr>
        <p:blipFill>
          <a:blip r:embed="rId5">
            <a:extLst/>
          </a:blip>
          <a:stretch>
            <a:fillRect/>
          </a:stretch>
        </p:blipFill>
        <p:spPr>
          <a:xfrm>
            <a:off x="509745" y="6641225"/>
            <a:ext cx="1581470" cy="1120367"/>
          </a:xfrm>
          <a:prstGeom prst="rect">
            <a:avLst/>
          </a:prstGeom>
          <a:ln w="12700">
            <a:miter lim="400000"/>
          </a:ln>
        </p:spPr>
      </p:pic>
      <p:pic>
        <p:nvPicPr>
          <p:cNvPr id="2216" name="pasted-image.pdf"/>
          <p:cNvPicPr/>
          <p:nvPr/>
        </p:nvPicPr>
        <p:blipFill>
          <a:blip r:embed="rId6">
            <a:extLst/>
          </a:blip>
          <a:stretch>
            <a:fillRect/>
          </a:stretch>
        </p:blipFill>
        <p:spPr>
          <a:xfrm>
            <a:off x="2107855" y="8280944"/>
            <a:ext cx="9946123" cy="840215"/>
          </a:xfrm>
          <a:prstGeom prst="rect">
            <a:avLst/>
          </a:prstGeom>
          <a:ln w="12700">
            <a:miter lim="400000"/>
          </a:ln>
        </p:spPr>
      </p:pic>
      <p:pic>
        <p:nvPicPr>
          <p:cNvPr id="2217" name="pasted-image.pdf"/>
          <p:cNvPicPr/>
          <p:nvPr/>
        </p:nvPicPr>
        <p:blipFill>
          <a:blip r:embed="rId7">
            <a:extLst/>
          </a:blip>
          <a:stretch>
            <a:fillRect/>
          </a:stretch>
        </p:blipFill>
        <p:spPr>
          <a:xfrm>
            <a:off x="2107600" y="6740992"/>
            <a:ext cx="10660310" cy="949929"/>
          </a:xfrm>
          <a:prstGeom prst="rect">
            <a:avLst/>
          </a:prstGeom>
          <a:ln w="12700">
            <a:miter lim="400000"/>
          </a:ln>
        </p:spPr>
      </p:pic>
    </p:spTree>
  </p:cSld>
  <p:clrMapOvr>
    <a:masterClrMapping/>
  </p:clrMapOvr>
  <p:transition spd="med" advClick="1"/>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9" name="Shape 2219"/>
          <p:cNvSpPr/>
          <p:nvPr>
            <p:ph type="title"/>
          </p:nvPr>
        </p:nvSpPr>
        <p:spPr>
          <a:prstGeom prst="rect">
            <a:avLst/>
          </a:prstGeom>
        </p:spPr>
        <p:txBody>
          <a:bodyPr/>
          <a:lstStyle/>
          <a:p>
            <a:pPr lvl="0">
              <a:defRPr b="0" sz="1800"/>
            </a:pPr>
            <a:r>
              <a:rPr b="1" sz="8000"/>
              <a:t>Other Probes</a:t>
            </a:r>
          </a:p>
        </p:txBody>
      </p:sp>
      <p:sp>
        <p:nvSpPr>
          <p:cNvPr id="2220" name="Shape 2220"/>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fld>
          </a:p>
        </p:txBody>
      </p:sp>
    </p:spTree>
  </p:cSld>
  <p:clrMapOvr>
    <a:masterClrMapping/>
  </p:clrMapOvr>
  <p:transition spd="med" advClick="1"/>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2" name="Shape 2222"/>
          <p:cNvSpPr/>
          <p:nvPr>
            <p:ph type="title"/>
          </p:nvPr>
        </p:nvSpPr>
        <p:spPr>
          <a:xfrm>
            <a:off x="1269999" y="917440"/>
            <a:ext cx="10464801" cy="7918720"/>
          </a:xfrm>
          <a:prstGeom prst="rect">
            <a:avLst/>
          </a:prstGeom>
        </p:spPr>
        <p:txBody>
          <a:bodyPr/>
          <a:lstStyle>
            <a:lvl1pPr defTabSz="830862"/>
          </a:lstStyle>
          <a:p>
            <a:pPr lvl="0">
              <a:defRPr b="0" sz="1800"/>
            </a:pPr>
            <a:r>
              <a:rPr b="1" sz="7800"/>
              <a:t>Z’</a:t>
            </a:r>
          </a:p>
        </p:txBody>
      </p:sp>
      <p:sp>
        <p:nvSpPr>
          <p:cNvPr id="2223" name="Shape 2223"/>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5" name="pasted-image.pdf"/>
          <p:cNvPicPr/>
          <p:nvPr/>
        </p:nvPicPr>
        <p:blipFill>
          <a:blip r:embed="rId2">
            <a:extLst/>
          </a:blip>
          <a:stretch>
            <a:fillRect/>
          </a:stretch>
        </p:blipFill>
        <p:spPr>
          <a:xfrm>
            <a:off x="1097264" y="3504620"/>
            <a:ext cx="6050845" cy="5996659"/>
          </a:xfrm>
          <a:prstGeom prst="rect">
            <a:avLst/>
          </a:prstGeom>
          <a:ln w="12700">
            <a:miter lim="400000"/>
          </a:ln>
        </p:spPr>
      </p:pic>
      <p:sp>
        <p:nvSpPr>
          <p:cNvPr id="2226" name="Shape 2226"/>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Z’ : Heavy Neutral Gauge Bosons</a:t>
            </a:r>
          </a:p>
        </p:txBody>
      </p:sp>
      <p:sp>
        <p:nvSpPr>
          <p:cNvPr id="2227" name="Shape 2227"/>
          <p:cNvSpPr/>
          <p:nvPr/>
        </p:nvSpPr>
        <p:spPr>
          <a:xfrm>
            <a:off x="142075" y="1076286"/>
            <a:ext cx="8770850" cy="224841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300"/>
              </a:spcBef>
              <a:defRPr sz="1800"/>
            </a:pPr>
            <a:r>
              <a:rPr sz="2200">
                <a:solidFill>
                  <a:srgbClr val="4A452A"/>
                </a:solidFill>
                <a:latin typeface="Arial"/>
                <a:ea typeface="Arial"/>
                <a:cs typeface="Arial"/>
                <a:sym typeface="Arial"/>
              </a:rPr>
              <a:t>New gauge forces imply existence of heavy gauge bosons (Z’)</a:t>
            </a:r>
            <a:endParaRPr sz="2200">
              <a:solidFill>
                <a:srgbClr val="4A452A"/>
              </a:solidFill>
              <a:latin typeface="Arial"/>
              <a:ea typeface="Arial"/>
              <a:cs typeface="Arial"/>
              <a:sym typeface="Arial"/>
            </a:endParaRPr>
          </a:p>
          <a:p>
            <a:pPr lvl="0" algn="l" defTabSz="457200">
              <a:spcBef>
                <a:spcPts val="300"/>
              </a:spcBef>
              <a:defRPr sz="1800"/>
            </a:pPr>
            <a:r>
              <a:rPr sz="2200">
                <a:solidFill>
                  <a:srgbClr val="4A452A"/>
                </a:solidFill>
                <a:latin typeface="Arial"/>
                <a:ea typeface="Arial"/>
                <a:cs typeface="Arial"/>
                <a:sym typeface="Arial"/>
              </a:rPr>
              <a:t>Complementary approaches LHC/ILC</a:t>
            </a:r>
            <a:endParaRPr sz="2200">
              <a:solidFill>
                <a:srgbClr val="4A452A"/>
              </a:solidFill>
              <a:latin typeface="Arial"/>
              <a:ea typeface="Arial"/>
              <a:cs typeface="Arial"/>
              <a:sym typeface="Arial"/>
            </a:endParaRPr>
          </a:p>
          <a:p>
            <a:pPr lvl="0" marL="419100" indent="-419100" algn="l" defTabSz="457200">
              <a:spcBef>
                <a:spcPts val="300"/>
              </a:spcBef>
              <a:buSzPct val="100000"/>
              <a:buFont typeface="Arial"/>
              <a:buChar char="•"/>
              <a:defRPr sz="1800"/>
            </a:pPr>
            <a:r>
              <a:rPr sz="2200">
                <a:solidFill>
                  <a:srgbClr val="4A452A"/>
                </a:solidFill>
                <a:latin typeface="Arial"/>
                <a:ea typeface="Arial"/>
                <a:cs typeface="Arial"/>
                <a:sym typeface="Arial"/>
              </a:rPr>
              <a:t>LHC: Direct searches for Z’ (mass determination)</a:t>
            </a:r>
            <a:endParaRPr sz="2200">
              <a:solidFill>
                <a:srgbClr val="4A452A"/>
              </a:solidFill>
              <a:latin typeface="Arial"/>
              <a:ea typeface="Arial"/>
              <a:cs typeface="Arial"/>
              <a:sym typeface="Arial"/>
            </a:endParaRPr>
          </a:p>
          <a:p>
            <a:pPr lvl="0" marL="419100" indent="-419100" algn="l" defTabSz="457200">
              <a:spcBef>
                <a:spcPts val="300"/>
              </a:spcBef>
              <a:buSzPct val="100000"/>
              <a:buFont typeface="Arial"/>
              <a:buChar char="•"/>
              <a:defRPr sz="1800"/>
            </a:pPr>
            <a:r>
              <a:rPr sz="2200">
                <a:solidFill>
                  <a:srgbClr val="4A452A"/>
                </a:solidFill>
                <a:latin typeface="Arial"/>
                <a:ea typeface="Arial"/>
                <a:cs typeface="Arial"/>
                <a:sym typeface="Arial"/>
              </a:rPr>
              <a:t>ILC: Indirect searches via interference effects (coupling measurements and model discrimination) – </a:t>
            </a:r>
            <a:r>
              <a:rPr sz="2200">
                <a:solidFill>
                  <a:srgbClr val="008000"/>
                </a:solidFill>
                <a:latin typeface="Arial"/>
                <a:ea typeface="Arial"/>
                <a:cs typeface="Arial"/>
                <a:sym typeface="Arial"/>
              </a:rPr>
              <a:t>beam polarizations improve reach and discrimination power</a:t>
            </a:r>
          </a:p>
        </p:txBody>
      </p:sp>
      <p:pic>
        <p:nvPicPr>
          <p:cNvPr id="2228" name="image38.pdf" descr="latex-image-1.pdf"/>
          <p:cNvPicPr/>
          <p:nvPr/>
        </p:nvPicPr>
        <p:blipFill>
          <a:blip r:embed="rId3">
            <a:extLst/>
          </a:blip>
          <a:stretch>
            <a:fillRect/>
          </a:stretch>
        </p:blipFill>
        <p:spPr>
          <a:xfrm>
            <a:off x="9075783" y="1076286"/>
            <a:ext cx="3338905" cy="2705812"/>
          </a:xfrm>
          <a:prstGeom prst="rect">
            <a:avLst/>
          </a:prstGeom>
          <a:ln w="12700">
            <a:miter lim="400000"/>
          </a:ln>
        </p:spPr>
      </p:pic>
      <p:sp>
        <p:nvSpPr>
          <p:cNvPr id="2229" name="Shape 2229"/>
          <p:cNvSpPr/>
          <p:nvPr/>
        </p:nvSpPr>
        <p:spPr>
          <a:xfrm>
            <a:off x="10518585" y="1579595"/>
            <a:ext cx="478729" cy="5999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i="1" sz="2800">
                <a:latin typeface="Palatino"/>
                <a:ea typeface="Palatino"/>
                <a:cs typeface="Palatino"/>
                <a:sym typeface="Palatino"/>
              </a:defRPr>
            </a:lvl1pPr>
          </a:lstStyle>
          <a:p>
            <a:pPr lvl="0">
              <a:defRPr b="0" i="0" sz="1800"/>
            </a:pPr>
            <a:r>
              <a:rPr b="1" i="1" sz="2800"/>
              <a:t>Z’</a:t>
            </a:r>
          </a:p>
        </p:txBody>
      </p:sp>
      <p:pic>
        <p:nvPicPr>
          <p:cNvPr id="2230" name="image81.png"/>
          <p:cNvPicPr/>
          <p:nvPr/>
        </p:nvPicPr>
        <p:blipFill>
          <a:blip r:embed="rId4">
            <a:extLst/>
          </a:blip>
          <a:stretch>
            <a:fillRect/>
          </a:stretch>
        </p:blipFill>
        <p:spPr>
          <a:xfrm>
            <a:off x="7239364" y="3819615"/>
            <a:ext cx="4807781" cy="5701535"/>
          </a:xfrm>
          <a:prstGeom prst="rect">
            <a:avLst/>
          </a:prstGeom>
          <a:ln w="12700">
            <a:miter lim="400000"/>
          </a:ln>
        </p:spPr>
      </p:pic>
      <p:sp>
        <p:nvSpPr>
          <p:cNvPr id="2231" name="Shape 2231"/>
          <p:cNvSpPr/>
          <p:nvPr/>
        </p:nvSpPr>
        <p:spPr>
          <a:xfrm>
            <a:off x="7806635" y="4130276"/>
            <a:ext cx="1733920" cy="5248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800">
                <a:latin typeface="Arial"/>
                <a:ea typeface="Arial"/>
                <a:cs typeface="Arial"/>
                <a:sym typeface="Arial"/>
              </a:defRPr>
            </a:lvl1pPr>
          </a:lstStyle>
          <a:p>
            <a:pPr lvl="0">
              <a:defRPr sz="1800"/>
            </a:pPr>
            <a:r>
              <a:rPr sz="2800"/>
              <a:t>Z’ = 2 TeV</a:t>
            </a:r>
          </a:p>
        </p:txBody>
      </p:sp>
      <p:sp>
        <p:nvSpPr>
          <p:cNvPr id="2232" name="Shape 2232"/>
          <p:cNvSpPr/>
          <p:nvPr>
            <p:ph type="sldNum" sz="quarter" idx="2"/>
          </p:nvPr>
        </p:nvSpPr>
        <p:spPr>
          <a:xfrm>
            <a:off x="11399587" y="9325436"/>
            <a:ext cx="1605213" cy="38927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2233" name="Shape 2233"/>
          <p:cNvSpPr/>
          <p:nvPr/>
        </p:nvSpPr>
        <p:spPr>
          <a:xfrm>
            <a:off x="3835650" y="8549451"/>
            <a:ext cx="2710034"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a:latin typeface="Arial"/>
                <a:ea typeface="Arial"/>
                <a:cs typeface="Arial"/>
                <a:sym typeface="Arial"/>
              </a:defRPr>
            </a:lvl1pPr>
          </a:lstStyle>
          <a:p>
            <a:pPr lvl="0"/>
            <a:r>
              <a:t>arXiv:0912.2806 [hep-ph]</a:t>
            </a:r>
          </a:p>
        </p:txBody>
      </p:sp>
      <p:sp>
        <p:nvSpPr>
          <p:cNvPr id="2234" name="Shape 2234"/>
          <p:cNvSpPr/>
          <p:nvPr/>
        </p:nvSpPr>
        <p:spPr>
          <a:xfrm>
            <a:off x="7781078" y="4617956"/>
            <a:ext cx="1791058"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a:latin typeface="Arial"/>
                <a:ea typeface="Arial"/>
                <a:cs typeface="Arial"/>
                <a:sym typeface="Arial"/>
              </a:defRPr>
            </a:lvl1pPr>
          </a:lstStyle>
          <a:p>
            <a:pPr lvl="0"/>
            <a:r>
              <a:t>hep-ph/0511335</a:t>
            </a:r>
          </a:p>
        </p:txBody>
      </p:sp>
      <p:sp>
        <p:nvSpPr>
          <p:cNvPr id="2235" name="Shape 2235"/>
          <p:cNvSpPr/>
          <p:nvPr/>
        </p:nvSpPr>
        <p:spPr>
          <a:xfrm>
            <a:off x="2880264" y="9259961"/>
            <a:ext cx="208510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Z’ mass (TeV)</a:t>
            </a:r>
          </a:p>
        </p:txBody>
      </p:sp>
      <p:sp>
        <p:nvSpPr>
          <p:cNvPr id="2236" name="Shape 2236"/>
          <p:cNvSpPr/>
          <p:nvPr/>
        </p:nvSpPr>
        <p:spPr>
          <a:xfrm rot="16200000">
            <a:off x="-686710" y="6547356"/>
            <a:ext cx="3224533"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Models with Z’ boson</a:t>
            </a:r>
          </a:p>
        </p:txBody>
      </p:sp>
      <p:sp>
        <p:nvSpPr>
          <p:cNvPr id="2237" name="Shape 2237"/>
          <p:cNvSpPr/>
          <p:nvPr/>
        </p:nvSpPr>
        <p:spPr>
          <a:xfrm>
            <a:off x="8163869" y="9140374"/>
            <a:ext cx="2085105"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Z’ mass (TeV)</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11" name="Shape 811"/>
          <p:cNvSpPr/>
          <p:nvPr/>
        </p:nvSpPr>
        <p:spPr>
          <a:xfrm>
            <a:off x="9559551" y="5497573"/>
            <a:ext cx="3333141" cy="4097760"/>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lvl="0" defTabSz="650240">
              <a:lnSpc>
                <a:spcPts val="4300"/>
              </a:lnSpc>
              <a:tabLst>
                <a:tab pos="1181100" algn="l"/>
              </a:tabLst>
              <a:defRPr>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812" name="Shape 812"/>
          <p:cNvSpPr/>
          <p:nvPr>
            <p:ph type="sldNum" sz="quarter" idx="2"/>
          </p:nvPr>
        </p:nvSpPr>
        <p:spPr>
          <a:xfrm>
            <a:off x="12696418" y="9409571"/>
            <a:ext cx="247803" cy="304801"/>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fld>
          </a:p>
        </p:txBody>
      </p:sp>
      <p:sp>
        <p:nvSpPr>
          <p:cNvPr id="813" name="Shape 813"/>
          <p:cNvSpPr/>
          <p:nvPr/>
        </p:nvSpPr>
        <p:spPr>
          <a:xfrm>
            <a:off x="330199" y="1435922"/>
            <a:ext cx="12344401" cy="761630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230505" indent="-230505" algn="l" defTabSz="830862">
              <a:spcBef>
                <a:spcPts val="1600"/>
              </a:spcBef>
              <a:buSzPct val="171000"/>
              <a:buChar char="•"/>
              <a:defRPr sz="1800"/>
            </a:pPr>
            <a:r>
              <a:rPr sz="2200">
                <a:latin typeface="Helvetica Neue"/>
                <a:ea typeface="Helvetica Neue"/>
                <a:cs typeface="Helvetica Neue"/>
                <a:sym typeface="Helvetica Neue"/>
              </a:rPr>
              <a:t>The EW symmetry forbids masses of gauge bosons and matter fermions. In order to break it without breaking that of the Lagrangian, we need </a:t>
            </a:r>
            <a:r>
              <a:rPr b="1" i="1" sz="2200">
                <a:latin typeface="Helvetica Neue"/>
                <a:ea typeface="Helvetica Neue"/>
                <a:cs typeface="Helvetica Neue"/>
                <a:sym typeface="Helvetica Neue"/>
              </a:rPr>
              <a:t>“something” condensed in the vacuum which carries weak charge:</a:t>
            </a:r>
            <a:br>
              <a:rPr sz="2200">
                <a:latin typeface="Helvetica Neue"/>
                <a:ea typeface="Helvetica Neue"/>
                <a:cs typeface="Helvetica Neue"/>
                <a:sym typeface="Helvetica Neue"/>
              </a:rPr>
            </a:br>
            <a:br>
              <a:rPr sz="2200">
                <a:latin typeface="Helvetica Neue"/>
                <a:ea typeface="Helvetica Neue"/>
                <a:cs typeface="Helvetica Neue"/>
                <a:sym typeface="Helvetica Neue"/>
              </a:rPr>
            </a:br>
            <a:r>
              <a:rPr sz="2200">
                <a:latin typeface="Helvetica Neue"/>
                <a:ea typeface="Helvetica Neue"/>
                <a:cs typeface="Helvetica Neue"/>
                <a:sym typeface="Helvetica Neue"/>
              </a:rPr>
              <a:t>→ </a:t>
            </a:r>
            <a:r>
              <a:rPr b="1" i="1" sz="2200">
                <a:solidFill>
                  <a:srgbClr val="FF2C79"/>
                </a:solidFill>
                <a:latin typeface="Helvetica Neue"/>
                <a:ea typeface="Helvetica Neue"/>
                <a:cs typeface="Helvetica Neue"/>
                <a:sym typeface="Helvetica Neue"/>
              </a:rPr>
              <a:t>We are living in a weakly charged vacuum!</a:t>
            </a:r>
            <a:endParaRPr sz="2200">
              <a:latin typeface="Helvetica Neue"/>
              <a:ea typeface="Helvetica Neue"/>
              <a:cs typeface="Helvetica Neue"/>
              <a:sym typeface="Helvetica Neue"/>
            </a:endParaRPr>
          </a:p>
          <a:p>
            <a:pPr lvl="0" marL="230505" indent="-230505" algn="l" defTabSz="830862">
              <a:spcBef>
                <a:spcPts val="1600"/>
              </a:spcBef>
              <a:buSzPct val="171000"/>
              <a:buChar char="•"/>
              <a:defRPr sz="1800"/>
            </a:pPr>
            <a:r>
              <a:rPr sz="2200">
                <a:latin typeface="Helvetica Neue"/>
                <a:ea typeface="Helvetica Neue"/>
                <a:cs typeface="Helvetica Neue"/>
                <a:sym typeface="Helvetica Neue"/>
              </a:rPr>
              <a:t>The discovery of H(125) provided evidence that it is an excitation of (at least part of) this “something” in the vacuum and hence the correctness of this idea of the vacuum breaking the EW symmetry.</a:t>
            </a:r>
            <a:endParaRPr sz="2200">
              <a:latin typeface="Helvetica Neue"/>
              <a:ea typeface="Helvetica Neue"/>
              <a:cs typeface="Helvetica Neue"/>
              <a:sym typeface="Helvetica Neue"/>
            </a:endParaRPr>
          </a:p>
          <a:p>
            <a:pPr lvl="0" marL="230505" indent="-230505" algn="l" defTabSz="830862">
              <a:spcBef>
                <a:spcPts val="1600"/>
              </a:spcBef>
              <a:buSzPct val="171000"/>
              <a:buChar char="•"/>
              <a:defRPr sz="1800"/>
            </a:pPr>
            <a:r>
              <a:rPr sz="2200">
                <a:latin typeface="Helvetica Neue"/>
                <a:ea typeface="Helvetica Neue"/>
                <a:cs typeface="Helvetica Neue"/>
                <a:sym typeface="Helvetica Neue"/>
              </a:rPr>
              <a:t>In the SM, </a:t>
            </a:r>
            <a:r>
              <a:rPr b="1" i="1" sz="2200">
                <a:latin typeface="Helvetica Neue"/>
                <a:ea typeface="Helvetica Neue"/>
                <a:cs typeface="Helvetica Neue"/>
                <a:sym typeface="Helvetica Neue"/>
              </a:rPr>
              <a:t>a single complex doublet scalar field</a:t>
            </a:r>
            <a:r>
              <a:rPr sz="2200">
                <a:latin typeface="Helvetica Neue"/>
                <a:ea typeface="Helvetica Neue"/>
                <a:cs typeface="Helvetica Neue"/>
                <a:sym typeface="Helvetica Neue"/>
              </a:rPr>
              <a:t> is responsible for both gauge boson and matter fermion masses. The SM EWSB sector is the simplest, but other than that there is no reason for it. </a:t>
            </a:r>
            <a:r>
              <a:rPr b="1" i="1" sz="2200">
                <a:latin typeface="Helvetica Neue"/>
                <a:ea typeface="Helvetica Neue"/>
                <a:cs typeface="Helvetica Neue"/>
                <a:sym typeface="Helvetica Neue"/>
              </a:rPr>
              <a:t>The EWSB sector might be more complex.</a:t>
            </a:r>
            <a:br>
              <a:rPr sz="2200">
                <a:latin typeface="Helvetica Neue"/>
                <a:ea typeface="Helvetica Neue"/>
                <a:cs typeface="Helvetica Neue"/>
                <a:sym typeface="Helvetica Neue"/>
              </a:rPr>
            </a:br>
            <a:br>
              <a:rPr sz="2200">
                <a:latin typeface="Helvetica Neue"/>
                <a:ea typeface="Helvetica Neue"/>
                <a:cs typeface="Helvetica Neue"/>
                <a:sym typeface="Helvetica Neue"/>
              </a:rPr>
            </a:br>
            <a:r>
              <a:rPr sz="2200">
                <a:latin typeface="Helvetica Neue"/>
                <a:ea typeface="Helvetica Neue"/>
                <a:cs typeface="Helvetica Neue"/>
                <a:sym typeface="Helvetica Neue"/>
              </a:rPr>
              <a:t>→ We need to know </a:t>
            </a:r>
            <a:r>
              <a:rPr b="1" i="1" sz="2200">
                <a:solidFill>
                  <a:srgbClr val="0433FF"/>
                </a:solidFill>
                <a:latin typeface="Helvetica Neue"/>
                <a:ea typeface="Helvetica Neue"/>
                <a:cs typeface="Helvetica Neue"/>
                <a:sym typeface="Helvetica Neue"/>
              </a:rPr>
              <a:t>the multiplet structure</a:t>
            </a:r>
            <a:r>
              <a:rPr sz="2200">
                <a:latin typeface="Helvetica Neue"/>
                <a:ea typeface="Helvetica Neue"/>
                <a:cs typeface="Helvetica Neue"/>
                <a:sym typeface="Helvetica Neue"/>
              </a:rPr>
              <a:t> of the EWSB sector.</a:t>
            </a:r>
            <a:endParaRPr sz="2200">
              <a:latin typeface="Helvetica Neue"/>
              <a:ea typeface="Helvetica Neue"/>
              <a:cs typeface="Helvetica Neue"/>
              <a:sym typeface="Helvetica Neue"/>
            </a:endParaRPr>
          </a:p>
          <a:p>
            <a:pPr lvl="0" marL="230505" indent="-230505" algn="l" defTabSz="830862">
              <a:spcBef>
                <a:spcPts val="1600"/>
              </a:spcBef>
              <a:buSzPct val="171000"/>
              <a:buChar char="•"/>
              <a:defRPr sz="1800"/>
            </a:pPr>
            <a:r>
              <a:rPr sz="2200">
                <a:latin typeface="Helvetica Neue"/>
                <a:ea typeface="Helvetica Neue"/>
                <a:cs typeface="Helvetica Neue"/>
                <a:sym typeface="Helvetica Neue"/>
              </a:rPr>
              <a:t>Moreover, the SM does not explain </a:t>
            </a:r>
            <a:r>
              <a:rPr b="1" i="1" sz="2200">
                <a:latin typeface="Helvetica Neue"/>
                <a:ea typeface="Helvetica Neue"/>
                <a:cs typeface="Helvetica Neue"/>
                <a:sym typeface="Helvetica Neue"/>
              </a:rPr>
              <a:t>why the Higgs field developed </a:t>
            </a:r>
            <a:br>
              <a:rPr b="1" i="1" sz="2200">
                <a:latin typeface="Helvetica Neue"/>
                <a:ea typeface="Helvetica Neue"/>
                <a:cs typeface="Helvetica Neue"/>
                <a:sym typeface="Helvetica Neue"/>
              </a:rPr>
            </a:br>
            <a:r>
              <a:rPr b="1" i="1" sz="2200">
                <a:latin typeface="Helvetica Neue"/>
                <a:ea typeface="Helvetica Neue"/>
                <a:cs typeface="Helvetica Neue"/>
                <a:sym typeface="Helvetica Neue"/>
              </a:rPr>
              <a:t>a vacuum expectation value.</a:t>
            </a:r>
            <a:endParaRPr sz="2200">
              <a:latin typeface="Helvetica Neue"/>
              <a:ea typeface="Helvetica Neue"/>
              <a:cs typeface="Helvetica Neue"/>
              <a:sym typeface="Helvetica Neue"/>
            </a:endParaRPr>
          </a:p>
          <a:p>
            <a:pPr lvl="2" marL="509905" indent="-230505" algn="l" defTabSz="830862">
              <a:spcBef>
                <a:spcPts val="1600"/>
              </a:spcBef>
              <a:buSzPct val="171000"/>
              <a:buChar char="•"/>
              <a:defRPr sz="1800"/>
            </a:pPr>
            <a:r>
              <a:rPr b="1" i="1" sz="2200">
                <a:latin typeface="Helvetica Neue"/>
                <a:ea typeface="Helvetica Neue"/>
                <a:cs typeface="Helvetica Neue"/>
                <a:sym typeface="Helvetica Neue"/>
              </a:rPr>
              <a:t>In other words the SM does not answer the question:</a:t>
            </a:r>
            <a:endParaRPr b="1" i="1" sz="2200">
              <a:latin typeface="Helvetica Neue"/>
              <a:ea typeface="Helvetica Neue"/>
              <a:cs typeface="Helvetica Neue"/>
              <a:sym typeface="Helvetica Neue"/>
            </a:endParaRPr>
          </a:p>
          <a:p>
            <a:pPr lvl="2" indent="0" algn="l" defTabSz="830862">
              <a:spcBef>
                <a:spcPts val="1600"/>
              </a:spcBef>
              <a:defRPr sz="1800"/>
            </a:pPr>
            <a:r>
              <a:rPr b="1" i="1" sz="4400">
                <a:latin typeface="Helvetica Neue"/>
                <a:ea typeface="Helvetica Neue"/>
                <a:cs typeface="Helvetica Neue"/>
                <a:sym typeface="Helvetica Neue"/>
              </a:rPr>
              <a:t>                   </a:t>
            </a:r>
            <a:r>
              <a:rPr b="1" i="1" sz="4400">
                <a:solidFill>
                  <a:srgbClr val="FF2C79"/>
                </a:solidFill>
                <a:latin typeface="Helvetica Neue"/>
                <a:ea typeface="Helvetica Neue"/>
                <a:cs typeface="Helvetica Neue"/>
                <a:sym typeface="Helvetica Neue"/>
              </a:rPr>
              <a:t>Why μ</a:t>
            </a:r>
            <a:r>
              <a:rPr b="1" baseline="31999" i="1" sz="4400">
                <a:solidFill>
                  <a:srgbClr val="FF2C79"/>
                </a:solidFill>
                <a:latin typeface="Helvetica Neue"/>
                <a:ea typeface="Helvetica Neue"/>
                <a:cs typeface="Helvetica Neue"/>
                <a:sym typeface="Helvetica Neue"/>
              </a:rPr>
              <a:t>2</a:t>
            </a:r>
            <a:r>
              <a:rPr b="1" i="1" sz="4400">
                <a:solidFill>
                  <a:srgbClr val="FF2C79"/>
                </a:solidFill>
                <a:latin typeface="Helvetica Neue"/>
                <a:ea typeface="Helvetica Neue"/>
                <a:cs typeface="Helvetica Neue"/>
                <a:sym typeface="Helvetica Neue"/>
              </a:rPr>
              <a:t> &lt; 0?</a:t>
            </a:r>
            <a:r>
              <a:rPr sz="4400">
                <a:latin typeface="Helvetica Neue"/>
                <a:ea typeface="Helvetica Neue"/>
                <a:cs typeface="Helvetica Neue"/>
                <a:sym typeface="Helvetica Neue"/>
              </a:rPr>
              <a:t> </a:t>
            </a:r>
          </a:p>
        </p:txBody>
      </p:sp>
      <p:sp>
        <p:nvSpPr>
          <p:cNvPr id="814" name="Shape 814"/>
          <p:cNvSpPr/>
          <p:nvPr/>
        </p:nvSpPr>
        <p:spPr>
          <a:xfrm>
            <a:off x="1276349" y="70424"/>
            <a:ext cx="10452101" cy="1687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defTabSz="830862">
              <a:lnSpc>
                <a:spcPct val="90000"/>
              </a:lnSpc>
              <a:buClr>
                <a:srgbClr val="FFFED5"/>
              </a:buClr>
              <a:buFont typeface="Tahoma"/>
              <a:defRPr sz="1800"/>
            </a:pPr>
            <a:r>
              <a:rPr b="1" sz="4800">
                <a:solidFill>
                  <a:srgbClr val="2E467F"/>
                </a:solidFill>
                <a:latin typeface="Helvetica Neue"/>
                <a:ea typeface="Helvetica Neue"/>
                <a:cs typeface="Helvetica Neue"/>
                <a:sym typeface="Helvetica Neue"/>
              </a:rPr>
              <a:t>Electroweak Symmetry Breaking</a:t>
            </a:r>
            <a:br>
              <a:rPr b="1" sz="4800">
                <a:solidFill>
                  <a:srgbClr val="2E467F"/>
                </a:solidFill>
                <a:latin typeface="Helvetica Neue"/>
                <a:ea typeface="Helvetica Neue"/>
                <a:cs typeface="Helvetica Neue"/>
                <a:sym typeface="Helvetica Neue"/>
              </a:rPr>
            </a:br>
            <a:r>
              <a:rPr b="1" sz="3000">
                <a:solidFill>
                  <a:srgbClr val="2E467F"/>
                </a:solidFill>
                <a:latin typeface="Helvetica Neue"/>
                <a:ea typeface="Helvetica Neue"/>
                <a:cs typeface="Helvetica Neue"/>
                <a:sym typeface="Helvetica Neue"/>
              </a:rPr>
              <a:t>Mystery of something in the vacuum</a:t>
            </a:r>
            <a:br>
              <a:rPr b="1" sz="3000">
                <a:solidFill>
                  <a:srgbClr val="2E467F"/>
                </a:solidFill>
                <a:latin typeface="Helvetica Neue"/>
                <a:ea typeface="Helvetica Neue"/>
                <a:cs typeface="Helvetica Neue"/>
                <a:sym typeface="Helvetica Neue"/>
              </a:rPr>
            </a:br>
          </a:p>
        </p:txBody>
      </p:sp>
      <p:pic>
        <p:nvPicPr>
          <p:cNvPr id="815" name="droppedImage.pdf"/>
          <p:cNvPicPr/>
          <p:nvPr/>
        </p:nvPicPr>
        <p:blipFill>
          <a:blip r:embed="rId2">
            <a:extLst/>
          </a:blip>
          <a:stretch>
            <a:fillRect/>
          </a:stretch>
        </p:blipFill>
        <p:spPr>
          <a:xfrm>
            <a:off x="4622391" y="2295550"/>
            <a:ext cx="2082801" cy="513044"/>
          </a:xfrm>
          <a:prstGeom prst="rect">
            <a:avLst/>
          </a:prstGeom>
          <a:ln w="12700">
            <a:miter lim="400000"/>
          </a:ln>
        </p:spPr>
      </p:pic>
      <p:pic>
        <p:nvPicPr>
          <p:cNvPr id="816" name="droppedImage.pdf"/>
          <p:cNvPicPr/>
          <p:nvPr/>
        </p:nvPicPr>
        <p:blipFill>
          <a:blip r:embed="rId3">
            <a:extLst/>
          </a:blip>
          <a:stretch>
            <a:fillRect/>
          </a:stretch>
        </p:blipFill>
        <p:spPr>
          <a:xfrm>
            <a:off x="6835663" y="2295948"/>
            <a:ext cx="2286001" cy="512248"/>
          </a:xfrm>
          <a:prstGeom prst="rect">
            <a:avLst/>
          </a:prstGeom>
          <a:ln w="12700">
            <a:miter lim="400000"/>
          </a:ln>
        </p:spPr>
      </p:pic>
      <p:pic>
        <p:nvPicPr>
          <p:cNvPr id="817" name="pasted8.pdf"/>
          <p:cNvPicPr/>
          <p:nvPr/>
        </p:nvPicPr>
        <p:blipFill>
          <a:blip r:embed="rId4">
            <a:extLst/>
          </a:blip>
          <a:stretch>
            <a:fillRect/>
          </a:stretch>
        </p:blipFill>
        <p:spPr>
          <a:xfrm>
            <a:off x="10195156" y="6068546"/>
            <a:ext cx="2292774" cy="3404311"/>
          </a:xfrm>
          <a:prstGeom prst="rect">
            <a:avLst/>
          </a:prstGeom>
          <a:ln w="12700">
            <a:miter lim="400000"/>
          </a:ln>
        </p:spPr>
      </p:pic>
      <p:pic>
        <p:nvPicPr>
          <p:cNvPr id="818" name="pasted-image.pdf"/>
          <p:cNvPicPr/>
          <p:nvPr/>
        </p:nvPicPr>
        <p:blipFill>
          <a:blip r:embed="rId5">
            <a:extLst/>
          </a:blip>
          <a:stretch>
            <a:fillRect/>
          </a:stretch>
        </p:blipFill>
        <p:spPr>
          <a:xfrm>
            <a:off x="9747722" y="5518438"/>
            <a:ext cx="2956798" cy="552455"/>
          </a:xfrm>
          <a:prstGeom prst="rect">
            <a:avLst/>
          </a:prstGeom>
          <a:ln w="12700">
            <a:miter lim="400000"/>
          </a:ln>
        </p:spPr>
      </p:pic>
    </p:spTree>
  </p:cSld>
  <p:clrMapOvr>
    <a:masterClrMapping/>
  </p:clrMapOvr>
  <p:transition spd="med" advClick="1"/>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9" name="zpssm.png"/>
          <p:cNvPicPr/>
          <p:nvPr/>
        </p:nvPicPr>
        <p:blipFill>
          <a:blip r:embed="rId2">
            <a:extLst/>
          </a:blip>
          <a:stretch>
            <a:fillRect/>
          </a:stretch>
        </p:blipFill>
        <p:spPr>
          <a:xfrm>
            <a:off x="416841" y="2944551"/>
            <a:ext cx="6519602" cy="6197646"/>
          </a:xfrm>
          <a:prstGeom prst="rect">
            <a:avLst/>
          </a:prstGeom>
          <a:ln w="12700">
            <a:miter lim="400000"/>
          </a:ln>
        </p:spPr>
      </p:pic>
      <p:sp>
        <p:nvSpPr>
          <p:cNvPr id="2240" name="Shape 2240"/>
          <p:cNvSpPr/>
          <p:nvPr>
            <p:ph type="title"/>
          </p:nvPr>
        </p:nvSpPr>
        <p:spPr>
          <a:xfrm>
            <a:off x="1276350" y="-17086"/>
            <a:ext cx="10452100" cy="901701"/>
          </a:xfrm>
          <a:prstGeom prst="rect">
            <a:avLst/>
          </a:prstGeom>
        </p:spPr>
        <p:txBody>
          <a:bodyPr/>
          <a:lstStyle/>
          <a:p>
            <a:pPr lvl="0">
              <a:defRPr b="0" sz="1800"/>
            </a:pPr>
            <a:r>
              <a:rPr b="1" sz="6400"/>
              <a:t>Two-Fermion Processes</a:t>
            </a:r>
          </a:p>
        </p:txBody>
      </p:sp>
      <p:sp>
        <p:nvSpPr>
          <p:cNvPr id="2241" name="Shape 2241"/>
          <p:cNvSpPr/>
          <p:nvPr/>
        </p:nvSpPr>
        <p:spPr>
          <a:xfrm>
            <a:off x="4959749" y="871742"/>
            <a:ext cx="3085302"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b="1" i="1" sz="2800">
                <a:latin typeface="Helvetica Neue"/>
                <a:ea typeface="Helvetica Neue"/>
                <a:cs typeface="Helvetica Neue"/>
                <a:sym typeface="Helvetica Neue"/>
              </a:defRPr>
            </a:lvl1pPr>
          </a:lstStyle>
          <a:p>
            <a:pPr lvl="0">
              <a:defRPr b="0" i="0" sz="1800"/>
            </a:pPr>
            <a:r>
              <a:rPr b="1" i="1" sz="2800"/>
              <a:t>Z’ Search / Study</a:t>
            </a:r>
          </a:p>
        </p:txBody>
      </p:sp>
      <p:sp>
        <p:nvSpPr>
          <p:cNvPr id="2242" name="Shape 2242"/>
          <p:cNvSpPr/>
          <p:nvPr/>
        </p:nvSpPr>
        <p:spPr>
          <a:xfrm>
            <a:off x="760529" y="1316385"/>
            <a:ext cx="5269078"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b="1" sz="2800">
                <a:solidFill>
                  <a:srgbClr val="0433FF"/>
                </a:solidFill>
                <a:latin typeface="Helvetica Neue"/>
                <a:ea typeface="Helvetica Neue"/>
                <a:cs typeface="Helvetica Neue"/>
                <a:sym typeface="Helvetica Neue"/>
              </a:defRPr>
            </a:lvl1pPr>
          </a:lstStyle>
          <a:p>
            <a:pPr lvl="0">
              <a:defRPr b="0" sz="1800">
                <a:solidFill>
                  <a:srgbClr val="000000"/>
                </a:solidFill>
              </a:defRPr>
            </a:pPr>
            <a:r>
              <a:rPr b="1" sz="2800">
                <a:solidFill>
                  <a:srgbClr val="0433FF"/>
                </a:solidFill>
              </a:rPr>
              <a:t>Observables: dσ(P-,P+)/d cosθ</a:t>
            </a:r>
          </a:p>
        </p:txBody>
      </p:sp>
      <p:pic>
        <p:nvPicPr>
          <p:cNvPr id="2243" name="pasted-image.pdf"/>
          <p:cNvPicPr/>
          <p:nvPr/>
        </p:nvPicPr>
        <p:blipFill>
          <a:blip r:embed="rId3">
            <a:extLst/>
          </a:blip>
          <a:stretch>
            <a:fillRect/>
          </a:stretch>
        </p:blipFill>
        <p:spPr>
          <a:xfrm>
            <a:off x="1824277" y="1905019"/>
            <a:ext cx="5999211" cy="998619"/>
          </a:xfrm>
          <a:prstGeom prst="rect">
            <a:avLst/>
          </a:prstGeom>
          <a:ln w="12700">
            <a:miter lim="400000"/>
          </a:ln>
        </p:spPr>
      </p:pic>
      <p:sp>
        <p:nvSpPr>
          <p:cNvPr id="2244" name="Shape 2244"/>
          <p:cNvSpPr/>
          <p:nvPr/>
        </p:nvSpPr>
        <p:spPr>
          <a:xfrm>
            <a:off x="8019360" y="2169378"/>
            <a:ext cx="212136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i="1" sz="2400">
                <a:latin typeface="Times"/>
                <a:ea typeface="Times"/>
                <a:cs typeface="Times"/>
                <a:sym typeface="Times"/>
              </a:defRPr>
            </a:lvl1pPr>
          </a:lstStyle>
          <a:p>
            <a:pPr lvl="0">
              <a:defRPr i="0" sz="1800"/>
            </a:pPr>
            <a:r>
              <a:rPr i="1" sz="2400"/>
              <a:t>(f=e, μ, τ, c, b)</a:t>
            </a:r>
          </a:p>
        </p:txBody>
      </p:sp>
      <p:pic>
        <p:nvPicPr>
          <p:cNvPr id="2245" name="pasted-image.tif"/>
          <p:cNvPicPr/>
          <p:nvPr/>
        </p:nvPicPr>
        <p:blipFill>
          <a:blip r:embed="rId4">
            <a:extLst/>
          </a:blip>
          <a:stretch>
            <a:fillRect/>
          </a:stretch>
        </p:blipFill>
        <p:spPr>
          <a:xfrm>
            <a:off x="6829087" y="3249824"/>
            <a:ext cx="5689349" cy="5895552"/>
          </a:xfrm>
          <a:prstGeom prst="rect">
            <a:avLst/>
          </a:prstGeom>
          <a:ln w="12700">
            <a:miter lim="400000"/>
          </a:ln>
        </p:spPr>
      </p:pic>
      <p:sp>
        <p:nvSpPr>
          <p:cNvPr id="2246" name="Shape 2246"/>
          <p:cNvSpPr/>
          <p:nvPr/>
        </p:nvSpPr>
        <p:spPr>
          <a:xfrm>
            <a:off x="10305443" y="7198171"/>
            <a:ext cx="1867063" cy="32451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sz="1600">
                <a:latin typeface="Helvetica Neue"/>
                <a:ea typeface="Helvetica Neue"/>
                <a:cs typeface="Helvetica Neue"/>
                <a:sym typeface="Helvetica Neue"/>
              </a:rPr>
              <a:t>500fb</a:t>
            </a:r>
            <a:r>
              <a:rPr baseline="31999" sz="1600">
                <a:latin typeface="Helvetica Neue"/>
                <a:ea typeface="Helvetica Neue"/>
                <a:cs typeface="Helvetica Neue"/>
                <a:sym typeface="Helvetica Neue"/>
              </a:rPr>
              <a:t>-1</a:t>
            </a:r>
            <a:r>
              <a:rPr sz="1600">
                <a:latin typeface="Helvetica Neue"/>
                <a:ea typeface="Helvetica Neue"/>
                <a:cs typeface="Helvetica Neue"/>
                <a:sym typeface="Helvetica Neue"/>
              </a:rPr>
              <a:t>@  500GeV</a:t>
            </a:r>
          </a:p>
        </p:txBody>
      </p:sp>
      <p:sp>
        <p:nvSpPr>
          <p:cNvPr id="2247" name="Shape 2247"/>
          <p:cNvSpPr/>
          <p:nvPr/>
        </p:nvSpPr>
        <p:spPr>
          <a:xfrm>
            <a:off x="10257194" y="7461754"/>
            <a:ext cx="1867062" cy="32451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sz="1600">
                <a:latin typeface="Helvetica Neue"/>
                <a:ea typeface="Helvetica Neue"/>
                <a:cs typeface="Helvetica Neue"/>
                <a:sym typeface="Helvetica Neue"/>
              </a:rPr>
              <a:t>1000fb</a:t>
            </a:r>
            <a:r>
              <a:rPr baseline="31999" sz="1600">
                <a:latin typeface="Helvetica Neue"/>
                <a:ea typeface="Helvetica Neue"/>
                <a:cs typeface="Helvetica Neue"/>
                <a:sym typeface="Helvetica Neue"/>
              </a:rPr>
              <a:t>-1</a:t>
            </a:r>
            <a:r>
              <a:rPr sz="1600">
                <a:latin typeface="Helvetica Neue"/>
                <a:ea typeface="Helvetica Neue"/>
                <a:cs typeface="Helvetica Neue"/>
                <a:sym typeface="Helvetica Neue"/>
              </a:rPr>
              <a:t>@1000GeV</a:t>
            </a:r>
          </a:p>
        </p:txBody>
      </p:sp>
      <p:sp>
        <p:nvSpPr>
          <p:cNvPr id="2248" name="Shape 2248"/>
          <p:cNvSpPr/>
          <p:nvPr/>
        </p:nvSpPr>
        <p:spPr>
          <a:xfrm>
            <a:off x="10257194" y="8110254"/>
            <a:ext cx="1867062" cy="32451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600">
                <a:latin typeface="Helvetica Neue"/>
                <a:ea typeface="Helvetica Neue"/>
                <a:cs typeface="Helvetica Neue"/>
                <a:sym typeface="Helvetica Neue"/>
              </a:defRPr>
            </a:lvl1pPr>
          </a:lstStyle>
          <a:p>
            <a:pPr lvl="0">
              <a:defRPr sz="1800"/>
            </a:pPr>
            <a:r>
              <a:rPr sz="1600"/>
              <a:t>95%CL distinction</a:t>
            </a:r>
          </a:p>
        </p:txBody>
      </p:sp>
      <p:sp>
        <p:nvSpPr>
          <p:cNvPr id="2249" name="Shape 2249"/>
          <p:cNvSpPr/>
          <p:nvPr/>
        </p:nvSpPr>
        <p:spPr>
          <a:xfrm>
            <a:off x="939850" y="2944551"/>
            <a:ext cx="4251935"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b="1" sz="2200">
                <a:latin typeface="Helvetica Neue"/>
                <a:ea typeface="Helvetica Neue"/>
                <a:cs typeface="Helvetica Neue"/>
                <a:sym typeface="Helvetica Neue"/>
              </a:defRPr>
            </a:lvl1pPr>
          </a:lstStyle>
          <a:p>
            <a:pPr lvl="0">
              <a:defRPr b="0" sz="1800"/>
            </a:pPr>
            <a:r>
              <a:rPr b="1" sz="2200"/>
              <a:t>Example: Sequential SM-like Z’</a:t>
            </a:r>
          </a:p>
        </p:txBody>
      </p:sp>
      <p:sp>
        <p:nvSpPr>
          <p:cNvPr id="2250" name="Shape 2250"/>
          <p:cNvSpPr/>
          <p:nvPr/>
        </p:nvSpPr>
        <p:spPr>
          <a:xfrm>
            <a:off x="10707027" y="3258172"/>
            <a:ext cx="1867062" cy="32451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600">
                <a:latin typeface="Helvetica Neue"/>
                <a:ea typeface="Helvetica Neue"/>
                <a:cs typeface="Helvetica Neue"/>
                <a:sym typeface="Helvetica Neue"/>
              </a:defRPr>
            </a:lvl1pPr>
          </a:lstStyle>
          <a:p>
            <a:pPr lvl="0">
              <a:defRPr sz="1800"/>
            </a:pPr>
            <a:r>
              <a:rPr sz="1600"/>
              <a:t>arXiv: 0912.2806</a:t>
            </a:r>
          </a:p>
        </p:txBody>
      </p:sp>
    </p:spTree>
  </p:cSld>
  <p:clrMapOvr>
    <a:masterClrMapping/>
  </p:clrMapOvr>
  <p:transition spd="med" advClick="1"/>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2" name="droppedImage.png"/>
          <p:cNvPicPr/>
          <p:nvPr/>
        </p:nvPicPr>
        <p:blipFill>
          <a:blip r:embed="rId2">
            <a:extLst/>
          </a:blip>
          <a:stretch>
            <a:fillRect/>
          </a:stretch>
        </p:blipFill>
        <p:spPr>
          <a:xfrm>
            <a:off x="419100" y="1716168"/>
            <a:ext cx="5348454" cy="5562601"/>
          </a:xfrm>
          <a:prstGeom prst="rect">
            <a:avLst/>
          </a:prstGeom>
          <a:ln w="12700">
            <a:miter lim="400000"/>
          </a:ln>
        </p:spPr>
      </p:pic>
      <p:sp>
        <p:nvSpPr>
          <p:cNvPr id="2253" name="Shape 2253"/>
          <p:cNvSpPr/>
          <p:nvPr>
            <p:ph type="title"/>
          </p:nvPr>
        </p:nvSpPr>
        <p:spPr>
          <a:xfrm>
            <a:off x="1270000" y="101600"/>
            <a:ext cx="10452101" cy="901701"/>
          </a:xfrm>
          <a:prstGeom prst="rect">
            <a:avLst/>
          </a:prstGeom>
        </p:spPr>
        <p:txBody>
          <a:bodyPr/>
          <a:lstStyle/>
          <a:p>
            <a:pPr lvl="0">
              <a:defRPr b="0" sz="1800"/>
            </a:pPr>
            <a:r>
              <a:rPr b="1" sz="6400"/>
              <a:t>Two-Fermion Processes</a:t>
            </a:r>
          </a:p>
        </p:txBody>
      </p:sp>
      <p:sp>
        <p:nvSpPr>
          <p:cNvPr id="2254" name="Shape 2254"/>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fld>
          </a:p>
        </p:txBody>
      </p:sp>
      <p:sp>
        <p:nvSpPr>
          <p:cNvPr id="2255" name="Shape 2255"/>
          <p:cNvSpPr/>
          <p:nvPr/>
        </p:nvSpPr>
        <p:spPr>
          <a:xfrm>
            <a:off x="4954952" y="1123950"/>
            <a:ext cx="3085302"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latin typeface="Helvetica Neue"/>
                <a:ea typeface="Helvetica Neue"/>
                <a:cs typeface="Helvetica Neue"/>
                <a:sym typeface="Helvetica Neue"/>
              </a:defRPr>
            </a:lvl1pPr>
          </a:lstStyle>
          <a:p>
            <a:pPr lvl="0">
              <a:defRPr sz="1800"/>
            </a:pPr>
            <a:r>
              <a:rPr sz="2800"/>
              <a:t>Z’ Search / Study</a:t>
            </a:r>
          </a:p>
        </p:txBody>
      </p:sp>
      <p:sp>
        <p:nvSpPr>
          <p:cNvPr id="2256" name="Shape 2256"/>
          <p:cNvSpPr/>
          <p:nvPr/>
        </p:nvSpPr>
        <p:spPr>
          <a:xfrm>
            <a:off x="800100" y="1714500"/>
            <a:ext cx="1825824"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arXiv:0912.2806 [hep-ph]</a:t>
            </a:r>
          </a:p>
        </p:txBody>
      </p:sp>
      <p:pic>
        <p:nvPicPr>
          <p:cNvPr id="2257" name="droppedImage.png"/>
          <p:cNvPicPr/>
          <p:nvPr/>
        </p:nvPicPr>
        <p:blipFill>
          <a:blip r:embed="rId3">
            <a:extLst/>
          </a:blip>
          <a:stretch>
            <a:fillRect/>
          </a:stretch>
        </p:blipFill>
        <p:spPr>
          <a:xfrm>
            <a:off x="7861300" y="1811962"/>
            <a:ext cx="4660900" cy="5450884"/>
          </a:xfrm>
          <a:prstGeom prst="rect">
            <a:avLst/>
          </a:prstGeom>
          <a:ln w="12700">
            <a:miter lim="400000"/>
          </a:ln>
        </p:spPr>
      </p:pic>
      <p:sp>
        <p:nvSpPr>
          <p:cNvPr id="2258" name="Shape 2258"/>
          <p:cNvSpPr/>
          <p:nvPr/>
        </p:nvSpPr>
        <p:spPr>
          <a:xfrm>
            <a:off x="11176000" y="1612900"/>
            <a:ext cx="1213247"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hep-ph/0511335</a:t>
            </a:r>
          </a:p>
        </p:txBody>
      </p:sp>
      <p:sp>
        <p:nvSpPr>
          <p:cNvPr id="2259" name="Shape 2259"/>
          <p:cNvSpPr/>
          <p:nvPr/>
        </p:nvSpPr>
        <p:spPr>
          <a:xfrm>
            <a:off x="10845800" y="2419350"/>
            <a:ext cx="1073994" cy="406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600">
                <a:latin typeface="Helvetica"/>
                <a:ea typeface="Helvetica"/>
                <a:cs typeface="Helvetica"/>
                <a:sym typeface="Helvetica"/>
              </a:defRPr>
            </a:lvl1pPr>
          </a:lstStyle>
          <a:p>
            <a:pPr lvl="0">
              <a:defRPr sz="1800"/>
            </a:pPr>
            <a:r>
              <a:rPr sz="1600"/>
              <a:t>Z’(2TeV)</a:t>
            </a:r>
          </a:p>
        </p:txBody>
      </p:sp>
      <p:sp>
        <p:nvSpPr>
          <p:cNvPr id="2260" name="Shape 2260"/>
          <p:cNvSpPr/>
          <p:nvPr/>
        </p:nvSpPr>
        <p:spPr>
          <a:xfrm>
            <a:off x="9575800" y="6953250"/>
            <a:ext cx="2284711" cy="406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600">
                <a:latin typeface="Helvetica"/>
                <a:ea typeface="Helvetica"/>
                <a:cs typeface="Helvetica"/>
                <a:sym typeface="Helvetica"/>
              </a:defRPr>
            </a:lvl1pPr>
          </a:lstStyle>
          <a:p>
            <a:pPr lvl="0">
              <a:defRPr sz="1800"/>
            </a:pPr>
            <a:r>
              <a:rPr sz="1600"/>
              <a:t>1ab^-1 @ 500 GeV</a:t>
            </a:r>
          </a:p>
        </p:txBody>
      </p:sp>
      <p:sp>
        <p:nvSpPr>
          <p:cNvPr id="2261" name="Shape 2261"/>
          <p:cNvSpPr/>
          <p:nvPr/>
        </p:nvSpPr>
        <p:spPr>
          <a:xfrm>
            <a:off x="645610" y="8131528"/>
            <a:ext cx="11899901"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400">
                <a:latin typeface="Helvetica Neue"/>
                <a:ea typeface="Helvetica Neue"/>
                <a:cs typeface="Helvetica Neue"/>
                <a:sym typeface="Helvetica Neue"/>
              </a:defRPr>
            </a:lvl1pPr>
          </a:lstStyle>
          <a:p>
            <a:pPr lvl="0">
              <a:defRPr sz="1800"/>
            </a:pPr>
            <a:r>
              <a:rPr sz="2400"/>
              <a:t>ILC’s Model ID capability is expected to exceed that of LHC even if we cannot hit the Z’ pole.</a:t>
            </a:r>
          </a:p>
        </p:txBody>
      </p:sp>
      <p:sp>
        <p:nvSpPr>
          <p:cNvPr id="2262" name="Shape 2262"/>
          <p:cNvSpPr/>
          <p:nvPr/>
        </p:nvSpPr>
        <p:spPr>
          <a:xfrm>
            <a:off x="3073400" y="9067800"/>
            <a:ext cx="8864600" cy="330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lnSpc>
                <a:spcPct val="110000"/>
              </a:lnSpc>
              <a:spcBef>
                <a:spcPts val="600"/>
              </a:spcBef>
              <a:buClr>
                <a:srgbClr val="FFFED5"/>
              </a:buClr>
              <a:buFont typeface="Tahoma"/>
              <a:tabLst>
                <a:tab pos="749300" algn="l"/>
                <a:tab pos="1016000" algn="l"/>
              </a:tabLst>
              <a:defRPr sz="2000">
                <a:solidFill>
                  <a:srgbClr val="FF2C79"/>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2000">
                <a:solidFill>
                  <a:srgbClr val="FF2C79"/>
                </a:solidFill>
                <a:uFill>
                  <a:solidFill>
                    <a:srgbClr val="FF2C79"/>
                  </a:solidFill>
                </a:uFill>
              </a:rPr>
              <a:t>Beam polarization is essential to sort out various possibilities. </a:t>
            </a:r>
          </a:p>
        </p:txBody>
      </p:sp>
      <p:pic>
        <p:nvPicPr>
          <p:cNvPr id="2263" name="droppedImage.png"/>
          <p:cNvPicPr/>
          <p:nvPr/>
        </p:nvPicPr>
        <p:blipFill>
          <a:blip r:embed="rId4">
            <a:extLst/>
          </a:blip>
          <a:stretch>
            <a:fillRect/>
          </a:stretch>
        </p:blipFill>
        <p:spPr>
          <a:xfrm>
            <a:off x="647700" y="7188073"/>
            <a:ext cx="6096001" cy="901828"/>
          </a:xfrm>
          <a:prstGeom prst="rect">
            <a:avLst/>
          </a:prstGeom>
          <a:ln w="12700">
            <a:miter lim="400000"/>
          </a:ln>
        </p:spPr>
      </p:pic>
    </p:spTree>
  </p:cSld>
  <p:clrMapOvr>
    <a:masterClrMapping/>
  </p:clrMapOvr>
  <p:transition spd="med" advClick="1"/>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5" name="droppedImage.png"/>
          <p:cNvPicPr/>
          <p:nvPr/>
        </p:nvPicPr>
        <p:blipFill>
          <a:blip r:embed="rId2">
            <a:extLst/>
          </a:blip>
          <a:stretch>
            <a:fillRect/>
          </a:stretch>
        </p:blipFill>
        <p:spPr>
          <a:xfrm>
            <a:off x="996768" y="1803400"/>
            <a:ext cx="10998564" cy="7442200"/>
          </a:xfrm>
          <a:prstGeom prst="rect">
            <a:avLst/>
          </a:prstGeom>
          <a:ln w="12700">
            <a:miter lim="400000"/>
          </a:ln>
        </p:spPr>
      </p:pic>
      <p:sp>
        <p:nvSpPr>
          <p:cNvPr id="2266" name="Shape 2266"/>
          <p:cNvSpPr/>
          <p:nvPr>
            <p:ph type="title"/>
          </p:nvPr>
        </p:nvSpPr>
        <p:spPr>
          <a:xfrm>
            <a:off x="1270000" y="101600"/>
            <a:ext cx="10452101" cy="901701"/>
          </a:xfrm>
          <a:prstGeom prst="rect">
            <a:avLst/>
          </a:prstGeom>
        </p:spPr>
        <p:txBody>
          <a:bodyPr/>
          <a:lstStyle/>
          <a:p>
            <a:pPr lvl="0">
              <a:defRPr b="0" sz="1800"/>
            </a:pPr>
            <a:r>
              <a:rPr b="1" sz="6400"/>
              <a:t>Two-Fermion Processes</a:t>
            </a:r>
          </a:p>
        </p:txBody>
      </p:sp>
      <p:sp>
        <p:nvSpPr>
          <p:cNvPr id="2267" name="Shape 2267"/>
          <p:cNvSpPr/>
          <p:nvPr/>
        </p:nvSpPr>
        <p:spPr>
          <a:xfrm>
            <a:off x="5110211" y="1123950"/>
            <a:ext cx="2774784"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latin typeface="Helvetica Neue"/>
                <a:ea typeface="Helvetica Neue"/>
                <a:cs typeface="Helvetica Neue"/>
                <a:sym typeface="Helvetica Neue"/>
              </a:defRPr>
            </a:lvl1pPr>
          </a:lstStyle>
          <a:p>
            <a:pPr lvl="0">
              <a:defRPr sz="1800"/>
            </a:pPr>
            <a:r>
              <a:rPr sz="2800"/>
              <a:t>Compositeness</a:t>
            </a:r>
          </a:p>
        </p:txBody>
      </p:sp>
      <p:sp>
        <p:nvSpPr>
          <p:cNvPr id="2268" name="Shape 2268"/>
          <p:cNvSpPr/>
          <p:nvPr/>
        </p:nvSpPr>
        <p:spPr>
          <a:xfrm>
            <a:off x="4050070" y="8997244"/>
            <a:ext cx="8864601"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lnSpc>
                <a:spcPct val="110000"/>
              </a:lnSpc>
              <a:spcBef>
                <a:spcPts val="600"/>
              </a:spcBef>
              <a:buClr>
                <a:srgbClr val="FFFED5"/>
              </a:buClr>
              <a:buFont typeface="Tahoma"/>
              <a:tabLst>
                <a:tab pos="749300" algn="l"/>
                <a:tab pos="1016000" algn="l"/>
              </a:tabLst>
              <a:defRPr sz="2000">
                <a:solidFill>
                  <a:srgbClr val="FF2C79"/>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2000">
                <a:solidFill>
                  <a:srgbClr val="FF2C79"/>
                </a:solidFill>
                <a:uFill>
                  <a:solidFill>
                    <a:srgbClr val="FF2C79"/>
                  </a:solidFill>
                </a:uFill>
              </a:rPr>
              <a:t>Beam polarization is essential to sort out various possibilities. </a:t>
            </a:r>
          </a:p>
        </p:txBody>
      </p:sp>
      <p:sp>
        <p:nvSpPr>
          <p:cNvPr id="2269" name="Shape 2269"/>
          <p:cNvSpPr/>
          <p:nvPr/>
        </p:nvSpPr>
        <p:spPr>
          <a:xfrm>
            <a:off x="10045700" y="1638300"/>
            <a:ext cx="2138735"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Helvetica"/>
                <a:ea typeface="Helvetica"/>
                <a:cs typeface="Helvetica"/>
                <a:sym typeface="Helvetica"/>
              </a:defRPr>
            </a:lvl1pPr>
          </a:lstStyle>
          <a:p>
            <a:pPr lvl="0">
              <a:defRPr sz="1800"/>
            </a:pPr>
            <a:r>
              <a:rPr sz="1100"/>
              <a:t>S. Riemann, LC-TH-2001-007</a:t>
            </a:r>
          </a:p>
        </p:txBody>
      </p:sp>
    </p:spTree>
  </p:cSld>
  <p:clrMapOvr>
    <a:masterClrMapping/>
  </p:clrMapOvr>
  <p:transition spd="med" advClick="1"/>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1" name="Shape 2271"/>
          <p:cNvSpPr/>
          <p:nvPr>
            <p:ph type="title"/>
          </p:nvPr>
        </p:nvSpPr>
        <p:spPr>
          <a:prstGeom prst="rect">
            <a:avLst/>
          </a:prstGeom>
        </p:spPr>
        <p:txBody>
          <a:bodyPr/>
          <a:lstStyle/>
          <a:p>
            <a:pPr lvl="0">
              <a:defRPr b="0" sz="1800"/>
            </a:pPr>
            <a:r>
              <a:rPr b="1" sz="8000"/>
              <a:t>HL-ILC ?</a:t>
            </a:r>
          </a:p>
        </p:txBody>
      </p:sp>
      <p:sp>
        <p:nvSpPr>
          <p:cNvPr id="2272" name="Shape 2272"/>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fld>
          </a:p>
        </p:txBody>
      </p:sp>
    </p:spTree>
  </p:cSld>
  <p:clrMapOvr>
    <a:masterClrMapping/>
  </p:clrMapOvr>
  <p:transition spd="med" advClick="1"/>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4" name="droppedImage.png"/>
          <p:cNvPicPr/>
          <p:nvPr/>
        </p:nvPicPr>
        <p:blipFill>
          <a:blip r:embed="rId2">
            <a:extLst/>
          </a:blip>
          <a:stretch>
            <a:fillRect/>
          </a:stretch>
        </p:blipFill>
        <p:spPr>
          <a:xfrm>
            <a:off x="1492249" y="1333142"/>
            <a:ext cx="10083802" cy="6045558"/>
          </a:xfrm>
          <a:prstGeom prst="rect">
            <a:avLst/>
          </a:prstGeom>
          <a:ln w="12700">
            <a:miter lim="400000"/>
          </a:ln>
        </p:spPr>
      </p:pic>
      <p:sp>
        <p:nvSpPr>
          <p:cNvPr id="2275" name="Shape 2275"/>
          <p:cNvSpPr/>
          <p:nvPr>
            <p:ph type="title"/>
          </p:nvPr>
        </p:nvSpPr>
        <p:spPr>
          <a:xfrm>
            <a:off x="1270000" y="12700"/>
            <a:ext cx="10452101" cy="1028701"/>
          </a:xfrm>
          <a:prstGeom prst="rect">
            <a:avLst/>
          </a:prstGeom>
        </p:spPr>
        <p:txBody>
          <a:bodyPr/>
          <a:lstStyle/>
          <a:p>
            <a:pPr lvl="0">
              <a:defRPr b="0" sz="1800"/>
            </a:pPr>
            <a:r>
              <a:rPr b="1" sz="6400"/>
              <a:t>ILC Stages and Upgrades</a:t>
            </a:r>
          </a:p>
        </p:txBody>
      </p:sp>
      <p:sp>
        <p:nvSpPr>
          <p:cNvPr id="2276" name="Shape 2276"/>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fld>
          </a:p>
        </p:txBody>
      </p:sp>
      <p:sp>
        <p:nvSpPr>
          <p:cNvPr id="2277" name="Shape 2277"/>
          <p:cNvSpPr/>
          <p:nvPr/>
        </p:nvSpPr>
        <p:spPr>
          <a:xfrm>
            <a:off x="4099930" y="7562850"/>
            <a:ext cx="2502685" cy="1206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400">
                <a:solidFill>
                  <a:srgbClr val="FF2600"/>
                </a:solidFill>
                <a:latin typeface="Helvetica Neue Medium"/>
                <a:ea typeface="Helvetica Neue Medium"/>
                <a:cs typeface="Helvetica Neue Medium"/>
                <a:sym typeface="Helvetica Neue Medium"/>
              </a:rPr>
              <a:t>x4 upgrade</a:t>
            </a:r>
            <a:endParaRPr sz="3400">
              <a:solidFill>
                <a:srgbClr val="FF2600"/>
              </a:solidFill>
              <a:latin typeface="Helvetica Neue Medium"/>
              <a:ea typeface="Helvetica Neue Medium"/>
              <a:cs typeface="Helvetica Neue Medium"/>
              <a:sym typeface="Helvetica Neue Medium"/>
            </a:endParaRPr>
          </a:p>
          <a:p>
            <a:pPr lvl="0">
              <a:defRPr sz="1800"/>
            </a:pPr>
            <a:r>
              <a:rPr sz="3400">
                <a:solidFill>
                  <a:srgbClr val="FF2600"/>
                </a:solidFill>
                <a:latin typeface="Helvetica Neue Medium"/>
                <a:ea typeface="Helvetica Neue Medium"/>
                <a:cs typeface="Helvetica Neue Medium"/>
                <a:sym typeface="Helvetica Neue Medium"/>
              </a:rPr>
              <a:t>@250GeV</a:t>
            </a:r>
          </a:p>
        </p:txBody>
      </p:sp>
      <p:sp>
        <p:nvSpPr>
          <p:cNvPr id="2278" name="Shape 2278"/>
          <p:cNvSpPr/>
          <p:nvPr/>
        </p:nvSpPr>
        <p:spPr>
          <a:xfrm flipV="1">
            <a:off x="6873825" y="6405437"/>
            <a:ext cx="2571003" cy="1389404"/>
          </a:xfrm>
          <a:prstGeom prst="line">
            <a:avLst/>
          </a:prstGeom>
          <a:ln w="25400">
            <a:solidFill>
              <a:srgbClr val="FF2600"/>
            </a:solidFill>
            <a:miter lim="400000"/>
            <a:headEnd type="stealth"/>
          </a:ln>
        </p:spPr>
        <p:txBody>
          <a:bodyPr lIns="0" tIns="0" rIns="0" bIns="0" anchor="ctr"/>
          <a:lstStyle/>
          <a:p>
            <a:pPr lvl="0" algn="l" defTabSz="457200">
              <a:defRPr sz="1100"/>
            </a:pPr>
          </a:p>
        </p:txBody>
      </p:sp>
      <p:sp>
        <p:nvSpPr>
          <p:cNvPr id="2279" name="Shape 2279"/>
          <p:cNvSpPr/>
          <p:nvPr/>
        </p:nvSpPr>
        <p:spPr>
          <a:xfrm>
            <a:off x="3848100" y="7569200"/>
            <a:ext cx="3009900" cy="1219200"/>
          </a:xfrm>
          <a:prstGeom prst="rect">
            <a:avLst/>
          </a:prstGeom>
          <a:ln w="12700">
            <a:solidFill>
              <a:srgbClr val="FF2600"/>
            </a:solidFill>
            <a:miter lim="400000"/>
          </a:ln>
        </p:spPr>
        <p:txBody>
          <a:bodyPr lIns="0" tIns="0" rIns="0" bIns="0" anchor="ctr"/>
          <a:lstStyle/>
          <a:p>
            <a:pPr lvl="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280" name="Shape 2280"/>
          <p:cNvSpPr/>
          <p:nvPr/>
        </p:nvSpPr>
        <p:spPr>
          <a:xfrm>
            <a:off x="5397500" y="8953500"/>
            <a:ext cx="6284265"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47700">
              <a:buClr>
                <a:srgbClr val="000000"/>
              </a:buClr>
              <a:defRPr sz="2200">
                <a:solidFill>
                  <a:srgbClr val="FF2C79"/>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2200">
                <a:solidFill>
                  <a:srgbClr val="FF2C79"/>
                </a:solidFill>
                <a:uFill>
                  <a:solidFill>
                    <a:srgbClr val="FF2C79"/>
                  </a:solidFill>
                </a:uFill>
              </a:rPr>
              <a:t>The current ILC design is rather conservative!</a:t>
            </a:r>
          </a:p>
        </p:txBody>
      </p:sp>
      <p:sp>
        <p:nvSpPr>
          <p:cNvPr id="2281" name="Shape 2281"/>
          <p:cNvSpPr/>
          <p:nvPr/>
        </p:nvSpPr>
        <p:spPr>
          <a:xfrm>
            <a:off x="7632700" y="7950200"/>
            <a:ext cx="4472564"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47700">
              <a:buClr>
                <a:srgbClr val="000000"/>
              </a:buClr>
              <a:defRPr sz="2200">
                <a:solidFill>
                  <a:srgbClr val="0433FF"/>
                </a:solidFill>
                <a:uFill>
                  <a:solidFill>
                    <a:srgbClr val="0433FF"/>
                  </a:solidFill>
                </a:uFill>
                <a:latin typeface="Helvetica Neue"/>
                <a:ea typeface="Helvetica Neue"/>
                <a:cs typeface="Helvetica Neue"/>
                <a:sym typeface="Helvetica Neue"/>
              </a:defRPr>
            </a:lvl1pPr>
          </a:lstStyle>
          <a:p>
            <a:pPr lvl="0">
              <a:defRPr sz="1800">
                <a:solidFill>
                  <a:srgbClr val="000000"/>
                </a:solidFill>
                <a:uFillTx/>
              </a:defRPr>
            </a:pPr>
            <a:r>
              <a:rPr sz="2200">
                <a:solidFill>
                  <a:srgbClr val="0433FF"/>
                </a:solidFill>
                <a:uFill>
                  <a:solidFill>
                    <a:srgbClr val="0433FF"/>
                  </a:solidFill>
                </a:uFill>
              </a:rPr>
              <a:t>Blue: upgrade described in TDR</a:t>
            </a:r>
          </a:p>
        </p:txBody>
      </p:sp>
      <p:sp>
        <p:nvSpPr>
          <p:cNvPr id="2282" name="Shape 2282"/>
          <p:cNvSpPr/>
          <p:nvPr/>
        </p:nvSpPr>
        <p:spPr>
          <a:xfrm>
            <a:off x="7810500" y="7422331"/>
            <a:ext cx="4826000"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10000"/>
              </a:lnSpc>
              <a:spcBef>
                <a:spcPts val="800"/>
              </a:spcBef>
              <a:buClr>
                <a:srgbClr val="FFFED5"/>
              </a:buClr>
              <a:buFont typeface="Tahoma"/>
              <a:tabLst>
                <a:tab pos="965200" algn="l"/>
                <a:tab pos="1295400" algn="l"/>
              </a:tabLst>
              <a:defRPr sz="1200">
                <a:uFill>
                  <a:solidFill/>
                </a:uFill>
                <a:latin typeface="Helvetica Neue"/>
                <a:ea typeface="Helvetica Neue"/>
                <a:cs typeface="Helvetica Neue"/>
                <a:sym typeface="Helvetica Neue"/>
              </a:defRPr>
            </a:lvl1pPr>
          </a:lstStyle>
          <a:p>
            <a:pPr lvl="0">
              <a:defRPr sz="1800">
                <a:uFillTx/>
              </a:defRPr>
            </a:pPr>
            <a:r>
              <a:rPr sz="1200">
                <a:uFill>
                  <a:solidFill/>
                </a:uFill>
              </a:rPr>
              <a:t>Snowmass ILC Higgs White Paper (arXiv: 1310.0763)</a:t>
            </a:r>
          </a:p>
        </p:txBody>
      </p:sp>
    </p:spTree>
  </p:cSld>
  <p:clrMapOvr>
    <a:masterClrMapping/>
  </p:clrMapOvr>
  <p:transition spd="med" advClick="1"/>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4" name="Shape 2284"/>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Scalability (short-term)</a:t>
            </a:r>
          </a:p>
        </p:txBody>
      </p:sp>
      <p:graphicFrame>
        <p:nvGraphicFramePr>
          <p:cNvPr id="2285" name="Table 2285"/>
          <p:cNvGraphicFramePr/>
          <p:nvPr/>
        </p:nvGraphicFramePr>
        <p:xfrm>
          <a:off x="636772" y="2487819"/>
          <a:ext cx="11709845" cy="364065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991708"/>
                <a:gridCol w="1746869"/>
                <a:gridCol w="296220"/>
                <a:gridCol w="1087936"/>
                <a:gridCol w="1087936"/>
                <a:gridCol w="1087936"/>
                <a:gridCol w="296220"/>
                <a:gridCol w="1085205"/>
                <a:gridCol w="1085205"/>
                <a:gridCol w="931905"/>
              </a:tblGrid>
              <a:tr h="435222">
                <a:tc>
                  <a:txBody>
                    <a:bodyPr/>
                    <a:lstStyle/>
                    <a:p>
                      <a:pPr lvl="0" algn="l">
                        <a:defRPr sz="1800"/>
                      </a:pPr>
                      <a:r>
                        <a:rPr sz="2100">
                          <a:latin typeface="Arial"/>
                          <a:ea typeface="Arial"/>
                          <a:cs typeface="Arial"/>
                        </a:rPr>
                        <a:t/>
                      </a:r>
                    </a:p>
                  </a:txBody>
                  <a:tcPr marL="45720" marR="45720" marT="45720" marB="45720" anchor="ctr" anchorCtr="0" horzOverflow="overflow">
                    <a:noFill/>
                  </a:tcPr>
                </a:tc>
                <a:tc>
                  <a:txBody>
                    <a:bodyPr/>
                    <a:lstStyle/>
                    <a:p>
                      <a:pPr lvl="0" algn="l">
                        <a:defRPr sz="1800"/>
                      </a:pPr>
                      <a:r>
                        <a:rPr sz="2100">
                          <a:latin typeface="Arial"/>
                          <a:ea typeface="Arial"/>
                          <a:cs typeface="Arial"/>
                        </a:rPr>
                        <a:t/>
                      </a:r>
                    </a:p>
                  </a:txBody>
                  <a:tcPr marL="45720" marR="45720" marT="45720" marB="45720" anchor="ctr" anchorCtr="0" horzOverflow="overflow">
                    <a:noFill/>
                  </a:tcPr>
                </a:tc>
                <a:tc>
                  <a:txBody>
                    <a:bodyPr/>
                    <a:lstStyle/>
                    <a:p>
                      <a:pPr lvl="0" algn="l">
                        <a:defRPr sz="1800"/>
                      </a:pPr>
                      <a:r>
                        <a:rPr sz="2100">
                          <a:latin typeface="Arial"/>
                          <a:ea typeface="Arial"/>
                          <a:cs typeface="Arial"/>
                        </a:rPr>
                        <a:t/>
                      </a:r>
                    </a:p>
                  </a:txBody>
                  <a:tcPr marL="45720" marR="45720" marT="45720" marB="45720" anchor="ctr" anchorCtr="0" horzOverflow="overflow">
                    <a:noFill/>
                  </a:tcPr>
                </a:tc>
                <a:tc gridSpan="3">
                  <a:txBody>
                    <a:bodyPr/>
                    <a:lstStyle/>
                    <a:p>
                      <a:pPr lvl="0" algn="ctr">
                        <a:defRPr sz="1800"/>
                      </a:pPr>
                      <a:r>
                        <a:rPr b="1" sz="2100">
                          <a:latin typeface="Arial"/>
                          <a:ea typeface="Arial"/>
                          <a:cs typeface="Arial"/>
                        </a:rPr>
                        <a:t>Baseline</a:t>
                      </a:r>
                    </a:p>
                  </a:txBody>
                  <a:tcPr marL="45720" marR="45720" marT="45720" marB="45720" anchor="ctr" anchorCtr="0" horzOverflow="overflow">
                    <a:lnB w="28575">
                      <a:solidFill>
                        <a:srgbClr val="000000"/>
                      </a:solidFill>
                      <a:round/>
                    </a:lnB>
                    <a:noFill/>
                  </a:tcPr>
                </a:tc>
                <a:tc hMerge="1">
                  <a:tcPr/>
                </a:tc>
                <a:tc hMerge="1">
                  <a:tcPr/>
                </a:tc>
                <a:tc>
                  <a:txBody>
                    <a:bodyPr/>
                    <a:lstStyle/>
                    <a:p>
                      <a:pPr lvl="0" algn="ctr">
                        <a:defRPr sz="1800"/>
                      </a:pPr>
                      <a:r>
                        <a:rPr sz="2100">
                          <a:latin typeface="Arial"/>
                          <a:ea typeface="Arial"/>
                          <a:cs typeface="Arial"/>
                        </a:rPr>
                        <a:t/>
                      </a:r>
                    </a:p>
                  </a:txBody>
                  <a:tcPr marL="45720" marR="45720" marT="45720" marB="45720" anchor="ctr" anchorCtr="0" horzOverflow="overflow">
                    <a:noFill/>
                  </a:tcPr>
                </a:tc>
                <a:tc gridSpan="3">
                  <a:txBody>
                    <a:bodyPr/>
                    <a:lstStyle/>
                    <a:p>
                      <a:pPr lvl="0" algn="ctr">
                        <a:defRPr sz="1800"/>
                      </a:pPr>
                      <a:r>
                        <a:rPr b="1" sz="2100">
                          <a:latin typeface="Arial"/>
                          <a:ea typeface="Arial"/>
                          <a:cs typeface="Arial"/>
                        </a:rPr>
                        <a:t>Luminosity Upgrade</a:t>
                      </a:r>
                    </a:p>
                  </a:txBody>
                  <a:tcPr marL="45720" marR="45720" marT="45720" marB="45720" anchor="ctr" anchorCtr="0" horzOverflow="overflow">
                    <a:lnB w="28575">
                      <a:solidFill>
                        <a:srgbClr val="000000"/>
                      </a:solidFill>
                      <a:round/>
                    </a:lnB>
                    <a:noFill/>
                  </a:tcPr>
                </a:tc>
                <a:tc hMerge="1">
                  <a:tcPr/>
                </a:tc>
                <a:tc hMerge="1">
                  <a:tcPr/>
                </a:tc>
              </a:tr>
              <a:tr h="145578">
                <a:tc>
                  <a:txBody>
                    <a:bodyPr/>
                    <a:lstStyle/>
                    <a:p>
                      <a:pPr lvl="0" algn="l">
                        <a:defRPr sz="1800"/>
                      </a:pPr>
                      <a:r>
                        <a:rPr sz="2100">
                          <a:latin typeface="Arial"/>
                          <a:ea typeface="Arial"/>
                          <a:cs typeface="Arial"/>
                        </a:rPr>
                        <a:t/>
                      </a:r>
                    </a:p>
                  </a:txBody>
                  <a:tcPr marL="0" marR="0" marT="0" marB="0" anchor="ctr" anchorCtr="0" horzOverflow="overflow">
                    <a:noFill/>
                  </a:tcPr>
                </a:tc>
                <a:tc>
                  <a:txBody>
                    <a:bodyPr/>
                    <a:lstStyle/>
                    <a:p>
                      <a:pPr lvl="0" algn="l">
                        <a:defRPr sz="1800"/>
                      </a:pPr>
                      <a:r>
                        <a:rPr sz="2100">
                          <a:latin typeface="Arial"/>
                          <a:ea typeface="Arial"/>
                          <a:cs typeface="Arial"/>
                        </a:rPr>
                        <a:t/>
                      </a:r>
                    </a:p>
                  </a:txBody>
                  <a:tcPr marL="0" marR="0" marT="0" marB="0" anchor="ctr" anchorCtr="0" horzOverflow="overflow">
                    <a:noFill/>
                  </a:tcPr>
                </a:tc>
                <a:tc>
                  <a:txBody>
                    <a:bodyPr/>
                    <a:lstStyle/>
                    <a:p>
                      <a:pPr lvl="0" algn="l">
                        <a:defRPr sz="1800"/>
                      </a:pPr>
                      <a:r>
                        <a:rPr sz="2100">
                          <a:latin typeface="Arial"/>
                          <a:ea typeface="Arial"/>
                          <a:cs typeface="Arial"/>
                        </a:rPr>
                        <a:t/>
                      </a:r>
                    </a:p>
                  </a:txBody>
                  <a:tcPr marL="0" marR="0" marT="0" marB="0" anchor="ctr" anchorCtr="0" horzOverflow="overflow">
                    <a:noFill/>
                  </a:tcPr>
                </a:tc>
                <a:tc gridSpan="3">
                  <a:txBody>
                    <a:bodyPr/>
                    <a:lstStyle/>
                    <a:p>
                      <a:pPr lvl="0" algn="ctr">
                        <a:defRPr sz="1800"/>
                      </a:pPr>
                      <a:r>
                        <a:rPr sz="2100">
                          <a:latin typeface="Arial"/>
                          <a:ea typeface="Arial"/>
                          <a:cs typeface="Arial"/>
                        </a:rPr>
                        <a:t/>
                      </a:r>
                    </a:p>
                  </a:txBody>
                  <a:tcPr marL="0" marR="0" marT="0" marB="0" anchor="ctr" anchorCtr="0" horzOverflow="overflow">
                    <a:lnT w="28575">
                      <a:solidFill>
                        <a:srgbClr val="000000"/>
                      </a:solidFill>
                      <a:round/>
                    </a:lnT>
                    <a:noFill/>
                  </a:tcPr>
                </a:tc>
                <a:tc hMerge="1">
                  <a:tcPr/>
                </a:tc>
                <a:tc hMerge="1">
                  <a:tcPr/>
                </a:tc>
                <a:tc>
                  <a:txBody>
                    <a:bodyPr/>
                    <a:lstStyle/>
                    <a:p>
                      <a:pPr lvl="0" algn="ctr">
                        <a:defRPr sz="1800"/>
                      </a:pPr>
                      <a:r>
                        <a:rPr sz="2100">
                          <a:latin typeface="Arial"/>
                          <a:ea typeface="Arial"/>
                          <a:cs typeface="Arial"/>
                        </a:rPr>
                        <a:t/>
                      </a:r>
                    </a:p>
                  </a:txBody>
                  <a:tcPr marL="0" marR="0" marT="0" marB="0" anchor="ctr" anchorCtr="0" horzOverflow="overflow">
                    <a:noFill/>
                  </a:tcPr>
                </a:tc>
                <a:tc gridSpan="3">
                  <a:txBody>
                    <a:bodyPr/>
                    <a:lstStyle/>
                    <a:p>
                      <a:pPr lvl="0" algn="ctr">
                        <a:defRPr sz="1800"/>
                      </a:pPr>
                      <a:r>
                        <a:rPr sz="2100">
                          <a:latin typeface="Arial"/>
                          <a:ea typeface="Arial"/>
                          <a:cs typeface="Arial"/>
                        </a:rPr>
                        <a:t/>
                      </a:r>
                    </a:p>
                  </a:txBody>
                  <a:tcPr marL="0" marR="0" marT="0" marB="0" anchor="ctr" anchorCtr="0" horzOverflow="overflow">
                    <a:lnT w="28575">
                      <a:solidFill>
                        <a:srgbClr val="000000"/>
                      </a:solidFill>
                      <a:round/>
                    </a:lnT>
                    <a:noFill/>
                  </a:tcPr>
                </a:tc>
                <a:tc hMerge="1">
                  <a:tcPr/>
                </a:tc>
                <a:tc hMerge="1">
                  <a:tcPr/>
                </a:tc>
              </a:tr>
              <a:tr h="435222">
                <a:tc>
                  <a:txBody>
                    <a:bodyPr/>
                    <a:lstStyle/>
                    <a:p>
                      <a:pPr lvl="0" algn="l">
                        <a:defRPr sz="1800"/>
                      </a:pPr>
                      <a:r>
                        <a:rPr sz="2100">
                          <a:latin typeface="Arial"/>
                          <a:ea typeface="Arial"/>
                          <a:cs typeface="Arial"/>
                        </a:rPr>
                        <a:t>CM Energy</a:t>
                      </a:r>
                    </a:p>
                  </a:txBody>
                  <a:tcPr marL="45720" marR="45720" marT="45720" marB="45720" anchor="ctr" anchorCtr="0" horzOverflow="overflow">
                    <a:lnB w="12700">
                      <a:solidFill>
                        <a:srgbClr val="000000"/>
                      </a:solidFill>
                      <a:round/>
                    </a:lnB>
                    <a:noFill/>
                  </a:tcPr>
                </a:tc>
                <a:tc>
                  <a:txBody>
                    <a:bodyPr/>
                    <a:lstStyle/>
                    <a:p>
                      <a:pPr lvl="0" algn="l">
                        <a:defRPr sz="1800"/>
                      </a:pPr>
                      <a:r>
                        <a:rPr sz="2100">
                          <a:latin typeface="Arial"/>
                          <a:ea typeface="Arial"/>
                          <a:cs typeface="Arial"/>
                        </a:rPr>
                        <a:t>GeV</a:t>
                      </a:r>
                    </a:p>
                  </a:txBody>
                  <a:tcPr marL="45720" marR="45720" marT="45720" marB="45720" anchor="ctr" anchorCtr="0" horzOverflow="overflow">
                    <a:lnB w="12700">
                      <a:solidFill>
                        <a:srgbClr val="000000"/>
                      </a:solidFill>
                      <a:round/>
                    </a:lnB>
                    <a:noFill/>
                  </a:tcPr>
                </a:tc>
                <a:tc>
                  <a:txBody>
                    <a:bodyPr/>
                    <a:lstStyle/>
                    <a:p>
                      <a:pPr lvl="0" algn="l">
                        <a:defRPr sz="1800"/>
                      </a:pPr>
                      <a:r>
                        <a:rPr sz="2100">
                          <a:latin typeface="Arial"/>
                          <a:ea typeface="Arial"/>
                          <a:cs typeface="Arial"/>
                        </a:rPr>
                        <a:t/>
                      </a:r>
                    </a:p>
                  </a:txBody>
                  <a:tcPr marL="45720" marR="45720" marT="45720" marB="45720" anchor="ctr" anchorCtr="0" horzOverflow="overflow">
                    <a:lnB w="12700">
                      <a:solidFill>
                        <a:srgbClr val="000000"/>
                      </a:solidFill>
                      <a:round/>
                    </a:lnB>
                    <a:noFill/>
                  </a:tcPr>
                </a:tc>
                <a:tc>
                  <a:txBody>
                    <a:bodyPr/>
                    <a:lstStyle/>
                    <a:p>
                      <a:pPr lvl="0" algn="ctr">
                        <a:defRPr sz="1800"/>
                      </a:pPr>
                      <a:r>
                        <a:rPr b="1" sz="2100">
                          <a:latin typeface="Arial"/>
                          <a:ea typeface="Arial"/>
                          <a:cs typeface="Arial"/>
                        </a:rPr>
                        <a:t>250</a:t>
                      </a:r>
                    </a:p>
                  </a:txBody>
                  <a:tcPr marL="45720" marR="45720" marT="45720" marB="45720" anchor="ctr" anchorCtr="0" horzOverflow="overflow">
                    <a:lnB w="12700">
                      <a:solidFill>
                        <a:srgbClr val="000000"/>
                      </a:solidFill>
                      <a:round/>
                    </a:lnB>
                    <a:solidFill>
                      <a:srgbClr val="CCFFCC"/>
                    </a:solidFill>
                  </a:tcPr>
                </a:tc>
                <a:tc>
                  <a:txBody>
                    <a:bodyPr/>
                    <a:lstStyle/>
                    <a:p>
                      <a:pPr lvl="0" algn="ctr">
                        <a:defRPr sz="1800"/>
                      </a:pPr>
                      <a:r>
                        <a:rPr b="1" sz="2100">
                          <a:latin typeface="Arial"/>
                          <a:ea typeface="Arial"/>
                          <a:cs typeface="Arial"/>
                        </a:rPr>
                        <a:t>500</a:t>
                      </a:r>
                    </a:p>
                  </a:txBody>
                  <a:tcPr marL="45720" marR="45720" marT="45720" marB="45720" anchor="ctr" anchorCtr="0" horzOverflow="overflow">
                    <a:lnB w="12700">
                      <a:solidFill>
                        <a:srgbClr val="000000"/>
                      </a:solidFill>
                      <a:round/>
                    </a:lnB>
                    <a:solidFill>
                      <a:srgbClr val="CCFFCC"/>
                    </a:solidFill>
                  </a:tcPr>
                </a:tc>
                <a:tc>
                  <a:txBody>
                    <a:bodyPr/>
                    <a:lstStyle/>
                    <a:p>
                      <a:pPr lvl="0" algn="ctr">
                        <a:defRPr sz="1800"/>
                      </a:pPr>
                      <a:r>
                        <a:rPr b="1" sz="2100">
                          <a:latin typeface="Arial"/>
                          <a:ea typeface="Arial"/>
                          <a:cs typeface="Arial"/>
                        </a:rPr>
                        <a:t>1000</a:t>
                      </a:r>
                    </a:p>
                  </a:txBody>
                  <a:tcPr marL="45720" marR="45720" marT="45720" marB="45720" anchor="ctr" anchorCtr="0" horzOverflow="overflow">
                    <a:lnB w="12700">
                      <a:solidFill>
                        <a:srgbClr val="000000"/>
                      </a:solidFill>
                      <a:round/>
                    </a:lnB>
                    <a:solidFill>
                      <a:srgbClr val="CCFFCC"/>
                    </a:solidFill>
                  </a:tcPr>
                </a:tc>
                <a:tc>
                  <a:txBody>
                    <a:bodyPr/>
                    <a:lstStyle/>
                    <a:p>
                      <a:pPr lvl="0" algn="ctr">
                        <a:defRPr sz="1800"/>
                      </a:pPr>
                      <a:r>
                        <a:rPr sz="2100">
                          <a:latin typeface="Arial"/>
                          <a:ea typeface="Arial"/>
                          <a:cs typeface="Arial"/>
                        </a:rPr>
                        <a:t/>
                      </a:r>
                    </a:p>
                  </a:txBody>
                  <a:tcPr marL="45720" marR="45720" marT="45720" marB="45720" anchor="ctr" anchorCtr="0" horzOverflow="overflow">
                    <a:lnB w="12700">
                      <a:solidFill>
                        <a:srgbClr val="000000"/>
                      </a:solidFill>
                      <a:round/>
                    </a:lnB>
                    <a:noFill/>
                  </a:tcPr>
                </a:tc>
                <a:tc>
                  <a:txBody>
                    <a:bodyPr/>
                    <a:lstStyle/>
                    <a:p>
                      <a:pPr lvl="0" algn="ctr">
                        <a:defRPr sz="1800"/>
                      </a:pPr>
                      <a:r>
                        <a:rPr b="1" sz="2100">
                          <a:latin typeface="Arial"/>
                          <a:ea typeface="Arial"/>
                          <a:cs typeface="Arial"/>
                        </a:rPr>
                        <a:t>250</a:t>
                      </a:r>
                    </a:p>
                  </a:txBody>
                  <a:tcPr marL="45720" marR="45720" marT="45720" marB="45720" anchor="ctr" anchorCtr="0" horzOverflow="overflow">
                    <a:lnB w="12700">
                      <a:solidFill>
                        <a:srgbClr val="000000"/>
                      </a:solidFill>
                      <a:round/>
                    </a:lnB>
                    <a:solidFill>
                      <a:srgbClr val="EECDFF"/>
                    </a:solidFill>
                  </a:tcPr>
                </a:tc>
                <a:tc>
                  <a:txBody>
                    <a:bodyPr/>
                    <a:lstStyle/>
                    <a:p>
                      <a:pPr lvl="0" algn="ctr">
                        <a:defRPr sz="1800"/>
                      </a:pPr>
                      <a:r>
                        <a:rPr b="1" sz="2100">
                          <a:latin typeface="Arial"/>
                          <a:ea typeface="Arial"/>
                          <a:cs typeface="Arial"/>
                        </a:rPr>
                        <a:t>250</a:t>
                      </a:r>
                    </a:p>
                  </a:txBody>
                  <a:tcPr marL="45720" marR="45720" marT="45720" marB="45720" anchor="ctr" anchorCtr="0" horzOverflow="overflow">
                    <a:lnB w="12700">
                      <a:solidFill>
                        <a:srgbClr val="000000"/>
                      </a:solidFill>
                      <a:round/>
                    </a:lnB>
                    <a:solidFill>
                      <a:srgbClr val="EECDFF"/>
                    </a:solidFill>
                  </a:tcPr>
                </a:tc>
                <a:tc>
                  <a:txBody>
                    <a:bodyPr/>
                    <a:lstStyle/>
                    <a:p>
                      <a:pPr lvl="0" algn="ctr">
                        <a:defRPr sz="1800"/>
                      </a:pPr>
                      <a:r>
                        <a:rPr b="1" sz="2100">
                          <a:latin typeface="Arial"/>
                          <a:ea typeface="Arial"/>
                          <a:cs typeface="Arial"/>
                        </a:rPr>
                        <a:t>500</a:t>
                      </a:r>
                    </a:p>
                  </a:txBody>
                  <a:tcPr marL="45720" marR="45720" marT="45720" marB="45720" anchor="ctr" anchorCtr="0" horzOverflow="overflow">
                    <a:lnB w="12700">
                      <a:solidFill>
                        <a:srgbClr val="000000"/>
                      </a:solidFill>
                      <a:round/>
                    </a:lnB>
                    <a:solidFill>
                      <a:srgbClr val="CCFFCC"/>
                    </a:solidFill>
                  </a:tcPr>
                </a:tc>
              </a:tr>
              <a:tr h="435816">
                <a:tc>
                  <a:txBody>
                    <a:bodyPr/>
                    <a:lstStyle/>
                    <a:p>
                      <a:pPr lvl="0" algn="l">
                        <a:defRPr sz="1800"/>
                      </a:pPr>
                      <a:r>
                        <a:rPr sz="2100">
                          <a:latin typeface="Arial"/>
                          <a:ea typeface="Arial"/>
                          <a:cs typeface="Arial"/>
                        </a:rPr>
                        <a:t>Luminosity</a:t>
                      </a:r>
                    </a:p>
                  </a:txBody>
                  <a:tcPr marL="45720" marR="45720" marT="45720" marB="45720" anchor="ctr" anchorCtr="0" horzOverflow="overflow">
                    <a:lnT w="12700">
                      <a:solidFill>
                        <a:srgbClr val="000000"/>
                      </a:solidFill>
                      <a:round/>
                    </a:lnT>
                    <a:noFill/>
                  </a:tcPr>
                </a:tc>
                <a:tc>
                  <a:txBody>
                    <a:bodyPr/>
                    <a:lstStyle/>
                    <a:p>
                      <a:pPr lvl="0" algn="l">
                        <a:defRPr sz="1800"/>
                      </a:pPr>
                      <a:r>
                        <a:rPr sz="2100">
                          <a:latin typeface="Arial"/>
                          <a:ea typeface="Arial"/>
                          <a:cs typeface="Arial"/>
                        </a:rPr>
                        <a:t>10</a:t>
                      </a:r>
                      <a:r>
                        <a:rPr baseline="30666" sz="2100">
                          <a:latin typeface="Arial"/>
                          <a:ea typeface="Arial"/>
                          <a:cs typeface="Arial"/>
                        </a:rPr>
                        <a:t>34</a:t>
                      </a:r>
                      <a:r>
                        <a:rPr sz="2100">
                          <a:latin typeface="Arial"/>
                          <a:ea typeface="Arial"/>
                          <a:cs typeface="Arial"/>
                        </a:rPr>
                        <a:t> cm</a:t>
                      </a:r>
                      <a:r>
                        <a:rPr baseline="30666" sz="2100">
                          <a:latin typeface="Arial"/>
                          <a:ea typeface="Arial"/>
                          <a:cs typeface="Arial"/>
                        </a:rPr>
                        <a:t>-2</a:t>
                      </a:r>
                      <a:r>
                        <a:rPr sz="2100">
                          <a:latin typeface="Arial"/>
                          <a:ea typeface="Arial"/>
                          <a:cs typeface="Arial"/>
                        </a:rPr>
                        <a:t> s</a:t>
                      </a:r>
                      <a:r>
                        <a:rPr baseline="30666" sz="2100">
                          <a:latin typeface="Arial"/>
                          <a:ea typeface="Arial"/>
                          <a:cs typeface="Arial"/>
                        </a:rPr>
                        <a:t>-1</a:t>
                      </a:r>
                    </a:p>
                  </a:txBody>
                  <a:tcPr marL="45720" marR="45720" marT="45720" marB="45720" anchor="ctr" anchorCtr="0" horzOverflow="overflow">
                    <a:lnT w="12700">
                      <a:solidFill>
                        <a:srgbClr val="000000"/>
                      </a:solidFill>
                      <a:round/>
                    </a:lnT>
                    <a:noFill/>
                  </a:tcPr>
                </a:tc>
                <a:tc>
                  <a:txBody>
                    <a:bodyPr/>
                    <a:lstStyle/>
                    <a:p>
                      <a:pPr lvl="0" algn="l">
                        <a:defRPr sz="1800"/>
                      </a:pPr>
                      <a:r>
                        <a:rPr baseline="30666" sz="2100">
                          <a:latin typeface="Arial"/>
                          <a:ea typeface="Arial"/>
                          <a:cs typeface="Arial"/>
                        </a:rPr>
                        <a:t/>
                      </a:r>
                    </a:p>
                  </a:txBody>
                  <a:tcPr marL="45720" marR="45720" marT="45720" marB="45720" anchor="ctr" anchorCtr="0" horzOverflow="overflow">
                    <a:lnT w="12700">
                      <a:solidFill>
                        <a:srgbClr val="000000"/>
                      </a:solidFill>
                      <a:round/>
                    </a:lnT>
                    <a:noFill/>
                  </a:tcPr>
                </a:tc>
                <a:tc>
                  <a:txBody>
                    <a:bodyPr/>
                    <a:lstStyle/>
                    <a:p>
                      <a:pPr lvl="0" algn="ctr">
                        <a:defRPr sz="1800"/>
                      </a:pPr>
                      <a:r>
                        <a:rPr sz="2100">
                          <a:latin typeface="Arial"/>
                          <a:ea typeface="Arial"/>
                          <a:cs typeface="Arial"/>
                        </a:rPr>
                        <a:t>0.75</a:t>
                      </a:r>
                    </a:p>
                  </a:txBody>
                  <a:tcPr marL="45720" marR="45720" marT="45720" marB="45720" anchor="ctr" anchorCtr="0" horzOverflow="overflow">
                    <a:lnT w="12700">
                      <a:solidFill>
                        <a:srgbClr val="000000"/>
                      </a:solidFill>
                      <a:round/>
                    </a:lnT>
                    <a:solidFill>
                      <a:srgbClr val="CCFFCC"/>
                    </a:solidFill>
                  </a:tcPr>
                </a:tc>
                <a:tc>
                  <a:txBody>
                    <a:bodyPr/>
                    <a:lstStyle/>
                    <a:p>
                      <a:pPr lvl="0" algn="ctr">
                        <a:defRPr sz="1800"/>
                      </a:pPr>
                      <a:r>
                        <a:rPr sz="2100">
                          <a:latin typeface="Arial"/>
                          <a:ea typeface="Arial"/>
                          <a:cs typeface="Arial"/>
                        </a:rPr>
                        <a:t>1.8</a:t>
                      </a:r>
                    </a:p>
                  </a:txBody>
                  <a:tcPr marL="45720" marR="45720" marT="45720" marB="45720" anchor="ctr" anchorCtr="0" horzOverflow="overflow">
                    <a:lnT w="12700">
                      <a:solidFill>
                        <a:srgbClr val="000000"/>
                      </a:solidFill>
                      <a:round/>
                    </a:lnT>
                    <a:solidFill>
                      <a:srgbClr val="CCFFCC"/>
                    </a:solidFill>
                  </a:tcPr>
                </a:tc>
                <a:tc>
                  <a:txBody>
                    <a:bodyPr/>
                    <a:lstStyle/>
                    <a:p>
                      <a:pPr lvl="0" algn="ctr">
                        <a:defRPr sz="1800"/>
                      </a:pPr>
                      <a:r>
                        <a:rPr sz="2100">
                          <a:latin typeface="Arial"/>
                          <a:ea typeface="Arial"/>
                          <a:cs typeface="Arial"/>
                        </a:rPr>
                        <a:t>4.9</a:t>
                      </a:r>
                    </a:p>
                  </a:txBody>
                  <a:tcPr marL="45720" marR="45720" marT="45720" marB="45720" anchor="ctr" anchorCtr="0" horzOverflow="overflow">
                    <a:lnT w="12700">
                      <a:solidFill>
                        <a:srgbClr val="000000"/>
                      </a:solidFill>
                      <a:round/>
                    </a:lnT>
                    <a:solidFill>
                      <a:srgbClr val="CCFFCC"/>
                    </a:solidFill>
                  </a:tcPr>
                </a:tc>
                <a:tc>
                  <a:txBody>
                    <a:bodyPr/>
                    <a:lstStyle/>
                    <a:p>
                      <a:pPr lvl="0" algn="ctr">
                        <a:defRPr sz="1800"/>
                      </a:pPr>
                      <a:r>
                        <a:rPr sz="2100">
                          <a:latin typeface="Arial"/>
                          <a:ea typeface="Arial"/>
                          <a:cs typeface="Arial"/>
                        </a:rPr>
                        <a:t/>
                      </a:r>
                    </a:p>
                  </a:txBody>
                  <a:tcPr marL="45720" marR="45720" marT="45720" marB="45720" anchor="ctr" anchorCtr="0" horzOverflow="overflow">
                    <a:lnT w="12700">
                      <a:solidFill>
                        <a:srgbClr val="000000"/>
                      </a:solidFill>
                      <a:round/>
                    </a:lnT>
                    <a:noFill/>
                  </a:tcPr>
                </a:tc>
                <a:tc>
                  <a:txBody>
                    <a:bodyPr/>
                    <a:lstStyle/>
                    <a:p>
                      <a:pPr lvl="0" algn="ctr">
                        <a:defRPr sz="1800"/>
                      </a:pPr>
                      <a:r>
                        <a:rPr sz="2100">
                          <a:latin typeface="Arial"/>
                          <a:ea typeface="Arial"/>
                          <a:cs typeface="Arial"/>
                        </a:rPr>
                        <a:t>1.5</a:t>
                      </a:r>
                    </a:p>
                  </a:txBody>
                  <a:tcPr marL="45720" marR="45720" marT="45720" marB="45720" anchor="ctr" anchorCtr="0" horzOverflow="overflow">
                    <a:lnT w="12700">
                      <a:solidFill>
                        <a:srgbClr val="000000"/>
                      </a:solidFill>
                      <a:round/>
                    </a:lnT>
                    <a:solidFill>
                      <a:srgbClr val="EECDFF"/>
                    </a:solidFill>
                  </a:tcPr>
                </a:tc>
                <a:tc>
                  <a:txBody>
                    <a:bodyPr/>
                    <a:lstStyle/>
                    <a:p>
                      <a:pPr lvl="0" algn="ctr">
                        <a:defRPr sz="1800"/>
                      </a:pPr>
                      <a:r>
                        <a:rPr sz="2100">
                          <a:latin typeface="Arial"/>
                          <a:ea typeface="Arial"/>
                          <a:cs typeface="Arial"/>
                        </a:rPr>
                        <a:t>3.0</a:t>
                      </a:r>
                    </a:p>
                  </a:txBody>
                  <a:tcPr marL="45720" marR="45720" marT="45720" marB="45720" anchor="ctr" anchorCtr="0" horzOverflow="overflow">
                    <a:lnT w="12700">
                      <a:solidFill>
                        <a:srgbClr val="000000"/>
                      </a:solidFill>
                      <a:round/>
                    </a:lnT>
                    <a:solidFill>
                      <a:srgbClr val="EECDFF"/>
                    </a:solidFill>
                  </a:tcPr>
                </a:tc>
                <a:tc>
                  <a:txBody>
                    <a:bodyPr/>
                    <a:lstStyle/>
                    <a:p>
                      <a:pPr lvl="0" algn="ctr">
                        <a:defRPr sz="1800"/>
                      </a:pPr>
                      <a:r>
                        <a:rPr sz="2100">
                          <a:latin typeface="Arial"/>
                          <a:ea typeface="Arial"/>
                          <a:cs typeface="Arial"/>
                        </a:rPr>
                        <a:t>3.6</a:t>
                      </a:r>
                    </a:p>
                  </a:txBody>
                  <a:tcPr marL="45720" marR="45720" marT="45720" marB="45720" anchor="ctr" anchorCtr="0" horzOverflow="overflow">
                    <a:lnT w="12700">
                      <a:solidFill>
                        <a:srgbClr val="000000"/>
                      </a:solidFill>
                      <a:round/>
                    </a:lnT>
                    <a:solidFill>
                      <a:srgbClr val="CCFFCC"/>
                    </a:solidFill>
                  </a:tcPr>
                </a:tc>
              </a:tr>
              <a:tr h="435222">
                <a:tc>
                  <a:txBody>
                    <a:bodyPr/>
                    <a:lstStyle/>
                    <a:p>
                      <a:pPr lvl="0" algn="l">
                        <a:defRPr sz="1800"/>
                      </a:pPr>
                      <a:r>
                        <a:rPr sz="2100">
                          <a:latin typeface="Arial"/>
                          <a:ea typeface="Arial"/>
                          <a:cs typeface="Arial"/>
                        </a:rPr>
                        <a:t>Collision rate</a:t>
                      </a:r>
                    </a:p>
                  </a:txBody>
                  <a:tcPr marL="45720" marR="45720" marT="45720" marB="45720" anchor="ctr" anchorCtr="0" horzOverflow="overflow">
                    <a:noFill/>
                  </a:tcPr>
                </a:tc>
                <a:tc>
                  <a:txBody>
                    <a:bodyPr/>
                    <a:lstStyle/>
                    <a:p>
                      <a:pPr lvl="0" algn="l">
                        <a:defRPr sz="1800"/>
                      </a:pPr>
                      <a:r>
                        <a:rPr sz="2100">
                          <a:latin typeface="Arial"/>
                          <a:ea typeface="Arial"/>
                          <a:cs typeface="Arial"/>
                        </a:rPr>
                        <a:t>Hz</a:t>
                      </a:r>
                    </a:p>
                  </a:txBody>
                  <a:tcPr marL="45720" marR="45720" marT="45720" marB="45720" anchor="ctr" anchorCtr="0" horzOverflow="overflow">
                    <a:noFill/>
                  </a:tcPr>
                </a:tc>
                <a:tc>
                  <a:txBody>
                    <a:bodyPr/>
                    <a:lstStyle/>
                    <a:p>
                      <a:pPr lvl="0" algn="l">
                        <a:defRPr sz="1800"/>
                      </a:pPr>
                      <a:r>
                        <a:rPr sz="2100">
                          <a:latin typeface="Arial"/>
                          <a:ea typeface="Arial"/>
                          <a:cs typeface="Arial"/>
                        </a:rPr>
                        <a:t/>
                      </a:r>
                    </a:p>
                  </a:txBody>
                  <a:tcPr marL="45720" marR="45720" marT="45720" marB="45720" anchor="ctr" anchorCtr="0" horzOverflow="overflow">
                    <a:noFill/>
                  </a:tcPr>
                </a:tc>
                <a:tc>
                  <a:txBody>
                    <a:bodyPr/>
                    <a:lstStyle/>
                    <a:p>
                      <a:pPr lvl="0" algn="ctr">
                        <a:defRPr sz="1800"/>
                      </a:pPr>
                      <a:r>
                        <a:rPr sz="2100">
                          <a:latin typeface="Arial"/>
                          <a:ea typeface="Arial"/>
                          <a:cs typeface="Arial"/>
                        </a:rPr>
                        <a:t>5</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5</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4</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
                      </a:r>
                    </a:p>
                  </a:txBody>
                  <a:tcPr marL="45720" marR="45720" marT="45720" marB="45720" anchor="ctr" anchorCtr="0" horzOverflow="overflow">
                    <a:noFill/>
                  </a:tcPr>
                </a:tc>
                <a:tc>
                  <a:txBody>
                    <a:bodyPr/>
                    <a:lstStyle/>
                    <a:p>
                      <a:pPr lvl="0" algn="ctr">
                        <a:defRPr sz="1800"/>
                      </a:pPr>
                      <a:r>
                        <a:rPr sz="2100">
                          <a:latin typeface="Arial"/>
                          <a:ea typeface="Arial"/>
                          <a:cs typeface="Arial"/>
                        </a:rPr>
                        <a:t>5</a:t>
                      </a:r>
                    </a:p>
                  </a:txBody>
                  <a:tcPr marL="45720" marR="45720" marT="45720" marB="45720" anchor="ctr" anchorCtr="0" horzOverflow="overflow">
                    <a:solidFill>
                      <a:srgbClr val="EECDFF"/>
                    </a:solidFill>
                  </a:tcPr>
                </a:tc>
                <a:tc>
                  <a:txBody>
                    <a:bodyPr/>
                    <a:lstStyle/>
                    <a:p>
                      <a:pPr lvl="0" algn="ctr">
                        <a:defRPr sz="1800"/>
                      </a:pPr>
                      <a:r>
                        <a:rPr b="1" sz="2100">
                          <a:solidFill>
                            <a:srgbClr val="FF0000"/>
                          </a:solidFill>
                          <a:latin typeface="Arial"/>
                          <a:ea typeface="Arial"/>
                          <a:cs typeface="Arial"/>
                        </a:rPr>
                        <a:t>10</a:t>
                      </a:r>
                    </a:p>
                  </a:txBody>
                  <a:tcPr marL="45720" marR="45720" marT="45720" marB="45720" anchor="ctr" anchorCtr="0" horzOverflow="overflow">
                    <a:solidFill>
                      <a:srgbClr val="EECDFF"/>
                    </a:solidFill>
                  </a:tcPr>
                </a:tc>
                <a:tc>
                  <a:txBody>
                    <a:bodyPr/>
                    <a:lstStyle/>
                    <a:p>
                      <a:pPr lvl="0" algn="ctr">
                        <a:defRPr sz="1800"/>
                      </a:pPr>
                      <a:r>
                        <a:rPr sz="2100">
                          <a:latin typeface="Arial"/>
                          <a:ea typeface="Arial"/>
                          <a:cs typeface="Arial"/>
                        </a:rPr>
                        <a:t>5</a:t>
                      </a:r>
                    </a:p>
                  </a:txBody>
                  <a:tcPr marL="45720" marR="45720" marT="45720" marB="45720" anchor="ctr" anchorCtr="0" horzOverflow="overflow">
                    <a:solidFill>
                      <a:srgbClr val="CCFFCC"/>
                    </a:solidFill>
                  </a:tcPr>
                </a:tc>
              </a:tr>
              <a:tr h="435222">
                <a:tc>
                  <a:txBody>
                    <a:bodyPr/>
                    <a:lstStyle/>
                    <a:p>
                      <a:pPr lvl="0" algn="l">
                        <a:defRPr sz="1800"/>
                      </a:pPr>
                      <a:r>
                        <a:rPr sz="2100">
                          <a:latin typeface="Arial"/>
                          <a:ea typeface="Arial"/>
                          <a:cs typeface="Arial"/>
                        </a:rPr>
                        <a:t>Number of bunches</a:t>
                      </a:r>
                    </a:p>
                  </a:txBody>
                  <a:tcPr marL="45720" marR="45720" marT="45720" marB="45720" anchor="ctr" anchorCtr="0" horzOverflow="overflow">
                    <a:noFill/>
                  </a:tcPr>
                </a:tc>
                <a:tc>
                  <a:txBody>
                    <a:bodyPr/>
                    <a:lstStyle/>
                    <a:p>
                      <a:pPr lvl="0" algn="l">
                        <a:defRPr sz="1800"/>
                      </a:pPr>
                      <a:r>
                        <a:rPr sz="2100">
                          <a:latin typeface="Arial"/>
                          <a:ea typeface="Arial"/>
                          <a:cs typeface="Arial"/>
                        </a:rPr>
                        <a:t>Hz</a:t>
                      </a:r>
                    </a:p>
                  </a:txBody>
                  <a:tcPr marL="45720" marR="45720" marT="45720" marB="45720" anchor="ctr" anchorCtr="0" horzOverflow="overflow">
                    <a:noFill/>
                  </a:tcPr>
                </a:tc>
                <a:tc>
                  <a:txBody>
                    <a:bodyPr/>
                    <a:lstStyle/>
                    <a:p>
                      <a:pPr lvl="0" algn="l">
                        <a:defRPr sz="1800"/>
                      </a:pPr>
                      <a:r>
                        <a:rPr sz="2100">
                          <a:latin typeface="Arial"/>
                          <a:ea typeface="Arial"/>
                          <a:cs typeface="Arial"/>
                        </a:rPr>
                        <a:t/>
                      </a:r>
                    </a:p>
                  </a:txBody>
                  <a:tcPr marL="45720" marR="45720" marT="45720" marB="45720" anchor="ctr" anchorCtr="0" horzOverflow="overflow">
                    <a:noFill/>
                  </a:tcPr>
                </a:tc>
                <a:tc>
                  <a:txBody>
                    <a:bodyPr/>
                    <a:lstStyle/>
                    <a:p>
                      <a:pPr lvl="0" algn="ctr">
                        <a:defRPr sz="1800"/>
                      </a:pPr>
                      <a:r>
                        <a:rPr sz="2100">
                          <a:latin typeface="Arial"/>
                          <a:ea typeface="Arial"/>
                          <a:cs typeface="Arial"/>
                        </a:rPr>
                        <a:t>1312</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1312</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2450</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
                      </a:r>
                    </a:p>
                  </a:txBody>
                  <a:tcPr marL="45720" marR="45720" marT="45720" marB="45720" anchor="ctr" anchorCtr="0" horzOverflow="overflow">
                    <a:noFill/>
                  </a:tcPr>
                </a:tc>
                <a:tc>
                  <a:txBody>
                    <a:bodyPr/>
                    <a:lstStyle/>
                    <a:p>
                      <a:pPr lvl="0" algn="ctr">
                        <a:defRPr sz="1800"/>
                      </a:pPr>
                      <a:r>
                        <a:rPr b="1" sz="2100">
                          <a:solidFill>
                            <a:srgbClr val="FF0000"/>
                          </a:solidFill>
                          <a:latin typeface="Arial"/>
                          <a:ea typeface="Arial"/>
                          <a:cs typeface="Arial"/>
                        </a:rPr>
                        <a:t>2625</a:t>
                      </a:r>
                    </a:p>
                  </a:txBody>
                  <a:tcPr marL="45720" marR="45720" marT="45720" marB="45720" anchor="ctr" anchorCtr="0" horzOverflow="overflow">
                    <a:solidFill>
                      <a:srgbClr val="EECDFF"/>
                    </a:solidFill>
                  </a:tcPr>
                </a:tc>
                <a:tc>
                  <a:txBody>
                    <a:bodyPr/>
                    <a:lstStyle/>
                    <a:p>
                      <a:pPr lvl="0" algn="ctr">
                        <a:defRPr sz="1800"/>
                      </a:pPr>
                      <a:r>
                        <a:rPr b="1" sz="2100">
                          <a:solidFill>
                            <a:srgbClr val="FF0000"/>
                          </a:solidFill>
                          <a:latin typeface="Arial"/>
                          <a:ea typeface="Arial"/>
                          <a:cs typeface="Arial"/>
                        </a:rPr>
                        <a:t>2625</a:t>
                      </a:r>
                    </a:p>
                  </a:txBody>
                  <a:tcPr marL="45720" marR="45720" marT="45720" marB="45720" anchor="ctr" anchorCtr="0" horzOverflow="overflow">
                    <a:solidFill>
                      <a:srgbClr val="EECDFF"/>
                    </a:solidFill>
                  </a:tcPr>
                </a:tc>
                <a:tc>
                  <a:txBody>
                    <a:bodyPr/>
                    <a:lstStyle/>
                    <a:p>
                      <a:pPr lvl="0" algn="ctr">
                        <a:defRPr sz="1800"/>
                      </a:pPr>
                      <a:r>
                        <a:rPr b="1" sz="2100">
                          <a:solidFill>
                            <a:srgbClr val="FF0000"/>
                          </a:solidFill>
                          <a:latin typeface="Arial"/>
                          <a:ea typeface="Arial"/>
                          <a:cs typeface="Arial"/>
                        </a:rPr>
                        <a:t>2625</a:t>
                      </a:r>
                    </a:p>
                  </a:txBody>
                  <a:tcPr marL="45720" marR="45720" marT="45720" marB="45720" anchor="ctr" anchorCtr="0" horzOverflow="overflow">
                    <a:solidFill>
                      <a:srgbClr val="CCFFCC"/>
                    </a:solidFill>
                  </a:tcPr>
                </a:tc>
              </a:tr>
              <a:tr h="435222">
                <a:tc>
                  <a:txBody>
                    <a:bodyPr/>
                    <a:lstStyle/>
                    <a:p>
                      <a:pPr lvl="0" algn="l">
                        <a:defRPr sz="1800"/>
                      </a:pPr>
                      <a:r>
                        <a:rPr sz="2100">
                          <a:latin typeface="Arial"/>
                          <a:ea typeface="Arial"/>
                          <a:cs typeface="Arial"/>
                        </a:rPr>
                        <a:t>Avg. total beam power</a:t>
                      </a:r>
                    </a:p>
                  </a:txBody>
                  <a:tcPr marL="45720" marR="45720" marT="45720" marB="45720" anchor="ctr" anchorCtr="0" horzOverflow="overflow">
                    <a:noFill/>
                  </a:tcPr>
                </a:tc>
                <a:tc>
                  <a:txBody>
                    <a:bodyPr/>
                    <a:lstStyle/>
                    <a:p>
                      <a:pPr lvl="0" algn="l">
                        <a:defRPr sz="1800"/>
                      </a:pPr>
                      <a:r>
                        <a:rPr sz="2100">
                          <a:latin typeface="Arial"/>
                          <a:ea typeface="Arial"/>
                          <a:cs typeface="Arial"/>
                        </a:rPr>
                        <a:t>MW</a:t>
                      </a:r>
                    </a:p>
                  </a:txBody>
                  <a:tcPr marL="45720" marR="45720" marT="45720" marB="45720" anchor="ctr" anchorCtr="0" horzOverflow="overflow">
                    <a:noFill/>
                  </a:tcPr>
                </a:tc>
                <a:tc>
                  <a:txBody>
                    <a:bodyPr/>
                    <a:lstStyle/>
                    <a:p>
                      <a:pPr lvl="0" algn="l">
                        <a:defRPr sz="1800"/>
                      </a:pPr>
                      <a:r>
                        <a:rPr sz="2100">
                          <a:latin typeface="Arial"/>
                          <a:ea typeface="Arial"/>
                          <a:cs typeface="Arial"/>
                        </a:rPr>
                        <a:t/>
                      </a:r>
                    </a:p>
                  </a:txBody>
                  <a:tcPr marL="45720" marR="45720" marT="45720" marB="45720" anchor="ctr" anchorCtr="0" horzOverflow="overflow">
                    <a:noFill/>
                  </a:tcPr>
                </a:tc>
                <a:tc>
                  <a:txBody>
                    <a:bodyPr/>
                    <a:lstStyle/>
                    <a:p>
                      <a:pPr lvl="0" algn="ctr">
                        <a:defRPr sz="1800"/>
                      </a:pPr>
                      <a:r>
                        <a:rPr sz="2100">
                          <a:latin typeface="Arial"/>
                          <a:ea typeface="Arial"/>
                          <a:cs typeface="Arial"/>
                        </a:rPr>
                        <a:t>5.9</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10.5</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27.2</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
                      </a:r>
                    </a:p>
                  </a:txBody>
                  <a:tcPr marL="45720" marR="45720" marT="45720" marB="45720" anchor="ctr" anchorCtr="0" horzOverflow="overflow">
                    <a:noFill/>
                  </a:tcPr>
                </a:tc>
                <a:tc>
                  <a:txBody>
                    <a:bodyPr/>
                    <a:lstStyle/>
                    <a:p>
                      <a:pPr lvl="0" algn="ctr">
                        <a:defRPr sz="1800"/>
                      </a:pPr>
                      <a:r>
                        <a:rPr sz="2100">
                          <a:latin typeface="Arial"/>
                          <a:ea typeface="Arial"/>
                          <a:cs typeface="Arial"/>
                        </a:rPr>
                        <a:t>11.8</a:t>
                      </a:r>
                    </a:p>
                  </a:txBody>
                  <a:tcPr marL="45720" marR="45720" marT="45720" marB="45720" anchor="ctr" anchorCtr="0" horzOverflow="overflow">
                    <a:solidFill>
                      <a:srgbClr val="EECDFF"/>
                    </a:solidFill>
                  </a:tcPr>
                </a:tc>
                <a:tc>
                  <a:txBody>
                    <a:bodyPr/>
                    <a:lstStyle/>
                    <a:p>
                      <a:pPr lvl="0" algn="ctr">
                        <a:defRPr sz="1800"/>
                      </a:pPr>
                      <a:r>
                        <a:rPr sz="2100">
                          <a:latin typeface="Arial"/>
                          <a:ea typeface="Arial"/>
                          <a:cs typeface="Arial"/>
                        </a:rPr>
                        <a:t>21.0</a:t>
                      </a:r>
                    </a:p>
                  </a:txBody>
                  <a:tcPr marL="45720" marR="45720" marT="45720" marB="45720" anchor="ctr" anchorCtr="0" horzOverflow="overflow">
                    <a:solidFill>
                      <a:srgbClr val="EECDFF"/>
                    </a:solidFill>
                  </a:tcPr>
                </a:tc>
                <a:tc>
                  <a:txBody>
                    <a:bodyPr/>
                    <a:lstStyle/>
                    <a:p>
                      <a:pPr lvl="0" algn="ctr">
                        <a:defRPr sz="1800"/>
                      </a:pPr>
                      <a:r>
                        <a:rPr sz="2100">
                          <a:latin typeface="Arial"/>
                          <a:ea typeface="Arial"/>
                          <a:cs typeface="Arial"/>
                        </a:rPr>
                        <a:t>21.0</a:t>
                      </a:r>
                    </a:p>
                  </a:txBody>
                  <a:tcPr marL="45720" marR="45720" marT="45720" marB="45720" anchor="ctr" anchorCtr="0" horzOverflow="overflow">
                    <a:solidFill>
                      <a:srgbClr val="CCFFCC"/>
                    </a:solidFill>
                  </a:tcPr>
                </a:tc>
              </a:tr>
              <a:tr h="435222">
                <a:tc>
                  <a:txBody>
                    <a:bodyPr/>
                    <a:lstStyle/>
                    <a:p>
                      <a:pPr lvl="0" algn="l">
                        <a:defRPr sz="1800"/>
                      </a:pPr>
                      <a:r>
                        <a:rPr sz="2100">
                          <a:latin typeface="Arial"/>
                          <a:ea typeface="Arial"/>
                          <a:cs typeface="Arial"/>
                        </a:rPr>
                        <a:t>AC power</a:t>
                      </a:r>
                    </a:p>
                  </a:txBody>
                  <a:tcPr marL="45720" marR="45720" marT="45720" marB="45720" anchor="ctr" anchorCtr="0" horzOverflow="overflow">
                    <a:noFill/>
                  </a:tcPr>
                </a:tc>
                <a:tc>
                  <a:txBody>
                    <a:bodyPr/>
                    <a:lstStyle/>
                    <a:p>
                      <a:pPr lvl="0" algn="l">
                        <a:defRPr sz="1800"/>
                      </a:pPr>
                      <a:r>
                        <a:rPr sz="2100">
                          <a:latin typeface="Arial"/>
                          <a:ea typeface="Arial"/>
                          <a:cs typeface="Arial"/>
                        </a:rPr>
                        <a:t>MW</a:t>
                      </a:r>
                    </a:p>
                  </a:txBody>
                  <a:tcPr marL="45720" marR="45720" marT="45720" marB="45720" anchor="ctr" anchorCtr="0" horzOverflow="overflow">
                    <a:noFill/>
                  </a:tcPr>
                </a:tc>
                <a:tc>
                  <a:txBody>
                    <a:bodyPr/>
                    <a:lstStyle/>
                    <a:p>
                      <a:pPr lvl="0" algn="l">
                        <a:defRPr sz="1800"/>
                      </a:pPr>
                      <a:r>
                        <a:rPr sz="2100">
                          <a:latin typeface="Arial"/>
                          <a:ea typeface="Arial"/>
                          <a:cs typeface="Arial"/>
                        </a:rPr>
                        <a:t/>
                      </a:r>
                    </a:p>
                  </a:txBody>
                  <a:tcPr marL="45720" marR="45720" marT="45720" marB="45720" anchor="ctr" anchorCtr="0" horzOverflow="overflow">
                    <a:noFill/>
                  </a:tcPr>
                </a:tc>
                <a:tc>
                  <a:txBody>
                    <a:bodyPr/>
                    <a:lstStyle/>
                    <a:p>
                      <a:pPr lvl="0" algn="ctr">
                        <a:defRPr sz="1800"/>
                      </a:pPr>
                      <a:r>
                        <a:rPr sz="2100">
                          <a:latin typeface="Arial"/>
                          <a:ea typeface="Arial"/>
                          <a:cs typeface="Arial"/>
                        </a:rPr>
                        <a:t>122</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163</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300</a:t>
                      </a:r>
                    </a:p>
                  </a:txBody>
                  <a:tcPr marL="45720" marR="45720" marT="45720" marB="45720" anchor="ctr" anchorCtr="0" horzOverflow="overflow">
                    <a:solidFill>
                      <a:srgbClr val="CCFFCC"/>
                    </a:solidFill>
                  </a:tcPr>
                </a:tc>
                <a:tc>
                  <a:txBody>
                    <a:bodyPr/>
                    <a:lstStyle/>
                    <a:p>
                      <a:pPr lvl="0" algn="ctr">
                        <a:defRPr sz="1800"/>
                      </a:pPr>
                      <a:r>
                        <a:rPr sz="2100">
                          <a:latin typeface="Arial"/>
                          <a:ea typeface="Arial"/>
                          <a:cs typeface="Arial"/>
                        </a:rPr>
                        <a:t/>
                      </a:r>
                    </a:p>
                  </a:txBody>
                  <a:tcPr marL="45720" marR="45720" marT="45720" marB="45720" anchor="ctr" anchorCtr="0" horzOverflow="overflow">
                    <a:noFill/>
                  </a:tcPr>
                </a:tc>
                <a:tc>
                  <a:txBody>
                    <a:bodyPr/>
                    <a:lstStyle/>
                    <a:p>
                      <a:pPr lvl="0" algn="ctr">
                        <a:defRPr sz="1800"/>
                      </a:pPr>
                      <a:r>
                        <a:rPr sz="2100">
                          <a:latin typeface="Arial"/>
                          <a:ea typeface="Arial"/>
                          <a:cs typeface="Arial"/>
                        </a:rPr>
                        <a:t>161</a:t>
                      </a:r>
                    </a:p>
                  </a:txBody>
                  <a:tcPr marL="45720" marR="45720" marT="45720" marB="45720" anchor="ctr" anchorCtr="0" horzOverflow="overflow">
                    <a:solidFill>
                      <a:srgbClr val="EECDFF"/>
                    </a:solidFill>
                  </a:tcPr>
                </a:tc>
                <a:tc>
                  <a:txBody>
                    <a:bodyPr/>
                    <a:lstStyle/>
                    <a:p>
                      <a:pPr lvl="0" algn="ctr">
                        <a:defRPr sz="1800"/>
                      </a:pPr>
                      <a:r>
                        <a:rPr sz="2100">
                          <a:latin typeface="Arial"/>
                          <a:ea typeface="Arial"/>
                          <a:cs typeface="Arial"/>
                        </a:rPr>
                        <a:t>204</a:t>
                      </a:r>
                    </a:p>
                  </a:txBody>
                  <a:tcPr marL="45720" marR="45720" marT="45720" marB="45720" anchor="ctr" anchorCtr="0" horzOverflow="overflow">
                    <a:solidFill>
                      <a:srgbClr val="EECDFF"/>
                    </a:solidFill>
                  </a:tcPr>
                </a:tc>
                <a:tc>
                  <a:txBody>
                    <a:bodyPr/>
                    <a:lstStyle/>
                    <a:p>
                      <a:pPr lvl="0" algn="ctr">
                        <a:defRPr sz="1800"/>
                      </a:pPr>
                      <a:r>
                        <a:rPr sz="2100">
                          <a:latin typeface="Arial"/>
                          <a:ea typeface="Arial"/>
                          <a:cs typeface="Arial"/>
                        </a:rPr>
                        <a:t>204</a:t>
                      </a:r>
                    </a:p>
                  </a:txBody>
                  <a:tcPr marL="45720" marR="45720" marT="45720" marB="45720" anchor="ctr" anchorCtr="0" horzOverflow="overflow">
                    <a:solidFill>
                      <a:srgbClr val="CCFFCC"/>
                    </a:solidFill>
                  </a:tcPr>
                </a:tc>
              </a:tr>
              <a:tr h="435222">
                <a:tc>
                  <a:txBody>
                    <a:bodyPr/>
                    <a:lstStyle/>
                    <a:p>
                      <a:pPr lvl="0" algn="l">
                        <a:defRPr sz="1800"/>
                      </a:pPr>
                      <a:r>
                        <a:rPr sz="2100">
                          <a:latin typeface="Arial"/>
                          <a:ea typeface="Arial"/>
                          <a:cs typeface="Arial"/>
                        </a:rPr>
                        <a:t>Relative cost</a:t>
                      </a:r>
                    </a:p>
                  </a:txBody>
                  <a:tcPr marL="45720" marR="45720" marT="45720" marB="45720" anchor="ctr" anchorCtr="0" horzOverflow="overflow">
                    <a:lnB w="12700">
                      <a:solidFill>
                        <a:srgbClr val="000000"/>
                      </a:solidFill>
                      <a:round/>
                    </a:lnB>
                    <a:noFill/>
                  </a:tcPr>
                </a:tc>
                <a:tc>
                  <a:txBody>
                    <a:bodyPr/>
                    <a:lstStyle/>
                    <a:p>
                      <a:pPr lvl="0" algn="l">
                        <a:defRPr sz="1800"/>
                      </a:pPr>
                      <a:r>
                        <a:rPr baseline="30666" sz="2100">
                          <a:latin typeface="Arial"/>
                          <a:ea typeface="Arial"/>
                          <a:cs typeface="Arial"/>
                        </a:rPr>
                        <a:t/>
                      </a:r>
                    </a:p>
                  </a:txBody>
                  <a:tcPr marL="45720" marR="45720" marT="45720" marB="45720" anchor="ctr" anchorCtr="0" horzOverflow="overflow">
                    <a:lnB w="12700">
                      <a:solidFill>
                        <a:srgbClr val="000000"/>
                      </a:solidFill>
                      <a:round/>
                    </a:lnB>
                    <a:noFill/>
                  </a:tcPr>
                </a:tc>
                <a:tc>
                  <a:txBody>
                    <a:bodyPr/>
                    <a:lstStyle/>
                    <a:p>
                      <a:pPr lvl="0" algn="l">
                        <a:defRPr sz="1800"/>
                      </a:pPr>
                      <a:r>
                        <a:rPr baseline="30666" sz="2100">
                          <a:latin typeface="Arial"/>
                          <a:ea typeface="Arial"/>
                          <a:cs typeface="Arial"/>
                        </a:rPr>
                        <a:t/>
                      </a:r>
                    </a:p>
                  </a:txBody>
                  <a:tcPr marL="45720" marR="45720" marT="45720" marB="45720" anchor="ctr" anchorCtr="0" horzOverflow="overflow">
                    <a:lnB w="12700">
                      <a:solidFill>
                        <a:srgbClr val="000000"/>
                      </a:solidFill>
                      <a:round/>
                    </a:lnB>
                    <a:noFill/>
                  </a:tcPr>
                </a:tc>
                <a:tc>
                  <a:txBody>
                    <a:bodyPr/>
                    <a:lstStyle/>
                    <a:p>
                      <a:pPr lvl="0" algn="ctr">
                        <a:defRPr sz="1800"/>
                      </a:pPr>
                      <a:r>
                        <a:rPr sz="2100">
                          <a:latin typeface="Arial"/>
                          <a:ea typeface="Arial"/>
                          <a:cs typeface="Arial"/>
                        </a:rPr>
                        <a:t>69%</a:t>
                      </a:r>
                    </a:p>
                  </a:txBody>
                  <a:tcPr marL="45720" marR="45720" marT="45720" marB="45720" anchor="ctr" anchorCtr="0" horzOverflow="overflow">
                    <a:lnB w="12700">
                      <a:solidFill>
                        <a:srgbClr val="000000"/>
                      </a:solidFill>
                      <a:round/>
                    </a:lnB>
                    <a:solidFill>
                      <a:srgbClr val="CCFFCC"/>
                    </a:solidFill>
                  </a:tcPr>
                </a:tc>
                <a:tc>
                  <a:txBody>
                    <a:bodyPr/>
                    <a:lstStyle/>
                    <a:p>
                      <a:pPr lvl="0" algn="ctr">
                        <a:defRPr sz="1800"/>
                      </a:pPr>
                      <a:r>
                        <a:rPr sz="2100">
                          <a:latin typeface="Arial"/>
                          <a:ea typeface="Arial"/>
                          <a:cs typeface="Arial"/>
                        </a:rPr>
                        <a:t>100%</a:t>
                      </a:r>
                    </a:p>
                  </a:txBody>
                  <a:tcPr marL="45720" marR="45720" marT="45720" marB="45720" anchor="ctr" anchorCtr="0" horzOverflow="overflow">
                    <a:lnB w="12700">
                      <a:solidFill>
                        <a:srgbClr val="000000"/>
                      </a:solidFill>
                      <a:round/>
                    </a:lnB>
                    <a:solidFill>
                      <a:srgbClr val="CCFFCC"/>
                    </a:solidFill>
                  </a:tcPr>
                </a:tc>
                <a:tc>
                  <a:txBody>
                    <a:bodyPr/>
                    <a:lstStyle/>
                    <a:p>
                      <a:pPr lvl="0" algn="ctr">
                        <a:defRPr sz="1800"/>
                      </a:pPr>
                      <a:r>
                        <a:rPr sz="2100">
                          <a:latin typeface="Arial"/>
                          <a:ea typeface="Arial"/>
                          <a:cs typeface="Arial"/>
                        </a:rPr>
                        <a:t>166%</a:t>
                      </a:r>
                    </a:p>
                  </a:txBody>
                  <a:tcPr marL="45720" marR="45720" marT="45720" marB="45720" anchor="ctr" anchorCtr="0" horzOverflow="overflow">
                    <a:lnB w="12700">
                      <a:solidFill>
                        <a:srgbClr val="000000"/>
                      </a:solidFill>
                      <a:round/>
                    </a:lnB>
                    <a:solidFill>
                      <a:srgbClr val="CCFFCC"/>
                    </a:solidFill>
                  </a:tcPr>
                </a:tc>
                <a:tc>
                  <a:txBody>
                    <a:bodyPr/>
                    <a:lstStyle/>
                    <a:p>
                      <a:pPr lvl="0" algn="ctr">
                        <a:defRPr sz="1800"/>
                      </a:pPr>
                      <a:r>
                        <a:rPr sz="2100">
                          <a:latin typeface="Arial"/>
                          <a:ea typeface="Arial"/>
                          <a:cs typeface="Arial"/>
                        </a:rPr>
                        <a:t/>
                      </a:r>
                    </a:p>
                  </a:txBody>
                  <a:tcPr marL="45720" marR="45720" marT="45720" marB="45720" anchor="ctr" anchorCtr="0" horzOverflow="overflow">
                    <a:lnB w="12700">
                      <a:solidFill>
                        <a:srgbClr val="000000"/>
                      </a:solidFill>
                      <a:round/>
                    </a:lnB>
                    <a:noFill/>
                  </a:tcPr>
                </a:tc>
                <a:tc>
                  <a:txBody>
                    <a:bodyPr/>
                    <a:lstStyle/>
                    <a:p>
                      <a:pPr lvl="0" algn="ctr">
                        <a:defRPr sz="1800"/>
                      </a:pPr>
                      <a:r>
                        <a:rPr sz="2100">
                          <a:latin typeface="Arial"/>
                          <a:ea typeface="Arial"/>
                          <a:cs typeface="Arial"/>
                        </a:rPr>
                        <a:t>74%</a:t>
                      </a:r>
                    </a:p>
                  </a:txBody>
                  <a:tcPr marL="45720" marR="45720" marT="45720" marB="45720" anchor="ctr" anchorCtr="0" horzOverflow="overflow">
                    <a:lnB w="12700">
                      <a:solidFill>
                        <a:srgbClr val="000000"/>
                      </a:solidFill>
                      <a:round/>
                    </a:lnB>
                    <a:solidFill>
                      <a:srgbClr val="EECDFF"/>
                    </a:solidFill>
                  </a:tcPr>
                </a:tc>
                <a:tc>
                  <a:txBody>
                    <a:bodyPr/>
                    <a:lstStyle/>
                    <a:p>
                      <a:pPr lvl="0" algn="ctr">
                        <a:defRPr sz="1800"/>
                      </a:pPr>
                      <a:r>
                        <a:rPr sz="2100">
                          <a:latin typeface="Arial"/>
                          <a:ea typeface="Arial"/>
                          <a:cs typeface="Arial"/>
                        </a:rPr>
                        <a:t>106%</a:t>
                      </a:r>
                    </a:p>
                  </a:txBody>
                  <a:tcPr marL="45720" marR="45720" marT="45720" marB="45720" anchor="ctr" anchorCtr="0" horzOverflow="overflow">
                    <a:lnB w="12700">
                      <a:solidFill>
                        <a:srgbClr val="000000"/>
                      </a:solidFill>
                      <a:round/>
                    </a:lnB>
                    <a:solidFill>
                      <a:srgbClr val="EECDFF"/>
                    </a:solidFill>
                  </a:tcPr>
                </a:tc>
                <a:tc>
                  <a:txBody>
                    <a:bodyPr/>
                    <a:lstStyle/>
                    <a:p>
                      <a:pPr lvl="0" algn="ctr">
                        <a:defRPr sz="1800"/>
                      </a:pPr>
                      <a:r>
                        <a:rPr sz="2100">
                          <a:latin typeface="Arial"/>
                          <a:ea typeface="Arial"/>
                          <a:cs typeface="Arial"/>
                        </a:rPr>
                        <a:t>106%</a:t>
                      </a:r>
                    </a:p>
                  </a:txBody>
                  <a:tcPr marL="45720" marR="45720" marT="45720" marB="45720" anchor="ctr" anchorCtr="0" horzOverflow="overflow">
                    <a:lnB w="12700">
                      <a:solidFill>
                        <a:srgbClr val="000000"/>
                      </a:solidFill>
                      <a:round/>
                    </a:lnB>
                    <a:solidFill>
                      <a:srgbClr val="CCFFCC"/>
                    </a:solidFill>
                  </a:tcPr>
                </a:tc>
              </a:tr>
            </a:tbl>
          </a:graphicData>
        </a:graphic>
      </p:graphicFrame>
      <p:grpSp>
        <p:nvGrpSpPr>
          <p:cNvPr id="2288" name="Group 2288"/>
          <p:cNvGrpSpPr/>
          <p:nvPr/>
        </p:nvGrpSpPr>
        <p:grpSpPr>
          <a:xfrm>
            <a:off x="3568573" y="1963219"/>
            <a:ext cx="1508858" cy="470906"/>
            <a:chOff x="0" y="0"/>
            <a:chExt cx="1508857" cy="470904"/>
          </a:xfrm>
        </p:grpSpPr>
        <p:sp>
          <p:nvSpPr>
            <p:cNvPr id="2286" name="Shape 2286"/>
            <p:cNvSpPr/>
            <p:nvPr/>
          </p:nvSpPr>
          <p:spPr>
            <a:xfrm>
              <a:off x="0" y="0"/>
              <a:ext cx="481178" cy="470905"/>
            </a:xfrm>
            <a:prstGeom prst="rect">
              <a:avLst/>
            </a:prstGeom>
            <a:solidFill>
              <a:srgbClr val="CCFFCC"/>
            </a:solidFill>
            <a:ln w="12700" cap="flat">
              <a:noFill/>
              <a:miter lim="400000"/>
            </a:ln>
            <a:effectLst/>
          </p:spPr>
          <p:txBody>
            <a:bodyPr wrap="square" lIns="65023" tIns="65023" rIns="65023" bIns="65023" numCol="1" anchor="ctr">
              <a:noAutofit/>
            </a:bodyPr>
            <a:lstStyle/>
            <a:p>
              <a:pPr lvl="0" defTabSz="457200">
                <a:defRPr sz="1800">
                  <a:solidFill>
                    <a:srgbClr val="FFFFFF"/>
                  </a:solidFill>
                  <a:latin typeface="Calibri"/>
                  <a:ea typeface="Calibri"/>
                  <a:cs typeface="Calibri"/>
                  <a:sym typeface="Calibri"/>
                </a:defRPr>
              </a:pPr>
            </a:p>
          </p:txBody>
        </p:sp>
        <p:sp>
          <p:nvSpPr>
            <p:cNvPr id="2287" name="Shape 2287"/>
            <p:cNvSpPr/>
            <p:nvPr/>
          </p:nvSpPr>
          <p:spPr>
            <a:xfrm>
              <a:off x="481177" y="0"/>
              <a:ext cx="1027681"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800">
                  <a:latin typeface="Arial"/>
                  <a:ea typeface="Arial"/>
                  <a:cs typeface="Arial"/>
                  <a:sym typeface="Arial"/>
                </a:defRPr>
              </a:lvl1pPr>
            </a:lstStyle>
            <a:p>
              <a:pPr lvl="0"/>
              <a:r>
                <a:t>ILC TDR</a:t>
              </a:r>
            </a:p>
          </p:txBody>
        </p:sp>
      </p:grpSp>
      <p:sp>
        <p:nvSpPr>
          <p:cNvPr id="2289" name="Shape 2289"/>
          <p:cNvSpPr/>
          <p:nvPr/>
        </p:nvSpPr>
        <p:spPr>
          <a:xfrm>
            <a:off x="508637" y="1221351"/>
            <a:ext cx="12020537"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2200">
                <a:latin typeface="Arial"/>
                <a:ea typeface="Arial"/>
                <a:cs typeface="Arial"/>
                <a:sym typeface="Arial"/>
              </a:defRPr>
            </a:lvl1pPr>
          </a:lstStyle>
          <a:p>
            <a:pPr lvl="0">
              <a:defRPr sz="1800"/>
            </a:pPr>
            <a:r>
              <a:rPr sz="2200"/>
              <a:t>Luminosity can be enhanced by increasing the number of bunches and the collision rate.</a:t>
            </a:r>
          </a:p>
        </p:txBody>
      </p:sp>
      <p:sp>
        <p:nvSpPr>
          <p:cNvPr id="2290" name="Shape 2290"/>
          <p:cNvSpPr/>
          <p:nvPr>
            <p:ph type="sldNum" sz="quarter" idx="2"/>
          </p:nvPr>
        </p:nvSpPr>
        <p:spPr>
          <a:xfrm>
            <a:off x="11419130" y="9349148"/>
            <a:ext cx="1605214" cy="451109"/>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sz="1800"/>
            </a:pPr>
            <a:fld id="{86CB4B4D-7CA3-9044-876B-883B54F8677D}" type="slidenum">
              <a:rPr sz="2200"/>
            </a:fld>
          </a:p>
        </p:txBody>
      </p:sp>
      <p:grpSp>
        <p:nvGrpSpPr>
          <p:cNvPr id="2293" name="Group 2293"/>
          <p:cNvGrpSpPr/>
          <p:nvPr/>
        </p:nvGrpSpPr>
        <p:grpSpPr>
          <a:xfrm>
            <a:off x="5771255" y="1963219"/>
            <a:ext cx="5833395" cy="470906"/>
            <a:chOff x="0" y="0"/>
            <a:chExt cx="5833393" cy="470904"/>
          </a:xfrm>
        </p:grpSpPr>
        <p:sp>
          <p:nvSpPr>
            <p:cNvPr id="2291" name="Shape 2291"/>
            <p:cNvSpPr/>
            <p:nvPr/>
          </p:nvSpPr>
          <p:spPr>
            <a:xfrm>
              <a:off x="0" y="0"/>
              <a:ext cx="481178" cy="470905"/>
            </a:xfrm>
            <a:prstGeom prst="rect">
              <a:avLst/>
            </a:prstGeom>
            <a:solidFill>
              <a:srgbClr val="EECDFF"/>
            </a:solidFill>
            <a:ln w="12700" cap="flat">
              <a:noFill/>
              <a:miter lim="400000"/>
            </a:ln>
            <a:effectLst/>
          </p:spPr>
          <p:txBody>
            <a:bodyPr wrap="square" lIns="65023" tIns="65023" rIns="65023" bIns="65023" numCol="1" anchor="ctr">
              <a:noAutofit/>
            </a:bodyPr>
            <a:lstStyle/>
            <a:p>
              <a:pPr lvl="0" defTabSz="457200">
                <a:defRPr sz="1800">
                  <a:solidFill>
                    <a:srgbClr val="FFFFFF"/>
                  </a:solidFill>
                  <a:latin typeface="Calibri"/>
                  <a:ea typeface="Calibri"/>
                  <a:cs typeface="Calibri"/>
                  <a:sym typeface="Calibri"/>
                </a:defRPr>
              </a:pPr>
            </a:p>
          </p:txBody>
        </p:sp>
        <p:sp>
          <p:nvSpPr>
            <p:cNvPr id="2292" name="Shape 2292"/>
            <p:cNvSpPr/>
            <p:nvPr/>
          </p:nvSpPr>
          <p:spPr>
            <a:xfrm>
              <a:off x="481177" y="0"/>
              <a:ext cx="5352217"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800">
                  <a:latin typeface="Arial"/>
                  <a:ea typeface="Arial"/>
                  <a:cs typeface="Arial"/>
                  <a:sym typeface="Arial"/>
                </a:defRPr>
              </a:lvl1pPr>
            </a:lstStyle>
            <a:p>
              <a:pPr lvl="0"/>
              <a:r>
                <a:t>Higgs Whitepaper for Snowmass (arXiv:1310.0763)</a:t>
              </a:r>
            </a:p>
          </p:txBody>
        </p:sp>
      </p:grpSp>
      <p:sp>
        <p:nvSpPr>
          <p:cNvPr id="2294" name="Shape 2294"/>
          <p:cNvSpPr/>
          <p:nvPr/>
        </p:nvSpPr>
        <p:spPr>
          <a:xfrm>
            <a:off x="2425147" y="7222199"/>
            <a:ext cx="8120395" cy="794008"/>
          </a:xfrm>
          <a:prstGeom prst="rect">
            <a:avLst/>
          </a:prstGeom>
          <a:ln w="12700">
            <a:solidFill>
              <a:srgbClr val="FF0000"/>
            </a:solidFill>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2200">
                <a:solidFill>
                  <a:srgbClr val="FF0000"/>
                </a:solidFill>
                <a:latin typeface="Arial"/>
                <a:ea typeface="Arial"/>
                <a:cs typeface="Arial"/>
                <a:sym typeface="Arial"/>
              </a:rPr>
              <a:t>Luminosity upgrade available at a relatively small footprint;</a:t>
            </a:r>
            <a:endParaRPr b="1" sz="2200">
              <a:solidFill>
                <a:srgbClr val="FF0000"/>
              </a:solidFill>
              <a:latin typeface="Arial"/>
              <a:ea typeface="Arial"/>
              <a:cs typeface="Arial"/>
              <a:sym typeface="Arial"/>
            </a:endParaRPr>
          </a:p>
          <a:p>
            <a:pPr lvl="0" defTabSz="457200">
              <a:defRPr sz="1800"/>
            </a:pPr>
            <a:r>
              <a:rPr sz="2200">
                <a:solidFill>
                  <a:srgbClr val="FF0000"/>
                </a:solidFill>
                <a:latin typeface="Wingdings"/>
                <a:ea typeface="Wingdings"/>
                <a:cs typeface="Wingdings"/>
                <a:sym typeface="Wingdings"/>
              </a:rPr>
              <a:t> </a:t>
            </a:r>
            <a:r>
              <a:rPr b="1" sz="2200">
                <a:solidFill>
                  <a:srgbClr val="FF0000"/>
                </a:solidFill>
                <a:latin typeface="Arial"/>
                <a:ea typeface="Arial"/>
                <a:cs typeface="Arial"/>
                <a:sym typeface="Arial"/>
              </a:rPr>
              <a:t>the way to go if additional funds become available</a:t>
            </a:r>
          </a:p>
        </p:txBody>
      </p:sp>
      <p:sp>
        <p:nvSpPr>
          <p:cNvPr id="2295" name="Shape 2295"/>
          <p:cNvSpPr/>
          <p:nvPr/>
        </p:nvSpPr>
        <p:spPr>
          <a:xfrm>
            <a:off x="2360382" y="6371680"/>
            <a:ext cx="2913073"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a:solidFill>
                  <a:srgbClr val="000090"/>
                </a:solidFill>
                <a:latin typeface="Arial"/>
                <a:ea typeface="Arial"/>
                <a:cs typeface="Arial"/>
                <a:sym typeface="Arial"/>
              </a:defRPr>
            </a:lvl1pPr>
          </a:lstStyle>
          <a:p>
            <a:pPr lvl="0">
              <a:defRPr>
                <a:solidFill>
                  <a:srgbClr val="000000"/>
                </a:solidFill>
              </a:defRPr>
            </a:pPr>
            <a:r>
              <a:rPr>
                <a:solidFill>
                  <a:srgbClr val="000090"/>
                </a:solidFill>
              </a:rPr>
              <a:t>in a tunnel for 500 GeV ILC</a:t>
            </a:r>
          </a:p>
        </p:txBody>
      </p:sp>
      <p:sp>
        <p:nvSpPr>
          <p:cNvPr id="2296" name="Shape 2296"/>
          <p:cNvSpPr/>
          <p:nvPr/>
        </p:nvSpPr>
        <p:spPr>
          <a:xfrm flipV="1">
            <a:off x="5717401" y="6147024"/>
            <a:ext cx="416863" cy="443521"/>
          </a:xfrm>
          <a:prstGeom prst="line">
            <a:avLst/>
          </a:prstGeom>
          <a:ln w="25400">
            <a:solidFill>
              <a:srgbClr val="000090"/>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Tree>
  </p:cSld>
  <p:clrMapOvr>
    <a:masterClrMapping/>
  </p:clrMapOvr>
  <p:transition spd="med" advClick="1"/>
</p:sld>
</file>

<file path=ppt/slides/slide11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298" name="pasted-image.pdf"/>
          <p:cNvPicPr/>
          <p:nvPr/>
        </p:nvPicPr>
        <p:blipFill>
          <a:blip r:embed="rId2">
            <a:extLst/>
          </a:blip>
          <a:stretch>
            <a:fillRect/>
          </a:stretch>
        </p:blipFill>
        <p:spPr>
          <a:xfrm>
            <a:off x="350662" y="2080643"/>
            <a:ext cx="11822803" cy="4937288"/>
          </a:xfrm>
          <a:prstGeom prst="rect">
            <a:avLst/>
          </a:prstGeom>
          <a:ln w="12700">
            <a:miter lim="400000"/>
          </a:ln>
        </p:spPr>
      </p:pic>
      <p:sp>
        <p:nvSpPr>
          <p:cNvPr id="2299" name="Shape 2299"/>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Power Consumption</a:t>
            </a:r>
          </a:p>
        </p:txBody>
      </p:sp>
      <p:pic>
        <p:nvPicPr>
          <p:cNvPr id="2300" name="image15.png" descr="power.pdf"/>
          <p:cNvPicPr/>
          <p:nvPr/>
        </p:nvPicPr>
        <p:blipFill>
          <a:blip r:embed="rId3">
            <a:extLst/>
          </a:blip>
          <a:stretch>
            <a:fillRect/>
          </a:stretch>
        </p:blipFill>
        <p:spPr>
          <a:xfrm>
            <a:off x="742463" y="2026835"/>
            <a:ext cx="11418073" cy="4778025"/>
          </a:xfrm>
          <a:prstGeom prst="rect">
            <a:avLst/>
          </a:prstGeom>
          <a:ln w="12700">
            <a:miter lim="400000"/>
          </a:ln>
        </p:spPr>
      </p:pic>
      <p:sp>
        <p:nvSpPr>
          <p:cNvPr id="2301" name="Shape 2301"/>
          <p:cNvSpPr/>
          <p:nvPr/>
        </p:nvSpPr>
        <p:spPr>
          <a:xfrm>
            <a:off x="1994804" y="1359204"/>
            <a:ext cx="9404784"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b="1" sz="2200">
                <a:latin typeface="Arial"/>
                <a:ea typeface="Arial"/>
                <a:cs typeface="Arial"/>
                <a:sym typeface="Arial"/>
              </a:rPr>
              <a:t>Breakdown of estimated AC power </a:t>
            </a:r>
            <a:r>
              <a:rPr sz="2200">
                <a:latin typeface="Arial"/>
                <a:ea typeface="Arial"/>
                <a:cs typeface="Arial"/>
                <a:sym typeface="Arial"/>
              </a:rPr>
              <a:t>(ILC TDR, Vol.3II; Unit in MW)</a:t>
            </a:r>
          </a:p>
        </p:txBody>
      </p:sp>
      <p:sp>
        <p:nvSpPr>
          <p:cNvPr id="2302" name="Shape 2302"/>
          <p:cNvSpPr/>
          <p:nvPr>
            <p:ph type="sldNum" sz="quarter" idx="2"/>
          </p:nvPr>
        </p:nvSpPr>
        <p:spPr>
          <a:xfrm>
            <a:off x="11399587" y="8098344"/>
            <a:ext cx="1605213" cy="451108"/>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sz="1800"/>
            </a:pPr>
            <a:fld id="{86CB4B4D-7CA3-9044-876B-883B54F8677D}" type="slidenum">
              <a:rPr sz="2200"/>
            </a:fld>
          </a:p>
        </p:txBody>
      </p:sp>
      <p:sp>
        <p:nvSpPr>
          <p:cNvPr id="2303" name="Shape 2303"/>
          <p:cNvSpPr/>
          <p:nvPr/>
        </p:nvSpPr>
        <p:spPr>
          <a:xfrm>
            <a:off x="10923344" y="6428633"/>
            <a:ext cx="1151184" cy="5931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FF0000"/>
            </a:solidFill>
          </a:ln>
        </p:spPr>
        <p:txBody>
          <a:bodyPr lIns="65023" tIns="65023" rIns="65023" bIns="65023" anchor="ctr"/>
          <a:lstStyle/>
          <a:p>
            <a:pPr lvl="0" defTabSz="457200">
              <a:defRPr sz="2400">
                <a:latin typeface="Arial"/>
                <a:ea typeface="Arial"/>
                <a:cs typeface="Arial"/>
                <a:sym typeface="Arial"/>
              </a:defRPr>
            </a:pPr>
          </a:p>
        </p:txBody>
      </p:sp>
      <p:sp>
        <p:nvSpPr>
          <p:cNvPr id="2304" name="Shape 2304"/>
          <p:cNvSpPr/>
          <p:nvPr/>
        </p:nvSpPr>
        <p:spPr>
          <a:xfrm>
            <a:off x="2296135" y="8304017"/>
            <a:ext cx="8572647" cy="537515"/>
          </a:xfrm>
          <a:prstGeom prst="rect">
            <a:avLst/>
          </a:prstGeom>
          <a:ln w="12700">
            <a:solidFill>
              <a:srgbClr val="FF0000"/>
            </a:solidFill>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800">
                <a:solidFill>
                  <a:srgbClr val="FF0000"/>
                </a:solidFill>
                <a:latin typeface="Arial"/>
                <a:ea typeface="Arial"/>
                <a:cs typeface="Arial"/>
                <a:sym typeface="Arial"/>
              </a:defRPr>
            </a:lvl1pPr>
          </a:lstStyle>
          <a:p>
            <a:pPr lvl="0">
              <a:defRPr b="0" sz="1800">
                <a:solidFill>
                  <a:srgbClr val="000000"/>
                </a:solidFill>
              </a:defRPr>
            </a:pPr>
            <a:r>
              <a:rPr b="1" sz="2800">
                <a:solidFill>
                  <a:srgbClr val="FF0000"/>
                </a:solidFill>
              </a:rPr>
              <a:t>Modest power consumption (cf. circular colliders)</a:t>
            </a:r>
          </a:p>
        </p:txBody>
      </p:sp>
      <p:sp>
        <p:nvSpPr>
          <p:cNvPr id="2305" name="Shape 2305"/>
          <p:cNvSpPr/>
          <p:nvPr/>
        </p:nvSpPr>
        <p:spPr>
          <a:xfrm>
            <a:off x="3885613" y="7044732"/>
            <a:ext cx="5393703"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161 MW for a 500 GeV ILC (baseline)</a:t>
            </a:r>
          </a:p>
        </p:txBody>
      </p:sp>
    </p:spTree>
  </p:cSld>
  <p:clrMapOvr>
    <a:masterClrMapping/>
  </p:clrMapOvr>
  <p:transition spd="med" advClick="1"/>
</p:sld>
</file>

<file path=ppt/slides/slide11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307" name="Shape 2307"/>
          <p:cNvSpPr/>
          <p:nvPr>
            <p:ph type="sldNum" sz="quarter" idx="2"/>
          </p:nvPr>
        </p:nvSpPr>
        <p:spPr>
          <a:xfrm>
            <a:off x="10868856" y="9284716"/>
            <a:ext cx="260720" cy="371349"/>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600">
                <a:uFill>
                  <a:solidFill/>
                </a:uFill>
              </a:rPr>
            </a:fld>
          </a:p>
        </p:txBody>
      </p:sp>
      <p:pic>
        <p:nvPicPr>
          <p:cNvPr id="2308" name="pasted-image.tif"/>
          <p:cNvPicPr/>
          <p:nvPr/>
        </p:nvPicPr>
        <p:blipFill>
          <a:blip r:embed="rId2">
            <a:extLst/>
          </a:blip>
          <a:stretch>
            <a:fillRect/>
          </a:stretch>
        </p:blipFill>
        <p:spPr>
          <a:xfrm>
            <a:off x="4375" y="0"/>
            <a:ext cx="12996050" cy="9753601"/>
          </a:xfrm>
          <a:prstGeom prst="rect">
            <a:avLst/>
          </a:prstGeom>
          <a:ln w="12700">
            <a:miter lim="400000"/>
          </a:ln>
        </p:spPr>
      </p:pic>
    </p:spTree>
  </p:cSld>
  <p:clrMapOvr>
    <a:masterClrMapping/>
  </p:clrMapOvr>
  <p:transition spd="med" advClick="1"/>
</p:sld>
</file>

<file path=ppt/slides/slide11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310" name="pasted-image.tif"/>
          <p:cNvPicPr/>
          <p:nvPr/>
        </p:nvPicPr>
        <p:blipFill>
          <a:blip r:embed="rId2">
            <a:extLst/>
          </a:blip>
          <a:stretch>
            <a:fillRect/>
          </a:stretch>
        </p:blipFill>
        <p:spPr>
          <a:xfrm>
            <a:off x="0" y="31356"/>
            <a:ext cx="13004801" cy="9690888"/>
          </a:xfrm>
          <a:prstGeom prst="rect">
            <a:avLst/>
          </a:prstGeom>
          <a:ln w="12700">
            <a:miter lim="400000"/>
          </a:ln>
        </p:spPr>
      </p:pic>
    </p:spTree>
  </p:cSld>
  <p:clrMapOvr>
    <a:masterClrMapping/>
  </p:clrMapOvr>
  <p:transition spd="med" advClick="1"/>
</p:sld>
</file>

<file path=ppt/slides/slide11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312" name="pasted-image.tif"/>
          <p:cNvPicPr/>
          <p:nvPr/>
        </p:nvPicPr>
        <p:blipFill>
          <a:blip r:embed="rId2">
            <a:extLst/>
          </a:blip>
          <a:stretch>
            <a:fillRect/>
          </a:stretch>
        </p:blipFill>
        <p:spPr>
          <a:xfrm>
            <a:off x="0" y="3310"/>
            <a:ext cx="13004801" cy="9746980"/>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0" name="Shape 820"/>
          <p:cNvSpPr/>
          <p:nvPr/>
        </p:nvSpPr>
        <p:spPr>
          <a:xfrm>
            <a:off x="9559551" y="5497573"/>
            <a:ext cx="3333141" cy="4097760"/>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lvl="0" defTabSz="650240">
              <a:lnSpc>
                <a:spcPts val="4300"/>
              </a:lnSpc>
              <a:tabLst>
                <a:tab pos="1181100" algn="l"/>
              </a:tabLst>
              <a:defRPr>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821" name="Shape 821"/>
          <p:cNvSpPr/>
          <p:nvPr>
            <p:ph type="sldNum" sz="quarter" idx="2"/>
          </p:nvPr>
        </p:nvSpPr>
        <p:spPr>
          <a:xfrm>
            <a:off x="12646355" y="9409571"/>
            <a:ext cx="347930" cy="304801"/>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fld>
          </a:p>
        </p:txBody>
      </p:sp>
      <p:sp>
        <p:nvSpPr>
          <p:cNvPr id="822" name="Shape 822"/>
          <p:cNvSpPr/>
          <p:nvPr/>
        </p:nvSpPr>
        <p:spPr>
          <a:xfrm>
            <a:off x="316134" y="1379661"/>
            <a:ext cx="9082031" cy="819445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230505" indent="-230505" algn="l" defTabSz="830862">
              <a:spcBef>
                <a:spcPts val="1600"/>
              </a:spcBef>
              <a:buSzPct val="171000"/>
              <a:buChar char="•"/>
              <a:defRPr sz="1800"/>
            </a:pPr>
            <a:r>
              <a:rPr sz="2200">
                <a:latin typeface="Helvetica Neue"/>
                <a:ea typeface="Helvetica Neue"/>
                <a:cs typeface="Helvetica Neue"/>
                <a:sym typeface="Helvetica Neue"/>
              </a:rPr>
              <a:t>The EW symmetry forbids masses of gauge bosons and matter fermions. In order to break it without breaking that of the Lagrangian, we need </a:t>
            </a:r>
            <a:r>
              <a:rPr b="1" i="1" sz="2200">
                <a:latin typeface="Helvetica Neue"/>
                <a:ea typeface="Helvetica Neue"/>
                <a:cs typeface="Helvetica Neue"/>
                <a:sym typeface="Helvetica Neue"/>
              </a:rPr>
              <a:t>“something” condensed in the vacuum which carries weak charge:</a:t>
            </a:r>
            <a:br>
              <a:rPr sz="2200">
                <a:latin typeface="Helvetica Neue"/>
                <a:ea typeface="Helvetica Neue"/>
                <a:cs typeface="Helvetica Neue"/>
                <a:sym typeface="Helvetica Neue"/>
              </a:rPr>
            </a:br>
            <a:br>
              <a:rPr sz="2200">
                <a:latin typeface="Helvetica Neue"/>
                <a:ea typeface="Helvetica Neue"/>
                <a:cs typeface="Helvetica Neue"/>
                <a:sym typeface="Helvetica Neue"/>
              </a:rPr>
            </a:br>
            <a:r>
              <a:rPr sz="2200">
                <a:latin typeface="Helvetica Neue"/>
                <a:ea typeface="Helvetica Neue"/>
                <a:cs typeface="Helvetica Neue"/>
                <a:sym typeface="Helvetica Neue"/>
              </a:rPr>
              <a:t>→ </a:t>
            </a:r>
            <a:r>
              <a:rPr b="1" i="1" sz="2200">
                <a:solidFill>
                  <a:srgbClr val="FF2C79"/>
                </a:solidFill>
                <a:latin typeface="Helvetica Neue"/>
                <a:ea typeface="Helvetica Neue"/>
                <a:cs typeface="Helvetica Neue"/>
                <a:sym typeface="Helvetica Neue"/>
              </a:rPr>
              <a:t>We are living in a weakly charged vacuum!</a:t>
            </a:r>
            <a:endParaRPr sz="2200">
              <a:latin typeface="Helvetica Neue"/>
              <a:ea typeface="Helvetica Neue"/>
              <a:cs typeface="Helvetica Neue"/>
              <a:sym typeface="Helvetica Neue"/>
            </a:endParaRPr>
          </a:p>
          <a:p>
            <a:pPr lvl="0" marL="230505" indent="-230505" algn="l" defTabSz="830862">
              <a:spcBef>
                <a:spcPts val="1600"/>
              </a:spcBef>
              <a:buSzPct val="171000"/>
              <a:buChar char="•"/>
              <a:defRPr sz="1800"/>
            </a:pPr>
            <a:r>
              <a:rPr sz="2200">
                <a:latin typeface="Helvetica Neue"/>
                <a:ea typeface="Helvetica Neue"/>
                <a:cs typeface="Helvetica Neue"/>
                <a:sym typeface="Helvetica Neue"/>
              </a:rPr>
              <a:t>The discovery of H(125) provided evidence that it is an excitation of (at least part of) this “something” in the vacuum and hence the correctness of this idea of the vacuum breaking the EW symmetry.</a:t>
            </a:r>
            <a:endParaRPr sz="2200">
              <a:latin typeface="Helvetica Neue"/>
              <a:ea typeface="Helvetica Neue"/>
              <a:cs typeface="Helvetica Neue"/>
              <a:sym typeface="Helvetica Neue"/>
            </a:endParaRPr>
          </a:p>
          <a:p>
            <a:pPr lvl="0" marL="230505" indent="-230505" algn="l" defTabSz="830862">
              <a:spcBef>
                <a:spcPts val="1600"/>
              </a:spcBef>
              <a:buSzPct val="171000"/>
              <a:buChar char="•"/>
              <a:defRPr sz="1800"/>
            </a:pPr>
            <a:r>
              <a:rPr sz="2200">
                <a:latin typeface="Helvetica Neue"/>
                <a:ea typeface="Helvetica Neue"/>
                <a:cs typeface="Helvetica Neue"/>
                <a:sym typeface="Helvetica Neue"/>
              </a:rPr>
              <a:t>In the SM, </a:t>
            </a:r>
            <a:r>
              <a:rPr b="1" i="1" sz="2200">
                <a:latin typeface="Helvetica Neue"/>
                <a:ea typeface="Helvetica Neue"/>
                <a:cs typeface="Helvetica Neue"/>
                <a:sym typeface="Helvetica Neue"/>
              </a:rPr>
              <a:t>a single complex doublet scalar field</a:t>
            </a:r>
            <a:r>
              <a:rPr sz="2200">
                <a:latin typeface="Helvetica Neue"/>
                <a:ea typeface="Helvetica Neue"/>
                <a:cs typeface="Helvetica Neue"/>
                <a:sym typeface="Helvetica Neue"/>
              </a:rPr>
              <a:t> is responsible for both gauge boson and matter fermion masses. The SM EWSB sector is the simplest, but other than that there is no reason for it. </a:t>
            </a:r>
            <a:br>
              <a:rPr sz="2200">
                <a:latin typeface="Helvetica Neue"/>
                <a:ea typeface="Helvetica Neue"/>
                <a:cs typeface="Helvetica Neue"/>
                <a:sym typeface="Helvetica Neue"/>
              </a:rPr>
            </a:br>
            <a:r>
              <a:rPr b="1" i="1" sz="2200">
                <a:latin typeface="Helvetica Neue"/>
                <a:ea typeface="Helvetica Neue"/>
                <a:cs typeface="Helvetica Neue"/>
                <a:sym typeface="Helvetica Neue"/>
              </a:rPr>
              <a:t>The EWSB sector might be more complex.</a:t>
            </a:r>
            <a:br>
              <a:rPr sz="2200">
                <a:latin typeface="Helvetica Neue"/>
                <a:ea typeface="Helvetica Neue"/>
                <a:cs typeface="Helvetica Neue"/>
                <a:sym typeface="Helvetica Neue"/>
              </a:rPr>
            </a:br>
            <a:br>
              <a:rPr sz="2200">
                <a:latin typeface="Helvetica Neue"/>
                <a:ea typeface="Helvetica Neue"/>
                <a:cs typeface="Helvetica Neue"/>
                <a:sym typeface="Helvetica Neue"/>
              </a:rPr>
            </a:br>
            <a:r>
              <a:rPr sz="2200">
                <a:latin typeface="Helvetica Neue"/>
                <a:ea typeface="Helvetica Neue"/>
                <a:cs typeface="Helvetica Neue"/>
                <a:sym typeface="Helvetica Neue"/>
              </a:rPr>
              <a:t>→ We need to know </a:t>
            </a:r>
            <a:r>
              <a:rPr b="1" i="1" sz="2200">
                <a:solidFill>
                  <a:srgbClr val="0433FF"/>
                </a:solidFill>
                <a:latin typeface="Helvetica Neue"/>
                <a:ea typeface="Helvetica Neue"/>
                <a:cs typeface="Helvetica Neue"/>
                <a:sym typeface="Helvetica Neue"/>
              </a:rPr>
              <a:t>the multiplet structure</a:t>
            </a:r>
            <a:r>
              <a:rPr sz="2200">
                <a:latin typeface="Helvetica Neue"/>
                <a:ea typeface="Helvetica Neue"/>
                <a:cs typeface="Helvetica Neue"/>
                <a:sym typeface="Helvetica Neue"/>
              </a:rPr>
              <a:t> of the EWSB sector.</a:t>
            </a:r>
            <a:endParaRPr sz="2200">
              <a:latin typeface="Helvetica Neue"/>
              <a:ea typeface="Helvetica Neue"/>
              <a:cs typeface="Helvetica Neue"/>
              <a:sym typeface="Helvetica Neue"/>
            </a:endParaRPr>
          </a:p>
          <a:p>
            <a:pPr lvl="0" marL="230505" indent="-230505" algn="l" defTabSz="830862">
              <a:spcBef>
                <a:spcPts val="1600"/>
              </a:spcBef>
              <a:buSzPct val="171000"/>
              <a:buChar char="•"/>
              <a:defRPr sz="1800"/>
            </a:pPr>
            <a:r>
              <a:rPr sz="2200">
                <a:latin typeface="Helvetica Neue"/>
                <a:ea typeface="Helvetica Neue"/>
                <a:cs typeface="Helvetica Neue"/>
                <a:sym typeface="Helvetica Neue"/>
              </a:rPr>
              <a:t>Moreover, the SM does not explain </a:t>
            </a:r>
            <a:r>
              <a:rPr b="1" i="1" sz="2200">
                <a:latin typeface="Helvetica Neue"/>
                <a:ea typeface="Helvetica Neue"/>
                <a:cs typeface="Helvetica Neue"/>
                <a:sym typeface="Helvetica Neue"/>
              </a:rPr>
              <a:t>why the Higgs field developed </a:t>
            </a:r>
            <a:br>
              <a:rPr b="1" i="1" sz="2200">
                <a:latin typeface="Helvetica Neue"/>
                <a:ea typeface="Helvetica Neue"/>
                <a:cs typeface="Helvetica Neue"/>
                <a:sym typeface="Helvetica Neue"/>
              </a:rPr>
            </a:br>
            <a:r>
              <a:rPr b="1" i="1" sz="2200">
                <a:latin typeface="Helvetica Neue"/>
                <a:ea typeface="Helvetica Neue"/>
                <a:cs typeface="Helvetica Neue"/>
                <a:sym typeface="Helvetica Neue"/>
              </a:rPr>
              <a:t>a vacuum expectation value.</a:t>
            </a:r>
            <a:endParaRPr sz="2200">
              <a:latin typeface="Helvetica Neue"/>
              <a:ea typeface="Helvetica Neue"/>
              <a:cs typeface="Helvetica Neue"/>
              <a:sym typeface="Helvetica Neue"/>
            </a:endParaRPr>
          </a:p>
          <a:p>
            <a:pPr lvl="2" marL="939800" indent="-381000" algn="l" defTabSz="830862">
              <a:spcBef>
                <a:spcPts val="1600"/>
              </a:spcBef>
              <a:buSzPct val="100000"/>
              <a:buChar char="★"/>
              <a:defRPr sz="1800"/>
            </a:pPr>
            <a:r>
              <a:rPr b="1" i="1" sz="2200">
                <a:latin typeface="Helvetica Neue"/>
                <a:ea typeface="Helvetica Neue"/>
                <a:cs typeface="Helvetica Neue"/>
                <a:sym typeface="Helvetica Neue"/>
              </a:rPr>
              <a:t>In other words the SM does not answer the question:</a:t>
            </a:r>
            <a:endParaRPr b="1" i="1" sz="2200">
              <a:latin typeface="Helvetica Neue"/>
              <a:ea typeface="Helvetica Neue"/>
              <a:cs typeface="Helvetica Neue"/>
              <a:sym typeface="Helvetica Neue"/>
            </a:endParaRPr>
          </a:p>
          <a:p>
            <a:pPr lvl="2" indent="0" algn="l" defTabSz="830862">
              <a:spcBef>
                <a:spcPts val="1600"/>
              </a:spcBef>
              <a:defRPr sz="1800"/>
            </a:pPr>
            <a:r>
              <a:rPr b="1" i="1" sz="4400">
                <a:latin typeface="Helvetica Neue"/>
                <a:ea typeface="Helvetica Neue"/>
                <a:cs typeface="Helvetica Neue"/>
                <a:sym typeface="Helvetica Neue"/>
              </a:rPr>
              <a:t>                   </a:t>
            </a:r>
            <a:r>
              <a:rPr b="1" i="1" sz="4400">
                <a:solidFill>
                  <a:srgbClr val="FF2C79"/>
                </a:solidFill>
                <a:latin typeface="Helvetica Neue"/>
                <a:ea typeface="Helvetica Neue"/>
                <a:cs typeface="Helvetica Neue"/>
                <a:sym typeface="Helvetica Neue"/>
              </a:rPr>
              <a:t>Why μ</a:t>
            </a:r>
            <a:r>
              <a:rPr b="1" baseline="31999" i="1" sz="4400">
                <a:solidFill>
                  <a:srgbClr val="FF2C79"/>
                </a:solidFill>
                <a:latin typeface="Helvetica Neue"/>
                <a:ea typeface="Helvetica Neue"/>
                <a:cs typeface="Helvetica Neue"/>
                <a:sym typeface="Helvetica Neue"/>
              </a:rPr>
              <a:t>2</a:t>
            </a:r>
            <a:r>
              <a:rPr b="1" i="1" sz="4400">
                <a:solidFill>
                  <a:srgbClr val="FF2C79"/>
                </a:solidFill>
                <a:latin typeface="Helvetica Neue"/>
                <a:ea typeface="Helvetica Neue"/>
                <a:cs typeface="Helvetica Neue"/>
                <a:sym typeface="Helvetica Neue"/>
              </a:rPr>
              <a:t> &lt; 0?</a:t>
            </a:r>
            <a:r>
              <a:rPr sz="4400">
                <a:latin typeface="Helvetica Neue"/>
                <a:ea typeface="Helvetica Neue"/>
                <a:cs typeface="Helvetica Neue"/>
                <a:sym typeface="Helvetica Neue"/>
              </a:rPr>
              <a:t> </a:t>
            </a:r>
          </a:p>
        </p:txBody>
      </p:sp>
      <p:sp>
        <p:nvSpPr>
          <p:cNvPr id="823" name="Shape 823"/>
          <p:cNvSpPr/>
          <p:nvPr/>
        </p:nvSpPr>
        <p:spPr>
          <a:xfrm>
            <a:off x="1276349" y="70424"/>
            <a:ext cx="10452101" cy="1687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defTabSz="830862">
              <a:lnSpc>
                <a:spcPct val="90000"/>
              </a:lnSpc>
              <a:buClr>
                <a:srgbClr val="FFFED5"/>
              </a:buClr>
              <a:buFont typeface="Tahoma"/>
              <a:defRPr sz="1800"/>
            </a:pPr>
            <a:r>
              <a:rPr b="1" sz="4800">
                <a:solidFill>
                  <a:srgbClr val="2E467F"/>
                </a:solidFill>
                <a:latin typeface="Helvetica Neue"/>
                <a:ea typeface="Helvetica Neue"/>
                <a:cs typeface="Helvetica Neue"/>
                <a:sym typeface="Helvetica Neue"/>
              </a:rPr>
              <a:t>Electroweak Symmetry Breaking</a:t>
            </a:r>
            <a:br>
              <a:rPr b="1" sz="4800">
                <a:solidFill>
                  <a:srgbClr val="2E467F"/>
                </a:solidFill>
                <a:latin typeface="Helvetica Neue"/>
                <a:ea typeface="Helvetica Neue"/>
                <a:cs typeface="Helvetica Neue"/>
                <a:sym typeface="Helvetica Neue"/>
              </a:rPr>
            </a:br>
            <a:r>
              <a:rPr b="1" sz="3000">
                <a:solidFill>
                  <a:srgbClr val="2E467F"/>
                </a:solidFill>
                <a:latin typeface="Helvetica Neue"/>
                <a:ea typeface="Helvetica Neue"/>
                <a:cs typeface="Helvetica Neue"/>
                <a:sym typeface="Helvetica Neue"/>
              </a:rPr>
              <a:t>Mystery of something in the vacuum</a:t>
            </a:r>
            <a:br>
              <a:rPr b="1" sz="3000">
                <a:solidFill>
                  <a:srgbClr val="2E467F"/>
                </a:solidFill>
                <a:latin typeface="Helvetica Neue"/>
                <a:ea typeface="Helvetica Neue"/>
                <a:cs typeface="Helvetica Neue"/>
                <a:sym typeface="Helvetica Neue"/>
              </a:rPr>
            </a:br>
          </a:p>
        </p:txBody>
      </p:sp>
      <p:pic>
        <p:nvPicPr>
          <p:cNvPr id="824" name="droppedImage.pdf"/>
          <p:cNvPicPr/>
          <p:nvPr/>
        </p:nvPicPr>
        <p:blipFill>
          <a:blip r:embed="rId2">
            <a:extLst/>
          </a:blip>
          <a:stretch>
            <a:fillRect/>
          </a:stretch>
        </p:blipFill>
        <p:spPr>
          <a:xfrm>
            <a:off x="4270765" y="2590916"/>
            <a:ext cx="2082801" cy="513043"/>
          </a:xfrm>
          <a:prstGeom prst="rect">
            <a:avLst/>
          </a:prstGeom>
          <a:ln w="12700">
            <a:miter lim="400000"/>
          </a:ln>
        </p:spPr>
      </p:pic>
      <p:pic>
        <p:nvPicPr>
          <p:cNvPr id="825" name="droppedImage.pdf"/>
          <p:cNvPicPr/>
          <p:nvPr/>
        </p:nvPicPr>
        <p:blipFill>
          <a:blip r:embed="rId3">
            <a:extLst/>
          </a:blip>
          <a:stretch>
            <a:fillRect/>
          </a:stretch>
        </p:blipFill>
        <p:spPr>
          <a:xfrm>
            <a:off x="6596557" y="2591313"/>
            <a:ext cx="2286001" cy="512249"/>
          </a:xfrm>
          <a:prstGeom prst="rect">
            <a:avLst/>
          </a:prstGeom>
          <a:ln w="12700">
            <a:miter lim="400000"/>
          </a:ln>
        </p:spPr>
      </p:pic>
      <p:pic>
        <p:nvPicPr>
          <p:cNvPr id="826" name="pasted8.pdf"/>
          <p:cNvPicPr/>
          <p:nvPr/>
        </p:nvPicPr>
        <p:blipFill>
          <a:blip r:embed="rId4">
            <a:extLst/>
          </a:blip>
          <a:stretch>
            <a:fillRect/>
          </a:stretch>
        </p:blipFill>
        <p:spPr>
          <a:xfrm>
            <a:off x="10195156" y="6068546"/>
            <a:ext cx="2292774" cy="3404311"/>
          </a:xfrm>
          <a:prstGeom prst="rect">
            <a:avLst/>
          </a:prstGeom>
          <a:ln w="12700">
            <a:miter lim="400000"/>
          </a:ln>
        </p:spPr>
      </p:pic>
      <p:pic>
        <p:nvPicPr>
          <p:cNvPr id="827" name="pasted-image.pdf"/>
          <p:cNvPicPr/>
          <p:nvPr/>
        </p:nvPicPr>
        <p:blipFill>
          <a:blip r:embed="rId5">
            <a:extLst/>
          </a:blip>
          <a:stretch>
            <a:fillRect/>
          </a:stretch>
        </p:blipFill>
        <p:spPr>
          <a:xfrm>
            <a:off x="9747722" y="5518438"/>
            <a:ext cx="2956798" cy="552455"/>
          </a:xfrm>
          <a:prstGeom prst="rect">
            <a:avLst/>
          </a:prstGeom>
          <a:ln w="12700">
            <a:miter lim="400000"/>
          </a:ln>
        </p:spPr>
      </p:pic>
      <p:sp>
        <p:nvSpPr>
          <p:cNvPr id="828" name="Shape 828"/>
          <p:cNvSpPr/>
          <p:nvPr/>
        </p:nvSpPr>
        <p:spPr>
          <a:xfrm>
            <a:off x="10205439" y="1153553"/>
            <a:ext cx="1991755" cy="4226720"/>
          </a:xfrm>
          <a:prstGeom prst="roundRect">
            <a:avLst>
              <a:gd name="adj" fmla="val 6375"/>
            </a:avLst>
          </a:prstGeom>
          <a:solidFill>
            <a:srgbClr val="C6E6E9"/>
          </a:solidFill>
          <a:ln w="3175">
            <a:solidFill>
              <a:srgbClr val="C2E2E5"/>
            </a:solidFill>
            <a:round/>
          </a:ln>
          <a:effectLst>
            <a:outerShdw sx="100000" sy="100000" kx="0" ky="0" algn="b" rotWithShape="0" blurRad="25400" dist="12700" dir="5400000">
              <a:srgbClr val="929292">
                <a:alpha val="34997"/>
              </a:srgbClr>
            </a:outerShdw>
          </a:effectLst>
        </p:spPr>
        <p:txBody>
          <a:bodyPr lIns="39687" tIns="39687" rIns="39687" bIns="39687" anchor="ctr"/>
          <a:lstStyle/>
          <a:p>
            <a:pPr lvl="0" marL="57799" marR="57799" algn="l" defTabSz="1012031">
              <a:defRPr sz="2600">
                <a:uFill>
                  <a:solidFill/>
                </a:uFill>
                <a:latin typeface="Arial"/>
                <a:ea typeface="Arial"/>
                <a:cs typeface="Arial"/>
                <a:sym typeface="Arial"/>
              </a:defRPr>
            </a:pPr>
          </a:p>
        </p:txBody>
      </p:sp>
      <p:pic>
        <p:nvPicPr>
          <p:cNvPr id="829" name="VV2Vg&lt;X&gt;X.pdf"/>
          <p:cNvPicPr/>
          <p:nvPr/>
        </p:nvPicPr>
        <p:blipFill>
          <a:blip r:embed="rId6">
            <a:extLst/>
          </a:blip>
          <a:stretch>
            <a:fillRect/>
          </a:stretch>
        </p:blipFill>
        <p:spPr>
          <a:xfrm>
            <a:off x="10526629" y="3098240"/>
            <a:ext cx="1200548" cy="868089"/>
          </a:xfrm>
          <a:prstGeom prst="rect">
            <a:avLst/>
          </a:prstGeom>
          <a:ln w="12700">
            <a:miter lim="400000"/>
          </a:ln>
        </p:spPr>
      </p:pic>
      <p:grpSp>
        <p:nvGrpSpPr>
          <p:cNvPr id="832" name="Group 832"/>
          <p:cNvGrpSpPr/>
          <p:nvPr/>
        </p:nvGrpSpPr>
        <p:grpSpPr>
          <a:xfrm>
            <a:off x="10705223" y="1312303"/>
            <a:ext cx="992188" cy="992188"/>
            <a:chOff x="0" y="0"/>
            <a:chExt cx="992187" cy="992187"/>
          </a:xfrm>
        </p:grpSpPr>
        <p:sp>
          <p:nvSpPr>
            <p:cNvPr id="830" name="Shape 830"/>
            <p:cNvSpPr/>
            <p:nvPr/>
          </p:nvSpPr>
          <p:spPr>
            <a:xfrm>
              <a:off x="0" y="0"/>
              <a:ext cx="992188" cy="99218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0" cap="flat">
              <a:solidFill>
                <a:srgbClr val="FF2600">
                  <a:alpha val="48000"/>
                </a:srgbClr>
              </a:solidFill>
              <a:prstDash val="solid"/>
              <a:round/>
            </a:ln>
            <a:effectLst/>
          </p:spPr>
          <p:txBody>
            <a:bodyPr wrap="square" lIns="39687" tIns="39687" rIns="39687" bIns="39687" numCol="1" anchor="ctr">
              <a:noAutofit/>
            </a:bodyPr>
            <a:lstStyle/>
            <a:p>
              <a:pPr lvl="0" marL="45155" marR="45155" algn="l" defTabSz="793750">
                <a:defRPr sz="2000">
                  <a:solidFill>
                    <a:srgbClr val="FFFFFF"/>
                  </a:solidFill>
                  <a:uFill>
                    <a:solidFill>
                      <a:srgbClr val="FFFFFF"/>
                    </a:solidFill>
                  </a:uFill>
                  <a:latin typeface="Tahoma"/>
                  <a:ea typeface="Tahoma"/>
                  <a:cs typeface="Tahoma"/>
                  <a:sym typeface="Tahoma"/>
                </a:defRPr>
              </a:pPr>
            </a:p>
          </p:txBody>
        </p:sp>
        <p:sp>
          <p:nvSpPr>
            <p:cNvPr id="831" name="Shape 831"/>
            <p:cNvSpPr/>
            <p:nvPr/>
          </p:nvSpPr>
          <p:spPr>
            <a:xfrm>
              <a:off x="138906" y="138906"/>
              <a:ext cx="708689" cy="708689"/>
            </a:xfrm>
            <a:prstGeom prst="line">
              <a:avLst/>
            </a:prstGeom>
            <a:noFill/>
            <a:ln w="127000" cap="flat">
              <a:solidFill>
                <a:srgbClr val="FF2600">
                  <a:alpha val="48000"/>
                </a:srgbClr>
              </a:solidFill>
              <a:prstDash val="solid"/>
              <a:round/>
            </a:ln>
            <a:effectLst/>
          </p:spPr>
          <p:txBody>
            <a:bodyPr wrap="square" lIns="39687" tIns="39687" rIns="39687" bIns="39687" numCol="1" anchor="ctr">
              <a:noAutofit/>
            </a:bodyPr>
            <a:lstStyle/>
            <a:p>
              <a:pPr lvl="0" algn="l" defTabSz="457200">
                <a:defRPr sz="900"/>
              </a:pPr>
            </a:p>
          </p:txBody>
        </p:sp>
      </p:grpSp>
      <p:pic>
        <p:nvPicPr>
          <p:cNvPr id="833" name="VV2VgX.pdf"/>
          <p:cNvPicPr/>
          <p:nvPr/>
        </p:nvPicPr>
        <p:blipFill>
          <a:blip r:embed="rId7">
            <a:extLst/>
          </a:blip>
          <a:stretch>
            <a:fillRect/>
          </a:stretch>
        </p:blipFill>
        <p:spPr>
          <a:xfrm>
            <a:off x="10536551" y="1441287"/>
            <a:ext cx="1058475" cy="912814"/>
          </a:xfrm>
          <a:prstGeom prst="rect">
            <a:avLst/>
          </a:prstGeom>
          <a:ln w="12700">
            <a:miter lim="400000"/>
          </a:ln>
        </p:spPr>
      </p:pic>
      <p:pic>
        <p:nvPicPr>
          <p:cNvPr id="834" name="VV&lt;X&gt;2Vg&lt;X&gt;.pdf"/>
          <p:cNvPicPr/>
          <p:nvPr/>
        </p:nvPicPr>
        <p:blipFill>
          <a:blip r:embed="rId8">
            <a:extLst/>
          </a:blip>
          <a:stretch>
            <a:fillRect/>
          </a:stretch>
        </p:blipFill>
        <p:spPr>
          <a:xfrm>
            <a:off x="10526629" y="4427772"/>
            <a:ext cx="1207514" cy="873126"/>
          </a:xfrm>
          <a:prstGeom prst="rect">
            <a:avLst/>
          </a:prstGeom>
          <a:ln w="12700">
            <a:miter lim="400000"/>
          </a:ln>
        </p:spPr>
      </p:pic>
      <p:sp>
        <p:nvSpPr>
          <p:cNvPr id="835" name="Shape 835"/>
          <p:cNvSpPr/>
          <p:nvPr/>
        </p:nvSpPr>
        <p:spPr>
          <a:xfrm>
            <a:off x="11253836" y="2332669"/>
            <a:ext cx="517263" cy="241301"/>
          </a:xfrm>
          <a:prstGeom prst="rect">
            <a:avLst/>
          </a:prstGeom>
          <a:ln w="12700">
            <a:miter lim="400000"/>
          </a:ln>
          <a:extLst>
            <a:ext uri="{C572A759-6A51-4108-AA02-DFA0A04FC94B}">
              <ma14:wrappingTextBoxFlag xmlns:ma14="http://schemas.microsoft.com/office/mac/drawingml/2011/main" val="1"/>
            </a:ext>
          </a:extLst>
        </p:spPr>
        <p:txBody>
          <a:bodyPr wrap="none" lIns="39687" tIns="39687" rIns="39687" bIns="39687" anchor="ctr">
            <a:spAutoFit/>
          </a:bodyPr>
          <a:lstStyle>
            <a:lvl1pPr>
              <a:defRPr sz="1000">
                <a:latin typeface="Helvetica Neue"/>
                <a:ea typeface="Helvetica Neue"/>
                <a:cs typeface="Helvetica Neue"/>
                <a:sym typeface="Helvetica Neue"/>
              </a:defRPr>
            </a:lvl1pPr>
          </a:lstStyle>
          <a:p>
            <a:pPr lvl="0">
              <a:defRPr sz="1800"/>
            </a:pPr>
            <a:r>
              <a:rPr sz="1000"/>
              <a:t>V=W/Z</a:t>
            </a:r>
          </a:p>
        </p:txBody>
      </p:sp>
      <p:sp>
        <p:nvSpPr>
          <p:cNvPr id="836" name="Shape 836"/>
          <p:cNvSpPr/>
          <p:nvPr/>
        </p:nvSpPr>
        <p:spPr>
          <a:xfrm rot="5400000">
            <a:off x="10883817" y="2691444"/>
            <a:ext cx="674688" cy="248047"/>
          </a:xfrm>
          <a:prstGeom prst="rightArrow">
            <a:avLst>
              <a:gd name="adj1" fmla="val 32000"/>
              <a:gd name="adj2" fmla="val 225280"/>
            </a:avLst>
          </a:prstGeom>
          <a:solidFill>
            <a:srgbClr val="2E467F"/>
          </a:solidFill>
          <a:ln w="12700">
            <a:miter lim="400000"/>
          </a:ln>
        </p:spPr>
        <p:txBody>
          <a:bodyPr lIns="39687" tIns="39687" rIns="39687" bIns="39687" anchor="ctr"/>
          <a:lstStyle/>
          <a:p>
            <a:pPr lvl="0">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837" name="Shape 837"/>
          <p:cNvSpPr/>
          <p:nvPr/>
        </p:nvSpPr>
        <p:spPr>
          <a:xfrm rot="5400000">
            <a:off x="10888777" y="4035858"/>
            <a:ext cx="674689" cy="248048"/>
          </a:xfrm>
          <a:prstGeom prst="rightArrow">
            <a:avLst>
              <a:gd name="adj1" fmla="val 32000"/>
              <a:gd name="adj2" fmla="val 225280"/>
            </a:avLst>
          </a:prstGeom>
          <a:solidFill>
            <a:srgbClr val="2E467F"/>
          </a:solidFill>
          <a:ln w="12700">
            <a:miter lim="400000"/>
          </a:ln>
        </p:spPr>
        <p:txBody>
          <a:bodyPr lIns="39687" tIns="39687" rIns="39687" bIns="39687" anchor="ctr"/>
          <a:lstStyle/>
          <a:p>
            <a:pPr lvl="0">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Tree>
  </p:cSld>
  <p:clrMapOvr>
    <a:masterClrMapping/>
  </p:clrMapOvr>
  <p:transition spd="med" advClick="1"/>
</p:sld>
</file>

<file path=ppt/slides/slide12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314" name="pasted-image.png"/>
          <p:cNvPicPr/>
          <p:nvPr/>
        </p:nvPicPr>
        <p:blipFill>
          <a:blip r:embed="rId2">
            <a:extLst/>
          </a:blip>
          <a:stretch>
            <a:fillRect/>
          </a:stretch>
        </p:blipFill>
        <p:spPr>
          <a:xfrm>
            <a:off x="6374468" y="4969425"/>
            <a:ext cx="6623639" cy="4935526"/>
          </a:xfrm>
          <a:prstGeom prst="rect">
            <a:avLst/>
          </a:prstGeom>
          <a:ln w="12700">
            <a:miter lim="400000"/>
          </a:ln>
        </p:spPr>
      </p:pic>
      <p:pic>
        <p:nvPicPr>
          <p:cNvPr id="2315" name="pasted-image.png"/>
          <p:cNvPicPr/>
          <p:nvPr/>
        </p:nvPicPr>
        <p:blipFill>
          <a:blip r:embed="rId3">
            <a:extLst/>
          </a:blip>
          <a:stretch>
            <a:fillRect/>
          </a:stretch>
        </p:blipFill>
        <p:spPr>
          <a:xfrm>
            <a:off x="58011" y="4997824"/>
            <a:ext cx="6463160" cy="4878729"/>
          </a:xfrm>
          <a:prstGeom prst="rect">
            <a:avLst/>
          </a:prstGeom>
          <a:ln w="12700">
            <a:miter lim="400000"/>
          </a:ln>
        </p:spPr>
      </p:pic>
      <p:pic>
        <p:nvPicPr>
          <p:cNvPr id="2316" name="pasted-image.png"/>
          <p:cNvPicPr/>
          <p:nvPr/>
        </p:nvPicPr>
        <p:blipFill>
          <a:blip r:embed="rId4">
            <a:extLst/>
          </a:blip>
          <a:stretch>
            <a:fillRect/>
          </a:stretch>
        </p:blipFill>
        <p:spPr>
          <a:xfrm>
            <a:off x="6272249" y="-515"/>
            <a:ext cx="6828077" cy="5128054"/>
          </a:xfrm>
          <a:prstGeom prst="rect">
            <a:avLst/>
          </a:prstGeom>
          <a:ln w="12700">
            <a:miter lim="400000"/>
          </a:ln>
        </p:spPr>
      </p:pic>
      <p:pic>
        <p:nvPicPr>
          <p:cNvPr id="2317" name="pasted-image.png"/>
          <p:cNvPicPr/>
          <p:nvPr/>
        </p:nvPicPr>
        <p:blipFill>
          <a:blip r:embed="rId5">
            <a:extLst/>
          </a:blip>
          <a:stretch>
            <a:fillRect/>
          </a:stretch>
        </p:blipFill>
        <p:spPr>
          <a:xfrm>
            <a:off x="-334302" y="-37610"/>
            <a:ext cx="6891743" cy="5202245"/>
          </a:xfrm>
          <a:prstGeom prst="rect">
            <a:avLst/>
          </a:prstGeom>
          <a:ln w="12700">
            <a:miter lim="400000"/>
          </a:ln>
        </p:spPr>
      </p:pic>
    </p:spTree>
  </p:cSld>
  <p:clrMapOvr>
    <a:masterClrMapping/>
  </p:clrMapOvr>
  <p:transition spd="med" advClick="1"/>
</p:sld>
</file>

<file path=ppt/slides/slide12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319" name="pasted-image.tif"/>
          <p:cNvPicPr/>
          <p:nvPr/>
        </p:nvPicPr>
        <p:blipFill>
          <a:blip r:embed="rId2">
            <a:extLst/>
          </a:blip>
          <a:stretch>
            <a:fillRect/>
          </a:stretch>
        </p:blipFill>
        <p:spPr>
          <a:xfrm>
            <a:off x="0" y="29797"/>
            <a:ext cx="13004801" cy="9694007"/>
          </a:xfrm>
          <a:prstGeom prst="rect">
            <a:avLst/>
          </a:prstGeom>
          <a:ln w="12700">
            <a:miter lim="400000"/>
          </a:ln>
        </p:spPr>
      </p:pic>
    </p:spTree>
  </p:cSld>
  <p:clrMapOvr>
    <a:masterClrMapping/>
  </p:clrMapOvr>
  <p:transition spd="med" advClick="1"/>
</p:sld>
</file>

<file path=ppt/slides/slide12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321" name="Shape 2321"/>
          <p:cNvSpPr/>
          <p:nvPr/>
        </p:nvSpPr>
        <p:spPr>
          <a:xfrm>
            <a:off x="594072" y="228738"/>
            <a:ext cx="11816656" cy="8883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spcBef>
                <a:spcPts val="2800"/>
              </a:spcBef>
              <a:defRPr sz="1800"/>
            </a:pPr>
            <a:r>
              <a:rPr b="1" i="1" sz="2400">
                <a:latin typeface="Helvetica"/>
                <a:ea typeface="Helvetica"/>
                <a:cs typeface="Helvetica"/>
                <a:sym typeface="Helvetica"/>
              </a:rPr>
              <a:t>All Scenarios assume a single E-upgrade to ~500GeV:</a:t>
            </a:r>
            <a:endParaRPr sz="2400">
              <a:latin typeface="Helvetica"/>
              <a:ea typeface="Helvetica"/>
              <a:cs typeface="Helvetica"/>
              <a:sym typeface="Helvetica"/>
            </a:endParaRPr>
          </a:p>
          <a:p>
            <a:pPr lvl="0" marL="317500" indent="-317500" algn="l" defTabSz="457200">
              <a:spcBef>
                <a:spcPts val="2800"/>
              </a:spcBef>
              <a:buSzPct val="200000"/>
              <a:buChar char="•"/>
              <a:defRPr sz="1800"/>
            </a:pPr>
            <a:r>
              <a:rPr b="1" i="1" sz="2400">
                <a:solidFill>
                  <a:srgbClr val="FF2600"/>
                </a:solidFill>
                <a:latin typeface="Helvetica"/>
                <a:ea typeface="Helvetica"/>
                <a:cs typeface="Helvetica"/>
                <a:sym typeface="Helvetica"/>
              </a:rPr>
              <a:t>The optimal scenario starting from 250 GeV is C-500, which spends the largest fraction of its lifetime operating at the highest possible energy</a:t>
            </a:r>
            <a:r>
              <a:rPr b="1" i="1" sz="2400">
                <a:latin typeface="Helvetica"/>
                <a:ea typeface="Helvetica"/>
                <a:cs typeface="Helvetica"/>
                <a:sym typeface="Helvetica"/>
              </a:rPr>
              <a:t>. This scenario optimizes the possibility of discoveries of new physics while making the earliest measurements of the important Higgs properties.</a:t>
            </a:r>
            <a:endParaRPr b="1" i="1" sz="2400">
              <a:latin typeface="Helvetica"/>
              <a:ea typeface="Helvetica"/>
              <a:cs typeface="Helvetica"/>
              <a:sym typeface="Helvetica"/>
            </a:endParaRPr>
          </a:p>
          <a:p>
            <a:pPr lvl="0" marL="317500" indent="-317500" algn="l" defTabSz="457200">
              <a:spcBef>
                <a:spcPts val="2800"/>
              </a:spcBef>
              <a:buSzPct val="200000"/>
              <a:buChar char="•"/>
              <a:defRPr sz="1800"/>
            </a:pPr>
            <a:r>
              <a:rPr b="1" i="1" sz="2400">
                <a:solidFill>
                  <a:srgbClr val="FF2600"/>
                </a:solidFill>
                <a:latin typeface="Helvetica"/>
                <a:ea typeface="Helvetica"/>
                <a:cs typeface="Helvetica"/>
                <a:sym typeface="Helvetica"/>
              </a:rPr>
              <a:t>A significant improvement in the earliest physics reach can be achieved if the first phase of the collider is at 350 GeV, rather than 250 GeV</a:t>
            </a:r>
            <a:r>
              <a:rPr b="1" i="1" sz="2400">
                <a:latin typeface="Helvetica"/>
                <a:ea typeface="Helvetica"/>
                <a:cs typeface="Helvetica"/>
                <a:sym typeface="Helvetica"/>
              </a:rPr>
              <a:t>. This would optimize the Higgs measurements as well as open up measurements of the top mass and electroweak couplings.</a:t>
            </a:r>
            <a:endParaRPr b="1" i="1" sz="2400">
              <a:latin typeface="Helvetica"/>
              <a:ea typeface="Helvetica"/>
              <a:cs typeface="Helvetica"/>
              <a:sym typeface="Helvetica"/>
            </a:endParaRPr>
          </a:p>
          <a:p>
            <a:pPr lvl="0" marL="317500" indent="-317500" algn="l" defTabSz="457200">
              <a:spcBef>
                <a:spcPts val="2800"/>
              </a:spcBef>
              <a:buSzPct val="200000"/>
              <a:buChar char="•"/>
              <a:defRPr sz="1800"/>
            </a:pPr>
            <a:r>
              <a:rPr b="1" i="1" sz="2400">
                <a:latin typeface="Helvetica"/>
                <a:ea typeface="Helvetica"/>
                <a:cs typeface="Helvetica"/>
                <a:sym typeface="Helvetica"/>
              </a:rPr>
              <a:t>The physics impact of the ILC is </a:t>
            </a:r>
            <a:r>
              <a:rPr b="1" i="1" sz="2400">
                <a:solidFill>
                  <a:srgbClr val="FF2600"/>
                </a:solidFill>
                <a:latin typeface="Helvetica"/>
                <a:ea typeface="Helvetica"/>
                <a:cs typeface="Helvetica"/>
                <a:sym typeface="Helvetica"/>
              </a:rPr>
              <a:t>significantly improved if the maximum energy of the ∼500 GeV ILC is stretched to ∼550 GeV </a:t>
            </a:r>
            <a:r>
              <a:rPr b="1" i="1" sz="2400">
                <a:latin typeface="Helvetica"/>
                <a:ea typeface="Helvetica"/>
                <a:cs typeface="Helvetica"/>
                <a:sym typeface="Helvetica"/>
              </a:rPr>
              <a:t>where the top Yukawa precision is more than a factor of two times better than at 500 GeV.</a:t>
            </a:r>
            <a:endParaRPr b="1" i="1" sz="2400">
              <a:latin typeface="Helvetica"/>
              <a:ea typeface="Helvetica"/>
              <a:cs typeface="Helvetica"/>
              <a:sym typeface="Helvetica"/>
            </a:endParaRPr>
          </a:p>
          <a:p>
            <a:pPr lvl="0" algn="l" defTabSz="457200">
              <a:spcBef>
                <a:spcPts val="2800"/>
              </a:spcBef>
              <a:defRPr sz="1800"/>
            </a:pPr>
            <a:r>
              <a:rPr b="1" i="1" sz="2400">
                <a:latin typeface="Helvetica"/>
                <a:ea typeface="Helvetica"/>
                <a:cs typeface="Helvetica"/>
                <a:sym typeface="Helvetica"/>
              </a:rPr>
              <a:t>Future investigations should include the following:</a:t>
            </a:r>
            <a:endParaRPr b="1" i="1" sz="2400">
              <a:latin typeface="Helvetica"/>
              <a:ea typeface="Helvetica"/>
              <a:cs typeface="Helvetica"/>
              <a:sym typeface="Helvetica"/>
            </a:endParaRPr>
          </a:p>
          <a:p>
            <a:pPr lvl="0" marL="317500" indent="-317500" algn="l" defTabSz="457200">
              <a:spcBef>
                <a:spcPts val="2800"/>
              </a:spcBef>
              <a:buSzPct val="200000"/>
              <a:buChar char="•"/>
              <a:defRPr sz="1800"/>
            </a:pPr>
            <a:r>
              <a:rPr b="1" i="1" sz="2400">
                <a:latin typeface="Helvetica"/>
                <a:ea typeface="Helvetica"/>
                <a:cs typeface="Helvetica"/>
                <a:sym typeface="Helvetica"/>
              </a:rPr>
              <a:t>The reduction in physics which would result if the assumed 30% position polarization were reduced to zero (</a:t>
            </a:r>
            <a:r>
              <a:rPr b="1" i="1" sz="2400">
                <a:solidFill>
                  <a:srgbClr val="FF2600"/>
                </a:solidFill>
                <a:latin typeface="Helvetica"/>
                <a:ea typeface="Helvetica"/>
                <a:cs typeface="Helvetica"/>
                <a:sym typeface="Helvetica"/>
              </a:rPr>
              <a:t>effect of no e+ polarization</a:t>
            </a:r>
            <a:r>
              <a:rPr b="1" i="1" sz="2400">
                <a:latin typeface="Helvetica"/>
                <a:ea typeface="Helvetica"/>
                <a:cs typeface="Helvetica"/>
                <a:sym typeface="Helvetica"/>
              </a:rPr>
              <a:t>).</a:t>
            </a:r>
            <a:endParaRPr b="1" i="1" sz="2400">
              <a:latin typeface="Helvetica"/>
              <a:ea typeface="Helvetica"/>
              <a:cs typeface="Helvetica"/>
              <a:sym typeface="Helvetica"/>
            </a:endParaRPr>
          </a:p>
          <a:p>
            <a:pPr lvl="0" marL="317500" indent="-317500" algn="l" defTabSz="457200">
              <a:spcBef>
                <a:spcPts val="2800"/>
              </a:spcBef>
              <a:buSzPct val="200000"/>
              <a:buChar char="•"/>
              <a:defRPr sz="1800"/>
            </a:pPr>
            <a:r>
              <a:rPr b="1" i="1" sz="2400">
                <a:latin typeface="Helvetica"/>
                <a:ea typeface="Helvetica"/>
                <a:cs typeface="Helvetica"/>
                <a:sym typeface="Helvetica"/>
              </a:rPr>
              <a:t>The importance of the </a:t>
            </a:r>
            <a:r>
              <a:rPr b="1" i="1" sz="2400">
                <a:solidFill>
                  <a:srgbClr val="FF2600"/>
                </a:solidFill>
                <a:latin typeface="Helvetica"/>
                <a:ea typeface="Helvetica"/>
                <a:cs typeface="Helvetica"/>
                <a:sym typeface="Helvetica"/>
              </a:rPr>
              <a:t>Z-pole calibration</a:t>
            </a:r>
            <a:r>
              <a:rPr b="1" i="1" sz="2400">
                <a:latin typeface="Helvetica"/>
                <a:ea typeface="Helvetica"/>
                <a:cs typeface="Helvetica"/>
                <a:sym typeface="Helvetica"/>
              </a:rPr>
              <a:t> referred to in Section 7</a:t>
            </a:r>
            <a:endParaRPr b="1" i="1" sz="2400">
              <a:latin typeface="Helvetica"/>
              <a:ea typeface="Helvetica"/>
              <a:cs typeface="Helvetica"/>
              <a:sym typeface="Helvetica"/>
            </a:endParaRPr>
          </a:p>
          <a:p>
            <a:pPr lvl="0" marL="317500" indent="-317500" algn="l" defTabSz="457200">
              <a:spcBef>
                <a:spcPts val="2800"/>
              </a:spcBef>
              <a:buSzPct val="200000"/>
              <a:buChar char="•"/>
              <a:defRPr sz="1800"/>
            </a:pPr>
            <a:r>
              <a:rPr b="1" i="1" sz="2400">
                <a:latin typeface="Helvetica"/>
                <a:ea typeface="Helvetica"/>
                <a:cs typeface="Helvetica"/>
                <a:sym typeface="Helvetica"/>
              </a:rPr>
              <a:t>The capability of </a:t>
            </a:r>
            <a:r>
              <a:rPr b="1" i="1" sz="2400">
                <a:solidFill>
                  <a:srgbClr val="FF2600"/>
                </a:solidFill>
                <a:latin typeface="Helvetica"/>
                <a:ea typeface="Helvetica"/>
                <a:cs typeface="Helvetica"/>
                <a:sym typeface="Helvetica"/>
              </a:rPr>
              <a:t>ILC detectors to operate with 10 Hertz collisions</a:t>
            </a:r>
            <a:r>
              <a:rPr b="1" i="1" sz="2400">
                <a:latin typeface="Helvetica"/>
                <a:ea typeface="Helvetica"/>
                <a:cs typeface="Helvetica"/>
                <a:sym typeface="Helvetica"/>
              </a:rPr>
              <a:t>.</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9" name="Shape 839"/>
          <p:cNvSpPr/>
          <p:nvPr>
            <p:ph type="title"/>
          </p:nvPr>
        </p:nvSpPr>
        <p:spPr>
          <a:xfrm>
            <a:off x="1269999" y="917440"/>
            <a:ext cx="10464801" cy="7918720"/>
          </a:xfrm>
          <a:prstGeom prst="rect">
            <a:avLst/>
          </a:prstGeom>
        </p:spPr>
        <p:txBody>
          <a:bodyPr/>
          <a:lstStyle/>
          <a:p>
            <a:pPr lvl="0" defTabSz="830862">
              <a:spcBef>
                <a:spcPts val="1600"/>
              </a:spcBef>
              <a:defRPr b="0" sz="1800"/>
            </a:pPr>
            <a:r>
              <a:rPr b="1" sz="8800">
                <a:solidFill>
                  <a:srgbClr val="FF2600"/>
                </a:solidFill>
              </a:rPr>
              <a:t>Why μ</a:t>
            </a:r>
            <a:r>
              <a:rPr b="1" baseline="31999" sz="8800">
                <a:solidFill>
                  <a:srgbClr val="FF2600"/>
                </a:solidFill>
              </a:rPr>
              <a:t>2</a:t>
            </a:r>
            <a:r>
              <a:rPr b="1" sz="8800">
                <a:solidFill>
                  <a:srgbClr val="FF2600"/>
                </a:solidFill>
              </a:rPr>
              <a:t> &lt; 0?</a:t>
            </a:r>
            <a:endParaRPr b="1" sz="8800">
              <a:solidFill>
                <a:srgbClr val="FF2600"/>
              </a:solidFill>
            </a:endParaRPr>
          </a:p>
          <a:p>
            <a:pPr lvl="0" defTabSz="830862">
              <a:spcBef>
                <a:spcPts val="5300"/>
              </a:spcBef>
              <a:defRPr b="0" sz="1800"/>
            </a:pPr>
            <a:r>
              <a:rPr b="1" sz="7800"/>
              <a:t>To answer </a:t>
            </a:r>
            <a:br>
              <a:rPr b="1" sz="7800"/>
            </a:br>
            <a:r>
              <a:rPr b="1" sz="7800"/>
              <a:t>this question</a:t>
            </a:r>
            <a:endParaRPr b="1" sz="7800"/>
          </a:p>
          <a:p>
            <a:pPr lvl="0" defTabSz="830862">
              <a:defRPr b="0" sz="1800"/>
            </a:pPr>
            <a:r>
              <a:rPr b="1" sz="7800"/>
              <a:t>we need to go beyond the SM.</a:t>
            </a:r>
          </a:p>
        </p:txBody>
      </p:sp>
      <p:sp>
        <p:nvSpPr>
          <p:cNvPr id="840" name="Shape 840"/>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2" name="Shape 842"/>
          <p:cNvSpPr/>
          <p:nvPr>
            <p:ph type="sldNum" sz="quarter" idx="2"/>
          </p:nvPr>
        </p:nvSpPr>
        <p:spPr>
          <a:xfrm>
            <a:off x="12557785" y="9258300"/>
            <a:ext cx="347930" cy="304800"/>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fld>
          </a:p>
        </p:txBody>
      </p:sp>
      <p:sp>
        <p:nvSpPr>
          <p:cNvPr id="843" name="Shape 843"/>
          <p:cNvSpPr/>
          <p:nvPr/>
        </p:nvSpPr>
        <p:spPr>
          <a:xfrm>
            <a:off x="684279" y="1176770"/>
            <a:ext cx="11636242" cy="814857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marL="372533" indent="-372533" algn="l" defTabSz="830862">
              <a:spcBef>
                <a:spcPts val="1300"/>
              </a:spcBef>
              <a:buSzPct val="171000"/>
              <a:buChar char="•"/>
              <a:defRPr sz="1800"/>
            </a:pPr>
            <a:r>
              <a:rPr sz="2800">
                <a:latin typeface="Helvetica Neue"/>
                <a:ea typeface="Helvetica Neue"/>
                <a:cs typeface="Helvetica Neue"/>
                <a:sym typeface="Helvetica Neue"/>
              </a:rPr>
              <a:t>Concerning </a:t>
            </a:r>
            <a:r>
              <a:rPr b="1" i="1" sz="2800">
                <a:solidFill>
                  <a:srgbClr val="0433FF"/>
                </a:solidFill>
                <a:latin typeface="Helvetica Neue"/>
                <a:ea typeface="Helvetica Neue"/>
                <a:cs typeface="Helvetica Neue"/>
                <a:sym typeface="Helvetica Neue"/>
              </a:rPr>
              <a:t>the dynamics behind the EWSB</a:t>
            </a:r>
            <a:r>
              <a:rPr sz="2800">
                <a:latin typeface="Helvetica Neue"/>
                <a:ea typeface="Helvetica Neue"/>
                <a:cs typeface="Helvetica Neue"/>
                <a:sym typeface="Helvetica Neue"/>
              </a:rPr>
              <a:t>.</a:t>
            </a:r>
            <a:endParaRPr sz="2800">
              <a:latin typeface="Helvetica Neue"/>
              <a:ea typeface="Helvetica Neue"/>
              <a:cs typeface="Helvetica Neue"/>
              <a:sym typeface="Helvetica Neue"/>
            </a:endParaRPr>
          </a:p>
          <a:p>
            <a:pPr lvl="2" indent="279400" algn="l" defTabSz="830862">
              <a:spcBef>
                <a:spcPts val="1300"/>
              </a:spcBef>
              <a:defRPr sz="1800"/>
            </a:pPr>
            <a:r>
              <a:rPr sz="2800">
                <a:latin typeface="Helvetica Neue"/>
                <a:ea typeface="Helvetica Neue"/>
                <a:cs typeface="Helvetica Neue"/>
                <a:sym typeface="Helvetica Neue"/>
              </a:rPr>
              <a:t>Is it </a:t>
            </a:r>
            <a:r>
              <a:rPr b="1" i="1" sz="2800">
                <a:latin typeface="Helvetica Neue"/>
                <a:ea typeface="Helvetica Neue"/>
                <a:cs typeface="Helvetica Neue"/>
                <a:sym typeface="Helvetica Neue"/>
              </a:rPr>
              <a:t>weakly interacting or strongly interacting?</a:t>
            </a:r>
            <a:r>
              <a:rPr sz="2800">
                <a:latin typeface="Helvetica Neue"/>
                <a:ea typeface="Helvetica Neue"/>
                <a:cs typeface="Helvetica Neue"/>
                <a:sym typeface="Helvetica Neue"/>
              </a:rPr>
              <a:t> </a:t>
            </a:r>
            <a:br>
              <a:rPr sz="2800">
                <a:latin typeface="Helvetica Neue"/>
                <a:ea typeface="Helvetica Neue"/>
                <a:cs typeface="Helvetica Neue"/>
                <a:sym typeface="Helvetica Neue"/>
              </a:rPr>
            </a:br>
            <a:r>
              <a:rPr sz="2800">
                <a:latin typeface="Helvetica Neue"/>
                <a:ea typeface="Helvetica Neue"/>
                <a:cs typeface="Helvetica Neue"/>
                <a:sym typeface="Helvetica Neue"/>
              </a:rPr>
              <a:t>= Is the H(125) </a:t>
            </a:r>
            <a:r>
              <a:rPr b="1" i="1" sz="4000">
                <a:solidFill>
                  <a:srgbClr val="FF2600"/>
                </a:solidFill>
                <a:latin typeface="Helvetica Neue"/>
                <a:ea typeface="Helvetica Neue"/>
                <a:cs typeface="Helvetica Neue"/>
                <a:sym typeface="Helvetica Neue"/>
              </a:rPr>
              <a:t>elementary or composite?</a:t>
            </a:r>
            <a:endParaRPr b="1" i="1" sz="2800">
              <a:solidFill>
                <a:srgbClr val="FF2C79"/>
              </a:solidFill>
              <a:latin typeface="Helvetica Neue"/>
              <a:ea typeface="Helvetica Neue"/>
              <a:cs typeface="Helvetica Neue"/>
              <a:sym typeface="Helvetica Neue"/>
            </a:endParaRPr>
          </a:p>
          <a:p>
            <a:pPr lvl="0" marL="372533" indent="-372533" algn="l" defTabSz="830862">
              <a:spcBef>
                <a:spcPts val="1300"/>
              </a:spcBef>
              <a:buSzPct val="171000"/>
              <a:buChar char="•"/>
              <a:defRPr sz="1800"/>
            </a:pPr>
            <a:r>
              <a:rPr b="1" i="1" sz="2800">
                <a:solidFill>
                  <a:srgbClr val="0433FF"/>
                </a:solidFill>
                <a:latin typeface="Helvetica Neue"/>
                <a:ea typeface="Helvetica Neue"/>
                <a:cs typeface="Helvetica Neue"/>
                <a:sym typeface="Helvetica Neue"/>
              </a:rPr>
              <a:t>SUSY</a:t>
            </a:r>
            <a:r>
              <a:rPr sz="2800">
                <a:solidFill>
                  <a:srgbClr val="0433FF"/>
                </a:solidFill>
                <a:latin typeface="Helvetica Neue"/>
                <a:ea typeface="Helvetica Neue"/>
                <a:cs typeface="Helvetica Neue"/>
                <a:sym typeface="Helvetica Neue"/>
              </a:rPr>
              <a:t>,</a:t>
            </a:r>
            <a:r>
              <a:rPr b="1" i="1" sz="2800">
                <a:solidFill>
                  <a:srgbClr val="FF2C79"/>
                </a:solidFill>
                <a:latin typeface="Helvetica Neue"/>
                <a:ea typeface="Helvetica Neue"/>
                <a:cs typeface="Helvetica Neue"/>
                <a:sym typeface="Helvetica Neue"/>
              </a:rPr>
              <a:t> </a:t>
            </a:r>
            <a:r>
              <a:rPr sz="2800">
                <a:latin typeface="Helvetica Neue"/>
                <a:ea typeface="Helvetica Neue"/>
                <a:cs typeface="Helvetica Neue"/>
                <a:sym typeface="Helvetica Neue"/>
              </a:rPr>
              <a:t>which gives</a:t>
            </a:r>
            <a:r>
              <a:rPr b="1" i="1" sz="2800">
                <a:latin typeface="Helvetica Neue"/>
                <a:ea typeface="Helvetica Neue"/>
                <a:cs typeface="Helvetica Neue"/>
                <a:sym typeface="Helvetica Neue"/>
              </a:rPr>
              <a:t> a raison d’être for a fundamental scalar fields</a:t>
            </a:r>
            <a:r>
              <a:rPr sz="2800">
                <a:latin typeface="Helvetica Neue"/>
                <a:ea typeface="Helvetica Neue"/>
                <a:cs typeface="Helvetica Neue"/>
                <a:sym typeface="Helvetica Neue"/>
              </a:rPr>
              <a:t>,</a:t>
            </a:r>
            <a:r>
              <a:rPr b="1" i="1" sz="2800">
                <a:latin typeface="Helvetica Neue"/>
                <a:ea typeface="Helvetica Neue"/>
                <a:cs typeface="Helvetica Neue"/>
                <a:sym typeface="Helvetica Neue"/>
              </a:rPr>
              <a:t> </a:t>
            </a:r>
            <a:r>
              <a:rPr sz="2800">
                <a:latin typeface="Helvetica Neue"/>
                <a:ea typeface="Helvetica Neue"/>
                <a:cs typeface="Helvetica Neue"/>
                <a:sym typeface="Helvetica Neue"/>
              </a:rPr>
              <a:t>is the most attractive scenario for the 1st branch, </a:t>
            </a:r>
            <a:r>
              <a:rPr i="1" sz="2800">
                <a:latin typeface="Helvetica Neue"/>
                <a:ea typeface="Helvetica Neue"/>
                <a:cs typeface="Helvetica Neue"/>
                <a:sym typeface="Helvetica Neue"/>
              </a:rPr>
              <a:t>where EW symmetry is broken radiatively</a:t>
            </a:r>
            <a:r>
              <a:rPr sz="2800">
                <a:latin typeface="Helvetica Neue"/>
                <a:ea typeface="Helvetica Neue"/>
                <a:cs typeface="Helvetica Neue"/>
                <a:sym typeface="Helvetica Neue"/>
              </a:rPr>
              <a:t>.</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b="1" i="1" sz="2800">
                <a:solidFill>
                  <a:srgbClr val="FF2C79"/>
                </a:solidFill>
                <a:latin typeface="Helvetica Neue"/>
                <a:ea typeface="Helvetica Neue"/>
                <a:cs typeface="Helvetica Neue"/>
                <a:sym typeface="Helvetica Neue"/>
              </a:rPr>
              <a:t>The EWSB sector is weakly interacting.</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b="1" i="1" sz="2800">
                <a:solidFill>
                  <a:srgbClr val="FF2C79"/>
                </a:solidFill>
                <a:latin typeface="Helvetica Neue"/>
                <a:ea typeface="Helvetica Neue"/>
                <a:cs typeface="Helvetica Neue"/>
                <a:sym typeface="Helvetica Neue"/>
              </a:rPr>
              <a:t>H(125) is elementary</a:t>
            </a:r>
            <a:r>
              <a:rPr sz="2800">
                <a:latin typeface="Helvetica Neue"/>
                <a:ea typeface="Helvetica Neue"/>
                <a:cs typeface="Helvetica Neue"/>
                <a:sym typeface="Helvetica Neue"/>
              </a:rPr>
              <a:t> and embedded in an </a:t>
            </a:r>
            <a:r>
              <a:rPr b="1" i="1" sz="2800">
                <a:latin typeface="Helvetica Neue"/>
                <a:ea typeface="Helvetica Neue"/>
                <a:cs typeface="Helvetica Neue"/>
                <a:sym typeface="Helvetica Neue"/>
              </a:rPr>
              <a:t>extended multiplet</a:t>
            </a:r>
            <a:r>
              <a:rPr sz="2800">
                <a:latin typeface="Helvetica Neue"/>
                <a:ea typeface="Helvetica Neue"/>
                <a:cs typeface="Helvetica Neue"/>
                <a:sym typeface="Helvetica Neue"/>
              </a:rPr>
              <a:t> </a:t>
            </a:r>
            <a:r>
              <a:rPr b="1" i="1" sz="2800">
                <a:latin typeface="Helvetica Neue"/>
                <a:ea typeface="Helvetica Neue"/>
                <a:cs typeface="Helvetica Neue"/>
                <a:sym typeface="Helvetica Neue"/>
              </a:rPr>
              <a:t>structure</a:t>
            </a:r>
            <a:r>
              <a:rPr sz="2800">
                <a:latin typeface="Helvetica Neue"/>
                <a:ea typeface="Helvetica Neue"/>
                <a:cs typeface="Helvetica Neue"/>
                <a:sym typeface="Helvetica Neue"/>
              </a:rPr>
              <a:t> (there must be </a:t>
            </a:r>
            <a:r>
              <a:rPr b="1" i="1" sz="2800">
                <a:solidFill>
                  <a:srgbClr val="FF2C79"/>
                </a:solidFill>
                <a:latin typeface="Helvetica Neue"/>
                <a:ea typeface="Helvetica Neue"/>
                <a:cs typeface="Helvetica Neue"/>
                <a:sym typeface="Helvetica Neue"/>
              </a:rPr>
              <a:t>at least 2 Higgs doublets</a:t>
            </a:r>
            <a:r>
              <a:rPr sz="2800">
                <a:latin typeface="Helvetica Neue"/>
                <a:ea typeface="Helvetica Neue"/>
                <a:cs typeface="Helvetica Neue"/>
                <a:sym typeface="Helvetica Neue"/>
              </a:rPr>
              <a:t>).</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b="1" i="1" sz="2800">
                <a:solidFill>
                  <a:srgbClr val="942192"/>
                </a:solidFill>
                <a:latin typeface="Helvetica Neue"/>
                <a:ea typeface="Helvetica Neue"/>
                <a:cs typeface="Helvetica Neue"/>
                <a:sym typeface="Helvetica Neue"/>
              </a:rPr>
              <a:t>Possible Grand Desert</a:t>
            </a:r>
            <a:r>
              <a:rPr b="1" i="1" sz="2800">
                <a:solidFill>
                  <a:srgbClr val="FF2C79"/>
                </a:solidFill>
                <a:latin typeface="Helvetica Neue"/>
                <a:ea typeface="Helvetica Neue"/>
                <a:cs typeface="Helvetica Neue"/>
                <a:sym typeface="Helvetica Neue"/>
              </a:rPr>
              <a:t> </a:t>
            </a:r>
            <a:r>
              <a:rPr sz="2800">
                <a:latin typeface="Helvetica Neue"/>
                <a:ea typeface="Helvetica Neue"/>
                <a:cs typeface="Helvetica Neue"/>
                <a:sym typeface="Helvetica Neue"/>
              </a:rPr>
              <a:t>→ </a:t>
            </a:r>
            <a:r>
              <a:rPr b="1" i="1" sz="2800">
                <a:solidFill>
                  <a:srgbClr val="942192"/>
                </a:solidFill>
                <a:latin typeface="Helvetica Neue"/>
                <a:ea typeface="Helvetica Neue"/>
                <a:cs typeface="Helvetica Neue"/>
                <a:sym typeface="Helvetica Neue"/>
              </a:rPr>
              <a:t>Telescope for GUT scale physics</a:t>
            </a:r>
            <a:endParaRPr sz="2800">
              <a:latin typeface="Helvetica Neue"/>
              <a:ea typeface="Helvetica Neue"/>
              <a:cs typeface="Helvetica Neue"/>
              <a:sym typeface="Helvetica Neue"/>
            </a:endParaRPr>
          </a:p>
          <a:p>
            <a:pPr lvl="0" marL="372533" indent="-372533" algn="l" defTabSz="830862">
              <a:spcBef>
                <a:spcPts val="1300"/>
              </a:spcBef>
              <a:buSzPct val="171000"/>
              <a:buChar char="•"/>
              <a:defRPr sz="1800"/>
            </a:pPr>
            <a:r>
              <a:rPr b="1" i="1" sz="2800">
                <a:solidFill>
                  <a:srgbClr val="0433FF"/>
                </a:solidFill>
                <a:latin typeface="Helvetica Neue"/>
                <a:ea typeface="Helvetica Neue"/>
                <a:cs typeface="Helvetica Neue"/>
                <a:sym typeface="Helvetica Neue"/>
              </a:rPr>
              <a:t>Composite Higgs Models, </a:t>
            </a:r>
            <a:r>
              <a:rPr sz="2800">
                <a:latin typeface="Helvetica Neue"/>
                <a:ea typeface="Helvetica Neue"/>
                <a:cs typeface="Helvetica Neue"/>
                <a:sym typeface="Helvetica Neue"/>
              </a:rPr>
              <a:t>the 2nd branch, where </a:t>
            </a:r>
            <a:r>
              <a:rPr i="1" sz="2800">
                <a:latin typeface="Helvetica Neue"/>
                <a:ea typeface="Helvetica Neue"/>
                <a:cs typeface="Helvetica Neue"/>
                <a:sym typeface="Helvetica Neue"/>
              </a:rPr>
              <a:t>a new QCD-like strong interaction makes a vacuum condensate</a:t>
            </a:r>
            <a:r>
              <a:rPr sz="2800">
                <a:latin typeface="Helvetica Neue"/>
                <a:ea typeface="Helvetica Neue"/>
                <a:cs typeface="Helvetica Neue"/>
                <a:sym typeface="Helvetica Neue"/>
              </a:rPr>
              <a:t>.</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b="1" i="1" sz="2800">
                <a:solidFill>
                  <a:srgbClr val="FF2C79"/>
                </a:solidFill>
                <a:latin typeface="Helvetica Neue"/>
                <a:ea typeface="Helvetica Neue"/>
                <a:cs typeface="Helvetica Neue"/>
                <a:sym typeface="Helvetica Neue"/>
              </a:rPr>
              <a:t>The EWSB sector is strongly interacting</a:t>
            </a:r>
            <a:r>
              <a:rPr sz="2800">
                <a:latin typeface="Helvetica Neue"/>
                <a:ea typeface="Helvetica Neue"/>
                <a:cs typeface="Helvetica Neue"/>
                <a:sym typeface="Helvetica Neue"/>
              </a:rPr>
              <a:t>. </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b="1" i="1" sz="2800">
                <a:solidFill>
                  <a:srgbClr val="FF2C79"/>
                </a:solidFill>
                <a:latin typeface="Helvetica Neue"/>
                <a:ea typeface="Helvetica Neue"/>
                <a:cs typeface="Helvetica Neue"/>
                <a:sym typeface="Helvetica Neue"/>
              </a:rPr>
              <a:t>H(125) is composite.</a:t>
            </a:r>
            <a:br>
              <a:rPr b="1" i="1" sz="2800">
                <a:solidFill>
                  <a:srgbClr val="FF2C79"/>
                </a:solidFill>
                <a:latin typeface="Helvetica Neue"/>
                <a:ea typeface="Helvetica Neue"/>
                <a:cs typeface="Helvetica Neue"/>
                <a:sym typeface="Helvetica Neue"/>
              </a:rPr>
            </a:br>
            <a:r>
              <a:rPr sz="2800">
                <a:latin typeface="Helvetica Neue"/>
                <a:ea typeface="Helvetica Neue"/>
                <a:cs typeface="Helvetica Neue"/>
                <a:sym typeface="Helvetica Neue"/>
              </a:rPr>
              <a:t>→ </a:t>
            </a:r>
            <a:r>
              <a:rPr b="1" i="1" sz="2800">
                <a:solidFill>
                  <a:srgbClr val="942192"/>
                </a:solidFill>
                <a:latin typeface="Helvetica Neue"/>
                <a:ea typeface="Helvetica Neue"/>
                <a:cs typeface="Helvetica Neue"/>
                <a:sym typeface="Helvetica Neue"/>
              </a:rPr>
              <a:t>Jungle of new particles in TeV(+) scale</a:t>
            </a:r>
          </a:p>
        </p:txBody>
      </p:sp>
      <p:sp>
        <p:nvSpPr>
          <p:cNvPr id="844" name="Shape 844"/>
          <p:cNvSpPr/>
          <p:nvPr/>
        </p:nvSpPr>
        <p:spPr>
          <a:xfrm>
            <a:off x="1276349" y="-1372"/>
            <a:ext cx="10452101" cy="126239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830862">
              <a:lnSpc>
                <a:spcPct val="90000"/>
              </a:lnSpc>
              <a:buClr>
                <a:srgbClr val="FFFED5"/>
              </a:buClr>
              <a:buFont typeface="Tahoma"/>
              <a:defRPr b="1" sz="6200">
                <a:solidFill>
                  <a:srgbClr val="2E467F"/>
                </a:solidFill>
                <a:latin typeface="Helvetica Neue"/>
                <a:ea typeface="Helvetica Neue"/>
                <a:cs typeface="Helvetica Neue"/>
                <a:sym typeface="Helvetica Neue"/>
              </a:defRPr>
            </a:lvl1pPr>
          </a:lstStyle>
          <a:p>
            <a:pPr lvl="0">
              <a:defRPr b="0" sz="1800">
                <a:solidFill>
                  <a:srgbClr val="000000"/>
                </a:solidFill>
              </a:defRPr>
            </a:pPr>
            <a:r>
              <a:rPr b="1" sz="6200">
                <a:solidFill>
                  <a:srgbClr val="2E467F"/>
                </a:solidFill>
              </a:rPr>
              <a:t>The Big Branching Point</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6" name="Shape 846"/>
          <p:cNvSpPr/>
          <p:nvPr>
            <p:ph type="sldNum" sz="quarter" idx="2"/>
          </p:nvPr>
        </p:nvSpPr>
        <p:spPr>
          <a:xfrm>
            <a:off x="12557785" y="9258300"/>
            <a:ext cx="347930" cy="304800"/>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fld>
          </a:p>
        </p:txBody>
      </p:sp>
      <p:sp>
        <p:nvSpPr>
          <p:cNvPr id="847" name="Shape 847"/>
          <p:cNvSpPr/>
          <p:nvPr/>
        </p:nvSpPr>
        <p:spPr>
          <a:xfrm>
            <a:off x="256192" y="1843733"/>
            <a:ext cx="12234030" cy="718448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marL="372533" indent="-372533" algn="l" defTabSz="830862">
              <a:spcBef>
                <a:spcPts val="1300"/>
              </a:spcBef>
              <a:buSzPct val="171000"/>
              <a:buChar char="•"/>
              <a:defRPr sz="1800"/>
            </a:pPr>
            <a:r>
              <a:rPr sz="2600">
                <a:latin typeface="Helvetica Neue"/>
                <a:ea typeface="Helvetica Neue"/>
                <a:cs typeface="Helvetica Neue"/>
                <a:sym typeface="Helvetica Neue"/>
              </a:rPr>
              <a:t>If </a:t>
            </a:r>
            <a:r>
              <a:rPr b="1" i="1" sz="2600">
                <a:solidFill>
                  <a:srgbClr val="0433FF"/>
                </a:solidFill>
                <a:latin typeface="Helvetica Neue"/>
                <a:ea typeface="Helvetica Neue"/>
                <a:cs typeface="Helvetica Neue"/>
                <a:sym typeface="Helvetica Neue"/>
              </a:rPr>
              <a:t>SUSY (elementary),</a:t>
            </a:r>
            <a:br>
              <a:rPr b="1" i="1" sz="2600">
                <a:solidFill>
                  <a:srgbClr val="0433FF"/>
                </a:solidFill>
                <a:latin typeface="Helvetica Neue"/>
                <a:ea typeface="Helvetica Neue"/>
                <a:cs typeface="Helvetica Neue"/>
                <a:sym typeface="Helvetica Neue"/>
              </a:rPr>
            </a:br>
            <a:r>
              <a:rPr sz="2600">
                <a:latin typeface="Helvetica Neue"/>
                <a:ea typeface="Helvetica Neue"/>
                <a:cs typeface="Helvetica Neue"/>
                <a:sym typeface="Helvetica Neue"/>
              </a:rPr>
              <a:t>→ (</a:t>
            </a:r>
            <a:r>
              <a:rPr b="1" i="1" sz="2600">
                <a:latin typeface="Helvetica Neue"/>
                <a:ea typeface="Helvetica Neue"/>
                <a:cs typeface="Helvetica Neue"/>
                <a:sym typeface="Helvetica Neue"/>
              </a:rPr>
              <a:t>At least) 2 Higgs doublets → extra degrees of freedom</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b="1" i="1" sz="2600">
                <a:solidFill>
                  <a:srgbClr val="0433FF"/>
                </a:solidFill>
                <a:latin typeface="Helvetica Neue"/>
                <a:ea typeface="Helvetica Neue"/>
                <a:cs typeface="Helvetica Neue"/>
                <a:sym typeface="Helvetica Neue"/>
              </a:rPr>
              <a:t>Search</a:t>
            </a:r>
            <a:r>
              <a:rPr sz="2600">
                <a:latin typeface="Helvetica Neue"/>
                <a:ea typeface="Helvetica Neue"/>
                <a:cs typeface="Helvetica Neue"/>
                <a:sym typeface="Helvetica Neue"/>
              </a:rPr>
              <a:t> for </a:t>
            </a:r>
            <a:r>
              <a:rPr b="1" i="1" sz="2600">
                <a:solidFill>
                  <a:srgbClr val="FF2C79"/>
                </a:solidFill>
                <a:latin typeface="Helvetica Neue"/>
                <a:ea typeface="Helvetica Neue"/>
                <a:cs typeface="Helvetica Neue"/>
                <a:sym typeface="Helvetica Neue"/>
              </a:rPr>
              <a:t>new particles</a:t>
            </a:r>
            <a:br>
              <a:rPr sz="2600">
                <a:latin typeface="Helvetica Neue"/>
                <a:ea typeface="Helvetica Neue"/>
                <a:cs typeface="Helvetica Neue"/>
                <a:sym typeface="Helvetica Neue"/>
              </a:rPr>
            </a:br>
            <a:r>
              <a:rPr sz="2600">
                <a:latin typeface="Helvetica Neue"/>
                <a:ea typeface="Helvetica Neue"/>
                <a:cs typeface="Helvetica Neue"/>
                <a:sym typeface="Helvetica Neue"/>
              </a:rPr>
              <a:t>         -  extra Higgs bosons: </a:t>
            </a:r>
            <a:r>
              <a:rPr b="1" i="1" sz="2600">
                <a:solidFill>
                  <a:srgbClr val="FF2C79"/>
                </a:solidFill>
                <a:latin typeface="Helvetica Neue"/>
                <a:ea typeface="Helvetica Neue"/>
                <a:cs typeface="Helvetica Neue"/>
                <a:sym typeface="Helvetica Neue"/>
              </a:rPr>
              <a:t>H, A, H</a:t>
            </a:r>
            <a:r>
              <a:rPr b="1" baseline="31999" i="1" sz="2600">
                <a:solidFill>
                  <a:srgbClr val="FF2C79"/>
                </a:solidFill>
                <a:latin typeface="Helvetica Neue"/>
                <a:ea typeface="Helvetica Neue"/>
                <a:cs typeface="Helvetica Neue"/>
                <a:sym typeface="Helvetica Neue"/>
              </a:rPr>
              <a:t>±</a:t>
            </a:r>
            <a:br>
              <a:rPr sz="2600">
                <a:latin typeface="Helvetica Neue"/>
                <a:ea typeface="Helvetica Neue"/>
                <a:cs typeface="Helvetica Neue"/>
                <a:sym typeface="Helvetica Neue"/>
              </a:rPr>
            </a:br>
            <a:r>
              <a:rPr sz="2600">
                <a:latin typeface="Helvetica Neue"/>
                <a:ea typeface="Helvetica Neue"/>
                <a:cs typeface="Helvetica Neue"/>
                <a:sym typeface="Helvetica Neue"/>
              </a:rPr>
              <a:t>         -  uncolored SUSY particles: </a:t>
            </a:r>
            <a:r>
              <a:rPr b="1" i="1" sz="2600">
                <a:solidFill>
                  <a:srgbClr val="FF2C79"/>
                </a:solidFill>
                <a:latin typeface="Helvetica Neue"/>
                <a:ea typeface="Helvetica Neue"/>
                <a:cs typeface="Helvetica Neue"/>
                <a:sym typeface="Helvetica Neue"/>
              </a:rPr>
              <a:t>EWkinos, sleptons</a:t>
            </a:r>
            <a:r>
              <a:rPr sz="2600">
                <a:latin typeface="Helvetica Neue"/>
                <a:ea typeface="Helvetica Neue"/>
                <a:cs typeface="Helvetica Neue"/>
                <a:sym typeface="Helvetica Neue"/>
              </a:rPr>
              <a:t>       </a:t>
            </a:r>
            <a:br>
              <a:rPr b="1" baseline="31999" i="1" sz="2600">
                <a:solidFill>
                  <a:srgbClr val="FF2C79"/>
                </a:solidFill>
                <a:latin typeface="Helvetica Neue"/>
                <a:ea typeface="Helvetica Neue"/>
                <a:cs typeface="Helvetica Neue"/>
                <a:sym typeface="Helvetica Neue"/>
              </a:rPr>
            </a:br>
            <a:r>
              <a:rPr baseline="31999" sz="2600">
                <a:latin typeface="Helvetica Neue"/>
                <a:ea typeface="Helvetica Neue"/>
                <a:cs typeface="Helvetica Neue"/>
                <a:sym typeface="Helvetica Neue"/>
              </a:rPr>
              <a:t>      </a:t>
            </a:r>
            <a:r>
              <a:rPr sz="2600">
                <a:latin typeface="Helvetica Neue"/>
                <a:ea typeface="Helvetica Neue"/>
                <a:cs typeface="Helvetica Neue"/>
                <a:sym typeface="Helvetica Neue"/>
              </a:rPr>
              <a:t>→ </a:t>
            </a:r>
            <a:r>
              <a:rPr b="1" i="1" sz="2600">
                <a:solidFill>
                  <a:srgbClr val="0433FF"/>
                </a:solidFill>
                <a:latin typeface="Helvetica Neue"/>
                <a:ea typeface="Helvetica Neue"/>
                <a:cs typeface="Helvetica Neue"/>
                <a:sym typeface="Helvetica Neue"/>
              </a:rPr>
              <a:t>Look for specific deviation patterns</a:t>
            </a:r>
            <a:r>
              <a:rPr sz="2600">
                <a:latin typeface="Helvetica Neue"/>
                <a:ea typeface="Helvetica Neue"/>
                <a:cs typeface="Helvetica Neue"/>
                <a:sym typeface="Helvetica Neue"/>
              </a:rPr>
              <a:t> in</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b="1" i="1" sz="2600">
                <a:solidFill>
                  <a:srgbClr val="FF2C79"/>
                </a:solidFill>
                <a:latin typeface="Helvetica Neue"/>
                <a:ea typeface="Helvetica Neue"/>
                <a:cs typeface="Helvetica Neue"/>
                <a:sym typeface="Helvetica Neue"/>
              </a:rPr>
              <a:t>various Higgs couplings</a:t>
            </a:r>
            <a:br>
              <a:rPr sz="2600">
                <a:latin typeface="Helvetica Neue"/>
                <a:ea typeface="Helvetica Neue"/>
                <a:cs typeface="Helvetica Neue"/>
                <a:sym typeface="Helvetica Neue"/>
              </a:rPr>
            </a:br>
            <a:r>
              <a:rPr sz="2600">
                <a:latin typeface="Helvetica Neue"/>
                <a:ea typeface="Helvetica Neue"/>
                <a:cs typeface="Helvetica Neue"/>
                <a:sym typeface="Helvetica Neue"/>
              </a:rPr>
              <a:t>         -  gauge boson properties </a:t>
            </a:r>
            <a:endParaRPr sz="2600">
              <a:latin typeface="Helvetica Neue"/>
              <a:ea typeface="Helvetica Neue"/>
              <a:cs typeface="Helvetica Neue"/>
              <a:sym typeface="Helvetica Neue"/>
            </a:endParaRPr>
          </a:p>
          <a:p>
            <a:pPr lvl="1" marL="372533" indent="-372533" algn="l" defTabSz="830862">
              <a:spcBef>
                <a:spcPts val="3400"/>
              </a:spcBef>
              <a:buSzPct val="171000"/>
              <a:buChar char="•"/>
              <a:defRPr sz="1800"/>
            </a:pPr>
            <a:r>
              <a:rPr sz="2600">
                <a:latin typeface="Helvetica Neue"/>
                <a:ea typeface="Helvetica Neue"/>
                <a:cs typeface="Helvetica Neue"/>
                <a:sym typeface="Helvetica Neue"/>
              </a:rPr>
              <a:t>If </a:t>
            </a:r>
            <a:r>
              <a:rPr b="1" i="1" sz="2600">
                <a:solidFill>
                  <a:srgbClr val="0433FF"/>
                </a:solidFill>
                <a:latin typeface="Helvetica Neue"/>
                <a:ea typeface="Helvetica Neue"/>
                <a:cs typeface="Helvetica Neue"/>
                <a:sym typeface="Helvetica Neue"/>
              </a:rPr>
              <a:t>Composite,</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b="1" i="1" sz="2600">
                <a:solidFill>
                  <a:srgbClr val="0433FF"/>
                </a:solidFill>
                <a:latin typeface="Helvetica Neue"/>
                <a:ea typeface="Helvetica Neue"/>
                <a:cs typeface="Helvetica Neue"/>
                <a:sym typeface="Helvetica Neue"/>
              </a:rPr>
              <a:t>Look for specific deviation patterns</a:t>
            </a:r>
            <a:r>
              <a:rPr sz="2600">
                <a:latin typeface="Helvetica Neue"/>
                <a:ea typeface="Helvetica Neue"/>
                <a:cs typeface="Helvetica Neue"/>
                <a:sym typeface="Helvetica Neue"/>
              </a:rPr>
              <a:t> in</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b="1" i="1" sz="2600">
                <a:solidFill>
                  <a:srgbClr val="FF2C79"/>
                </a:solidFill>
                <a:latin typeface="Helvetica Neue"/>
                <a:ea typeface="Helvetica Neue"/>
                <a:cs typeface="Helvetica Neue"/>
                <a:sym typeface="Helvetica Neue"/>
              </a:rPr>
              <a:t>various Higgs couplings</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b="1" i="1" sz="2600">
                <a:solidFill>
                  <a:srgbClr val="FF2C79"/>
                </a:solidFill>
                <a:latin typeface="Helvetica Neue"/>
                <a:ea typeface="Helvetica Neue"/>
                <a:cs typeface="Helvetica Neue"/>
                <a:sym typeface="Helvetica Neue"/>
              </a:rPr>
              <a:t>Top (ttZ) couplings</a:t>
            </a:r>
          </a:p>
        </p:txBody>
      </p:sp>
      <p:sp>
        <p:nvSpPr>
          <p:cNvPr id="848" name="Shape 848"/>
          <p:cNvSpPr/>
          <p:nvPr/>
        </p:nvSpPr>
        <p:spPr>
          <a:xfrm>
            <a:off x="1276349" y="70424"/>
            <a:ext cx="10452101" cy="1687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defTabSz="830862">
              <a:lnSpc>
                <a:spcPct val="90000"/>
              </a:lnSpc>
              <a:buClr>
                <a:srgbClr val="FFFED5"/>
              </a:buClr>
              <a:buFont typeface="Tahoma"/>
              <a:defRPr sz="1800"/>
            </a:pPr>
            <a:r>
              <a:rPr b="1" sz="4800">
                <a:solidFill>
                  <a:srgbClr val="2E467F"/>
                </a:solidFill>
                <a:latin typeface="Helvetica Neue"/>
                <a:ea typeface="Helvetica Neue"/>
                <a:cs typeface="Helvetica Neue"/>
                <a:sym typeface="Helvetica Neue"/>
              </a:rPr>
              <a:t>Elementary or Composite?</a:t>
            </a:r>
            <a:br>
              <a:rPr b="1" i="1" sz="3800">
                <a:solidFill>
                  <a:srgbClr val="FF2C79"/>
                </a:solidFill>
                <a:latin typeface="Helvetica Neue"/>
                <a:ea typeface="Helvetica Neue"/>
                <a:cs typeface="Helvetica Neue"/>
                <a:sym typeface="Helvetica Neue"/>
              </a:rPr>
            </a:br>
            <a:r>
              <a:rPr b="1" i="1" sz="3800">
                <a:solidFill>
                  <a:srgbClr val="FF2C79"/>
                </a:solidFill>
                <a:latin typeface="Helvetica Neue"/>
                <a:ea typeface="Helvetica Neue"/>
                <a:cs typeface="Helvetica Neue"/>
                <a:sym typeface="Helvetica Neue"/>
              </a:rPr>
              <a:t>How can ILC address this question?</a:t>
            </a:r>
          </a:p>
        </p:txBody>
      </p:sp>
      <p:sp>
        <p:nvSpPr>
          <p:cNvPr id="849" name="Shape 849"/>
          <p:cNvSpPr/>
          <p:nvPr/>
        </p:nvSpPr>
        <p:spPr>
          <a:xfrm>
            <a:off x="7602367" y="4762989"/>
            <a:ext cx="5343396" cy="4694173"/>
          </a:xfrm>
          <a:prstGeom prst="rect">
            <a:avLst/>
          </a:prstGeom>
          <a:solidFill>
            <a:srgbClr val="FFFFFF">
              <a:alpha val="89802"/>
            </a:srgbClr>
          </a:solidFill>
          <a:ln w="3175">
            <a:solidFill>
              <a:srgbClr val="FFFFFF">
                <a:alpha val="89802"/>
              </a:srgbClr>
            </a:solidFill>
            <a:miter lim="400000"/>
          </a:ln>
          <a:effectLst>
            <a:outerShdw sx="100000" sy="100000" kx="0" ky="0" algn="b" rotWithShape="0" blurRad="25400" dist="12700" dir="2700000">
              <a:srgbClr val="000000">
                <a:alpha val="42999"/>
              </a:srgbClr>
            </a:outerShdw>
          </a:effectLst>
        </p:spPr>
        <p:txBody>
          <a:bodyPr lIns="0" tIns="0" rIns="0" bIns="0" anchor="ctr"/>
          <a:lstStyle/>
          <a:p>
            <a:pPr lvl="0" defTabSz="649111">
              <a:defRPr>
                <a:solidFill>
                  <a:srgbClr val="FFFFFF"/>
                </a:solidFill>
                <a:effectLst>
                  <a:outerShdw sx="100000" sy="100000" kx="0" ky="0" algn="b" rotWithShape="0" blurRad="38100" dist="12700" dir="5400000">
                    <a:srgbClr val="000000">
                      <a:alpha val="50000"/>
                    </a:srgbClr>
                  </a:outerShdw>
                </a:effectLst>
                <a:latin typeface="Helvetica Neue"/>
                <a:ea typeface="Helvetica Neue"/>
                <a:cs typeface="Helvetica Neue"/>
                <a:sym typeface="Helvetica Neue"/>
              </a:defRPr>
            </a:pPr>
          </a:p>
        </p:txBody>
      </p:sp>
      <p:pic>
        <p:nvPicPr>
          <p:cNvPr id="850" name="tHZWbtcCoupling to Higgs10.10.pdf"/>
          <p:cNvPicPr/>
          <p:nvPr/>
        </p:nvPicPr>
        <p:blipFill>
          <a:blip r:embed="rId2">
            <a:extLst/>
          </a:blip>
          <a:stretch>
            <a:fillRect/>
          </a:stretch>
        </p:blipFill>
        <p:spPr>
          <a:xfrm>
            <a:off x="7605055" y="5227029"/>
            <a:ext cx="5140185" cy="4294197"/>
          </a:xfrm>
          <a:prstGeom prst="rect">
            <a:avLst/>
          </a:prstGeom>
          <a:ln w="12700">
            <a:miter lim="400000"/>
          </a:ln>
        </p:spPr>
      </p:pic>
      <p:sp>
        <p:nvSpPr>
          <p:cNvPr id="851" name="Shape 851"/>
          <p:cNvSpPr/>
          <p:nvPr/>
        </p:nvSpPr>
        <p:spPr>
          <a:xfrm>
            <a:off x="7646775" y="9114339"/>
            <a:ext cx="18923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sz="12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200">
                <a:solidFill>
                  <a:srgbClr val="2E467F"/>
                </a:solidFill>
                <a:uFill>
                  <a:solidFill>
                    <a:srgbClr val="2E467F"/>
                  </a:solidFill>
                </a:uFill>
              </a:rPr>
              <a:t>ACFA Report</a:t>
            </a:r>
          </a:p>
        </p:txBody>
      </p:sp>
      <p:sp>
        <p:nvSpPr>
          <p:cNvPr id="852" name="Shape 852"/>
          <p:cNvSpPr/>
          <p:nvPr/>
        </p:nvSpPr>
        <p:spPr>
          <a:xfrm>
            <a:off x="8401085" y="5246169"/>
            <a:ext cx="3548125" cy="577570"/>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algn="l" defTabSz="830862">
              <a:spcBef>
                <a:spcPts val="300"/>
              </a:spcBef>
              <a:buClr>
                <a:srgbClr val="FF2600"/>
              </a:buClr>
              <a:buFont typeface="Tahoma"/>
              <a:tabLst>
                <a:tab pos="609600" algn="l"/>
                <a:tab pos="2844800" algn="l"/>
                <a:tab pos="2882900" algn="l"/>
              </a:tabLst>
              <a:defRPr b="1" i="1" sz="1800">
                <a:solidFill>
                  <a:srgbClr val="000090"/>
                </a:solidFill>
                <a:uFill>
                  <a:solidFill>
                    <a:srgbClr val="FF2C79"/>
                  </a:solidFill>
                </a:uFill>
                <a:latin typeface="Helvetica Neue"/>
                <a:ea typeface="Helvetica Neue"/>
                <a:cs typeface="Helvetica Neue"/>
                <a:sym typeface="Helvetica Neue"/>
              </a:defRPr>
            </a:lvl1pPr>
          </a:lstStyle>
          <a:p>
            <a:pPr lvl="0">
              <a:defRPr b="0" i="0">
                <a:solidFill>
                  <a:srgbClr val="000000"/>
                </a:solidFill>
                <a:uFillTx/>
              </a:defRPr>
            </a:pPr>
            <a:r>
              <a:rPr b="1" i="1">
                <a:solidFill>
                  <a:srgbClr val="000090"/>
                </a:solidFill>
                <a:uFill>
                  <a:solidFill>
                    <a:srgbClr val="FF2C79"/>
                  </a:solidFill>
                </a:uFill>
              </a:rPr>
              <a:t>Any deviation from the straight line signals BSM! </a:t>
            </a:r>
          </a:p>
        </p:txBody>
      </p:sp>
      <p:sp>
        <p:nvSpPr>
          <p:cNvPr id="853" name="Shape 853"/>
          <p:cNvSpPr/>
          <p:nvPr/>
        </p:nvSpPr>
        <p:spPr>
          <a:xfrm>
            <a:off x="9349313" y="8098646"/>
            <a:ext cx="3548125" cy="615670"/>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lvl="0" marL="112888" algn="l" defTabSz="830862">
              <a:spcBef>
                <a:spcPts val="300"/>
              </a:spcBef>
              <a:buClr>
                <a:srgbClr val="FF2600"/>
              </a:buClr>
              <a:buFont typeface="Tahoma"/>
              <a:tabLst>
                <a:tab pos="609600" algn="l"/>
                <a:tab pos="2844800" algn="l"/>
                <a:tab pos="2882900" algn="l"/>
              </a:tabLst>
              <a:defRPr sz="1800"/>
            </a:pPr>
            <a:r>
              <a:rPr b="1" i="1">
                <a:solidFill>
                  <a:srgbClr val="000090"/>
                </a:solidFill>
                <a:uFill>
                  <a:solidFill>
                    <a:srgbClr val="FF2C79"/>
                  </a:solidFill>
                </a:uFill>
                <a:latin typeface="Helvetica Neue"/>
                <a:ea typeface="Helvetica Neue"/>
                <a:cs typeface="Helvetica Neue"/>
                <a:sym typeface="Helvetica Neue"/>
              </a:rPr>
              <a:t>Different models predict</a:t>
            </a:r>
            <a:endParaRPr b="1" i="1">
              <a:solidFill>
                <a:srgbClr val="000090"/>
              </a:solidFill>
              <a:uFill>
                <a:solidFill>
                  <a:srgbClr val="FF2C79"/>
                </a:solidFill>
              </a:uFill>
              <a:latin typeface="Helvetica Neue"/>
              <a:ea typeface="Helvetica Neue"/>
              <a:cs typeface="Helvetica Neue"/>
              <a:sym typeface="Helvetica Neue"/>
            </a:endParaRPr>
          </a:p>
          <a:p>
            <a:pPr lvl="0" marL="112888" algn="l" defTabSz="830862">
              <a:spcBef>
                <a:spcPts val="300"/>
              </a:spcBef>
              <a:buClr>
                <a:srgbClr val="FF2600"/>
              </a:buClr>
              <a:buFont typeface="Tahoma"/>
              <a:tabLst>
                <a:tab pos="609600" algn="l"/>
                <a:tab pos="2844800" algn="l"/>
                <a:tab pos="2882900" algn="l"/>
              </a:tabLst>
              <a:defRPr sz="1800"/>
            </a:pPr>
            <a:r>
              <a:rPr b="1" i="1">
                <a:solidFill>
                  <a:srgbClr val="000090"/>
                </a:solidFill>
                <a:uFill>
                  <a:solidFill>
                    <a:srgbClr val="FF2C79"/>
                  </a:solidFill>
                </a:uFill>
                <a:latin typeface="Helvetica Neue"/>
                <a:ea typeface="Helvetica Neue"/>
                <a:cs typeface="Helvetica Neue"/>
                <a:sym typeface="Helvetica Neue"/>
              </a:rPr>
              <a:t>different deviation patterns!</a:t>
            </a:r>
          </a:p>
        </p:txBody>
      </p:sp>
      <p:sp>
        <p:nvSpPr>
          <p:cNvPr id="854" name="Shape 854"/>
          <p:cNvSpPr/>
          <p:nvPr/>
        </p:nvSpPr>
        <p:spPr>
          <a:xfrm>
            <a:off x="10279295" y="6816905"/>
            <a:ext cx="710432" cy="396823"/>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algn="l" defTabSz="830862">
              <a:spcBef>
                <a:spcPts val="300"/>
              </a:spcBef>
              <a:buClr>
                <a:srgbClr val="FF2600"/>
              </a:buClr>
              <a:buFont typeface="Tahoma"/>
              <a:tabLst>
                <a:tab pos="609600" algn="l"/>
                <a:tab pos="2844800" algn="l"/>
                <a:tab pos="2882900" algn="l"/>
              </a:tabLst>
              <a:defRPr b="1" i="1" sz="2600">
                <a:solidFill>
                  <a:srgbClr val="FF2C79"/>
                </a:solidFill>
                <a:uFill>
                  <a:solidFill>
                    <a:srgbClr val="FF2C79"/>
                  </a:solidFill>
                </a:uFill>
                <a:latin typeface="Helvetica Neue"/>
                <a:ea typeface="Helvetica Neue"/>
                <a:cs typeface="Helvetica Neue"/>
                <a:sym typeface="Helvetica Neue"/>
              </a:defRPr>
            </a:lvl1pPr>
          </a:lstStyle>
          <a:p>
            <a:pPr lvl="0">
              <a:defRPr b="0" i="0" sz="1800">
                <a:solidFill>
                  <a:srgbClr val="000000"/>
                </a:solidFill>
                <a:uFillTx/>
              </a:defRPr>
            </a:pPr>
            <a:r>
              <a:rPr b="1" i="1" sz="2600">
                <a:solidFill>
                  <a:srgbClr val="FF2C79"/>
                </a:solidFill>
                <a:uFill>
                  <a:solidFill>
                    <a:srgbClr val="FF2C79"/>
                  </a:solidFill>
                </a:uFill>
              </a:rPr>
              <a:t>SM</a:t>
            </a:r>
          </a:p>
        </p:txBody>
      </p:sp>
      <p:sp>
        <p:nvSpPr>
          <p:cNvPr id="855" name="Shape 855"/>
          <p:cNvSpPr/>
          <p:nvPr/>
        </p:nvSpPr>
        <p:spPr>
          <a:xfrm>
            <a:off x="8481859" y="4760731"/>
            <a:ext cx="3867633" cy="334796"/>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defTabSz="830862">
              <a:spcBef>
                <a:spcPts val="300"/>
              </a:spcBef>
              <a:buClr>
                <a:srgbClr val="FF2600"/>
              </a:buClr>
              <a:buFont typeface="Tahoma"/>
              <a:tabLst>
                <a:tab pos="609600" algn="l"/>
                <a:tab pos="2844800" algn="l"/>
                <a:tab pos="2882900" algn="l"/>
              </a:tabLst>
              <a:defRPr b="1" i="1" sz="2200">
                <a:solidFill>
                  <a:srgbClr val="0433FF"/>
                </a:solidFill>
                <a:uFill>
                  <a:solidFill>
                    <a:srgbClr val="FF2C79"/>
                  </a:solidFill>
                </a:uFill>
                <a:latin typeface="Helvetica Neue"/>
                <a:ea typeface="Helvetica Neue"/>
                <a:cs typeface="Helvetica Neue"/>
                <a:sym typeface="Helvetica Neue"/>
              </a:defRPr>
            </a:lvl1pPr>
          </a:lstStyle>
          <a:p>
            <a:pPr lvl="0">
              <a:defRPr b="0" i="0" sz="1800">
                <a:solidFill>
                  <a:srgbClr val="000000"/>
                </a:solidFill>
                <a:uFillTx/>
              </a:defRPr>
            </a:pPr>
            <a:r>
              <a:rPr b="1" i="1" sz="2200">
                <a:solidFill>
                  <a:srgbClr val="0433FF"/>
                </a:solidFill>
                <a:uFill>
                  <a:solidFill>
                    <a:srgbClr val="FF2C79"/>
                  </a:solidFill>
                </a:uFill>
              </a:rPr>
              <a:t>Mass-Coupling Relation</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7" name="Shape 857"/>
          <p:cNvSpPr/>
          <p:nvPr>
            <p:ph type="title"/>
          </p:nvPr>
        </p:nvSpPr>
        <p:spPr>
          <a:xfrm>
            <a:off x="1269999" y="917440"/>
            <a:ext cx="10464801" cy="7918720"/>
          </a:xfrm>
          <a:prstGeom prst="rect">
            <a:avLst/>
          </a:prstGeom>
        </p:spPr>
        <p:txBody>
          <a:bodyPr/>
          <a:lstStyle/>
          <a:p>
            <a:pPr lvl="0" defTabSz="830862">
              <a:defRPr b="0" sz="1800"/>
            </a:pPr>
            <a:r>
              <a:rPr b="1" sz="5000"/>
              <a:t>The 3 major probes </a:t>
            </a:r>
            <a:br>
              <a:rPr b="1" sz="5000"/>
            </a:br>
            <a:r>
              <a:rPr b="1" sz="5000"/>
              <a:t>for BSM at ILC:</a:t>
            </a:r>
            <a:endParaRPr b="1" sz="5000"/>
          </a:p>
          <a:p>
            <a:pPr lvl="0" defTabSz="830862">
              <a:spcBef>
                <a:spcPts val="3200"/>
              </a:spcBef>
              <a:defRPr b="0" sz="1800"/>
            </a:pPr>
            <a:r>
              <a:rPr b="1" i="1" sz="7800">
                <a:solidFill>
                  <a:srgbClr val="0433FF"/>
                </a:solidFill>
              </a:rPr>
              <a:t>Higgs</a:t>
            </a:r>
            <a:r>
              <a:rPr b="1" sz="7800"/>
              <a:t>, </a:t>
            </a:r>
            <a:r>
              <a:rPr b="1" i="1" sz="7800">
                <a:solidFill>
                  <a:srgbClr val="0433FF"/>
                </a:solidFill>
              </a:rPr>
              <a:t>Top</a:t>
            </a:r>
            <a:r>
              <a:rPr b="1" sz="7800"/>
              <a:t>, and </a:t>
            </a:r>
            <a:endParaRPr b="1" sz="7800"/>
          </a:p>
          <a:p>
            <a:pPr lvl="0" defTabSz="830862">
              <a:defRPr b="0" sz="1800"/>
            </a:pPr>
            <a:r>
              <a:rPr b="1" sz="7800"/>
              <a:t>search for</a:t>
            </a:r>
            <a:endParaRPr b="1" sz="7800"/>
          </a:p>
          <a:p>
            <a:pPr lvl="0" defTabSz="830862">
              <a:defRPr b="0" sz="1800"/>
            </a:pPr>
            <a:r>
              <a:rPr b="1" i="1" sz="7800">
                <a:solidFill>
                  <a:srgbClr val="0433FF"/>
                </a:solidFill>
              </a:rPr>
              <a:t>New Particles</a:t>
            </a:r>
          </a:p>
        </p:txBody>
      </p:sp>
      <p:sp>
        <p:nvSpPr>
          <p:cNvPr id="858" name="Shape 858"/>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0" name="Shape 860"/>
          <p:cNvSpPr/>
          <p:nvPr>
            <p:ph type="title"/>
          </p:nvPr>
        </p:nvSpPr>
        <p:spPr>
          <a:xfrm>
            <a:off x="1269999" y="628431"/>
            <a:ext cx="10464801" cy="8643564"/>
          </a:xfrm>
          <a:prstGeom prst="rect">
            <a:avLst/>
          </a:prstGeom>
        </p:spPr>
        <p:txBody>
          <a:bodyPr/>
          <a:lstStyle/>
          <a:p>
            <a:pPr lvl="0" defTabSz="830862">
              <a:defRPr b="0" sz="1800"/>
            </a:pPr>
            <a:r>
              <a:rPr b="1" sz="5000"/>
              <a:t>The 3 major tools </a:t>
            </a:r>
            <a:br>
              <a:rPr b="1" sz="5000"/>
            </a:br>
            <a:r>
              <a:rPr b="1" sz="5000"/>
              <a:t>to enable this endeavor</a:t>
            </a:r>
            <a:endParaRPr b="1" sz="5000"/>
          </a:p>
          <a:p>
            <a:pPr lvl="0" marL="793750" indent="-793750" algn="l" defTabSz="830862">
              <a:spcBef>
                <a:spcPts val="3200"/>
              </a:spcBef>
              <a:buSzPct val="100000"/>
              <a:defRPr b="0" sz="1800"/>
            </a:pPr>
            <a:r>
              <a:rPr b="1" i="1" sz="5000">
                <a:solidFill>
                  <a:srgbClr val="0433FF"/>
                </a:solidFill>
              </a:rPr>
              <a:t>Well defined initial state and controllable Ecm</a:t>
            </a:r>
            <a:endParaRPr b="1" i="1" sz="5000">
              <a:solidFill>
                <a:srgbClr val="0433FF"/>
              </a:solidFill>
            </a:endParaRPr>
          </a:p>
          <a:p>
            <a:pPr lvl="0" marL="793750" indent="-793750" algn="l" defTabSz="830862">
              <a:spcBef>
                <a:spcPts val="3200"/>
              </a:spcBef>
              <a:buSzPct val="100000"/>
              <a:defRPr b="0" sz="1800"/>
            </a:pPr>
            <a:r>
              <a:rPr b="1" i="1" sz="5000">
                <a:solidFill>
                  <a:srgbClr val="0433FF"/>
                </a:solidFill>
              </a:rPr>
              <a:t>Clean environment: no QCD BG, only with calculable BG from EW processes</a:t>
            </a:r>
            <a:endParaRPr b="1" i="1" sz="5000">
              <a:solidFill>
                <a:srgbClr val="0433FF"/>
              </a:solidFill>
            </a:endParaRPr>
          </a:p>
          <a:p>
            <a:pPr lvl="0" marL="1081656" indent="-1081656" algn="l" defTabSz="830862">
              <a:spcBef>
                <a:spcPts val="3200"/>
              </a:spcBef>
              <a:buSzPct val="100000"/>
              <a:defRPr b="0" sz="1800"/>
            </a:pPr>
            <a:r>
              <a:rPr b="1" i="1" sz="7400">
                <a:solidFill>
                  <a:srgbClr val="0433FF"/>
                </a:solidFill>
              </a:rPr>
              <a:t>Beam polarization</a:t>
            </a:r>
          </a:p>
        </p:txBody>
      </p:sp>
      <p:sp>
        <p:nvSpPr>
          <p:cNvPr id="861" name="Shape 86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3" name="Shape 863"/>
          <p:cNvSpPr/>
          <p:nvPr/>
        </p:nvSpPr>
        <p:spPr>
          <a:xfrm>
            <a:off x="8842981" y="6984661"/>
            <a:ext cx="3995277" cy="800792"/>
          </a:xfrm>
          <a:prstGeom prst="roundRect">
            <a:avLst>
              <a:gd name="adj" fmla="val 22847"/>
            </a:avLst>
          </a:prstGeom>
          <a:solidFill>
            <a:srgbClr val="C6E6E9"/>
          </a:solidFill>
          <a:ln w="12700">
            <a:miter lim="400000"/>
          </a:ln>
        </p:spPr>
        <p:txBody>
          <a:bodyPr lIns="65023" tIns="65023" rIns="65023" bIns="65023" anchor="ctr"/>
          <a:lstStyle/>
          <a:p>
            <a:pPr lvl="0" algn="l" defTabSz="457200">
              <a:defRPr sz="2400">
                <a:latin typeface="Calibri"/>
                <a:ea typeface="Calibri"/>
                <a:cs typeface="Calibri"/>
                <a:sym typeface="Calibri"/>
              </a:defRPr>
            </a:pPr>
          </a:p>
        </p:txBody>
      </p:sp>
      <p:sp>
        <p:nvSpPr>
          <p:cNvPr id="864" name="Shape 864"/>
          <p:cNvSpPr/>
          <p:nvPr/>
        </p:nvSpPr>
        <p:spPr>
          <a:xfrm>
            <a:off x="5772686" y="8509112"/>
            <a:ext cx="5400236" cy="800792"/>
          </a:xfrm>
          <a:prstGeom prst="roundRect">
            <a:avLst>
              <a:gd name="adj" fmla="val 22847"/>
            </a:avLst>
          </a:prstGeom>
          <a:solidFill>
            <a:srgbClr val="C6E6E9"/>
          </a:solidFill>
          <a:ln w="12700">
            <a:miter lim="400000"/>
          </a:ln>
        </p:spPr>
        <p:txBody>
          <a:bodyPr lIns="65023" tIns="65023" rIns="65023" bIns="65023" anchor="ctr"/>
          <a:lstStyle/>
          <a:p>
            <a:pPr lvl="0" algn="l" defTabSz="457200">
              <a:defRPr sz="2400">
                <a:latin typeface="Calibri"/>
                <a:ea typeface="Calibri"/>
                <a:cs typeface="Calibri"/>
                <a:sym typeface="Calibri"/>
              </a:defRPr>
            </a:pPr>
          </a:p>
        </p:txBody>
      </p:sp>
      <p:sp>
        <p:nvSpPr>
          <p:cNvPr id="865" name="Shape 865"/>
          <p:cNvSpPr/>
          <p:nvPr/>
        </p:nvSpPr>
        <p:spPr>
          <a:xfrm>
            <a:off x="5772686" y="1288513"/>
            <a:ext cx="4342105" cy="652499"/>
          </a:xfrm>
          <a:prstGeom prst="roundRect">
            <a:avLst>
              <a:gd name="adj" fmla="val 28040"/>
            </a:avLst>
          </a:prstGeom>
          <a:solidFill>
            <a:srgbClr val="C6E6E9"/>
          </a:solidFill>
          <a:ln w="12700">
            <a:miter lim="400000"/>
          </a:ln>
        </p:spPr>
        <p:txBody>
          <a:bodyPr lIns="65023" tIns="65023" rIns="65023" bIns="65023" anchor="ctr"/>
          <a:lstStyle/>
          <a:p>
            <a:pPr lvl="0" algn="l" defTabSz="457200">
              <a:defRPr sz="2400">
                <a:latin typeface="Calibri"/>
                <a:ea typeface="Calibri"/>
                <a:cs typeface="Calibri"/>
                <a:sym typeface="Calibri"/>
              </a:defRPr>
            </a:pPr>
          </a:p>
        </p:txBody>
      </p:sp>
      <p:sp>
        <p:nvSpPr>
          <p:cNvPr id="866" name="Shape 866"/>
          <p:cNvSpPr/>
          <p:nvPr>
            <p:ph type="title"/>
          </p:nvPr>
        </p:nvSpPr>
        <p:spPr>
          <a:xfrm>
            <a:off x="-1" y="62350"/>
            <a:ext cx="13004801" cy="1130209"/>
          </a:xfrm>
          <a:prstGeom prst="rect">
            <a:avLst/>
          </a:prstGeom>
        </p:spPr>
        <p:txBody>
          <a:bodyPr/>
          <a:lstStyle/>
          <a:p>
            <a:pPr lvl="1">
              <a:defRPr b="0" sz="1800">
                <a:solidFill>
                  <a:srgbClr val="000000"/>
                </a:solidFill>
              </a:defRPr>
            </a:pPr>
            <a:r>
              <a:rPr b="1" sz="5400">
                <a:solidFill>
                  <a:srgbClr val="2E467F"/>
                </a:solidFill>
                <a:latin typeface="Helvetica Neue"/>
                <a:ea typeface="Helvetica Neue"/>
                <a:cs typeface="Helvetica Neue"/>
                <a:sym typeface="Helvetica Neue"/>
              </a:rPr>
              <a:t>Power of Beam Polarization</a:t>
            </a:r>
          </a:p>
        </p:txBody>
      </p:sp>
      <p:sp>
        <p:nvSpPr>
          <p:cNvPr id="867" name="Shape 86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b="0" sz="1800"/>
            </a:pPr>
            <a:fld id="{86CB4B4D-7CA3-9044-876B-883B54F8677D}" type="slidenum">
              <a:rPr b="1" sz="1600"/>
            </a:fld>
          </a:p>
        </p:txBody>
      </p:sp>
      <p:sp>
        <p:nvSpPr>
          <p:cNvPr id="868" name="Shape 868"/>
          <p:cNvSpPr/>
          <p:nvPr/>
        </p:nvSpPr>
        <p:spPr>
          <a:xfrm>
            <a:off x="195072" y="1281658"/>
            <a:ext cx="5781815" cy="2940837"/>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lvl="0" defTabSz="457200">
              <a:lnSpc>
                <a:spcPts val="4300"/>
              </a:lnSpc>
              <a:tabLst>
                <a:tab pos="838200" algn="l"/>
              </a:tabLst>
              <a:defRPr>
                <a:solidFill>
                  <a:srgbClr val="CC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869" name="pasted21.pdf"/>
          <p:cNvPicPr/>
          <p:nvPr/>
        </p:nvPicPr>
        <p:blipFill>
          <a:blip r:embed="rId2">
            <a:extLst/>
          </a:blip>
          <a:stretch>
            <a:fillRect/>
          </a:stretch>
        </p:blipFill>
        <p:spPr>
          <a:xfrm>
            <a:off x="495843" y="2102782"/>
            <a:ext cx="4665403" cy="1748325"/>
          </a:xfrm>
          <a:prstGeom prst="rect">
            <a:avLst/>
          </a:prstGeom>
          <a:ln w="12700">
            <a:miter lim="400000"/>
          </a:ln>
        </p:spPr>
      </p:pic>
      <p:sp>
        <p:nvSpPr>
          <p:cNvPr id="870" name="Shape 870"/>
          <p:cNvSpPr/>
          <p:nvPr/>
        </p:nvSpPr>
        <p:spPr>
          <a:xfrm>
            <a:off x="225511" y="1146914"/>
            <a:ext cx="5560346" cy="75473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457200">
              <a:lnSpc>
                <a:spcPts val="3300"/>
              </a:lnSpc>
              <a:tabLst>
                <a:tab pos="838200" algn="l"/>
              </a:tabLst>
              <a:defRPr sz="1800"/>
            </a:pPr>
            <a:r>
              <a:rPr b="1" i="1" sz="2800">
                <a:latin typeface="Helvetica Neue"/>
                <a:ea typeface="Helvetica Neue"/>
                <a:cs typeface="Helvetica Neue"/>
                <a:sym typeface="Helvetica Neue"/>
              </a:rPr>
              <a:t>W</a:t>
            </a:r>
            <a:r>
              <a:rPr b="1" baseline="57142" i="1" sz="2800">
                <a:latin typeface="Helvetica Neue"/>
                <a:ea typeface="Helvetica Neue"/>
                <a:cs typeface="Helvetica Neue"/>
                <a:sym typeface="Helvetica Neue"/>
              </a:rPr>
              <a:t>+</a:t>
            </a:r>
            <a:r>
              <a:rPr b="1" i="1" sz="2800">
                <a:latin typeface="Helvetica Neue"/>
                <a:ea typeface="Helvetica Neue"/>
                <a:cs typeface="Helvetica Neue"/>
                <a:sym typeface="Helvetica Neue"/>
              </a:rPr>
              <a:t>W</a:t>
            </a:r>
            <a:r>
              <a:rPr b="1" baseline="57142" i="1" sz="2800">
                <a:latin typeface="Helvetica Neue"/>
                <a:ea typeface="Helvetica Neue"/>
                <a:cs typeface="Helvetica Neue"/>
                <a:sym typeface="Helvetica Neue"/>
              </a:rPr>
              <a:t>-</a:t>
            </a:r>
            <a:r>
              <a:rPr b="1" i="1" sz="2800">
                <a:latin typeface="Helvetica Neue"/>
                <a:ea typeface="Helvetica Neue"/>
                <a:cs typeface="Helvetica Neue"/>
                <a:sym typeface="Helvetica Neue"/>
              </a:rPr>
              <a:t> </a:t>
            </a:r>
            <a:r>
              <a:rPr b="1" i="1">
                <a:latin typeface="Helvetica Neue"/>
                <a:ea typeface="Helvetica Neue"/>
                <a:cs typeface="Helvetica Neue"/>
                <a:sym typeface="Helvetica Neue"/>
              </a:rPr>
              <a:t>(Largest SM BG in SUSY searches)</a:t>
            </a:r>
          </a:p>
        </p:txBody>
      </p:sp>
      <p:sp>
        <p:nvSpPr>
          <p:cNvPr id="871" name="Shape 871"/>
          <p:cNvSpPr/>
          <p:nvPr/>
        </p:nvSpPr>
        <p:spPr>
          <a:xfrm>
            <a:off x="195072" y="4620316"/>
            <a:ext cx="5781815" cy="2614136"/>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lvl="0" defTabSz="457200">
              <a:lnSpc>
                <a:spcPts val="4300"/>
              </a:lnSpc>
              <a:tabLst>
                <a:tab pos="838200" algn="l"/>
              </a:tabLst>
              <a:defRPr>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872" name="pasted31.pdf"/>
          <p:cNvPicPr/>
          <p:nvPr/>
        </p:nvPicPr>
        <p:blipFill>
          <a:blip r:embed="rId3">
            <a:extLst/>
          </a:blip>
          <a:stretch>
            <a:fillRect/>
          </a:stretch>
        </p:blipFill>
        <p:spPr>
          <a:xfrm>
            <a:off x="373888" y="5238044"/>
            <a:ext cx="3903727" cy="2041450"/>
          </a:xfrm>
          <a:prstGeom prst="rect">
            <a:avLst/>
          </a:prstGeom>
          <a:ln w="12700">
            <a:miter lim="400000"/>
          </a:ln>
        </p:spPr>
      </p:pic>
      <p:pic>
        <p:nvPicPr>
          <p:cNvPr id="873" name="pasted41.pdf"/>
          <p:cNvPicPr/>
          <p:nvPr/>
        </p:nvPicPr>
        <p:blipFill>
          <a:blip r:embed="rId4">
            <a:extLst/>
          </a:blip>
          <a:stretch>
            <a:fillRect/>
          </a:stretch>
        </p:blipFill>
        <p:spPr>
          <a:xfrm>
            <a:off x="561735" y="3759283"/>
            <a:ext cx="4533619" cy="556540"/>
          </a:xfrm>
          <a:prstGeom prst="rect">
            <a:avLst/>
          </a:prstGeom>
          <a:ln w="12700">
            <a:miter lim="400000"/>
          </a:ln>
        </p:spPr>
      </p:pic>
      <p:sp>
        <p:nvSpPr>
          <p:cNvPr id="874" name="Shape 874"/>
          <p:cNvSpPr/>
          <p:nvPr/>
        </p:nvSpPr>
        <p:spPr>
          <a:xfrm>
            <a:off x="202011" y="4618058"/>
            <a:ext cx="3091689"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lnSpc>
                <a:spcPts val="3300"/>
              </a:lnSpc>
              <a:tabLst>
                <a:tab pos="838200" algn="l"/>
              </a:tabLst>
              <a:defRPr b="1" i="1" sz="2800">
                <a:latin typeface="Helvetica Neue"/>
                <a:ea typeface="Helvetica Neue"/>
                <a:cs typeface="Helvetica Neue"/>
                <a:sym typeface="Helvetica Neue"/>
              </a:defRPr>
            </a:lvl1pPr>
          </a:lstStyle>
          <a:p>
            <a:pPr lvl="0">
              <a:defRPr b="0" i="0" sz="1800"/>
            </a:pPr>
            <a:r>
              <a:rPr b="1" i="1" sz="2800"/>
              <a:t>Slepton Pair</a:t>
            </a:r>
          </a:p>
        </p:txBody>
      </p:sp>
      <p:sp>
        <p:nvSpPr>
          <p:cNvPr id="875" name="Shape 875"/>
          <p:cNvSpPr/>
          <p:nvPr/>
        </p:nvSpPr>
        <p:spPr>
          <a:xfrm>
            <a:off x="6632447" y="2364345"/>
            <a:ext cx="6209793" cy="4844288"/>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lvl="0" defTabSz="457200">
              <a:lnSpc>
                <a:spcPts val="4300"/>
              </a:lnSpc>
              <a:tabLst>
                <a:tab pos="838200" algn="l"/>
              </a:tabLst>
              <a:defRPr>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876" name="pasted51.pdf"/>
          <p:cNvPicPr/>
          <p:nvPr/>
        </p:nvPicPr>
        <p:blipFill>
          <a:blip r:embed="rId5">
            <a:extLst/>
          </a:blip>
          <a:stretch>
            <a:fillRect/>
          </a:stretch>
        </p:blipFill>
        <p:spPr>
          <a:xfrm>
            <a:off x="6762495" y="3258425"/>
            <a:ext cx="5933443" cy="3861804"/>
          </a:xfrm>
          <a:prstGeom prst="rect">
            <a:avLst/>
          </a:prstGeom>
          <a:ln w="12700">
            <a:miter lim="400000"/>
          </a:ln>
        </p:spPr>
      </p:pic>
      <p:sp>
        <p:nvSpPr>
          <p:cNvPr id="877" name="Shape 877"/>
          <p:cNvSpPr/>
          <p:nvPr/>
        </p:nvSpPr>
        <p:spPr>
          <a:xfrm>
            <a:off x="6730182" y="2362087"/>
            <a:ext cx="3332228"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lnSpc>
                <a:spcPts val="4000"/>
              </a:lnSpc>
              <a:tabLst>
                <a:tab pos="838200" algn="l"/>
              </a:tabLst>
              <a:defRPr b="1" i="1" sz="3400">
                <a:latin typeface="Helvetica Neue"/>
                <a:ea typeface="Helvetica Neue"/>
                <a:cs typeface="Helvetica Neue"/>
                <a:sym typeface="Helvetica Neue"/>
              </a:defRPr>
            </a:lvl1pPr>
          </a:lstStyle>
          <a:p>
            <a:pPr lvl="0">
              <a:defRPr b="0" i="0" sz="1800"/>
            </a:pPr>
            <a:r>
              <a:rPr b="1" i="1" sz="3400"/>
              <a:t>Chargino Pair</a:t>
            </a:r>
          </a:p>
        </p:txBody>
      </p:sp>
      <p:sp>
        <p:nvSpPr>
          <p:cNvPr id="878" name="Shape 878"/>
          <p:cNvSpPr/>
          <p:nvPr/>
        </p:nvSpPr>
        <p:spPr>
          <a:xfrm>
            <a:off x="6215965" y="1226425"/>
            <a:ext cx="3903727"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lnSpc>
                <a:spcPts val="4300"/>
              </a:lnSpc>
              <a:tabLst>
                <a:tab pos="838200" algn="l"/>
              </a:tabLst>
              <a:defRPr b="1" i="1">
                <a:solidFill>
                  <a:srgbClr val="0433FF"/>
                </a:solidFill>
                <a:latin typeface="Helvetica Neue"/>
                <a:ea typeface="Helvetica Neue"/>
                <a:cs typeface="Helvetica Neue"/>
                <a:sym typeface="Helvetica Neue"/>
              </a:defRPr>
            </a:lvl1pPr>
          </a:lstStyle>
          <a:p>
            <a:pPr lvl="0">
              <a:defRPr b="0" i="0" sz="1800">
                <a:solidFill>
                  <a:srgbClr val="000000"/>
                </a:solidFill>
              </a:defRPr>
            </a:pPr>
            <a:r>
              <a:rPr b="1" i="1" sz="3600">
                <a:solidFill>
                  <a:srgbClr val="0433FF"/>
                </a:solidFill>
              </a:rPr>
              <a:t>BG Suppression</a:t>
            </a:r>
          </a:p>
        </p:txBody>
      </p:sp>
      <p:sp>
        <p:nvSpPr>
          <p:cNvPr id="879" name="Shape 879"/>
          <p:cNvSpPr/>
          <p:nvPr/>
        </p:nvSpPr>
        <p:spPr>
          <a:xfrm>
            <a:off x="9106972" y="7098453"/>
            <a:ext cx="3673857" cy="8509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lnSpc>
                <a:spcPts val="4300"/>
              </a:lnSpc>
              <a:tabLst>
                <a:tab pos="1066800" algn="l"/>
                <a:tab pos="3708400" algn="l"/>
              </a:tabLst>
              <a:defRPr b="1" i="1">
                <a:solidFill>
                  <a:srgbClr val="0433FF"/>
                </a:solidFill>
                <a:latin typeface="Helvetica Neue"/>
                <a:ea typeface="Helvetica Neue"/>
                <a:cs typeface="Helvetica Neue"/>
                <a:sym typeface="Helvetica Neue"/>
              </a:defRPr>
            </a:lvl1pPr>
          </a:lstStyle>
          <a:p>
            <a:pPr lvl="0">
              <a:defRPr b="0" i="0" sz="1800">
                <a:solidFill>
                  <a:srgbClr val="000000"/>
                </a:solidFill>
              </a:defRPr>
            </a:pPr>
            <a:r>
              <a:rPr b="1" i="1" sz="3600">
                <a:solidFill>
                  <a:srgbClr val="0433FF"/>
                </a:solidFill>
              </a:rPr>
              <a:t>Decomposition</a:t>
            </a:r>
          </a:p>
        </p:txBody>
      </p:sp>
      <p:sp>
        <p:nvSpPr>
          <p:cNvPr id="880" name="Shape 880"/>
          <p:cNvSpPr/>
          <p:nvPr/>
        </p:nvSpPr>
        <p:spPr>
          <a:xfrm>
            <a:off x="6159530" y="8509112"/>
            <a:ext cx="5003236" cy="67558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lnSpc>
                <a:spcPts val="4300"/>
              </a:lnSpc>
              <a:tabLst>
                <a:tab pos="1066800" algn="l"/>
                <a:tab pos="5080000" algn="l"/>
              </a:tabLst>
              <a:defRPr b="1" i="1">
                <a:solidFill>
                  <a:srgbClr val="0433FF"/>
                </a:solidFill>
                <a:latin typeface="Helvetica Neue"/>
                <a:ea typeface="Helvetica Neue"/>
                <a:cs typeface="Helvetica Neue"/>
                <a:sym typeface="Helvetica Neue"/>
              </a:defRPr>
            </a:lvl1pPr>
          </a:lstStyle>
          <a:p>
            <a:pPr lvl="0">
              <a:defRPr b="0" i="0" sz="1800">
                <a:solidFill>
                  <a:srgbClr val="000000"/>
                </a:solidFill>
              </a:defRPr>
            </a:pPr>
            <a:r>
              <a:rPr b="1" i="1" sz="3600">
                <a:solidFill>
                  <a:srgbClr val="0433FF"/>
                </a:solidFill>
              </a:rPr>
              <a:t>Signal Enhancement</a:t>
            </a:r>
          </a:p>
        </p:txBody>
      </p:sp>
      <p:sp>
        <p:nvSpPr>
          <p:cNvPr id="881" name="Shape 881"/>
          <p:cNvSpPr/>
          <p:nvPr/>
        </p:nvSpPr>
        <p:spPr>
          <a:xfrm>
            <a:off x="192814" y="7300366"/>
            <a:ext cx="5786331" cy="2041449"/>
          </a:xfrm>
          <a:prstGeom prst="rect">
            <a:avLst/>
          </a:prstGeom>
          <a:solidFill>
            <a:srgbClr val="C6E6E9"/>
          </a:solidFill>
          <a:ln w="3175">
            <a:round/>
          </a:ln>
          <a:effectLst>
            <a:outerShdw sx="100000" sy="100000" kx="0" ky="0" algn="b" rotWithShape="0" blurRad="50800" dist="25400" dir="2700000">
              <a:srgbClr val="929292">
                <a:alpha val="42997"/>
              </a:srgbClr>
            </a:outerShdw>
          </a:effectLst>
        </p:spPr>
        <p:txBody>
          <a:bodyPr lIns="72248" tIns="72248" rIns="72248" bIns="72248" anchor="ctr"/>
          <a:lstStyle/>
          <a:p>
            <a:pPr lvl="0" marL="57799" marR="57799" algn="l" defTabSz="1295400">
              <a:defRPr sz="4400">
                <a:uFill>
                  <a:solidFill/>
                </a:uFill>
                <a:latin typeface="Helvetica Neue"/>
                <a:ea typeface="Helvetica Neue"/>
                <a:cs typeface="Helvetica Neue"/>
                <a:sym typeface="Helvetica Neue"/>
              </a:defRPr>
            </a:pPr>
          </a:p>
        </p:txBody>
      </p:sp>
      <p:pic>
        <p:nvPicPr>
          <p:cNvPr id="882" name="eeRL-e+eHWW-nn.pdf"/>
          <p:cNvPicPr/>
          <p:nvPr/>
        </p:nvPicPr>
        <p:blipFill>
          <a:blip r:embed="rId6">
            <a:extLst/>
          </a:blip>
          <a:stretch>
            <a:fillRect/>
          </a:stretch>
        </p:blipFill>
        <p:spPr>
          <a:xfrm>
            <a:off x="549345" y="8000500"/>
            <a:ext cx="1895126" cy="1368702"/>
          </a:xfrm>
          <a:prstGeom prst="rect">
            <a:avLst/>
          </a:prstGeom>
          <a:ln w="12700">
            <a:miter lim="400000"/>
          </a:ln>
        </p:spPr>
      </p:pic>
      <p:sp>
        <p:nvSpPr>
          <p:cNvPr id="883" name="Shape 883"/>
          <p:cNvSpPr/>
          <p:nvPr/>
        </p:nvSpPr>
        <p:spPr>
          <a:xfrm>
            <a:off x="154698" y="7289929"/>
            <a:ext cx="4074619"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lnSpc>
                <a:spcPts val="3300"/>
              </a:lnSpc>
              <a:tabLst>
                <a:tab pos="838200" algn="l"/>
              </a:tabLst>
              <a:defRPr b="1" i="1" sz="2800">
                <a:latin typeface="Helvetica Neue"/>
                <a:ea typeface="Helvetica Neue"/>
                <a:cs typeface="Helvetica Neue"/>
                <a:sym typeface="Helvetica Neue"/>
              </a:defRPr>
            </a:lvl1pPr>
          </a:lstStyle>
          <a:p>
            <a:pPr lvl="0">
              <a:defRPr b="0" i="0" sz="1800"/>
            </a:pPr>
            <a:r>
              <a:rPr b="1" i="1" sz="2800"/>
              <a:t>WW-fusion Higgs Prod.</a:t>
            </a:r>
          </a:p>
        </p:txBody>
      </p:sp>
      <p:graphicFrame>
        <p:nvGraphicFramePr>
          <p:cNvPr id="884" name="Table 884"/>
          <p:cNvGraphicFramePr/>
          <p:nvPr/>
        </p:nvGraphicFramePr>
        <p:xfrm>
          <a:off x="2833269" y="7893528"/>
          <a:ext cx="3127813" cy="140482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05440"/>
                <a:gridCol w="1922371"/>
              </a:tblGrid>
              <a:tr h="332801">
                <a:tc>
                  <a:txBody>
                    <a:bodyPr/>
                    <a:lstStyle/>
                    <a:p>
                      <a:pPr lvl="0" algn="ctr" defTabSz="914400">
                        <a:tabLst>
                          <a:tab pos="927100" algn="l"/>
                        </a:tabLst>
                        <a:defRPr>
                          <a:solidFill>
                            <a:srgbClr val="FFFFFF"/>
                          </a:solidFill>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lvl="0" algn="ctr" defTabSz="914400">
                        <a:tabLst>
                          <a:tab pos="927100" algn="l"/>
                        </a:tabLst>
                        <a:defRPr sz="1800"/>
                      </a:pPr>
                      <a:r>
                        <a:rPr sz="1600">
                          <a:solidFill>
                            <a:srgbClr val="FFFFFF"/>
                          </a:solidFill>
                          <a:latin typeface="ヒラギノ角ゴ Pro W3"/>
                          <a:ea typeface="ヒラギノ角ゴ Pro W3"/>
                          <a:cs typeface="ヒラギノ角ゴ Pro W3"/>
                          <a:sym typeface="ヒラギノ角ゴ Pro W3"/>
                        </a:rPr>
                        <a:t>ILC</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r>
              <a:tr h="332801">
                <a:tc>
                  <a:txBody>
                    <a:bodyPr/>
                    <a:lstStyle/>
                    <a:p>
                      <a:pPr lvl="0" algn="ctr" defTabSz="914400">
                        <a:tabLst>
                          <a:tab pos="927100" algn="l"/>
                        </a:tabLst>
                        <a:defRPr sz="1800"/>
                      </a:pPr>
                      <a:r>
                        <a:rPr sz="1600">
                          <a:solidFill>
                            <a:srgbClr val="FFFFFF"/>
                          </a:solidFill>
                          <a:latin typeface="ヒラギノ角ゴ Pro W3"/>
                          <a:ea typeface="ヒラギノ角ゴ Pro W3"/>
                          <a:cs typeface="ヒラギノ角ゴ Pro W3"/>
                          <a:sym typeface="ヒラギノ角ゴ Pro W3"/>
                        </a:rPr>
                        <a:t>Pol (e</a:t>
                      </a:r>
                      <a:r>
                        <a:rPr baseline="31999" sz="1600">
                          <a:solidFill>
                            <a:srgbClr val="FFFFFF"/>
                          </a:solidFill>
                          <a:latin typeface="ヒラギノ角ゴ Pro W3"/>
                          <a:ea typeface="ヒラギノ角ゴ Pro W3"/>
                          <a:cs typeface="ヒラギノ角ゴ Pro W3"/>
                          <a:sym typeface="ヒラギノ角ゴ Pro W3"/>
                        </a:rPr>
                        <a:t>-</a:t>
                      </a:r>
                      <a:r>
                        <a:rPr sz="1600">
                          <a:solidFill>
                            <a:srgbClr val="FFFFFF"/>
                          </a:solidFill>
                          <a:latin typeface="ヒラギノ角ゴ Pro W3"/>
                          <a:ea typeface="ヒラギノ角ゴ Pro W3"/>
                          <a:cs typeface="ヒラギノ角ゴ Pro W3"/>
                          <a:sym typeface="ヒラギノ角ゴ Pro W3"/>
                        </a:rPr>
                        <a:t>)</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lvl="0" algn="ctr" defTabSz="914400">
                        <a:tabLst>
                          <a:tab pos="927100" algn="l"/>
                        </a:tabLst>
                        <a:defRPr sz="1800"/>
                      </a:pPr>
                      <a:r>
                        <a:rPr sz="1600">
                          <a:latin typeface="ヒラギノ角ゴ Pro W3"/>
                          <a:ea typeface="ヒラギノ角ゴ Pro W3"/>
                          <a:cs typeface="ヒラギノ角ゴ Pro W3"/>
                          <a:sym typeface="ヒラギノ角ゴ Pro W3"/>
                        </a:rPr>
                        <a:t>-0.8</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8AD8">
                        <a:alpha val="35293"/>
                      </a:srgbClr>
                    </a:solidFill>
                  </a:tcPr>
                </a:tc>
              </a:tr>
              <a:tr h="332801">
                <a:tc>
                  <a:txBody>
                    <a:bodyPr/>
                    <a:lstStyle/>
                    <a:p>
                      <a:pPr lvl="0" algn="ctr" defTabSz="914400">
                        <a:tabLst>
                          <a:tab pos="927100" algn="l"/>
                        </a:tabLst>
                        <a:defRPr sz="1800"/>
                      </a:pPr>
                      <a:r>
                        <a:rPr sz="1600">
                          <a:solidFill>
                            <a:srgbClr val="FFFFFF"/>
                          </a:solidFill>
                          <a:latin typeface="ヒラギノ角ゴ Pro W3"/>
                          <a:ea typeface="ヒラギノ角ゴ Pro W3"/>
                          <a:cs typeface="ヒラギノ角ゴ Pro W3"/>
                          <a:sym typeface="ヒラギノ角ゴ Pro W3"/>
                        </a:rPr>
                        <a:t>Pol (e</a:t>
                      </a:r>
                      <a:r>
                        <a:rPr baseline="31999" sz="1600">
                          <a:solidFill>
                            <a:srgbClr val="FFFFFF"/>
                          </a:solidFill>
                          <a:latin typeface="ヒラギノ角ゴ Pro W3"/>
                          <a:ea typeface="ヒラギノ角ゴ Pro W3"/>
                          <a:cs typeface="ヒラギノ角ゴ Pro W3"/>
                          <a:sym typeface="ヒラギノ角ゴ Pro W3"/>
                        </a:rPr>
                        <a:t>+</a:t>
                      </a:r>
                      <a:r>
                        <a:rPr sz="1600">
                          <a:solidFill>
                            <a:srgbClr val="FFFFFF"/>
                          </a:solidFill>
                          <a:latin typeface="ヒラギノ角ゴ Pro W3"/>
                          <a:ea typeface="ヒラギノ角ゴ Pro W3"/>
                          <a:cs typeface="ヒラギノ角ゴ Pro W3"/>
                          <a:sym typeface="ヒラギノ角ゴ Pro W3"/>
                        </a:rPr>
                        <a:t>)</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lvl="0" algn="ctr" defTabSz="914400">
                        <a:tabLst>
                          <a:tab pos="927100" algn="l"/>
                        </a:tabLst>
                        <a:defRPr sz="1800"/>
                      </a:pPr>
                      <a:r>
                        <a:rPr sz="1600">
                          <a:latin typeface="ヒラギノ角ゴ Pro W3"/>
                          <a:ea typeface="ヒラギノ角ゴ Pro W3"/>
                          <a:cs typeface="ヒラギノ角ゴ Pro W3"/>
                          <a:sym typeface="ヒラギノ角ゴ Pro W3"/>
                        </a:rPr>
                        <a:t>+0.3</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8AD8">
                        <a:alpha val="35293"/>
                      </a:srgbClr>
                    </a:solidFill>
                  </a:tcPr>
                </a:tc>
              </a:tr>
              <a:tr h="406421">
                <a:tc>
                  <a:txBody>
                    <a:bodyPr/>
                    <a:lstStyle/>
                    <a:p>
                      <a:pPr lvl="0" algn="ctr" defTabSz="914400">
                        <a:tabLst>
                          <a:tab pos="927100" algn="l"/>
                        </a:tabLst>
                        <a:defRPr sz="1800"/>
                      </a:pPr>
                      <a:r>
                        <a:rPr sz="1600">
                          <a:solidFill>
                            <a:srgbClr val="FFFFFF"/>
                          </a:solidFill>
                          <a:latin typeface="Helvetica Neue"/>
                          <a:ea typeface="Helvetica Neue"/>
                          <a:cs typeface="Helvetica Neue"/>
                          <a:sym typeface="Helvetica Neue"/>
                        </a:rPr>
                        <a:t>(σ/σ</a:t>
                      </a:r>
                      <a:r>
                        <a:rPr baseline="-5999" sz="1600">
                          <a:solidFill>
                            <a:srgbClr val="FFFFFF"/>
                          </a:solidFill>
                          <a:latin typeface="Helvetica Neue"/>
                          <a:ea typeface="Helvetica Neue"/>
                          <a:cs typeface="Helvetica Neue"/>
                          <a:sym typeface="Helvetica Neue"/>
                        </a:rPr>
                        <a:t>0</a:t>
                      </a:r>
                      <a:r>
                        <a:rPr sz="1600">
                          <a:solidFill>
                            <a:srgbClr val="FFFFFF"/>
                          </a:solidFill>
                          <a:latin typeface="Helvetica Neue"/>
                          <a:ea typeface="Helvetica Neue"/>
                          <a:cs typeface="Helvetica Neue"/>
                          <a:sym typeface="Helvetica Neue"/>
                        </a:rPr>
                        <a:t>)</a:t>
                      </a:r>
                      <a:r>
                        <a:rPr baseline="-5999" sz="1600">
                          <a:solidFill>
                            <a:srgbClr val="FFFFFF"/>
                          </a:solidFill>
                          <a:latin typeface="Helvetica Neue"/>
                          <a:ea typeface="Helvetica Neue"/>
                          <a:cs typeface="Helvetica Neue"/>
                          <a:sym typeface="Helvetica Neue"/>
                        </a:rPr>
                        <a:t>vvH</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lvl="0" algn="ctr" defTabSz="914400">
                        <a:tabLst>
                          <a:tab pos="927100" algn="l"/>
                        </a:tabLst>
                        <a:defRPr sz="1800"/>
                      </a:pPr>
                      <a:r>
                        <a:rPr sz="1600">
                          <a:latin typeface="ヒラギノ角ゴ Pro W3"/>
                          <a:ea typeface="ヒラギノ角ゴ Pro W3"/>
                          <a:cs typeface="ヒラギノ角ゴ Pro W3"/>
                          <a:sym typeface="ヒラギノ角ゴ Pro W3"/>
                        </a:rPr>
                        <a:t>1.8x1.3=</a:t>
                      </a:r>
                      <a:r>
                        <a:rPr sz="1600">
                          <a:solidFill>
                            <a:srgbClr val="FF2C79"/>
                          </a:solidFill>
                          <a:latin typeface="ヒラギノ角ゴ Pro W3"/>
                          <a:ea typeface="ヒラギノ角ゴ Pro W3"/>
                          <a:cs typeface="ヒラギノ角ゴ Pro W3"/>
                          <a:sym typeface="ヒラギノ角ゴ Pro W3"/>
                        </a:rPr>
                        <a:t>2.34</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FDA3"/>
                    </a:solidFill>
                  </a:tcPr>
                </a:tc>
              </a:tr>
            </a:tbl>
          </a:graphicData>
        </a:graphic>
      </p:graphicFrame>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6" name="Shape 886"/>
          <p:cNvSpPr/>
          <p:nvPr>
            <p:ph type="title"/>
          </p:nvPr>
        </p:nvSpPr>
        <p:spPr>
          <a:xfrm>
            <a:off x="975359" y="1984585"/>
            <a:ext cx="11054082" cy="2350349"/>
          </a:xfrm>
          <a:prstGeom prst="rect">
            <a:avLst/>
          </a:prstGeom>
        </p:spPr>
        <p:txBody>
          <a:bodyPr/>
          <a:lstStyle/>
          <a:p>
            <a:pPr lvl="0">
              <a:defRPr b="0" sz="1800">
                <a:solidFill>
                  <a:srgbClr val="000000"/>
                </a:solidFill>
              </a:defRPr>
            </a:pPr>
            <a:r>
              <a:rPr b="1" sz="4400">
                <a:solidFill>
                  <a:srgbClr val="000090"/>
                </a:solidFill>
              </a:rPr>
              <a:t>Higgs Physics at ILC</a:t>
            </a:r>
          </a:p>
        </p:txBody>
      </p:sp>
      <p:sp>
        <p:nvSpPr>
          <p:cNvPr id="887" name="Shape 887"/>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b="0" sz="1800"/>
            </a:pPr>
            <a:fld id="{86CB4B4D-7CA3-9044-876B-883B54F8677D}" type="slidenum">
              <a:rPr b="1" sz="2200"/>
            </a:fld>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0" name="image5.png"/>
          <p:cNvPicPr/>
          <p:nvPr/>
        </p:nvPicPr>
        <p:blipFill>
          <a:blip r:embed="rId2">
            <a:extLst/>
          </a:blip>
          <a:stretch>
            <a:fillRect/>
          </a:stretch>
        </p:blipFill>
        <p:spPr>
          <a:xfrm>
            <a:off x="-16256" y="1087580"/>
            <a:ext cx="8976680" cy="6349505"/>
          </a:xfrm>
          <a:prstGeom prst="rect">
            <a:avLst/>
          </a:prstGeom>
          <a:ln w="12700">
            <a:round/>
          </a:ln>
        </p:spPr>
      </p:pic>
      <p:pic>
        <p:nvPicPr>
          <p:cNvPr id="651" name="image6.png"/>
          <p:cNvPicPr/>
          <p:nvPr/>
        </p:nvPicPr>
        <p:blipFill>
          <a:blip r:embed="rId3">
            <a:extLst/>
          </a:blip>
          <a:stretch>
            <a:fillRect/>
          </a:stretch>
        </p:blipFill>
        <p:spPr>
          <a:xfrm>
            <a:off x="760329" y="1168858"/>
            <a:ext cx="12244472" cy="8666023"/>
          </a:xfrm>
          <a:prstGeom prst="rect">
            <a:avLst/>
          </a:prstGeom>
          <a:ln w="12700">
            <a:round/>
          </a:ln>
        </p:spPr>
      </p:pic>
      <p:sp>
        <p:nvSpPr>
          <p:cNvPr id="652" name="Shape 652"/>
          <p:cNvSpPr/>
          <p:nvPr/>
        </p:nvSpPr>
        <p:spPr>
          <a:xfrm>
            <a:off x="972185" y="165876"/>
            <a:ext cx="10076768" cy="7640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10101"/>
              </a:buClr>
              <a:buFont typeface="Helvetica"/>
              <a:defRPr b="1" i="1" sz="4200">
                <a:solidFill>
                  <a:srgbClr val="010101"/>
                </a:solidFill>
                <a:uFill>
                  <a:solidFill>
                    <a:srgbClr val="010101"/>
                  </a:solidFill>
                </a:uFill>
                <a:latin typeface="Helvetica"/>
                <a:ea typeface="Helvetica"/>
                <a:cs typeface="Helvetica"/>
                <a:sym typeface="Helvetica"/>
              </a:defRPr>
            </a:lvl1pPr>
          </a:lstStyle>
          <a:p>
            <a:pPr lvl="0">
              <a:defRPr b="0" i="0" sz="1800">
                <a:solidFill>
                  <a:srgbClr val="000000"/>
                </a:solidFill>
                <a:uFillTx/>
              </a:defRPr>
            </a:pPr>
            <a:r>
              <a:rPr b="1" i="1" sz="4200">
                <a:solidFill>
                  <a:srgbClr val="010101"/>
                </a:solidFill>
                <a:uFill>
                  <a:solidFill>
                    <a:srgbClr val="010101"/>
                  </a:solidFill>
                </a:uFill>
              </a:rPr>
              <a:t>Bird’s Eye View of the ILC Accelerator</a:t>
            </a:r>
          </a:p>
        </p:txBody>
      </p:sp>
      <p:sp>
        <p:nvSpPr>
          <p:cNvPr id="653" name="Shape 653"/>
          <p:cNvSpPr/>
          <p:nvPr/>
        </p:nvSpPr>
        <p:spPr>
          <a:xfrm flipH="1" flipV="1">
            <a:off x="5981241" y="8997244"/>
            <a:ext cx="679592" cy="261903"/>
          </a:xfrm>
          <a:prstGeom prst="line">
            <a:avLst/>
          </a:prstGeom>
          <a:ln w="3175">
            <a:solidFill>
              <a:srgbClr val="FFFFFF"/>
            </a:solidFill>
            <a:round/>
            <a:tailEnd type="triangle"/>
          </a:ln>
        </p:spPr>
        <p:txBody>
          <a:bodyPr lIns="0" tIns="0" rIns="0" bIns="0"/>
          <a:lstStyle/>
          <a:p>
            <a:pPr lvl="0" algn="l" defTabSz="457200">
              <a:defRPr sz="1400"/>
            </a:pPr>
          </a:p>
        </p:txBody>
      </p:sp>
      <p:sp>
        <p:nvSpPr>
          <p:cNvPr id="654" name="Shape 654"/>
          <p:cNvSpPr/>
          <p:nvPr/>
        </p:nvSpPr>
        <p:spPr>
          <a:xfrm>
            <a:off x="9071263" y="6816344"/>
            <a:ext cx="2463515" cy="457201"/>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10101"/>
              </a:buClr>
              <a:buFont typeface="Helvetica"/>
              <a:defRPr b="1" sz="2200">
                <a:solidFill>
                  <a:srgbClr val="010101"/>
                </a:solidFill>
                <a:uFill>
                  <a:solidFill>
                    <a:srgbClr val="010101"/>
                  </a:solidFill>
                </a:uFill>
                <a:latin typeface="Helvetica"/>
                <a:ea typeface="Helvetica"/>
                <a:cs typeface="Helvetica"/>
                <a:sym typeface="Helvetica"/>
              </a:defRPr>
            </a:lvl1pPr>
          </a:lstStyle>
          <a:p>
            <a:pPr lvl="0">
              <a:defRPr b="0" sz="1800">
                <a:solidFill>
                  <a:srgbClr val="000000"/>
                </a:solidFill>
                <a:uFillTx/>
              </a:defRPr>
            </a:pPr>
            <a:r>
              <a:rPr b="1" sz="2200">
                <a:solidFill>
                  <a:srgbClr val="010101"/>
                </a:solidFill>
                <a:uFill>
                  <a:solidFill>
                    <a:srgbClr val="010101"/>
                  </a:solidFill>
                </a:uFill>
              </a:rPr>
              <a:t>e+, e- Main Linac</a:t>
            </a:r>
          </a:p>
        </p:txBody>
      </p:sp>
      <p:sp>
        <p:nvSpPr>
          <p:cNvPr id="655" name="Shape 655"/>
          <p:cNvSpPr/>
          <p:nvPr/>
        </p:nvSpPr>
        <p:spPr>
          <a:xfrm>
            <a:off x="9027583" y="7312503"/>
            <a:ext cx="3864476" cy="1641857"/>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p>
            <a:pPr lvl="0" algn="l" defTabSz="1016000">
              <a:buClr>
                <a:srgbClr val="010101"/>
              </a:buClr>
              <a:buFont typeface="Helvetica"/>
              <a:defRPr sz="1800"/>
            </a:pPr>
            <a:r>
              <a:rPr b="1" sz="2000">
                <a:solidFill>
                  <a:srgbClr val="010101"/>
                </a:solidFill>
                <a:uFill>
                  <a:solidFill>
                    <a:srgbClr val="010101"/>
                  </a:solidFill>
                </a:uFill>
                <a:latin typeface="Helvetica"/>
                <a:ea typeface="Helvetica"/>
                <a:cs typeface="Helvetica"/>
                <a:sym typeface="Helvetica"/>
              </a:rPr>
              <a:t>Energy : 250GeV + 250GeV</a:t>
            </a:r>
            <a:endParaRPr sz="3200">
              <a:uFill>
                <a:solidFill/>
              </a:uFill>
              <a:latin typeface="Arial"/>
              <a:ea typeface="Arial"/>
              <a:cs typeface="Arial"/>
              <a:sym typeface="Arial"/>
            </a:endParaRPr>
          </a:p>
          <a:p>
            <a:pPr lvl="0" algn="l" defTabSz="1016000">
              <a:buClr>
                <a:srgbClr val="010101"/>
              </a:buClr>
              <a:buFont typeface="Helvetica"/>
              <a:defRPr sz="1800"/>
            </a:pPr>
            <a:r>
              <a:rPr b="1" sz="2000">
                <a:solidFill>
                  <a:srgbClr val="010101"/>
                </a:solidFill>
                <a:uFill>
                  <a:solidFill>
                    <a:srgbClr val="010101"/>
                  </a:solidFill>
                </a:uFill>
                <a:latin typeface="Helvetica"/>
                <a:ea typeface="Helvetica"/>
                <a:cs typeface="Helvetica"/>
                <a:sym typeface="Helvetica"/>
              </a:rPr>
              <a:t>Length : 11km + 11km</a:t>
            </a:r>
            <a:endParaRPr sz="3200">
              <a:uFill>
                <a:solidFill/>
              </a:uFill>
              <a:latin typeface="Arial"/>
              <a:ea typeface="Arial"/>
              <a:cs typeface="Arial"/>
              <a:sym typeface="Arial"/>
            </a:endParaRPr>
          </a:p>
          <a:p>
            <a:pPr lvl="0" algn="l" defTabSz="1016000">
              <a:buClr>
                <a:srgbClr val="010101"/>
              </a:buClr>
              <a:buFont typeface="Helvetica"/>
              <a:defRPr sz="1800"/>
            </a:pPr>
            <a:r>
              <a:rPr b="1" sz="2000">
                <a:solidFill>
                  <a:srgbClr val="010101"/>
                </a:solidFill>
                <a:uFill>
                  <a:solidFill>
                    <a:srgbClr val="010101"/>
                  </a:solidFill>
                </a:uFill>
                <a:latin typeface="Helvetica"/>
                <a:ea typeface="Helvetica"/>
                <a:cs typeface="Helvetica"/>
                <a:sym typeface="Helvetica"/>
              </a:rPr>
              <a:t># of DRFS Klystron: 7280 total</a:t>
            </a:r>
            <a:endParaRPr sz="3200">
              <a:uFill>
                <a:solidFill/>
              </a:uFill>
              <a:latin typeface="Arial"/>
              <a:ea typeface="Arial"/>
              <a:cs typeface="Arial"/>
              <a:sym typeface="Arial"/>
            </a:endParaRPr>
          </a:p>
          <a:p>
            <a:pPr lvl="0" algn="l" defTabSz="1016000">
              <a:buClr>
                <a:srgbClr val="010101"/>
              </a:buClr>
              <a:buFont typeface="Helvetica"/>
              <a:defRPr sz="1800"/>
            </a:pPr>
            <a:r>
              <a:rPr b="1" sz="2000">
                <a:solidFill>
                  <a:srgbClr val="010101"/>
                </a:solidFill>
                <a:uFill>
                  <a:solidFill>
                    <a:srgbClr val="010101"/>
                  </a:solidFill>
                </a:uFill>
                <a:latin typeface="Helvetica"/>
                <a:ea typeface="Helvetica"/>
                <a:cs typeface="Helvetica"/>
                <a:sym typeface="Helvetica"/>
              </a:rPr>
              <a:t># of Cryomodules : 1680 total</a:t>
            </a:r>
            <a:endParaRPr sz="3200">
              <a:uFill>
                <a:solidFill/>
              </a:uFill>
              <a:latin typeface="Arial"/>
              <a:ea typeface="Arial"/>
              <a:cs typeface="Arial"/>
              <a:sym typeface="Arial"/>
            </a:endParaRPr>
          </a:p>
          <a:p>
            <a:pPr lvl="0" algn="l" defTabSz="1016000">
              <a:buClr>
                <a:srgbClr val="010101"/>
              </a:buClr>
              <a:buFont typeface="Helvetica"/>
              <a:defRPr sz="1800"/>
            </a:pPr>
            <a:r>
              <a:rPr b="1" sz="2000">
                <a:solidFill>
                  <a:srgbClr val="010101"/>
                </a:solidFill>
                <a:uFill>
                  <a:solidFill>
                    <a:srgbClr val="010101"/>
                  </a:solidFill>
                </a:uFill>
                <a:latin typeface="Helvetica"/>
                <a:ea typeface="Helvetica"/>
                <a:cs typeface="Helvetica"/>
                <a:sym typeface="Helvetica"/>
              </a:rPr>
              <a:t># of Cavities : 14560 total</a:t>
            </a:r>
          </a:p>
        </p:txBody>
      </p:sp>
      <p:sp>
        <p:nvSpPr>
          <p:cNvPr id="656" name="Shape 656"/>
          <p:cNvSpPr/>
          <p:nvPr/>
        </p:nvSpPr>
        <p:spPr>
          <a:xfrm>
            <a:off x="8150732" y="1167229"/>
            <a:ext cx="1656208" cy="3576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21CA1"/>
              </a:buClr>
              <a:defRPr b="1" sz="1600">
                <a:solidFill>
                  <a:srgbClr val="021CA1"/>
                </a:solidFill>
                <a:uFill>
                  <a:solidFill>
                    <a:srgbClr val="021CA1"/>
                  </a:solidFill>
                </a:uFill>
                <a:latin typeface="Arial"/>
                <a:ea typeface="Arial"/>
                <a:cs typeface="Arial"/>
                <a:sym typeface="Arial"/>
              </a:defRPr>
            </a:lvl1pPr>
          </a:lstStyle>
          <a:p>
            <a:pPr lvl="0">
              <a:defRPr b="0" sz="1800">
                <a:solidFill>
                  <a:srgbClr val="000000"/>
                </a:solidFill>
                <a:uFillTx/>
              </a:defRPr>
            </a:pPr>
            <a:r>
              <a:rPr b="1" sz="1600">
                <a:solidFill>
                  <a:srgbClr val="021CA1"/>
                </a:solidFill>
                <a:uFill>
                  <a:solidFill>
                    <a:srgbClr val="021CA1"/>
                  </a:solidFill>
                </a:uFill>
              </a:rPr>
              <a:t>Damping Ring</a:t>
            </a:r>
          </a:p>
        </p:txBody>
      </p:sp>
      <p:sp>
        <p:nvSpPr>
          <p:cNvPr id="657" name="Shape 657"/>
          <p:cNvSpPr/>
          <p:nvPr/>
        </p:nvSpPr>
        <p:spPr>
          <a:xfrm>
            <a:off x="11645617" y="3451176"/>
            <a:ext cx="1163591" cy="3576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21CA1"/>
              </a:buClr>
              <a:defRPr b="1" sz="1600">
                <a:solidFill>
                  <a:srgbClr val="021CA1"/>
                </a:solidFill>
                <a:uFill>
                  <a:solidFill>
                    <a:srgbClr val="021CA1"/>
                  </a:solidFill>
                </a:uFill>
                <a:latin typeface="Arial"/>
                <a:ea typeface="Arial"/>
                <a:cs typeface="Arial"/>
                <a:sym typeface="Arial"/>
              </a:defRPr>
            </a:lvl1pPr>
          </a:lstStyle>
          <a:p>
            <a:pPr lvl="0">
              <a:defRPr b="0" sz="1800">
                <a:solidFill>
                  <a:srgbClr val="000000"/>
                </a:solidFill>
                <a:uFillTx/>
              </a:defRPr>
            </a:pPr>
            <a:r>
              <a:rPr b="1" sz="1600">
                <a:solidFill>
                  <a:srgbClr val="021CA1"/>
                </a:solidFill>
                <a:uFill>
                  <a:solidFill>
                    <a:srgbClr val="021CA1"/>
                  </a:solidFill>
                </a:uFill>
              </a:rPr>
              <a:t>Detectors</a:t>
            </a:r>
          </a:p>
        </p:txBody>
      </p:sp>
      <p:sp>
        <p:nvSpPr>
          <p:cNvPr id="658" name="Shape 658"/>
          <p:cNvSpPr/>
          <p:nvPr/>
        </p:nvSpPr>
        <p:spPr>
          <a:xfrm flipH="1" flipV="1">
            <a:off x="11644671" y="2423802"/>
            <a:ext cx="757566" cy="1049860"/>
          </a:xfrm>
          <a:prstGeom prst="line">
            <a:avLst/>
          </a:prstGeom>
          <a:ln w="25400">
            <a:solidFill>
              <a:srgbClr val="021CA1"/>
            </a:solidFill>
            <a:round/>
            <a:tailEnd type="triangle"/>
          </a:ln>
          <a:effectLst>
            <a:outerShdw sx="100000" sy="100000" kx="0" ky="0" algn="b" rotWithShape="0" blurRad="38100" dist="25400" dir="5400000">
              <a:srgbClr val="000000">
                <a:alpha val="37999"/>
              </a:srgbClr>
            </a:outerShdw>
          </a:effectLst>
        </p:spPr>
        <p:txBody>
          <a:bodyPr lIns="0" tIns="0" rIns="0" bIns="0"/>
          <a:lstStyle/>
          <a:p>
            <a:pPr lvl="0" algn="l" defTabSz="508000">
              <a:defRPr sz="1400">
                <a:latin typeface="Helvetica"/>
                <a:ea typeface="Helvetica"/>
                <a:cs typeface="Helvetica"/>
                <a:sym typeface="Helvetica"/>
              </a:defRPr>
            </a:pPr>
          </a:p>
        </p:txBody>
      </p:sp>
      <p:sp>
        <p:nvSpPr>
          <p:cNvPr id="659" name="Shape 659"/>
          <p:cNvSpPr/>
          <p:nvPr/>
        </p:nvSpPr>
        <p:spPr>
          <a:xfrm>
            <a:off x="8983206" y="1599080"/>
            <a:ext cx="548610" cy="579589"/>
          </a:xfrm>
          <a:prstGeom prst="line">
            <a:avLst/>
          </a:prstGeom>
          <a:ln w="25400">
            <a:solidFill>
              <a:srgbClr val="021CA1"/>
            </a:solidFill>
            <a:round/>
            <a:tailEnd type="triangle"/>
          </a:ln>
          <a:effectLst>
            <a:outerShdw sx="100000" sy="100000" kx="0" ky="0" algn="b" rotWithShape="0" blurRad="38100" dist="25400" dir="5400000">
              <a:srgbClr val="000000">
                <a:alpha val="38000"/>
              </a:srgbClr>
            </a:outerShdw>
          </a:effectLst>
        </p:spPr>
        <p:txBody>
          <a:bodyPr lIns="0" tIns="0" rIns="0" bIns="0"/>
          <a:lstStyle/>
          <a:p>
            <a:pPr lvl="0" algn="l" defTabSz="508000">
              <a:defRPr sz="1400">
                <a:latin typeface="Helvetica"/>
                <a:ea typeface="Helvetica"/>
                <a:cs typeface="Helvetica"/>
                <a:sym typeface="Helvetica"/>
              </a:defRPr>
            </a:pPr>
          </a:p>
        </p:txBody>
      </p:sp>
      <p:sp>
        <p:nvSpPr>
          <p:cNvPr id="660" name="Shape 660"/>
          <p:cNvSpPr/>
          <p:nvPr/>
        </p:nvSpPr>
        <p:spPr>
          <a:xfrm>
            <a:off x="87870" y="7399697"/>
            <a:ext cx="4606545" cy="342901"/>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00000"/>
              </a:buClr>
              <a:buFont typeface="Osaka"/>
              <a:defRPr sz="1400">
                <a:uFill>
                  <a:solidFill/>
                </a:uFill>
                <a:latin typeface="Osaka"/>
                <a:ea typeface="Osaka"/>
                <a:cs typeface="Osaka"/>
                <a:sym typeface="Osaka"/>
              </a:defRPr>
            </a:lvl1pPr>
          </a:lstStyle>
          <a:p>
            <a:pPr lvl="0">
              <a:defRPr sz="1800">
                <a:uFillTx/>
              </a:defRPr>
            </a:pPr>
            <a:r>
              <a:rPr sz="1400">
                <a:uFill>
                  <a:solidFill/>
                </a:uFill>
              </a:rPr>
              <a:t>Tunnel Layout Plan for a Japanese Mountain Site</a:t>
            </a:r>
          </a:p>
        </p:txBody>
      </p:sp>
      <p:sp>
        <p:nvSpPr>
          <p:cNvPr id="661" name="Shape 661"/>
          <p:cNvSpPr/>
          <p:nvPr>
            <p:ph type="sldNum" sz="quarter" idx="2"/>
          </p:nvPr>
        </p:nvSpPr>
        <p:spPr>
          <a:xfrm>
            <a:off x="12043028" y="9228159"/>
            <a:ext cx="311532" cy="33020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400">
                <a:solidFill>
                  <a:srgbClr val="9A9A9A"/>
                </a:solidFill>
                <a:uFill>
                  <a:solidFill>
                    <a:srgbClr val="9A9A9A"/>
                  </a:solidFill>
                </a:uFill>
              </a:rPr>
            </a:fld>
          </a:p>
        </p:txBody>
      </p:sp>
      <p:sp>
        <p:nvSpPr>
          <p:cNvPr id="662" name="Shape 662"/>
          <p:cNvSpPr/>
          <p:nvPr/>
        </p:nvSpPr>
        <p:spPr>
          <a:xfrm>
            <a:off x="10096289" y="9149419"/>
            <a:ext cx="2571560" cy="48768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FF26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Slide by H. Hayano</a:t>
            </a:r>
          </a:p>
        </p:txBody>
      </p:sp>
      <p:pic>
        <p:nvPicPr>
          <p:cNvPr id="663" name="droppedImage.pdf"/>
          <p:cNvPicPr/>
          <p:nvPr/>
        </p:nvPicPr>
        <p:blipFill>
          <a:blip r:embed="rId4">
            <a:extLst/>
          </a:blip>
          <a:stretch>
            <a:fillRect/>
          </a:stretch>
        </p:blipFill>
        <p:spPr>
          <a:xfrm>
            <a:off x="9832967" y="3832690"/>
            <a:ext cx="3098204" cy="2194561"/>
          </a:xfrm>
          <a:prstGeom prst="rect">
            <a:avLst/>
          </a:prstGeom>
          <a:ln w="12700">
            <a:miter lim="400000"/>
          </a:ln>
        </p:spPr>
      </p:pic>
      <p:sp>
        <p:nvSpPr>
          <p:cNvPr id="664" name="Shape 664"/>
          <p:cNvSpPr/>
          <p:nvPr/>
        </p:nvSpPr>
        <p:spPr>
          <a:xfrm>
            <a:off x="9964928" y="3998976"/>
            <a:ext cx="480394" cy="3576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21CA1"/>
              </a:buClr>
              <a:defRPr b="1" sz="1600">
                <a:solidFill>
                  <a:srgbClr val="021CA1"/>
                </a:solidFill>
                <a:uFill>
                  <a:solidFill>
                    <a:srgbClr val="021CA1"/>
                  </a:solidFill>
                </a:uFill>
                <a:latin typeface="Arial"/>
                <a:ea typeface="Arial"/>
                <a:cs typeface="Arial"/>
                <a:sym typeface="Arial"/>
              </a:defRPr>
            </a:lvl1pPr>
          </a:lstStyle>
          <a:p>
            <a:pPr lvl="0">
              <a:defRPr b="0" sz="1800">
                <a:solidFill>
                  <a:srgbClr val="000000"/>
                </a:solidFill>
                <a:uFillTx/>
              </a:defRPr>
            </a:pPr>
            <a:r>
              <a:rPr b="1" sz="1600">
                <a:solidFill>
                  <a:srgbClr val="021CA1"/>
                </a:solidFill>
                <a:uFill>
                  <a:solidFill>
                    <a:srgbClr val="021CA1"/>
                  </a:solidFill>
                </a:uFill>
              </a:rPr>
              <a:t>ILD</a:t>
            </a:r>
          </a:p>
        </p:txBody>
      </p:sp>
      <p:sp>
        <p:nvSpPr>
          <p:cNvPr id="665" name="Shape 665"/>
          <p:cNvSpPr/>
          <p:nvPr/>
        </p:nvSpPr>
        <p:spPr>
          <a:xfrm>
            <a:off x="5234432" y="8258047"/>
            <a:ext cx="2516204" cy="622301"/>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p>
            <a:pPr lvl="0" algn="l" defTabSz="1016000">
              <a:buClr>
                <a:srgbClr val="021CA1"/>
              </a:buClr>
              <a:defRPr sz="1800"/>
            </a:pPr>
            <a:r>
              <a:rPr b="1" sz="1600">
                <a:solidFill>
                  <a:srgbClr val="021CA1"/>
                </a:solidFill>
                <a:uFill>
                  <a:solidFill>
                    <a:srgbClr val="021CA1"/>
                  </a:solidFill>
                </a:uFill>
                <a:latin typeface="Arial"/>
                <a:ea typeface="Arial"/>
                <a:cs typeface="Arial"/>
                <a:sym typeface="Arial"/>
              </a:rPr>
              <a:t>Cryomodules housing</a:t>
            </a:r>
            <a:endParaRPr b="1" sz="1600">
              <a:solidFill>
                <a:srgbClr val="021CA1"/>
              </a:solidFill>
              <a:uFill>
                <a:solidFill>
                  <a:srgbClr val="021CA1"/>
                </a:solidFill>
              </a:uFill>
              <a:latin typeface="Arial"/>
              <a:ea typeface="Arial"/>
              <a:cs typeface="Arial"/>
              <a:sym typeface="Arial"/>
            </a:endParaRPr>
          </a:p>
          <a:p>
            <a:pPr lvl="0" algn="l" defTabSz="1016000">
              <a:buClr>
                <a:srgbClr val="021CA1"/>
              </a:buClr>
              <a:defRPr sz="1800"/>
            </a:pPr>
            <a:r>
              <a:rPr b="1" sz="1600">
                <a:solidFill>
                  <a:srgbClr val="021CA1"/>
                </a:solidFill>
                <a:uFill>
                  <a:solidFill>
                    <a:srgbClr val="021CA1"/>
                  </a:solidFill>
                </a:uFill>
                <a:latin typeface="Arial"/>
                <a:ea typeface="Arial"/>
                <a:cs typeface="Arial"/>
                <a:sym typeface="Arial"/>
              </a:rPr>
              <a:t>Super Cond. Cavities</a:t>
            </a:r>
          </a:p>
        </p:txBody>
      </p:sp>
      <p:sp>
        <p:nvSpPr>
          <p:cNvPr id="666" name="Shape 666"/>
          <p:cNvSpPr/>
          <p:nvPr/>
        </p:nvSpPr>
        <p:spPr>
          <a:xfrm flipH="1" flipV="1">
            <a:off x="5819647" y="7185152"/>
            <a:ext cx="705411" cy="1099419"/>
          </a:xfrm>
          <a:prstGeom prst="line">
            <a:avLst/>
          </a:prstGeom>
          <a:ln w="25400">
            <a:solidFill>
              <a:srgbClr val="021CA1"/>
            </a:solidFill>
            <a:round/>
            <a:tailEnd type="triangle"/>
          </a:ln>
          <a:effectLst>
            <a:outerShdw sx="100000" sy="100000" kx="0" ky="0" algn="b" rotWithShape="0" blurRad="38100" dist="25400" dir="5400000">
              <a:srgbClr val="000000">
                <a:alpha val="38000"/>
              </a:srgbClr>
            </a:outerShdw>
          </a:effectLst>
        </p:spPr>
        <p:txBody>
          <a:bodyPr lIns="0" tIns="0" rIns="0" bIns="0"/>
          <a:lstStyle/>
          <a:p>
            <a:pPr lvl="0" algn="l" defTabSz="508000">
              <a:buClr>
                <a:srgbClr val="000000"/>
              </a:buClr>
              <a:defRPr sz="1400">
                <a:latin typeface="Helvetica"/>
                <a:ea typeface="Helvetica"/>
                <a:cs typeface="Helvetica"/>
                <a:sym typeface="Helvetica"/>
              </a:defRPr>
            </a:pPr>
          </a:p>
        </p:txBody>
      </p:sp>
      <p:sp>
        <p:nvSpPr>
          <p:cNvPr id="667" name="Shape 667"/>
          <p:cNvSpPr/>
          <p:nvPr/>
        </p:nvSpPr>
        <p:spPr>
          <a:xfrm>
            <a:off x="4535423" y="4811776"/>
            <a:ext cx="1773243" cy="48768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000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High gradient</a:t>
            </a:r>
          </a:p>
        </p:txBody>
      </p:sp>
      <p:sp>
        <p:nvSpPr>
          <p:cNvPr id="668" name="Shape 668"/>
          <p:cNvSpPr/>
          <p:nvPr/>
        </p:nvSpPr>
        <p:spPr>
          <a:xfrm>
            <a:off x="5454216" y="1706880"/>
            <a:ext cx="2856699" cy="465837"/>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algn="l" defTabSz="1016000">
              <a:buClr>
                <a:srgbClr val="0000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Ultra-low emittance</a:t>
            </a:r>
          </a:p>
        </p:txBody>
      </p:sp>
      <p:sp>
        <p:nvSpPr>
          <p:cNvPr id="669" name="Shape 669"/>
          <p:cNvSpPr/>
          <p:nvPr/>
        </p:nvSpPr>
        <p:spPr>
          <a:xfrm>
            <a:off x="5510784" y="2812288"/>
            <a:ext cx="2763544" cy="48768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000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Nano-beam collisions</a:t>
            </a:r>
          </a:p>
        </p:txBody>
      </p:sp>
      <p:sp>
        <p:nvSpPr>
          <p:cNvPr id="670" name="Shape 670"/>
          <p:cNvSpPr/>
          <p:nvPr/>
        </p:nvSpPr>
        <p:spPr>
          <a:xfrm>
            <a:off x="4437533" y="5388864"/>
            <a:ext cx="4211014" cy="961137"/>
          </a:xfrm>
          <a:prstGeom prst="rect">
            <a:avLst/>
          </a:prstGeom>
          <a:solidFill>
            <a:srgbClr val="FFFB00"/>
          </a:solidFill>
          <a:ln w="12700">
            <a:round/>
          </a:ln>
          <a:extLst>
            <a:ext uri="{C572A759-6A51-4108-AA02-DFA0A04FC94B}">
              <ma14:wrappingTextBoxFlag xmlns:ma14="http://schemas.microsoft.com/office/mac/drawingml/2011/main" val="1"/>
            </a:ext>
          </a:extLst>
        </p:spPr>
        <p:txBody>
          <a:bodyPr lIns="48767" tIns="48767" rIns="48767" bIns="48767">
            <a:spAutoFit/>
          </a:bodyPr>
          <a:lstStyle/>
          <a:p>
            <a:pPr lvl="0" algn="l" defTabSz="457200">
              <a:buClr>
                <a:srgbClr val="000000"/>
              </a:buClr>
              <a:buFont typeface="Calibri"/>
              <a:defRPr sz="1800"/>
            </a:pPr>
            <a:r>
              <a:rPr sz="2000">
                <a:uFill>
                  <a:solidFill/>
                </a:uFill>
                <a:latin typeface="ＭＳ Ｐゴシック"/>
                <a:ea typeface="ＭＳ Ｐゴシック"/>
                <a:cs typeface="ＭＳ Ｐゴシック"/>
                <a:sym typeface="ＭＳ Ｐゴシック"/>
              </a:rPr>
              <a:t>world highest gradient as with super-conducting cavities </a:t>
            </a:r>
            <a:r>
              <a:rPr sz="2000">
                <a:uFill>
                  <a:solidFill/>
                </a:uFill>
                <a:latin typeface="Calibri"/>
                <a:ea typeface="Calibri"/>
                <a:cs typeface="Calibri"/>
                <a:sym typeface="Calibri"/>
              </a:rPr>
              <a:t>= 31.5 MV/m</a:t>
            </a:r>
            <a:endParaRPr sz="5200">
              <a:solidFill>
                <a:srgbClr val="FFFFFF"/>
              </a:solidFill>
              <a:uFill>
                <a:solidFill>
                  <a:srgbClr val="FFFFFF"/>
                </a:solidFill>
              </a:uFill>
              <a:latin typeface="ヒラギノ角ゴ Pro W3"/>
              <a:ea typeface="ヒラギノ角ゴ Pro W3"/>
              <a:cs typeface="ヒラギノ角ゴ Pro W3"/>
              <a:sym typeface="ヒラギノ角ゴ Pro W3"/>
            </a:endParaRPr>
          </a:p>
          <a:p>
            <a:pPr lvl="0" algn="l" defTabSz="457200">
              <a:buClr>
                <a:srgbClr val="000000"/>
              </a:buClr>
              <a:buFont typeface="Calibri"/>
              <a:defRPr sz="1800"/>
            </a:pPr>
            <a:r>
              <a:rPr sz="2000">
                <a:uFill>
                  <a:solidFill/>
                </a:uFill>
                <a:latin typeface="ＭＳ Ｐゴシック"/>
                <a:ea typeface="ＭＳ Ｐゴシック"/>
                <a:cs typeface="ＭＳ Ｐゴシック"/>
                <a:sym typeface="ＭＳ Ｐゴシック"/>
              </a:rPr>
              <a:t>beam cuurent </a:t>
            </a:r>
            <a:r>
              <a:rPr sz="2000">
                <a:uFill>
                  <a:solidFill/>
                </a:uFill>
                <a:latin typeface="Calibri"/>
                <a:ea typeface="Calibri"/>
                <a:cs typeface="Calibri"/>
                <a:sym typeface="Calibri"/>
              </a:rPr>
              <a:t>= 5.8 mA</a:t>
            </a:r>
          </a:p>
        </p:txBody>
      </p:sp>
      <p:sp>
        <p:nvSpPr>
          <p:cNvPr id="671" name="Shape 671"/>
          <p:cNvSpPr/>
          <p:nvPr/>
        </p:nvSpPr>
        <p:spPr>
          <a:xfrm>
            <a:off x="5608320" y="2324608"/>
            <a:ext cx="3386049" cy="351537"/>
          </a:xfrm>
          <a:prstGeom prst="rect">
            <a:avLst/>
          </a:prstGeom>
          <a:solidFill>
            <a:srgbClr val="FFFB00"/>
          </a:solidFill>
          <a:ln w="12700">
            <a:round/>
          </a:ln>
          <a:extLst>
            <a:ext uri="{C572A759-6A51-4108-AA02-DFA0A04FC94B}">
              <ma14:wrappingTextBoxFlag xmlns:ma14="http://schemas.microsoft.com/office/mac/drawingml/2011/main" val="1"/>
            </a:ext>
          </a:extLst>
        </p:spPr>
        <p:txBody>
          <a:bodyPr lIns="48767" tIns="48767" rIns="48767" bIns="48767">
            <a:spAutoFit/>
          </a:bodyPr>
          <a:lstStyle>
            <a:lvl1pPr algn="l" defTabSz="457200">
              <a:buClr>
                <a:srgbClr val="000000"/>
              </a:buClr>
              <a:buFont typeface="Calibri"/>
              <a:defRPr sz="2000">
                <a:uFill>
                  <a:solidFill/>
                </a:uFill>
                <a:latin typeface="ＭＳ Ｐゴシック"/>
                <a:ea typeface="ＭＳ Ｐゴシック"/>
                <a:cs typeface="ＭＳ Ｐゴシック"/>
                <a:sym typeface="ＭＳ Ｐゴシック"/>
              </a:defRPr>
            </a:lvl1pPr>
          </a:lstStyle>
          <a:p>
            <a:pPr lvl="0">
              <a:defRPr sz="1800">
                <a:uFillTx/>
              </a:defRPr>
            </a:pPr>
            <a:r>
              <a:rPr sz="2000">
                <a:uFill>
                  <a:solidFill/>
                </a:uFill>
              </a:rPr>
              <a:t>normalized emittance＝37nm</a:t>
            </a:r>
          </a:p>
        </p:txBody>
      </p:sp>
      <p:sp>
        <p:nvSpPr>
          <p:cNvPr id="672" name="Shape 672"/>
          <p:cNvSpPr/>
          <p:nvPr/>
        </p:nvSpPr>
        <p:spPr>
          <a:xfrm>
            <a:off x="5364479" y="959104"/>
            <a:ext cx="6599937" cy="2519680"/>
          </a:xfrm>
          <a:prstGeom prst="rect">
            <a:avLst/>
          </a:prstGeom>
          <a:ln w="25400">
            <a:solidFill/>
            <a:miter lim="400000"/>
          </a:ln>
        </p:spPr>
        <p:txBody>
          <a:bodyPr lIns="48767" tIns="48767" rIns="48767" bIns="48767"/>
          <a:lstStyle/>
          <a:p>
            <a:pPr lvl="0" algn="l" defTabSz="1016000">
              <a:buClr>
                <a:srgbClr val="000000"/>
              </a:buClr>
              <a:defRPr sz="2400">
                <a:uFill>
                  <a:solidFill/>
                </a:uFill>
                <a:latin typeface="Calibri"/>
                <a:ea typeface="Calibri"/>
                <a:cs typeface="Calibri"/>
                <a:sym typeface="Calibri"/>
              </a:defRPr>
            </a:pPr>
          </a:p>
        </p:txBody>
      </p:sp>
      <p:sp>
        <p:nvSpPr>
          <p:cNvPr id="673" name="Shape 673"/>
          <p:cNvSpPr/>
          <p:nvPr/>
        </p:nvSpPr>
        <p:spPr>
          <a:xfrm>
            <a:off x="4259072" y="4584191"/>
            <a:ext cx="4567937" cy="3202433"/>
          </a:xfrm>
          <a:prstGeom prst="rect">
            <a:avLst/>
          </a:prstGeom>
          <a:ln w="25400">
            <a:solidFill/>
            <a:miter lim="400000"/>
          </a:ln>
        </p:spPr>
        <p:txBody>
          <a:bodyPr lIns="48767" tIns="48767" rIns="48767" bIns="48767"/>
          <a:lstStyle/>
          <a:p>
            <a:pPr lvl="0" algn="l" defTabSz="1016000">
              <a:buClr>
                <a:srgbClr val="000000"/>
              </a:buClr>
              <a:defRPr sz="2400">
                <a:uFill>
                  <a:solidFill/>
                </a:uFill>
                <a:latin typeface="Calibri"/>
                <a:ea typeface="Calibri"/>
                <a:cs typeface="Calibri"/>
                <a:sym typeface="Calibri"/>
              </a:defRPr>
            </a:pPr>
          </a:p>
        </p:txBody>
      </p:sp>
      <p:sp>
        <p:nvSpPr>
          <p:cNvPr id="674" name="Shape 674"/>
          <p:cNvSpPr/>
          <p:nvPr/>
        </p:nvSpPr>
        <p:spPr>
          <a:xfrm>
            <a:off x="9851135" y="3820159"/>
            <a:ext cx="3056129" cy="2828545"/>
          </a:xfrm>
          <a:prstGeom prst="rect">
            <a:avLst/>
          </a:prstGeom>
          <a:ln w="25400">
            <a:solidFill/>
            <a:miter lim="400000"/>
          </a:ln>
        </p:spPr>
        <p:txBody>
          <a:bodyPr lIns="48767" tIns="48767" rIns="48767" bIns="48767"/>
          <a:lstStyle/>
          <a:p>
            <a:pPr lvl="0" algn="l" defTabSz="1016000">
              <a:buClr>
                <a:srgbClr val="000000"/>
              </a:buClr>
              <a:defRPr sz="2400">
                <a:uFill>
                  <a:solidFill/>
                </a:uFill>
                <a:latin typeface="Calibri"/>
                <a:ea typeface="Calibri"/>
                <a:cs typeface="Calibri"/>
                <a:sym typeface="Calibri"/>
              </a:defRPr>
            </a:pPr>
          </a:p>
        </p:txBody>
      </p:sp>
      <p:sp>
        <p:nvSpPr>
          <p:cNvPr id="675" name="Shape 675"/>
          <p:cNvSpPr/>
          <p:nvPr/>
        </p:nvSpPr>
        <p:spPr>
          <a:xfrm flipH="1" flipV="1">
            <a:off x="10907776" y="2617216"/>
            <a:ext cx="367739" cy="420102"/>
          </a:xfrm>
          <a:prstGeom prst="line">
            <a:avLst/>
          </a:prstGeom>
          <a:ln w="25400">
            <a:solidFill>
              <a:srgbClr val="021CA1"/>
            </a:solidFill>
            <a:round/>
            <a:tailEnd type="triangle"/>
          </a:ln>
          <a:effectLst>
            <a:outerShdw sx="100000" sy="100000" kx="0" ky="0" algn="b" rotWithShape="0" blurRad="38100" dist="25400" dir="5400000">
              <a:srgbClr val="000000">
                <a:alpha val="37999"/>
              </a:srgbClr>
            </a:outerShdw>
          </a:effectLst>
        </p:spPr>
        <p:txBody>
          <a:bodyPr lIns="0" tIns="0" rIns="0" bIns="0"/>
          <a:lstStyle/>
          <a:p>
            <a:pPr lvl="0" algn="l" defTabSz="508000">
              <a:buClr>
                <a:srgbClr val="000000"/>
              </a:buClr>
              <a:defRPr sz="1400">
                <a:latin typeface="Helvetica"/>
                <a:ea typeface="Helvetica"/>
                <a:cs typeface="Helvetica"/>
                <a:sym typeface="Helvetica"/>
              </a:defRPr>
            </a:pPr>
          </a:p>
        </p:txBody>
      </p:sp>
      <p:sp>
        <p:nvSpPr>
          <p:cNvPr id="676" name="Shape 676"/>
          <p:cNvSpPr/>
          <p:nvPr/>
        </p:nvSpPr>
        <p:spPr>
          <a:xfrm>
            <a:off x="9022080" y="2974848"/>
            <a:ext cx="2555431" cy="3576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21CA1"/>
              </a:buClr>
              <a:defRPr b="1" sz="1600">
                <a:solidFill>
                  <a:srgbClr val="021CA1"/>
                </a:solidFill>
                <a:uFill>
                  <a:solidFill>
                    <a:srgbClr val="021CA1"/>
                  </a:solidFill>
                </a:uFill>
                <a:latin typeface="Arial"/>
                <a:ea typeface="Arial"/>
                <a:cs typeface="Arial"/>
                <a:sym typeface="Arial"/>
              </a:defRPr>
            </a:lvl1pPr>
          </a:lstStyle>
          <a:p>
            <a:pPr lvl="0">
              <a:defRPr b="0" sz="1800">
                <a:solidFill>
                  <a:srgbClr val="000000"/>
                </a:solidFill>
                <a:uFillTx/>
              </a:defRPr>
            </a:pPr>
            <a:r>
              <a:rPr b="1" sz="1600">
                <a:solidFill>
                  <a:srgbClr val="021CA1"/>
                </a:solidFill>
                <a:uFill>
                  <a:solidFill>
                    <a:srgbClr val="021CA1"/>
                  </a:solidFill>
                </a:uFill>
              </a:rPr>
              <a:t>Beam Delivery System</a:t>
            </a:r>
          </a:p>
        </p:txBody>
      </p:sp>
      <p:sp>
        <p:nvSpPr>
          <p:cNvPr id="677" name="Shape 677"/>
          <p:cNvSpPr/>
          <p:nvPr/>
        </p:nvSpPr>
        <p:spPr>
          <a:xfrm>
            <a:off x="9818623" y="5982208"/>
            <a:ext cx="3104897" cy="834137"/>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algn="l" defTabSz="1016000">
              <a:buClr>
                <a:srgbClr val="0000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High resolution high granularity detector</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89" name="Shape 889"/>
          <p:cNvSpPr/>
          <p:nvPr>
            <p:ph type="title"/>
          </p:nvPr>
        </p:nvSpPr>
        <p:spPr>
          <a:xfrm>
            <a:off x="902970" y="193954"/>
            <a:ext cx="11198860" cy="9128036"/>
          </a:xfrm>
          <a:prstGeom prst="rect">
            <a:avLst/>
          </a:prstGeom>
        </p:spPr>
        <p:txBody>
          <a:bodyPr/>
          <a:lstStyle/>
          <a:p>
            <a:pPr lvl="0" defTabSz="830862">
              <a:defRPr b="0" sz="1800"/>
            </a:pPr>
            <a:r>
              <a:rPr sz="5400"/>
              <a:t>Our mission is to understand</a:t>
            </a:r>
            <a:endParaRPr sz="5400"/>
          </a:p>
          <a:p>
            <a:pPr lvl="0" defTabSz="830862">
              <a:defRPr b="0" sz="1800"/>
            </a:pPr>
            <a:r>
              <a:rPr b="1" i="1" sz="5400">
                <a:solidFill>
                  <a:srgbClr val="0433FF"/>
                </a:solidFill>
              </a:rPr>
              <a:t>Multiplet Structure</a:t>
            </a:r>
            <a:r>
              <a:rPr b="1" sz="5400">
                <a:solidFill>
                  <a:srgbClr val="0433FF"/>
                </a:solidFill>
              </a:rPr>
              <a:t> &amp; </a:t>
            </a:r>
            <a:endParaRPr b="1" sz="5400">
              <a:solidFill>
                <a:srgbClr val="0433FF"/>
              </a:solidFill>
            </a:endParaRPr>
          </a:p>
          <a:p>
            <a:pPr lvl="0" defTabSz="830862">
              <a:defRPr b="0" sz="1800"/>
            </a:pPr>
            <a:r>
              <a:rPr b="1" i="1" sz="5400">
                <a:solidFill>
                  <a:srgbClr val="0433FF"/>
                </a:solidFill>
              </a:rPr>
              <a:t>Dynamics</a:t>
            </a:r>
            <a:r>
              <a:rPr b="1" sz="5400">
                <a:solidFill>
                  <a:srgbClr val="0433FF"/>
                </a:solidFill>
              </a:rPr>
              <a:t> </a:t>
            </a:r>
            <a:endParaRPr b="1" sz="5400">
              <a:solidFill>
                <a:srgbClr val="0433FF"/>
              </a:solidFill>
            </a:endParaRPr>
          </a:p>
          <a:p>
            <a:pPr lvl="0" defTabSz="830862">
              <a:defRPr b="0" sz="1800"/>
            </a:pPr>
            <a:r>
              <a:rPr b="1" sz="5400"/>
              <a:t>of the EWSB sector,</a:t>
            </a:r>
            <a:endParaRPr b="1" sz="5400"/>
          </a:p>
          <a:p>
            <a:pPr lvl="0" defTabSz="830862">
              <a:defRPr b="0" sz="1800"/>
            </a:pPr>
            <a:r>
              <a:rPr sz="5400"/>
              <a:t>and their relation to</a:t>
            </a:r>
            <a:r>
              <a:rPr b="1" sz="5400"/>
              <a:t> </a:t>
            </a:r>
            <a:endParaRPr b="1" sz="5400"/>
          </a:p>
          <a:p>
            <a:pPr lvl="0" defTabSz="830862">
              <a:defRPr b="0" sz="1800"/>
            </a:pPr>
            <a:r>
              <a:rPr b="1" i="1" sz="5400">
                <a:solidFill>
                  <a:srgbClr val="0433FF"/>
                </a:solidFill>
              </a:rPr>
              <a:t>Other Big Questions</a:t>
            </a:r>
            <a:r>
              <a:rPr b="1" sz="5400"/>
              <a:t> of High Energy Physics:</a:t>
            </a:r>
            <a:endParaRPr b="1" sz="5400"/>
          </a:p>
          <a:p>
            <a:pPr lvl="0" defTabSz="830862">
              <a:defRPr b="0" sz="1800"/>
            </a:pPr>
            <a:r>
              <a:rPr b="1" i="1" sz="5400">
                <a:solidFill>
                  <a:srgbClr val="0433FF"/>
                </a:solidFill>
              </a:rPr>
              <a:t>DM, baryogenesis, …</a:t>
            </a:r>
            <a:endParaRPr b="1" i="1" sz="5400">
              <a:solidFill>
                <a:srgbClr val="0433FF"/>
              </a:solidFill>
            </a:endParaRPr>
          </a:p>
          <a:p>
            <a:pPr lvl="0" defTabSz="830862">
              <a:spcBef>
                <a:spcPts val="1600"/>
              </a:spcBef>
              <a:defRPr b="0" sz="1800"/>
            </a:pPr>
            <a:r>
              <a:rPr b="1" i="1" sz="5400"/>
              <a:t>→ Bottom up Reconstruction of</a:t>
            </a:r>
            <a:r>
              <a:rPr b="1" i="1" sz="5400">
                <a:solidFill>
                  <a:srgbClr val="FF2C79"/>
                </a:solidFill>
              </a:rPr>
              <a:t> BSM Lagrangian</a:t>
            </a:r>
          </a:p>
        </p:txBody>
      </p:sp>
      <p:sp>
        <p:nvSpPr>
          <p:cNvPr id="890" name="Shape 890"/>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2" name="Shape 892"/>
          <p:cNvSpPr/>
          <p:nvPr>
            <p:ph type="title"/>
          </p:nvPr>
        </p:nvSpPr>
        <p:spPr>
          <a:xfrm>
            <a:off x="902970" y="639089"/>
            <a:ext cx="11198860" cy="8475421"/>
          </a:xfrm>
          <a:prstGeom prst="rect">
            <a:avLst/>
          </a:prstGeom>
        </p:spPr>
        <p:txBody>
          <a:bodyPr/>
          <a:lstStyle/>
          <a:p>
            <a:pPr lvl="0" defTabSz="830862">
              <a:defRPr b="0" sz="1800"/>
            </a:pPr>
            <a:r>
              <a:rPr sz="5400"/>
              <a:t>Our mission is to understand</a:t>
            </a:r>
            <a:endParaRPr sz="5400"/>
          </a:p>
          <a:p>
            <a:pPr lvl="0" defTabSz="830862">
              <a:defRPr b="0" sz="1800"/>
            </a:pPr>
            <a:r>
              <a:rPr b="1" i="1" sz="5400">
                <a:solidFill>
                  <a:srgbClr val="0433FF"/>
                </a:solidFill>
              </a:rPr>
              <a:t>Multiplet Structure</a:t>
            </a:r>
            <a:r>
              <a:rPr b="1" sz="5400">
                <a:solidFill>
                  <a:srgbClr val="0433FF"/>
                </a:solidFill>
              </a:rPr>
              <a:t> &amp; </a:t>
            </a:r>
            <a:endParaRPr b="1" sz="5400">
              <a:solidFill>
                <a:srgbClr val="0433FF"/>
              </a:solidFill>
            </a:endParaRPr>
          </a:p>
          <a:p>
            <a:pPr lvl="0" defTabSz="830862">
              <a:defRPr b="0" sz="1800"/>
            </a:pPr>
            <a:r>
              <a:rPr b="1" i="1" sz="5400">
                <a:solidFill>
                  <a:srgbClr val="0433FF"/>
                </a:solidFill>
              </a:rPr>
              <a:t>Dynamics</a:t>
            </a:r>
            <a:r>
              <a:rPr b="1" sz="5400">
                <a:solidFill>
                  <a:srgbClr val="0433FF"/>
                </a:solidFill>
              </a:rPr>
              <a:t> </a:t>
            </a:r>
            <a:endParaRPr b="1" sz="5400">
              <a:solidFill>
                <a:srgbClr val="0433FF"/>
              </a:solidFill>
            </a:endParaRPr>
          </a:p>
          <a:p>
            <a:pPr lvl="0" defTabSz="830862">
              <a:defRPr b="0" sz="1800"/>
            </a:pPr>
            <a:r>
              <a:rPr b="1" sz="5400"/>
              <a:t>of the EWSB sector,</a:t>
            </a:r>
            <a:endParaRPr b="1" sz="5400"/>
          </a:p>
          <a:p>
            <a:pPr lvl="0" defTabSz="830862">
              <a:defRPr b="0" sz="1800"/>
            </a:pPr>
            <a:r>
              <a:rPr sz="5400"/>
              <a:t>and their relation to</a:t>
            </a:r>
            <a:r>
              <a:rPr b="1" sz="5400"/>
              <a:t> </a:t>
            </a:r>
            <a:endParaRPr b="1" sz="5400"/>
          </a:p>
          <a:p>
            <a:pPr lvl="0" defTabSz="830862">
              <a:defRPr b="0" sz="1800"/>
            </a:pPr>
            <a:r>
              <a:rPr b="1" i="1" sz="5400">
                <a:solidFill>
                  <a:srgbClr val="0433FF"/>
                </a:solidFill>
              </a:rPr>
              <a:t>Other Big Questions</a:t>
            </a:r>
            <a:r>
              <a:rPr b="1" sz="5400"/>
              <a:t> of High Energy Physics:</a:t>
            </a:r>
            <a:endParaRPr b="1" sz="5400"/>
          </a:p>
          <a:p>
            <a:pPr lvl="0" defTabSz="830862">
              <a:defRPr b="0" sz="1800"/>
            </a:pPr>
            <a:r>
              <a:rPr b="1" i="1" sz="5400">
                <a:solidFill>
                  <a:srgbClr val="0433FF"/>
                </a:solidFill>
              </a:rPr>
              <a:t>DM, baryogenesis, …</a:t>
            </a:r>
          </a:p>
        </p:txBody>
      </p:sp>
      <p:sp>
        <p:nvSpPr>
          <p:cNvPr id="893" name="Shape 893"/>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95" name="Shape 895"/>
          <p:cNvSpPr/>
          <p:nvPr/>
        </p:nvSpPr>
        <p:spPr>
          <a:xfrm>
            <a:off x="7454900" y="2057400"/>
            <a:ext cx="5397500" cy="7135416"/>
          </a:xfrm>
          <a:prstGeom prst="rect">
            <a:avLst/>
          </a:prstGeom>
          <a:solidFill>
            <a:srgbClr val="C6E6E9"/>
          </a:solidFill>
          <a:ln w="3175">
            <a:round/>
          </a:ln>
          <a:effectLst>
            <a:outerShdw sx="100000" sy="100000" kx="0" ky="0" algn="b" rotWithShape="0" blurRad="38100" dist="25400" dir="2700000">
              <a:srgbClr val="929292">
                <a:alpha val="42997"/>
              </a:srgbClr>
            </a:outerShdw>
          </a:effectLst>
        </p:spPr>
        <p:txBody>
          <a:bodyPr lIns="0" tIns="0" rIns="0" bIns="0" anchor="ctr"/>
          <a:lstStyle/>
          <a:p>
            <a:pPr lvl="0" marL="57799" marR="57799" algn="l" defTabSz="1012031">
              <a:defRPr sz="3200">
                <a:uFill>
                  <a:solidFill/>
                </a:uFill>
                <a:latin typeface="Helvetica Neue"/>
                <a:ea typeface="Helvetica Neue"/>
                <a:cs typeface="Helvetica Neue"/>
                <a:sym typeface="Helvetica Neue"/>
              </a:defRPr>
            </a:pPr>
          </a:p>
        </p:txBody>
      </p:sp>
      <p:sp>
        <p:nvSpPr>
          <p:cNvPr id="896" name="Shape 896"/>
          <p:cNvSpPr/>
          <p:nvPr>
            <p:ph type="sldNum" sz="quarter" idx="2"/>
          </p:nvPr>
        </p:nvSpPr>
        <p:spPr>
          <a:xfrm>
            <a:off x="12607849" y="9347200"/>
            <a:ext cx="247803" cy="304800"/>
          </a:xfrm>
          <a:prstGeom prst="rect">
            <a:avLst/>
          </a:prstGeom>
          <a:extLst>
            <a:ext uri="{C572A759-6A51-4108-AA02-DFA0A04FC94B}">
              <ma14:wrappingTextBoxFlag xmlns:ma14="http://schemas.microsoft.com/office/mac/drawingml/2011/main" val="1"/>
            </a:ext>
          </a:extLst>
        </p:spPr>
        <p:txBody>
          <a:bodyPr/>
          <a:lstStyle>
            <a:lvl1pPr defTabSz="456406">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fld>
          </a:p>
        </p:txBody>
      </p:sp>
      <p:sp>
        <p:nvSpPr>
          <p:cNvPr id="897" name="Shape 897"/>
          <p:cNvSpPr/>
          <p:nvPr/>
        </p:nvSpPr>
        <p:spPr>
          <a:xfrm>
            <a:off x="215900" y="2041784"/>
            <a:ext cx="6934573" cy="74753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256116" indent="-256116" algn="l" defTabSz="456406">
              <a:spcBef>
                <a:spcPts val="200"/>
              </a:spcBef>
              <a:buSzPct val="171000"/>
              <a:buChar char="•"/>
              <a:defRPr sz="1800"/>
            </a:pPr>
            <a:r>
              <a:rPr b="1" sz="2200">
                <a:solidFill>
                  <a:srgbClr val="FF2C79"/>
                </a:solidFill>
                <a:latin typeface="Helvetica Neue"/>
                <a:ea typeface="Helvetica Neue"/>
                <a:cs typeface="Helvetica Neue"/>
                <a:sym typeface="Helvetica Neue"/>
              </a:rPr>
              <a:t>Multiplet structure :</a:t>
            </a:r>
            <a:endParaRPr b="1" sz="2200">
              <a:solidFill>
                <a:srgbClr val="FF2C79"/>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singlet?		(φ + S) 	+ …?</a:t>
            </a:r>
            <a:endParaRPr sz="2200">
              <a:solidFill>
                <a:srgbClr val="2E467F"/>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doublet?		(φ + φ’)	+ …?</a:t>
            </a:r>
            <a:endParaRPr sz="2200">
              <a:solidFill>
                <a:srgbClr val="2E467F"/>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triplet? 		(φ + Δ)	+ …?</a:t>
            </a:r>
            <a:endParaRPr sz="2200">
              <a:solidFill>
                <a:srgbClr val="2E467F"/>
              </a:solidFill>
              <a:latin typeface="Helvetica Neue"/>
              <a:ea typeface="Helvetica Neue"/>
              <a:cs typeface="Helvetica Neue"/>
              <a:sym typeface="Helvetica Neue"/>
            </a:endParaRPr>
          </a:p>
          <a:p>
            <a:pPr lvl="0" marL="256116" indent="-256116" algn="l" defTabSz="456406">
              <a:spcBef>
                <a:spcPts val="700"/>
              </a:spcBef>
              <a:buSzPct val="171000"/>
              <a:buChar char="•"/>
              <a:defRPr sz="1800"/>
            </a:pPr>
            <a:r>
              <a:rPr b="1" sz="2200">
                <a:solidFill>
                  <a:srgbClr val="FF2C79"/>
                </a:solidFill>
                <a:latin typeface="Helvetica Neue"/>
                <a:ea typeface="Helvetica Neue"/>
                <a:cs typeface="Helvetica Neue"/>
                <a:sym typeface="Helvetica Neue"/>
              </a:rPr>
              <a:t>Underlying dynamics :</a:t>
            </a:r>
            <a:endParaRPr b="1" sz="2200">
              <a:solidFill>
                <a:srgbClr val="FF2C79"/>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b="1" i="1" sz="2200">
                <a:solidFill>
                  <a:srgbClr val="2E467F"/>
                </a:solidFill>
                <a:latin typeface="Helvetica Neue"/>
                <a:ea typeface="Helvetica Neue"/>
                <a:cs typeface="Helvetica Neue"/>
                <a:sym typeface="Helvetica Neue"/>
              </a:rPr>
              <a:t>Why did the Higgs condense in the vacuum?</a:t>
            </a:r>
            <a:endParaRPr b="1" i="1" sz="2200">
              <a:solidFill>
                <a:srgbClr val="2E467F"/>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Weakly interacting or strongly interacting?</a:t>
            </a:r>
            <a:br>
              <a:rPr sz="2200">
                <a:solidFill>
                  <a:srgbClr val="2E467F"/>
                </a:solidFill>
                <a:latin typeface="Helvetica Neue"/>
                <a:ea typeface="Helvetica Neue"/>
                <a:cs typeface="Helvetica Neue"/>
                <a:sym typeface="Helvetica Neue"/>
              </a:rPr>
            </a:br>
            <a:r>
              <a:rPr sz="2200">
                <a:solidFill>
                  <a:srgbClr val="2E467F"/>
                </a:solidFill>
                <a:latin typeface="Helvetica Neue"/>
                <a:ea typeface="Helvetica Neue"/>
                <a:cs typeface="Helvetica Neue"/>
                <a:sym typeface="Helvetica Neue"/>
              </a:rPr>
              <a:t>  = </a:t>
            </a:r>
            <a:r>
              <a:rPr b="1" i="1" sz="2200">
                <a:solidFill>
                  <a:srgbClr val="2E467F"/>
                </a:solidFill>
                <a:latin typeface="Helvetica Neue"/>
                <a:ea typeface="Helvetica Neue"/>
                <a:cs typeface="Helvetica Neue"/>
                <a:sym typeface="Helvetica Neue"/>
              </a:rPr>
              <a:t>elementary or composite ?	</a:t>
            </a:r>
            <a:endParaRPr sz="2200">
              <a:solidFill>
                <a:srgbClr val="2E467F"/>
              </a:solidFill>
              <a:latin typeface="Helvetica Neue"/>
              <a:ea typeface="Helvetica Neue"/>
              <a:cs typeface="Helvetica Neue"/>
              <a:sym typeface="Helvetica Neue"/>
            </a:endParaRPr>
          </a:p>
          <a:p>
            <a:pPr lvl="0" marL="256116" indent="-256116" algn="l" defTabSz="456406">
              <a:spcBef>
                <a:spcPts val="700"/>
              </a:spcBef>
              <a:buSzPct val="171000"/>
              <a:buChar char="•"/>
              <a:defRPr sz="1800"/>
            </a:pPr>
            <a:r>
              <a:rPr b="1" sz="2200">
                <a:solidFill>
                  <a:srgbClr val="0433FF"/>
                </a:solidFill>
                <a:latin typeface="Helvetica Neue"/>
                <a:ea typeface="Helvetica Neue"/>
                <a:cs typeface="Helvetica Neue"/>
                <a:sym typeface="Helvetica Neue"/>
              </a:rPr>
              <a:t>Relations to other questions of HEP : </a:t>
            </a:r>
            <a:endParaRPr b="1" sz="2200">
              <a:solidFill>
                <a:srgbClr val="0433FF"/>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φ + S	→ (B-L) gauge, </a:t>
            </a:r>
            <a:r>
              <a:rPr b="1" sz="2200">
                <a:latin typeface="Helvetica Neue"/>
                <a:ea typeface="Helvetica Neue"/>
                <a:cs typeface="Helvetica Neue"/>
                <a:sym typeface="Helvetica Neue"/>
              </a:rPr>
              <a:t>DM</a:t>
            </a:r>
            <a:r>
              <a:rPr sz="2200">
                <a:latin typeface="Helvetica Neue"/>
                <a:ea typeface="Helvetica Neue"/>
                <a:cs typeface="Helvetica Neue"/>
                <a:sym typeface="Helvetica Neue"/>
              </a:rPr>
              <a:t>, …</a:t>
            </a:r>
            <a:endParaRPr sz="2200">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φ + φ’	→ Type I : m</a:t>
            </a:r>
            <a:r>
              <a:rPr baseline="-5999" sz="2200">
                <a:latin typeface="Helvetica Neue"/>
                <a:ea typeface="Helvetica Neue"/>
                <a:cs typeface="Helvetica Neue"/>
                <a:sym typeface="Helvetica Neue"/>
              </a:rPr>
              <a:t>ν</a:t>
            </a:r>
            <a:r>
              <a:rPr sz="2200">
                <a:latin typeface="Helvetica Neue"/>
                <a:ea typeface="Helvetica Neue"/>
                <a:cs typeface="Helvetica Neue"/>
                <a:sym typeface="Helvetica Neue"/>
              </a:rPr>
              <a:t> from small vev, …</a:t>
            </a:r>
            <a:endParaRPr sz="2200">
              <a:latin typeface="Helvetica Neue"/>
              <a:ea typeface="Helvetica Neue"/>
              <a:cs typeface="Helvetica Neue"/>
              <a:sym typeface="Helvetica Neue"/>
            </a:endParaRPr>
          </a:p>
          <a:p>
            <a:pPr lvl="2" marL="2090208" indent="-337608" algn="l" defTabSz="456406">
              <a:spcBef>
                <a:spcPts val="200"/>
              </a:spcBef>
              <a:buSzPct val="100000"/>
              <a:buChar char="→"/>
              <a:defRPr sz="1800"/>
            </a:pPr>
            <a:r>
              <a:rPr sz="2200">
                <a:latin typeface="Helvetica Neue"/>
                <a:ea typeface="Helvetica Neue"/>
                <a:cs typeface="Helvetica Neue"/>
                <a:sym typeface="Helvetica Neue"/>
              </a:rPr>
              <a:t>Type II</a:t>
            </a:r>
            <a:r>
              <a:rPr sz="800">
                <a:latin typeface="Helvetica Neue"/>
                <a:ea typeface="Helvetica Neue"/>
                <a:cs typeface="Helvetica Neue"/>
                <a:sym typeface="Helvetica Neue"/>
              </a:rPr>
              <a:t> </a:t>
            </a:r>
            <a:r>
              <a:rPr sz="2200">
                <a:latin typeface="Helvetica Neue"/>
                <a:ea typeface="Helvetica Neue"/>
                <a:cs typeface="Helvetica Neue"/>
                <a:sym typeface="Helvetica Neue"/>
              </a:rPr>
              <a:t>: </a:t>
            </a:r>
            <a:r>
              <a:rPr b="1" sz="2200">
                <a:latin typeface="Helvetica Neue"/>
                <a:ea typeface="Helvetica Neue"/>
                <a:cs typeface="Helvetica Neue"/>
                <a:sym typeface="Helvetica Neue"/>
              </a:rPr>
              <a:t>SUSY</a:t>
            </a:r>
            <a:r>
              <a:rPr sz="2200">
                <a:latin typeface="Helvetica Neue"/>
                <a:ea typeface="Helvetica Neue"/>
                <a:cs typeface="Helvetica Neue"/>
                <a:sym typeface="Helvetica Neue"/>
              </a:rPr>
              <a:t>, DM, …</a:t>
            </a:r>
            <a:endParaRPr sz="2200">
              <a:latin typeface="Helvetica Neue"/>
              <a:ea typeface="Helvetica Neue"/>
              <a:cs typeface="Helvetica Neue"/>
              <a:sym typeface="Helvetica Neue"/>
            </a:endParaRPr>
          </a:p>
          <a:p>
            <a:pPr lvl="2" marL="2090208" indent="-337608" algn="l" defTabSz="456406">
              <a:spcBef>
                <a:spcPts val="200"/>
              </a:spcBef>
              <a:buSzPct val="100000"/>
              <a:buChar char="→"/>
              <a:defRPr sz="1800"/>
            </a:pPr>
            <a:r>
              <a:rPr sz="2200">
                <a:latin typeface="Helvetica Neue"/>
                <a:ea typeface="Helvetica Neue"/>
                <a:cs typeface="Helvetica Neue"/>
                <a:sym typeface="Helvetica Neue"/>
              </a:rPr>
              <a:t>Type X: m</a:t>
            </a:r>
            <a:r>
              <a:rPr baseline="-5999" sz="2200">
                <a:latin typeface="Helvetica Neue"/>
                <a:ea typeface="Helvetica Neue"/>
                <a:cs typeface="Helvetica Neue"/>
                <a:sym typeface="Helvetica Neue"/>
              </a:rPr>
              <a:t>ν </a:t>
            </a:r>
            <a:r>
              <a:rPr sz="2200">
                <a:latin typeface="Helvetica Neue"/>
                <a:ea typeface="Helvetica Neue"/>
                <a:cs typeface="Helvetica Neue"/>
                <a:sym typeface="Helvetica Neue"/>
              </a:rPr>
              <a:t>(rad.seesaw), …</a:t>
            </a:r>
            <a:endParaRPr sz="2200">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φ + Δ	→ m</a:t>
            </a:r>
            <a:r>
              <a:rPr baseline="-5999" sz="2200">
                <a:latin typeface="Helvetica Neue"/>
                <a:ea typeface="Helvetica Neue"/>
                <a:cs typeface="Helvetica Neue"/>
                <a:sym typeface="Helvetica Neue"/>
              </a:rPr>
              <a:t>ν </a:t>
            </a:r>
            <a:r>
              <a:rPr sz="2200">
                <a:latin typeface="Helvetica Neue"/>
                <a:ea typeface="Helvetica Neue"/>
                <a:cs typeface="Helvetica Neue"/>
                <a:sym typeface="Helvetica Neue"/>
              </a:rPr>
              <a:t>(Type II seesaw), …</a:t>
            </a:r>
            <a:endParaRPr sz="2200">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λ &gt; λ</a:t>
            </a:r>
            <a:r>
              <a:rPr baseline="-5999" sz="2200">
                <a:latin typeface="Helvetica Neue"/>
                <a:ea typeface="Helvetica Neue"/>
                <a:cs typeface="Helvetica Neue"/>
                <a:sym typeface="Helvetica Neue"/>
              </a:rPr>
              <a:t>SM</a:t>
            </a:r>
            <a:r>
              <a:rPr sz="2200">
                <a:latin typeface="Helvetica Neue"/>
                <a:ea typeface="Helvetica Neue"/>
                <a:cs typeface="Helvetica Neue"/>
                <a:sym typeface="Helvetica Neue"/>
              </a:rPr>
              <a:t> → </a:t>
            </a:r>
            <a:r>
              <a:rPr b="1" sz="2200">
                <a:latin typeface="Helvetica Neue"/>
                <a:ea typeface="Helvetica Neue"/>
                <a:cs typeface="Helvetica Neue"/>
                <a:sym typeface="Helvetica Neue"/>
              </a:rPr>
              <a:t>EW baryogenesis</a:t>
            </a:r>
            <a:r>
              <a:rPr sz="2200">
                <a:latin typeface="Helvetica Neue"/>
                <a:ea typeface="Helvetica Neue"/>
                <a:cs typeface="Helvetica Neue"/>
                <a:sym typeface="Helvetica Neue"/>
              </a:rPr>
              <a:t> ?</a:t>
            </a:r>
            <a:endParaRPr sz="2200">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λ↓0 → inflation ?</a:t>
            </a:r>
          </a:p>
        </p:txBody>
      </p:sp>
      <p:sp>
        <p:nvSpPr>
          <p:cNvPr id="898" name="Shape 898"/>
          <p:cNvSpPr/>
          <p:nvPr/>
        </p:nvSpPr>
        <p:spPr>
          <a:xfrm>
            <a:off x="556543" y="228600"/>
            <a:ext cx="11811001" cy="1739901"/>
          </a:xfrm>
          <a:prstGeom prst="rect">
            <a:avLst/>
          </a:prstGeom>
          <a:ln w="12700">
            <a:miter lim="400000"/>
          </a:ln>
          <a:effectLst>
            <a:outerShdw sx="100000" sy="100000" kx="0" ky="0" algn="b" rotWithShape="0" blurRad="38100" dist="25400" dir="270000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defTabSz="456406">
              <a:buClr>
                <a:srgbClr val="FFFED5"/>
              </a:buClr>
              <a:buFont typeface="Tahoma"/>
              <a:defRPr sz="1800"/>
            </a:pPr>
            <a:r>
              <a:rPr sz="3400">
                <a:solidFill>
                  <a:srgbClr val="2E467F"/>
                </a:solidFill>
                <a:latin typeface="Helvetica Neue"/>
                <a:ea typeface="Helvetica Neue"/>
                <a:cs typeface="Helvetica Neue"/>
                <a:sym typeface="Helvetica Neue"/>
              </a:rPr>
              <a:t>Our Mission = Bottom-up Model-Independent</a:t>
            </a:r>
            <a:br>
              <a:rPr sz="3400">
                <a:solidFill>
                  <a:srgbClr val="2E467F"/>
                </a:solidFill>
                <a:latin typeface="Helvetica Neue"/>
                <a:ea typeface="Helvetica Neue"/>
                <a:cs typeface="Helvetica Neue"/>
                <a:sym typeface="Helvetica Neue"/>
              </a:rPr>
            </a:br>
            <a:r>
              <a:rPr sz="3400">
                <a:solidFill>
                  <a:srgbClr val="2E467F"/>
                </a:solidFill>
                <a:latin typeface="Helvetica Neue"/>
                <a:ea typeface="Helvetica Neue"/>
                <a:cs typeface="Helvetica Neue"/>
                <a:sym typeface="Helvetica Neue"/>
              </a:rPr>
              <a:t>                               Reconstruction of the EWSB Sector</a:t>
            </a:r>
            <a:br>
              <a:rPr sz="2200">
                <a:solidFill>
                  <a:srgbClr val="2E467F"/>
                </a:solidFill>
                <a:latin typeface="Helvetica Neue"/>
                <a:ea typeface="Helvetica Neue"/>
                <a:cs typeface="Helvetica Neue"/>
                <a:sym typeface="Helvetica Neue"/>
              </a:rPr>
            </a:br>
            <a:r>
              <a:rPr sz="2200">
                <a:solidFill>
                  <a:srgbClr val="2E467F"/>
                </a:solidFill>
                <a:latin typeface="Helvetica Neue"/>
                <a:ea typeface="Helvetica Neue"/>
                <a:cs typeface="Helvetica Neue"/>
                <a:sym typeface="Helvetica Neue"/>
              </a:rPr>
              <a:t>                        through Precision Higgs Measurements</a:t>
            </a:r>
          </a:p>
        </p:txBody>
      </p:sp>
      <p:sp>
        <p:nvSpPr>
          <p:cNvPr id="899" name="Shape 899"/>
          <p:cNvSpPr/>
          <p:nvPr/>
        </p:nvSpPr>
        <p:spPr>
          <a:xfrm>
            <a:off x="165099" y="2000638"/>
            <a:ext cx="7036174" cy="7184051"/>
          </a:xfrm>
          <a:prstGeom prst="rect">
            <a:avLst/>
          </a:prstGeom>
          <a:ln w="12700">
            <a:solidFill/>
            <a:miter lim="400000"/>
          </a:ln>
        </p:spPr>
        <p:txBody>
          <a:bodyPr lIns="0" tIns="0" rIns="0" bIns="0" anchor="ctr"/>
          <a:lstStyle/>
          <a:p>
            <a:pPr lvl="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900" name="Shape 900"/>
          <p:cNvSpPr/>
          <p:nvPr/>
        </p:nvSpPr>
        <p:spPr>
          <a:xfrm>
            <a:off x="7048500" y="2095500"/>
            <a:ext cx="1270000" cy="419100"/>
          </a:xfrm>
          <a:prstGeom prst="rightArrow">
            <a:avLst>
              <a:gd name="adj1" fmla="val 32000"/>
              <a:gd name="adj2" fmla="val 133333"/>
            </a:avLst>
          </a:prstGeom>
          <a:blipFill>
            <a:blip r:embed="rId2"/>
          </a:blipFill>
          <a:ln w="12700">
            <a:solidFill/>
            <a:miter lim="400000"/>
          </a:ln>
        </p:spPr>
        <p:txBody>
          <a:bodyPr lIns="0" tIns="0" rIns="0" bIns="0" anchor="ctr"/>
          <a:lstStyle/>
          <a:p>
            <a:pPr lvl="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901" name="Shape 901"/>
          <p:cNvSpPr/>
          <p:nvPr/>
        </p:nvSpPr>
        <p:spPr>
          <a:xfrm>
            <a:off x="8456421" y="2070100"/>
            <a:ext cx="4076701"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defRPr sz="2200">
                <a:latin typeface="Helvetica Neue"/>
                <a:ea typeface="Helvetica Neue"/>
                <a:cs typeface="Helvetica Neue"/>
                <a:sym typeface="Helvetica Neue"/>
              </a:defRPr>
            </a:lvl1pPr>
          </a:lstStyle>
          <a:p>
            <a:pPr lvl="0">
              <a:defRPr sz="1800"/>
            </a:pPr>
            <a:r>
              <a:rPr sz="2200"/>
              <a:t>There are many possibilities!</a:t>
            </a:r>
          </a:p>
        </p:txBody>
      </p:sp>
      <p:pic>
        <p:nvPicPr>
          <p:cNvPr id="902" name="droppedImage.png"/>
          <p:cNvPicPr/>
          <p:nvPr/>
        </p:nvPicPr>
        <p:blipFill>
          <a:blip r:embed="rId3">
            <a:extLst/>
          </a:blip>
          <a:stretch>
            <a:fillRect/>
          </a:stretch>
        </p:blipFill>
        <p:spPr>
          <a:xfrm>
            <a:off x="7623723" y="3394941"/>
            <a:ext cx="5127078" cy="1879601"/>
          </a:xfrm>
          <a:prstGeom prst="rect">
            <a:avLst/>
          </a:prstGeom>
          <a:ln w="12700">
            <a:miter lim="400000"/>
          </a:ln>
        </p:spPr>
      </p:pic>
      <p:sp>
        <p:nvSpPr>
          <p:cNvPr id="903" name="Shape 903"/>
          <p:cNvSpPr/>
          <p:nvPr/>
        </p:nvSpPr>
        <p:spPr>
          <a:xfrm>
            <a:off x="7670800" y="2692400"/>
            <a:ext cx="4635500" cy="63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1012031">
              <a:buClr>
                <a:srgbClr val="FF2C79"/>
              </a:buClr>
              <a:buFont typeface="Helvetica"/>
              <a:defRPr sz="1800"/>
            </a:pPr>
            <a:r>
              <a:rPr sz="2000">
                <a:solidFill>
                  <a:srgbClr val="2E467F"/>
                </a:solidFill>
                <a:uFill>
                  <a:solidFill>
                    <a:srgbClr val="2E467F"/>
                  </a:solidFill>
                </a:uFill>
                <a:latin typeface="Helvetica"/>
                <a:ea typeface="Helvetica"/>
                <a:cs typeface="Helvetica"/>
                <a:sym typeface="Helvetica"/>
              </a:rPr>
              <a:t>Different models predict different deviation patterns</a:t>
            </a:r>
            <a:r>
              <a:rPr sz="2000">
                <a:solidFill>
                  <a:srgbClr val="FF2C79"/>
                </a:solidFill>
                <a:uFill>
                  <a:solidFill>
                    <a:srgbClr val="FF2C79"/>
                  </a:solidFill>
                </a:uFill>
                <a:latin typeface="Helvetica"/>
                <a:ea typeface="Helvetica"/>
                <a:cs typeface="Helvetica"/>
                <a:sym typeface="Helvetica"/>
              </a:rPr>
              <a:t> --&gt; Fingerprinting!</a:t>
            </a:r>
          </a:p>
        </p:txBody>
      </p:sp>
      <p:sp>
        <p:nvSpPr>
          <p:cNvPr id="904" name="Shape 904"/>
          <p:cNvSpPr/>
          <p:nvPr/>
        </p:nvSpPr>
        <p:spPr>
          <a:xfrm>
            <a:off x="8407400" y="53403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Mixing with singlet</a:t>
            </a:r>
          </a:p>
        </p:txBody>
      </p:sp>
      <p:sp>
        <p:nvSpPr>
          <p:cNvPr id="905" name="Shape 905"/>
          <p:cNvSpPr/>
          <p:nvPr/>
        </p:nvSpPr>
        <p:spPr>
          <a:xfrm>
            <a:off x="8420100" y="62801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Composite Higgs</a:t>
            </a:r>
          </a:p>
        </p:txBody>
      </p:sp>
      <p:sp>
        <p:nvSpPr>
          <p:cNvPr id="906" name="Shape 906"/>
          <p:cNvSpPr/>
          <p:nvPr/>
        </p:nvSpPr>
        <p:spPr>
          <a:xfrm>
            <a:off x="8407400" y="74612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SUSY</a:t>
            </a:r>
          </a:p>
        </p:txBody>
      </p:sp>
      <p:pic>
        <p:nvPicPr>
          <p:cNvPr id="907" name="droppedImage.png"/>
          <p:cNvPicPr/>
          <p:nvPr/>
        </p:nvPicPr>
        <p:blipFill>
          <a:blip r:embed="rId4">
            <a:extLst/>
          </a:blip>
          <a:stretch>
            <a:fillRect/>
          </a:stretch>
        </p:blipFill>
        <p:spPr>
          <a:xfrm>
            <a:off x="8849844" y="6544226"/>
            <a:ext cx="3314701" cy="919648"/>
          </a:xfrm>
          <a:prstGeom prst="rect">
            <a:avLst/>
          </a:prstGeom>
          <a:ln w="12700">
            <a:miter lim="400000"/>
          </a:ln>
        </p:spPr>
      </p:pic>
      <p:pic>
        <p:nvPicPr>
          <p:cNvPr id="908" name="droppedImage.png"/>
          <p:cNvPicPr/>
          <p:nvPr/>
        </p:nvPicPr>
        <p:blipFill>
          <a:blip r:embed="rId5">
            <a:extLst/>
          </a:blip>
          <a:stretch>
            <a:fillRect/>
          </a:stretch>
        </p:blipFill>
        <p:spPr>
          <a:xfrm>
            <a:off x="8813800" y="5625107"/>
            <a:ext cx="3124200" cy="597894"/>
          </a:xfrm>
          <a:prstGeom prst="rect">
            <a:avLst/>
          </a:prstGeom>
          <a:ln w="12700">
            <a:miter lim="400000"/>
          </a:ln>
        </p:spPr>
      </p:pic>
      <p:pic>
        <p:nvPicPr>
          <p:cNvPr id="909" name="droppedImage.png"/>
          <p:cNvPicPr/>
          <p:nvPr/>
        </p:nvPicPr>
        <p:blipFill>
          <a:blip r:embed="rId6">
            <a:extLst/>
          </a:blip>
          <a:stretch>
            <a:fillRect/>
          </a:stretch>
        </p:blipFill>
        <p:spPr>
          <a:xfrm>
            <a:off x="8847721" y="7683411"/>
            <a:ext cx="3310360" cy="609601"/>
          </a:xfrm>
          <a:prstGeom prst="rect">
            <a:avLst/>
          </a:prstGeom>
          <a:ln w="12700">
            <a:miter lim="400000"/>
          </a:ln>
        </p:spPr>
      </p:pic>
      <p:sp>
        <p:nvSpPr>
          <p:cNvPr id="910" name="Shape 910"/>
          <p:cNvSpPr/>
          <p:nvPr/>
        </p:nvSpPr>
        <p:spPr>
          <a:xfrm>
            <a:off x="7524750" y="8397478"/>
            <a:ext cx="525780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1012031">
              <a:buClr>
                <a:srgbClr val="FF2C79"/>
              </a:buClr>
              <a:buFont typeface="Helvetica"/>
              <a:defRPr sz="1800"/>
            </a:pPr>
            <a:r>
              <a:rPr sz="2000">
                <a:solidFill>
                  <a:srgbClr val="2E467F"/>
                </a:solidFill>
                <a:uFill>
                  <a:solidFill>
                    <a:srgbClr val="2E467F"/>
                  </a:solidFill>
                </a:uFill>
                <a:latin typeface="Helvetica"/>
                <a:ea typeface="Helvetica"/>
                <a:cs typeface="Helvetica"/>
                <a:sym typeface="Helvetica"/>
              </a:rPr>
              <a:t>Expected deviations are small, typically </a:t>
            </a:r>
            <a:br>
              <a:rPr sz="2000">
                <a:solidFill>
                  <a:srgbClr val="2E467F"/>
                </a:solidFill>
                <a:uFill>
                  <a:solidFill>
                    <a:srgbClr val="2E467F"/>
                  </a:solidFill>
                </a:uFill>
                <a:latin typeface="Helvetica"/>
                <a:ea typeface="Helvetica"/>
                <a:cs typeface="Helvetica"/>
                <a:sym typeface="Helvetica"/>
              </a:rPr>
            </a:br>
            <a:r>
              <a:rPr sz="2000">
                <a:solidFill>
                  <a:srgbClr val="FF2C79"/>
                </a:solidFill>
                <a:uFill>
                  <a:solidFill>
                    <a:srgbClr val="FF2C79"/>
                  </a:solidFill>
                </a:uFill>
                <a:latin typeface="Helvetica"/>
                <a:ea typeface="Helvetica"/>
                <a:cs typeface="Helvetica"/>
                <a:sym typeface="Helvetica"/>
              </a:rPr>
              <a:t>a few % → </a:t>
            </a:r>
            <a:r>
              <a:rPr b="1" i="1" sz="2000">
                <a:solidFill>
                  <a:srgbClr val="FF2C79"/>
                </a:solidFill>
                <a:uFill>
                  <a:solidFill>
                    <a:srgbClr val="FF2C79"/>
                  </a:solidFill>
                </a:uFill>
                <a:latin typeface="Helvetica"/>
                <a:ea typeface="Helvetica"/>
                <a:cs typeface="Helvetica"/>
                <a:sym typeface="Helvetica"/>
              </a:rPr>
              <a:t>We need  a sub% precision!</a:t>
            </a:r>
          </a:p>
        </p:txBody>
      </p:sp>
      <p:sp>
        <p:nvSpPr>
          <p:cNvPr id="911" name="Shape 911"/>
          <p:cNvSpPr/>
          <p:nvPr/>
        </p:nvSpPr>
        <p:spPr>
          <a:xfrm>
            <a:off x="5632790" y="9266099"/>
            <a:ext cx="6727018" cy="4363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6406">
              <a:spcBef>
                <a:spcPts val="800"/>
              </a:spcBef>
              <a:defRPr sz="1800"/>
            </a:pPr>
            <a:r>
              <a:rPr b="1" i="1" sz="2200">
                <a:solidFill>
                  <a:srgbClr val="FF2C79"/>
                </a:solidFill>
                <a:latin typeface="Helvetica Neue"/>
                <a:ea typeface="Helvetica Neue"/>
                <a:cs typeface="Helvetica Neue"/>
                <a:sym typeface="Helvetica Neue"/>
              </a:rPr>
              <a:t>We need a LC to cover E</a:t>
            </a:r>
            <a:r>
              <a:rPr b="1" baseline="-5999" i="1" sz="2200">
                <a:solidFill>
                  <a:srgbClr val="FF2C79"/>
                </a:solidFill>
                <a:latin typeface="Helvetica Neue"/>
                <a:ea typeface="Helvetica Neue"/>
                <a:cs typeface="Helvetica Neue"/>
                <a:sym typeface="Helvetica Neue"/>
              </a:rPr>
              <a:t>cm</a:t>
            </a:r>
            <a:r>
              <a:rPr b="1" i="1" sz="2200">
                <a:solidFill>
                  <a:srgbClr val="FF2C79"/>
                </a:solidFill>
                <a:latin typeface="Helvetica Neue"/>
                <a:ea typeface="Helvetica Neue"/>
                <a:cs typeface="Helvetica Neue"/>
                <a:sym typeface="Helvetica Neue"/>
              </a:rPr>
              <a:t>= 250 to 500 GeV!</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913" name="Shape 913"/>
          <p:cNvSpPr/>
          <p:nvPr>
            <p:ph type="title"/>
          </p:nvPr>
        </p:nvSpPr>
        <p:spPr>
          <a:xfrm>
            <a:off x="902970" y="639089"/>
            <a:ext cx="11198860" cy="8475421"/>
          </a:xfrm>
          <a:prstGeom prst="rect">
            <a:avLst/>
          </a:prstGeom>
        </p:spPr>
        <p:txBody>
          <a:bodyPr/>
          <a:lstStyle/>
          <a:p>
            <a:pPr lvl="0" defTabSz="830862">
              <a:defRPr b="0" sz="1800"/>
            </a:pPr>
            <a:r>
              <a:rPr sz="5400"/>
              <a:t>Our strategy is to fully exploit</a:t>
            </a:r>
            <a:endParaRPr sz="5400"/>
          </a:p>
          <a:p>
            <a:pPr lvl="0" defTabSz="830862">
              <a:defRPr b="0" sz="1800"/>
            </a:pPr>
            <a:r>
              <a:rPr b="1" i="1" sz="5400">
                <a:solidFill>
                  <a:srgbClr val="0433FF"/>
                </a:solidFill>
              </a:rPr>
              <a:t>LHC-ILC Synergies</a:t>
            </a:r>
            <a:endParaRPr b="1" sz="5400">
              <a:solidFill>
                <a:srgbClr val="0433FF"/>
              </a:solidFill>
            </a:endParaRPr>
          </a:p>
          <a:p>
            <a:pPr lvl="0" defTabSz="830862">
              <a:defRPr b="0" sz="1800"/>
            </a:pPr>
            <a:r>
              <a:rPr sz="5400"/>
              <a:t>in</a:t>
            </a:r>
            <a:endParaRPr sz="5400"/>
          </a:p>
          <a:p>
            <a:pPr lvl="0" defTabSz="830862">
              <a:defRPr b="0" sz="1800"/>
            </a:pPr>
            <a:r>
              <a:rPr b="1" sz="5400"/>
              <a:t>direct searches/studies of </a:t>
            </a:r>
            <a:endParaRPr b="1" sz="5400"/>
          </a:p>
          <a:p>
            <a:pPr lvl="0" defTabSz="830862">
              <a:defRPr b="0" sz="1800"/>
            </a:pPr>
            <a:r>
              <a:rPr b="1" i="1" sz="5400">
                <a:solidFill>
                  <a:srgbClr val="0433FF"/>
                </a:solidFill>
              </a:rPr>
              <a:t>New Particles</a:t>
            </a:r>
            <a:r>
              <a:rPr b="1" sz="5400"/>
              <a:t>,</a:t>
            </a:r>
            <a:endParaRPr b="1" sz="5400"/>
          </a:p>
          <a:p>
            <a:pPr lvl="0" defTabSz="830862">
              <a:defRPr b="0" sz="1800"/>
            </a:pPr>
            <a:r>
              <a:rPr sz="5400"/>
              <a:t>and </a:t>
            </a:r>
            <a:endParaRPr b="1" sz="5400"/>
          </a:p>
          <a:p>
            <a:pPr lvl="0" defTabSz="830862">
              <a:defRPr b="0" sz="1800"/>
            </a:pPr>
            <a:r>
              <a:rPr b="1" sz="5400"/>
              <a:t>Precision measurements of </a:t>
            </a:r>
            <a:br>
              <a:rPr b="1" sz="5400"/>
            </a:br>
            <a:r>
              <a:rPr b="1" i="1" sz="5400">
                <a:solidFill>
                  <a:srgbClr val="0433FF"/>
                </a:solidFill>
              </a:rPr>
              <a:t>H(125) Properties (coupling)</a:t>
            </a:r>
          </a:p>
        </p:txBody>
      </p:sp>
      <p:sp>
        <p:nvSpPr>
          <p:cNvPr id="914" name="Shape 914"/>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6" name="Shape 916"/>
          <p:cNvSpPr/>
          <p:nvPr>
            <p:ph type="title"/>
          </p:nvPr>
        </p:nvSpPr>
        <p:spPr>
          <a:xfrm>
            <a:off x="902970" y="639089"/>
            <a:ext cx="11198860" cy="8475421"/>
          </a:xfrm>
          <a:prstGeom prst="rect">
            <a:avLst/>
          </a:prstGeom>
        </p:spPr>
        <p:txBody>
          <a:bodyPr/>
          <a:lstStyle/>
          <a:p>
            <a:pPr lvl="0" defTabSz="830862">
              <a:defRPr b="0" sz="1800"/>
            </a:pPr>
            <a:r>
              <a:rPr sz="5400"/>
              <a:t>Our strategy is to fully exploit</a:t>
            </a:r>
            <a:endParaRPr sz="5400"/>
          </a:p>
          <a:p>
            <a:pPr lvl="0" defTabSz="830862">
              <a:defRPr b="0" sz="1800"/>
            </a:pPr>
            <a:r>
              <a:rPr b="1" i="1" sz="5400">
                <a:solidFill>
                  <a:srgbClr val="0433FF"/>
                </a:solidFill>
              </a:rPr>
              <a:t>LHC-ILC Synergies</a:t>
            </a:r>
            <a:endParaRPr b="1" sz="5400">
              <a:solidFill>
                <a:srgbClr val="0433FF"/>
              </a:solidFill>
            </a:endParaRPr>
          </a:p>
          <a:p>
            <a:pPr lvl="0" defTabSz="830862">
              <a:defRPr b="0" sz="1800"/>
            </a:pPr>
            <a:r>
              <a:rPr sz="5400"/>
              <a:t>in</a:t>
            </a:r>
            <a:endParaRPr sz="5400"/>
          </a:p>
          <a:p>
            <a:pPr lvl="0" defTabSz="830862">
              <a:defRPr b="0" sz="1800"/>
            </a:pPr>
            <a:r>
              <a:rPr b="1" sz="5400"/>
              <a:t>direct searches/studies of </a:t>
            </a:r>
            <a:endParaRPr b="1" sz="5400"/>
          </a:p>
          <a:p>
            <a:pPr lvl="0" defTabSz="830862">
              <a:defRPr b="0" sz="1800"/>
            </a:pPr>
            <a:r>
              <a:rPr b="1" i="1" sz="5400">
                <a:solidFill>
                  <a:srgbClr val="0433FF"/>
                </a:solidFill>
              </a:rPr>
              <a:t>New Particles</a:t>
            </a:r>
            <a:r>
              <a:rPr b="1" sz="5400"/>
              <a:t>,</a:t>
            </a:r>
            <a:endParaRPr b="1" sz="5400"/>
          </a:p>
          <a:p>
            <a:pPr lvl="0" defTabSz="830862">
              <a:defRPr b="0" sz="1800"/>
            </a:pPr>
            <a:r>
              <a:rPr sz="5400"/>
              <a:t>and </a:t>
            </a:r>
            <a:endParaRPr b="1" sz="5400"/>
          </a:p>
          <a:p>
            <a:pPr lvl="0" defTabSz="830862">
              <a:defRPr b="0" sz="1800"/>
            </a:pPr>
            <a:r>
              <a:rPr b="1" sz="5400"/>
              <a:t>Precision measurements of </a:t>
            </a:r>
            <a:br>
              <a:rPr b="1" sz="5400"/>
            </a:br>
            <a:r>
              <a:rPr b="1" i="1" sz="5400">
                <a:solidFill>
                  <a:srgbClr val="FF2C79"/>
                </a:solidFill>
              </a:rPr>
              <a:t>H(125) Properties (coupling)</a:t>
            </a:r>
          </a:p>
        </p:txBody>
      </p:sp>
      <p:sp>
        <p:nvSpPr>
          <p:cNvPr id="917" name="Shape 917"/>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9" name="Shape 919"/>
          <p:cNvSpPr/>
          <p:nvPr/>
        </p:nvSpPr>
        <p:spPr>
          <a:xfrm>
            <a:off x="8978010" y="4621516"/>
            <a:ext cx="735932" cy="51353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66"/>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920" name="Shape 920"/>
          <p:cNvSpPr/>
          <p:nvPr/>
        </p:nvSpPr>
        <p:spPr>
          <a:xfrm>
            <a:off x="9046278" y="6704455"/>
            <a:ext cx="635117" cy="58902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66"/>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921" name="Shape 921"/>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Deviation in Higgs Couplings</a:t>
            </a:r>
          </a:p>
        </p:txBody>
      </p:sp>
      <p:sp>
        <p:nvSpPr>
          <p:cNvPr id="922" name="Shape 922"/>
          <p:cNvSpPr/>
          <p:nvPr/>
        </p:nvSpPr>
        <p:spPr>
          <a:xfrm flipV="1">
            <a:off x="909007" y="2357596"/>
            <a:ext cx="1" cy="5532746"/>
          </a:xfrm>
          <a:prstGeom prst="line">
            <a:avLst/>
          </a:prstGeom>
          <a:ln w="50800">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923" name="Shape 923"/>
          <p:cNvSpPr/>
          <p:nvPr/>
        </p:nvSpPr>
        <p:spPr>
          <a:xfrm>
            <a:off x="504042" y="1701006"/>
            <a:ext cx="1174388" cy="61122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3400">
                <a:latin typeface="Arial"/>
                <a:ea typeface="Arial"/>
                <a:cs typeface="Arial"/>
                <a:sym typeface="Arial"/>
              </a:defRPr>
            </a:lvl1pPr>
          </a:lstStyle>
          <a:p>
            <a:pPr lvl="0">
              <a:defRPr sz="1800"/>
            </a:pPr>
            <a:r>
              <a:rPr sz="3400"/>
              <a:t>mass</a:t>
            </a:r>
          </a:p>
        </p:txBody>
      </p:sp>
      <p:sp>
        <p:nvSpPr>
          <p:cNvPr id="924" name="Shape 924"/>
          <p:cNvSpPr/>
          <p:nvPr/>
        </p:nvSpPr>
        <p:spPr>
          <a:xfrm>
            <a:off x="638068" y="3821584"/>
            <a:ext cx="520193"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925" name="Shape 925"/>
          <p:cNvSpPr/>
          <p:nvPr/>
        </p:nvSpPr>
        <p:spPr>
          <a:xfrm>
            <a:off x="638068" y="6966315"/>
            <a:ext cx="520193"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926" name="Shape 926"/>
          <p:cNvSpPr/>
          <p:nvPr/>
        </p:nvSpPr>
        <p:spPr>
          <a:xfrm>
            <a:off x="1278040" y="6638018"/>
            <a:ext cx="662539" cy="6691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3400">
                <a:latin typeface="Arial"/>
                <a:ea typeface="Arial"/>
                <a:cs typeface="Arial"/>
                <a:sym typeface="Arial"/>
              </a:rPr>
              <a:t>m</a:t>
            </a:r>
            <a:r>
              <a:rPr baseline="-19411" sz="3400">
                <a:latin typeface="Arial"/>
                <a:ea typeface="Arial"/>
                <a:cs typeface="Arial"/>
                <a:sym typeface="Arial"/>
              </a:rPr>
              <a:t>h</a:t>
            </a:r>
          </a:p>
        </p:txBody>
      </p:sp>
      <p:sp>
        <p:nvSpPr>
          <p:cNvPr id="927" name="Shape 927"/>
          <p:cNvSpPr/>
          <p:nvPr/>
        </p:nvSpPr>
        <p:spPr>
          <a:xfrm>
            <a:off x="1278040" y="3493289"/>
            <a:ext cx="694446" cy="6691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3400">
                <a:latin typeface="Arial"/>
                <a:ea typeface="Arial"/>
                <a:cs typeface="Arial"/>
                <a:sym typeface="Arial"/>
              </a:rPr>
              <a:t>m</a:t>
            </a:r>
            <a:r>
              <a:rPr baseline="-19411" sz="3400">
                <a:latin typeface="Arial"/>
                <a:ea typeface="Arial"/>
                <a:cs typeface="Arial"/>
                <a:sym typeface="Arial"/>
              </a:rPr>
              <a:t>A</a:t>
            </a:r>
          </a:p>
        </p:txBody>
      </p:sp>
      <p:sp>
        <p:nvSpPr>
          <p:cNvPr id="928" name="Shape 928"/>
          <p:cNvSpPr/>
          <p:nvPr/>
        </p:nvSpPr>
        <p:spPr>
          <a:xfrm>
            <a:off x="2665850" y="1177506"/>
            <a:ext cx="8303613" cy="1000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1300480">
              <a:lnSpc>
                <a:spcPct val="90000"/>
              </a:lnSpc>
              <a:defRPr sz="1800"/>
            </a:pPr>
            <a:r>
              <a:rPr b="1" i="1" sz="3600">
                <a:solidFill>
                  <a:srgbClr val="660066"/>
                </a:solidFill>
                <a:latin typeface="Arial"/>
                <a:ea typeface="Arial"/>
                <a:cs typeface="Arial"/>
                <a:sym typeface="Arial"/>
              </a:rPr>
              <a:t>The size of the deviation depends on </a:t>
            </a:r>
            <a:endParaRPr b="1" i="1" sz="3600">
              <a:solidFill>
                <a:srgbClr val="660066"/>
              </a:solidFill>
              <a:latin typeface="Arial"/>
              <a:ea typeface="Arial"/>
              <a:cs typeface="Arial"/>
              <a:sym typeface="Arial"/>
            </a:endParaRPr>
          </a:p>
          <a:p>
            <a:pPr lvl="0" algn="l" defTabSz="1300480">
              <a:lnSpc>
                <a:spcPct val="90000"/>
              </a:lnSpc>
              <a:defRPr sz="1800"/>
            </a:pPr>
            <a:r>
              <a:rPr b="1" i="1" sz="3600">
                <a:solidFill>
                  <a:srgbClr val="660066"/>
                </a:solidFill>
                <a:latin typeface="Arial"/>
                <a:ea typeface="Arial"/>
                <a:cs typeface="Arial"/>
                <a:sym typeface="Arial"/>
              </a:rPr>
              <a:t>the scale of new physics.</a:t>
            </a:r>
          </a:p>
        </p:txBody>
      </p:sp>
      <p:pic>
        <p:nvPicPr>
          <p:cNvPr id="929" name="image9.png" descr="latex-image-1.pdf"/>
          <p:cNvPicPr/>
          <p:nvPr/>
        </p:nvPicPr>
        <p:blipFill>
          <a:blip r:embed="rId2">
            <a:extLst/>
          </a:blip>
          <a:stretch>
            <a:fillRect/>
          </a:stretch>
        </p:blipFill>
        <p:spPr>
          <a:xfrm>
            <a:off x="3778436" y="4035967"/>
            <a:ext cx="6538079" cy="983329"/>
          </a:xfrm>
          <a:prstGeom prst="rect">
            <a:avLst/>
          </a:prstGeom>
          <a:ln w="12700">
            <a:miter lim="400000"/>
          </a:ln>
        </p:spPr>
      </p:pic>
      <p:sp>
        <p:nvSpPr>
          <p:cNvPr id="930" name="Shape 930"/>
          <p:cNvSpPr/>
          <p:nvPr/>
        </p:nvSpPr>
        <p:spPr>
          <a:xfrm>
            <a:off x="1425298" y="8089837"/>
            <a:ext cx="10616592" cy="882078"/>
          </a:xfrm>
          <a:prstGeom prst="rect">
            <a:avLst/>
          </a:prstGeom>
          <a:ln w="50800">
            <a:solidFill>
              <a:srgbClr val="FF0000"/>
            </a:solidFill>
            <a:miter/>
          </a:ln>
          <a:extLst>
            <a:ext uri="{C572A759-6A51-4108-AA02-DFA0A04FC94B}">
              <ma14:wrappingTextBoxFlag xmlns:ma14="http://schemas.microsoft.com/office/mac/drawingml/2011/main" val="1"/>
            </a:ext>
          </a:extLst>
        </p:spPr>
        <p:txBody>
          <a:bodyPr lIns="65023" tIns="65023" rIns="65023" bIns="65023">
            <a:spAutoFit/>
          </a:bodyPr>
          <a:lstStyle/>
          <a:p>
            <a:pPr lvl="0" defTabSz="1300480">
              <a:defRPr sz="1800"/>
            </a:pPr>
            <a:r>
              <a:rPr sz="2400">
                <a:solidFill>
                  <a:srgbClr val="FF0000"/>
                </a:solidFill>
                <a:latin typeface="Arial"/>
                <a:ea typeface="Arial"/>
                <a:cs typeface="Arial"/>
                <a:sym typeface="Arial"/>
              </a:rPr>
              <a:t>New physics at 1 TeV gives only </a:t>
            </a:r>
            <a:r>
              <a:rPr b="1" i="1" sz="2400">
                <a:solidFill>
                  <a:srgbClr val="FF0000"/>
                </a:solidFill>
                <a:latin typeface="Arial"/>
                <a:ea typeface="Arial"/>
                <a:cs typeface="Arial"/>
                <a:sym typeface="Arial"/>
              </a:rPr>
              <a:t>a few percent</a:t>
            </a:r>
            <a:r>
              <a:rPr sz="2400">
                <a:solidFill>
                  <a:srgbClr val="FF0000"/>
                </a:solidFill>
                <a:latin typeface="Arial"/>
                <a:ea typeface="Arial"/>
                <a:cs typeface="Arial"/>
                <a:sym typeface="Arial"/>
              </a:rPr>
              <a:t> deviation.  </a:t>
            </a:r>
            <a:endParaRPr sz="2400">
              <a:solidFill>
                <a:srgbClr val="FF0000"/>
              </a:solidFill>
              <a:latin typeface="Arial"/>
              <a:ea typeface="Arial"/>
              <a:cs typeface="Arial"/>
              <a:sym typeface="Arial"/>
            </a:endParaRPr>
          </a:p>
          <a:p>
            <a:pPr lvl="0" defTabSz="1300480">
              <a:defRPr sz="1800"/>
            </a:pPr>
            <a:r>
              <a:rPr sz="2400">
                <a:solidFill>
                  <a:srgbClr val="FF0000"/>
                </a:solidFill>
                <a:latin typeface="Arial"/>
                <a:ea typeface="Arial"/>
                <a:cs typeface="Arial"/>
                <a:sym typeface="Arial"/>
              </a:rPr>
              <a:t>We </a:t>
            </a:r>
            <a:r>
              <a:rPr b="1" i="1" sz="2400">
                <a:solidFill>
                  <a:srgbClr val="FF0000"/>
                </a:solidFill>
                <a:latin typeface="Arial"/>
                <a:ea typeface="Arial"/>
                <a:cs typeface="Arial"/>
                <a:sym typeface="Arial"/>
              </a:rPr>
              <a:t>need a %-level precision</a:t>
            </a:r>
            <a:r>
              <a:rPr sz="2400">
                <a:solidFill>
                  <a:srgbClr val="FF0000"/>
                </a:solidFill>
                <a:latin typeface="Arial"/>
                <a:ea typeface="Arial"/>
                <a:cs typeface="Arial"/>
                <a:sym typeface="Arial"/>
              </a:rPr>
              <a:t> to see such a deviation → </a:t>
            </a:r>
            <a:r>
              <a:rPr b="1" i="1" sz="2400">
                <a:solidFill>
                  <a:srgbClr val="FF0000"/>
                </a:solidFill>
                <a:latin typeface="Arial"/>
                <a:ea typeface="Arial"/>
                <a:cs typeface="Arial"/>
                <a:sym typeface="Arial"/>
              </a:rPr>
              <a:t>ILC</a:t>
            </a:r>
            <a:r>
              <a:rPr sz="2400">
                <a:solidFill>
                  <a:srgbClr val="FF0000"/>
                </a:solidFill>
                <a:latin typeface="Arial"/>
                <a:ea typeface="Arial"/>
                <a:cs typeface="Arial"/>
                <a:sym typeface="Arial"/>
              </a:rPr>
              <a:t> </a:t>
            </a:r>
          </a:p>
        </p:txBody>
      </p:sp>
      <p:sp>
        <p:nvSpPr>
          <p:cNvPr id="931" name="Shape 931"/>
          <p:cNvSpPr/>
          <p:nvPr/>
        </p:nvSpPr>
        <p:spPr>
          <a:xfrm flipH="1">
            <a:off x="1511482" y="4353945"/>
            <a:ext cx="220171" cy="2284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59"/>
                </a:moveTo>
                <a:lnTo>
                  <a:pt x="5400" y="20559"/>
                </a:lnTo>
                <a:lnTo>
                  <a:pt x="5400" y="0"/>
                </a:lnTo>
                <a:lnTo>
                  <a:pt x="16200" y="0"/>
                </a:lnTo>
                <a:lnTo>
                  <a:pt x="16200" y="20559"/>
                </a:lnTo>
                <a:lnTo>
                  <a:pt x="21600" y="20559"/>
                </a:lnTo>
                <a:lnTo>
                  <a:pt x="10800" y="21600"/>
                </a:lnTo>
                <a:close/>
              </a:path>
            </a:pathLst>
          </a:custGeom>
          <a:solidFill>
            <a:srgbClr val="FF0000"/>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932" name="Shape 932"/>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933" name="Shape 933"/>
          <p:cNvSpPr/>
          <p:nvPr/>
        </p:nvSpPr>
        <p:spPr>
          <a:xfrm>
            <a:off x="2668487" y="3360490"/>
            <a:ext cx="8298339"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1300480">
              <a:defRPr sz="1800"/>
            </a:pPr>
            <a:r>
              <a:rPr sz="2400" u="sng">
                <a:latin typeface="Arial"/>
                <a:ea typeface="Arial"/>
                <a:cs typeface="Arial"/>
                <a:sym typeface="Arial"/>
              </a:rPr>
              <a:t>Example 1:</a:t>
            </a:r>
            <a:r>
              <a:rPr sz="2400">
                <a:latin typeface="Arial"/>
                <a:ea typeface="Arial"/>
                <a:cs typeface="Arial"/>
                <a:sym typeface="Arial"/>
              </a:rPr>
              <a:t> MSSM (tanβ=5, radiative correction factor ≈ 1)</a:t>
            </a:r>
          </a:p>
        </p:txBody>
      </p:sp>
      <p:sp>
        <p:nvSpPr>
          <p:cNvPr id="934" name="Shape 934"/>
          <p:cNvSpPr/>
          <p:nvPr/>
        </p:nvSpPr>
        <p:spPr>
          <a:xfrm>
            <a:off x="2668487" y="5523269"/>
            <a:ext cx="8298339" cy="3456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1300480">
              <a:defRPr sz="1800"/>
            </a:pPr>
            <a:r>
              <a:rPr sz="2400" u="sng">
                <a:latin typeface="Arial"/>
                <a:ea typeface="Arial"/>
                <a:cs typeface="Arial"/>
                <a:sym typeface="Arial"/>
              </a:rPr>
              <a:t>Example 2:</a:t>
            </a:r>
            <a:r>
              <a:rPr sz="2400">
                <a:latin typeface="Arial"/>
                <a:ea typeface="Arial"/>
                <a:cs typeface="Arial"/>
                <a:sym typeface="Arial"/>
              </a:rPr>
              <a:t> Minimal Composite Higgs Model</a:t>
            </a:r>
          </a:p>
        </p:txBody>
      </p:sp>
      <p:pic>
        <p:nvPicPr>
          <p:cNvPr id="935" name="image10.png" descr="latex-image-1.pdf"/>
          <p:cNvPicPr/>
          <p:nvPr/>
        </p:nvPicPr>
        <p:blipFill>
          <a:blip r:embed="rId3">
            <a:extLst/>
          </a:blip>
          <a:stretch>
            <a:fillRect/>
          </a:stretch>
        </p:blipFill>
        <p:spPr>
          <a:xfrm>
            <a:off x="5145214" y="6195919"/>
            <a:ext cx="5173145" cy="988366"/>
          </a:xfrm>
          <a:prstGeom prst="rect">
            <a:avLst/>
          </a:prstGeom>
          <a:ln w="12700">
            <a:miter lim="400000"/>
          </a:ln>
        </p:spPr>
      </p:pic>
      <p:sp>
        <p:nvSpPr>
          <p:cNvPr id="936" name="Shape 936"/>
          <p:cNvSpPr/>
          <p:nvPr/>
        </p:nvSpPr>
        <p:spPr>
          <a:xfrm>
            <a:off x="9927196" y="4960981"/>
            <a:ext cx="263294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heavy Higgs mass</a:t>
            </a:r>
          </a:p>
        </p:txBody>
      </p:sp>
      <p:sp>
        <p:nvSpPr>
          <p:cNvPr id="937" name="Shape 937"/>
          <p:cNvSpPr/>
          <p:nvPr/>
        </p:nvSpPr>
        <p:spPr>
          <a:xfrm>
            <a:off x="9927196" y="7294609"/>
            <a:ext cx="2328141"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composite scale</a:t>
            </a:r>
          </a:p>
        </p:txBody>
      </p:sp>
      <p:sp>
        <p:nvSpPr>
          <p:cNvPr id="938" name="Shape 938"/>
          <p:cNvSpPr/>
          <p:nvPr/>
        </p:nvSpPr>
        <p:spPr>
          <a:xfrm>
            <a:off x="2895669" y="2431812"/>
            <a:ext cx="8303613"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300480">
              <a:lnSpc>
                <a:spcPct val="90000"/>
              </a:lnSpc>
              <a:defRPr b="1" i="1">
                <a:solidFill>
                  <a:srgbClr val="FF2C79"/>
                </a:solidFill>
                <a:latin typeface="Calibri"/>
                <a:ea typeface="Calibri"/>
                <a:cs typeface="Calibri"/>
                <a:sym typeface="Calibri"/>
              </a:defRPr>
            </a:lvl1pPr>
          </a:lstStyle>
          <a:p>
            <a:pPr lvl="0">
              <a:defRPr b="0" i="0" sz="1800">
                <a:solidFill>
                  <a:srgbClr val="000000"/>
                </a:solidFill>
              </a:defRPr>
            </a:pPr>
            <a:r>
              <a:rPr b="1" i="1" sz="3600">
                <a:solidFill>
                  <a:srgbClr val="FF2C79"/>
                </a:solidFill>
              </a:rPr>
              <a:t>Decoupling Theorem: Λ↑ → SM</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940" name="pasted-image.tif"/>
          <p:cNvPicPr/>
          <p:nvPr/>
        </p:nvPicPr>
        <p:blipFill>
          <a:blip r:embed="rId2">
            <a:extLst/>
          </a:blip>
          <a:stretch>
            <a:fillRect/>
          </a:stretch>
        </p:blipFill>
        <p:spPr>
          <a:xfrm>
            <a:off x="1962635" y="977435"/>
            <a:ext cx="9079530" cy="6659500"/>
          </a:xfrm>
          <a:prstGeom prst="rect">
            <a:avLst/>
          </a:prstGeom>
          <a:ln w="12700">
            <a:miter lim="400000"/>
          </a:ln>
        </p:spPr>
      </p:pic>
      <p:sp>
        <p:nvSpPr>
          <p:cNvPr id="941" name="Shape 941"/>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Non-decoupling Corrections</a:t>
            </a:r>
          </a:p>
        </p:txBody>
      </p:sp>
      <p:sp>
        <p:nvSpPr>
          <p:cNvPr id="942" name="Shape 942"/>
          <p:cNvSpPr/>
          <p:nvPr/>
        </p:nvSpPr>
        <p:spPr>
          <a:xfrm>
            <a:off x="1067551" y="8680568"/>
            <a:ext cx="10616593" cy="882078"/>
          </a:xfrm>
          <a:prstGeom prst="rect">
            <a:avLst/>
          </a:prstGeom>
          <a:ln w="50800">
            <a:solidFill>
              <a:srgbClr val="FF0000"/>
            </a:solidFill>
            <a:miter/>
          </a:ln>
          <a:extLst>
            <a:ext uri="{C572A759-6A51-4108-AA02-DFA0A04FC94B}">
              <ma14:wrappingTextBoxFlag xmlns:ma14="http://schemas.microsoft.com/office/mac/drawingml/2011/main" val="1"/>
            </a:ext>
          </a:extLst>
        </p:spPr>
        <p:txBody>
          <a:bodyPr lIns="65023" tIns="65023" rIns="65023" bIns="65023">
            <a:spAutoFit/>
          </a:bodyPr>
          <a:lstStyle/>
          <a:p>
            <a:pPr lvl="0" defTabSz="1300480">
              <a:defRPr sz="1800"/>
            </a:pPr>
            <a:r>
              <a:rPr sz="2400">
                <a:solidFill>
                  <a:srgbClr val="FF0000"/>
                </a:solidFill>
                <a:latin typeface="Arial"/>
                <a:ea typeface="Arial"/>
                <a:cs typeface="Arial"/>
                <a:sym typeface="Arial"/>
              </a:rPr>
              <a:t>There might be </a:t>
            </a:r>
            <a:r>
              <a:rPr b="1" i="1" sz="2400">
                <a:solidFill>
                  <a:srgbClr val="FF0000"/>
                </a:solidFill>
                <a:latin typeface="Arial"/>
                <a:ea typeface="Arial"/>
                <a:cs typeface="Arial"/>
                <a:sym typeface="Arial"/>
              </a:rPr>
              <a:t>an O(1) deviation </a:t>
            </a:r>
            <a:r>
              <a:rPr sz="2400">
                <a:solidFill>
                  <a:srgbClr val="FF0000"/>
                </a:solidFill>
                <a:latin typeface="Arial"/>
                <a:ea typeface="Arial"/>
                <a:cs typeface="Arial"/>
                <a:sym typeface="Arial"/>
              </a:rPr>
              <a:t>even after HL-LHC due to large sbottom mixing </a:t>
            </a:r>
            <a:r>
              <a:rPr b="1" i="1" sz="2400">
                <a:solidFill>
                  <a:srgbClr val="FF0000"/>
                </a:solidFill>
                <a:latin typeface="Arial"/>
                <a:ea typeface="Arial"/>
                <a:cs typeface="Arial"/>
                <a:sym typeface="Arial"/>
              </a:rPr>
              <a:t>through non-decoupling (mostly gluino) loop effects</a:t>
            </a:r>
            <a:r>
              <a:rPr sz="2400">
                <a:solidFill>
                  <a:srgbClr val="FF0000"/>
                </a:solidFill>
                <a:latin typeface="Arial"/>
                <a:ea typeface="Arial"/>
                <a:cs typeface="Arial"/>
                <a:sym typeface="Arial"/>
              </a:rPr>
              <a:t>  </a:t>
            </a:r>
          </a:p>
        </p:txBody>
      </p:sp>
      <p:sp>
        <p:nvSpPr>
          <p:cNvPr id="943" name="Shape 943"/>
          <p:cNvSpPr/>
          <p:nvPr>
            <p:ph type="sldNum" sz="quarter" idx="2"/>
          </p:nvPr>
        </p:nvSpPr>
        <p:spPr>
          <a:xfrm>
            <a:off x="11371457" y="9285384"/>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944" name="Shape 944"/>
          <p:cNvSpPr/>
          <p:nvPr/>
        </p:nvSpPr>
        <p:spPr>
          <a:xfrm>
            <a:off x="8857514" y="8213981"/>
            <a:ext cx="4020990" cy="1858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300">
                <a:uFill>
                  <a:solidFill/>
                </a:uFill>
                <a:latin typeface="Helvetica Neue"/>
                <a:ea typeface="Helvetica Neue"/>
                <a:cs typeface="Helvetica Neue"/>
                <a:sym typeface="Helvetica Neue"/>
              </a:defRPr>
            </a:lvl1pPr>
          </a:lstStyle>
          <a:p>
            <a:pPr lvl="0">
              <a:defRPr sz="1800">
                <a:uFillTx/>
              </a:defRPr>
            </a:pPr>
            <a:r>
              <a:rPr sz="1300">
                <a:uFill>
                  <a:solidFill/>
                </a:uFill>
              </a:rPr>
              <a:t>Cahill-Rowley, Hewett, Ismail, Rizzo (arXiv: 1407.702)</a:t>
            </a:r>
          </a:p>
        </p:txBody>
      </p:sp>
      <p:sp>
        <p:nvSpPr>
          <p:cNvPr id="945" name="Shape 945"/>
          <p:cNvSpPr/>
          <p:nvPr/>
        </p:nvSpPr>
        <p:spPr>
          <a:xfrm>
            <a:off x="8227604" y="4330068"/>
            <a:ext cx="2328728" cy="5085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456406">
              <a:defRPr b="1" sz="2200">
                <a:latin typeface="Helvetica Neue"/>
                <a:ea typeface="Helvetica Neue"/>
                <a:cs typeface="Helvetica Neue"/>
                <a:sym typeface="Helvetica Neue"/>
              </a:defRPr>
            </a:lvl1pPr>
          </a:lstStyle>
          <a:p>
            <a:pPr lvl="0">
              <a:defRPr b="0" sz="1800"/>
            </a:pPr>
            <a:r>
              <a:rPr b="1" sz="2200"/>
              <a:t>Neutralino LSP</a:t>
            </a:r>
          </a:p>
        </p:txBody>
      </p:sp>
      <p:sp>
        <p:nvSpPr>
          <p:cNvPr id="946" name="Shape 946"/>
          <p:cNvSpPr/>
          <p:nvPr/>
        </p:nvSpPr>
        <p:spPr>
          <a:xfrm>
            <a:off x="5533540" y="2601123"/>
            <a:ext cx="1375184" cy="508554"/>
          </a:xfrm>
          <a:prstGeom prst="rect">
            <a:avLst/>
          </a:prstGeom>
          <a:ln w="25400">
            <a:solidFill>
              <a:srgbClr val="942192"/>
            </a:solidFill>
            <a:miter lim="400000"/>
          </a:ln>
          <a:extLst>
            <a:ext uri="{C572A759-6A51-4108-AA02-DFA0A04FC94B}">
              <ma14:wrappingTextBoxFlag xmlns:ma14="http://schemas.microsoft.com/office/mac/drawingml/2011/main" val="1"/>
            </a:ext>
          </a:extLst>
        </p:spPr>
        <p:txBody>
          <a:bodyPr lIns="0" tIns="0" rIns="0" bIns="0" anchor="ctr"/>
          <a:lstStyle>
            <a:lvl1pPr defTabSz="456406">
              <a:defRPr b="1" i="1" sz="2200">
                <a:solidFill>
                  <a:srgbClr val="942192"/>
                </a:solidFill>
                <a:latin typeface="Helvetica Neue"/>
                <a:ea typeface="Helvetica Neue"/>
                <a:cs typeface="Helvetica Neue"/>
                <a:sym typeface="Helvetica Neue"/>
              </a:defRPr>
            </a:lvl1pPr>
          </a:lstStyle>
          <a:p>
            <a:pPr lvl="0">
              <a:defRPr b="0" i="0" sz="1800">
                <a:solidFill>
                  <a:srgbClr val="000000"/>
                </a:solidFill>
              </a:defRPr>
            </a:pPr>
            <a:r>
              <a:rPr b="1" i="1" sz="2200">
                <a:solidFill>
                  <a:srgbClr val="942192"/>
                </a:solidFill>
              </a:rPr>
              <a:t>HL-LHC</a:t>
            </a:r>
          </a:p>
        </p:txBody>
      </p:sp>
      <p:sp>
        <p:nvSpPr>
          <p:cNvPr id="947" name="Shape 947"/>
          <p:cNvSpPr/>
          <p:nvPr/>
        </p:nvSpPr>
        <p:spPr>
          <a:xfrm>
            <a:off x="267217" y="1179370"/>
            <a:ext cx="2115005" cy="932877"/>
          </a:xfrm>
          <a:prstGeom prst="rect">
            <a:avLst/>
          </a:prstGeom>
          <a:ln w="50800">
            <a:solidFill/>
            <a:miter/>
          </a:ln>
          <a:extLst>
            <a:ext uri="{C572A759-6A51-4108-AA02-DFA0A04FC94B}">
              <ma14:wrappingTextBoxFlag xmlns:ma14="http://schemas.microsoft.com/office/mac/drawingml/2011/main" val="1"/>
            </a:ext>
          </a:extLst>
        </p:spPr>
        <p:txBody>
          <a:bodyPr lIns="0" tIns="0" rIns="0" bIns="0" anchor="ctr"/>
          <a:lstStyle>
            <a:lvl1pPr defTabSz="456406">
              <a:defRPr b="1" sz="2200">
                <a:latin typeface="Helvetica Neue"/>
                <a:ea typeface="Helvetica Neue"/>
                <a:cs typeface="Helvetica Neue"/>
                <a:sym typeface="Helvetica Neue"/>
              </a:defRPr>
            </a:lvl1pPr>
          </a:lstStyle>
          <a:p>
            <a:pPr lvl="0">
              <a:defRPr b="0" sz="1800"/>
            </a:pPr>
            <a:r>
              <a:rPr b="1" sz="2200"/>
              <a:t>19-parameter pMSSM</a:t>
            </a:r>
          </a:p>
        </p:txBody>
      </p:sp>
      <p:sp>
        <p:nvSpPr>
          <p:cNvPr id="948" name="Shape 948"/>
          <p:cNvSpPr/>
          <p:nvPr/>
        </p:nvSpPr>
        <p:spPr>
          <a:xfrm flipH="1" flipV="1">
            <a:off x="4605162" y="2478250"/>
            <a:ext cx="953495" cy="369055"/>
          </a:xfrm>
          <a:prstGeom prst="line">
            <a:avLst/>
          </a:prstGeom>
          <a:ln w="25400">
            <a:solidFill>
              <a:srgbClr val="942192"/>
            </a:solidFill>
            <a:miter lim="400000"/>
            <a:tailEnd type="triangle"/>
          </a:ln>
        </p:spPr>
        <p:txBody>
          <a:bodyPr lIns="0" tIns="0" rIns="0" bIns="0" anchor="ctr"/>
          <a:lstStyle/>
          <a:p>
            <a:pPr lvl="0">
              <a:defRPr sz="2400"/>
            </a:pPr>
          </a:p>
        </p:txBody>
      </p:sp>
      <p:sp>
        <p:nvSpPr>
          <p:cNvPr id="949" name="Shape 949"/>
          <p:cNvSpPr/>
          <p:nvPr/>
        </p:nvSpPr>
        <p:spPr>
          <a:xfrm flipH="1">
            <a:off x="4225821" y="1817609"/>
            <a:ext cx="1375184" cy="1"/>
          </a:xfrm>
          <a:prstGeom prst="line">
            <a:avLst/>
          </a:prstGeom>
          <a:ln w="25400">
            <a:solidFill/>
            <a:miter lim="400000"/>
            <a:tailEnd type="triangle"/>
          </a:ln>
        </p:spPr>
        <p:txBody>
          <a:bodyPr lIns="50800" tIns="50800" rIns="50800" bIns="50800" anchor="ctr"/>
          <a:lstStyle/>
          <a:p>
            <a:pPr lvl="0">
              <a:defRPr sz="2400"/>
            </a:pPr>
          </a:p>
        </p:txBody>
      </p:sp>
      <p:sp>
        <p:nvSpPr>
          <p:cNvPr id="950" name="Shape 950"/>
          <p:cNvSpPr/>
          <p:nvPr/>
        </p:nvSpPr>
        <p:spPr>
          <a:xfrm>
            <a:off x="5573955" y="1563332"/>
            <a:ext cx="1603784" cy="508555"/>
          </a:xfrm>
          <a:prstGeom prst="rect">
            <a:avLst/>
          </a:prstGeom>
          <a:ln w="25400">
            <a:solidFill/>
            <a:miter lim="400000"/>
          </a:ln>
          <a:extLst>
            <a:ext uri="{C572A759-6A51-4108-AA02-DFA0A04FC94B}">
              <ma14:wrappingTextBoxFlag xmlns:ma14="http://schemas.microsoft.com/office/mac/drawingml/2011/main" val="1"/>
            </a:ext>
          </a:extLst>
        </p:spPr>
        <p:txBody>
          <a:bodyPr lIns="0" tIns="0" rIns="0" bIns="0" anchor="ctr"/>
          <a:lstStyle>
            <a:lvl1pPr defTabSz="456406">
              <a:defRPr b="1" i="1" sz="2200">
                <a:latin typeface="Helvetica Neue"/>
                <a:ea typeface="Helvetica Neue"/>
                <a:cs typeface="Helvetica Neue"/>
                <a:sym typeface="Helvetica Neue"/>
              </a:defRPr>
            </a:lvl1pPr>
          </a:lstStyle>
          <a:p>
            <a:pPr lvl="0">
              <a:defRPr b="0" i="0" sz="1800"/>
            </a:pPr>
            <a:r>
              <a:rPr b="1" i="1" sz="2200"/>
              <a:t>HL-ILC500</a:t>
            </a:r>
          </a:p>
        </p:txBody>
      </p:sp>
      <p:pic>
        <p:nvPicPr>
          <p:cNvPr id="951" name="pasted-image.pdf"/>
          <p:cNvPicPr/>
          <p:nvPr/>
        </p:nvPicPr>
        <p:blipFill>
          <a:blip r:embed="rId3">
            <a:extLst/>
          </a:blip>
          <a:stretch>
            <a:fillRect/>
          </a:stretch>
        </p:blipFill>
        <p:spPr>
          <a:xfrm>
            <a:off x="5332810" y="7477521"/>
            <a:ext cx="2339180" cy="856927"/>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953" name="Shape 953"/>
          <p:cNvSpPr/>
          <p:nvPr/>
        </p:nvSpPr>
        <p:spPr>
          <a:xfrm>
            <a:off x="698500" y="1638300"/>
            <a:ext cx="9702801" cy="19304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8"/>
              </a:srgbClr>
            </a:outerShdw>
          </a:effectLst>
        </p:spPr>
        <p:txBody>
          <a:bodyPr lIns="0" tIns="0" rIns="0" bIns="0"/>
          <a:lstStyle/>
          <a:p>
            <a:pPr lvl="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954" name="Shape 954"/>
          <p:cNvSpPr/>
          <p:nvPr/>
        </p:nvSpPr>
        <p:spPr>
          <a:xfrm>
            <a:off x="698500" y="3657600"/>
            <a:ext cx="9702801" cy="19304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8"/>
              </a:srgbClr>
            </a:outerShdw>
          </a:effectLst>
        </p:spPr>
        <p:txBody>
          <a:bodyPr lIns="0" tIns="0" rIns="0" bIns="0"/>
          <a:lstStyle/>
          <a:p>
            <a:pPr lvl="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955" name="Shape 955"/>
          <p:cNvSpPr/>
          <p:nvPr/>
        </p:nvSpPr>
        <p:spPr>
          <a:xfrm>
            <a:off x="698500" y="5676900"/>
            <a:ext cx="9702801" cy="27813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8"/>
              </a:srgbClr>
            </a:outerShdw>
          </a:effectLst>
        </p:spPr>
        <p:txBody>
          <a:bodyPr lIns="0" tIns="0" rIns="0" bIns="0"/>
          <a:lstStyle/>
          <a:p>
            <a:pPr lvl="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956" name="Shape 956"/>
          <p:cNvSpPr/>
          <p:nvPr>
            <p:ph type="title"/>
          </p:nvPr>
        </p:nvSpPr>
        <p:spPr>
          <a:xfrm>
            <a:off x="183120" y="-195616"/>
            <a:ext cx="12638561" cy="1749779"/>
          </a:xfrm>
          <a:prstGeom prst="rect">
            <a:avLst/>
          </a:prstGeom>
        </p:spPr>
        <p:txBody>
          <a:bodyPr lIns="38100" tIns="38100" rIns="38100" bIns="38100"/>
          <a:lstStyle/>
          <a:p>
            <a:pPr lvl="0">
              <a:spcBef>
                <a:spcPts val="300"/>
              </a:spcBef>
              <a:defRPr b="0" sz="1800"/>
            </a:pPr>
            <a:r>
              <a:rPr sz="4800">
                <a:solidFill>
                  <a:srgbClr val="2E467F"/>
                </a:solidFill>
                <a:effectLst>
                  <a:outerShdw sx="100000" sy="100000" kx="0" ky="0" algn="b" rotWithShape="0" blurRad="50800" dist="38100" dir="2700000">
                    <a:srgbClr val="000000">
                      <a:alpha val="43000"/>
                    </a:srgbClr>
                  </a:outerShdw>
                </a:effectLst>
                <a:uFill>
                  <a:solidFill>
                    <a:srgbClr val="2E467F"/>
                  </a:solidFill>
                </a:uFill>
              </a:rPr>
              <a:t>Higgs-related Physics at Ecm ≲ 500 GeV</a:t>
            </a:r>
            <a:br>
              <a:rPr sz="4800">
                <a:solidFill>
                  <a:srgbClr val="2E467F"/>
                </a:solidFill>
                <a:effectLst>
                  <a:outerShdw sx="100000" sy="100000" kx="0" ky="0" algn="b" rotWithShape="0" blurRad="50800" dist="38100" dir="2700000">
                    <a:srgbClr val="000000">
                      <a:alpha val="43000"/>
                    </a:srgbClr>
                  </a:outerShdw>
                </a:effectLst>
                <a:uFill>
                  <a:solidFill>
                    <a:srgbClr val="2E467F"/>
                  </a:solidFill>
                </a:uFill>
              </a:rPr>
            </a:br>
            <a:r>
              <a:rPr sz="2200">
                <a:solidFill>
                  <a:srgbClr val="2E467F"/>
                </a:solidFill>
                <a:effectLst>
                  <a:outerShdw sx="100000" sy="100000" kx="0" ky="0" algn="b" rotWithShape="0" blurRad="50800" dist="38100" dir="2700000">
                    <a:srgbClr val="000000">
                      <a:alpha val="43000"/>
                    </a:srgbClr>
                  </a:outerShdw>
                </a:effectLst>
                <a:uFill>
                  <a:solidFill>
                    <a:srgbClr val="2E467F"/>
                  </a:solidFill>
                </a:uFill>
              </a:rPr>
              <a:t>Three well know thresholds</a:t>
            </a:r>
          </a:p>
        </p:txBody>
      </p:sp>
      <p:sp>
        <p:nvSpPr>
          <p:cNvPr id="957" name="Shape 957"/>
          <p:cNvSpPr/>
          <p:nvPr>
            <p:ph type="body" idx="1"/>
          </p:nvPr>
        </p:nvSpPr>
        <p:spPr>
          <a:xfrm>
            <a:off x="571500" y="1657773"/>
            <a:ext cx="9893301" cy="7150101"/>
          </a:xfrm>
          <a:prstGeom prst="rect">
            <a:avLst/>
          </a:prstGeom>
        </p:spPr>
        <p:txBody>
          <a:bodyPr lIns="38100" tIns="38100" rIns="38100" bIns="38100"/>
          <a:lstStyle/>
          <a:p>
            <a:pPr lvl="0" marL="0" indent="0">
              <a:lnSpc>
                <a:spcPct val="120000"/>
              </a:lnSpc>
              <a:spcBef>
                <a:spcPts val="0"/>
              </a:spcBef>
              <a:buClr>
                <a:srgbClr val="FF2600"/>
              </a:buClr>
              <a:buSzTx/>
              <a:buFont typeface="Helvetica Neue"/>
              <a:buNone/>
              <a:defRPr sz="1800"/>
            </a:pPr>
            <a:r>
              <a:rPr sz="1600">
                <a:solidFill>
                  <a:srgbClr val="FF2600"/>
                </a:solidFill>
                <a:uFill>
                  <a:solidFill>
                    <a:srgbClr val="FF2600"/>
                  </a:solidFill>
                </a:uFill>
              </a:rPr>
              <a:t>ZH @ 250 GeV </a:t>
            </a:r>
            <a:r>
              <a:rPr sz="1600"/>
              <a:t>(~M</a:t>
            </a:r>
            <a:r>
              <a:rPr sz="1200"/>
              <a:t>Z</a:t>
            </a:r>
            <a:r>
              <a:rPr sz="1600"/>
              <a:t>+M</a:t>
            </a:r>
            <a:r>
              <a:rPr sz="1200"/>
              <a:t>H</a:t>
            </a:r>
            <a:r>
              <a:rPr sz="1600"/>
              <a:t>+20GeV)</a:t>
            </a:r>
            <a:r>
              <a:rPr sz="1600">
                <a:latin typeface="+mn-lt"/>
                <a:ea typeface="+mn-ea"/>
                <a:cs typeface="+mn-cs"/>
                <a:sym typeface="ヒラギノ角ゴ ProN W3"/>
              </a:rPr>
              <a:t>：</a:t>
            </a:r>
            <a:endParaRPr b="1" sz="1600"/>
          </a:p>
          <a:p>
            <a:pPr lvl="1" marL="623711" indent="-166511">
              <a:lnSpc>
                <a:spcPct val="120000"/>
              </a:lnSpc>
              <a:spcBef>
                <a:spcPts val="400"/>
              </a:spcBef>
              <a:buClr>
                <a:srgbClr val="2E467F"/>
              </a:buClr>
              <a:buSzPct val="125000"/>
              <a:buFont typeface="Helvetica Neue"/>
              <a:defRPr sz="1800"/>
            </a:pPr>
            <a:r>
              <a:rPr sz="1600"/>
              <a:t>Higgs mass, width, J</a:t>
            </a:r>
            <a:r>
              <a:rPr baseline="31999" sz="1600"/>
              <a:t>PC</a:t>
            </a:r>
            <a:endParaRPr sz="1600"/>
          </a:p>
          <a:p>
            <a:pPr lvl="1" marL="623711" indent="-166511">
              <a:lnSpc>
                <a:spcPct val="120000"/>
              </a:lnSpc>
              <a:spcBef>
                <a:spcPts val="400"/>
              </a:spcBef>
              <a:buClr>
                <a:srgbClr val="2E467F"/>
              </a:buClr>
              <a:buSzPct val="125000"/>
              <a:buFont typeface="Helvetica Neue"/>
              <a:defRPr sz="1800"/>
            </a:pPr>
            <a:r>
              <a:rPr sz="1600"/>
              <a:t>Gauge quantum numbers</a:t>
            </a:r>
            <a:endParaRPr sz="1600"/>
          </a:p>
          <a:p>
            <a:pPr lvl="1" marL="623711" indent="-166511">
              <a:lnSpc>
                <a:spcPct val="120000"/>
              </a:lnSpc>
              <a:spcBef>
                <a:spcPts val="400"/>
              </a:spcBef>
              <a:buClr>
                <a:srgbClr val="2E467F"/>
              </a:buClr>
              <a:buSzPct val="125000"/>
              <a:buFont typeface="Helvetica Neue"/>
              <a:defRPr sz="1800"/>
            </a:pPr>
            <a:r>
              <a:rPr sz="1600"/>
              <a:t>Absolute measurement of HZZ coupling (</a:t>
            </a:r>
            <a:r>
              <a:rPr b="1" i="1" sz="1600"/>
              <a:t>recoil mass</a:t>
            </a:r>
            <a:r>
              <a:rPr sz="1600"/>
              <a:t>)</a:t>
            </a:r>
            <a:endParaRPr sz="1600"/>
          </a:p>
          <a:p>
            <a:pPr lvl="1" marL="623711" indent="-166511">
              <a:lnSpc>
                <a:spcPct val="120000"/>
              </a:lnSpc>
              <a:spcBef>
                <a:spcPts val="400"/>
              </a:spcBef>
              <a:buClr>
                <a:srgbClr val="2E467F"/>
              </a:buClr>
              <a:buSzPct val="125000"/>
              <a:buFont typeface="Helvetica Neue"/>
              <a:defRPr sz="1800"/>
            </a:pPr>
            <a:r>
              <a:rPr sz="1600"/>
              <a:t>BR(h-&gt;VV,qq,ll,invisible) : V=W/Z(direct), g,</a:t>
            </a:r>
            <a:r>
              <a:rPr sz="1400">
                <a:uFill>
                  <a:solidFill/>
                </a:uFill>
                <a:latin typeface="ヒラギノ角ゴ Pro W3"/>
                <a:ea typeface="ヒラギノ角ゴ Pro W3"/>
                <a:cs typeface="ヒラギノ角ゴ Pro W3"/>
                <a:sym typeface="ヒラギノ角ゴ Pro W3"/>
              </a:rPr>
              <a:t> </a:t>
            </a:r>
            <a:r>
              <a:rPr sz="1400">
                <a:latin typeface="Helvetica Neue Light"/>
                <a:ea typeface="Helvetica Neue Light"/>
                <a:cs typeface="Helvetica Neue Light"/>
                <a:sym typeface="Helvetica Neue Light"/>
              </a:rPr>
              <a:t>γ </a:t>
            </a:r>
            <a:r>
              <a:rPr sz="1600"/>
              <a:t>(loop)</a:t>
            </a:r>
            <a:endParaRPr sz="1600"/>
          </a:p>
          <a:p>
            <a:pPr lvl="0" marL="0" indent="0">
              <a:lnSpc>
                <a:spcPct val="120000"/>
              </a:lnSpc>
              <a:spcBef>
                <a:spcPts val="2000"/>
              </a:spcBef>
              <a:buClr>
                <a:srgbClr val="FF2600"/>
              </a:buClr>
              <a:buSzTx/>
              <a:buFont typeface="Helvetica Neue"/>
              <a:buNone/>
              <a:defRPr sz="1800"/>
            </a:pPr>
            <a:r>
              <a:rPr sz="1600">
                <a:solidFill>
                  <a:srgbClr val="FF2600"/>
                </a:solidFill>
                <a:uFill>
                  <a:solidFill>
                    <a:srgbClr val="FF2600"/>
                  </a:solidFill>
                </a:uFill>
              </a:rPr>
              <a:t>ttbar @ 340-350GeV </a:t>
            </a:r>
            <a:r>
              <a:rPr sz="1600"/>
              <a:t>(~2mt)</a:t>
            </a:r>
            <a:r>
              <a:rPr sz="1600">
                <a:latin typeface="+mn-lt"/>
                <a:ea typeface="+mn-ea"/>
                <a:cs typeface="+mn-cs"/>
                <a:sym typeface="ヒラギノ角ゴ ProN W3"/>
              </a:rPr>
              <a:t>：</a:t>
            </a:r>
            <a:r>
              <a:rPr sz="1600"/>
              <a:t>ZH meas. Is also possible</a:t>
            </a:r>
            <a:endParaRPr b="1" sz="1600"/>
          </a:p>
          <a:p>
            <a:pPr lvl="1" marL="623711" indent="-166511">
              <a:lnSpc>
                <a:spcPct val="120000"/>
              </a:lnSpc>
              <a:spcBef>
                <a:spcPts val="200"/>
              </a:spcBef>
              <a:buClr>
                <a:srgbClr val="2E467F"/>
              </a:buClr>
              <a:buSzPct val="125000"/>
              <a:buFont typeface="Helvetica Neue"/>
              <a:defRPr sz="1800"/>
            </a:pPr>
            <a:r>
              <a:rPr sz="1600"/>
              <a:t>Threshold scan --&gt; </a:t>
            </a:r>
            <a:r>
              <a:rPr sz="1600">
                <a:solidFill>
                  <a:srgbClr val="FF2C79"/>
                </a:solidFill>
              </a:rPr>
              <a:t>theoretically clean </a:t>
            </a:r>
            <a:r>
              <a:rPr b="1" i="1" sz="1600">
                <a:solidFill>
                  <a:srgbClr val="FF2C79"/>
                </a:solidFill>
              </a:rPr>
              <a:t>mt</a:t>
            </a:r>
            <a:r>
              <a:rPr sz="1600">
                <a:solidFill>
                  <a:srgbClr val="FF2C79"/>
                </a:solidFill>
              </a:rPr>
              <a:t> measurement: </a:t>
            </a:r>
            <a:br>
              <a:rPr sz="1600">
                <a:solidFill>
                  <a:srgbClr val="FF2C79"/>
                </a:solidFill>
              </a:rPr>
            </a:br>
            <a:r>
              <a:rPr sz="1600">
                <a:solidFill>
                  <a:srgbClr val="FF2C79"/>
                </a:solidFill>
              </a:rPr>
              <a:t>                                </a:t>
            </a:r>
            <a:r>
              <a:rPr sz="1600"/>
              <a:t>--&gt; test stability of the SM vacuum</a:t>
            </a:r>
            <a:br>
              <a:rPr sz="1600">
                <a:solidFill>
                  <a:srgbClr val="2E467F"/>
                </a:solidFill>
              </a:rPr>
            </a:br>
            <a:r>
              <a:rPr sz="1600"/>
              <a:t>                          --&gt; </a:t>
            </a:r>
            <a:r>
              <a:rPr sz="1600">
                <a:solidFill>
                  <a:srgbClr val="FF2C79"/>
                </a:solidFill>
              </a:rPr>
              <a:t>indirect meas. of </a:t>
            </a:r>
            <a:r>
              <a:rPr b="1" i="1" sz="1600">
                <a:solidFill>
                  <a:srgbClr val="FF2C79"/>
                </a:solidFill>
              </a:rPr>
              <a:t>top Yukawa</a:t>
            </a:r>
            <a:r>
              <a:rPr sz="1600">
                <a:solidFill>
                  <a:srgbClr val="FF2C79"/>
                </a:solidFill>
              </a:rPr>
              <a:t> coupling</a:t>
            </a:r>
            <a:endParaRPr sz="1600"/>
          </a:p>
          <a:p>
            <a:pPr lvl="1" marL="623711" indent="-166511">
              <a:lnSpc>
                <a:spcPct val="120000"/>
              </a:lnSpc>
              <a:spcBef>
                <a:spcPts val="400"/>
              </a:spcBef>
              <a:buClr>
                <a:srgbClr val="2E467F"/>
              </a:buClr>
              <a:buSzPct val="125000"/>
              <a:buFont typeface="Helvetica Neue"/>
              <a:defRPr sz="1800"/>
            </a:pPr>
            <a:r>
              <a:rPr sz="1600"/>
              <a:t>A</a:t>
            </a:r>
            <a:r>
              <a:rPr baseline="-5999" sz="1600"/>
              <a:t>FB</a:t>
            </a:r>
            <a:r>
              <a:rPr sz="1600"/>
              <a:t>, Top momentum measurements</a:t>
            </a:r>
            <a:endParaRPr sz="1600"/>
          </a:p>
          <a:p>
            <a:pPr lvl="1" marL="623711" indent="-166511">
              <a:lnSpc>
                <a:spcPct val="120000"/>
              </a:lnSpc>
              <a:spcBef>
                <a:spcPts val="2000"/>
              </a:spcBef>
              <a:buClr>
                <a:srgbClr val="2E467F"/>
              </a:buClr>
              <a:buSzPct val="125000"/>
              <a:buFont typeface="Helvetica Neue"/>
              <a:defRPr sz="1800"/>
            </a:pPr>
            <a:r>
              <a:rPr sz="1600"/>
              <a:t>Form factor measurements</a:t>
            </a:r>
            <a:endParaRPr sz="1600"/>
          </a:p>
          <a:p>
            <a:pPr lvl="0" marL="0" indent="0">
              <a:lnSpc>
                <a:spcPct val="120000"/>
              </a:lnSpc>
              <a:spcBef>
                <a:spcPts val="0"/>
              </a:spcBef>
              <a:buClr>
                <a:srgbClr val="2E467F"/>
              </a:buClr>
              <a:buSzTx/>
              <a:buFont typeface="Helvetica Neue"/>
              <a:buNone/>
              <a:defRPr sz="1800"/>
            </a:pPr>
            <a:r>
              <a:rPr sz="1600">
                <a:solidFill>
                  <a:srgbClr val="FF2600"/>
                </a:solidFill>
                <a:uFill>
                  <a:solidFill>
                    <a:srgbClr val="FF2600"/>
                  </a:solidFill>
                </a:uFill>
              </a:rPr>
              <a:t>vvH @ 350 - 500GeV</a:t>
            </a:r>
            <a:r>
              <a:rPr sz="1600">
                <a:latin typeface="+mn-lt"/>
                <a:ea typeface="+mn-ea"/>
                <a:cs typeface="+mn-cs"/>
                <a:sym typeface="ヒラギノ角ゴ ProN W3"/>
              </a:rPr>
              <a:t>：</a:t>
            </a:r>
            <a:endParaRPr sz="1600"/>
          </a:p>
          <a:p>
            <a:pPr lvl="1" marL="623711" indent="-166511">
              <a:lnSpc>
                <a:spcPct val="120000"/>
              </a:lnSpc>
              <a:spcBef>
                <a:spcPts val="1000"/>
              </a:spcBef>
              <a:buClr>
                <a:srgbClr val="2E467F"/>
              </a:buClr>
              <a:buSzPct val="125000"/>
              <a:buFont typeface="Helvetica Neue"/>
              <a:defRPr sz="1800"/>
            </a:pPr>
            <a:r>
              <a:rPr b="1" i="1" sz="1600"/>
              <a:t>HWW coupling</a:t>
            </a:r>
            <a:r>
              <a:rPr sz="1600"/>
              <a:t> -&gt; </a:t>
            </a:r>
            <a:r>
              <a:rPr b="1" i="1" sz="1600">
                <a:solidFill>
                  <a:srgbClr val="FF2C79"/>
                </a:solidFill>
              </a:rPr>
              <a:t>total width</a:t>
            </a:r>
            <a:r>
              <a:rPr sz="1600"/>
              <a:t> --&gt; absolute normalization of Higgs couplings </a:t>
            </a:r>
            <a:endParaRPr sz="1600"/>
          </a:p>
          <a:p>
            <a:pPr lvl="0" marL="0" indent="0">
              <a:lnSpc>
                <a:spcPct val="120000"/>
              </a:lnSpc>
              <a:spcBef>
                <a:spcPts val="500"/>
              </a:spcBef>
              <a:buClr>
                <a:srgbClr val="FF2600"/>
              </a:buClr>
              <a:buSzTx/>
              <a:buFont typeface="Helvetica Neue"/>
              <a:buNone/>
              <a:defRPr sz="1800"/>
            </a:pPr>
            <a:r>
              <a:rPr sz="1600">
                <a:solidFill>
                  <a:srgbClr val="FF2600"/>
                </a:solidFill>
                <a:uFill>
                  <a:solidFill>
                    <a:srgbClr val="FF2600"/>
                  </a:solidFill>
                </a:uFill>
              </a:rPr>
              <a:t>ZHH @ 500GeV </a:t>
            </a:r>
            <a:r>
              <a:rPr sz="1600"/>
              <a:t>(~M</a:t>
            </a:r>
            <a:r>
              <a:rPr sz="1200"/>
              <a:t>Z</a:t>
            </a:r>
            <a:r>
              <a:rPr sz="1600"/>
              <a:t>+2M</a:t>
            </a:r>
            <a:r>
              <a:rPr sz="1200"/>
              <a:t>H</a:t>
            </a:r>
            <a:r>
              <a:rPr sz="1600"/>
              <a:t>+170GeV)</a:t>
            </a:r>
            <a:r>
              <a:rPr sz="1600">
                <a:latin typeface="+mn-lt"/>
                <a:ea typeface="+mn-ea"/>
                <a:cs typeface="+mn-cs"/>
                <a:sym typeface="ヒラギノ角ゴ ProN W3"/>
              </a:rPr>
              <a:t>：</a:t>
            </a:r>
            <a:endParaRPr b="1" sz="1600"/>
          </a:p>
          <a:p>
            <a:pPr lvl="1" marL="623711" indent="-166511">
              <a:lnSpc>
                <a:spcPct val="120000"/>
              </a:lnSpc>
              <a:buClr>
                <a:srgbClr val="2E467F"/>
              </a:buClr>
              <a:buSzPct val="125000"/>
              <a:buFont typeface="Helvetica Neue"/>
              <a:defRPr sz="1800"/>
            </a:pPr>
            <a:r>
              <a:rPr sz="1600"/>
              <a:t>Prod. cross section attains its maximum at around 500GeV -&gt; </a:t>
            </a:r>
            <a:r>
              <a:rPr b="1" i="1" sz="1600">
                <a:solidFill>
                  <a:srgbClr val="FF2C79"/>
                </a:solidFill>
              </a:rPr>
              <a:t>Higgs self-coupling</a:t>
            </a:r>
            <a:endParaRPr sz="1600"/>
          </a:p>
          <a:p>
            <a:pPr lvl="0" marL="0" indent="0">
              <a:lnSpc>
                <a:spcPct val="120000"/>
              </a:lnSpc>
              <a:spcBef>
                <a:spcPts val="0"/>
              </a:spcBef>
              <a:buClr>
                <a:srgbClr val="FF2600"/>
              </a:buClr>
              <a:buSzTx/>
              <a:buFont typeface="Helvetica Neue"/>
              <a:buNone/>
              <a:defRPr sz="1800"/>
            </a:pPr>
            <a:r>
              <a:rPr sz="1600">
                <a:solidFill>
                  <a:srgbClr val="FF2600"/>
                </a:solidFill>
                <a:uFill>
                  <a:solidFill>
                    <a:srgbClr val="FF2600"/>
                  </a:solidFill>
                </a:uFill>
              </a:rPr>
              <a:t>ttbarH @ 500GeV </a:t>
            </a:r>
            <a:r>
              <a:rPr sz="1600"/>
              <a:t>(~2mt+M</a:t>
            </a:r>
            <a:r>
              <a:rPr sz="1200"/>
              <a:t>H</a:t>
            </a:r>
            <a:r>
              <a:rPr sz="1600"/>
              <a:t>+30GeV)</a:t>
            </a:r>
            <a:r>
              <a:rPr sz="1600">
                <a:latin typeface="+mn-lt"/>
                <a:ea typeface="+mn-ea"/>
                <a:cs typeface="+mn-cs"/>
                <a:sym typeface="ヒラギノ角ゴ ProN W3"/>
              </a:rPr>
              <a:t>：</a:t>
            </a:r>
            <a:endParaRPr b="1" sz="1600"/>
          </a:p>
          <a:p>
            <a:pPr lvl="1" marL="623711" indent="-166511">
              <a:lnSpc>
                <a:spcPct val="120000"/>
              </a:lnSpc>
              <a:spcBef>
                <a:spcPts val="0"/>
              </a:spcBef>
              <a:buClr>
                <a:srgbClr val="2E467F"/>
              </a:buClr>
              <a:buSzPct val="125000"/>
              <a:buFont typeface="Helvetica Neue"/>
              <a:defRPr sz="1800"/>
            </a:pPr>
            <a:r>
              <a:rPr sz="1600"/>
              <a:t>Prod. cross section becomes maximum at around 800GeV.</a:t>
            </a:r>
            <a:endParaRPr sz="1600"/>
          </a:p>
          <a:p>
            <a:pPr lvl="1" marL="623711" indent="-166511">
              <a:lnSpc>
                <a:spcPct val="120000"/>
              </a:lnSpc>
              <a:spcBef>
                <a:spcPts val="0"/>
              </a:spcBef>
              <a:buClr>
                <a:srgbClr val="2E467F"/>
              </a:buClr>
              <a:buSzPct val="125000"/>
              <a:buFont typeface="Helvetica Neue"/>
              <a:defRPr sz="1800"/>
            </a:pPr>
            <a:r>
              <a:rPr sz="1600"/>
              <a:t>QCD threshold correction enhances the cross section -&gt; </a:t>
            </a:r>
            <a:r>
              <a:rPr b="1" i="1" sz="1600">
                <a:solidFill>
                  <a:srgbClr val="FF2C79"/>
                </a:solidFill>
              </a:rPr>
              <a:t>top Yukawa</a:t>
            </a:r>
            <a:r>
              <a:rPr sz="1600"/>
              <a:t> measurable at 500GeV concurrently with the self-coupling</a:t>
            </a:r>
          </a:p>
        </p:txBody>
      </p:sp>
      <p:sp>
        <p:nvSpPr>
          <p:cNvPr id="958" name="Shape 958"/>
          <p:cNvSpPr/>
          <p:nvPr/>
        </p:nvSpPr>
        <p:spPr>
          <a:xfrm>
            <a:off x="5422900" y="5127187"/>
            <a:ext cx="4673600" cy="228601"/>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a:buClr>
                <a:srgbClr val="000000"/>
              </a:buClr>
              <a:defRPr sz="1800"/>
            </a:pPr>
            <a:r>
              <a:rPr sz="1400">
                <a:latin typeface="Helvetica Neue Light"/>
                <a:ea typeface="Helvetica Neue Light"/>
                <a:cs typeface="Helvetica Neue Light"/>
                <a:sym typeface="Helvetica Neue Light"/>
              </a:rPr>
              <a:t>γ</a:t>
            </a:r>
            <a:r>
              <a:rPr sz="1400">
                <a:uFill>
                  <a:solidFill/>
                </a:uFill>
                <a:latin typeface="ヒラギノ角ゴ Pro W3"/>
                <a:ea typeface="ヒラギノ角ゴ Pro W3"/>
                <a:cs typeface="ヒラギノ角ゴ Pro W3"/>
                <a:sym typeface="ヒラギノ角ゴ Pro W3"/>
              </a:rPr>
              <a:t> </a:t>
            </a:r>
            <a:r>
              <a:rPr sz="1400">
                <a:latin typeface="Helvetica Neue Light"/>
                <a:ea typeface="Helvetica Neue Light"/>
                <a:cs typeface="Helvetica Neue Light"/>
                <a:sym typeface="Helvetica Neue Light"/>
              </a:rPr>
              <a:t>γ</a:t>
            </a:r>
            <a:r>
              <a:rPr sz="1400">
                <a:latin typeface="Helvetica Neue"/>
                <a:ea typeface="Helvetica Neue"/>
                <a:cs typeface="Helvetica Neue"/>
                <a:sym typeface="Helvetica Neue"/>
              </a:rPr>
              <a:t> </a:t>
            </a:r>
            <a:r>
              <a:rPr sz="1400">
                <a:uFill>
                  <a:solidFill/>
                </a:uFill>
                <a:latin typeface="ヒラギノ角ゴ Pro W3"/>
                <a:ea typeface="ヒラギノ角ゴ Pro W3"/>
                <a:cs typeface="ヒラギノ角ゴ Pro W3"/>
                <a:sym typeface="ヒラギノ角ゴ Pro W3"/>
              </a:rPr>
              <a:t>→ HH @ 350GeV possibility</a:t>
            </a:r>
          </a:p>
        </p:txBody>
      </p:sp>
      <p:sp>
        <p:nvSpPr>
          <p:cNvPr id="959" name="Shape 959"/>
          <p:cNvSpPr/>
          <p:nvPr/>
        </p:nvSpPr>
        <p:spPr>
          <a:xfrm>
            <a:off x="450850" y="8559353"/>
            <a:ext cx="10198101" cy="768989"/>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a:lnSpc>
                <a:spcPct val="80000"/>
              </a:lnSpc>
              <a:buClr>
                <a:srgbClr val="4180FF"/>
              </a:buClr>
              <a:buFont typeface="Helvetica Neue"/>
              <a:defRPr sz="1800"/>
            </a:pPr>
            <a:r>
              <a:rPr b="1" i="1" sz="2800">
                <a:solidFill>
                  <a:srgbClr val="0433FF"/>
                </a:solidFill>
                <a:uFill>
                  <a:solidFill>
                    <a:srgbClr val="0433FF"/>
                  </a:solidFill>
                </a:uFill>
                <a:latin typeface="Helvetica Neue"/>
                <a:ea typeface="Helvetica Neue"/>
                <a:cs typeface="Helvetica Neue"/>
                <a:sym typeface="Helvetica Neue"/>
              </a:rPr>
              <a:t>We can access all the relevant Higgs couplings</a:t>
            </a:r>
            <a:endParaRPr b="1" i="1" sz="2800">
              <a:solidFill>
                <a:srgbClr val="0433FF"/>
              </a:solidFill>
              <a:uFill>
                <a:solidFill>
                  <a:srgbClr val="0433FF"/>
                </a:solidFill>
              </a:uFill>
              <a:latin typeface="Helvetica Neue"/>
              <a:ea typeface="Helvetica Neue"/>
              <a:cs typeface="Helvetica Neue"/>
              <a:sym typeface="Helvetica Neue"/>
            </a:endParaRPr>
          </a:p>
          <a:p>
            <a:pPr lvl="0">
              <a:lnSpc>
                <a:spcPct val="80000"/>
              </a:lnSpc>
              <a:buClr>
                <a:srgbClr val="4180FF"/>
              </a:buClr>
              <a:buFont typeface="Helvetica Neue"/>
              <a:defRPr sz="1800"/>
            </a:pPr>
            <a:r>
              <a:rPr b="1" i="1" sz="2800">
                <a:solidFill>
                  <a:srgbClr val="0433FF"/>
                </a:solidFill>
                <a:uFill>
                  <a:solidFill>
                    <a:srgbClr val="0433FF"/>
                  </a:solidFill>
                </a:uFill>
                <a:latin typeface="Helvetica Neue"/>
                <a:ea typeface="Helvetica Neue"/>
                <a:cs typeface="Helvetica Neue"/>
                <a:sym typeface="Helvetica Neue"/>
              </a:rPr>
              <a:t>at ~500GeV for the mass-coupling plot!</a:t>
            </a:r>
          </a:p>
        </p:txBody>
      </p:sp>
      <p:sp>
        <p:nvSpPr>
          <p:cNvPr id="960" name="Shape 960"/>
          <p:cNvSpPr/>
          <p:nvPr/>
        </p:nvSpPr>
        <p:spPr>
          <a:xfrm>
            <a:off x="6759422" y="2766919"/>
            <a:ext cx="3748071" cy="235407"/>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algn="l">
              <a:buClr>
                <a:srgbClr val="000000"/>
              </a:buClr>
              <a:defRPr sz="1800"/>
            </a:pPr>
            <a:r>
              <a:rPr b="1" i="1" sz="1600">
                <a:solidFill>
                  <a:srgbClr val="FF2C79"/>
                </a:solidFill>
                <a:latin typeface="Helvetica Neue"/>
                <a:ea typeface="Helvetica Neue"/>
                <a:cs typeface="Helvetica Neue"/>
                <a:sym typeface="Helvetica Neue"/>
              </a:rPr>
              <a:t>→Higgs </a:t>
            </a:r>
            <a:r>
              <a:rPr b="1" i="1" sz="1600">
                <a:solidFill>
                  <a:srgbClr val="FF2C79"/>
                </a:solidFill>
                <a:uFill>
                  <a:solidFill>
                    <a:srgbClr val="FF2C79"/>
                  </a:solidFill>
                </a:uFill>
                <a:latin typeface="Helvetica Neue"/>
                <a:ea typeface="Helvetica Neue"/>
                <a:cs typeface="Helvetica Neue"/>
                <a:sym typeface="Helvetica Neue"/>
              </a:rPr>
              <a:t>couplings (other than top)</a:t>
            </a:r>
          </a:p>
        </p:txBody>
      </p:sp>
      <p:sp>
        <p:nvSpPr>
          <p:cNvPr id="961" name="Shape 961"/>
          <p:cNvSpPr/>
          <p:nvPr/>
        </p:nvSpPr>
        <p:spPr>
          <a:xfrm>
            <a:off x="10756900" y="3314700"/>
            <a:ext cx="1905000" cy="1104900"/>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lvl="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962" name="Shape 962"/>
          <p:cNvSpPr/>
          <p:nvPr/>
        </p:nvSpPr>
        <p:spPr>
          <a:xfrm>
            <a:off x="10756900" y="1638300"/>
            <a:ext cx="1905000" cy="1168400"/>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lvl="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963" name="Shape 963"/>
          <p:cNvSpPr/>
          <p:nvPr/>
        </p:nvSpPr>
        <p:spPr>
          <a:xfrm>
            <a:off x="10756900" y="4682914"/>
            <a:ext cx="1905000" cy="1168401"/>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lvl="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964" name="droppedImage.pdf"/>
          <p:cNvPicPr/>
          <p:nvPr/>
        </p:nvPicPr>
        <p:blipFill>
          <a:blip r:embed="rId2">
            <a:extLst/>
          </a:blip>
          <a:stretch>
            <a:fillRect/>
          </a:stretch>
        </p:blipFill>
        <p:spPr>
          <a:xfrm>
            <a:off x="6985000" y="3979667"/>
            <a:ext cx="2082800" cy="397266"/>
          </a:xfrm>
          <a:prstGeom prst="rect">
            <a:avLst/>
          </a:prstGeom>
          <a:ln w="12700">
            <a:miter lim="400000"/>
          </a:ln>
        </p:spPr>
      </p:pic>
      <p:sp>
        <p:nvSpPr>
          <p:cNvPr id="965" name="Shape 965"/>
          <p:cNvSpPr/>
          <p:nvPr/>
        </p:nvSpPr>
        <p:spPr>
          <a:xfrm>
            <a:off x="10756900" y="7683500"/>
            <a:ext cx="1892300" cy="1143000"/>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lvl="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966" name="Shape 966"/>
          <p:cNvSpPr/>
          <p:nvPr/>
        </p:nvSpPr>
        <p:spPr>
          <a:xfrm>
            <a:off x="10769600" y="6019800"/>
            <a:ext cx="1892300" cy="1409700"/>
          </a:xfrm>
          <a:prstGeom prst="rect">
            <a:avLst/>
          </a:prstGeom>
          <a:solidFill>
            <a:srgbClr val="FFFFFF">
              <a:alpha val="90000"/>
            </a:srgbClr>
          </a:solidFill>
          <a:ln w="12700">
            <a:solidFill>
              <a:srgbClr val="FFFFFF">
                <a:alpha val="90000"/>
              </a:srgbClr>
            </a:solidFill>
            <a:miter lim="400000"/>
          </a:ln>
          <a:effectLst>
            <a:outerShdw sx="100000" sy="100000" kx="0" ky="0" algn="b" rotWithShape="0" blurRad="101600" dist="63500" dir="2700000">
              <a:srgbClr val="000000">
                <a:alpha val="75000"/>
              </a:srgbClr>
            </a:outerShdw>
          </a:effectLst>
        </p:spPr>
        <p:txBody>
          <a:bodyPr lIns="38100" tIns="38100" rIns="38100" bIns="38100" anchor="ctr"/>
          <a:lstStyle/>
          <a:p>
            <a:pPr lvl="0">
              <a:lnSpc>
                <a:spcPts val="4500"/>
              </a:lnSpc>
              <a:tabLst>
                <a:tab pos="825500" algn="l"/>
              </a:tabLst>
              <a:defRPr sz="38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967" name="-e+eZZHH.pdf"/>
          <p:cNvPicPr/>
          <p:nvPr/>
        </p:nvPicPr>
        <p:blipFill>
          <a:blip r:embed="rId3">
            <a:extLst/>
          </a:blip>
          <a:stretch>
            <a:fillRect/>
          </a:stretch>
        </p:blipFill>
        <p:spPr>
          <a:xfrm>
            <a:off x="10960100" y="6032500"/>
            <a:ext cx="1473200" cy="1371600"/>
          </a:xfrm>
          <a:prstGeom prst="rect">
            <a:avLst/>
          </a:prstGeom>
          <a:ln w="12700">
            <a:miter lim="400000"/>
          </a:ln>
        </p:spPr>
      </p:pic>
      <p:pic>
        <p:nvPicPr>
          <p:cNvPr id="968" name="-e+e-ttH.pdf"/>
          <p:cNvPicPr/>
          <p:nvPr/>
        </p:nvPicPr>
        <p:blipFill>
          <a:blip r:embed="rId4">
            <a:extLst/>
          </a:blip>
          <a:stretch>
            <a:fillRect/>
          </a:stretch>
        </p:blipFill>
        <p:spPr>
          <a:xfrm>
            <a:off x="10972800" y="7734300"/>
            <a:ext cx="1511300" cy="1079500"/>
          </a:xfrm>
          <a:prstGeom prst="rect">
            <a:avLst/>
          </a:prstGeom>
          <a:ln w="12700">
            <a:miter lim="400000"/>
          </a:ln>
        </p:spPr>
      </p:pic>
      <p:pic>
        <p:nvPicPr>
          <p:cNvPr id="969" name="-e+e-ttH.pdf"/>
          <p:cNvPicPr/>
          <p:nvPr/>
        </p:nvPicPr>
        <p:blipFill>
          <a:blip r:embed="rId5">
            <a:extLst/>
          </a:blip>
          <a:stretch>
            <a:fillRect/>
          </a:stretch>
        </p:blipFill>
        <p:spPr>
          <a:xfrm>
            <a:off x="10934700" y="3352800"/>
            <a:ext cx="1574800" cy="1041400"/>
          </a:xfrm>
          <a:prstGeom prst="rect">
            <a:avLst/>
          </a:prstGeom>
          <a:ln w="12700">
            <a:miter lim="400000"/>
          </a:ln>
        </p:spPr>
      </p:pic>
      <p:pic>
        <p:nvPicPr>
          <p:cNvPr id="970" name="-ννWWH-e+e.pdf"/>
          <p:cNvPicPr/>
          <p:nvPr/>
        </p:nvPicPr>
        <p:blipFill>
          <a:blip r:embed="rId6">
            <a:extLst/>
          </a:blip>
          <a:stretch>
            <a:fillRect/>
          </a:stretch>
        </p:blipFill>
        <p:spPr>
          <a:xfrm>
            <a:off x="10998200" y="4622800"/>
            <a:ext cx="1435100" cy="1231900"/>
          </a:xfrm>
          <a:prstGeom prst="rect">
            <a:avLst/>
          </a:prstGeom>
          <a:ln w="12700">
            <a:miter lim="400000"/>
          </a:ln>
        </p:spPr>
      </p:pic>
      <p:pic>
        <p:nvPicPr>
          <p:cNvPr id="971" name="ZZ-e+eH.pdf"/>
          <p:cNvPicPr/>
          <p:nvPr/>
        </p:nvPicPr>
        <p:blipFill>
          <a:blip r:embed="rId7">
            <a:extLst/>
          </a:blip>
          <a:stretch>
            <a:fillRect/>
          </a:stretch>
        </p:blipFill>
        <p:spPr>
          <a:xfrm>
            <a:off x="11074400" y="1778000"/>
            <a:ext cx="1320800" cy="939800"/>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3" name="Shape 973"/>
          <p:cNvSpPr/>
          <p:nvPr/>
        </p:nvSpPr>
        <p:spPr>
          <a:xfrm>
            <a:off x="635000" y="1511300"/>
            <a:ext cx="11734800" cy="7239001"/>
          </a:xfrm>
          <a:prstGeom prst="rect">
            <a:avLst/>
          </a:prstGeom>
          <a:solidFill>
            <a:srgbClr val="C6E6E9"/>
          </a:solidFill>
          <a:ln w="3175">
            <a:solidFill>
              <a:srgbClr val="C2E2E5"/>
            </a:solidFill>
            <a:miter lim="400000"/>
          </a:ln>
          <a:effectLst>
            <a:outerShdw sx="100000" sy="100000" kx="0" ky="0" algn="b" rotWithShape="0" blurRad="12700" dist="0" dir="5400000">
              <a:srgbClr val="929292">
                <a:alpha val="34997"/>
              </a:srgbClr>
            </a:outerShdw>
          </a:effectLst>
        </p:spPr>
        <p:txBody>
          <a:bodyPr lIns="0" tIns="0" rIns="0" bIns="0" anchor="ctr"/>
          <a:lstStyle/>
          <a:p>
            <a:pPr lvl="0" marL="57799" marR="57799" algn="l" defTabSz="1842346">
              <a:defRPr sz="2800">
                <a:uFill>
                  <a:solidFill/>
                </a:uFill>
                <a:latin typeface="Helvetica Neue"/>
                <a:ea typeface="Helvetica Neue"/>
                <a:cs typeface="Helvetica Neue"/>
                <a:sym typeface="Helvetica Neue"/>
              </a:defRPr>
            </a:pPr>
          </a:p>
        </p:txBody>
      </p:sp>
      <p:pic>
        <p:nvPicPr>
          <p:cNvPr id="974" name="higgs_xsec_P-08_03_mh125_250.png"/>
          <p:cNvPicPr/>
          <p:nvPr/>
        </p:nvPicPr>
        <p:blipFill>
          <a:blip r:embed="rId2">
            <a:extLst/>
          </a:blip>
          <a:stretch>
            <a:fillRect/>
          </a:stretch>
        </p:blipFill>
        <p:spPr>
          <a:xfrm rot="5400000">
            <a:off x="1002168" y="1995031"/>
            <a:ext cx="5653763" cy="5892801"/>
          </a:xfrm>
          <a:prstGeom prst="rect">
            <a:avLst/>
          </a:prstGeom>
          <a:ln w="12700">
            <a:miter lim="400000"/>
          </a:ln>
        </p:spPr>
      </p:pic>
      <p:sp>
        <p:nvSpPr>
          <p:cNvPr id="975" name="Shape 975"/>
          <p:cNvSpPr/>
          <p:nvPr/>
        </p:nvSpPr>
        <p:spPr>
          <a:xfrm>
            <a:off x="1267743" y="53340"/>
            <a:ext cx="10452101" cy="1803401"/>
          </a:xfrm>
          <a:prstGeom prst="rect">
            <a:avLst/>
          </a:prstGeom>
          <a:ln w="12700">
            <a:miter lim="400000"/>
          </a:ln>
          <a:effectLst>
            <a:outerShdw sx="100000" sy="100000" kx="0" ky="0" algn="b" rotWithShape="0" blurRad="25400" dist="12700" dir="270000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defTabSz="830862">
              <a:buClr>
                <a:srgbClr val="FFFED5"/>
              </a:buClr>
              <a:buFont typeface="Tahoma"/>
              <a:defRPr sz="1800"/>
            </a:pPr>
            <a:r>
              <a:rPr sz="4800">
                <a:solidFill>
                  <a:srgbClr val="2E467F"/>
                </a:solidFill>
                <a:latin typeface="Helvetica Neue"/>
                <a:ea typeface="Helvetica Neue"/>
                <a:cs typeface="Helvetica Neue"/>
                <a:sym typeface="Helvetica Neue"/>
              </a:rPr>
              <a:t>Main Production Processes</a:t>
            </a:r>
            <a:br>
              <a:rPr sz="4800">
                <a:solidFill>
                  <a:srgbClr val="2E467F"/>
                </a:solidFill>
                <a:latin typeface="Helvetica Neue"/>
                <a:ea typeface="Helvetica Neue"/>
                <a:cs typeface="Helvetica Neue"/>
                <a:sym typeface="Helvetica Neue"/>
              </a:rPr>
            </a:br>
            <a:r>
              <a:rPr sz="2800">
                <a:solidFill>
                  <a:srgbClr val="2E467F"/>
                </a:solidFill>
                <a:latin typeface="Helvetica Neue"/>
                <a:ea typeface="Helvetica Neue"/>
                <a:cs typeface="Helvetica Neue"/>
                <a:sym typeface="Helvetica Neue"/>
              </a:rPr>
              <a:t>Single Higgs Production</a:t>
            </a:r>
            <a:br>
              <a:rPr sz="2800">
                <a:solidFill>
                  <a:srgbClr val="2E467F"/>
                </a:solidFill>
                <a:latin typeface="Helvetica Neue"/>
                <a:ea typeface="Helvetica Neue"/>
                <a:cs typeface="Helvetica Neue"/>
                <a:sym typeface="Helvetica Neue"/>
              </a:rPr>
            </a:br>
          </a:p>
        </p:txBody>
      </p:sp>
      <p:sp>
        <p:nvSpPr>
          <p:cNvPr id="976" name="Shape 976"/>
          <p:cNvSpPr/>
          <p:nvPr/>
        </p:nvSpPr>
        <p:spPr>
          <a:xfrm rot="16200000">
            <a:off x="2451099" y="7112000"/>
            <a:ext cx="368301" cy="419100"/>
          </a:xfrm>
          <a:prstGeom prst="rightArrow">
            <a:avLst>
              <a:gd name="adj1" fmla="val 32000"/>
              <a:gd name="adj2" fmla="val 151724"/>
            </a:avLst>
          </a:prstGeom>
          <a:solidFill>
            <a:srgbClr val="FF2600"/>
          </a:solidFill>
          <a:ln w="3175">
            <a:solidFill>
              <a:srgbClr val="FFFFFF"/>
            </a:solidFill>
            <a:round/>
          </a:ln>
          <a:effectLst>
            <a:outerShdw sx="100000" sy="100000" kx="0" ky="0" algn="b" rotWithShape="0" blurRad="12700" dist="0" dir="5400000">
              <a:srgbClr val="929292">
                <a:alpha val="34997"/>
              </a:srgbClr>
            </a:outerShdw>
          </a:effectLst>
        </p:spPr>
        <p:txBody>
          <a:bodyPr lIns="0" tIns="0" rIns="0" bIns="0" anchor="ctr"/>
          <a:lstStyle/>
          <a:p>
            <a:pPr lvl="0" marL="57799" marR="57799" algn="l" defTabSz="1842346">
              <a:defRPr sz="2400">
                <a:solidFill>
                  <a:srgbClr val="FFFFFF"/>
                </a:solidFill>
                <a:uFill>
                  <a:solidFill>
                    <a:srgbClr val="FFFFFF"/>
                  </a:solidFill>
                </a:uFill>
                <a:latin typeface="Helvetica Neue"/>
                <a:ea typeface="Helvetica Neue"/>
                <a:cs typeface="Helvetica Neue"/>
                <a:sym typeface="Helvetica Neue"/>
              </a:defRPr>
            </a:pPr>
          </a:p>
        </p:txBody>
      </p:sp>
      <p:sp>
        <p:nvSpPr>
          <p:cNvPr id="977" name="Shape 977"/>
          <p:cNvSpPr/>
          <p:nvPr/>
        </p:nvSpPr>
        <p:spPr>
          <a:xfrm rot="16200000">
            <a:off x="6070600" y="7112000"/>
            <a:ext cx="368300" cy="419100"/>
          </a:xfrm>
          <a:prstGeom prst="rightArrow">
            <a:avLst>
              <a:gd name="adj1" fmla="val 32000"/>
              <a:gd name="adj2" fmla="val 151724"/>
            </a:avLst>
          </a:prstGeom>
          <a:solidFill>
            <a:srgbClr val="FF2600"/>
          </a:solidFill>
          <a:ln w="3175">
            <a:solidFill>
              <a:srgbClr val="FFFFFF"/>
            </a:solidFill>
            <a:round/>
          </a:ln>
          <a:effectLst>
            <a:outerShdw sx="100000" sy="100000" kx="0" ky="0" algn="b" rotWithShape="0" blurRad="12700" dist="0" dir="5400000">
              <a:srgbClr val="929292">
                <a:alpha val="34997"/>
              </a:srgbClr>
            </a:outerShdw>
          </a:effectLst>
        </p:spPr>
        <p:txBody>
          <a:bodyPr lIns="0" tIns="0" rIns="0" bIns="0" anchor="ctr"/>
          <a:lstStyle/>
          <a:p>
            <a:pPr lvl="0" marL="57799" marR="57799" algn="l" defTabSz="1842346">
              <a:defRPr sz="2400">
                <a:solidFill>
                  <a:srgbClr val="FFFFFF"/>
                </a:solidFill>
                <a:uFill>
                  <a:solidFill>
                    <a:srgbClr val="FFFFFF"/>
                  </a:solidFill>
                </a:uFill>
                <a:latin typeface="Helvetica Neue"/>
                <a:ea typeface="Helvetica Neue"/>
                <a:cs typeface="Helvetica Neue"/>
                <a:sym typeface="Helvetica Neue"/>
              </a:defRPr>
            </a:pPr>
          </a:p>
        </p:txBody>
      </p:sp>
      <p:pic>
        <p:nvPicPr>
          <p:cNvPr id="978" name="ZHdiagram.pdf"/>
          <p:cNvPicPr/>
          <p:nvPr/>
        </p:nvPicPr>
        <p:blipFill>
          <a:blip r:embed="rId3">
            <a:extLst/>
          </a:blip>
          <a:stretch>
            <a:fillRect/>
          </a:stretch>
        </p:blipFill>
        <p:spPr>
          <a:xfrm>
            <a:off x="8813800" y="1828800"/>
            <a:ext cx="2571565" cy="1676400"/>
          </a:xfrm>
          <a:prstGeom prst="rect">
            <a:avLst/>
          </a:prstGeom>
          <a:ln w="3175">
            <a:round/>
          </a:ln>
        </p:spPr>
      </p:pic>
      <p:sp>
        <p:nvSpPr>
          <p:cNvPr id="979" name="Shape 979"/>
          <p:cNvSpPr/>
          <p:nvPr/>
        </p:nvSpPr>
        <p:spPr>
          <a:xfrm flipV="1">
            <a:off x="5127693" y="2828660"/>
            <a:ext cx="3550665" cy="2449055"/>
          </a:xfrm>
          <a:prstGeom prst="line">
            <a:avLst/>
          </a:prstGeom>
          <a:ln w="3175">
            <a:solidFill>
              <a:srgbClr val="FF2600"/>
            </a:solidFill>
            <a:round/>
            <a:headEnd type="stealth"/>
          </a:ln>
        </p:spPr>
        <p:txBody>
          <a:bodyPr lIns="0" tIns="0" rIns="0" bIns="0" anchor="ctr"/>
          <a:lstStyle/>
          <a:p>
            <a:pPr lvl="0" algn="l" defTabSz="457200">
              <a:defRPr sz="1100"/>
            </a:pPr>
          </a:p>
        </p:txBody>
      </p:sp>
      <p:sp>
        <p:nvSpPr>
          <p:cNvPr id="980" name="Shape 980"/>
          <p:cNvSpPr/>
          <p:nvPr/>
        </p:nvSpPr>
        <p:spPr>
          <a:xfrm flipV="1">
            <a:off x="6350000" y="4683324"/>
            <a:ext cx="2346245" cy="418106"/>
          </a:xfrm>
          <a:prstGeom prst="line">
            <a:avLst/>
          </a:prstGeom>
          <a:ln w="3175">
            <a:solidFill>
              <a:srgbClr val="0433FF"/>
            </a:solidFill>
            <a:round/>
            <a:headEnd type="stealth"/>
          </a:ln>
        </p:spPr>
        <p:txBody>
          <a:bodyPr lIns="0" tIns="0" rIns="0" bIns="0" anchor="ctr"/>
          <a:lstStyle/>
          <a:p>
            <a:pPr lvl="0" algn="l" defTabSz="457200">
              <a:defRPr sz="1100"/>
            </a:pPr>
          </a:p>
        </p:txBody>
      </p:sp>
      <p:pic>
        <p:nvPicPr>
          <p:cNvPr id="981" name="nunuHdiagram.pdf"/>
          <p:cNvPicPr/>
          <p:nvPr/>
        </p:nvPicPr>
        <p:blipFill>
          <a:blip r:embed="rId4">
            <a:extLst/>
          </a:blip>
          <a:stretch>
            <a:fillRect/>
          </a:stretch>
        </p:blipFill>
        <p:spPr>
          <a:xfrm>
            <a:off x="8699500" y="3693874"/>
            <a:ext cx="2781300" cy="2036072"/>
          </a:xfrm>
          <a:prstGeom prst="rect">
            <a:avLst/>
          </a:prstGeom>
          <a:ln w="3175">
            <a:round/>
          </a:ln>
        </p:spPr>
      </p:pic>
      <p:sp>
        <p:nvSpPr>
          <p:cNvPr id="982" name="Shape 982"/>
          <p:cNvSpPr/>
          <p:nvPr/>
        </p:nvSpPr>
        <p:spPr>
          <a:xfrm>
            <a:off x="1257300" y="7874000"/>
            <a:ext cx="38354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112888" algn="l" defTabSz="1842346">
              <a:buClr>
                <a:srgbClr val="2E467F"/>
              </a:buClr>
              <a:buFont typeface="Helvetica"/>
              <a:tabLst>
                <a:tab pos="787400" algn="l"/>
                <a:tab pos="3644900" algn="l"/>
                <a:tab pos="3695700" algn="l"/>
              </a:tabLst>
              <a:defRPr sz="1800"/>
            </a:pPr>
            <a:r>
              <a:rPr sz="2200">
                <a:solidFill>
                  <a:srgbClr val="2E467F"/>
                </a:solidFill>
                <a:uFill>
                  <a:solidFill>
                    <a:srgbClr val="2E467F"/>
                  </a:solidFill>
                </a:uFill>
                <a:latin typeface="Helvetica Neue"/>
                <a:ea typeface="Helvetica Neue"/>
                <a:cs typeface="Helvetica Neue"/>
                <a:sym typeface="Helvetica Neue"/>
              </a:rPr>
              <a:t>ZH dominates at  250 GeV (~80k ev: 250 fb</a:t>
            </a:r>
            <a:r>
              <a:rPr baseline="31999" sz="2200">
                <a:solidFill>
                  <a:srgbClr val="2E467F"/>
                </a:solidFill>
                <a:uFill>
                  <a:solidFill>
                    <a:srgbClr val="2E467F"/>
                  </a:solidFill>
                </a:uFill>
                <a:latin typeface="Helvetica Neue"/>
                <a:ea typeface="Helvetica Neue"/>
                <a:cs typeface="Helvetica Neue"/>
                <a:sym typeface="Helvetica Neue"/>
              </a:rPr>
              <a:t>-1</a:t>
            </a:r>
            <a:r>
              <a:rPr sz="2200">
                <a:solidFill>
                  <a:srgbClr val="2E467F"/>
                </a:solidFill>
                <a:uFill>
                  <a:solidFill>
                    <a:srgbClr val="2E467F"/>
                  </a:solidFill>
                </a:uFill>
                <a:latin typeface="Helvetica Neue"/>
                <a:ea typeface="Helvetica Neue"/>
                <a:cs typeface="Helvetica Neue"/>
                <a:sym typeface="Helvetica Neue"/>
              </a:rPr>
              <a:t>)</a:t>
            </a:r>
          </a:p>
        </p:txBody>
      </p:sp>
      <p:sp>
        <p:nvSpPr>
          <p:cNvPr id="983" name="Shape 983"/>
          <p:cNvSpPr/>
          <p:nvPr/>
        </p:nvSpPr>
        <p:spPr>
          <a:xfrm>
            <a:off x="5613400" y="7874000"/>
            <a:ext cx="38354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112888" algn="l" defTabSz="1842346">
              <a:buClr>
                <a:srgbClr val="2E467F"/>
              </a:buClr>
              <a:buFont typeface="Helvetica"/>
              <a:tabLst>
                <a:tab pos="787400" algn="l"/>
                <a:tab pos="3644900" algn="l"/>
                <a:tab pos="3695700" algn="l"/>
              </a:tabLst>
              <a:defRPr sz="1800"/>
            </a:pPr>
            <a:r>
              <a:rPr sz="2200">
                <a:solidFill>
                  <a:srgbClr val="2E467F"/>
                </a:solidFill>
                <a:uFill>
                  <a:solidFill>
                    <a:srgbClr val="2E467F"/>
                  </a:solidFill>
                </a:uFill>
                <a:latin typeface="Helvetica Neue"/>
                <a:ea typeface="Helvetica Neue"/>
                <a:cs typeface="Helvetica Neue"/>
                <a:sym typeface="Helvetica Neue"/>
              </a:rPr>
              <a:t>vvH takes over at  500 GeV (~125k ev: 500 fb</a:t>
            </a:r>
            <a:r>
              <a:rPr baseline="31999" sz="2200">
                <a:solidFill>
                  <a:srgbClr val="2E467F"/>
                </a:solidFill>
                <a:uFill>
                  <a:solidFill>
                    <a:srgbClr val="2E467F"/>
                  </a:solidFill>
                </a:uFill>
                <a:latin typeface="Helvetica Neue"/>
                <a:ea typeface="Helvetica Neue"/>
                <a:cs typeface="Helvetica Neue"/>
                <a:sym typeface="Helvetica Neue"/>
              </a:rPr>
              <a:t>-1</a:t>
            </a:r>
            <a:r>
              <a:rPr sz="2200">
                <a:solidFill>
                  <a:srgbClr val="2E467F"/>
                </a:solidFill>
                <a:uFill>
                  <a:solidFill>
                    <a:srgbClr val="2E467F"/>
                  </a:solidFill>
                </a:uFill>
                <a:latin typeface="Helvetica Neue"/>
                <a:ea typeface="Helvetica Neue"/>
                <a:cs typeface="Helvetica Neue"/>
                <a:sym typeface="Helvetica Neue"/>
              </a:rPr>
              <a:t>)</a:t>
            </a:r>
          </a:p>
        </p:txBody>
      </p:sp>
      <p:sp>
        <p:nvSpPr>
          <p:cNvPr id="984" name="Shape 984"/>
          <p:cNvSpPr/>
          <p:nvPr/>
        </p:nvSpPr>
        <p:spPr>
          <a:xfrm>
            <a:off x="876300" y="1545082"/>
            <a:ext cx="5003800" cy="469901"/>
          </a:xfrm>
          <a:prstGeom prst="rect">
            <a:avLst/>
          </a:prstGeom>
          <a:ln w="12700">
            <a:miter lim="400000"/>
          </a:ln>
          <a:effectLst>
            <a:outerShdw sx="100000" sy="100000" kx="0" ky="0" algn="b" rotWithShape="0" blurRad="25400" dist="127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842346">
              <a:buClr>
                <a:srgbClr val="FF2C79"/>
              </a:buClr>
              <a:buFont typeface="Helvetica"/>
              <a:defRPr sz="28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2800">
                <a:solidFill>
                  <a:srgbClr val="2E467F"/>
                </a:solidFill>
                <a:uFill>
                  <a:solidFill>
                    <a:srgbClr val="2E467F"/>
                  </a:solidFill>
                </a:uFill>
              </a:rPr>
              <a:t>Production cross section</a:t>
            </a:r>
          </a:p>
        </p:txBody>
      </p:sp>
      <p:sp>
        <p:nvSpPr>
          <p:cNvPr id="985" name="Shape 985"/>
          <p:cNvSpPr/>
          <p:nvPr/>
        </p:nvSpPr>
        <p:spPr>
          <a:xfrm>
            <a:off x="2178468" y="8839200"/>
            <a:ext cx="9182101" cy="533400"/>
          </a:xfrm>
          <a:prstGeom prst="rect">
            <a:avLst/>
          </a:prstGeom>
          <a:ln w="12700">
            <a:miter lim="400000"/>
          </a:ln>
          <a:effectLst>
            <a:outerShdw sx="100000" sy="100000" kx="0" ky="0" algn="b" rotWithShape="0" blurRad="25400" dist="127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842346">
              <a:buClr>
                <a:srgbClr val="FF40FF"/>
              </a:buClr>
              <a:buFont typeface="Helvetica"/>
              <a:defRPr sz="3400">
                <a:solidFill>
                  <a:srgbClr val="FF2C79"/>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3400">
                <a:solidFill>
                  <a:srgbClr val="FF2C79"/>
                </a:solidFill>
                <a:uFill>
                  <a:solidFill>
                    <a:srgbClr val="FF2C79"/>
                  </a:solidFill>
                </a:uFill>
              </a:rPr>
              <a:t>Possible to rediscover the Higgs in one day!</a:t>
            </a:r>
          </a:p>
        </p:txBody>
      </p:sp>
      <p:sp>
        <p:nvSpPr>
          <p:cNvPr id="986" name="Shape 986"/>
          <p:cNvSpPr/>
          <p:nvPr/>
        </p:nvSpPr>
        <p:spPr>
          <a:xfrm>
            <a:off x="6350000" y="6663511"/>
            <a:ext cx="2280719" cy="254363"/>
          </a:xfrm>
          <a:prstGeom prst="line">
            <a:avLst/>
          </a:prstGeom>
          <a:ln w="3175">
            <a:solidFill>
              <a:srgbClr val="00F900"/>
            </a:solidFill>
            <a:round/>
            <a:headEnd type="stealth"/>
          </a:ln>
        </p:spPr>
        <p:txBody>
          <a:bodyPr lIns="0" tIns="0" rIns="0" bIns="0" anchor="ctr"/>
          <a:lstStyle/>
          <a:p>
            <a:pPr lvl="0" algn="l" defTabSz="457200">
              <a:defRPr sz="1100"/>
            </a:pPr>
          </a:p>
        </p:txBody>
      </p:sp>
      <p:pic>
        <p:nvPicPr>
          <p:cNvPr id="987" name="eeHdiagram.pdf"/>
          <p:cNvPicPr/>
          <p:nvPr/>
        </p:nvPicPr>
        <p:blipFill>
          <a:blip r:embed="rId5">
            <a:extLst/>
          </a:blip>
          <a:stretch>
            <a:fillRect/>
          </a:stretch>
        </p:blipFill>
        <p:spPr>
          <a:xfrm>
            <a:off x="8699500" y="5784520"/>
            <a:ext cx="2781300" cy="200726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89" name="HiggsRecoilModelIndep.pdf"/>
          <p:cNvPicPr/>
          <p:nvPr/>
        </p:nvPicPr>
        <p:blipFill>
          <a:blip r:embed="rId2">
            <a:extLst/>
          </a:blip>
          <a:stretch>
            <a:fillRect/>
          </a:stretch>
        </p:blipFill>
        <p:spPr>
          <a:xfrm>
            <a:off x="409878" y="6117145"/>
            <a:ext cx="2159590" cy="2071987"/>
          </a:xfrm>
          <a:prstGeom prst="rect">
            <a:avLst/>
          </a:prstGeom>
          <a:ln w="12700">
            <a:miter lim="400000"/>
          </a:ln>
        </p:spPr>
      </p:pic>
      <p:sp>
        <p:nvSpPr>
          <p:cNvPr id="990" name="Shape 990"/>
          <p:cNvSpPr/>
          <p:nvPr>
            <p:ph type="title"/>
          </p:nvPr>
        </p:nvSpPr>
        <p:spPr>
          <a:xfrm>
            <a:off x="443992" y="1817992"/>
            <a:ext cx="12116815" cy="1428306"/>
          </a:xfrm>
          <a:prstGeom prst="rect">
            <a:avLst/>
          </a:prstGeom>
        </p:spPr>
        <p:txBody>
          <a:bodyPr/>
          <a:lstStyle/>
          <a:p>
            <a:pPr lvl="0" algn="l" defTabSz="830862">
              <a:defRPr b="0" sz="1800"/>
            </a:pPr>
            <a:r>
              <a:rPr b="1" sz="3000">
                <a:solidFill>
                  <a:srgbClr val="0433FF"/>
                </a:solidFill>
              </a:rPr>
              <a:t>At ILC</a:t>
            </a:r>
            <a:r>
              <a:rPr b="1" sz="3000"/>
              <a:t> all but </a:t>
            </a:r>
            <a:r>
              <a:rPr b="1" i="1" sz="3000">
                <a:solidFill>
                  <a:srgbClr val="FF2600"/>
                </a:solidFill>
              </a:rPr>
              <a:t>the σ measurement using recoil mass technique</a:t>
            </a:r>
            <a:r>
              <a:rPr b="1" sz="3000"/>
              <a:t> is σ×BR measurements. </a:t>
            </a:r>
          </a:p>
        </p:txBody>
      </p:sp>
      <p:sp>
        <p:nvSpPr>
          <p:cNvPr id="991" name="Shape 99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400"/>
            </a:fld>
          </a:p>
        </p:txBody>
      </p:sp>
      <p:sp>
        <p:nvSpPr>
          <p:cNvPr id="992" name="Shape 992"/>
          <p:cNvSpPr/>
          <p:nvPr/>
        </p:nvSpPr>
        <p:spPr>
          <a:xfrm>
            <a:off x="699994" y="4597400"/>
            <a:ext cx="2404521" cy="1428306"/>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0" tIns="0" rIns="0" bIns="0" anchor="ctr"/>
          <a:lstStyle>
            <a:lvl1pPr defTabSz="830862">
              <a:defRPr b="1" sz="4400">
                <a:latin typeface="Helvetica Neue"/>
                <a:ea typeface="Helvetica Neue"/>
                <a:cs typeface="Helvetica Neue"/>
                <a:sym typeface="Helvetica Neue"/>
              </a:defRPr>
            </a:lvl1pPr>
          </a:lstStyle>
          <a:p>
            <a:pPr lvl="0">
              <a:defRPr b="0" sz="1800"/>
            </a:pPr>
            <a:r>
              <a:rPr b="1" sz="4400"/>
              <a:t>σ×BR</a:t>
            </a:r>
          </a:p>
        </p:txBody>
      </p:sp>
      <p:sp>
        <p:nvSpPr>
          <p:cNvPr id="993" name="Shape 993"/>
          <p:cNvSpPr/>
          <p:nvPr/>
        </p:nvSpPr>
        <p:spPr>
          <a:xfrm>
            <a:off x="5455396" y="4613655"/>
            <a:ext cx="2404522" cy="1428307"/>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0" tIns="0" rIns="0" bIns="0" anchor="ctr"/>
          <a:lstStyle>
            <a:lvl1pPr defTabSz="830862">
              <a:defRPr b="1" sz="4400">
                <a:latin typeface="Helvetica Neue"/>
                <a:ea typeface="Helvetica Neue"/>
                <a:cs typeface="Helvetica Neue"/>
                <a:sym typeface="Helvetica Neue"/>
              </a:defRPr>
            </a:lvl1pPr>
          </a:lstStyle>
          <a:p>
            <a:pPr lvl="0">
              <a:defRPr b="0" sz="1800"/>
            </a:pPr>
            <a:r>
              <a:rPr b="1" sz="4400"/>
              <a:t>BR</a:t>
            </a:r>
          </a:p>
        </p:txBody>
      </p:sp>
      <p:sp>
        <p:nvSpPr>
          <p:cNvPr id="994" name="Shape 994"/>
          <p:cNvSpPr/>
          <p:nvPr/>
        </p:nvSpPr>
        <p:spPr>
          <a:xfrm>
            <a:off x="3130789" y="4862893"/>
            <a:ext cx="2274746" cy="929831"/>
          </a:xfrm>
          <a:prstGeom prst="rightArrow">
            <a:avLst>
              <a:gd name="adj1" fmla="val 32000"/>
              <a:gd name="adj2" fmla="val 87414"/>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995" name="Shape 995"/>
          <p:cNvSpPr/>
          <p:nvPr/>
        </p:nvSpPr>
        <p:spPr>
          <a:xfrm rot="16200000">
            <a:off x="3065023" y="6093289"/>
            <a:ext cx="1890269" cy="931589"/>
          </a:xfrm>
          <a:prstGeom prst="rightArrow">
            <a:avLst>
              <a:gd name="adj1" fmla="val 32000"/>
              <a:gd name="adj2" fmla="val 87249"/>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996" name="Shape 996"/>
          <p:cNvSpPr/>
          <p:nvPr/>
        </p:nvSpPr>
        <p:spPr>
          <a:xfrm>
            <a:off x="10253789" y="4613655"/>
            <a:ext cx="2404522" cy="1428307"/>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b="1" sz="3800">
                <a:latin typeface="Helvetica Neue"/>
                <a:ea typeface="Helvetica Neue"/>
                <a:cs typeface="Helvetica Neue"/>
                <a:sym typeface="Helvetica Neue"/>
              </a:rPr>
              <a:t>g</a:t>
            </a:r>
            <a:endParaRPr b="1" sz="3800">
              <a:latin typeface="Helvetica Neue"/>
              <a:ea typeface="Helvetica Neue"/>
              <a:cs typeface="Helvetica Neue"/>
              <a:sym typeface="Helvetica Neue"/>
            </a:endParaRPr>
          </a:p>
          <a:p>
            <a:pPr lvl="0" defTabSz="830862">
              <a:defRPr sz="1800"/>
            </a:pPr>
            <a:r>
              <a:rPr b="1" sz="2800">
                <a:latin typeface="Helvetica Neue"/>
                <a:ea typeface="Helvetica Neue"/>
                <a:cs typeface="Helvetica Neue"/>
                <a:sym typeface="Helvetica Neue"/>
              </a:rPr>
              <a:t>coupling</a:t>
            </a:r>
          </a:p>
        </p:txBody>
      </p:sp>
      <p:sp>
        <p:nvSpPr>
          <p:cNvPr id="997" name="Shape 997"/>
          <p:cNvSpPr/>
          <p:nvPr/>
        </p:nvSpPr>
        <p:spPr>
          <a:xfrm>
            <a:off x="7935872" y="4862893"/>
            <a:ext cx="2283398" cy="929831"/>
          </a:xfrm>
          <a:prstGeom prst="rightArrow">
            <a:avLst>
              <a:gd name="adj1" fmla="val 32000"/>
              <a:gd name="adj2" fmla="val 87414"/>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998" name="Shape 998"/>
          <p:cNvSpPr/>
          <p:nvPr/>
        </p:nvSpPr>
        <p:spPr>
          <a:xfrm rot="16200000">
            <a:off x="7632959" y="6093289"/>
            <a:ext cx="1890269" cy="931589"/>
          </a:xfrm>
          <a:prstGeom prst="rightArrow">
            <a:avLst>
              <a:gd name="adj1" fmla="val 32000"/>
              <a:gd name="adj2" fmla="val 87249"/>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999" name="Shape 999"/>
          <p:cNvSpPr/>
          <p:nvPr/>
        </p:nvSpPr>
        <p:spPr>
          <a:xfrm>
            <a:off x="7134327" y="7555992"/>
            <a:ext cx="3243156" cy="1681639"/>
          </a:xfrm>
          <a:prstGeom prst="rect">
            <a:avLst/>
          </a:prstGeom>
          <a:solidFill>
            <a:srgbClr val="FFFDA3"/>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b="1" sz="4400">
                <a:solidFill>
                  <a:srgbClr val="FF2600"/>
                </a:solidFill>
                <a:latin typeface="Helvetica Neue"/>
                <a:ea typeface="Helvetica Neue"/>
                <a:cs typeface="Helvetica Neue"/>
                <a:sym typeface="Helvetica Neue"/>
              </a:rPr>
              <a:t>Γ</a:t>
            </a:r>
            <a:r>
              <a:rPr b="1" baseline="-5999" sz="4400">
                <a:solidFill>
                  <a:srgbClr val="FF2600"/>
                </a:solidFill>
                <a:latin typeface="Helvetica Neue"/>
                <a:ea typeface="Helvetica Neue"/>
                <a:cs typeface="Helvetica Neue"/>
                <a:sym typeface="Helvetica Neue"/>
              </a:rPr>
              <a:t>H</a:t>
            </a:r>
            <a:endParaRPr b="1" sz="4400">
              <a:solidFill>
                <a:srgbClr val="FF2600"/>
              </a:solidFill>
              <a:latin typeface="Helvetica Neue"/>
              <a:ea typeface="Helvetica Neue"/>
              <a:cs typeface="Helvetica Neue"/>
              <a:sym typeface="Helvetica Neue"/>
            </a:endParaRPr>
          </a:p>
          <a:p>
            <a:pPr lvl="0" defTabSz="830862">
              <a:defRPr sz="1800"/>
            </a:pPr>
            <a:r>
              <a:rPr b="1" sz="2200">
                <a:solidFill>
                  <a:srgbClr val="FF2600"/>
                </a:solidFill>
                <a:latin typeface="Helvetica Neue"/>
                <a:ea typeface="Helvetica Neue"/>
                <a:cs typeface="Helvetica Neue"/>
                <a:sym typeface="Helvetica Neue"/>
              </a:rPr>
              <a:t>total width</a:t>
            </a:r>
          </a:p>
        </p:txBody>
      </p:sp>
      <p:pic>
        <p:nvPicPr>
          <p:cNvPr id="1000" name="XZe+e-m+mHZ.pdf"/>
          <p:cNvPicPr/>
          <p:nvPr/>
        </p:nvPicPr>
        <p:blipFill>
          <a:blip r:embed="rId4">
            <a:extLst/>
          </a:blip>
          <a:stretch>
            <a:fillRect/>
          </a:stretch>
        </p:blipFill>
        <p:spPr>
          <a:xfrm>
            <a:off x="305702" y="8096363"/>
            <a:ext cx="2359809" cy="1428307"/>
          </a:xfrm>
          <a:prstGeom prst="rect">
            <a:avLst/>
          </a:prstGeom>
          <a:ln w="3175">
            <a:round/>
          </a:ln>
        </p:spPr>
      </p:pic>
      <p:pic>
        <p:nvPicPr>
          <p:cNvPr id="1001" name="nunuHdiagram.pdf"/>
          <p:cNvPicPr/>
          <p:nvPr/>
        </p:nvPicPr>
        <p:blipFill>
          <a:blip r:embed="rId5">
            <a:extLst/>
          </a:blip>
          <a:stretch>
            <a:fillRect/>
          </a:stretch>
        </p:blipFill>
        <p:spPr>
          <a:xfrm>
            <a:off x="9691499" y="7682658"/>
            <a:ext cx="1951085" cy="1428306"/>
          </a:xfrm>
          <a:prstGeom prst="rect">
            <a:avLst/>
          </a:prstGeom>
          <a:ln w="3175">
            <a:round/>
          </a:ln>
        </p:spPr>
      </p:pic>
      <p:pic>
        <p:nvPicPr>
          <p:cNvPr id="1002" name="ZZ-e+eH.pdf"/>
          <p:cNvPicPr/>
          <p:nvPr/>
        </p:nvPicPr>
        <p:blipFill>
          <a:blip r:embed="rId6">
            <a:extLst/>
          </a:blip>
          <a:stretch>
            <a:fillRect/>
          </a:stretch>
        </p:blipFill>
        <p:spPr>
          <a:xfrm>
            <a:off x="409956" y="3484831"/>
            <a:ext cx="1435101" cy="1021130"/>
          </a:xfrm>
          <a:prstGeom prst="rect">
            <a:avLst/>
          </a:prstGeom>
          <a:ln w="12700">
            <a:miter lim="400000"/>
          </a:ln>
        </p:spPr>
      </p:pic>
      <p:pic>
        <p:nvPicPr>
          <p:cNvPr id="1003" name="-ννWWH-e+e.pdf"/>
          <p:cNvPicPr/>
          <p:nvPr/>
        </p:nvPicPr>
        <p:blipFill>
          <a:blip r:embed="rId7">
            <a:extLst/>
          </a:blip>
          <a:stretch>
            <a:fillRect/>
          </a:stretch>
        </p:blipFill>
        <p:spPr>
          <a:xfrm>
            <a:off x="2093722" y="3362610"/>
            <a:ext cx="1435101" cy="1231901"/>
          </a:xfrm>
          <a:prstGeom prst="rect">
            <a:avLst/>
          </a:prstGeom>
          <a:ln w="12700">
            <a:miter lim="400000"/>
          </a:ln>
        </p:spPr>
      </p:pic>
      <p:grpSp>
        <p:nvGrpSpPr>
          <p:cNvPr id="1006" name="Group 1006"/>
          <p:cNvGrpSpPr/>
          <p:nvPr/>
        </p:nvGrpSpPr>
        <p:grpSpPr>
          <a:xfrm>
            <a:off x="3785062" y="4847994"/>
            <a:ext cx="450191" cy="800452"/>
            <a:chOff x="0" y="0"/>
            <a:chExt cx="450190" cy="800450"/>
          </a:xfrm>
        </p:grpSpPr>
        <p:sp>
          <p:nvSpPr>
            <p:cNvPr id="1004" name="Shape 1004"/>
            <p:cNvSpPr/>
            <p:nvPr/>
          </p:nvSpPr>
          <p:spPr>
            <a:xfrm>
              <a:off x="22524" y="163662"/>
              <a:ext cx="390063" cy="6367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00000"/>
            </a:solidFill>
            <a:ln w="12700" cap="flat">
              <a:noFill/>
              <a:miter lim="400000"/>
            </a:ln>
            <a:effectLst/>
          </p:spPr>
          <p:txBody>
            <a:bodyPr wrap="square" lIns="48768" tIns="48768" rIns="48768" bIns="48768" numCol="1" anchor="ctr">
              <a:noAutofit/>
            </a:bodyP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005" name="Shape 1005"/>
            <p:cNvSpPr/>
            <p:nvPr/>
          </p:nvSpPr>
          <p:spPr>
            <a:xfrm>
              <a:off x="0" y="0"/>
              <a:ext cx="450191" cy="45019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00"/>
            </a:solidFill>
            <a:ln w="12700" cap="flat">
              <a:noFill/>
              <a:miter lim="400000"/>
            </a:ln>
            <a:effectLst/>
          </p:spPr>
          <p:txBody>
            <a:bodyPr wrap="square" lIns="48768" tIns="48768" rIns="48768" bIns="48768" numCol="1" anchor="ctr">
              <a:noAutofit/>
            </a:bodyP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grpSp>
      <p:sp>
        <p:nvSpPr>
          <p:cNvPr id="1007" name="Shape 1007"/>
          <p:cNvSpPr/>
          <p:nvPr/>
        </p:nvSpPr>
        <p:spPr>
          <a:xfrm>
            <a:off x="443992" y="840705"/>
            <a:ext cx="12116816" cy="14283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lgn="l" defTabSz="830862">
              <a:defRPr sz="1800"/>
            </a:pPr>
            <a:r>
              <a:rPr b="1" sz="3000">
                <a:solidFill>
                  <a:srgbClr val="0433FF"/>
                </a:solidFill>
                <a:latin typeface="Helvetica Neue"/>
                <a:ea typeface="Helvetica Neue"/>
                <a:cs typeface="Helvetica Neue"/>
                <a:sym typeface="Helvetica Neue"/>
              </a:rPr>
              <a:t>At LHC</a:t>
            </a:r>
            <a:r>
              <a:rPr b="1" sz="3000">
                <a:latin typeface="Helvetica Neue"/>
                <a:ea typeface="Helvetica Neue"/>
                <a:cs typeface="Helvetica Neue"/>
                <a:sym typeface="Helvetica Neue"/>
              </a:rPr>
              <a:t> all the measurements are σ×BR measurements. </a:t>
            </a:r>
          </a:p>
        </p:txBody>
      </p:sp>
      <p:sp>
        <p:nvSpPr>
          <p:cNvPr id="1008" name="Shape 1008"/>
          <p:cNvSpPr/>
          <p:nvPr/>
        </p:nvSpPr>
        <p:spPr>
          <a:xfrm rot="20646422">
            <a:off x="5404171" y="7021462"/>
            <a:ext cx="1525677" cy="55153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507118">
              <a:spcBef>
                <a:spcPts val="1500"/>
              </a:spcBef>
              <a:defRPr b="1" i="1" sz="2800">
                <a:solidFill>
                  <a:srgbClr val="0433FF"/>
                </a:solidFill>
                <a:uFill>
                  <a:solidFill/>
                </a:uFill>
                <a:latin typeface="Helvetica Neue"/>
                <a:ea typeface="Helvetica Neue"/>
                <a:cs typeface="Helvetica Neue"/>
                <a:sym typeface="Helvetica Neue"/>
              </a:defRPr>
            </a:lvl1pPr>
          </a:lstStyle>
          <a:p>
            <a:pPr lvl="0">
              <a:defRPr b="0" i="0" sz="1800">
                <a:solidFill>
                  <a:srgbClr val="000000"/>
                </a:solidFill>
                <a:uFillTx/>
              </a:defRPr>
            </a:pPr>
            <a:r>
              <a:rPr b="1" i="1" sz="2800">
                <a:solidFill>
                  <a:srgbClr val="0433FF"/>
                </a:solidFill>
                <a:uFill>
                  <a:solidFill/>
                </a:uFill>
              </a:rPr>
              <a:t>The Key</a:t>
            </a:r>
          </a:p>
        </p:txBody>
      </p:sp>
      <p:sp>
        <p:nvSpPr>
          <p:cNvPr id="1009" name="Shape 1009"/>
          <p:cNvSpPr/>
          <p:nvPr/>
        </p:nvSpPr>
        <p:spPr>
          <a:xfrm>
            <a:off x="4636985" y="31430"/>
            <a:ext cx="3730830" cy="103126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b="1" i="1" sz="6200">
                <a:latin typeface="Helvetica Neue"/>
                <a:ea typeface="Helvetica Neue"/>
                <a:cs typeface="Helvetica Neue"/>
                <a:sym typeface="Helvetica Neue"/>
              </a:defRPr>
            </a:lvl1pPr>
          </a:lstStyle>
          <a:p>
            <a:pPr lvl="0">
              <a:defRPr b="0" i="0" sz="1800"/>
            </a:pPr>
            <a:r>
              <a:rPr b="1" i="1" sz="6200"/>
              <a:t>Key Point</a:t>
            </a:r>
          </a:p>
        </p:txBody>
      </p:sp>
      <p:sp>
        <p:nvSpPr>
          <p:cNvPr id="1010" name="Shape 1010"/>
          <p:cNvSpPr/>
          <p:nvPr/>
        </p:nvSpPr>
        <p:spPr>
          <a:xfrm>
            <a:off x="253759" y="6136195"/>
            <a:ext cx="2471828" cy="3470899"/>
          </a:xfrm>
          <a:prstGeom prst="rect">
            <a:avLst/>
          </a:prstGeom>
          <a:ln w="12700">
            <a:solidFill>
              <a:srgbClr val="FF2600"/>
            </a:solidFill>
            <a:miter lim="400000"/>
          </a:ln>
        </p:spPr>
        <p:txBody>
          <a:bodyPr lIns="0" tIns="0" rIns="0" bIns="0" anchor="ctr"/>
          <a:lstStyle/>
          <a:p>
            <a:pPr lvl="0" defTabSz="830862">
              <a:defRPr sz="2200">
                <a:solidFill>
                  <a:srgbClr val="FFFFFF"/>
                </a:solidFill>
              </a:defRPr>
            </a:pPr>
          </a:p>
        </p:txBody>
      </p:sp>
      <p:sp>
        <p:nvSpPr>
          <p:cNvPr id="1011" name="Shape 1011"/>
          <p:cNvSpPr/>
          <p:nvPr/>
        </p:nvSpPr>
        <p:spPr>
          <a:xfrm>
            <a:off x="2770827" y="7555992"/>
            <a:ext cx="2631060" cy="1681639"/>
          </a:xfrm>
          <a:prstGeom prst="rect">
            <a:avLst/>
          </a:prstGeom>
          <a:solidFill>
            <a:srgbClr val="FF8AD8">
              <a:alpha val="35293"/>
            </a:srgbClr>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b="1" sz="4400">
                <a:solidFill>
                  <a:srgbClr val="FF2600"/>
                </a:solidFill>
                <a:latin typeface="Helvetica Neue"/>
                <a:ea typeface="Helvetica Neue"/>
                <a:cs typeface="Helvetica Neue"/>
                <a:sym typeface="Helvetica Neue"/>
              </a:rPr>
              <a:t>σ</a:t>
            </a:r>
            <a:endParaRPr b="1" sz="4400">
              <a:solidFill>
                <a:srgbClr val="FF2600"/>
              </a:solidFill>
              <a:latin typeface="Helvetica Neue"/>
              <a:ea typeface="Helvetica Neue"/>
              <a:cs typeface="Helvetica Neue"/>
              <a:sym typeface="Helvetica Neue"/>
            </a:endParaRPr>
          </a:p>
          <a:p>
            <a:pPr lvl="0" defTabSz="830862">
              <a:defRPr sz="1800"/>
            </a:pPr>
            <a:r>
              <a:rPr b="1" sz="2200">
                <a:solidFill>
                  <a:srgbClr val="FF2600"/>
                </a:solidFill>
                <a:latin typeface="Helvetica Neue"/>
                <a:ea typeface="Helvetica Neue"/>
                <a:cs typeface="Helvetica Neue"/>
                <a:sym typeface="Helvetica Neue"/>
              </a:rPr>
              <a:t>from recoil mass</a:t>
            </a:r>
          </a:p>
        </p:txBody>
      </p:sp>
      <p:grpSp>
        <p:nvGrpSpPr>
          <p:cNvPr id="1017" name="Group 1017"/>
          <p:cNvGrpSpPr/>
          <p:nvPr/>
        </p:nvGrpSpPr>
        <p:grpSpPr>
          <a:xfrm rot="18730056">
            <a:off x="4827869" y="6828534"/>
            <a:ext cx="623960" cy="1794898"/>
            <a:chOff x="0" y="0"/>
            <a:chExt cx="623958" cy="1794897"/>
          </a:xfrm>
        </p:grpSpPr>
        <p:sp>
          <p:nvSpPr>
            <p:cNvPr id="1012" name="Shape 1012"/>
            <p:cNvSpPr/>
            <p:nvPr/>
          </p:nvSpPr>
          <p:spPr>
            <a:xfrm rot="21600000">
              <a:off x="224028" y="-1"/>
              <a:ext cx="175902" cy="1580581"/>
            </a:xfrm>
            <a:prstGeom prst="rect">
              <a:avLst/>
            </a:prstGeom>
            <a:blipFill rotWithShape="1">
              <a:blip r:embed="rId3"/>
              <a:srcRect l="0" t="0" r="0" b="0"/>
              <a:tile tx="0" ty="0" sx="100000" sy="100000" flip="none" algn="tl"/>
            </a:blip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013" name="Shape 1013"/>
            <p:cNvSpPr/>
            <p:nvPr/>
          </p:nvSpPr>
          <p:spPr>
            <a:xfrm rot="21600000">
              <a:off x="382086" y="31611"/>
              <a:ext cx="175902" cy="153120"/>
            </a:xfrm>
            <a:prstGeom prst="rect">
              <a:avLst/>
            </a:prstGeom>
            <a:blipFill rotWithShape="1">
              <a:blip r:embed="rId3"/>
              <a:srcRect l="0" t="0" r="0" b="0"/>
              <a:tile tx="0" ty="0" sx="100000" sy="100000" flip="none" algn="tl"/>
            </a:blip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014" name="Shape 1014"/>
            <p:cNvSpPr/>
            <p:nvPr/>
          </p:nvSpPr>
          <p:spPr>
            <a:xfrm rot="21600000">
              <a:off x="382086" y="173863"/>
              <a:ext cx="175902" cy="153120"/>
            </a:xfrm>
            <a:prstGeom prst="rect">
              <a:avLst/>
            </a:prstGeom>
            <a:blipFill rotWithShape="1">
              <a:blip r:embed="rId3"/>
              <a:srcRect l="0" t="0" r="0" b="0"/>
              <a:tile tx="0" ty="0" sx="100000" sy="100000" flip="none" algn="tl"/>
            </a:blip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015" name="Shape 1015"/>
            <p:cNvSpPr/>
            <p:nvPr/>
          </p:nvSpPr>
          <p:spPr>
            <a:xfrm rot="21600000">
              <a:off x="-1" y="1232851"/>
              <a:ext cx="623960" cy="562047"/>
            </a:xfrm>
            <a:prstGeom prst="roundRect">
              <a:avLst>
                <a:gd name="adj" fmla="val 32955"/>
              </a:avLst>
            </a:prstGeom>
            <a:blipFill rotWithShape="1">
              <a:blip r:embed="rId3"/>
              <a:srcRect l="0" t="0" r="0" b="0"/>
              <a:tile tx="0" ty="0" sx="100000" sy="100000" flip="none" algn="tl"/>
            </a:blip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016" name="Shape 1016"/>
            <p:cNvSpPr/>
            <p:nvPr/>
          </p:nvSpPr>
          <p:spPr>
            <a:xfrm rot="21600000">
              <a:off x="147456" y="1379525"/>
              <a:ext cx="329046" cy="268699"/>
            </a:xfrm>
            <a:prstGeom prst="roundRect">
              <a:avLst>
                <a:gd name="adj" fmla="val 34826"/>
              </a:avLst>
            </a:prstGeom>
            <a:solidFill>
              <a:srgbClr val="FFFFFF"/>
            </a:solid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grpSp>
      <p:grpSp>
        <p:nvGrpSpPr>
          <p:cNvPr id="1020" name="Group 1020"/>
          <p:cNvGrpSpPr/>
          <p:nvPr/>
        </p:nvGrpSpPr>
        <p:grpSpPr>
          <a:xfrm>
            <a:off x="7321598" y="8280571"/>
            <a:ext cx="450191" cy="800451"/>
            <a:chOff x="0" y="0"/>
            <a:chExt cx="450190" cy="800450"/>
          </a:xfrm>
        </p:grpSpPr>
        <p:sp>
          <p:nvSpPr>
            <p:cNvPr id="1018" name="Shape 1018"/>
            <p:cNvSpPr/>
            <p:nvPr/>
          </p:nvSpPr>
          <p:spPr>
            <a:xfrm>
              <a:off x="22524" y="163662"/>
              <a:ext cx="390063" cy="6367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00000"/>
            </a:solidFill>
            <a:ln w="12700" cap="flat">
              <a:noFill/>
              <a:miter lim="400000"/>
            </a:ln>
            <a:effectLst/>
          </p:spPr>
          <p:txBody>
            <a:bodyPr wrap="square" lIns="48768" tIns="48768" rIns="48768" bIns="48768" numCol="1" anchor="ctr">
              <a:noAutofit/>
            </a:bodyP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019" name="Shape 1019"/>
            <p:cNvSpPr/>
            <p:nvPr/>
          </p:nvSpPr>
          <p:spPr>
            <a:xfrm>
              <a:off x="0" y="0"/>
              <a:ext cx="450191" cy="45019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00"/>
            </a:solidFill>
            <a:ln w="12700" cap="flat">
              <a:noFill/>
              <a:miter lim="400000"/>
            </a:ln>
            <a:effectLst/>
          </p:spPr>
          <p:txBody>
            <a:bodyPr wrap="square" lIns="48768" tIns="48768" rIns="48768" bIns="48768" numCol="1" anchor="ctr">
              <a:noAutofit/>
            </a:bodyP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grpSp>
      <p:sp>
        <p:nvSpPr>
          <p:cNvPr id="1021" name="Shape 1021"/>
          <p:cNvSpPr/>
          <p:nvPr/>
        </p:nvSpPr>
        <p:spPr>
          <a:xfrm rot="23134">
            <a:off x="5439723" y="8295488"/>
            <a:ext cx="1890269" cy="931589"/>
          </a:xfrm>
          <a:prstGeom prst="rightArrow">
            <a:avLst>
              <a:gd name="adj1" fmla="val 32000"/>
              <a:gd name="adj2" fmla="val 87249"/>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pic>
        <p:nvPicPr>
          <p:cNvPr id="1022" name="droppedImage.pdf"/>
          <p:cNvPicPr/>
          <p:nvPr/>
        </p:nvPicPr>
        <p:blipFill>
          <a:blip r:embed="rId8">
            <a:extLst/>
          </a:blip>
          <a:stretch>
            <a:fillRect/>
          </a:stretch>
        </p:blipFill>
        <p:spPr>
          <a:xfrm>
            <a:off x="5843252" y="3723065"/>
            <a:ext cx="6471236" cy="661091"/>
          </a:xfrm>
          <a:prstGeom prst="rect">
            <a:avLst/>
          </a:prstGeom>
          <a:ln w="12700">
            <a:miter lim="400000"/>
          </a:ln>
        </p:spPr>
      </p:pic>
      <p:sp>
        <p:nvSpPr>
          <p:cNvPr id="1023" name="Shape 1023"/>
          <p:cNvSpPr/>
          <p:nvPr/>
        </p:nvSpPr>
        <p:spPr>
          <a:xfrm>
            <a:off x="2770827" y="9258300"/>
            <a:ext cx="2629448" cy="285470"/>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algn="l" defTabSz="830862">
              <a:spcBef>
                <a:spcPts val="300"/>
              </a:spcBef>
              <a:buClr>
                <a:srgbClr val="FF2600"/>
              </a:buClr>
              <a:buFont typeface="Tahoma"/>
              <a:tabLst>
                <a:tab pos="609600" algn="l"/>
                <a:tab pos="2844800" algn="l"/>
                <a:tab pos="2882900" algn="l"/>
              </a:tabLst>
              <a:defRPr b="1" i="1" sz="1800">
                <a:solidFill>
                  <a:srgbClr val="000090"/>
                </a:solidFill>
                <a:uFill>
                  <a:solidFill>
                    <a:srgbClr val="FF2C79"/>
                  </a:solidFill>
                </a:uFill>
                <a:latin typeface="Helvetica Neue"/>
                <a:ea typeface="Helvetica Neue"/>
                <a:cs typeface="Helvetica Neue"/>
                <a:sym typeface="Helvetica Neue"/>
              </a:defRPr>
            </a:lvl1pPr>
          </a:lstStyle>
          <a:p>
            <a:pPr lvl="0">
              <a:defRPr b="0" i="0">
                <a:solidFill>
                  <a:srgbClr val="000000"/>
                </a:solidFill>
                <a:uFillTx/>
              </a:defRPr>
            </a:pPr>
            <a:r>
              <a:rPr b="1" i="1">
                <a:solidFill>
                  <a:srgbClr val="000090"/>
                </a:solidFill>
                <a:uFill>
                  <a:solidFill>
                    <a:srgbClr val="FF2C79"/>
                  </a:solidFill>
                </a:uFill>
              </a:rPr>
              <a:t>Z→qq is also usable.</a:t>
            </a:r>
          </a:p>
        </p:txBody>
      </p:sp>
      <p:sp>
        <p:nvSpPr>
          <p:cNvPr id="1024" name="Shape 1024"/>
          <p:cNvSpPr/>
          <p:nvPr/>
        </p:nvSpPr>
        <p:spPr>
          <a:xfrm>
            <a:off x="9986914" y="6438698"/>
            <a:ext cx="2629447" cy="1199870"/>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lvl="0" marL="112888" algn="l" defTabSz="830862">
              <a:spcBef>
                <a:spcPts val="300"/>
              </a:spcBef>
              <a:buClr>
                <a:srgbClr val="FF2600"/>
              </a:buClr>
              <a:buFont typeface="Tahoma"/>
              <a:tabLst>
                <a:tab pos="609600" algn="l"/>
                <a:tab pos="2844800" algn="l"/>
                <a:tab pos="2882900" algn="l"/>
              </a:tabLst>
              <a:defRPr sz="1800"/>
            </a:pPr>
            <a:r>
              <a:rPr b="1" i="1">
                <a:solidFill>
                  <a:srgbClr val="000090"/>
                </a:solidFill>
                <a:uFill>
                  <a:solidFill>
                    <a:srgbClr val="FF2C79"/>
                  </a:solidFill>
                </a:uFill>
                <a:latin typeface="Helvetica Neue"/>
                <a:ea typeface="Helvetica Neue"/>
                <a:cs typeface="Helvetica Neue"/>
                <a:sym typeface="Helvetica Neue"/>
              </a:rPr>
              <a:t>WW-fusion is crucial for precision total width measurement</a:t>
            </a:r>
            <a:endParaRPr b="1" i="1">
              <a:solidFill>
                <a:srgbClr val="000090"/>
              </a:solidFill>
              <a:uFill>
                <a:solidFill>
                  <a:srgbClr val="FF2C79"/>
                </a:solidFill>
              </a:uFill>
              <a:latin typeface="Helvetica Neue"/>
              <a:ea typeface="Helvetica Neue"/>
              <a:cs typeface="Helvetica Neue"/>
              <a:sym typeface="Helvetica Neue"/>
            </a:endParaRPr>
          </a:p>
          <a:p>
            <a:pPr lvl="0" marL="112888" algn="l" defTabSz="830862">
              <a:spcBef>
                <a:spcPts val="300"/>
              </a:spcBef>
              <a:buClr>
                <a:srgbClr val="FF2600"/>
              </a:buClr>
              <a:buFont typeface="Tahoma"/>
              <a:tabLst>
                <a:tab pos="609600" algn="l"/>
                <a:tab pos="2844800" algn="l"/>
                <a:tab pos="2882900" algn="l"/>
              </a:tabLst>
              <a:defRPr sz="1800"/>
            </a:pPr>
            <a:r>
              <a:rPr b="1" i="1">
                <a:solidFill>
                  <a:srgbClr val="000090"/>
                </a:solidFill>
                <a:uFill>
                  <a:solidFill>
                    <a:srgbClr val="FF2C79"/>
                  </a:solidFill>
                </a:uFill>
                <a:latin typeface="Helvetica Neue"/>
                <a:ea typeface="Helvetica Neue"/>
                <a:cs typeface="Helvetica Neue"/>
                <a:sym typeface="Helvetica Neue"/>
              </a:rPr>
              <a:t>→ Ecm &gt; 350GeV</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9" name="image5.png"/>
          <p:cNvPicPr/>
          <p:nvPr/>
        </p:nvPicPr>
        <p:blipFill>
          <a:blip r:embed="rId2">
            <a:extLst/>
          </a:blip>
          <a:stretch>
            <a:fillRect/>
          </a:stretch>
        </p:blipFill>
        <p:spPr>
          <a:xfrm>
            <a:off x="6340907" y="3631982"/>
            <a:ext cx="6301943" cy="4750021"/>
          </a:xfrm>
          <a:prstGeom prst="rect">
            <a:avLst/>
          </a:prstGeom>
          <a:ln w="12700">
            <a:miter lim="400000"/>
          </a:ln>
          <a:effectLst>
            <a:outerShdw sx="100000" sy="100000" kx="0" ky="0" algn="b" rotWithShape="0" blurRad="50800" dist="38100" dir="2700000">
              <a:srgbClr val="929292">
                <a:alpha val="42999"/>
              </a:srgbClr>
            </a:outerShdw>
          </a:effectLst>
        </p:spPr>
      </p:pic>
      <p:sp>
        <p:nvSpPr>
          <p:cNvPr id="680" name="Shape 680"/>
          <p:cNvSpPr/>
          <p:nvPr/>
        </p:nvSpPr>
        <p:spPr>
          <a:xfrm>
            <a:off x="10338479" y="6197600"/>
            <a:ext cx="2156054" cy="40640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wrap="none" lIns="0" tIns="0" rIns="0" bIns="0">
            <a:spAutoFit/>
          </a:bodyPr>
          <a:lstStyle>
            <a:lvl1pPr marR="40639" indent="40639" defTabSz="914400">
              <a:defRPr sz="3200">
                <a:solidFill>
                  <a:srgbClr val="FFFFFF"/>
                </a:solidFill>
                <a:uFill>
                  <a:solidFill>
                    <a:srgbClr val="FFFFFF"/>
                  </a:solidFill>
                </a:uFill>
                <a:latin typeface="ヒラギノ角ゴ Pro W3"/>
                <a:ea typeface="ヒラギノ角ゴ Pro W3"/>
                <a:cs typeface="ヒラギノ角ゴ Pro W3"/>
                <a:sym typeface="ヒラギノ角ゴ Pro W3"/>
              </a:defRPr>
            </a:lvl1pPr>
          </a:lstStyle>
          <a:p>
            <a:pPr lvl="0">
              <a:defRPr sz="1800">
                <a:solidFill>
                  <a:srgbClr val="000000"/>
                </a:solidFill>
                <a:uFillTx/>
              </a:defRPr>
            </a:pPr>
            <a:r>
              <a:rPr sz="3200">
                <a:solidFill>
                  <a:srgbClr val="FFFFFF"/>
                </a:solidFill>
                <a:uFill>
                  <a:solidFill>
                    <a:srgbClr val="FFFFFF"/>
                  </a:solidFill>
                </a:uFill>
              </a:rPr>
              <a:t>PFA at ILC</a:t>
            </a:r>
          </a:p>
        </p:txBody>
      </p:sp>
      <p:sp>
        <p:nvSpPr>
          <p:cNvPr id="681" name="Shape 681"/>
          <p:cNvSpPr/>
          <p:nvPr/>
        </p:nvSpPr>
        <p:spPr>
          <a:xfrm>
            <a:off x="10159206" y="6807200"/>
            <a:ext cx="2400303" cy="1464666"/>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lvl="0" marR="40639" indent="40639" defTabSz="914400">
              <a:defRPr sz="1800"/>
            </a:pPr>
            <a:r>
              <a:rPr sz="2400">
                <a:solidFill>
                  <a:srgbClr val="FFFFFF"/>
                </a:solidFill>
                <a:uFill>
                  <a:solidFill>
                    <a:srgbClr val="FFFFFF"/>
                  </a:solidFill>
                </a:uFill>
                <a:latin typeface="Helvetica Neue"/>
                <a:ea typeface="Helvetica Neue"/>
                <a:cs typeface="Helvetica Neue"/>
                <a:sym typeface="Helvetica Neue"/>
              </a:rPr>
              <a:t>1-to-1 track- cluster matching for exact E</a:t>
            </a:r>
            <a:r>
              <a:rPr baseline="-5998" sz="2400">
                <a:solidFill>
                  <a:srgbClr val="FFFFFF"/>
                </a:solidFill>
                <a:uFill>
                  <a:solidFill>
                    <a:srgbClr val="FFFFFF"/>
                  </a:solidFill>
                </a:uFill>
                <a:latin typeface="Helvetica Neue"/>
                <a:ea typeface="Helvetica Neue"/>
                <a:cs typeface="Helvetica Neue"/>
                <a:sym typeface="Helvetica Neue"/>
              </a:rPr>
              <a:t>ch</a:t>
            </a:r>
            <a:r>
              <a:rPr sz="2400">
                <a:solidFill>
                  <a:srgbClr val="FFFFFF"/>
                </a:solidFill>
                <a:uFill>
                  <a:solidFill>
                    <a:srgbClr val="FFFFFF"/>
                  </a:solidFill>
                </a:uFill>
                <a:latin typeface="Helvetica Neue"/>
                <a:ea typeface="Helvetica Neue"/>
                <a:cs typeface="Helvetica Neue"/>
                <a:sym typeface="Helvetica Neue"/>
              </a:rPr>
              <a:t> subtraction </a:t>
            </a:r>
          </a:p>
        </p:txBody>
      </p:sp>
      <p:sp>
        <p:nvSpPr>
          <p:cNvPr id="682" name="Shape 682"/>
          <p:cNvSpPr/>
          <p:nvPr>
            <p:ph type="title"/>
          </p:nvPr>
        </p:nvSpPr>
        <p:spPr>
          <a:xfrm>
            <a:off x="266696" y="52343"/>
            <a:ext cx="12738105" cy="1001139"/>
          </a:xfrm>
          <a:prstGeom prst="rect">
            <a:avLst/>
          </a:prstGeom>
        </p:spPr>
        <p:txBody>
          <a:bodyPr>
            <a:normAutofit fontScale="100000" lnSpcReduction="0"/>
          </a:bodyPr>
          <a:lstStyle/>
          <a:p>
            <a:pPr lvl="0" algn="l" defTabSz="585215">
              <a:defRPr sz="1800">
                <a:uFillTx/>
              </a:defRPr>
            </a:pPr>
            <a:r>
              <a:rPr b="1" i="1" sz="3400">
                <a:uFill>
                  <a:solidFill>
                    <a:srgbClr val="FF2600"/>
                  </a:solidFill>
                </a:uFill>
                <a:latin typeface="Helvetica Neue"/>
                <a:ea typeface="Helvetica Neue"/>
                <a:cs typeface="Helvetica Neue"/>
                <a:sym typeface="Helvetica Neue"/>
              </a:rPr>
              <a:t>New Paradigm : </a:t>
            </a:r>
            <a:br>
              <a:rPr b="1" i="1" sz="3400">
                <a:uFill>
                  <a:solidFill>
                    <a:srgbClr val="FF2600"/>
                  </a:solidFill>
                </a:uFill>
                <a:latin typeface="Helvetica Neue"/>
                <a:ea typeface="Helvetica Neue"/>
                <a:cs typeface="Helvetica Neue"/>
                <a:sym typeface="Helvetica Neue"/>
              </a:rPr>
            </a:br>
            <a:r>
              <a:rPr b="1" i="1" sz="2300">
                <a:uFill>
                  <a:solidFill>
                    <a:srgbClr val="FF2600"/>
                  </a:solidFill>
                </a:uFill>
                <a:latin typeface="Helvetica Neue"/>
                <a:ea typeface="Helvetica Neue"/>
                <a:cs typeface="Helvetica Neue"/>
                <a:sym typeface="Helvetica Neue"/>
              </a:rPr>
              <a:t>            </a:t>
            </a:r>
            <a:r>
              <a:rPr b="1" i="1" sz="2300">
                <a:solidFill>
                  <a:srgbClr val="0433FF"/>
                </a:solidFill>
                <a:uFill>
                  <a:solidFill>
                    <a:srgbClr val="FF2600"/>
                  </a:solidFill>
                </a:uFill>
                <a:latin typeface="Helvetica Neue"/>
                <a:ea typeface="Helvetica Neue"/>
                <a:cs typeface="Helvetica Neue"/>
                <a:sym typeface="Helvetica Neue"/>
              </a:rPr>
              <a:t>View events as viewing a Feynman diagram</a:t>
            </a:r>
          </a:p>
        </p:txBody>
      </p:sp>
      <p:sp>
        <p:nvSpPr>
          <p:cNvPr id="683" name="Shape 683"/>
          <p:cNvSpPr/>
          <p:nvPr/>
        </p:nvSpPr>
        <p:spPr>
          <a:xfrm>
            <a:off x="773112" y="2160794"/>
            <a:ext cx="5086353" cy="1736391"/>
          </a:xfrm>
          <a:prstGeom prst="rect">
            <a:avLst/>
          </a:prstGeom>
          <a:solidFill>
            <a:srgbClr val="FFFFFF">
              <a:alpha val="89018"/>
            </a:srgbClr>
          </a:solidFill>
          <a:ln w="25400">
            <a:solidFill>
              <a:srgbClr val="FFFFFF">
                <a:alpha val="89803"/>
              </a:srgbClr>
            </a:solidFill>
            <a:miter lim="0"/>
          </a:ln>
          <a:effectLst>
            <a:outerShdw sx="100000" sy="100000" kx="0" ky="0" algn="b" rotWithShape="0" blurRad="50800" dist="38100" dir="2700000">
              <a:srgbClr val="929292">
                <a:alpha val="42998"/>
              </a:srgbClr>
            </a:outerShdw>
          </a:effectLst>
        </p:spPr>
        <p:txBody>
          <a:bodyPr lIns="0" tIns="0" rIns="0" bIns="0" anchor="ctr"/>
          <a:lstStyle/>
          <a:p>
            <a:pPr lvl="0" algn="l" defTabSz="1295400">
              <a:defRPr sz="3400">
                <a:latin typeface="Arial"/>
                <a:ea typeface="Arial"/>
                <a:cs typeface="Arial"/>
                <a:sym typeface="Arial"/>
              </a:defRPr>
            </a:pPr>
          </a:p>
        </p:txBody>
      </p:sp>
      <p:pic>
        <p:nvPicPr>
          <p:cNvPr id="684" name="image6.png" descr="image.png"/>
          <p:cNvPicPr/>
          <p:nvPr/>
        </p:nvPicPr>
        <p:blipFill>
          <a:blip r:embed="rId3">
            <a:extLst/>
          </a:blip>
          <a:stretch>
            <a:fillRect/>
          </a:stretch>
        </p:blipFill>
        <p:spPr>
          <a:xfrm>
            <a:off x="586556" y="2107326"/>
            <a:ext cx="5461051" cy="1767207"/>
          </a:xfrm>
          <a:prstGeom prst="rect">
            <a:avLst/>
          </a:prstGeom>
          <a:ln w="12700">
            <a:miter lim="400000"/>
          </a:ln>
          <a:effectLst>
            <a:outerShdw sx="100000" sy="100000" kx="0" ky="0" algn="b" rotWithShape="0" blurRad="50800" dist="38100" dir="2700000">
              <a:srgbClr val="929292">
                <a:alpha val="42998"/>
              </a:srgbClr>
            </a:outerShdw>
          </a:effectLst>
        </p:spPr>
      </p:pic>
      <p:sp>
        <p:nvSpPr>
          <p:cNvPr id="685" name="Shape 685"/>
          <p:cNvSpPr/>
          <p:nvPr/>
        </p:nvSpPr>
        <p:spPr>
          <a:xfrm>
            <a:off x="6424764" y="2053401"/>
            <a:ext cx="3718771" cy="128201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tabLst>
                <a:tab pos="1066800" algn="l"/>
                <a:tab pos="6807200" algn="l"/>
              </a:tabLst>
              <a:defRPr sz="1800"/>
            </a:pPr>
            <a:r>
              <a:rPr b="1" sz="2600">
                <a:latin typeface="Helvetica Neue"/>
                <a:ea typeface="Helvetica Neue"/>
                <a:cs typeface="Helvetica Neue"/>
                <a:sym typeface="Helvetica Neue"/>
              </a:rPr>
              <a:t>Identify W/Z/top/Higgs with their</a:t>
            </a:r>
            <a:endParaRPr>
              <a:latin typeface="ヒラギノ角ゴ Pro W3"/>
              <a:ea typeface="ヒラギノ角ゴ Pro W3"/>
              <a:cs typeface="ヒラギノ角ゴ Pro W3"/>
              <a:sym typeface="ヒラギノ角ゴ Pro W3"/>
            </a:endParaRPr>
          </a:p>
          <a:p>
            <a:pPr lvl="0" algn="l">
              <a:tabLst>
                <a:tab pos="1066800" algn="l"/>
                <a:tab pos="6807200" algn="l"/>
              </a:tabLst>
              <a:defRPr sz="1800"/>
            </a:pPr>
            <a:r>
              <a:rPr b="1" sz="2600">
                <a:latin typeface="Helvetica Neue"/>
                <a:ea typeface="Helvetica Neue"/>
                <a:cs typeface="Helvetica Neue"/>
                <a:sym typeface="Helvetica Neue"/>
              </a:rPr>
              <a:t>jet invariant mass: </a:t>
            </a:r>
            <a:r>
              <a:rPr b="1" sz="2600">
                <a:solidFill>
                  <a:srgbClr val="FF0000"/>
                </a:solidFill>
                <a:latin typeface="Helvetica Neue"/>
                <a:ea typeface="Helvetica Neue"/>
                <a:cs typeface="Helvetica Neue"/>
                <a:sym typeface="Helvetica Neue"/>
              </a:rPr>
              <a:t>M</a:t>
            </a:r>
            <a:r>
              <a:rPr b="1" baseline="-27922" sz="2600">
                <a:solidFill>
                  <a:srgbClr val="FF0000"/>
                </a:solidFill>
                <a:latin typeface="Helvetica Neue"/>
                <a:ea typeface="Helvetica Neue"/>
                <a:cs typeface="Helvetica Neue"/>
                <a:sym typeface="Helvetica Neue"/>
              </a:rPr>
              <a:t>jets</a:t>
            </a:r>
          </a:p>
        </p:txBody>
      </p:sp>
      <p:sp>
        <p:nvSpPr>
          <p:cNvPr id="686" name="Shape 686"/>
          <p:cNvSpPr/>
          <p:nvPr/>
        </p:nvSpPr>
        <p:spPr>
          <a:xfrm>
            <a:off x="276762" y="4154371"/>
            <a:ext cx="5136621" cy="64713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b="1" i="1" sz="3600">
                <a:solidFill>
                  <a:srgbClr val="FF2600"/>
                </a:solidFill>
                <a:uFill>
                  <a:solidFill>
                    <a:srgbClr val="FF2600"/>
                  </a:solidFill>
                </a:uFill>
                <a:latin typeface="Helvetica Neue"/>
                <a:ea typeface="Helvetica Neue"/>
                <a:cs typeface="Helvetica Neue"/>
                <a:sym typeface="Helvetica Neue"/>
              </a:rPr>
              <a:t>P</a:t>
            </a:r>
            <a:r>
              <a:rPr b="1" i="1" sz="3600">
                <a:latin typeface="Helvetica Neue"/>
                <a:ea typeface="Helvetica Neue"/>
                <a:cs typeface="Helvetica Neue"/>
                <a:sym typeface="Helvetica Neue"/>
              </a:rPr>
              <a:t>article </a:t>
            </a:r>
            <a:r>
              <a:rPr b="1" i="1" sz="3600">
                <a:solidFill>
                  <a:srgbClr val="FF2600"/>
                </a:solidFill>
                <a:uFill>
                  <a:solidFill>
                    <a:srgbClr val="FF2600"/>
                  </a:solidFill>
                </a:uFill>
                <a:latin typeface="Helvetica Neue"/>
                <a:ea typeface="Helvetica Neue"/>
                <a:cs typeface="Helvetica Neue"/>
                <a:sym typeface="Helvetica Neue"/>
              </a:rPr>
              <a:t>F</a:t>
            </a:r>
            <a:r>
              <a:rPr b="1" i="1" sz="3600">
                <a:latin typeface="Helvetica Neue"/>
                <a:ea typeface="Helvetica Neue"/>
                <a:cs typeface="Helvetica Neue"/>
                <a:sym typeface="Helvetica Neue"/>
              </a:rPr>
              <a:t>low </a:t>
            </a:r>
            <a:r>
              <a:rPr b="1" i="1" sz="3600">
                <a:solidFill>
                  <a:srgbClr val="FF2600"/>
                </a:solidFill>
                <a:uFill>
                  <a:solidFill>
                    <a:srgbClr val="FF2600"/>
                  </a:solidFill>
                </a:uFill>
                <a:latin typeface="Helvetica Neue"/>
                <a:ea typeface="Helvetica Neue"/>
                <a:cs typeface="Helvetica Neue"/>
                <a:sym typeface="Helvetica Neue"/>
              </a:rPr>
              <a:t>A</a:t>
            </a:r>
            <a:r>
              <a:rPr b="1" i="1" sz="3600">
                <a:latin typeface="Helvetica Neue"/>
                <a:ea typeface="Helvetica Neue"/>
                <a:cs typeface="Helvetica Neue"/>
                <a:sym typeface="Helvetica Neue"/>
              </a:rPr>
              <a:t>nalysis</a:t>
            </a:r>
          </a:p>
        </p:txBody>
      </p:sp>
      <p:sp>
        <p:nvSpPr>
          <p:cNvPr id="687" name="Shape 687"/>
          <p:cNvSpPr/>
          <p:nvPr/>
        </p:nvSpPr>
        <p:spPr>
          <a:xfrm>
            <a:off x="586556" y="4826775"/>
            <a:ext cx="5272907" cy="14643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2400">
                <a:solidFill>
                  <a:srgbClr val="FF2600"/>
                </a:solidFill>
                <a:uFill>
                  <a:solidFill/>
                </a:uFill>
                <a:latin typeface="Helvetica Neue"/>
                <a:ea typeface="Helvetica Neue"/>
                <a:cs typeface="Helvetica Neue"/>
                <a:sym typeface="Helvetica Neue"/>
              </a:rPr>
              <a:t>PFA</a:t>
            </a:r>
            <a:r>
              <a:rPr b="1" sz="2400">
                <a:uFill>
                  <a:solidFill/>
                </a:uFill>
                <a:latin typeface="Helvetica Neue"/>
                <a:ea typeface="Helvetica Neue"/>
                <a:cs typeface="Helvetica Neue"/>
                <a:sym typeface="Helvetica Neue"/>
              </a:rPr>
              <a:t> is the key to achieve excellent jet invariant mass resolution comparable to the natural width of the weak boson:</a:t>
            </a:r>
          </a:p>
        </p:txBody>
      </p:sp>
      <p:sp>
        <p:nvSpPr>
          <p:cNvPr id="688" name="Shape 688"/>
          <p:cNvSpPr/>
          <p:nvPr/>
        </p:nvSpPr>
        <p:spPr>
          <a:xfrm>
            <a:off x="7765825" y="8476698"/>
            <a:ext cx="5220315" cy="10960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tabLst>
                <a:tab pos="838200" algn="l"/>
                <a:tab pos="4483100" algn="l"/>
              </a:tabLst>
              <a:defRPr sz="1800"/>
            </a:pPr>
            <a:r>
              <a:rPr b="1" sz="2400">
                <a:latin typeface="Helvetica Neue"/>
                <a:ea typeface="Helvetica Neue"/>
                <a:cs typeface="Helvetica Neue"/>
                <a:sym typeface="Helvetica Neue"/>
              </a:rPr>
              <a:t>1-to-1 matching requires </a:t>
            </a:r>
            <a:endParaRPr>
              <a:latin typeface="ヒラギノ角ゴ Pro W3"/>
              <a:ea typeface="ヒラギノ角ゴ Pro W3"/>
              <a:cs typeface="ヒラギノ角ゴ Pro W3"/>
              <a:sym typeface="ヒラギノ角ゴ Pro W3"/>
            </a:endParaRPr>
          </a:p>
          <a:p>
            <a:pPr lvl="0" algn="l">
              <a:tabLst>
                <a:tab pos="838200" algn="l"/>
                <a:tab pos="4483100" algn="l"/>
              </a:tabLst>
              <a:defRPr sz="1800"/>
            </a:pPr>
            <a:r>
              <a:rPr b="1" sz="2400">
                <a:solidFill>
                  <a:srgbClr val="024C90"/>
                </a:solidFill>
                <a:latin typeface="Helvetica Neue"/>
                <a:ea typeface="Helvetica Neue"/>
                <a:cs typeface="Helvetica Neue"/>
                <a:sym typeface="Helvetica Neue"/>
              </a:rPr>
              <a:t>   High resolution tracking  </a:t>
            </a:r>
            <a:endParaRPr>
              <a:latin typeface="ヒラギノ角ゴ Pro W3"/>
              <a:ea typeface="ヒラギノ角ゴ Pro W3"/>
              <a:cs typeface="ヒラギノ角ゴ Pro W3"/>
              <a:sym typeface="ヒラギノ角ゴ Pro W3"/>
            </a:endParaRPr>
          </a:p>
          <a:p>
            <a:pPr lvl="0" algn="l">
              <a:tabLst>
                <a:tab pos="838200" algn="l"/>
                <a:tab pos="4483100" algn="l"/>
              </a:tabLst>
              <a:defRPr sz="1800"/>
            </a:pPr>
            <a:r>
              <a:rPr b="1" sz="2400">
                <a:solidFill>
                  <a:srgbClr val="024C90"/>
                </a:solidFill>
                <a:latin typeface="Helvetica Neue"/>
                <a:ea typeface="Helvetica Neue"/>
                <a:cs typeface="Helvetica Neue"/>
                <a:sym typeface="Helvetica Neue"/>
              </a:rPr>
              <a:t>   High granularity calorimetry  </a:t>
            </a:r>
          </a:p>
        </p:txBody>
      </p:sp>
      <p:sp>
        <p:nvSpPr>
          <p:cNvPr id="689" name="Shape 689"/>
          <p:cNvSpPr/>
          <p:nvPr/>
        </p:nvSpPr>
        <p:spPr>
          <a:xfrm>
            <a:off x="549233" y="7264548"/>
            <a:ext cx="5754354" cy="1976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10000"/>
              </a:lnSpc>
              <a:tabLst>
                <a:tab pos="838200" algn="l"/>
                <a:tab pos="4483100" algn="l"/>
              </a:tabLst>
              <a:defRPr sz="1800"/>
            </a:pPr>
            <a:r>
              <a:rPr b="1" sz="2400">
                <a:latin typeface="Helvetica Neue"/>
                <a:ea typeface="Helvetica Neue"/>
                <a:cs typeface="Helvetica Neue"/>
                <a:sym typeface="Helvetica Neue"/>
              </a:rPr>
              <a:t>Use tracker for charged particles, </a:t>
            </a:r>
            <a:r>
              <a:rPr b="1" sz="2400">
                <a:solidFill>
                  <a:srgbClr val="FF2600"/>
                </a:solidFill>
                <a:latin typeface="Helvetica Neue"/>
                <a:ea typeface="Helvetica Neue"/>
                <a:cs typeface="Helvetica Neue"/>
                <a:sym typeface="Helvetica Neue"/>
              </a:rPr>
              <a:t>use CAL only for neutral particles</a:t>
            </a:r>
            <a:r>
              <a:rPr b="1" sz="2400">
                <a:latin typeface="Helvetica Neue"/>
                <a:ea typeface="Helvetica Neue"/>
                <a:cs typeface="Helvetica Neue"/>
                <a:sym typeface="Helvetica Neue"/>
              </a:rPr>
              <a:t>, removing energy deposits by charged particles (E</a:t>
            </a:r>
            <a:r>
              <a:rPr b="1" baseline="-5998" sz="2400">
                <a:latin typeface="Helvetica Neue"/>
                <a:ea typeface="Helvetica Neue"/>
                <a:cs typeface="Helvetica Neue"/>
                <a:sym typeface="Helvetica Neue"/>
              </a:rPr>
              <a:t>ch</a:t>
            </a:r>
            <a:r>
              <a:rPr b="1" sz="2400">
                <a:latin typeface="Helvetica Neue"/>
                <a:ea typeface="Helvetica Neue"/>
                <a:cs typeface="Helvetica Neue"/>
                <a:sym typeface="Helvetica Neue"/>
              </a:rPr>
              <a:t>) in CAL by </a:t>
            </a:r>
            <a:endParaRPr>
              <a:latin typeface="ヒラギノ角ゴ Pro W3"/>
              <a:ea typeface="ヒラギノ角ゴ Pro W3"/>
              <a:cs typeface="ヒラギノ角ゴ Pro W3"/>
              <a:sym typeface="ヒラギノ角ゴ Pro W3"/>
            </a:endParaRPr>
          </a:p>
          <a:p>
            <a:pPr lvl="0" algn="l">
              <a:lnSpc>
                <a:spcPct val="110000"/>
              </a:lnSpc>
              <a:tabLst>
                <a:tab pos="838200" algn="l"/>
                <a:tab pos="4483100" algn="l"/>
              </a:tabLst>
              <a:defRPr sz="1800"/>
            </a:pPr>
            <a:r>
              <a:rPr b="1" sz="2400">
                <a:solidFill>
                  <a:srgbClr val="FF2600"/>
                </a:solidFill>
                <a:latin typeface="Helvetica Neue"/>
                <a:ea typeface="Helvetica Neue"/>
                <a:cs typeface="Helvetica Neue"/>
                <a:sym typeface="Helvetica Neue"/>
              </a:rPr>
              <a:t>1-to-1 track to CAL cluster matching</a:t>
            </a:r>
          </a:p>
        </p:txBody>
      </p:sp>
      <p:sp>
        <p:nvSpPr>
          <p:cNvPr id="690" name="Shape 690"/>
          <p:cNvSpPr/>
          <p:nvPr/>
        </p:nvSpPr>
        <p:spPr>
          <a:xfrm>
            <a:off x="6340907" y="8571396"/>
            <a:ext cx="1148691" cy="635008"/>
          </a:xfrm>
          <a:prstGeom prst="rightArrow">
            <a:avLst>
              <a:gd name="adj1" fmla="val 50000"/>
              <a:gd name="adj2" fmla="val 50000"/>
            </a:avLst>
          </a:prstGeom>
          <a:blipFill>
            <a:blip r:embed="rId4"/>
          </a:blip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691" name="image8.png"/>
          <p:cNvPicPr/>
          <p:nvPr/>
        </p:nvPicPr>
        <p:blipFill>
          <a:blip r:embed="rId5">
            <a:extLst/>
          </a:blip>
          <a:stretch>
            <a:fillRect/>
          </a:stretch>
        </p:blipFill>
        <p:spPr>
          <a:xfrm>
            <a:off x="900942" y="6404867"/>
            <a:ext cx="3043935" cy="940855"/>
          </a:xfrm>
          <a:prstGeom prst="rect">
            <a:avLst/>
          </a:prstGeom>
          <a:ln w="12700">
            <a:miter lim="400000"/>
          </a:ln>
        </p:spPr>
      </p:pic>
      <p:pic>
        <p:nvPicPr>
          <p:cNvPr id="692" name="image9.png"/>
          <p:cNvPicPr/>
          <p:nvPr/>
        </p:nvPicPr>
        <p:blipFill>
          <a:blip r:embed="rId6">
            <a:extLst/>
          </a:blip>
          <a:stretch>
            <a:fillRect/>
          </a:stretch>
        </p:blipFill>
        <p:spPr>
          <a:xfrm>
            <a:off x="10306828" y="1471257"/>
            <a:ext cx="2697974" cy="2465743"/>
          </a:xfrm>
          <a:prstGeom prst="rect">
            <a:avLst/>
          </a:prstGeom>
          <a:ln w="12700">
            <a:miter lim="400000"/>
          </a:ln>
        </p:spPr>
      </p:pic>
      <p:sp>
        <p:nvSpPr>
          <p:cNvPr id="693" name="Shape 693"/>
          <p:cNvSpPr/>
          <p:nvPr>
            <p:ph type="body" idx="1"/>
          </p:nvPr>
        </p:nvSpPr>
        <p:spPr>
          <a:xfrm>
            <a:off x="526869" y="1070816"/>
            <a:ext cx="12217758" cy="736602"/>
          </a:xfrm>
          <a:prstGeom prst="rect">
            <a:avLst/>
          </a:prstGeom>
        </p:spPr>
        <p:txBody>
          <a:bodyPr anchor="t">
            <a:normAutofit fontScale="100000" lnSpcReduction="0"/>
          </a:bodyPr>
          <a:lstStyle/>
          <a:p>
            <a:pPr lvl="0" marL="0" indent="0" defTabSz="786383">
              <a:spcBef>
                <a:spcPts val="0"/>
              </a:spcBef>
              <a:buSzTx/>
              <a:buNone/>
              <a:defRPr sz="1800">
                <a:uFillTx/>
              </a:defRPr>
            </a:pPr>
            <a:r>
              <a:rPr b="1" sz="2000">
                <a:uFill>
                  <a:solidFill/>
                </a:uFill>
                <a:latin typeface="Helvetica Neue"/>
                <a:ea typeface="Helvetica Neue"/>
                <a:cs typeface="Helvetica Neue"/>
                <a:sym typeface="Helvetica Neue"/>
              </a:rPr>
              <a:t>Reconstruct final states in terms of fundamental </a:t>
            </a:r>
            <a:r>
              <a:rPr b="1" sz="2000">
                <a:solidFill>
                  <a:srgbClr val="024C90"/>
                </a:solidFill>
                <a:uFill>
                  <a:solidFill/>
                </a:uFill>
                <a:latin typeface="Helvetica Neue"/>
                <a:ea typeface="Helvetica Neue"/>
                <a:cs typeface="Helvetica Neue"/>
                <a:sym typeface="Helvetica Neue"/>
              </a:rPr>
              <a:t>particles (quarks, leptons, gauge bosons, and Higgs bosons)</a:t>
            </a:r>
          </a:p>
        </p:txBody>
      </p:sp>
      <p:sp>
        <p:nvSpPr>
          <p:cNvPr id="694" name="Shape 694"/>
          <p:cNvSpPr/>
          <p:nvPr/>
        </p:nvSpPr>
        <p:spPr>
          <a:xfrm>
            <a:off x="11221151" y="2152341"/>
            <a:ext cx="27641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i="1" sz="2200">
                <a:solidFill>
                  <a:srgbClr val="0433FF"/>
                </a:solidFill>
                <a:latin typeface="Helvetica"/>
                <a:ea typeface="Helvetica"/>
                <a:cs typeface="Helvetica"/>
                <a:sym typeface="Helvetica"/>
              </a:defRPr>
            </a:lvl1pPr>
          </a:lstStyle>
          <a:p>
            <a:pPr lvl="0">
              <a:defRPr b="0" i="0" sz="1800">
                <a:solidFill>
                  <a:srgbClr val="000000"/>
                </a:solidFill>
              </a:defRPr>
            </a:pPr>
            <a:r>
              <a:rPr b="1" i="1" sz="2200">
                <a:solidFill>
                  <a:srgbClr val="0433FF"/>
                </a:solidFill>
              </a:rPr>
              <a:t>W</a:t>
            </a:r>
          </a:p>
        </p:txBody>
      </p:sp>
      <p:sp>
        <p:nvSpPr>
          <p:cNvPr id="695" name="Shape 695"/>
          <p:cNvSpPr/>
          <p:nvPr/>
        </p:nvSpPr>
        <p:spPr>
          <a:xfrm>
            <a:off x="12141320" y="1875550"/>
            <a:ext cx="183369"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i="1" sz="2200">
                <a:solidFill>
                  <a:srgbClr val="FF2600"/>
                </a:solidFill>
                <a:latin typeface="Helvetica"/>
                <a:ea typeface="Helvetica"/>
                <a:cs typeface="Helvetica"/>
                <a:sym typeface="Helvetica"/>
              </a:defRPr>
            </a:lvl1pPr>
          </a:lstStyle>
          <a:p>
            <a:pPr lvl="0">
              <a:defRPr b="0" i="0" sz="1800">
                <a:solidFill>
                  <a:srgbClr val="000000"/>
                </a:solidFill>
              </a:defRPr>
            </a:pPr>
            <a:r>
              <a:rPr b="1" i="1" sz="2200">
                <a:solidFill>
                  <a:srgbClr val="FF2600"/>
                </a:solidFill>
              </a:rPr>
              <a:t>Z</a:t>
            </a:r>
          </a:p>
        </p:txBody>
      </p:sp>
    </p:spTree>
  </p:cSld>
  <p:clrMapOvr>
    <a:masterClrMapping/>
  </p:clrMapOvr>
  <p:transition spd="med" advClick="1">
    <p:dissolve/>
  </p:transition>
</p:sld>
</file>

<file path=ppt/slides/slide3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026" name="HiggsRecoilModelIndep.pdf"/>
          <p:cNvPicPr/>
          <p:nvPr/>
        </p:nvPicPr>
        <p:blipFill>
          <a:blip r:embed="rId2">
            <a:extLst/>
          </a:blip>
          <a:stretch>
            <a:fillRect/>
          </a:stretch>
        </p:blipFill>
        <p:spPr>
          <a:xfrm>
            <a:off x="514629" y="2088714"/>
            <a:ext cx="6785331" cy="6510090"/>
          </a:xfrm>
          <a:prstGeom prst="rect">
            <a:avLst/>
          </a:prstGeom>
          <a:ln w="12700">
            <a:miter lim="400000"/>
          </a:ln>
        </p:spPr>
      </p:pic>
      <p:sp>
        <p:nvSpPr>
          <p:cNvPr id="1027" name="Shape 1027"/>
          <p:cNvSpPr/>
          <p:nvPr/>
        </p:nvSpPr>
        <p:spPr>
          <a:xfrm>
            <a:off x="7277100" y="5516879"/>
            <a:ext cx="5080000" cy="2628901"/>
          </a:xfrm>
          <a:prstGeom prst="rect">
            <a:avLst/>
          </a:prstGeom>
          <a:solidFill>
            <a:srgbClr val="C6E6E9"/>
          </a:solidFill>
          <a:ln w="3175">
            <a:solidFill>
              <a:srgbClr val="C2E2E5"/>
            </a:solidFill>
            <a:miter lim="400000"/>
          </a:ln>
          <a:effectLst>
            <a:outerShdw sx="100000" sy="100000" kx="0" ky="0" algn="b" rotWithShape="0" blurRad="12700" dist="0" dir="5400000">
              <a:srgbClr val="929292">
                <a:alpha val="34997"/>
              </a:srgbClr>
            </a:outerShdw>
          </a:effectLst>
        </p:spPr>
        <p:txBody>
          <a:bodyPr lIns="0" tIns="0" rIns="0" bIns="0" anchor="ctr"/>
          <a:lstStyle/>
          <a:p>
            <a:pPr lvl="0" marL="57799" marR="57799" algn="l" defTabSz="790649">
              <a:defRPr sz="2800">
                <a:uFill>
                  <a:solidFill/>
                </a:uFill>
                <a:latin typeface="Arial"/>
                <a:ea typeface="Arial"/>
                <a:cs typeface="Arial"/>
                <a:sym typeface="Arial"/>
              </a:defRPr>
            </a:pPr>
          </a:p>
        </p:txBody>
      </p:sp>
      <p:sp>
        <p:nvSpPr>
          <p:cNvPr id="1028" name="Shape 1028"/>
          <p:cNvSpPr/>
          <p:nvPr/>
        </p:nvSpPr>
        <p:spPr>
          <a:xfrm>
            <a:off x="690580" y="-27687"/>
            <a:ext cx="11623640" cy="1803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lnSpc>
                <a:spcPct val="90000"/>
              </a:lnSpc>
              <a:buClr>
                <a:srgbClr val="FFFED5"/>
              </a:buClr>
              <a:buFont typeface="Tahoma"/>
              <a:defRPr sz="1800"/>
            </a:pPr>
            <a:r>
              <a:rPr b="1" i="1" sz="4600">
                <a:latin typeface="Helvetica Neue"/>
                <a:ea typeface="Helvetica Neue"/>
                <a:cs typeface="Helvetica Neue"/>
                <a:sym typeface="Helvetica Neue"/>
              </a:rPr>
              <a:t>Recoil Mass Measurement: The Key</a:t>
            </a:r>
            <a:br>
              <a:rPr b="1" i="1" sz="4600">
                <a:solidFill>
                  <a:srgbClr val="2E467F"/>
                </a:solidFill>
                <a:latin typeface="Helvetica Neue"/>
                <a:ea typeface="Helvetica Neue"/>
                <a:cs typeface="Helvetica Neue"/>
                <a:sym typeface="Helvetica Neue"/>
              </a:rPr>
            </a:br>
            <a:r>
              <a:rPr b="1" i="1" sz="2800">
                <a:solidFill>
                  <a:srgbClr val="0433FF"/>
                </a:solidFill>
                <a:latin typeface="Helvetica Neue"/>
                <a:ea typeface="Helvetica Neue"/>
                <a:cs typeface="Helvetica Neue"/>
                <a:sym typeface="Helvetica Neue"/>
              </a:rPr>
              <a:t>to unlock the door to fully model-independent determinations of various BRs, Higgs couplings, and total widths</a:t>
            </a:r>
          </a:p>
        </p:txBody>
      </p:sp>
      <p:sp>
        <p:nvSpPr>
          <p:cNvPr id="1029" name="Shape 1029"/>
          <p:cNvSpPr/>
          <p:nvPr/>
        </p:nvSpPr>
        <p:spPr>
          <a:xfrm>
            <a:off x="558800" y="1763832"/>
            <a:ext cx="2667001" cy="482601"/>
          </a:xfrm>
          <a:prstGeom prst="rect">
            <a:avLst/>
          </a:prstGeom>
          <a:ln w="12700">
            <a:miter lim="400000"/>
          </a:ln>
          <a:effectLst>
            <a:outerShdw sx="100000" sy="100000" kx="0" ky="0" algn="b" rotWithShape="0" blurRad="25400" dist="127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FF2C79"/>
              </a:buClr>
              <a:buFont typeface="Helvetica"/>
              <a:defRPr sz="28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2800">
                <a:solidFill>
                  <a:srgbClr val="2E467F"/>
                </a:solidFill>
                <a:uFill>
                  <a:solidFill>
                    <a:srgbClr val="2E467F"/>
                  </a:solidFill>
                </a:uFill>
              </a:rPr>
              <a:t>Recoil Mass</a:t>
            </a:r>
          </a:p>
        </p:txBody>
      </p:sp>
      <p:sp>
        <p:nvSpPr>
          <p:cNvPr id="1030" name="Shape 1030"/>
          <p:cNvSpPr/>
          <p:nvPr/>
        </p:nvSpPr>
        <p:spPr>
          <a:xfrm>
            <a:off x="7620000" y="4729479"/>
            <a:ext cx="4483100" cy="431801"/>
          </a:xfrm>
          <a:prstGeom prst="rect">
            <a:avLst/>
          </a:prstGeom>
          <a:ln w="12700">
            <a:miter lim="400000"/>
          </a:ln>
          <a:effectLst>
            <a:outerShdw sx="100000" sy="100000" kx="0" ky="0" algn="b" rotWithShape="0" blurRad="25400" dist="127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4349AA"/>
              </a:buClr>
              <a:buFont typeface="Helvetica"/>
              <a:defRPr sz="2200">
                <a:solidFill>
                  <a:srgbClr val="4349AA"/>
                </a:solidFill>
                <a:uFill>
                  <a:solidFill>
                    <a:srgbClr val="4349AA"/>
                  </a:solidFill>
                </a:uFill>
                <a:latin typeface="Helvetica"/>
                <a:ea typeface="Helvetica"/>
                <a:cs typeface="Helvetica"/>
                <a:sym typeface="Helvetica"/>
              </a:defRPr>
            </a:lvl1pPr>
          </a:lstStyle>
          <a:p>
            <a:pPr lvl="0">
              <a:defRPr sz="1800">
                <a:solidFill>
                  <a:srgbClr val="000000"/>
                </a:solidFill>
                <a:uFillTx/>
              </a:defRPr>
            </a:pPr>
            <a:r>
              <a:rPr sz="2200">
                <a:solidFill>
                  <a:srgbClr val="4349AA"/>
                </a:solidFill>
                <a:uFill>
                  <a:solidFill>
                    <a:srgbClr val="4349AA"/>
                  </a:solidFill>
                </a:uFill>
              </a:rPr>
              <a:t>Invisible decay detectable!</a:t>
            </a:r>
          </a:p>
        </p:txBody>
      </p:sp>
      <p:pic>
        <p:nvPicPr>
          <p:cNvPr id="1031" name="XZe+e-m+mHZ.pdf"/>
          <p:cNvPicPr/>
          <p:nvPr/>
        </p:nvPicPr>
        <p:blipFill>
          <a:blip r:embed="rId3">
            <a:extLst/>
          </a:blip>
          <a:stretch>
            <a:fillRect/>
          </a:stretch>
        </p:blipFill>
        <p:spPr>
          <a:xfrm>
            <a:off x="7746671" y="1724095"/>
            <a:ext cx="3839818" cy="2324101"/>
          </a:xfrm>
          <a:prstGeom prst="rect">
            <a:avLst/>
          </a:prstGeom>
          <a:ln w="3175">
            <a:round/>
          </a:ln>
        </p:spPr>
      </p:pic>
      <p:pic>
        <p:nvPicPr>
          <p:cNvPr id="1032" name="droppedImage.pdf"/>
          <p:cNvPicPr/>
          <p:nvPr/>
        </p:nvPicPr>
        <p:blipFill>
          <a:blip r:embed="rId4">
            <a:extLst/>
          </a:blip>
          <a:stretch>
            <a:fillRect/>
          </a:stretch>
        </p:blipFill>
        <p:spPr>
          <a:xfrm>
            <a:off x="7378700" y="5466249"/>
            <a:ext cx="3108961" cy="660401"/>
          </a:xfrm>
          <a:prstGeom prst="rect">
            <a:avLst/>
          </a:prstGeom>
          <a:ln w="12700">
            <a:miter lim="400000"/>
          </a:ln>
        </p:spPr>
      </p:pic>
      <p:pic>
        <p:nvPicPr>
          <p:cNvPr id="1033" name="droppedImage.pdf"/>
          <p:cNvPicPr/>
          <p:nvPr/>
        </p:nvPicPr>
        <p:blipFill>
          <a:blip r:embed="rId5">
            <a:extLst/>
          </a:blip>
          <a:stretch>
            <a:fillRect/>
          </a:stretch>
        </p:blipFill>
        <p:spPr>
          <a:xfrm>
            <a:off x="7493000" y="3980179"/>
            <a:ext cx="4747942" cy="812801"/>
          </a:xfrm>
          <a:prstGeom prst="rect">
            <a:avLst/>
          </a:prstGeom>
          <a:ln w="12700">
            <a:miter lim="400000"/>
          </a:ln>
        </p:spPr>
      </p:pic>
      <p:sp>
        <p:nvSpPr>
          <p:cNvPr id="1034" name="Shape 1034"/>
          <p:cNvSpPr/>
          <p:nvPr/>
        </p:nvSpPr>
        <p:spPr>
          <a:xfrm>
            <a:off x="939800" y="7861300"/>
            <a:ext cx="1892301"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790649">
              <a:buClr>
                <a:srgbClr val="2E467F"/>
              </a:buClr>
              <a:buFont typeface="Helvetica"/>
              <a:tabLst>
                <a:tab pos="330200" algn="l"/>
                <a:tab pos="1562100" algn="l"/>
                <a:tab pos="1587500" algn="l"/>
              </a:tabLst>
              <a:defRPr sz="11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100">
                <a:solidFill>
                  <a:srgbClr val="2E467F"/>
                </a:solidFill>
                <a:uFill>
                  <a:solidFill>
                    <a:srgbClr val="2E467F"/>
                  </a:solidFill>
                </a:uFill>
              </a:rPr>
              <a:t>Watanuki</a:t>
            </a:r>
          </a:p>
        </p:txBody>
      </p:sp>
      <p:pic>
        <p:nvPicPr>
          <p:cNvPr id="1035" name="droppedImage.pdf"/>
          <p:cNvPicPr/>
          <p:nvPr/>
        </p:nvPicPr>
        <p:blipFill>
          <a:blip r:embed="rId6">
            <a:extLst/>
          </a:blip>
          <a:stretch>
            <a:fillRect/>
          </a:stretch>
        </p:blipFill>
        <p:spPr>
          <a:xfrm>
            <a:off x="8140700" y="6558280"/>
            <a:ext cx="3467100" cy="800101"/>
          </a:xfrm>
          <a:prstGeom prst="rect">
            <a:avLst/>
          </a:prstGeom>
          <a:ln w="12700">
            <a:miter lim="400000"/>
          </a:ln>
        </p:spPr>
      </p:pic>
      <p:sp>
        <p:nvSpPr>
          <p:cNvPr id="1036" name="Shape 1036"/>
          <p:cNvSpPr/>
          <p:nvPr/>
        </p:nvSpPr>
        <p:spPr>
          <a:xfrm>
            <a:off x="9461499" y="2595880"/>
            <a:ext cx="190502"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2882" y="2882"/>
                </a:moveTo>
                <a:cubicBezTo>
                  <a:pt x="-961" y="6724"/>
                  <a:pt x="-961" y="12954"/>
                  <a:pt x="2882" y="16796"/>
                </a:cubicBezTo>
                <a:cubicBezTo>
                  <a:pt x="6724" y="20639"/>
                  <a:pt x="12954" y="20639"/>
                  <a:pt x="16796" y="16796"/>
                </a:cubicBezTo>
                <a:cubicBezTo>
                  <a:pt x="20639" y="12954"/>
                  <a:pt x="20639" y="6724"/>
                  <a:pt x="16796" y="2882"/>
                </a:cubicBezTo>
                <a:cubicBezTo>
                  <a:pt x="12954" y="-961"/>
                  <a:pt x="6724" y="-961"/>
                  <a:pt x="2882" y="2882"/>
                </a:cubicBezTo>
              </a:path>
            </a:pathLst>
          </a:custGeom>
          <a:ln w="3175">
            <a:solidFill>
              <a:srgbClr val="FF2600"/>
            </a:solidFill>
            <a:miter lim="400000"/>
          </a:ln>
        </p:spPr>
        <p:txBody>
          <a:bodyPr lIns="0" tIns="0" rIns="0" bIns="0" anchor="ctr"/>
          <a:lstStyle/>
          <a:p>
            <a:pPr lvl="0">
              <a:defRPr sz="32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037" name="droppedImage.pdf"/>
          <p:cNvPicPr/>
          <p:nvPr/>
        </p:nvPicPr>
        <p:blipFill>
          <a:blip r:embed="rId7">
            <a:extLst/>
          </a:blip>
          <a:stretch>
            <a:fillRect/>
          </a:stretch>
        </p:blipFill>
        <p:spPr>
          <a:xfrm>
            <a:off x="8153400" y="6003258"/>
            <a:ext cx="3467100" cy="817944"/>
          </a:xfrm>
          <a:prstGeom prst="rect">
            <a:avLst/>
          </a:prstGeom>
          <a:ln w="12700">
            <a:miter lim="400000"/>
          </a:ln>
        </p:spPr>
      </p:pic>
      <p:pic>
        <p:nvPicPr>
          <p:cNvPr id="1038" name="droppedImage.pdf"/>
          <p:cNvPicPr/>
          <p:nvPr/>
        </p:nvPicPr>
        <p:blipFill>
          <a:blip r:embed="rId8">
            <a:extLst/>
          </a:blip>
          <a:stretch>
            <a:fillRect/>
          </a:stretch>
        </p:blipFill>
        <p:spPr>
          <a:xfrm>
            <a:off x="10566400" y="5477837"/>
            <a:ext cx="1790700" cy="433686"/>
          </a:xfrm>
          <a:prstGeom prst="rect">
            <a:avLst/>
          </a:prstGeom>
          <a:ln w="12700">
            <a:miter lim="400000"/>
          </a:ln>
        </p:spPr>
      </p:pic>
      <p:sp>
        <p:nvSpPr>
          <p:cNvPr id="1039" name="Shape 1039"/>
          <p:cNvSpPr/>
          <p:nvPr/>
        </p:nvSpPr>
        <p:spPr>
          <a:xfrm>
            <a:off x="9994900" y="7866380"/>
            <a:ext cx="2260600"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790649">
              <a:buClr>
                <a:srgbClr val="2E467F"/>
              </a:buClr>
              <a:buFont typeface="Helvetica"/>
              <a:tabLst>
                <a:tab pos="330200" algn="l"/>
                <a:tab pos="1562100" algn="l"/>
                <a:tab pos="1587500" algn="l"/>
              </a:tabLst>
              <a:defRPr sz="11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100">
                <a:solidFill>
                  <a:srgbClr val="2E467F"/>
                </a:solidFill>
                <a:uFill>
                  <a:solidFill>
                    <a:srgbClr val="2E467F"/>
                  </a:solidFill>
                </a:uFill>
              </a:rPr>
              <a:t>scaled from mH=120 GeV</a:t>
            </a:r>
          </a:p>
        </p:txBody>
      </p:sp>
      <p:pic>
        <p:nvPicPr>
          <p:cNvPr id="1040" name="droppedImage.pdf"/>
          <p:cNvPicPr/>
          <p:nvPr/>
        </p:nvPicPr>
        <p:blipFill>
          <a:blip r:embed="rId9">
            <a:extLst/>
          </a:blip>
          <a:stretch>
            <a:fillRect/>
          </a:stretch>
        </p:blipFill>
        <p:spPr>
          <a:xfrm>
            <a:off x="7339083" y="7263130"/>
            <a:ext cx="4967786" cy="660401"/>
          </a:xfrm>
          <a:prstGeom prst="rect">
            <a:avLst/>
          </a:prstGeom>
          <a:ln w="12700">
            <a:miter lim="400000"/>
          </a:ln>
        </p:spPr>
      </p:pic>
      <p:sp>
        <p:nvSpPr>
          <p:cNvPr id="1041" name="Shape 1041"/>
          <p:cNvSpPr/>
          <p:nvPr/>
        </p:nvSpPr>
        <p:spPr>
          <a:xfrm>
            <a:off x="1153578" y="8638420"/>
            <a:ext cx="11623641" cy="6657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790649">
              <a:buClr>
                <a:srgbClr val="FF40FF"/>
              </a:buClr>
              <a:buFont typeface="Helvetica"/>
              <a:defRPr sz="1800"/>
            </a:pPr>
            <a:r>
              <a:rPr b="1" i="1" sz="2200">
                <a:solidFill>
                  <a:srgbClr val="FF2C79"/>
                </a:solidFill>
                <a:uFill>
                  <a:solidFill>
                    <a:srgbClr val="FF2C79"/>
                  </a:solidFill>
                </a:uFill>
                <a:latin typeface="Helvetica"/>
                <a:ea typeface="Helvetica"/>
                <a:cs typeface="Helvetica"/>
                <a:sym typeface="Helvetica"/>
              </a:rPr>
              <a:t>σ</a:t>
            </a:r>
            <a:r>
              <a:rPr b="1" baseline="-5999" i="1" sz="2200">
                <a:solidFill>
                  <a:srgbClr val="FF2C79"/>
                </a:solidFill>
                <a:uFill>
                  <a:solidFill>
                    <a:srgbClr val="FF2C79"/>
                  </a:solidFill>
                </a:uFill>
                <a:latin typeface="Helvetica"/>
                <a:ea typeface="Helvetica"/>
                <a:cs typeface="Helvetica"/>
                <a:sym typeface="Helvetica"/>
              </a:rPr>
              <a:t>ZH </a:t>
            </a:r>
            <a:r>
              <a:rPr b="1" i="1" sz="2200">
                <a:solidFill>
                  <a:srgbClr val="FF2C79"/>
                </a:solidFill>
                <a:uFill>
                  <a:solidFill>
                    <a:srgbClr val="FF2C79"/>
                  </a:solidFill>
                </a:uFill>
                <a:latin typeface="Helvetica"/>
                <a:ea typeface="Helvetica"/>
                <a:cs typeface="Helvetica"/>
                <a:sym typeface="Helvetica"/>
              </a:rPr>
              <a:t>is the key to extract BR(h→AA) from σ×BR(h→AA) and g</a:t>
            </a:r>
            <a:r>
              <a:rPr b="1" baseline="-5999" i="1" sz="2200">
                <a:solidFill>
                  <a:srgbClr val="FF2C79"/>
                </a:solidFill>
                <a:uFill>
                  <a:solidFill>
                    <a:srgbClr val="FF2C79"/>
                  </a:solidFill>
                </a:uFill>
                <a:latin typeface="Helvetica"/>
                <a:ea typeface="Helvetica"/>
                <a:cs typeface="Helvetica"/>
                <a:sym typeface="Helvetica"/>
              </a:rPr>
              <a:t>hAA</a:t>
            </a:r>
            <a:r>
              <a:rPr b="1" i="1" sz="2200">
                <a:solidFill>
                  <a:srgbClr val="FF2C79"/>
                </a:solidFill>
                <a:uFill>
                  <a:solidFill>
                    <a:srgbClr val="FF2C79"/>
                  </a:solidFill>
                </a:uFill>
                <a:latin typeface="Helvetica"/>
                <a:ea typeface="Helvetica"/>
                <a:cs typeface="Helvetica"/>
                <a:sym typeface="Helvetica"/>
              </a:rPr>
              <a:t> from BR(h→AA) through determination of the total width Γ</a:t>
            </a:r>
            <a:r>
              <a:rPr b="1" baseline="-5999" i="1" sz="2200">
                <a:solidFill>
                  <a:srgbClr val="FF2C79"/>
                </a:solidFill>
                <a:uFill>
                  <a:solidFill>
                    <a:srgbClr val="FF2C79"/>
                  </a:solidFill>
                </a:uFill>
                <a:latin typeface="Helvetica"/>
                <a:ea typeface="Helvetica"/>
                <a:cs typeface="Helvetica"/>
                <a:sym typeface="Helvetica"/>
              </a:rPr>
              <a:t>h</a:t>
            </a:r>
            <a:r>
              <a:rPr b="1" i="1" sz="2200">
                <a:solidFill>
                  <a:srgbClr val="FF2C79"/>
                </a:solidFill>
                <a:uFill>
                  <a:solidFill>
                    <a:srgbClr val="FF2C79"/>
                  </a:solidFill>
                </a:uFill>
                <a:latin typeface="Helvetica"/>
                <a:ea typeface="Helvetica"/>
                <a:cs typeface="Helvetica"/>
                <a:sym typeface="Helvetica"/>
              </a:rPr>
              <a:t>! (great advantage of LC)</a:t>
            </a:r>
          </a:p>
        </p:txBody>
      </p:sp>
      <p:sp>
        <p:nvSpPr>
          <p:cNvPr id="1042" name="Shape 1042"/>
          <p:cNvSpPr/>
          <p:nvPr/>
        </p:nvSpPr>
        <p:spPr>
          <a:xfrm>
            <a:off x="708352" y="8214480"/>
            <a:ext cx="1685143" cy="330201"/>
          </a:xfrm>
          <a:prstGeom prst="rect">
            <a:avLst/>
          </a:prstGeom>
          <a:ln w="12700">
            <a:miter lim="400000"/>
          </a:ln>
          <a:effectLst>
            <a:outerShdw sx="100000" sy="100000" kx="0" ky="0" algn="b" rotWithShape="0" blurRad="25400" dist="127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4349AA"/>
              </a:buClr>
              <a:buFont typeface="Helvetica"/>
              <a:defRPr sz="2200">
                <a:solidFill>
                  <a:srgbClr val="4349AA"/>
                </a:solidFill>
                <a:uFill>
                  <a:solidFill>
                    <a:srgbClr val="4349AA"/>
                  </a:solidFill>
                </a:uFill>
                <a:latin typeface="Helvetica"/>
                <a:ea typeface="Helvetica"/>
                <a:cs typeface="Helvetica"/>
                <a:sym typeface="Helvetica"/>
              </a:defRPr>
            </a:lvl1pPr>
          </a:lstStyle>
          <a:p>
            <a:pPr lvl="0">
              <a:defRPr sz="1800">
                <a:solidFill>
                  <a:srgbClr val="000000"/>
                </a:solidFill>
                <a:uFillTx/>
              </a:defRPr>
            </a:pPr>
            <a:r>
              <a:rPr sz="2200">
                <a:solidFill>
                  <a:srgbClr val="4349AA"/>
                </a:solidFill>
                <a:uFill>
                  <a:solidFill>
                    <a:srgbClr val="4349AA"/>
                  </a:solidFill>
                </a:uFill>
              </a:rPr>
              <a:t>Key Point:</a:t>
            </a:r>
          </a:p>
        </p:txBody>
      </p:sp>
      <p:sp>
        <p:nvSpPr>
          <p:cNvPr id="1043" name="Shape 1043"/>
          <p:cNvSpPr/>
          <p:nvPr/>
        </p:nvSpPr>
        <p:spPr>
          <a:xfrm>
            <a:off x="7367365" y="6074674"/>
            <a:ext cx="4899470" cy="1796882"/>
          </a:xfrm>
          <a:prstGeom prst="rect">
            <a:avLst/>
          </a:prstGeom>
          <a:ln w="25400">
            <a:solidFill>
              <a:srgbClr val="FF2600"/>
            </a:solidFill>
            <a:miter lim="400000"/>
          </a:ln>
        </p:spPr>
        <p:txBody>
          <a:bodyPr lIns="0" tIns="0" rIns="0" bIns="0" anchor="ctr"/>
          <a:lstStyle/>
          <a:p>
            <a:pPr lvl="0">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5" name="Shape 1045"/>
          <p:cNvSpPr/>
          <p:nvPr>
            <p:ph type="title"/>
          </p:nvPr>
        </p:nvSpPr>
        <p:spPr>
          <a:xfrm>
            <a:off x="0" y="0"/>
            <a:ext cx="12801601" cy="1981201"/>
          </a:xfrm>
          <a:prstGeom prst="rect">
            <a:avLst/>
          </a:prstGeom>
        </p:spPr>
        <p:txBody>
          <a:bodyPr/>
          <a:lstStyle/>
          <a:p>
            <a:pPr lvl="0">
              <a:defRPr b="0" sz="1800"/>
            </a:pPr>
            <a:r>
              <a:rPr b="1" sz="4600"/>
              <a:t>Independent Higgs Measurements at ILC</a:t>
            </a:r>
            <a:endParaRPr b="1" sz="4600"/>
          </a:p>
          <a:p>
            <a:pPr lvl="0">
              <a:defRPr b="0" sz="1800"/>
            </a:pPr>
            <a:r>
              <a:rPr b="1" i="1" sz="3400">
                <a:solidFill>
                  <a:srgbClr val="0433FF"/>
                </a:solidFill>
              </a:rPr>
              <a:t>Baseline (=TDR) ILC program</a:t>
            </a:r>
          </a:p>
        </p:txBody>
      </p:sp>
      <p:sp>
        <p:nvSpPr>
          <p:cNvPr id="1046" name="Shape 1046"/>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fld>
          </a:p>
        </p:txBody>
      </p:sp>
      <p:graphicFrame>
        <p:nvGraphicFramePr>
          <p:cNvPr id="1047" name="Table 1047"/>
          <p:cNvGraphicFramePr/>
          <p:nvPr/>
        </p:nvGraphicFramePr>
        <p:xfrm>
          <a:off x="892165" y="2451100"/>
          <a:ext cx="11734802" cy="68707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120918"/>
                <a:gridCol w="1722776"/>
                <a:gridCol w="1722776"/>
                <a:gridCol w="1722776"/>
                <a:gridCol w="1722776"/>
                <a:gridCol w="1722776"/>
              </a:tblGrid>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Ecm</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250 GeV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500 GeV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1 TeV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luminosity [fb</a:t>
                      </a:r>
                      <a:r>
                        <a:rPr baseline="31999" sz="2000">
                          <a:solidFill>
                            <a:srgbClr val="2E467F"/>
                          </a:solidFill>
                          <a:latin typeface="Palatino"/>
                          <a:ea typeface="Palatino"/>
                          <a:cs typeface="Palatino"/>
                          <a:sym typeface="Palatino"/>
                        </a:rPr>
                        <a:t>-1</a:t>
                      </a:r>
                      <a:r>
                        <a:rPr sz="2000">
                          <a:solidFill>
                            <a:srgbClr val="2E467F"/>
                          </a:solidFill>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250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500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1000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polarization (e</a:t>
                      </a:r>
                      <a:r>
                        <a:rPr baseline="31999" sz="2000">
                          <a:solidFill>
                            <a:srgbClr val="2E467F"/>
                          </a:solidFill>
                          <a:latin typeface="Palatino"/>
                          <a:ea typeface="Palatino"/>
                          <a:cs typeface="Palatino"/>
                          <a:sym typeface="Palatino"/>
                        </a:rPr>
                        <a:t>-</a:t>
                      </a:r>
                      <a:r>
                        <a:rPr sz="2000">
                          <a:solidFill>
                            <a:srgbClr val="2E467F"/>
                          </a:solidFill>
                          <a:latin typeface="Palatino"/>
                          <a:ea typeface="Palatino"/>
                          <a:cs typeface="Palatino"/>
                          <a:sym typeface="Palatino"/>
                        </a:rPr>
                        <a:t>,e</a:t>
                      </a:r>
                      <a:r>
                        <a:rPr baseline="31999" sz="2000">
                          <a:solidFill>
                            <a:srgbClr val="2E467F"/>
                          </a:solidFill>
                          <a:latin typeface="Palatino"/>
                          <a:ea typeface="Palatino"/>
                          <a:cs typeface="Palatino"/>
                          <a:sym typeface="Palatino"/>
                        </a:rPr>
                        <a:t>+</a:t>
                      </a:r>
                      <a:r>
                        <a:rPr sz="2000">
                          <a:solidFill>
                            <a:srgbClr val="2E467F"/>
                          </a:solidFill>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(-0.8, +0.3)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(-0.8, +0.3)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(-0.8, +0.2)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process</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ZH</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vvH(fusion)</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ZH</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vvH(fusion)</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vvH(fusion)</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cross section</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2.6%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2000">
                          <a:solidFill>
                            <a:srgbClr val="2E467F"/>
                          </a:solidFill>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H→bb</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10.5%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0.66%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0.32%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H→cc</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8.3%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6.2%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3.1%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H→gg</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7%</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4.1%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2.3%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H→WW*</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6.4%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9.2%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2.4%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1.6%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Η→ττ</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4.2%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5.4%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3.1%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Η→ΖΖ*</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25%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8.2%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4.1%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Η→γγ</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34%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34%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7.4%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90764">
                <a:tc>
                  <a:txBody>
                    <a:bodyPr/>
                    <a:lstStyle/>
                    <a:p>
                      <a:pPr lvl="0" algn="ctr" defTabSz="914400">
                        <a:tabLst>
                          <a:tab pos="914400" algn="l"/>
                        </a:tabLst>
                        <a:defRPr sz="1800"/>
                      </a:pPr>
                      <a:r>
                        <a:rPr sz="2000">
                          <a:solidFill>
                            <a:srgbClr val="2E467F"/>
                          </a:solidFill>
                          <a:latin typeface="Palatino"/>
                          <a:ea typeface="Palatino"/>
                          <a:cs typeface="Palatino"/>
                          <a:sym typeface="Palatino"/>
                        </a:rPr>
                        <a:t>H→μμ</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100%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31%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bl>
          </a:graphicData>
        </a:graphic>
      </p:graphicFrame>
      <p:sp>
        <p:nvSpPr>
          <p:cNvPr id="1048" name="Shape 1048"/>
          <p:cNvSpPr/>
          <p:nvPr/>
        </p:nvSpPr>
        <p:spPr>
          <a:xfrm>
            <a:off x="9045748" y="1758950"/>
            <a:ext cx="3733801" cy="711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3400">
                <a:latin typeface="Palatino"/>
                <a:ea typeface="Palatino"/>
                <a:cs typeface="Palatino"/>
                <a:sym typeface="Palatino"/>
              </a:rPr>
              <a:t>(M</a:t>
            </a:r>
            <a:r>
              <a:rPr baseline="-5999" sz="3400">
                <a:latin typeface="Palatino"/>
                <a:ea typeface="Palatino"/>
                <a:cs typeface="Palatino"/>
                <a:sym typeface="Palatino"/>
              </a:rPr>
              <a:t>H</a:t>
            </a:r>
            <a:r>
              <a:rPr sz="3400">
                <a:latin typeface="Palatino"/>
                <a:ea typeface="Palatino"/>
                <a:cs typeface="Palatino"/>
                <a:sym typeface="Palatino"/>
              </a:rPr>
              <a:t> = 125 GeV)</a:t>
            </a:r>
          </a:p>
        </p:txBody>
      </p:sp>
      <p:sp>
        <p:nvSpPr>
          <p:cNvPr id="1049" name="Shape 1049"/>
          <p:cNvSpPr/>
          <p:nvPr/>
        </p:nvSpPr>
        <p:spPr>
          <a:xfrm>
            <a:off x="10896600" y="2451100"/>
            <a:ext cx="1727200" cy="6870700"/>
          </a:xfrm>
          <a:prstGeom prst="rect">
            <a:avLst/>
          </a:prstGeom>
          <a:ln w="25400">
            <a:solidFill>
              <a:srgbClr val="FF2600"/>
            </a:solidFill>
            <a:miter lim="400000"/>
          </a:ln>
        </p:spPr>
        <p:txBody>
          <a:bodyPr lIns="0" tIns="0" rIns="0" bIns="0" anchor="ctr"/>
          <a:lstStyle/>
          <a:p>
            <a:pPr lvl="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50" name="Shape 1050"/>
          <p:cNvSpPr/>
          <p:nvPr/>
        </p:nvSpPr>
        <p:spPr>
          <a:xfrm>
            <a:off x="382066" y="1263650"/>
            <a:ext cx="2110500" cy="1092200"/>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1600">
                <a:latin typeface="Palatino"/>
                <a:ea typeface="Palatino"/>
                <a:cs typeface="Palatino"/>
                <a:sym typeface="Palatino"/>
              </a:rPr>
              <a:t>250 GeV:   250 fb</a:t>
            </a:r>
            <a:r>
              <a:rPr baseline="31999" sz="1600">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500 GeV:   500 fb</a:t>
            </a:r>
            <a:r>
              <a:rPr baseline="31999" sz="1600">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1     TeV:  1000 fb</a:t>
            </a:r>
            <a:r>
              <a:rPr baseline="31999" sz="1600">
                <a:latin typeface="Palatino"/>
                <a:ea typeface="Palatino"/>
                <a:cs typeface="Palatino"/>
                <a:sym typeface="Palatino"/>
              </a:rPr>
              <a:t>-1</a:t>
            </a:r>
          </a:p>
        </p:txBody>
      </p:sp>
      <p:sp>
        <p:nvSpPr>
          <p:cNvPr id="1051" name="Shape 1051"/>
          <p:cNvSpPr/>
          <p:nvPr/>
        </p:nvSpPr>
        <p:spPr>
          <a:xfrm>
            <a:off x="895054" y="5402348"/>
            <a:ext cx="3116564" cy="1458181"/>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52" name="Shape 1052"/>
          <p:cNvSpPr/>
          <p:nvPr/>
        </p:nvSpPr>
        <p:spPr>
          <a:xfrm>
            <a:off x="1986819" y="6299200"/>
            <a:ext cx="907634" cy="0"/>
          </a:xfrm>
          <a:prstGeom prst="line">
            <a:avLst/>
          </a:prstGeom>
          <a:ln w="88900">
            <a:solidFill>
              <a:srgbClr val="FF2600"/>
            </a:solidFill>
            <a:miter lim="400000"/>
          </a:ln>
        </p:spPr>
        <p:txBody>
          <a:bodyPr lIns="0" tIns="0" rIns="0" bIns="0" anchor="ctr"/>
          <a:lstStyle/>
          <a:p>
            <a:pPr lvl="0">
              <a:defRPr sz="2400"/>
            </a:pPr>
          </a:p>
        </p:txBody>
      </p:sp>
      <p:sp>
        <p:nvSpPr>
          <p:cNvPr id="1053" name="Shape 1053"/>
          <p:cNvSpPr/>
          <p:nvPr/>
        </p:nvSpPr>
        <p:spPr>
          <a:xfrm>
            <a:off x="4031969" y="4432277"/>
            <a:ext cx="1714501" cy="485112"/>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54" name="Shape 1054"/>
          <p:cNvSpPr/>
          <p:nvPr/>
        </p:nvSpPr>
        <p:spPr>
          <a:xfrm>
            <a:off x="9169858" y="6866343"/>
            <a:ext cx="1714501" cy="485112"/>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6" name="Shape 1056"/>
          <p:cNvSpPr/>
          <p:nvPr/>
        </p:nvSpPr>
        <p:spPr>
          <a:xfrm>
            <a:off x="312966" y="1548230"/>
            <a:ext cx="4391468" cy="6525071"/>
          </a:xfrm>
          <a:prstGeom prst="rect">
            <a:avLst/>
          </a:prstGeom>
          <a:solidFill>
            <a:srgbClr val="C6E6E9"/>
          </a:solidFill>
          <a:ln w="3175">
            <a:solidFill>
              <a:srgbClr val="C2E2E5"/>
            </a:solidFill>
            <a:miter lim="400000"/>
          </a:ln>
          <a:effectLst>
            <a:outerShdw sx="100000" sy="100000" kx="0" ky="0" algn="b" rotWithShape="0" blurRad="12700" dist="0" dir="5400000">
              <a:srgbClr val="929292">
                <a:alpha val="34997"/>
              </a:srgbClr>
            </a:outerShdw>
          </a:effectLst>
        </p:spPr>
        <p:txBody>
          <a:bodyPr lIns="0" tIns="0" rIns="0" bIns="0" anchor="ctr"/>
          <a:lstStyle/>
          <a:p>
            <a:pPr lvl="0" marL="57799" marR="57799" algn="l" defTabSz="790649">
              <a:defRPr sz="2800">
                <a:uFill>
                  <a:solidFill/>
                </a:uFill>
                <a:latin typeface="Arial"/>
                <a:ea typeface="Arial"/>
                <a:cs typeface="Arial"/>
                <a:sym typeface="Arial"/>
              </a:defRPr>
            </a:pPr>
          </a:p>
        </p:txBody>
      </p:sp>
      <p:pic>
        <p:nvPicPr>
          <p:cNvPr id="1057" name="1000fb-1 @ 1000GeV500fb-1 @ 500GeV250fb-1 @ 250GeVBaseline ILC ProgramµcbWZHt110-110-210-3Coupling to Higgs10210110-1Mass [GeV].pdf"/>
          <p:cNvPicPr/>
          <p:nvPr/>
        </p:nvPicPr>
        <p:blipFill>
          <a:blip r:embed="rId2">
            <a:extLst/>
          </a:blip>
          <a:stretch>
            <a:fillRect/>
          </a:stretch>
        </p:blipFill>
        <p:spPr>
          <a:xfrm>
            <a:off x="4824091" y="1560626"/>
            <a:ext cx="7447219" cy="7196025"/>
          </a:xfrm>
          <a:prstGeom prst="rect">
            <a:avLst/>
          </a:prstGeom>
          <a:ln w="12700">
            <a:miter lim="400000"/>
          </a:ln>
        </p:spPr>
      </p:pic>
      <p:sp>
        <p:nvSpPr>
          <p:cNvPr id="1058" name="Shape 1058"/>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100"/>
            </a:fld>
          </a:p>
        </p:txBody>
      </p:sp>
      <p:pic>
        <p:nvPicPr>
          <p:cNvPr id="1059" name="droppedImage.png"/>
          <p:cNvPicPr/>
          <p:nvPr/>
        </p:nvPicPr>
        <p:blipFill>
          <a:blip r:embed="rId3">
            <a:extLst/>
          </a:blip>
          <a:stretch>
            <a:fillRect/>
          </a:stretch>
        </p:blipFill>
        <p:spPr>
          <a:xfrm>
            <a:off x="8198166" y="6063490"/>
            <a:ext cx="4666247" cy="1437524"/>
          </a:xfrm>
          <a:prstGeom prst="rect">
            <a:avLst/>
          </a:prstGeom>
          <a:ln w="12700">
            <a:miter lim="400000"/>
          </a:ln>
        </p:spPr>
      </p:pic>
      <p:sp>
        <p:nvSpPr>
          <p:cNvPr id="1060" name="Shape 1060"/>
          <p:cNvSpPr/>
          <p:nvPr/>
        </p:nvSpPr>
        <p:spPr>
          <a:xfrm>
            <a:off x="8705815" y="5722505"/>
            <a:ext cx="3650949" cy="50855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defTabSz="456406">
              <a:defRPr b="1" sz="2200">
                <a:latin typeface="Helvetica Neue"/>
                <a:ea typeface="Helvetica Neue"/>
                <a:cs typeface="Helvetica Neue"/>
                <a:sym typeface="Helvetica Neue"/>
              </a:defRPr>
            </a:lvl1pPr>
          </a:lstStyle>
          <a:p>
            <a:pPr lvl="0">
              <a:defRPr b="0" sz="1800"/>
            </a:pPr>
            <a:r>
              <a:rPr b="1" sz="2200"/>
              <a:t>Systematic Errors</a:t>
            </a:r>
          </a:p>
        </p:txBody>
      </p:sp>
      <p:sp>
        <p:nvSpPr>
          <p:cNvPr id="1061" name="Shape 1061"/>
          <p:cNvSpPr/>
          <p:nvPr/>
        </p:nvSpPr>
        <p:spPr>
          <a:xfrm>
            <a:off x="10116550" y="7398274"/>
            <a:ext cx="2327214" cy="32451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6406">
              <a:defRPr sz="1600">
                <a:latin typeface="Helvetica Neue"/>
                <a:ea typeface="Helvetica Neue"/>
                <a:cs typeface="Helvetica Neue"/>
                <a:sym typeface="Helvetica Neue"/>
              </a:defRPr>
            </a:lvl1pPr>
          </a:lstStyle>
          <a:p>
            <a:pPr lvl="0">
              <a:defRPr sz="1800"/>
            </a:pPr>
            <a:r>
              <a:rPr sz="1600"/>
              <a:t>arXiv: 1310.0763</a:t>
            </a:r>
          </a:p>
        </p:txBody>
      </p:sp>
      <p:sp>
        <p:nvSpPr>
          <p:cNvPr id="1062" name="Shape 1062"/>
          <p:cNvSpPr/>
          <p:nvPr>
            <p:ph type="title"/>
          </p:nvPr>
        </p:nvSpPr>
        <p:spPr>
          <a:xfrm>
            <a:off x="101600" y="-101600"/>
            <a:ext cx="12801601" cy="1663701"/>
          </a:xfrm>
          <a:prstGeom prst="rect">
            <a:avLst/>
          </a:prstGeom>
        </p:spPr>
        <p:txBody>
          <a:bodyPr/>
          <a:lstStyle/>
          <a:p>
            <a:pPr lvl="0" defTabSz="456406">
              <a:defRPr b="0" sz="1800"/>
            </a:pPr>
            <a:r>
              <a:rPr b="1" sz="3800">
                <a:solidFill>
                  <a:srgbClr val="0433FF"/>
                </a:solidFill>
              </a:rPr>
              <a:t>Model-independent</a:t>
            </a:r>
            <a:r>
              <a:rPr b="1" sz="3800"/>
              <a:t> Global Fit for Couplings</a:t>
            </a:r>
            <a:r>
              <a:rPr b="1" sz="4200"/>
              <a:t> </a:t>
            </a:r>
            <a:endParaRPr b="1" sz="4200"/>
          </a:p>
          <a:p>
            <a:pPr lvl="0" defTabSz="456406">
              <a:defRPr b="0" sz="1800"/>
            </a:pPr>
            <a:r>
              <a:rPr b="1" sz="2800"/>
              <a:t>33 σxBR measurements (Y</a:t>
            </a:r>
            <a:r>
              <a:rPr b="1" baseline="-5999" sz="2800"/>
              <a:t>i</a:t>
            </a:r>
            <a:r>
              <a:rPr b="1" sz="2800"/>
              <a:t>) and σ</a:t>
            </a:r>
            <a:r>
              <a:rPr b="1" baseline="-5999" sz="2800"/>
              <a:t>ZH</a:t>
            </a:r>
            <a:r>
              <a:rPr b="1" sz="2800"/>
              <a:t> (Y</a:t>
            </a:r>
            <a:r>
              <a:rPr b="1" baseline="-5999" sz="2800"/>
              <a:t>34,35</a:t>
            </a:r>
            <a:r>
              <a:rPr b="1" sz="2800"/>
              <a:t>) </a:t>
            </a:r>
          </a:p>
        </p:txBody>
      </p:sp>
      <p:pic>
        <p:nvPicPr>
          <p:cNvPr id="1063" name="droppedImage.pdf"/>
          <p:cNvPicPr/>
          <p:nvPr/>
        </p:nvPicPr>
        <p:blipFill>
          <a:blip r:embed="rId4">
            <a:extLst/>
          </a:blip>
          <a:stretch>
            <a:fillRect/>
          </a:stretch>
        </p:blipFill>
        <p:spPr>
          <a:xfrm>
            <a:off x="535994" y="1634101"/>
            <a:ext cx="3650949" cy="1321389"/>
          </a:xfrm>
          <a:prstGeom prst="rect">
            <a:avLst/>
          </a:prstGeom>
          <a:ln w="12700">
            <a:miter lim="400000"/>
          </a:ln>
        </p:spPr>
      </p:pic>
      <p:pic>
        <p:nvPicPr>
          <p:cNvPr id="1064" name="droppedImage.pdf"/>
          <p:cNvPicPr/>
          <p:nvPr/>
        </p:nvPicPr>
        <p:blipFill>
          <a:blip r:embed="rId5">
            <a:extLst/>
          </a:blip>
          <a:stretch>
            <a:fillRect/>
          </a:stretch>
        </p:blipFill>
        <p:spPr>
          <a:xfrm>
            <a:off x="382974" y="3152445"/>
            <a:ext cx="3512688" cy="954362"/>
          </a:xfrm>
          <a:prstGeom prst="rect">
            <a:avLst/>
          </a:prstGeom>
          <a:ln w="12700">
            <a:miter lim="400000"/>
          </a:ln>
        </p:spPr>
      </p:pic>
      <p:pic>
        <p:nvPicPr>
          <p:cNvPr id="1065" name="droppedImage.pdf"/>
          <p:cNvPicPr/>
          <p:nvPr/>
        </p:nvPicPr>
        <p:blipFill>
          <a:blip r:embed="rId6">
            <a:extLst/>
          </a:blip>
          <a:stretch>
            <a:fillRect/>
          </a:stretch>
        </p:blipFill>
        <p:spPr>
          <a:xfrm>
            <a:off x="1691699" y="4417039"/>
            <a:ext cx="1324740" cy="353617"/>
          </a:xfrm>
          <a:prstGeom prst="rect">
            <a:avLst/>
          </a:prstGeom>
          <a:ln w="12700">
            <a:miter lim="400000"/>
          </a:ln>
        </p:spPr>
      </p:pic>
      <p:pic>
        <p:nvPicPr>
          <p:cNvPr id="1066" name="droppedImage.pdf"/>
          <p:cNvPicPr/>
          <p:nvPr/>
        </p:nvPicPr>
        <p:blipFill>
          <a:blip r:embed="rId7">
            <a:extLst/>
          </a:blip>
          <a:srcRect l="0" t="0" r="0" b="0"/>
          <a:stretch>
            <a:fillRect/>
          </a:stretch>
        </p:blipFill>
        <p:spPr>
          <a:xfrm>
            <a:off x="1692350" y="4734253"/>
            <a:ext cx="2906651" cy="353441"/>
          </a:xfrm>
          <a:prstGeom prst="rect">
            <a:avLst/>
          </a:prstGeom>
          <a:ln w="12700">
            <a:miter lim="400000"/>
          </a:ln>
        </p:spPr>
      </p:pic>
      <p:pic>
        <p:nvPicPr>
          <p:cNvPr id="1067" name="droppedImage.pdf"/>
          <p:cNvPicPr/>
          <p:nvPr/>
        </p:nvPicPr>
        <p:blipFill>
          <a:blip r:embed="rId8">
            <a:extLst/>
          </a:blip>
          <a:stretch>
            <a:fillRect/>
          </a:stretch>
        </p:blipFill>
        <p:spPr>
          <a:xfrm>
            <a:off x="1349325" y="4001223"/>
            <a:ext cx="1663905" cy="427134"/>
          </a:xfrm>
          <a:prstGeom prst="rect">
            <a:avLst/>
          </a:prstGeom>
          <a:ln w="12700">
            <a:miter lim="400000"/>
          </a:ln>
        </p:spPr>
      </p:pic>
      <p:pic>
        <p:nvPicPr>
          <p:cNvPr id="1068" name="droppedImage.pdf"/>
          <p:cNvPicPr/>
          <p:nvPr/>
        </p:nvPicPr>
        <p:blipFill>
          <a:blip r:embed="rId9">
            <a:extLst/>
          </a:blip>
          <a:stretch>
            <a:fillRect/>
          </a:stretch>
        </p:blipFill>
        <p:spPr>
          <a:xfrm>
            <a:off x="374098" y="5739579"/>
            <a:ext cx="1602251" cy="499195"/>
          </a:xfrm>
          <a:prstGeom prst="rect">
            <a:avLst/>
          </a:prstGeom>
          <a:ln w="12700">
            <a:miter lim="400000"/>
          </a:ln>
        </p:spPr>
      </p:pic>
      <p:sp>
        <p:nvSpPr>
          <p:cNvPr id="1069" name="Shape 1069"/>
          <p:cNvSpPr/>
          <p:nvPr/>
        </p:nvSpPr>
        <p:spPr>
          <a:xfrm flipH="1">
            <a:off x="739854" y="3799881"/>
            <a:ext cx="611130" cy="1899838"/>
          </a:xfrm>
          <a:prstGeom prst="line">
            <a:avLst/>
          </a:prstGeom>
          <a:ln w="12700">
            <a:solidFill/>
            <a:custDash>
              <a:ds d="100000" sp="200000"/>
            </a:custDash>
            <a:miter lim="400000"/>
          </a:ln>
        </p:spPr>
        <p:txBody>
          <a:bodyPr lIns="0" tIns="0" rIns="0" bIns="0" anchor="ctr"/>
          <a:lstStyle/>
          <a:p>
            <a:pPr lvl="0" algn="l" defTabSz="457200">
              <a:defRPr sz="1000"/>
            </a:pPr>
          </a:p>
        </p:txBody>
      </p:sp>
      <p:pic>
        <p:nvPicPr>
          <p:cNvPr id="1070" name="droppedImage.pdf"/>
          <p:cNvPicPr/>
          <p:nvPr/>
        </p:nvPicPr>
        <p:blipFill>
          <a:blip r:embed="rId10">
            <a:extLst/>
          </a:blip>
          <a:stretch>
            <a:fillRect/>
          </a:stretch>
        </p:blipFill>
        <p:spPr>
          <a:xfrm>
            <a:off x="411470" y="7045279"/>
            <a:ext cx="4194460" cy="749461"/>
          </a:xfrm>
          <a:prstGeom prst="rect">
            <a:avLst/>
          </a:prstGeom>
          <a:ln w="12700">
            <a:miter lim="400000"/>
          </a:ln>
        </p:spPr>
      </p:pic>
      <p:sp>
        <p:nvSpPr>
          <p:cNvPr id="1071" name="Shape 1071"/>
          <p:cNvSpPr/>
          <p:nvPr/>
        </p:nvSpPr>
        <p:spPr>
          <a:xfrm flipH="1">
            <a:off x="800532" y="6149115"/>
            <a:ext cx="489774" cy="1022427"/>
          </a:xfrm>
          <a:prstGeom prst="line">
            <a:avLst/>
          </a:prstGeom>
          <a:ln w="12700">
            <a:solidFill/>
            <a:custDash>
              <a:ds d="100000" sp="200000"/>
            </a:custDash>
            <a:miter lim="400000"/>
          </a:ln>
        </p:spPr>
        <p:txBody>
          <a:bodyPr lIns="0" tIns="0" rIns="0" bIns="0" anchor="ctr"/>
          <a:lstStyle/>
          <a:p>
            <a:pPr lvl="0" algn="l" defTabSz="457200">
              <a:defRPr sz="1000"/>
            </a:pPr>
          </a:p>
        </p:txBody>
      </p:sp>
      <p:sp>
        <p:nvSpPr>
          <p:cNvPr id="1072" name="Shape 1072"/>
          <p:cNvSpPr/>
          <p:nvPr/>
        </p:nvSpPr>
        <p:spPr>
          <a:xfrm>
            <a:off x="1854484" y="5992429"/>
            <a:ext cx="526587" cy="338680"/>
          </a:xfrm>
          <a:prstGeom prst="line">
            <a:avLst/>
          </a:prstGeom>
          <a:ln w="12700">
            <a:solidFill/>
            <a:custDash>
              <a:ds d="100000" sp="200000"/>
            </a:custDash>
            <a:miter lim="400000"/>
          </a:ln>
        </p:spPr>
        <p:txBody>
          <a:bodyPr lIns="0" tIns="0" rIns="0" bIns="0" anchor="ctr"/>
          <a:lstStyle/>
          <a:p>
            <a:pPr lvl="0" algn="l" defTabSz="457200">
              <a:defRPr sz="1000"/>
            </a:pPr>
          </a:p>
        </p:txBody>
      </p:sp>
      <p:pic>
        <p:nvPicPr>
          <p:cNvPr id="1073" name="droppedImage.pdf"/>
          <p:cNvPicPr/>
          <p:nvPr/>
        </p:nvPicPr>
        <p:blipFill>
          <a:blip r:embed="rId11">
            <a:extLst/>
          </a:blip>
          <a:stretch>
            <a:fillRect/>
          </a:stretch>
        </p:blipFill>
        <p:spPr>
          <a:xfrm>
            <a:off x="2384923" y="6055574"/>
            <a:ext cx="1365543" cy="749461"/>
          </a:xfrm>
          <a:prstGeom prst="rect">
            <a:avLst/>
          </a:prstGeom>
          <a:ln w="12700">
            <a:miter lim="400000"/>
          </a:ln>
        </p:spPr>
      </p:pic>
      <p:sp>
        <p:nvSpPr>
          <p:cNvPr id="1074" name="Shape 1074"/>
          <p:cNvSpPr/>
          <p:nvPr/>
        </p:nvSpPr>
        <p:spPr>
          <a:xfrm>
            <a:off x="8278159" y="5696991"/>
            <a:ext cx="4506260" cy="2064842"/>
          </a:xfrm>
          <a:prstGeom prst="rect">
            <a:avLst/>
          </a:prstGeom>
          <a:ln w="12700">
            <a:solidFill/>
            <a:miter lim="400000"/>
          </a:ln>
        </p:spPr>
        <p:txBody>
          <a:bodyPr lIns="0" tIns="0" rIns="0" bIns="0" anchor="ctr"/>
          <a:lstStyle/>
          <a:p>
            <a:pPr lvl="0"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75" name="Shape 1075"/>
          <p:cNvSpPr/>
          <p:nvPr/>
        </p:nvSpPr>
        <p:spPr>
          <a:xfrm>
            <a:off x="690580" y="8777999"/>
            <a:ext cx="11623641" cy="520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FF40FF"/>
              </a:buClr>
              <a:buFont typeface="Helvetica"/>
              <a:defRPr b="1" i="1" sz="3400">
                <a:solidFill>
                  <a:srgbClr val="FF2C79"/>
                </a:solidFill>
                <a:uFill>
                  <a:solidFill>
                    <a:srgbClr val="FF2C79"/>
                  </a:solidFill>
                </a:uFill>
                <a:latin typeface="Helvetica"/>
                <a:ea typeface="Helvetica"/>
                <a:cs typeface="Helvetica"/>
                <a:sym typeface="Helvetica"/>
              </a:defRPr>
            </a:lvl1pPr>
          </a:lstStyle>
          <a:p>
            <a:pPr lvl="0">
              <a:defRPr b="0" i="0" sz="1800">
                <a:solidFill>
                  <a:srgbClr val="000000"/>
                </a:solidFill>
                <a:uFillTx/>
              </a:defRPr>
            </a:pPr>
            <a:r>
              <a:rPr b="1" i="1" sz="3400">
                <a:solidFill>
                  <a:srgbClr val="FF2C79"/>
                </a:solidFill>
                <a:uFill>
                  <a:solidFill>
                    <a:srgbClr val="FF2C79"/>
                  </a:solidFill>
                </a:uFill>
              </a:rPr>
              <a:t>ILC’s precisions will eventually reach sub-% level! </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077" name="image5.png" descr="HiggsCoupling500.pdf"/>
          <p:cNvPicPr/>
          <p:nvPr/>
        </p:nvPicPr>
        <p:blipFill>
          <a:blip r:embed="rId2">
            <a:extLst/>
          </a:blip>
          <a:stretch>
            <a:fillRect/>
          </a:stretch>
        </p:blipFill>
        <p:spPr>
          <a:xfrm>
            <a:off x="2317919" y="1052023"/>
            <a:ext cx="8368963" cy="8118041"/>
          </a:xfrm>
          <a:prstGeom prst="rect">
            <a:avLst/>
          </a:prstGeom>
          <a:ln w="12700">
            <a:miter lim="400000"/>
          </a:ln>
        </p:spPr>
      </p:pic>
      <p:sp>
        <p:nvSpPr>
          <p:cNvPr id="1078" name="Shape 1078"/>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Higgs Couplings</a:t>
            </a:r>
          </a:p>
        </p:txBody>
      </p:sp>
      <p:sp>
        <p:nvSpPr>
          <p:cNvPr id="1079" name="Shape 1079"/>
          <p:cNvSpPr/>
          <p:nvPr/>
        </p:nvSpPr>
        <p:spPr>
          <a:xfrm>
            <a:off x="1980192" y="764782"/>
            <a:ext cx="9219330"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i="1" sz="2400">
                <a:solidFill>
                  <a:srgbClr val="000090"/>
                </a:solidFill>
                <a:latin typeface="Arial"/>
                <a:ea typeface="Arial"/>
                <a:cs typeface="Arial"/>
                <a:sym typeface="Arial"/>
              </a:defRPr>
            </a:lvl1pPr>
          </a:lstStyle>
          <a:p>
            <a:pPr lvl="0">
              <a:defRPr b="0" i="0" sz="1800">
                <a:solidFill>
                  <a:srgbClr val="000000"/>
                </a:solidFill>
              </a:defRPr>
            </a:pPr>
            <a:r>
              <a:rPr b="1" i="1" sz="2400">
                <a:solidFill>
                  <a:srgbClr val="000090"/>
                </a:solidFill>
              </a:rPr>
              <a:t>Model-independent coupling determination, impossible at LHC</a:t>
            </a:r>
          </a:p>
        </p:txBody>
      </p:sp>
      <p:sp>
        <p:nvSpPr>
          <p:cNvPr id="1080" name="Shape 1080"/>
          <p:cNvSpPr/>
          <p:nvPr>
            <p:ph type="sldNum" sz="quarter" idx="2"/>
          </p:nvPr>
        </p:nvSpPr>
        <p:spPr>
          <a:xfrm>
            <a:off x="11341788" y="9215016"/>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081" name="Shape 1081"/>
          <p:cNvSpPr/>
          <p:nvPr/>
        </p:nvSpPr>
        <p:spPr>
          <a:xfrm>
            <a:off x="4581740" y="4527250"/>
            <a:ext cx="2201176" cy="9226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solidFill>
                  <a:srgbClr val="0433FF"/>
                </a:solidFill>
                <a:latin typeface="Arial"/>
                <a:ea typeface="Arial"/>
                <a:cs typeface="Arial"/>
                <a:sym typeface="Arial"/>
              </a:rPr>
              <a:t>Excellent vertex detectors for </a:t>
            </a:r>
            <a:endParaRPr>
              <a:solidFill>
                <a:srgbClr val="0433FF"/>
              </a:solidFill>
              <a:latin typeface="Arial"/>
              <a:ea typeface="Arial"/>
              <a:cs typeface="Arial"/>
              <a:sym typeface="Arial"/>
            </a:endParaRPr>
          </a:p>
          <a:p>
            <a:pPr lvl="0" algn="l" defTabSz="457200">
              <a:defRPr sz="1800"/>
            </a:pPr>
            <a:r>
              <a:rPr>
                <a:solidFill>
                  <a:srgbClr val="0433FF"/>
                </a:solidFill>
                <a:latin typeface="Arial"/>
                <a:ea typeface="Arial"/>
                <a:cs typeface="Arial"/>
                <a:sym typeface="Arial"/>
              </a:rPr>
              <a:t>b/c-tagging at ILC</a:t>
            </a:r>
          </a:p>
        </p:txBody>
      </p:sp>
      <p:sp>
        <p:nvSpPr>
          <p:cNvPr id="1082" name="Shape 1082"/>
          <p:cNvSpPr/>
          <p:nvPr/>
        </p:nvSpPr>
        <p:spPr>
          <a:xfrm>
            <a:off x="1024595" y="8959088"/>
            <a:ext cx="11139391" cy="621064"/>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lvl="0" defTabSz="830862">
              <a:defRPr sz="1800"/>
            </a:pPr>
            <a:r>
              <a:rPr b="1" i="1" sz="3400">
                <a:solidFill>
                  <a:srgbClr val="FF2C79"/>
                </a:solidFill>
                <a:latin typeface="Helvetica Neue"/>
                <a:ea typeface="Helvetica Neue"/>
                <a:cs typeface="Helvetica Neue"/>
                <a:sym typeface="Helvetica Neue"/>
              </a:rPr>
              <a:t>500 GeV already excellent except for K</a:t>
            </a:r>
            <a:r>
              <a:rPr b="1" baseline="-5999" i="1" sz="3400">
                <a:solidFill>
                  <a:srgbClr val="FF2C79"/>
                </a:solidFill>
                <a:latin typeface="Helvetica Neue"/>
                <a:ea typeface="Helvetica Neue"/>
                <a:cs typeface="Helvetica Neue"/>
                <a:sym typeface="Helvetica Neue"/>
              </a:rPr>
              <a:t>t</a:t>
            </a:r>
            <a:r>
              <a:rPr b="1" i="1" sz="3400">
                <a:solidFill>
                  <a:srgbClr val="FF2C79"/>
                </a:solidFill>
                <a:latin typeface="Helvetica Neue"/>
                <a:ea typeface="Helvetica Neue"/>
                <a:cs typeface="Helvetica Neue"/>
                <a:sym typeface="Helvetica Neue"/>
              </a:rPr>
              <a:t> and K</a:t>
            </a:r>
            <a:r>
              <a:rPr b="1" baseline="-5999" i="1" sz="3400">
                <a:solidFill>
                  <a:srgbClr val="FF2C79"/>
                </a:solidFill>
                <a:latin typeface="Helvetica Neue"/>
                <a:ea typeface="Helvetica Neue"/>
                <a:cs typeface="Helvetica Neue"/>
                <a:sym typeface="Helvetica Neue"/>
              </a:rPr>
              <a:t>γ</a:t>
            </a:r>
          </a:p>
        </p:txBody>
      </p:sp>
      <p:sp>
        <p:nvSpPr>
          <p:cNvPr id="1083" name="Shape 1083"/>
          <p:cNvSpPr/>
          <p:nvPr/>
        </p:nvSpPr>
        <p:spPr>
          <a:xfrm flipV="1">
            <a:off x="3334286" y="7872735"/>
            <a:ext cx="702460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p>
        </p:txBody>
      </p:sp>
      <p:sp>
        <p:nvSpPr>
          <p:cNvPr id="1084" name="Shape 1084"/>
          <p:cNvSpPr/>
          <p:nvPr/>
        </p:nvSpPr>
        <p:spPr>
          <a:xfrm>
            <a:off x="472530" y="6233978"/>
            <a:ext cx="1578312" cy="14560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i="1" sz="1800">
                <a:solidFill>
                  <a:srgbClr val="FF0000"/>
                </a:solidFill>
                <a:latin typeface="Arial"/>
                <a:ea typeface="Arial"/>
                <a:cs typeface="Arial"/>
                <a:sym typeface="Arial"/>
              </a:defRPr>
            </a:lvl1pPr>
          </a:lstStyle>
          <a:p>
            <a:pPr lvl="0">
              <a:defRPr b="0" i="0">
                <a:solidFill>
                  <a:srgbClr val="000000"/>
                </a:solidFill>
              </a:defRPr>
            </a:pPr>
            <a:r>
              <a:rPr b="1" i="1">
                <a:solidFill>
                  <a:srgbClr val="FF0000"/>
                </a:solidFill>
              </a:rPr>
              <a:t>All of major Higgs decay modes accessible at ILC!</a:t>
            </a:r>
          </a:p>
        </p:txBody>
      </p:sp>
      <p:pic>
        <p:nvPicPr>
          <p:cNvPr id="1085" name="ZZ-e+eH.pdf"/>
          <p:cNvPicPr/>
          <p:nvPr/>
        </p:nvPicPr>
        <p:blipFill>
          <a:blip r:embed="rId3">
            <a:extLst/>
          </a:blip>
          <a:stretch>
            <a:fillRect/>
          </a:stretch>
        </p:blipFill>
        <p:spPr>
          <a:xfrm>
            <a:off x="482205" y="1707508"/>
            <a:ext cx="1435101" cy="1021130"/>
          </a:xfrm>
          <a:prstGeom prst="rect">
            <a:avLst/>
          </a:prstGeom>
          <a:ln w="12700">
            <a:miter lim="400000"/>
          </a:ln>
        </p:spPr>
      </p:pic>
      <p:pic>
        <p:nvPicPr>
          <p:cNvPr id="1086" name="-ννWWH-e+e.pdf"/>
          <p:cNvPicPr/>
          <p:nvPr/>
        </p:nvPicPr>
        <p:blipFill>
          <a:blip r:embed="rId4">
            <a:extLst/>
          </a:blip>
          <a:stretch>
            <a:fillRect/>
          </a:stretch>
        </p:blipFill>
        <p:spPr>
          <a:xfrm>
            <a:off x="482205" y="2917941"/>
            <a:ext cx="1435101" cy="1231901"/>
          </a:xfrm>
          <a:prstGeom prst="rect">
            <a:avLst/>
          </a:prstGeom>
          <a:ln w="12700">
            <a:miter lim="400000"/>
          </a:ln>
        </p:spPr>
      </p:pic>
      <p:pic>
        <p:nvPicPr>
          <p:cNvPr id="1087" name="-e+e-ttH.pdf"/>
          <p:cNvPicPr/>
          <p:nvPr/>
        </p:nvPicPr>
        <p:blipFill>
          <a:blip r:embed="rId5">
            <a:extLst/>
          </a:blip>
          <a:stretch>
            <a:fillRect/>
          </a:stretch>
        </p:blipFill>
        <p:spPr>
          <a:xfrm>
            <a:off x="507621" y="4338182"/>
            <a:ext cx="1508130" cy="1077236"/>
          </a:xfrm>
          <a:prstGeom prst="rect">
            <a:avLst/>
          </a:prstGeom>
          <a:ln w="12700">
            <a:miter lim="400000"/>
          </a:ln>
        </p:spPr>
      </p:pic>
      <p:sp>
        <p:nvSpPr>
          <p:cNvPr id="1088" name="Shape 1088"/>
          <p:cNvSpPr/>
          <p:nvPr/>
        </p:nvSpPr>
        <p:spPr>
          <a:xfrm flipH="1">
            <a:off x="4532705" y="5647950"/>
            <a:ext cx="654255" cy="1849625"/>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089" name="Shape 1089"/>
          <p:cNvSpPr/>
          <p:nvPr/>
        </p:nvSpPr>
        <p:spPr>
          <a:xfrm>
            <a:off x="5659230" y="5630159"/>
            <a:ext cx="662098" cy="1223649"/>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090" name="Shape 1090"/>
          <p:cNvSpPr/>
          <p:nvPr/>
        </p:nvSpPr>
        <p:spPr>
          <a:xfrm>
            <a:off x="6371144" y="5630159"/>
            <a:ext cx="2321428" cy="1501804"/>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091" name="Shape 1091"/>
          <p:cNvSpPr/>
          <p:nvPr/>
        </p:nvSpPr>
        <p:spPr>
          <a:xfrm>
            <a:off x="6116337" y="8583475"/>
            <a:ext cx="761345" cy="338470"/>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92" name="Shape 1092"/>
          <p:cNvSpPr/>
          <p:nvPr/>
        </p:nvSpPr>
        <p:spPr>
          <a:xfrm>
            <a:off x="4344559" y="8583475"/>
            <a:ext cx="761345" cy="338470"/>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4" name="image5.png" descr="HiggsCoupling500.pdf"/>
          <p:cNvPicPr/>
          <p:nvPr/>
        </p:nvPicPr>
        <p:blipFill>
          <a:blip r:embed="rId2">
            <a:extLst/>
          </a:blip>
          <a:stretch>
            <a:fillRect/>
          </a:stretch>
        </p:blipFill>
        <p:spPr>
          <a:xfrm>
            <a:off x="2317919" y="1052023"/>
            <a:ext cx="8368963" cy="8118041"/>
          </a:xfrm>
          <a:prstGeom prst="rect">
            <a:avLst/>
          </a:prstGeom>
          <a:ln w="12700">
            <a:miter lim="400000"/>
          </a:ln>
        </p:spPr>
      </p:pic>
      <p:sp>
        <p:nvSpPr>
          <p:cNvPr id="1095" name="Shape 1095"/>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Higgs Couplings</a:t>
            </a:r>
          </a:p>
        </p:txBody>
      </p:sp>
      <p:sp>
        <p:nvSpPr>
          <p:cNvPr id="1096" name="Shape 1096"/>
          <p:cNvSpPr/>
          <p:nvPr/>
        </p:nvSpPr>
        <p:spPr>
          <a:xfrm>
            <a:off x="1980192" y="764782"/>
            <a:ext cx="9219330"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i="1" sz="2400">
                <a:solidFill>
                  <a:srgbClr val="FF2C79"/>
                </a:solidFill>
                <a:latin typeface="Arial"/>
                <a:ea typeface="Arial"/>
                <a:cs typeface="Arial"/>
                <a:sym typeface="Arial"/>
              </a:rPr>
              <a:t>Model-independent</a:t>
            </a:r>
            <a:r>
              <a:rPr b="1" i="1" sz="2400">
                <a:solidFill>
                  <a:srgbClr val="000090"/>
                </a:solidFill>
                <a:latin typeface="Arial"/>
                <a:ea typeface="Arial"/>
                <a:cs typeface="Arial"/>
                <a:sym typeface="Arial"/>
              </a:rPr>
              <a:t> coupling determination, impossible at LHC</a:t>
            </a:r>
          </a:p>
        </p:txBody>
      </p:sp>
      <p:sp>
        <p:nvSpPr>
          <p:cNvPr id="1097" name="Shape 1097"/>
          <p:cNvSpPr/>
          <p:nvPr>
            <p:ph type="sldNum" sz="quarter" idx="2"/>
          </p:nvPr>
        </p:nvSpPr>
        <p:spPr>
          <a:xfrm>
            <a:off x="11341788" y="9215016"/>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098" name="Shape 1098"/>
          <p:cNvSpPr/>
          <p:nvPr/>
        </p:nvSpPr>
        <p:spPr>
          <a:xfrm>
            <a:off x="4581740" y="4527250"/>
            <a:ext cx="2201176" cy="9226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solidFill>
                  <a:srgbClr val="0433FF"/>
                </a:solidFill>
                <a:latin typeface="Arial"/>
                <a:ea typeface="Arial"/>
                <a:cs typeface="Arial"/>
                <a:sym typeface="Arial"/>
              </a:rPr>
              <a:t>Excellent vertex detectors for </a:t>
            </a:r>
            <a:endParaRPr>
              <a:solidFill>
                <a:srgbClr val="0433FF"/>
              </a:solidFill>
              <a:latin typeface="Arial"/>
              <a:ea typeface="Arial"/>
              <a:cs typeface="Arial"/>
              <a:sym typeface="Arial"/>
            </a:endParaRPr>
          </a:p>
          <a:p>
            <a:pPr lvl="0" algn="l" defTabSz="457200">
              <a:defRPr sz="1800"/>
            </a:pPr>
            <a:r>
              <a:rPr>
                <a:solidFill>
                  <a:srgbClr val="0433FF"/>
                </a:solidFill>
                <a:latin typeface="Arial"/>
                <a:ea typeface="Arial"/>
                <a:cs typeface="Arial"/>
                <a:sym typeface="Arial"/>
              </a:rPr>
              <a:t>b/c-tagging at ILC</a:t>
            </a:r>
          </a:p>
        </p:txBody>
      </p:sp>
      <p:sp>
        <p:nvSpPr>
          <p:cNvPr id="1099" name="Shape 1099"/>
          <p:cNvSpPr/>
          <p:nvPr/>
        </p:nvSpPr>
        <p:spPr>
          <a:xfrm>
            <a:off x="1024595" y="8959088"/>
            <a:ext cx="11139391" cy="621064"/>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lvl="0" defTabSz="830862">
              <a:defRPr sz="1800"/>
            </a:pPr>
            <a:r>
              <a:rPr b="1" i="1" sz="3400">
                <a:solidFill>
                  <a:srgbClr val="FF2C79"/>
                </a:solidFill>
                <a:latin typeface="Helvetica Neue"/>
                <a:ea typeface="Helvetica Neue"/>
                <a:cs typeface="Helvetica Neue"/>
                <a:sym typeface="Helvetica Neue"/>
              </a:rPr>
              <a:t>500 GeV already excellent except for K</a:t>
            </a:r>
            <a:r>
              <a:rPr b="1" baseline="-5999" i="1" sz="3400">
                <a:solidFill>
                  <a:srgbClr val="FF2C79"/>
                </a:solidFill>
                <a:latin typeface="Helvetica Neue"/>
                <a:ea typeface="Helvetica Neue"/>
                <a:cs typeface="Helvetica Neue"/>
                <a:sym typeface="Helvetica Neue"/>
              </a:rPr>
              <a:t>t</a:t>
            </a:r>
            <a:r>
              <a:rPr b="1" i="1" sz="3400">
                <a:solidFill>
                  <a:srgbClr val="FF2C79"/>
                </a:solidFill>
                <a:latin typeface="Helvetica Neue"/>
                <a:ea typeface="Helvetica Neue"/>
                <a:cs typeface="Helvetica Neue"/>
                <a:sym typeface="Helvetica Neue"/>
              </a:rPr>
              <a:t> and K</a:t>
            </a:r>
            <a:r>
              <a:rPr b="1" baseline="-5999" i="1" sz="3400">
                <a:solidFill>
                  <a:srgbClr val="FF2C79"/>
                </a:solidFill>
                <a:latin typeface="Helvetica Neue"/>
                <a:ea typeface="Helvetica Neue"/>
                <a:cs typeface="Helvetica Neue"/>
                <a:sym typeface="Helvetica Neue"/>
              </a:rPr>
              <a:t>γ</a:t>
            </a:r>
          </a:p>
        </p:txBody>
      </p:sp>
      <p:sp>
        <p:nvSpPr>
          <p:cNvPr id="1100" name="Shape 1100"/>
          <p:cNvSpPr/>
          <p:nvPr/>
        </p:nvSpPr>
        <p:spPr>
          <a:xfrm flipV="1">
            <a:off x="3334286" y="7872735"/>
            <a:ext cx="702460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p>
        </p:txBody>
      </p:sp>
      <p:sp>
        <p:nvSpPr>
          <p:cNvPr id="1101" name="Shape 1101"/>
          <p:cNvSpPr/>
          <p:nvPr/>
        </p:nvSpPr>
        <p:spPr>
          <a:xfrm>
            <a:off x="472530" y="6233978"/>
            <a:ext cx="1578312" cy="14560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i="1" sz="1800">
                <a:solidFill>
                  <a:srgbClr val="FF0000"/>
                </a:solidFill>
                <a:latin typeface="Arial"/>
                <a:ea typeface="Arial"/>
                <a:cs typeface="Arial"/>
                <a:sym typeface="Arial"/>
              </a:defRPr>
            </a:lvl1pPr>
          </a:lstStyle>
          <a:p>
            <a:pPr lvl="0">
              <a:defRPr b="0" i="0">
                <a:solidFill>
                  <a:srgbClr val="000000"/>
                </a:solidFill>
              </a:defRPr>
            </a:pPr>
            <a:r>
              <a:rPr b="1" i="1">
                <a:solidFill>
                  <a:srgbClr val="FF0000"/>
                </a:solidFill>
              </a:rPr>
              <a:t>All of major Higgs decay modes accessible at ILC!</a:t>
            </a:r>
          </a:p>
        </p:txBody>
      </p:sp>
      <p:pic>
        <p:nvPicPr>
          <p:cNvPr id="1102" name="ZZ-e+eH.pdf"/>
          <p:cNvPicPr/>
          <p:nvPr/>
        </p:nvPicPr>
        <p:blipFill>
          <a:blip r:embed="rId3">
            <a:extLst/>
          </a:blip>
          <a:stretch>
            <a:fillRect/>
          </a:stretch>
        </p:blipFill>
        <p:spPr>
          <a:xfrm>
            <a:off x="482205" y="1707508"/>
            <a:ext cx="1435101" cy="1021130"/>
          </a:xfrm>
          <a:prstGeom prst="rect">
            <a:avLst/>
          </a:prstGeom>
          <a:ln w="12700">
            <a:miter lim="400000"/>
          </a:ln>
        </p:spPr>
      </p:pic>
      <p:pic>
        <p:nvPicPr>
          <p:cNvPr id="1103" name="-ννWWH-e+e.pdf"/>
          <p:cNvPicPr/>
          <p:nvPr/>
        </p:nvPicPr>
        <p:blipFill>
          <a:blip r:embed="rId4">
            <a:extLst/>
          </a:blip>
          <a:stretch>
            <a:fillRect/>
          </a:stretch>
        </p:blipFill>
        <p:spPr>
          <a:xfrm>
            <a:off x="482205" y="2917941"/>
            <a:ext cx="1435101" cy="1231901"/>
          </a:xfrm>
          <a:prstGeom prst="rect">
            <a:avLst/>
          </a:prstGeom>
          <a:ln w="12700">
            <a:miter lim="400000"/>
          </a:ln>
        </p:spPr>
      </p:pic>
      <p:pic>
        <p:nvPicPr>
          <p:cNvPr id="1104" name="-e+e-ttH.pdf"/>
          <p:cNvPicPr/>
          <p:nvPr/>
        </p:nvPicPr>
        <p:blipFill>
          <a:blip r:embed="rId5">
            <a:extLst/>
          </a:blip>
          <a:stretch>
            <a:fillRect/>
          </a:stretch>
        </p:blipFill>
        <p:spPr>
          <a:xfrm>
            <a:off x="507621" y="4338182"/>
            <a:ext cx="1508130" cy="1077236"/>
          </a:xfrm>
          <a:prstGeom prst="rect">
            <a:avLst/>
          </a:prstGeom>
          <a:ln w="12700">
            <a:miter lim="400000"/>
          </a:ln>
        </p:spPr>
      </p:pic>
      <p:sp>
        <p:nvSpPr>
          <p:cNvPr id="1105" name="Shape 1105"/>
          <p:cNvSpPr/>
          <p:nvPr/>
        </p:nvSpPr>
        <p:spPr>
          <a:xfrm flipH="1">
            <a:off x="4532705" y="5647950"/>
            <a:ext cx="654255" cy="1849625"/>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106" name="Shape 1106"/>
          <p:cNvSpPr/>
          <p:nvPr/>
        </p:nvSpPr>
        <p:spPr>
          <a:xfrm>
            <a:off x="5659230" y="5630159"/>
            <a:ext cx="662098" cy="1223649"/>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107" name="Shape 1107"/>
          <p:cNvSpPr/>
          <p:nvPr/>
        </p:nvSpPr>
        <p:spPr>
          <a:xfrm>
            <a:off x="6371144" y="5630159"/>
            <a:ext cx="2321428" cy="1501804"/>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109" name="Shape 1109"/>
          <p:cNvSpPr/>
          <p:nvPr>
            <p:ph type="sldNum" sz="quarter" idx="4294967295"/>
          </p:nvPr>
        </p:nvSpPr>
        <p:spPr>
          <a:xfrm>
            <a:off x="12543333" y="9245600"/>
            <a:ext cx="249834" cy="406400"/>
          </a:xfrm>
          <a:prstGeom prst="rect">
            <a:avLst/>
          </a:prstGeom>
          <a:extLst>
            <a:ext uri="{C572A759-6A51-4108-AA02-DFA0A04FC94B}">
              <ma14:wrappingTextBoxFlag xmlns:ma14="http://schemas.microsoft.com/office/mac/drawingml/2011/main" val="1"/>
            </a:ext>
          </a:extLst>
        </p:spPr>
        <p:txBody>
          <a:bodyPr wrap="none" lIns="0" tIns="0" rIns="0" bIns="0" anchor="t"/>
          <a:lstStyle>
            <a:lvl1pPr marR="685800" algn="ctr" defTabSz="584200">
              <a:defRPr b="0">
                <a:solidFill>
                  <a:srgbClr val="93741C"/>
                </a:solidFill>
                <a:latin typeface="Palatino"/>
                <a:ea typeface="Palatino"/>
                <a:cs typeface="Palatino"/>
                <a:sym typeface="Palatino"/>
              </a:defRPr>
            </a:lvl1pPr>
          </a:lstStyle>
          <a:p>
            <a:pPr lvl="0">
              <a:defRPr sz="1800">
                <a:solidFill>
                  <a:srgbClr val="000000"/>
                </a:solidFill>
              </a:defRPr>
            </a:pPr>
            <a:fld id="{86CB4B4D-7CA3-9044-876B-883B54F8677D}" type="slidenum">
              <a:rPr sz="1600">
                <a:solidFill>
                  <a:srgbClr val="93741C"/>
                </a:solidFill>
              </a:rPr>
            </a:fld>
          </a:p>
        </p:txBody>
      </p:sp>
      <p:pic>
        <p:nvPicPr>
          <p:cNvPr id="1110" name="tth.pdf"/>
          <p:cNvPicPr/>
          <p:nvPr/>
        </p:nvPicPr>
        <p:blipFill>
          <a:blip r:embed="rId2">
            <a:extLst/>
          </a:blip>
          <a:stretch>
            <a:fillRect/>
          </a:stretch>
        </p:blipFill>
        <p:spPr>
          <a:xfrm>
            <a:off x="2338554" y="1674446"/>
            <a:ext cx="8835692" cy="6404708"/>
          </a:xfrm>
          <a:prstGeom prst="rect">
            <a:avLst/>
          </a:prstGeom>
          <a:ln w="12700">
            <a:miter lim="400000"/>
          </a:ln>
        </p:spPr>
      </p:pic>
      <p:sp>
        <p:nvSpPr>
          <p:cNvPr id="1111" name="Shape 1111"/>
          <p:cNvSpPr/>
          <p:nvPr/>
        </p:nvSpPr>
        <p:spPr>
          <a:xfrm>
            <a:off x="666551" y="514350"/>
            <a:ext cx="11671698" cy="752674"/>
          </a:xfrm>
          <a:prstGeom prst="rect">
            <a:avLst/>
          </a:prstGeom>
          <a:ln w="12700">
            <a:miter lim="400000"/>
          </a:ln>
          <a:effectLst>
            <a:outerShdw sx="100000" sy="100000" kx="0" ky="0" algn="b" rotWithShape="0" blurRad="0" dist="0" dir="5400000">
              <a:srgbClr val="FFFFFF"/>
            </a:outerShdw>
          </a:effectLst>
          <a:extLst>
            <a:ext uri="{C572A759-6A51-4108-AA02-DFA0A04FC94B}">
              <ma14:wrappingTextBoxFlag xmlns:ma14="http://schemas.microsoft.com/office/mac/drawingml/2011/main" val="1"/>
            </a:ext>
          </a:extLst>
        </p:spPr>
        <p:txBody>
          <a:bodyPr lIns="0" tIns="0" rIns="0" bIns="0" anchor="ctr"/>
          <a:lstStyle>
            <a:lvl1pPr>
              <a:defRPr b="1" i="1" sz="3400">
                <a:solidFill>
                  <a:srgbClr val="6E603B"/>
                </a:solidFill>
                <a:latin typeface="Helvetica Neue"/>
                <a:ea typeface="Helvetica Neue"/>
                <a:cs typeface="Helvetica Neue"/>
                <a:sym typeface="Helvetica Neue"/>
              </a:defRPr>
            </a:lvl1pPr>
          </a:lstStyle>
          <a:p>
            <a:pPr lvl="0">
              <a:defRPr b="0" i="0" sz="1800">
                <a:solidFill>
                  <a:srgbClr val="000000"/>
                </a:solidFill>
              </a:defRPr>
            </a:pPr>
            <a:r>
              <a:rPr b="1" i="1" sz="3400">
                <a:solidFill>
                  <a:srgbClr val="6E603B"/>
                </a:solidFill>
              </a:rPr>
              <a:t>Top Yukawa coupling</a:t>
            </a:r>
          </a:p>
        </p:txBody>
      </p:sp>
      <p:sp>
        <p:nvSpPr>
          <p:cNvPr id="1112" name="Shape 1112"/>
          <p:cNvSpPr/>
          <p:nvPr/>
        </p:nvSpPr>
        <p:spPr>
          <a:xfrm>
            <a:off x="10031408" y="8087936"/>
            <a:ext cx="1047726"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a:solidFill>
                  <a:srgbClr val="6E603B"/>
                </a:solidFill>
                <a:latin typeface="Palatino"/>
                <a:ea typeface="Palatino"/>
                <a:cs typeface="Palatino"/>
                <a:sym typeface="Palatino"/>
              </a:defRPr>
            </a:lvl1pPr>
          </a:lstStyle>
          <a:p>
            <a:pPr lvl="0">
              <a:defRPr sz="1800">
                <a:solidFill>
                  <a:srgbClr val="000000"/>
                </a:solidFill>
              </a:defRPr>
            </a:pPr>
            <a:r>
              <a:rPr sz="2200">
                <a:solidFill>
                  <a:srgbClr val="6E603B"/>
                </a:solidFill>
              </a:rPr>
              <a:t>Y. Sudo</a:t>
            </a:r>
          </a:p>
        </p:txBody>
      </p:sp>
      <p:sp>
        <p:nvSpPr>
          <p:cNvPr id="1113" name="Shape 1113"/>
          <p:cNvSpPr/>
          <p:nvPr/>
        </p:nvSpPr>
        <p:spPr>
          <a:xfrm>
            <a:off x="736600" y="319186"/>
            <a:ext cx="1892300" cy="1143001"/>
          </a:xfrm>
          <a:prstGeom prst="rect">
            <a:avLst/>
          </a:prstGeom>
          <a:solidFill>
            <a:srgbClr val="FFFFFF">
              <a:alpha val="89999"/>
            </a:srgbClr>
          </a:solidFill>
          <a:ln w="3175">
            <a:solidFill>
              <a:srgbClr val="FFFFFF">
                <a:alpha val="89999"/>
              </a:srgbClr>
            </a:solidFill>
            <a:miter lim="400000"/>
          </a:ln>
          <a:effectLst>
            <a:outerShdw sx="100000" sy="100000" kx="0" ky="0" algn="b" rotWithShape="0" blurRad="101600" dist="50800" dir="2700000">
              <a:srgbClr val="000000">
                <a:alpha val="75000"/>
              </a:srgbClr>
            </a:outerShdw>
          </a:effectLst>
        </p:spPr>
        <p:txBody>
          <a:bodyPr lIns="0" tIns="0" rIns="0" bIns="0"/>
          <a:lstStyle/>
          <a:p>
            <a:pPr lvl="0">
              <a:buClr>
                <a:srgbClr val="000000"/>
              </a:buClr>
              <a:defRPr>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114" name="-e+e-ttH.pdf"/>
          <p:cNvPicPr/>
          <p:nvPr/>
        </p:nvPicPr>
        <p:blipFill>
          <a:blip r:embed="rId3">
            <a:extLst/>
          </a:blip>
          <a:stretch>
            <a:fillRect/>
          </a:stretch>
        </p:blipFill>
        <p:spPr>
          <a:xfrm>
            <a:off x="952500" y="369986"/>
            <a:ext cx="1511300" cy="1079501"/>
          </a:xfrm>
          <a:prstGeom prst="rect">
            <a:avLst/>
          </a:prstGeom>
          <a:ln w="12700">
            <a:miter lim="400000"/>
          </a:ln>
        </p:spPr>
      </p:pic>
      <p:sp>
        <p:nvSpPr>
          <p:cNvPr id="1115" name="Shape 1115"/>
          <p:cNvSpPr/>
          <p:nvPr/>
        </p:nvSpPr>
        <p:spPr>
          <a:xfrm>
            <a:off x="2318681" y="8786984"/>
            <a:ext cx="8367438" cy="60977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b="1" i="1" sz="3400">
                <a:solidFill>
                  <a:srgbClr val="0433FF"/>
                </a:solidFill>
                <a:latin typeface="Helvetica Neue"/>
                <a:ea typeface="Helvetica Neue"/>
                <a:cs typeface="Helvetica Neue"/>
                <a:sym typeface="Helvetica Neue"/>
              </a:rPr>
              <a:t>Slight increase of E</a:t>
            </a:r>
            <a:r>
              <a:rPr b="1" baseline="-5999" i="1" sz="3400">
                <a:solidFill>
                  <a:srgbClr val="0433FF"/>
                </a:solidFill>
                <a:latin typeface="Helvetica Neue"/>
                <a:ea typeface="Helvetica Neue"/>
                <a:cs typeface="Helvetica Neue"/>
                <a:sym typeface="Helvetica Neue"/>
              </a:rPr>
              <a:t>max</a:t>
            </a:r>
            <a:r>
              <a:rPr b="1" i="1" sz="3400">
                <a:solidFill>
                  <a:srgbClr val="0433FF"/>
                </a:solidFill>
                <a:latin typeface="Helvetica Neue"/>
                <a:ea typeface="Helvetica Neue"/>
                <a:cs typeface="Helvetica Neue"/>
                <a:sym typeface="Helvetica Neue"/>
              </a:rPr>
              <a:t> is very beneficial!</a:t>
            </a:r>
          </a:p>
        </p:txBody>
      </p:sp>
      <p:sp>
        <p:nvSpPr>
          <p:cNvPr id="1116" name="Shape 1116"/>
          <p:cNvSpPr/>
          <p:nvPr/>
        </p:nvSpPr>
        <p:spPr>
          <a:xfrm flipV="1">
            <a:off x="5773375" y="3907902"/>
            <a:ext cx="1" cy="1079501"/>
          </a:xfrm>
          <a:prstGeom prst="line">
            <a:avLst/>
          </a:prstGeom>
          <a:ln w="38100">
            <a:solidFill/>
            <a:miter lim="400000"/>
            <a:headEnd type="triangle"/>
          </a:ln>
        </p:spPr>
        <p:txBody>
          <a:bodyPr lIns="0" tIns="0" rIns="0" bIns="0" anchor="ctr"/>
          <a:lstStyle/>
          <a:p>
            <a:pPr lvl="0">
              <a:defRPr sz="2200"/>
            </a:pPr>
          </a:p>
        </p:txBody>
      </p:sp>
      <p:sp>
        <p:nvSpPr>
          <p:cNvPr id="1117" name="Shape 1117"/>
          <p:cNvSpPr/>
          <p:nvPr/>
        </p:nvSpPr>
        <p:spPr>
          <a:xfrm flipV="1">
            <a:off x="7147598" y="3276215"/>
            <a:ext cx="1" cy="2061499"/>
          </a:xfrm>
          <a:prstGeom prst="line">
            <a:avLst/>
          </a:prstGeom>
          <a:ln w="38100">
            <a:solidFill/>
            <a:miter lim="400000"/>
            <a:headEnd type="triangle"/>
          </a:ln>
        </p:spPr>
        <p:txBody>
          <a:bodyPr lIns="0" tIns="0" rIns="0" bIns="0" anchor="ctr"/>
          <a:lstStyle/>
          <a:p>
            <a:pPr lvl="0">
              <a:defRPr sz="2200"/>
            </a:pPr>
          </a:p>
        </p:txBody>
      </p:sp>
      <p:sp>
        <p:nvSpPr>
          <p:cNvPr id="1118" name="Shape 1118"/>
          <p:cNvSpPr/>
          <p:nvPr/>
        </p:nvSpPr>
        <p:spPr>
          <a:xfrm>
            <a:off x="7284888" y="3274842"/>
            <a:ext cx="603632" cy="384175"/>
          </a:xfrm>
          <a:prstGeom prst="rect">
            <a:avLst/>
          </a:prstGeom>
          <a:solidFill>
            <a:srgbClr val="FFFFFF"/>
          </a:solidFill>
          <a:ln w="3175">
            <a:solidFill>
              <a:srgbClr val="85888D"/>
            </a:solidFill>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a:lvl1pPr>
          </a:lstStyle>
          <a:p>
            <a:pPr lvl="0">
              <a:defRPr sz="1800"/>
            </a:pPr>
            <a:r>
              <a:rPr sz="2200"/>
              <a:t>x~4</a:t>
            </a:r>
          </a:p>
        </p:txBody>
      </p:sp>
      <p:sp>
        <p:nvSpPr>
          <p:cNvPr id="1119" name="Shape 1119"/>
          <p:cNvSpPr/>
          <p:nvPr/>
        </p:nvSpPr>
        <p:spPr>
          <a:xfrm>
            <a:off x="5932481" y="3822143"/>
            <a:ext cx="602514" cy="384176"/>
          </a:xfrm>
          <a:prstGeom prst="rect">
            <a:avLst/>
          </a:prstGeom>
          <a:ln w="3175">
            <a:solidFill>
              <a:srgbClr val="85888D"/>
            </a:solidFill>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a:lvl1pPr>
          </a:lstStyle>
          <a:p>
            <a:pPr lvl="0">
              <a:defRPr sz="1800"/>
            </a:pPr>
            <a:r>
              <a:rPr sz="2200"/>
              <a:t>x~2</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1" name="image6.png" descr="HiggsCoupling550.pdf"/>
          <p:cNvPicPr/>
          <p:nvPr/>
        </p:nvPicPr>
        <p:blipFill>
          <a:blip r:embed="rId2">
            <a:extLst/>
          </a:blip>
          <a:stretch>
            <a:fillRect/>
          </a:stretch>
        </p:blipFill>
        <p:spPr>
          <a:xfrm>
            <a:off x="2298098" y="1067130"/>
            <a:ext cx="8375341" cy="8124228"/>
          </a:xfrm>
          <a:prstGeom prst="rect">
            <a:avLst/>
          </a:prstGeom>
          <a:ln w="12700">
            <a:miter lim="400000"/>
          </a:ln>
        </p:spPr>
      </p:pic>
      <p:sp>
        <p:nvSpPr>
          <p:cNvPr id="1122" name="Shape 1122"/>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Higgs Couplings</a:t>
            </a:r>
          </a:p>
        </p:txBody>
      </p:sp>
      <p:sp>
        <p:nvSpPr>
          <p:cNvPr id="1123" name="Shape 1123"/>
          <p:cNvSpPr/>
          <p:nvPr>
            <p:ph type="sldNum" sz="quarter" idx="2"/>
          </p:nvPr>
        </p:nvSpPr>
        <p:spPr>
          <a:xfrm>
            <a:off x="11356237" y="9258364"/>
            <a:ext cx="1605214" cy="38927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124" name="Shape 1124"/>
          <p:cNvSpPr/>
          <p:nvPr/>
        </p:nvSpPr>
        <p:spPr>
          <a:xfrm>
            <a:off x="250489" y="2909204"/>
            <a:ext cx="2156333" cy="9997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i="1" sz="1800">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Top Yukawa improves by going to 550 GeV</a:t>
            </a:r>
          </a:p>
        </p:txBody>
      </p:sp>
      <p:sp>
        <p:nvSpPr>
          <p:cNvPr id="1125" name="Shape 1125"/>
          <p:cNvSpPr/>
          <p:nvPr/>
        </p:nvSpPr>
        <p:spPr>
          <a:xfrm>
            <a:off x="10637588" y="6251539"/>
            <a:ext cx="2093773" cy="7076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i="1" sz="1800">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Better hγγ with LHC/ILC synergy</a:t>
            </a:r>
          </a:p>
        </p:txBody>
      </p:sp>
      <p:sp>
        <p:nvSpPr>
          <p:cNvPr id="1126" name="Shape 1126"/>
          <p:cNvSpPr/>
          <p:nvPr/>
        </p:nvSpPr>
        <p:spPr>
          <a:xfrm>
            <a:off x="916074" y="8994986"/>
            <a:ext cx="11139390" cy="62106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defTabSz="830862">
              <a:defRPr b="1" i="1" sz="3400">
                <a:solidFill>
                  <a:srgbClr val="FF2C79"/>
                </a:solidFill>
                <a:latin typeface="Helvetica Neue"/>
                <a:ea typeface="Helvetica Neue"/>
                <a:cs typeface="Helvetica Neue"/>
                <a:sym typeface="Helvetica Neue"/>
              </a:defRPr>
            </a:lvl1pPr>
          </a:lstStyle>
          <a:p>
            <a:pPr lvl="0">
              <a:defRPr b="0" i="0" sz="1800">
                <a:solidFill>
                  <a:srgbClr val="000000"/>
                </a:solidFill>
              </a:defRPr>
            </a:pPr>
            <a:r>
              <a:rPr b="1" i="1" sz="3400">
                <a:solidFill>
                  <a:srgbClr val="FF2C79"/>
                </a:solidFill>
              </a:rPr>
              <a:t>~1% or better precision for most couplings! </a:t>
            </a:r>
          </a:p>
        </p:txBody>
      </p:sp>
      <p:sp>
        <p:nvSpPr>
          <p:cNvPr id="1127" name="Shape 1127"/>
          <p:cNvSpPr/>
          <p:nvPr/>
        </p:nvSpPr>
        <p:spPr>
          <a:xfrm flipV="1">
            <a:off x="3319836" y="7901635"/>
            <a:ext cx="702460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p>
        </p:txBody>
      </p:sp>
      <p:sp>
        <p:nvSpPr>
          <p:cNvPr id="1128" name="Shape 1128"/>
          <p:cNvSpPr/>
          <p:nvPr/>
        </p:nvSpPr>
        <p:spPr>
          <a:xfrm>
            <a:off x="2381950" y="4827412"/>
            <a:ext cx="1132802" cy="609774"/>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129" name="Shape 1129"/>
          <p:cNvSpPr/>
          <p:nvPr/>
        </p:nvSpPr>
        <p:spPr>
          <a:xfrm flipH="1">
            <a:off x="10237216" y="7430756"/>
            <a:ext cx="611348" cy="611348"/>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130" name="Shape 1130"/>
          <p:cNvSpPr/>
          <p:nvPr/>
        </p:nvSpPr>
        <p:spPr>
          <a:xfrm>
            <a:off x="250489" y="4280252"/>
            <a:ext cx="2007941" cy="19141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b="1" i="1">
                <a:solidFill>
                  <a:srgbClr val="FF2C79"/>
                </a:solidFill>
                <a:latin typeface="Helvetica Neue"/>
                <a:ea typeface="Helvetica Neue"/>
                <a:cs typeface="Helvetica Neue"/>
                <a:sym typeface="Helvetica Neue"/>
              </a:rPr>
              <a:t>Near threshold</a:t>
            </a:r>
            <a:endParaRPr b="1" i="1">
              <a:solidFill>
                <a:srgbClr val="FF2C79"/>
              </a:solidFill>
              <a:latin typeface="Helvetica Neue"/>
              <a:ea typeface="Helvetica Neue"/>
              <a:cs typeface="Helvetica Neue"/>
              <a:sym typeface="Helvetica Neue"/>
            </a:endParaRPr>
          </a:p>
          <a:p>
            <a:pPr lvl="0" algn="l" defTabSz="457200">
              <a:defRPr sz="1800"/>
            </a:pPr>
            <a:r>
              <a:rPr b="1" i="1">
                <a:solidFill>
                  <a:srgbClr val="FF2C79"/>
                </a:solidFill>
                <a:latin typeface="Helvetica Neue"/>
                <a:ea typeface="Helvetica Neue"/>
                <a:cs typeface="Helvetica Neue"/>
                <a:sym typeface="Helvetica Neue"/>
              </a:rPr>
              <a:t>→ a factor of 4</a:t>
            </a:r>
            <a:endParaRPr b="1" i="1">
              <a:solidFill>
                <a:srgbClr val="FF2C79"/>
              </a:solidFill>
              <a:latin typeface="Helvetica Neue"/>
              <a:ea typeface="Helvetica Neue"/>
              <a:cs typeface="Helvetica Neue"/>
              <a:sym typeface="Helvetica Neue"/>
            </a:endParaRPr>
          </a:p>
          <a:p>
            <a:pPr lvl="0" algn="l" defTabSz="457200">
              <a:defRPr sz="1800"/>
            </a:pPr>
            <a:r>
              <a:rPr b="1" i="1">
                <a:solidFill>
                  <a:srgbClr val="FF2C79"/>
                </a:solidFill>
                <a:latin typeface="Helvetica Neue"/>
                <a:ea typeface="Helvetica Neue"/>
                <a:cs typeface="Helvetica Neue"/>
                <a:sym typeface="Helvetica Neue"/>
              </a:rPr>
              <a:t>enhancement of σ</a:t>
            </a:r>
            <a:r>
              <a:rPr b="1" baseline="-11555" i="1">
                <a:solidFill>
                  <a:srgbClr val="FF2C79"/>
                </a:solidFill>
                <a:latin typeface="Helvetica Neue"/>
                <a:ea typeface="Helvetica Neue"/>
                <a:cs typeface="Helvetica Neue"/>
                <a:sym typeface="Helvetica Neue"/>
              </a:rPr>
              <a:t>tth </a:t>
            </a:r>
            <a:r>
              <a:rPr b="1" baseline="-5555" i="1">
                <a:solidFill>
                  <a:srgbClr val="FF2C79"/>
                </a:solidFill>
                <a:latin typeface="Helvetica Neue"/>
                <a:ea typeface="Helvetica Neue"/>
                <a:cs typeface="Helvetica Neue"/>
                <a:sym typeface="Helvetica Neue"/>
              </a:rPr>
              <a:t>by going from 500GeV to 550 GeV </a:t>
            </a:r>
          </a:p>
        </p:txBody>
      </p:sp>
      <p:pic>
        <p:nvPicPr>
          <p:cNvPr id="1131" name="-e+e-ttH.pdf"/>
          <p:cNvPicPr/>
          <p:nvPr/>
        </p:nvPicPr>
        <p:blipFill>
          <a:blip r:embed="rId3">
            <a:extLst/>
          </a:blip>
          <a:stretch>
            <a:fillRect/>
          </a:stretch>
        </p:blipFill>
        <p:spPr>
          <a:xfrm>
            <a:off x="377573" y="1811866"/>
            <a:ext cx="1508130" cy="1077236"/>
          </a:xfrm>
          <a:prstGeom prst="rect">
            <a:avLst/>
          </a:prstGeom>
          <a:ln w="12700">
            <a:miter lim="400000"/>
          </a:ln>
        </p:spPr>
      </p:pic>
      <p:sp>
        <p:nvSpPr>
          <p:cNvPr id="1132" name="Shape 1132"/>
          <p:cNvSpPr/>
          <p:nvPr/>
        </p:nvSpPr>
        <p:spPr>
          <a:xfrm>
            <a:off x="128866" y="1743463"/>
            <a:ext cx="2251187" cy="4618527"/>
          </a:xfrm>
          <a:prstGeom prst="rect">
            <a:avLst/>
          </a:prstGeom>
          <a:ln w="12700">
            <a:solidFill/>
            <a:miter lim="400000"/>
          </a:ln>
        </p:spPr>
        <p:txBody>
          <a:bodyPr lIns="0" tIns="0" rIns="0" bIns="0" anchor="ctr"/>
          <a:lstStyle/>
          <a:p>
            <a:pPr lvl="0" defTabSz="830862">
              <a:defRPr sz="2200">
                <a:solidFill>
                  <a:srgbClr val="FFFFFF"/>
                </a:solidFill>
              </a:defRPr>
            </a:pPr>
          </a:p>
        </p:txBody>
      </p:sp>
      <p:sp>
        <p:nvSpPr>
          <p:cNvPr id="1133" name="Shape 1133"/>
          <p:cNvSpPr/>
          <p:nvPr/>
        </p:nvSpPr>
        <p:spPr>
          <a:xfrm>
            <a:off x="1980192" y="764782"/>
            <a:ext cx="9219330"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i="1" sz="2400">
                <a:solidFill>
                  <a:srgbClr val="FF2C79"/>
                </a:solidFill>
                <a:latin typeface="Arial"/>
                <a:ea typeface="Arial"/>
                <a:cs typeface="Arial"/>
                <a:sym typeface="Arial"/>
              </a:rPr>
              <a:t>Model-independent</a:t>
            </a:r>
            <a:r>
              <a:rPr b="1" i="1" sz="2400">
                <a:solidFill>
                  <a:srgbClr val="000090"/>
                </a:solidFill>
                <a:latin typeface="Arial"/>
                <a:ea typeface="Arial"/>
                <a:cs typeface="Arial"/>
                <a:sym typeface="Arial"/>
              </a:rPr>
              <a:t> coupling determination, impossible at LHC</a:t>
            </a:r>
          </a:p>
        </p:txBody>
      </p:sp>
      <p:sp>
        <p:nvSpPr>
          <p:cNvPr id="1134" name="Shape 1134"/>
          <p:cNvSpPr/>
          <p:nvPr/>
        </p:nvSpPr>
        <p:spPr>
          <a:xfrm>
            <a:off x="10492466" y="4092982"/>
            <a:ext cx="2384016" cy="12537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Helvetica Neue"/>
                <a:ea typeface="Helvetica Neue"/>
                <a:cs typeface="Helvetica Neue"/>
                <a:sym typeface="Helvetica Neue"/>
              </a:rPr>
              <a:t>LHC can precisely measure</a:t>
            </a:r>
            <a:endParaRPr>
              <a:latin typeface="Helvetica Neue"/>
              <a:ea typeface="Helvetica Neue"/>
              <a:cs typeface="Helvetica Neue"/>
              <a:sym typeface="Helvetica Neue"/>
            </a:endParaRPr>
          </a:p>
          <a:p>
            <a:pPr lvl="0" algn="l" defTabSz="457200">
              <a:defRPr sz="1800"/>
            </a:pPr>
            <a:r>
              <a:rPr>
                <a:latin typeface="Helvetica Neue"/>
                <a:ea typeface="Helvetica Neue"/>
                <a:cs typeface="Helvetica Neue"/>
                <a:sym typeface="Helvetica Neue"/>
              </a:rPr>
              <a:t> </a:t>
            </a:r>
            <a:r>
              <a:rPr b="1" i="1" sz="1400">
                <a:latin typeface="Helvetica Neue"/>
                <a:ea typeface="Helvetica Neue"/>
                <a:cs typeface="Helvetica Neue"/>
                <a:sym typeface="Helvetica Neue"/>
              </a:rPr>
              <a:t>BR(h→γγ) / BR(h→ZZ*)</a:t>
            </a:r>
            <a:endParaRPr b="1" i="1" sz="1400">
              <a:latin typeface="Helvetica Neue"/>
              <a:ea typeface="Helvetica Neue"/>
              <a:cs typeface="Helvetica Neue"/>
              <a:sym typeface="Helvetica Neue"/>
            </a:endParaRPr>
          </a:p>
          <a:p>
            <a:pPr lvl="0" algn="l" defTabSz="457200">
              <a:defRPr sz="1800"/>
            </a:pPr>
            <a:r>
              <a:rPr b="1" i="1" sz="1400">
                <a:latin typeface="Helvetica Neue"/>
                <a:ea typeface="Helvetica Neue"/>
                <a:cs typeface="Helvetica Neue"/>
                <a:sym typeface="Helvetica Neue"/>
              </a:rPr>
              <a:t>  </a:t>
            </a:r>
            <a:r>
              <a:rPr b="1" i="1">
                <a:latin typeface="Helvetica Neue"/>
                <a:ea typeface="Helvetica Neue"/>
                <a:cs typeface="Helvetica Neue"/>
                <a:sym typeface="Helvetica Neue"/>
              </a:rPr>
              <a:t>= (K</a:t>
            </a:r>
            <a:r>
              <a:rPr b="1" baseline="-5999" i="1">
                <a:latin typeface="Helvetica Neue"/>
                <a:ea typeface="Helvetica Neue"/>
                <a:cs typeface="Helvetica Neue"/>
                <a:sym typeface="Helvetica Neue"/>
              </a:rPr>
              <a:t>γ</a:t>
            </a:r>
            <a:r>
              <a:rPr b="1" i="1">
                <a:latin typeface="Helvetica Neue"/>
                <a:ea typeface="Helvetica Neue"/>
                <a:cs typeface="Helvetica Neue"/>
                <a:sym typeface="Helvetica Neue"/>
              </a:rPr>
              <a:t> / K</a:t>
            </a:r>
            <a:r>
              <a:rPr b="1" baseline="-5999" i="1">
                <a:latin typeface="Helvetica Neue"/>
                <a:ea typeface="Helvetica Neue"/>
                <a:cs typeface="Helvetica Neue"/>
                <a:sym typeface="Helvetica Neue"/>
              </a:rPr>
              <a:t>Z</a:t>
            </a:r>
            <a:r>
              <a:rPr b="1" i="1">
                <a:latin typeface="Helvetica Neue"/>
                <a:ea typeface="Helvetica Neue"/>
                <a:cs typeface="Helvetica Neue"/>
                <a:sym typeface="Helvetica Neue"/>
              </a:rPr>
              <a:t>)</a:t>
            </a:r>
            <a:r>
              <a:rPr b="1" baseline="31999" i="1">
                <a:latin typeface="Helvetica Neue"/>
                <a:ea typeface="Helvetica Neue"/>
                <a:cs typeface="Helvetica Neue"/>
                <a:sym typeface="Helvetica Neue"/>
              </a:rPr>
              <a:t>2</a:t>
            </a:r>
          </a:p>
        </p:txBody>
      </p:sp>
      <p:sp>
        <p:nvSpPr>
          <p:cNvPr id="1135" name="Shape 1135"/>
          <p:cNvSpPr/>
          <p:nvPr/>
        </p:nvSpPr>
        <p:spPr>
          <a:xfrm>
            <a:off x="10492466" y="5446932"/>
            <a:ext cx="2384016" cy="6949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Helvetica Neue"/>
                <a:ea typeface="Helvetica Neue"/>
                <a:cs typeface="Helvetica Neue"/>
                <a:sym typeface="Helvetica Neue"/>
              </a:rPr>
              <a:t>ILC can precisely measure </a:t>
            </a:r>
            <a:r>
              <a:rPr b="1" i="1">
                <a:latin typeface="Helvetica Neue"/>
                <a:ea typeface="Helvetica Neue"/>
                <a:cs typeface="Helvetica Neue"/>
                <a:sym typeface="Helvetica Neue"/>
              </a:rPr>
              <a:t>K</a:t>
            </a:r>
            <a:r>
              <a:rPr b="1" baseline="-5999" i="1">
                <a:latin typeface="Helvetica Neue"/>
                <a:ea typeface="Helvetica Neue"/>
                <a:cs typeface="Helvetica Neue"/>
                <a:sym typeface="Helvetica Neue"/>
              </a:rPr>
              <a:t>Z</a:t>
            </a:r>
          </a:p>
        </p:txBody>
      </p:sp>
      <p:sp>
        <p:nvSpPr>
          <p:cNvPr id="1136" name="Shape 1136"/>
          <p:cNvSpPr/>
          <p:nvPr/>
        </p:nvSpPr>
        <p:spPr>
          <a:xfrm>
            <a:off x="10501497" y="3961504"/>
            <a:ext cx="2365954" cy="3460851"/>
          </a:xfrm>
          <a:prstGeom prst="rect">
            <a:avLst/>
          </a:prstGeom>
          <a:ln w="12700">
            <a:solidFill/>
            <a:miter lim="400000"/>
          </a:ln>
        </p:spPr>
        <p:txBody>
          <a:bodyPr lIns="0" tIns="0" rIns="0" bIns="0" anchor="ctr"/>
          <a:lstStyle/>
          <a:p>
            <a:pPr lvl="0" defTabSz="830862">
              <a:defRPr sz="2200">
                <a:solidFill>
                  <a:srgbClr val="FFFFFF"/>
                </a:solidFill>
              </a:defRPr>
            </a:pP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138" name="image6.png" descr="HiggsCoupling550.pdf"/>
          <p:cNvPicPr/>
          <p:nvPr/>
        </p:nvPicPr>
        <p:blipFill>
          <a:blip r:embed="rId2">
            <a:extLst/>
          </a:blip>
          <a:stretch>
            <a:fillRect/>
          </a:stretch>
        </p:blipFill>
        <p:spPr>
          <a:xfrm>
            <a:off x="2298098" y="940130"/>
            <a:ext cx="8375341" cy="8124228"/>
          </a:xfrm>
          <a:prstGeom prst="rect">
            <a:avLst/>
          </a:prstGeom>
          <a:ln w="12700">
            <a:miter lim="400000"/>
          </a:ln>
        </p:spPr>
      </p:pic>
      <p:sp>
        <p:nvSpPr>
          <p:cNvPr id="1139" name="Shape 1139"/>
          <p:cNvSpPr/>
          <p:nvPr>
            <p:ph type="title"/>
          </p:nvPr>
        </p:nvSpPr>
        <p:spPr>
          <a:xfrm>
            <a:off x="-1" y="-126999"/>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Higgs Couplings</a:t>
            </a:r>
          </a:p>
        </p:txBody>
      </p:sp>
      <p:sp>
        <p:nvSpPr>
          <p:cNvPr id="1140" name="Shape 1140"/>
          <p:cNvSpPr/>
          <p:nvPr>
            <p:ph type="sldNum" sz="quarter" idx="2"/>
          </p:nvPr>
        </p:nvSpPr>
        <p:spPr>
          <a:xfrm>
            <a:off x="11356237" y="9271064"/>
            <a:ext cx="1605214" cy="38927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141" name="Shape 1141"/>
          <p:cNvSpPr/>
          <p:nvPr/>
        </p:nvSpPr>
        <p:spPr>
          <a:xfrm>
            <a:off x="250489" y="2782204"/>
            <a:ext cx="2156333" cy="9997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i="1" sz="1800">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Top Yukawa improves by going to 550 GeV</a:t>
            </a:r>
          </a:p>
        </p:txBody>
      </p:sp>
      <p:sp>
        <p:nvSpPr>
          <p:cNvPr id="1142" name="Shape 1142"/>
          <p:cNvSpPr/>
          <p:nvPr/>
        </p:nvSpPr>
        <p:spPr>
          <a:xfrm>
            <a:off x="10637588" y="6124539"/>
            <a:ext cx="2093773" cy="7076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i="1" sz="1800">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Better hγγ with LHC/ILC synergy</a:t>
            </a:r>
          </a:p>
        </p:txBody>
      </p:sp>
      <p:sp>
        <p:nvSpPr>
          <p:cNvPr id="1143" name="Shape 1143"/>
          <p:cNvSpPr/>
          <p:nvPr/>
        </p:nvSpPr>
        <p:spPr>
          <a:xfrm>
            <a:off x="916074" y="9066267"/>
            <a:ext cx="11139390" cy="62106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defTabSz="830862">
              <a:defRPr b="1" i="1" sz="3400">
                <a:solidFill>
                  <a:srgbClr val="FF2C79"/>
                </a:solidFill>
                <a:latin typeface="Helvetica Neue"/>
                <a:ea typeface="Helvetica Neue"/>
                <a:cs typeface="Helvetica Neue"/>
                <a:sym typeface="Helvetica Neue"/>
              </a:defRPr>
            </a:lvl1pPr>
          </a:lstStyle>
          <a:p>
            <a:pPr lvl="0">
              <a:defRPr b="0" i="0" sz="1800">
                <a:solidFill>
                  <a:srgbClr val="000000"/>
                </a:solidFill>
              </a:defRPr>
            </a:pPr>
            <a:r>
              <a:rPr b="1" i="1" sz="3400">
                <a:solidFill>
                  <a:srgbClr val="FF2C79"/>
                </a:solidFill>
              </a:rPr>
              <a:t>~1% or better precision for most couplings! </a:t>
            </a:r>
          </a:p>
        </p:txBody>
      </p:sp>
      <p:sp>
        <p:nvSpPr>
          <p:cNvPr id="1144" name="Shape 1144"/>
          <p:cNvSpPr/>
          <p:nvPr/>
        </p:nvSpPr>
        <p:spPr>
          <a:xfrm flipV="1">
            <a:off x="3319836" y="7774635"/>
            <a:ext cx="702460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p>
        </p:txBody>
      </p:sp>
      <p:sp>
        <p:nvSpPr>
          <p:cNvPr id="1145" name="Shape 1145"/>
          <p:cNvSpPr/>
          <p:nvPr/>
        </p:nvSpPr>
        <p:spPr>
          <a:xfrm>
            <a:off x="2250914" y="4707040"/>
            <a:ext cx="1263838" cy="603146"/>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146" name="Shape 1146"/>
          <p:cNvSpPr/>
          <p:nvPr/>
        </p:nvSpPr>
        <p:spPr>
          <a:xfrm flipH="1">
            <a:off x="10237216" y="7303756"/>
            <a:ext cx="611348" cy="611348"/>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147" name="Shape 1147"/>
          <p:cNvSpPr/>
          <p:nvPr/>
        </p:nvSpPr>
        <p:spPr>
          <a:xfrm>
            <a:off x="250489" y="4153252"/>
            <a:ext cx="2007941" cy="19141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b="1" i="1">
                <a:solidFill>
                  <a:srgbClr val="FF2C79"/>
                </a:solidFill>
                <a:latin typeface="Helvetica Neue"/>
                <a:ea typeface="Helvetica Neue"/>
                <a:cs typeface="Helvetica Neue"/>
                <a:sym typeface="Helvetica Neue"/>
              </a:rPr>
              <a:t>Near threshold</a:t>
            </a:r>
            <a:endParaRPr b="1" i="1">
              <a:solidFill>
                <a:srgbClr val="FF2C79"/>
              </a:solidFill>
              <a:latin typeface="Helvetica Neue"/>
              <a:ea typeface="Helvetica Neue"/>
              <a:cs typeface="Helvetica Neue"/>
              <a:sym typeface="Helvetica Neue"/>
            </a:endParaRPr>
          </a:p>
          <a:p>
            <a:pPr lvl="0" algn="l" defTabSz="457200">
              <a:defRPr sz="1800"/>
            </a:pPr>
            <a:r>
              <a:rPr b="1" i="1">
                <a:solidFill>
                  <a:srgbClr val="FF2C79"/>
                </a:solidFill>
                <a:latin typeface="Helvetica Neue"/>
                <a:ea typeface="Helvetica Neue"/>
                <a:cs typeface="Helvetica Neue"/>
                <a:sym typeface="Helvetica Neue"/>
              </a:rPr>
              <a:t>→ a factor of 4</a:t>
            </a:r>
            <a:endParaRPr b="1" i="1">
              <a:solidFill>
                <a:srgbClr val="FF2C79"/>
              </a:solidFill>
              <a:latin typeface="Helvetica Neue"/>
              <a:ea typeface="Helvetica Neue"/>
              <a:cs typeface="Helvetica Neue"/>
              <a:sym typeface="Helvetica Neue"/>
            </a:endParaRPr>
          </a:p>
          <a:p>
            <a:pPr lvl="0" algn="l" defTabSz="457200">
              <a:defRPr sz="1800"/>
            </a:pPr>
            <a:r>
              <a:rPr b="1" i="1">
                <a:solidFill>
                  <a:srgbClr val="FF2C79"/>
                </a:solidFill>
                <a:latin typeface="Helvetica Neue"/>
                <a:ea typeface="Helvetica Neue"/>
                <a:cs typeface="Helvetica Neue"/>
                <a:sym typeface="Helvetica Neue"/>
              </a:rPr>
              <a:t>enhancement of σ</a:t>
            </a:r>
            <a:r>
              <a:rPr b="1" baseline="-11555" i="1">
                <a:solidFill>
                  <a:srgbClr val="FF2C79"/>
                </a:solidFill>
                <a:latin typeface="Helvetica Neue"/>
                <a:ea typeface="Helvetica Neue"/>
                <a:cs typeface="Helvetica Neue"/>
                <a:sym typeface="Helvetica Neue"/>
              </a:rPr>
              <a:t>tth </a:t>
            </a:r>
            <a:r>
              <a:rPr b="1" baseline="-5555" i="1">
                <a:solidFill>
                  <a:srgbClr val="FF2C79"/>
                </a:solidFill>
                <a:latin typeface="Helvetica Neue"/>
                <a:ea typeface="Helvetica Neue"/>
                <a:cs typeface="Helvetica Neue"/>
                <a:sym typeface="Helvetica Neue"/>
              </a:rPr>
              <a:t>by going from 500GeV to 550 GeV </a:t>
            </a:r>
          </a:p>
        </p:txBody>
      </p:sp>
      <p:pic>
        <p:nvPicPr>
          <p:cNvPr id="1148" name="-e+e-ttH.pdf"/>
          <p:cNvPicPr/>
          <p:nvPr/>
        </p:nvPicPr>
        <p:blipFill>
          <a:blip r:embed="rId3">
            <a:extLst/>
          </a:blip>
          <a:stretch>
            <a:fillRect/>
          </a:stretch>
        </p:blipFill>
        <p:spPr>
          <a:xfrm>
            <a:off x="377573" y="1684866"/>
            <a:ext cx="1508130" cy="1077236"/>
          </a:xfrm>
          <a:prstGeom prst="rect">
            <a:avLst/>
          </a:prstGeom>
          <a:ln w="12700">
            <a:miter lim="400000"/>
          </a:ln>
        </p:spPr>
      </p:pic>
      <p:sp>
        <p:nvSpPr>
          <p:cNvPr id="1149" name="Shape 1149"/>
          <p:cNvSpPr/>
          <p:nvPr/>
        </p:nvSpPr>
        <p:spPr>
          <a:xfrm>
            <a:off x="128866" y="1616463"/>
            <a:ext cx="2120533" cy="4618527"/>
          </a:xfrm>
          <a:prstGeom prst="rect">
            <a:avLst/>
          </a:prstGeom>
          <a:ln w="12700">
            <a:solidFill/>
            <a:miter lim="400000"/>
          </a:ln>
        </p:spPr>
        <p:txBody>
          <a:bodyPr lIns="0" tIns="0" rIns="0" bIns="0" anchor="ctr"/>
          <a:lstStyle/>
          <a:p>
            <a:pPr lvl="0" defTabSz="830862">
              <a:defRPr sz="2200">
                <a:solidFill>
                  <a:srgbClr val="FFFFFF"/>
                </a:solidFill>
              </a:defRPr>
            </a:pPr>
          </a:p>
        </p:txBody>
      </p:sp>
      <p:sp>
        <p:nvSpPr>
          <p:cNvPr id="1150" name="Shape 1150"/>
          <p:cNvSpPr/>
          <p:nvPr/>
        </p:nvSpPr>
        <p:spPr>
          <a:xfrm>
            <a:off x="1980192" y="637782"/>
            <a:ext cx="9219330"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i="1" sz="2400">
                <a:solidFill>
                  <a:srgbClr val="000090"/>
                </a:solidFill>
                <a:latin typeface="Arial"/>
                <a:ea typeface="Arial"/>
                <a:cs typeface="Arial"/>
                <a:sym typeface="Arial"/>
              </a:defRPr>
            </a:lvl1pPr>
          </a:lstStyle>
          <a:p>
            <a:pPr lvl="0">
              <a:defRPr b="0" i="0" sz="1800">
                <a:solidFill>
                  <a:srgbClr val="000000"/>
                </a:solidFill>
              </a:defRPr>
            </a:pPr>
            <a:r>
              <a:rPr b="1" i="1" sz="2400">
                <a:solidFill>
                  <a:srgbClr val="000090"/>
                </a:solidFill>
              </a:rPr>
              <a:t>Model-independent coupling determination, impossible at LHC</a:t>
            </a:r>
          </a:p>
        </p:txBody>
      </p:sp>
      <p:sp>
        <p:nvSpPr>
          <p:cNvPr id="1151" name="Shape 1151"/>
          <p:cNvSpPr/>
          <p:nvPr/>
        </p:nvSpPr>
        <p:spPr>
          <a:xfrm>
            <a:off x="10492466" y="3965982"/>
            <a:ext cx="2384016" cy="12537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Helvetica Neue"/>
                <a:ea typeface="Helvetica Neue"/>
                <a:cs typeface="Helvetica Neue"/>
                <a:sym typeface="Helvetica Neue"/>
              </a:rPr>
              <a:t>LHC can precisely measure</a:t>
            </a:r>
            <a:endParaRPr>
              <a:latin typeface="Helvetica Neue"/>
              <a:ea typeface="Helvetica Neue"/>
              <a:cs typeface="Helvetica Neue"/>
              <a:sym typeface="Helvetica Neue"/>
            </a:endParaRPr>
          </a:p>
          <a:p>
            <a:pPr lvl="0" algn="l" defTabSz="457200">
              <a:defRPr sz="1800"/>
            </a:pPr>
            <a:r>
              <a:rPr>
                <a:latin typeface="Helvetica Neue"/>
                <a:ea typeface="Helvetica Neue"/>
                <a:cs typeface="Helvetica Neue"/>
                <a:sym typeface="Helvetica Neue"/>
              </a:rPr>
              <a:t> </a:t>
            </a:r>
            <a:r>
              <a:rPr b="1" i="1" sz="1400">
                <a:latin typeface="Helvetica Neue"/>
                <a:ea typeface="Helvetica Neue"/>
                <a:cs typeface="Helvetica Neue"/>
                <a:sym typeface="Helvetica Neue"/>
              </a:rPr>
              <a:t>BR(h→γγ) / BR(h→ZZ*)</a:t>
            </a:r>
            <a:endParaRPr b="1" i="1" sz="1400">
              <a:latin typeface="Helvetica Neue"/>
              <a:ea typeface="Helvetica Neue"/>
              <a:cs typeface="Helvetica Neue"/>
              <a:sym typeface="Helvetica Neue"/>
            </a:endParaRPr>
          </a:p>
          <a:p>
            <a:pPr lvl="0" algn="l" defTabSz="457200">
              <a:defRPr sz="1800"/>
            </a:pPr>
            <a:r>
              <a:rPr b="1" i="1" sz="1400">
                <a:latin typeface="Helvetica Neue"/>
                <a:ea typeface="Helvetica Neue"/>
                <a:cs typeface="Helvetica Neue"/>
                <a:sym typeface="Helvetica Neue"/>
              </a:rPr>
              <a:t>  </a:t>
            </a:r>
            <a:r>
              <a:rPr b="1" i="1">
                <a:latin typeface="Helvetica Neue"/>
                <a:ea typeface="Helvetica Neue"/>
                <a:cs typeface="Helvetica Neue"/>
                <a:sym typeface="Helvetica Neue"/>
              </a:rPr>
              <a:t>= (K</a:t>
            </a:r>
            <a:r>
              <a:rPr b="1" baseline="-5999" i="1">
                <a:latin typeface="Helvetica Neue"/>
                <a:ea typeface="Helvetica Neue"/>
                <a:cs typeface="Helvetica Neue"/>
                <a:sym typeface="Helvetica Neue"/>
              </a:rPr>
              <a:t>γ</a:t>
            </a:r>
            <a:r>
              <a:rPr b="1" i="1">
                <a:latin typeface="Helvetica Neue"/>
                <a:ea typeface="Helvetica Neue"/>
                <a:cs typeface="Helvetica Neue"/>
                <a:sym typeface="Helvetica Neue"/>
              </a:rPr>
              <a:t> / K</a:t>
            </a:r>
            <a:r>
              <a:rPr b="1" baseline="-5999" i="1">
                <a:latin typeface="Helvetica Neue"/>
                <a:ea typeface="Helvetica Neue"/>
                <a:cs typeface="Helvetica Neue"/>
                <a:sym typeface="Helvetica Neue"/>
              </a:rPr>
              <a:t>Z</a:t>
            </a:r>
            <a:r>
              <a:rPr b="1" i="1">
                <a:latin typeface="Helvetica Neue"/>
                <a:ea typeface="Helvetica Neue"/>
                <a:cs typeface="Helvetica Neue"/>
                <a:sym typeface="Helvetica Neue"/>
              </a:rPr>
              <a:t>)</a:t>
            </a:r>
            <a:r>
              <a:rPr b="1" baseline="31999" i="1">
                <a:latin typeface="Helvetica Neue"/>
                <a:ea typeface="Helvetica Neue"/>
                <a:cs typeface="Helvetica Neue"/>
                <a:sym typeface="Helvetica Neue"/>
              </a:rPr>
              <a:t>2</a:t>
            </a:r>
          </a:p>
        </p:txBody>
      </p:sp>
      <p:sp>
        <p:nvSpPr>
          <p:cNvPr id="1152" name="Shape 1152"/>
          <p:cNvSpPr/>
          <p:nvPr/>
        </p:nvSpPr>
        <p:spPr>
          <a:xfrm>
            <a:off x="10492466" y="5319932"/>
            <a:ext cx="2384016" cy="6949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Helvetica Neue"/>
                <a:ea typeface="Helvetica Neue"/>
                <a:cs typeface="Helvetica Neue"/>
                <a:sym typeface="Helvetica Neue"/>
              </a:rPr>
              <a:t>ILC can precisely measure </a:t>
            </a:r>
            <a:r>
              <a:rPr b="1" i="1">
                <a:latin typeface="Helvetica Neue"/>
                <a:ea typeface="Helvetica Neue"/>
                <a:cs typeface="Helvetica Neue"/>
                <a:sym typeface="Helvetica Neue"/>
              </a:rPr>
              <a:t>K</a:t>
            </a:r>
            <a:r>
              <a:rPr b="1" baseline="-5999" i="1">
                <a:latin typeface="Helvetica Neue"/>
                <a:ea typeface="Helvetica Neue"/>
                <a:cs typeface="Helvetica Neue"/>
                <a:sym typeface="Helvetica Neue"/>
              </a:rPr>
              <a:t>Z</a:t>
            </a:r>
          </a:p>
        </p:txBody>
      </p:sp>
      <p:sp>
        <p:nvSpPr>
          <p:cNvPr id="1153" name="Shape 1153"/>
          <p:cNvSpPr/>
          <p:nvPr/>
        </p:nvSpPr>
        <p:spPr>
          <a:xfrm>
            <a:off x="10501497" y="3834504"/>
            <a:ext cx="2365954" cy="3460851"/>
          </a:xfrm>
          <a:prstGeom prst="rect">
            <a:avLst/>
          </a:prstGeom>
          <a:ln w="12700">
            <a:solidFill/>
            <a:miter lim="400000"/>
          </a:ln>
        </p:spPr>
        <p:txBody>
          <a:bodyPr lIns="0" tIns="0" rIns="0" bIns="0" anchor="ctr"/>
          <a:lstStyle/>
          <a:p>
            <a:pPr lvl="0" defTabSz="830862">
              <a:defRPr sz="2200">
                <a:solidFill>
                  <a:srgbClr val="FFFFFF"/>
                </a:solidFill>
              </a:defRPr>
            </a:pPr>
          </a:p>
        </p:txBody>
      </p:sp>
      <p:sp>
        <p:nvSpPr>
          <p:cNvPr id="1154" name="Shape 1154"/>
          <p:cNvSpPr/>
          <p:nvPr/>
        </p:nvSpPr>
        <p:spPr>
          <a:xfrm>
            <a:off x="4581740" y="4400250"/>
            <a:ext cx="2201176" cy="9226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solidFill>
                  <a:srgbClr val="0433FF"/>
                </a:solidFill>
                <a:latin typeface="Arial"/>
                <a:ea typeface="Arial"/>
                <a:cs typeface="Arial"/>
                <a:sym typeface="Arial"/>
              </a:rPr>
              <a:t>Excellent vertex detectors for </a:t>
            </a:r>
            <a:endParaRPr>
              <a:solidFill>
                <a:srgbClr val="0433FF"/>
              </a:solidFill>
              <a:latin typeface="Arial"/>
              <a:ea typeface="Arial"/>
              <a:cs typeface="Arial"/>
              <a:sym typeface="Arial"/>
            </a:endParaRPr>
          </a:p>
          <a:p>
            <a:pPr lvl="0" algn="l" defTabSz="457200">
              <a:defRPr sz="1800"/>
            </a:pPr>
            <a:r>
              <a:rPr>
                <a:solidFill>
                  <a:srgbClr val="0433FF"/>
                </a:solidFill>
                <a:latin typeface="Arial"/>
                <a:ea typeface="Arial"/>
                <a:cs typeface="Arial"/>
                <a:sym typeface="Arial"/>
              </a:rPr>
              <a:t>b/c-tagging at ILC</a:t>
            </a:r>
          </a:p>
        </p:txBody>
      </p:sp>
      <p:sp>
        <p:nvSpPr>
          <p:cNvPr id="1155" name="Shape 1155"/>
          <p:cNvSpPr/>
          <p:nvPr/>
        </p:nvSpPr>
        <p:spPr>
          <a:xfrm flipH="1">
            <a:off x="4532705" y="5520950"/>
            <a:ext cx="654255" cy="1849625"/>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156" name="Shape 1156"/>
          <p:cNvSpPr/>
          <p:nvPr/>
        </p:nvSpPr>
        <p:spPr>
          <a:xfrm>
            <a:off x="5659230" y="5503159"/>
            <a:ext cx="662098" cy="1223649"/>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157" name="Shape 1157"/>
          <p:cNvSpPr/>
          <p:nvPr/>
        </p:nvSpPr>
        <p:spPr>
          <a:xfrm>
            <a:off x="6371144" y="5503159"/>
            <a:ext cx="2321428" cy="1501804"/>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158" name="Shape 1158"/>
          <p:cNvSpPr/>
          <p:nvPr/>
        </p:nvSpPr>
        <p:spPr>
          <a:xfrm>
            <a:off x="6739252" y="3864806"/>
            <a:ext cx="1578313" cy="14560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i="1" sz="1800">
                <a:solidFill>
                  <a:srgbClr val="FF0000"/>
                </a:solidFill>
                <a:latin typeface="Arial"/>
                <a:ea typeface="Arial"/>
                <a:cs typeface="Arial"/>
                <a:sym typeface="Arial"/>
              </a:defRPr>
            </a:lvl1pPr>
          </a:lstStyle>
          <a:p>
            <a:pPr lvl="0">
              <a:defRPr b="0" i="0">
                <a:solidFill>
                  <a:srgbClr val="000000"/>
                </a:solidFill>
              </a:defRPr>
            </a:pPr>
            <a:r>
              <a:rPr b="1" i="1">
                <a:solidFill>
                  <a:srgbClr val="FF0000"/>
                </a:solidFill>
              </a:rPr>
              <a:t>All of major Higgs decay modes accessible at ILC!</a:t>
            </a:r>
          </a:p>
        </p:txBody>
      </p:sp>
      <p:sp>
        <p:nvSpPr>
          <p:cNvPr id="1159" name="Shape 1159"/>
          <p:cNvSpPr/>
          <p:nvPr/>
        </p:nvSpPr>
        <p:spPr>
          <a:xfrm>
            <a:off x="1020162" y="8741995"/>
            <a:ext cx="11139391" cy="472348"/>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lvl="0" defTabSz="830862">
              <a:defRPr sz="1800"/>
            </a:pPr>
            <a:r>
              <a:rPr b="1" i="1" sz="2400">
                <a:solidFill>
                  <a:srgbClr val="FF2C79"/>
                </a:solidFill>
                <a:latin typeface="Helvetica Neue"/>
                <a:ea typeface="Helvetica Neue"/>
                <a:cs typeface="Helvetica Neue"/>
                <a:sym typeface="Helvetica Neue"/>
              </a:rPr>
              <a:t>500 GeV already excellent except for K</a:t>
            </a:r>
            <a:r>
              <a:rPr b="1" baseline="-5999" i="1" sz="2400">
                <a:solidFill>
                  <a:srgbClr val="FF2C79"/>
                </a:solidFill>
                <a:latin typeface="Helvetica Neue"/>
                <a:ea typeface="Helvetica Neue"/>
                <a:cs typeface="Helvetica Neue"/>
                <a:sym typeface="Helvetica Neue"/>
              </a:rPr>
              <a:t>t</a:t>
            </a:r>
            <a:r>
              <a:rPr b="1" i="1" sz="2400">
                <a:solidFill>
                  <a:srgbClr val="FF2C79"/>
                </a:solidFill>
                <a:latin typeface="Helvetica Neue"/>
                <a:ea typeface="Helvetica Neue"/>
                <a:cs typeface="Helvetica Neue"/>
                <a:sym typeface="Helvetica Neue"/>
              </a:rPr>
              <a:t> and K</a:t>
            </a:r>
            <a:r>
              <a:rPr b="1" baseline="-5999" i="1" sz="2400">
                <a:solidFill>
                  <a:srgbClr val="FF2C79"/>
                </a:solidFill>
                <a:latin typeface="Helvetica Neue"/>
                <a:ea typeface="Helvetica Neue"/>
                <a:cs typeface="Helvetica Neue"/>
                <a:sym typeface="Helvetica Neue"/>
              </a:rPr>
              <a:t>γ</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161" name="Shape 1161"/>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Improving hγγ coupling precision</a:t>
            </a:r>
          </a:p>
        </p:txBody>
      </p:sp>
      <p:sp>
        <p:nvSpPr>
          <p:cNvPr id="1162" name="Shape 1162"/>
          <p:cNvSpPr/>
          <p:nvPr/>
        </p:nvSpPr>
        <p:spPr>
          <a:xfrm>
            <a:off x="7270188" y="1602466"/>
            <a:ext cx="3924435" cy="8312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sz="2400">
                <a:latin typeface="Arial"/>
                <a:ea typeface="Arial"/>
                <a:cs typeface="Arial"/>
                <a:sym typeface="Arial"/>
              </a:defRPr>
            </a:lvl1pPr>
          </a:lstStyle>
          <a:p>
            <a:pPr lvl="0">
              <a:defRPr b="0" sz="1800"/>
            </a:pPr>
            <a:r>
              <a:rPr b="1" sz="2400"/>
              <a:t>Beautiful example of LHC/ILC synergy</a:t>
            </a:r>
          </a:p>
        </p:txBody>
      </p:sp>
      <p:sp>
        <p:nvSpPr>
          <p:cNvPr id="1163" name="Shape 1163"/>
          <p:cNvSpPr/>
          <p:nvPr/>
        </p:nvSpPr>
        <p:spPr>
          <a:xfrm>
            <a:off x="7270188" y="3034712"/>
            <a:ext cx="5525898" cy="26092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400">
                <a:latin typeface="Arial"/>
                <a:ea typeface="Arial"/>
                <a:cs typeface="Arial"/>
                <a:sym typeface="Arial"/>
              </a:rPr>
              <a:t>Combine:</a:t>
            </a:r>
            <a:endParaRPr sz="2400">
              <a:latin typeface="Arial"/>
              <a:ea typeface="Arial"/>
              <a:cs typeface="Arial"/>
              <a:sym typeface="Arial"/>
            </a:endParaRPr>
          </a:p>
          <a:p>
            <a:pPr lvl="0" marL="457200" indent="-457200" algn="l" defTabSz="457200">
              <a:buClr>
                <a:srgbClr val="000000"/>
              </a:buClr>
              <a:buSzPct val="100000"/>
              <a:buFont typeface="Arial"/>
              <a:buAutoNum type="arabicPeriod" startAt="1"/>
              <a:defRPr sz="1800"/>
            </a:pPr>
            <a:r>
              <a:rPr sz="2400">
                <a:latin typeface="Arial"/>
                <a:ea typeface="Arial"/>
                <a:cs typeface="Arial"/>
                <a:sym typeface="Arial"/>
              </a:rPr>
              <a:t>HL-LHC g(hγγ)/g(hZZ)</a:t>
            </a:r>
            <a:endParaRPr sz="2400">
              <a:latin typeface="Arial"/>
              <a:ea typeface="Arial"/>
              <a:cs typeface="Arial"/>
              <a:sym typeface="Arial"/>
            </a:endParaRPr>
          </a:p>
          <a:p>
            <a:pPr lvl="0" marL="457200" indent="-457200" algn="l" defTabSz="457200">
              <a:buClr>
                <a:srgbClr val="000000"/>
              </a:buClr>
              <a:buSzPct val="100000"/>
              <a:buFont typeface="Arial"/>
              <a:buAutoNum type="arabicPeriod" startAt="1"/>
              <a:defRPr sz="1800"/>
            </a:pPr>
            <a:r>
              <a:rPr sz="2400">
                <a:latin typeface="Arial"/>
                <a:ea typeface="Arial"/>
                <a:cs typeface="Arial"/>
                <a:sym typeface="Arial"/>
              </a:rPr>
              <a:t>ILC g(hZZ)</a:t>
            </a:r>
            <a:endParaRPr sz="2400">
              <a:latin typeface="Arial"/>
              <a:ea typeface="Arial"/>
              <a:cs typeface="Arial"/>
              <a:sym typeface="Arial"/>
            </a:endParaRPr>
          </a:p>
          <a:p>
            <a:pPr lvl="0" algn="l" defTabSz="457200">
              <a:defRPr sz="1800"/>
            </a:pPr>
            <a:r>
              <a:rPr sz="2400">
                <a:latin typeface="Arial"/>
                <a:ea typeface="Arial"/>
                <a:cs typeface="Arial"/>
                <a:sym typeface="Arial"/>
              </a:rPr>
              <a:t>(both model-independent)</a:t>
            </a:r>
            <a:endParaRPr sz="2400">
              <a:latin typeface="Arial"/>
              <a:ea typeface="Arial"/>
              <a:cs typeface="Arial"/>
              <a:sym typeface="Arial"/>
            </a:endParaRPr>
          </a:p>
          <a:p>
            <a:pPr lvl="0" algn="l" defTabSz="457200">
              <a:defRPr sz="1800"/>
            </a:pPr>
            <a:endParaRPr sz="2400">
              <a:latin typeface="Arial"/>
              <a:ea typeface="Arial"/>
              <a:cs typeface="Arial"/>
              <a:sym typeface="Arial"/>
            </a:endParaRPr>
          </a:p>
          <a:p>
            <a:pPr lvl="0" algn="l" defTabSz="457200">
              <a:defRPr sz="1800"/>
            </a:pPr>
            <a:r>
              <a:rPr sz="2400">
                <a:latin typeface="Wingdings"/>
                <a:ea typeface="Wingdings"/>
                <a:cs typeface="Wingdings"/>
                <a:sym typeface="Wingdings"/>
              </a:rPr>
              <a:t> </a:t>
            </a:r>
            <a:r>
              <a:rPr sz="2400">
                <a:latin typeface="Arial"/>
                <a:ea typeface="Arial"/>
                <a:cs typeface="Arial"/>
                <a:sym typeface="Arial"/>
              </a:rPr>
              <a:t>Precise model-independent measurement of g(hγγ) !</a:t>
            </a:r>
          </a:p>
        </p:txBody>
      </p:sp>
      <p:sp>
        <p:nvSpPr>
          <p:cNvPr id="1164" name="Shape 1164"/>
          <p:cNvSpPr/>
          <p:nvPr/>
        </p:nvSpPr>
        <p:spPr>
          <a:xfrm>
            <a:off x="1770771" y="7688824"/>
            <a:ext cx="3559533"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M. Peskin, arXiv:1312.4974</a:t>
            </a:r>
          </a:p>
        </p:txBody>
      </p:sp>
      <p:sp>
        <p:nvSpPr>
          <p:cNvPr id="1165" name="Shape 1165"/>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pic>
        <p:nvPicPr>
          <p:cNvPr id="1166" name="pasted-image.pdf"/>
          <p:cNvPicPr/>
          <p:nvPr/>
        </p:nvPicPr>
        <p:blipFill>
          <a:blip r:embed="rId2">
            <a:extLst/>
          </a:blip>
          <a:stretch>
            <a:fillRect/>
          </a:stretch>
        </p:blipFill>
        <p:spPr>
          <a:xfrm>
            <a:off x="631623" y="1342382"/>
            <a:ext cx="5960535" cy="6159219"/>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8" name="Shape 1168"/>
          <p:cNvSpPr/>
          <p:nvPr>
            <p:ph type="sldNum" sz="quarter" idx="2"/>
          </p:nvPr>
        </p:nvSpPr>
        <p:spPr>
          <a:xfrm>
            <a:off x="11385522" y="9392977"/>
            <a:ext cx="1605213" cy="352002"/>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defRPr b="0" sz="1600"/>
            </a:lvl1pPr>
          </a:lstStyle>
          <a:p>
            <a:pPr lvl="0">
              <a:defRPr sz="1800"/>
            </a:pPr>
            <a:fld id="{86CB4B4D-7CA3-9044-876B-883B54F8677D}" type="slidenum">
              <a:rPr sz="1600"/>
            </a:fld>
          </a:p>
        </p:txBody>
      </p:sp>
      <p:pic>
        <p:nvPicPr>
          <p:cNvPr id="1169" name="image7.png" descr="HiggsCoupling500LHC.pdf"/>
          <p:cNvPicPr/>
          <p:nvPr/>
        </p:nvPicPr>
        <p:blipFill>
          <a:blip r:embed="rId2">
            <a:extLst/>
          </a:blip>
          <a:stretch>
            <a:fillRect/>
          </a:stretch>
        </p:blipFill>
        <p:spPr>
          <a:xfrm>
            <a:off x="1474862" y="-1"/>
            <a:ext cx="10055076" cy="9753601"/>
          </a:xfrm>
          <a:prstGeom prst="rect">
            <a:avLst/>
          </a:prstGeom>
          <a:ln w="12700">
            <a:miter lim="400000"/>
          </a:ln>
        </p:spPr>
      </p:pic>
      <p:sp>
        <p:nvSpPr>
          <p:cNvPr id="1170" name="Shape 1170"/>
          <p:cNvSpPr/>
          <p:nvPr/>
        </p:nvSpPr>
        <p:spPr>
          <a:xfrm>
            <a:off x="2716749" y="8002149"/>
            <a:ext cx="843084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p>
        </p:txBody>
      </p:sp>
      <p:sp>
        <p:nvSpPr>
          <p:cNvPr id="1171" name="Shape 1171"/>
          <p:cNvSpPr/>
          <p:nvPr/>
        </p:nvSpPr>
        <p:spPr>
          <a:xfrm>
            <a:off x="8612994" y="1447531"/>
            <a:ext cx="2187483"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algn="l">
              <a:defRPr sz="1800"/>
            </a:pPr>
            <a:r>
              <a:rPr b="1" sz="3200">
                <a:solidFill>
                  <a:srgbClr val="FF2C79"/>
                </a:solidFill>
                <a:latin typeface="Helvetica Neue"/>
                <a:ea typeface="Helvetica Neue"/>
                <a:cs typeface="Helvetica Neue"/>
                <a:sym typeface="Helvetica Neue"/>
              </a:rPr>
              <a:t>Σ</a:t>
            </a:r>
            <a:r>
              <a:rPr b="1" baseline="-5999" sz="3200">
                <a:solidFill>
                  <a:srgbClr val="FF2C79"/>
                </a:solidFill>
                <a:latin typeface="Helvetica Neue"/>
                <a:ea typeface="Helvetica Neue"/>
                <a:cs typeface="Helvetica Neue"/>
                <a:sym typeface="Helvetica Neue"/>
              </a:rPr>
              <a:t>SM</a:t>
            </a:r>
            <a:r>
              <a:rPr b="1" sz="3200">
                <a:solidFill>
                  <a:srgbClr val="FF2C79"/>
                </a:solidFill>
                <a:latin typeface="Helvetica Neue"/>
                <a:ea typeface="Helvetica Neue"/>
                <a:cs typeface="Helvetica Neue"/>
                <a:sym typeface="Helvetica Neue"/>
              </a:rPr>
              <a:t> BR = 1</a:t>
            </a:r>
          </a:p>
        </p:txBody>
      </p:sp>
      <p:sp>
        <p:nvSpPr>
          <p:cNvPr id="1172" name="Shape 1172"/>
          <p:cNvSpPr/>
          <p:nvPr/>
        </p:nvSpPr>
        <p:spPr>
          <a:xfrm>
            <a:off x="7520335" y="987629"/>
            <a:ext cx="351348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algn="l">
              <a:defRPr sz="1800"/>
            </a:pPr>
            <a:r>
              <a:rPr b="1" i="1" sz="2200">
                <a:solidFill>
                  <a:srgbClr val="FF2C79"/>
                </a:solidFill>
                <a:latin typeface="Helvetica Neue"/>
                <a:ea typeface="Helvetica Neue"/>
                <a:cs typeface="Helvetica Neue"/>
                <a:sym typeface="Helvetica Neue"/>
              </a:rPr>
              <a:t>LHC-style 7-parameter fit</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7" name="201202-ILC&amp;SiD.jpg"/>
          <p:cNvPicPr/>
          <p:nvPr/>
        </p:nvPicPr>
        <p:blipFill>
          <a:blip r:embed="rId2">
            <a:extLst/>
          </a:blip>
          <a:stretch>
            <a:fillRect/>
          </a:stretch>
        </p:blipFill>
        <p:spPr>
          <a:xfrm>
            <a:off x="1668219" y="489393"/>
            <a:ext cx="10032870" cy="8785927"/>
          </a:xfrm>
          <a:prstGeom prst="rect">
            <a:avLst/>
          </a:prstGeom>
          <a:ln w="12700">
            <a:miter lim="400000"/>
          </a:ln>
        </p:spPr>
      </p:pic>
      <p:sp>
        <p:nvSpPr>
          <p:cNvPr id="698" name="Shape 698"/>
          <p:cNvSpPr/>
          <p:nvPr/>
        </p:nvSpPr>
        <p:spPr>
          <a:xfrm>
            <a:off x="7082842" y="501196"/>
            <a:ext cx="6181161" cy="2021967"/>
          </a:xfrm>
          <a:prstGeom prst="rect">
            <a:avLst/>
          </a:prstGeom>
          <a:solidFill>
            <a:srgbClr val="F5F5F5"/>
          </a:solidFill>
          <a:ln w="12700">
            <a:round/>
          </a:ln>
        </p:spPr>
        <p:txBody>
          <a:bodyPr lIns="0" tIns="0" rIns="0" bIns="0" anchor="ctr"/>
          <a:lstStyle/>
          <a:p>
            <a:pPr lvl="0" marL="40639" marR="40639" defTabSz="914400">
              <a:defRPr sz="4000">
                <a:uFill>
                  <a:solidFill/>
                </a:uFill>
                <a:latin typeface="ヒラギノ角ゴ Pro W3"/>
                <a:ea typeface="ヒラギノ角ゴ Pro W3"/>
                <a:cs typeface="ヒラギノ角ゴ Pro W3"/>
                <a:sym typeface="ヒラギノ角ゴ Pro W3"/>
              </a:defRPr>
            </a:pPr>
          </a:p>
        </p:txBody>
      </p:sp>
      <p:sp>
        <p:nvSpPr>
          <p:cNvPr id="699" name="Shape 699"/>
          <p:cNvSpPr/>
          <p:nvPr/>
        </p:nvSpPr>
        <p:spPr>
          <a:xfrm>
            <a:off x="10895990" y="2537089"/>
            <a:ext cx="911684"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Helvetica Neue"/>
              <a:defRPr b="1" i="1" sz="4000">
                <a:uFill>
                  <a:solidFill/>
                </a:uFill>
                <a:latin typeface="Helvetica Neue"/>
                <a:ea typeface="Helvetica Neue"/>
                <a:cs typeface="Helvetica Neue"/>
                <a:sym typeface="Helvetica Neue"/>
              </a:defRPr>
            </a:lvl1pPr>
          </a:lstStyle>
          <a:p>
            <a:pPr lvl="0">
              <a:defRPr b="0" i="0" sz="1800">
                <a:uFillTx/>
              </a:defRPr>
            </a:pPr>
            <a:r>
              <a:rPr b="1" i="1" sz="4000">
                <a:uFill>
                  <a:solidFill/>
                </a:uFill>
              </a:rPr>
              <a:t>ILD</a:t>
            </a:r>
          </a:p>
        </p:txBody>
      </p:sp>
      <p:sp>
        <p:nvSpPr>
          <p:cNvPr id="700" name="Shape 700"/>
          <p:cNvSpPr/>
          <p:nvPr/>
        </p:nvSpPr>
        <p:spPr>
          <a:xfrm>
            <a:off x="7191526" y="665103"/>
            <a:ext cx="5829171" cy="17354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1764" marR="40639" indent="-232077" algn="l" defTabSz="914400">
              <a:lnSpc>
                <a:spcPct val="90000"/>
              </a:lnSpc>
              <a:spcBef>
                <a:spcPts val="500"/>
              </a:spcBef>
              <a:buClr>
                <a:srgbClr val="FF2600"/>
              </a:buClr>
              <a:buSzPct val="100000"/>
              <a:buFont typeface="Arial"/>
              <a:buChar char="★"/>
              <a:defRPr sz="1800"/>
            </a:pPr>
            <a:r>
              <a:rPr sz="2000">
                <a:solidFill>
                  <a:srgbClr val="FF2600"/>
                </a:solidFill>
                <a:uFill>
                  <a:solidFill>
                    <a:srgbClr val="FF2600"/>
                  </a:solidFill>
                </a:uFill>
                <a:latin typeface="Helvetica Neue Medium"/>
                <a:ea typeface="Helvetica Neue Medium"/>
                <a:cs typeface="Helvetica Neue Medium"/>
                <a:sym typeface="Helvetica Neue Medium"/>
              </a:rPr>
              <a:t>Large R </a:t>
            </a:r>
            <a:r>
              <a:rPr sz="2000">
                <a:solidFill>
                  <a:srgbClr val="275D90"/>
                </a:solidFill>
                <a:uFill>
                  <a:solidFill>
                    <a:srgbClr val="275D90"/>
                  </a:solidFill>
                </a:uFill>
                <a:latin typeface="Helvetica Neue Medium"/>
                <a:ea typeface="Helvetica Neue Medium"/>
                <a:cs typeface="Helvetica Neue Medium"/>
                <a:sym typeface="Helvetica Neue Medium"/>
              </a:rPr>
              <a:t>with </a:t>
            </a:r>
            <a:r>
              <a:rPr b="1" i="1" sz="2000">
                <a:solidFill>
                  <a:srgbClr val="275D90"/>
                </a:solidFill>
                <a:uFill>
                  <a:solidFill>
                    <a:srgbClr val="275D90"/>
                  </a:solidFill>
                </a:uFill>
                <a:latin typeface="Helvetica Neue"/>
                <a:ea typeface="Helvetica Neue"/>
                <a:cs typeface="Helvetica Neue"/>
                <a:sym typeface="Helvetica Neue"/>
              </a:rPr>
              <a:t>TPC tracker</a:t>
            </a:r>
            <a:endParaRPr b="1" i="1" sz="2000">
              <a:solidFill>
                <a:srgbClr val="275D90"/>
              </a:solidFill>
              <a:uFill>
                <a:solidFill>
                  <a:srgbClr val="275D90"/>
                </a:solidFill>
              </a:uFill>
              <a:latin typeface="Helvetica Neue"/>
              <a:ea typeface="Helvetica Neue"/>
              <a:cs typeface="Helvetica Neue"/>
              <a:sym typeface="Helvetica Neue"/>
            </a:endParaRPr>
          </a:p>
          <a:p>
            <a:pPr lvl="0" marL="463480" marR="40639" indent="-423793"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32 countries, 151 institutions, ~700 members</a:t>
            </a:r>
            <a:endParaRPr sz="2000">
              <a:uFill>
                <a:solidFill/>
              </a:uFill>
              <a:latin typeface="Helvetica Neue Medium"/>
              <a:ea typeface="Helvetica Neue Medium"/>
              <a:cs typeface="Helvetica Neue Medium"/>
              <a:sym typeface="Helvetica Neue Medium"/>
            </a:endParaRPr>
          </a:p>
          <a:p>
            <a:pPr lvl="0" marL="463480" marR="40639" indent="-423793"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Most members from Asia and Europe </a:t>
            </a:r>
            <a:endParaRPr sz="2000">
              <a:uFill>
                <a:solidFill/>
              </a:uFill>
              <a:latin typeface="Helvetica Neue Medium"/>
              <a:ea typeface="Helvetica Neue Medium"/>
              <a:cs typeface="Helvetica Neue Medium"/>
              <a:sym typeface="Helvetica Neue Medium"/>
            </a:endParaRPr>
          </a:p>
          <a:p>
            <a:pPr lvl="0" marL="271764" marR="40639" indent="-232077" algn="l" defTabSz="914400">
              <a:lnSpc>
                <a:spcPct val="90000"/>
              </a:lnSpc>
              <a:spcBef>
                <a:spcPts val="500"/>
              </a:spcBef>
              <a:buClr>
                <a:srgbClr val="FF2600"/>
              </a:buClr>
              <a:buSzPct val="100000"/>
              <a:buFont typeface="Arial"/>
              <a:buChar char="–"/>
              <a:defRPr sz="1800"/>
            </a:pPr>
            <a:r>
              <a:rPr sz="2000">
                <a:solidFill>
                  <a:srgbClr val="FF2600"/>
                </a:solidFill>
                <a:uFill>
                  <a:solidFill>
                    <a:srgbClr val="FF2600"/>
                  </a:solidFill>
                </a:uFill>
                <a:latin typeface="Helvetica Neue Medium"/>
                <a:ea typeface="Helvetica Neue Medium"/>
                <a:cs typeface="Helvetica Neue Medium"/>
                <a:sym typeface="Helvetica Neue Medium"/>
              </a:rPr>
              <a:t>B=3.5T</a:t>
            </a:r>
            <a:r>
              <a:rPr sz="2000">
                <a:uFill>
                  <a:solidFill/>
                </a:uFill>
                <a:latin typeface="Helvetica Neue Medium"/>
                <a:ea typeface="Helvetica Neue Medium"/>
                <a:cs typeface="Helvetica Neue Medium"/>
                <a:sym typeface="Helvetica Neue Medium"/>
              </a:rPr>
              <a:t>, TPC + Si trackers</a:t>
            </a:r>
            <a:endParaRPr sz="2000">
              <a:uFill>
                <a:solidFill/>
              </a:uFill>
              <a:latin typeface="Helvetica Neue Medium"/>
              <a:ea typeface="Helvetica Neue Medium"/>
              <a:cs typeface="Helvetica Neue Medium"/>
              <a:sym typeface="Helvetica Neue Medium"/>
            </a:endParaRPr>
          </a:p>
          <a:p>
            <a:pPr lvl="0" marL="271764" marR="40639" indent="-232077"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ECal: </a:t>
            </a:r>
            <a:r>
              <a:rPr sz="2000">
                <a:solidFill>
                  <a:srgbClr val="FF2600"/>
                </a:solidFill>
                <a:uFill>
                  <a:solidFill>
                    <a:srgbClr val="FF2600"/>
                  </a:solidFill>
                </a:uFill>
                <a:latin typeface="Helvetica Neue Medium"/>
                <a:ea typeface="Helvetica Neue Medium"/>
                <a:cs typeface="Helvetica Neue Medium"/>
                <a:sym typeface="Helvetica Neue Medium"/>
              </a:rPr>
              <a:t>R=1.8m</a:t>
            </a:r>
          </a:p>
        </p:txBody>
      </p:sp>
      <p:sp>
        <p:nvSpPr>
          <p:cNvPr id="701" name="Shape 701"/>
          <p:cNvSpPr/>
          <p:nvPr/>
        </p:nvSpPr>
        <p:spPr>
          <a:xfrm>
            <a:off x="882650" y="8405812"/>
            <a:ext cx="11277601"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9687" marR="40639" defTabSz="914400">
              <a:lnSpc>
                <a:spcPct val="90000"/>
              </a:lnSpc>
              <a:spcBef>
                <a:spcPts val="800"/>
              </a:spcBef>
              <a:buClr>
                <a:srgbClr val="000000"/>
              </a:buClr>
              <a:buFont typeface="Helvetica Neue"/>
              <a:defRPr sz="1800"/>
            </a:pPr>
            <a:r>
              <a:rPr b="1" i="1" sz="3400">
                <a:uFill>
                  <a:solidFill/>
                </a:uFill>
                <a:latin typeface="Helvetica Neue"/>
                <a:ea typeface="Helvetica Neue"/>
                <a:cs typeface="Helvetica Neue"/>
                <a:sym typeface="Helvetica Neue"/>
              </a:rPr>
              <a:t>Both detector concepts are optimized for </a:t>
            </a:r>
            <a:r>
              <a:rPr b="1" i="1" sz="4200">
                <a:solidFill>
                  <a:srgbClr val="FF2600"/>
                </a:solidFill>
                <a:uFill>
                  <a:solidFill>
                    <a:srgbClr val="FF2600"/>
                  </a:solidFill>
                </a:uFill>
                <a:latin typeface="Helvetica Neue"/>
                <a:ea typeface="Helvetica Neue"/>
                <a:cs typeface="Helvetica Neue"/>
                <a:sym typeface="Helvetica Neue"/>
              </a:rPr>
              <a:t>P</a:t>
            </a:r>
            <a:r>
              <a:rPr b="1" i="1" sz="4200">
                <a:solidFill>
                  <a:srgbClr val="021CA1"/>
                </a:solidFill>
                <a:uFill>
                  <a:solidFill>
                    <a:srgbClr val="021CA1"/>
                  </a:solidFill>
                </a:uFill>
                <a:latin typeface="Helvetica Neue"/>
                <a:ea typeface="Helvetica Neue"/>
                <a:cs typeface="Helvetica Neue"/>
                <a:sym typeface="Helvetica Neue"/>
              </a:rPr>
              <a:t>article </a:t>
            </a:r>
            <a:r>
              <a:rPr b="1" i="1" sz="4200">
                <a:solidFill>
                  <a:srgbClr val="FF2600"/>
                </a:solidFill>
                <a:uFill>
                  <a:solidFill>
                    <a:srgbClr val="FF2600"/>
                  </a:solidFill>
                </a:uFill>
                <a:latin typeface="Helvetica Neue"/>
                <a:ea typeface="Helvetica Neue"/>
                <a:cs typeface="Helvetica Neue"/>
                <a:sym typeface="Helvetica Neue"/>
              </a:rPr>
              <a:t>F</a:t>
            </a:r>
            <a:r>
              <a:rPr b="1" i="1" sz="4200">
                <a:solidFill>
                  <a:srgbClr val="021CA1"/>
                </a:solidFill>
                <a:uFill>
                  <a:solidFill>
                    <a:srgbClr val="021CA1"/>
                  </a:solidFill>
                </a:uFill>
                <a:latin typeface="Helvetica Neue"/>
                <a:ea typeface="Helvetica Neue"/>
                <a:cs typeface="Helvetica Neue"/>
                <a:sym typeface="Helvetica Neue"/>
              </a:rPr>
              <a:t>low </a:t>
            </a:r>
            <a:r>
              <a:rPr b="1" i="1" sz="4200">
                <a:solidFill>
                  <a:srgbClr val="FF2600"/>
                </a:solidFill>
                <a:uFill>
                  <a:solidFill>
                    <a:srgbClr val="FF2600"/>
                  </a:solidFill>
                </a:uFill>
                <a:latin typeface="Helvetica Neue"/>
                <a:ea typeface="Helvetica Neue"/>
                <a:cs typeface="Helvetica Neue"/>
                <a:sym typeface="Helvetica Neue"/>
              </a:rPr>
              <a:t>A</a:t>
            </a:r>
            <a:r>
              <a:rPr b="1" i="1" sz="4200">
                <a:solidFill>
                  <a:srgbClr val="021CA1"/>
                </a:solidFill>
                <a:uFill>
                  <a:solidFill>
                    <a:srgbClr val="021CA1"/>
                  </a:solidFill>
                </a:uFill>
                <a:latin typeface="Helvetica Neue"/>
                <a:ea typeface="Helvetica Neue"/>
                <a:cs typeface="Helvetica Neue"/>
                <a:sym typeface="Helvetica Neue"/>
              </a:rPr>
              <a:t>nalysis</a:t>
            </a:r>
          </a:p>
        </p:txBody>
      </p:sp>
      <p:sp>
        <p:nvSpPr>
          <p:cNvPr id="702" name="Shape 702"/>
          <p:cNvSpPr/>
          <p:nvPr/>
        </p:nvSpPr>
        <p:spPr>
          <a:xfrm>
            <a:off x="-88452" y="6057255"/>
            <a:ext cx="4802996" cy="2256943"/>
          </a:xfrm>
          <a:prstGeom prst="rect">
            <a:avLst/>
          </a:prstGeom>
          <a:solidFill>
            <a:srgbClr val="F5F5F5"/>
          </a:solidFill>
          <a:ln w="12700">
            <a:round/>
          </a:ln>
        </p:spPr>
        <p:txBody>
          <a:bodyPr lIns="0" tIns="0" rIns="0" bIns="0" anchor="ctr"/>
          <a:lstStyle/>
          <a:p>
            <a:pPr lvl="0" marL="40639" marR="40639" defTabSz="914400">
              <a:defRPr sz="4000">
                <a:uFill>
                  <a:solidFill/>
                </a:uFill>
                <a:latin typeface="ヒラギノ角ゴ Pro W3"/>
                <a:ea typeface="ヒラギノ角ゴ Pro W3"/>
                <a:cs typeface="ヒラギノ角ゴ Pro W3"/>
                <a:sym typeface="ヒラギノ角ゴ Pro W3"/>
              </a:defRPr>
            </a:pPr>
          </a:p>
        </p:txBody>
      </p:sp>
      <p:sp>
        <p:nvSpPr>
          <p:cNvPr id="703" name="Shape 703"/>
          <p:cNvSpPr/>
          <p:nvPr/>
        </p:nvSpPr>
        <p:spPr>
          <a:xfrm>
            <a:off x="56005" y="6151729"/>
            <a:ext cx="4514082" cy="20219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1764" marR="40639" indent="-232077" algn="l" defTabSz="914400">
              <a:lnSpc>
                <a:spcPct val="90000"/>
              </a:lnSpc>
              <a:spcBef>
                <a:spcPts val="500"/>
              </a:spcBef>
              <a:buClr>
                <a:srgbClr val="FF2600"/>
              </a:buClr>
              <a:buSzPct val="100000"/>
              <a:buFont typeface="Arial"/>
              <a:buChar char="★"/>
              <a:defRPr sz="1800"/>
            </a:pPr>
            <a:r>
              <a:rPr sz="2000">
                <a:solidFill>
                  <a:srgbClr val="FF2600"/>
                </a:solidFill>
                <a:uFill>
                  <a:solidFill>
                    <a:srgbClr val="FF2600"/>
                  </a:solidFill>
                </a:uFill>
                <a:latin typeface="Helvetica Neue Medium"/>
                <a:ea typeface="Helvetica Neue Medium"/>
                <a:cs typeface="Helvetica Neue Medium"/>
                <a:sym typeface="Helvetica Neue Medium"/>
              </a:rPr>
              <a:t>High B </a:t>
            </a:r>
            <a:r>
              <a:rPr sz="2000">
                <a:solidFill>
                  <a:srgbClr val="275D90"/>
                </a:solidFill>
                <a:uFill>
                  <a:solidFill>
                    <a:srgbClr val="275D90"/>
                  </a:solidFill>
                </a:uFill>
                <a:latin typeface="Helvetica Neue Medium"/>
                <a:ea typeface="Helvetica Neue Medium"/>
                <a:cs typeface="Helvetica Neue Medium"/>
                <a:sym typeface="Helvetica Neue Medium"/>
              </a:rPr>
              <a:t>with </a:t>
            </a:r>
            <a:r>
              <a:rPr b="1" i="1" sz="2000">
                <a:solidFill>
                  <a:srgbClr val="275D90"/>
                </a:solidFill>
                <a:uFill>
                  <a:solidFill>
                    <a:srgbClr val="275D90"/>
                  </a:solidFill>
                </a:uFill>
                <a:latin typeface="Helvetica Neue"/>
                <a:ea typeface="Helvetica Neue"/>
                <a:cs typeface="Helvetica Neue"/>
                <a:sym typeface="Helvetica Neue"/>
              </a:rPr>
              <a:t>Si strip tracker</a:t>
            </a:r>
            <a:endParaRPr sz="2000">
              <a:solidFill>
                <a:srgbClr val="275D90"/>
              </a:solidFill>
              <a:uFill>
                <a:solidFill>
                  <a:srgbClr val="275D90"/>
                </a:solidFill>
              </a:uFill>
              <a:latin typeface="Helvetica Neue Medium"/>
              <a:ea typeface="Helvetica Neue Medium"/>
              <a:cs typeface="Helvetica Neue Medium"/>
              <a:sym typeface="Helvetica Neue Medium"/>
            </a:endParaRPr>
          </a:p>
          <a:p>
            <a:pPr lvl="0" marL="463480" marR="40639" indent="-423793"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18 countries, 77 institutions, ~240 members</a:t>
            </a:r>
            <a:endParaRPr sz="2000">
              <a:uFill>
                <a:solidFill/>
              </a:uFill>
              <a:latin typeface="Helvetica Neue Medium"/>
              <a:ea typeface="Helvetica Neue Medium"/>
              <a:cs typeface="Helvetica Neue Medium"/>
              <a:sym typeface="Helvetica Neue Medium"/>
            </a:endParaRPr>
          </a:p>
          <a:p>
            <a:pPr lvl="0" marL="463480" marR="40639" indent="-423793"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Mostly American</a:t>
            </a:r>
            <a:endParaRPr sz="2000">
              <a:uFill>
                <a:solidFill/>
              </a:uFill>
              <a:latin typeface="Helvetica Neue Medium"/>
              <a:ea typeface="Helvetica Neue Medium"/>
              <a:cs typeface="Helvetica Neue Medium"/>
              <a:sym typeface="Helvetica Neue Medium"/>
            </a:endParaRPr>
          </a:p>
          <a:p>
            <a:pPr lvl="0" marL="271764" marR="40639" indent="-232077" algn="l" defTabSz="914400">
              <a:lnSpc>
                <a:spcPct val="90000"/>
              </a:lnSpc>
              <a:spcBef>
                <a:spcPts val="500"/>
              </a:spcBef>
              <a:buClr>
                <a:srgbClr val="FF2600"/>
              </a:buClr>
              <a:buSzPct val="100000"/>
              <a:buFont typeface="Arial"/>
              <a:buChar char="–"/>
              <a:defRPr sz="1800"/>
            </a:pPr>
            <a:r>
              <a:rPr sz="2000">
                <a:solidFill>
                  <a:srgbClr val="FF2600"/>
                </a:solidFill>
                <a:uFill>
                  <a:solidFill>
                    <a:srgbClr val="FF2600"/>
                  </a:solidFill>
                </a:uFill>
                <a:latin typeface="Helvetica Neue Medium"/>
                <a:ea typeface="Helvetica Neue Medium"/>
                <a:cs typeface="Helvetica Neue Medium"/>
                <a:sym typeface="Helvetica Neue Medium"/>
              </a:rPr>
              <a:t>B=5T</a:t>
            </a:r>
            <a:r>
              <a:rPr sz="2000">
                <a:solidFill>
                  <a:srgbClr val="275D90"/>
                </a:solidFill>
                <a:uFill>
                  <a:solidFill>
                    <a:srgbClr val="275D90"/>
                  </a:solidFill>
                </a:uFill>
                <a:latin typeface="Helvetica Neue Medium"/>
                <a:ea typeface="Helvetica Neue Medium"/>
                <a:cs typeface="Helvetica Neue Medium"/>
                <a:sym typeface="Helvetica Neue Medium"/>
              </a:rPr>
              <a:t>, </a:t>
            </a:r>
            <a:r>
              <a:rPr sz="2000">
                <a:solidFill>
                  <a:srgbClr val="275D90"/>
                </a:solidFill>
                <a:uFill>
                  <a:solidFill>
                    <a:srgbClr val="275D90"/>
                  </a:solidFill>
                </a:uFill>
                <a:latin typeface="Helvetica Neue Medium"/>
                <a:ea typeface="Helvetica Neue Medium"/>
                <a:cs typeface="Helvetica Neue Medium"/>
                <a:sym typeface="Helvetica Neue Medium"/>
              </a:rPr>
              <a:t>Si only tracker</a:t>
            </a:r>
            <a:endParaRPr sz="2000">
              <a:solidFill>
                <a:srgbClr val="275D90"/>
              </a:solidFill>
              <a:uFill>
                <a:solidFill>
                  <a:srgbClr val="275D90"/>
                </a:solidFill>
              </a:uFill>
              <a:latin typeface="Helvetica Neue Medium"/>
              <a:ea typeface="Helvetica Neue Medium"/>
              <a:cs typeface="Helvetica Neue Medium"/>
              <a:sym typeface="Helvetica Neue Medium"/>
            </a:endParaRPr>
          </a:p>
          <a:p>
            <a:pPr lvl="0" marL="271764" marR="40639" indent="-232077"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ECal</a:t>
            </a:r>
            <a:r>
              <a:rPr sz="2000">
                <a:uFill>
                  <a:solidFill/>
                </a:uFill>
                <a:latin typeface="ＭＳ Ｐゴシック"/>
                <a:ea typeface="ＭＳ Ｐゴシック"/>
                <a:cs typeface="ＭＳ Ｐゴシック"/>
                <a:sym typeface="ＭＳ Ｐゴシック"/>
              </a:rPr>
              <a:t>：</a:t>
            </a:r>
            <a:r>
              <a:rPr sz="2000">
                <a:solidFill>
                  <a:srgbClr val="FF2600"/>
                </a:solidFill>
                <a:uFill>
                  <a:solidFill>
                    <a:srgbClr val="FF2600"/>
                  </a:solidFill>
                </a:uFill>
                <a:latin typeface="Helvetica Neue Medium"/>
                <a:ea typeface="Helvetica Neue Medium"/>
                <a:cs typeface="Helvetica Neue Medium"/>
                <a:sym typeface="Helvetica Neue Medium"/>
              </a:rPr>
              <a:t>R=1.27m</a:t>
            </a:r>
          </a:p>
        </p:txBody>
      </p:sp>
      <p:sp>
        <p:nvSpPr>
          <p:cNvPr id="704" name="Shape 704"/>
          <p:cNvSpPr/>
          <p:nvPr/>
        </p:nvSpPr>
        <p:spPr>
          <a:xfrm>
            <a:off x="601064" y="5472390"/>
            <a:ext cx="931421"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Helvetica Neue"/>
              <a:defRPr b="1" i="1" sz="4000">
                <a:uFill>
                  <a:solidFill/>
                </a:uFill>
                <a:latin typeface="Helvetica Neue"/>
                <a:ea typeface="Helvetica Neue"/>
                <a:cs typeface="Helvetica Neue"/>
                <a:sym typeface="Helvetica Neue"/>
              </a:defRPr>
            </a:lvl1pPr>
          </a:lstStyle>
          <a:p>
            <a:pPr lvl="0">
              <a:defRPr b="0" i="0" sz="1800">
                <a:uFillTx/>
              </a:defRPr>
            </a:pPr>
            <a:r>
              <a:rPr b="1" i="1" sz="4000">
                <a:uFill>
                  <a:solidFill/>
                </a:uFill>
              </a:rPr>
              <a:t>SiD</a:t>
            </a:r>
          </a:p>
        </p:txBody>
      </p:sp>
      <p:sp>
        <p:nvSpPr>
          <p:cNvPr id="705" name="Shape 705"/>
          <p:cNvSpPr/>
          <p:nvPr>
            <p:ph type="title"/>
          </p:nvPr>
        </p:nvSpPr>
        <p:spPr>
          <a:xfrm>
            <a:off x="231262" y="35437"/>
            <a:ext cx="6629401" cy="1358901"/>
          </a:xfrm>
          <a:prstGeom prst="rect">
            <a:avLst/>
          </a:prstGeom>
        </p:spPr>
        <p:txBody>
          <a:bodyPr/>
          <a:lstStyle/>
          <a:p>
            <a:pPr lvl="0" algn="l" defTabSz="457200">
              <a:defRPr b="0" sz="1800"/>
            </a:pPr>
            <a:r>
              <a:rPr b="1" i="1" sz="3400">
                <a:solidFill>
                  <a:srgbClr val="FF2600"/>
                </a:solidFill>
                <a:uFill>
                  <a:solidFill>
                    <a:srgbClr val="FF2600"/>
                  </a:solidFill>
                </a:uFill>
              </a:rPr>
              <a:t>D</a:t>
            </a:r>
            <a:r>
              <a:rPr b="1" i="1" sz="3400"/>
              <a:t>etailed </a:t>
            </a:r>
            <a:r>
              <a:rPr b="1" i="1" sz="3400">
                <a:solidFill>
                  <a:srgbClr val="FF2600"/>
                </a:solidFill>
                <a:uFill>
                  <a:solidFill>
                    <a:srgbClr val="FF2600"/>
                  </a:solidFill>
                </a:uFill>
              </a:rPr>
              <a:t>B</a:t>
            </a:r>
            <a:r>
              <a:rPr b="1" i="1" sz="3400"/>
              <a:t>aseline</a:t>
            </a:r>
            <a:br>
              <a:rPr b="1" i="1" sz="3400"/>
            </a:br>
            <a:r>
              <a:rPr b="1" i="1" sz="3400">
                <a:solidFill>
                  <a:srgbClr val="FF2600"/>
                </a:solidFill>
                <a:uFill>
                  <a:solidFill>
                    <a:srgbClr val="FF2600"/>
                  </a:solidFill>
                </a:uFill>
              </a:rPr>
              <a:t>D</a:t>
            </a:r>
            <a:r>
              <a:rPr b="1" i="1" sz="3400"/>
              <a:t>esign (TDR vol.4)</a:t>
            </a:r>
          </a:p>
        </p:txBody>
      </p:sp>
      <p:sp>
        <p:nvSpPr>
          <p:cNvPr id="706" name="Shape 706"/>
          <p:cNvSpPr/>
          <p:nvPr/>
        </p:nvSpPr>
        <p:spPr>
          <a:xfrm>
            <a:off x="324568" y="1382568"/>
            <a:ext cx="1913072"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b="1" i="1" sz="1800">
                <a:uFill>
                  <a:solidFill/>
                </a:uFill>
                <a:latin typeface="Arial"/>
                <a:ea typeface="Arial"/>
                <a:cs typeface="Arial"/>
                <a:sym typeface="Arial"/>
              </a:defRPr>
            </a:lvl1pPr>
          </a:lstStyle>
          <a:p>
            <a:pPr lvl="0">
              <a:defRPr b="0" i="0">
                <a:uFillTx/>
              </a:defRPr>
            </a:pPr>
            <a:r>
              <a:rPr b="1" i="1">
                <a:uFill>
                  <a:solidFill/>
                </a:uFill>
              </a:rPr>
              <a:t>arXiv: 1306.6329</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4" name="Shape 1174"/>
          <p:cNvSpPr/>
          <p:nvPr>
            <p:ph type="title"/>
          </p:nvPr>
        </p:nvSpPr>
        <p:spPr>
          <a:xfrm>
            <a:off x="1269999" y="917440"/>
            <a:ext cx="10464801" cy="7918720"/>
          </a:xfrm>
          <a:prstGeom prst="rect">
            <a:avLst/>
          </a:prstGeom>
        </p:spPr>
        <p:txBody>
          <a:bodyPr/>
          <a:lstStyle>
            <a:lvl1pPr defTabSz="830862"/>
          </a:lstStyle>
          <a:p>
            <a:pPr lvl="0">
              <a:defRPr b="0" sz="1800"/>
            </a:pPr>
            <a:r>
              <a:rPr b="1" sz="7800"/>
              <a:t>Fingerprinting</a:t>
            </a:r>
          </a:p>
        </p:txBody>
      </p:sp>
      <p:sp>
        <p:nvSpPr>
          <p:cNvPr id="1175" name="Shape 1175"/>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7" name="Shape 1177"/>
          <p:cNvSpPr/>
          <p:nvPr>
            <p:ph type="sldNum" sz="quarter" idx="2"/>
          </p:nvPr>
        </p:nvSpPr>
        <p:spPr>
          <a:xfrm>
            <a:off x="11313432" y="9288751"/>
            <a:ext cx="1605214"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defRPr sz="1600"/>
            </a:lvl1pPr>
          </a:lstStyle>
          <a:p>
            <a:pPr lvl="0">
              <a:defRPr b="0" sz="1800"/>
            </a:pPr>
            <a:fld id="{86CB4B4D-7CA3-9044-876B-883B54F8677D}" type="slidenum">
              <a:rPr b="1" sz="1600"/>
            </a:fld>
          </a:p>
        </p:txBody>
      </p:sp>
      <p:pic>
        <p:nvPicPr>
          <p:cNvPr id="1178" name="image8.pdf" descr="PatternComposite500.pdf"/>
          <p:cNvPicPr/>
          <p:nvPr/>
        </p:nvPicPr>
        <p:blipFill>
          <a:blip r:embed="rId2">
            <a:extLst/>
          </a:blip>
          <a:stretch>
            <a:fillRect/>
          </a:stretch>
        </p:blipFill>
        <p:spPr>
          <a:xfrm>
            <a:off x="6660351" y="3289742"/>
            <a:ext cx="6242305" cy="5306509"/>
          </a:xfrm>
          <a:prstGeom prst="rect">
            <a:avLst/>
          </a:prstGeom>
          <a:ln w="12700">
            <a:miter lim="400000"/>
          </a:ln>
        </p:spPr>
      </p:pic>
      <p:pic>
        <p:nvPicPr>
          <p:cNvPr id="1179" name="image9.pdf" descr="PatternMSSM500.pdf"/>
          <p:cNvPicPr/>
          <p:nvPr/>
        </p:nvPicPr>
        <p:blipFill>
          <a:blip r:embed="rId3">
            <a:extLst/>
          </a:blip>
          <a:stretch>
            <a:fillRect/>
          </a:stretch>
        </p:blipFill>
        <p:spPr>
          <a:xfrm>
            <a:off x="468099" y="3289742"/>
            <a:ext cx="6242306" cy="5306509"/>
          </a:xfrm>
          <a:prstGeom prst="rect">
            <a:avLst/>
          </a:prstGeom>
          <a:ln w="12700">
            <a:miter lim="400000"/>
          </a:ln>
        </p:spPr>
      </p:pic>
      <p:sp>
        <p:nvSpPr>
          <p:cNvPr id="1180" name="Shape 1180"/>
          <p:cNvSpPr/>
          <p:nvPr>
            <p:ph type="title" idx="4294967295"/>
          </p:nvPr>
        </p:nvSpPr>
        <p:spPr>
          <a:xfrm>
            <a:off x="884611" y="-21961"/>
            <a:ext cx="10452101" cy="1371601"/>
          </a:xfrm>
          <a:prstGeom prst="rect">
            <a:avLst/>
          </a:prstGeom>
        </p:spPr>
        <p:txBody>
          <a:bodyPr lIns="0" tIns="0" rIns="0" bIns="0">
            <a:noAutofit/>
          </a:bodyPr>
          <a:lstStyle>
            <a:lvl1pPr defTabSz="649111">
              <a:defRPr sz="6200">
                <a:solidFill>
                  <a:srgbClr val="000000"/>
                </a:solidFill>
                <a:latin typeface="Helvetica Neue"/>
                <a:ea typeface="Helvetica Neue"/>
                <a:cs typeface="Helvetica Neue"/>
                <a:sym typeface="Helvetica Neue"/>
              </a:defRPr>
            </a:lvl1pPr>
          </a:lstStyle>
          <a:p>
            <a:pPr lvl="0">
              <a:defRPr b="0" sz="1800"/>
            </a:pPr>
            <a:r>
              <a:rPr b="1" sz="6200"/>
              <a:t>Fingerprinting</a:t>
            </a:r>
          </a:p>
        </p:txBody>
      </p:sp>
      <p:sp>
        <p:nvSpPr>
          <p:cNvPr id="1181" name="Shape 1181"/>
          <p:cNvSpPr/>
          <p:nvPr/>
        </p:nvSpPr>
        <p:spPr>
          <a:xfrm>
            <a:off x="1752120" y="2241784"/>
            <a:ext cx="3128614"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3000">
                <a:latin typeface="Arial"/>
                <a:ea typeface="Arial"/>
                <a:cs typeface="Arial"/>
                <a:sym typeface="Arial"/>
              </a:rPr>
              <a:t>Supersymmetry</a:t>
            </a:r>
            <a:endParaRPr b="1" sz="3000">
              <a:latin typeface="Arial"/>
              <a:ea typeface="Arial"/>
              <a:cs typeface="Arial"/>
              <a:sym typeface="Arial"/>
            </a:endParaRPr>
          </a:p>
          <a:p>
            <a:pPr lvl="0" defTabSz="457200">
              <a:defRPr sz="1800"/>
            </a:pPr>
            <a:r>
              <a:rPr b="1">
                <a:latin typeface="Arial"/>
                <a:ea typeface="Arial"/>
                <a:cs typeface="Arial"/>
                <a:sym typeface="Arial"/>
              </a:rPr>
              <a:t>(MSSM)</a:t>
            </a:r>
          </a:p>
        </p:txBody>
      </p:sp>
      <p:sp>
        <p:nvSpPr>
          <p:cNvPr id="1182" name="Shape 1182"/>
          <p:cNvSpPr/>
          <p:nvPr/>
        </p:nvSpPr>
        <p:spPr>
          <a:xfrm>
            <a:off x="8354356" y="2241784"/>
            <a:ext cx="3381435"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3000">
                <a:latin typeface="Arial"/>
                <a:ea typeface="Arial"/>
                <a:cs typeface="Arial"/>
                <a:sym typeface="Arial"/>
              </a:rPr>
              <a:t>Composite Higgs</a:t>
            </a:r>
            <a:endParaRPr b="1" sz="3000">
              <a:latin typeface="Arial"/>
              <a:ea typeface="Arial"/>
              <a:cs typeface="Arial"/>
              <a:sym typeface="Arial"/>
            </a:endParaRPr>
          </a:p>
          <a:p>
            <a:pPr lvl="0" defTabSz="457200">
              <a:defRPr sz="1800"/>
            </a:pPr>
            <a:r>
              <a:rPr b="1">
                <a:latin typeface="Arial"/>
                <a:ea typeface="Arial"/>
                <a:cs typeface="Arial"/>
                <a:sym typeface="Arial"/>
              </a:rPr>
              <a:t>(MCHM5)</a:t>
            </a:r>
          </a:p>
        </p:txBody>
      </p:sp>
      <p:sp>
        <p:nvSpPr>
          <p:cNvPr id="1183" name="Shape 1183"/>
          <p:cNvSpPr/>
          <p:nvPr/>
        </p:nvSpPr>
        <p:spPr>
          <a:xfrm>
            <a:off x="3249764" y="1238358"/>
            <a:ext cx="5721797"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Elementary v.s. Composite </a:t>
            </a:r>
          </a:p>
        </p:txBody>
      </p:sp>
      <p:sp>
        <p:nvSpPr>
          <p:cNvPr id="1184" name="Shape 1184"/>
          <p:cNvSpPr/>
          <p:nvPr/>
        </p:nvSpPr>
        <p:spPr>
          <a:xfrm>
            <a:off x="9454121" y="8493704"/>
            <a:ext cx="2902942" cy="46484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lvl="0" defTabSz="505742">
              <a:defRPr sz="1800"/>
            </a:pPr>
            <a:r>
              <a:rPr b="1" sz="2200">
                <a:latin typeface="Helvetica Neue"/>
                <a:ea typeface="Helvetica Neue"/>
                <a:cs typeface="Helvetica Neue"/>
                <a:sym typeface="Helvetica Neue"/>
              </a:rPr>
              <a:t>ILC </a:t>
            </a:r>
            <a:r>
              <a:rPr b="1" sz="2200">
                <a:solidFill>
                  <a:srgbClr val="0433FF"/>
                </a:solidFill>
                <a:latin typeface="Helvetica Neue"/>
                <a:ea typeface="Helvetica Neue"/>
                <a:cs typeface="Helvetica Neue"/>
                <a:sym typeface="Helvetica Neue"/>
              </a:rPr>
              <a:t>250+500</a:t>
            </a:r>
            <a:r>
              <a:rPr b="1" sz="2200">
                <a:latin typeface="Helvetica Neue"/>
                <a:ea typeface="Helvetica Neue"/>
                <a:cs typeface="Helvetica Neue"/>
                <a:sym typeface="Helvetica Neue"/>
              </a:rPr>
              <a:t> LumiUP</a:t>
            </a:r>
          </a:p>
        </p:txBody>
      </p:sp>
      <p:sp>
        <p:nvSpPr>
          <p:cNvPr id="1185" name="Shape 1185"/>
          <p:cNvSpPr/>
          <p:nvPr/>
        </p:nvSpPr>
        <p:spPr>
          <a:xfrm>
            <a:off x="2861415" y="4614025"/>
            <a:ext cx="520193" cy="1279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89"/>
                </a:moveTo>
                <a:lnTo>
                  <a:pt x="10800" y="0"/>
                </a:lnTo>
                <a:lnTo>
                  <a:pt x="21600" y="4389"/>
                </a:lnTo>
                <a:lnTo>
                  <a:pt x="16200" y="4389"/>
                </a:lnTo>
                <a:lnTo>
                  <a:pt x="16200" y="21600"/>
                </a:lnTo>
                <a:lnTo>
                  <a:pt x="5400" y="21600"/>
                </a:lnTo>
                <a:lnTo>
                  <a:pt x="5400" y="4389"/>
                </a:lnTo>
                <a:close/>
              </a:path>
            </a:pathLst>
          </a:custGeom>
          <a:solidFill>
            <a:srgbClr val="00009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1186" name="Shape 1186"/>
          <p:cNvSpPr/>
          <p:nvPr/>
        </p:nvSpPr>
        <p:spPr>
          <a:xfrm>
            <a:off x="9074442" y="5878426"/>
            <a:ext cx="520193" cy="1300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88" name="image10.pdf" descr="PatternComposite550.pdf"/>
          <p:cNvPicPr/>
          <p:nvPr/>
        </p:nvPicPr>
        <p:blipFill>
          <a:blip r:embed="rId2">
            <a:extLst/>
          </a:blip>
          <a:stretch>
            <a:fillRect/>
          </a:stretch>
        </p:blipFill>
        <p:spPr>
          <a:xfrm>
            <a:off x="6716893" y="3291096"/>
            <a:ext cx="6242306" cy="5306509"/>
          </a:xfrm>
          <a:prstGeom prst="rect">
            <a:avLst/>
          </a:prstGeom>
          <a:ln w="12700">
            <a:miter lim="400000"/>
          </a:ln>
        </p:spPr>
      </p:pic>
      <p:pic>
        <p:nvPicPr>
          <p:cNvPr id="1189" name="image11.pdf" descr="PatternMSSM550.pdf"/>
          <p:cNvPicPr/>
          <p:nvPr/>
        </p:nvPicPr>
        <p:blipFill>
          <a:blip r:embed="rId3">
            <a:extLst/>
          </a:blip>
          <a:stretch>
            <a:fillRect/>
          </a:stretch>
        </p:blipFill>
        <p:spPr>
          <a:xfrm>
            <a:off x="474589" y="3291096"/>
            <a:ext cx="6242305" cy="5306509"/>
          </a:xfrm>
          <a:prstGeom prst="rect">
            <a:avLst/>
          </a:prstGeom>
          <a:ln w="12700">
            <a:miter lim="400000"/>
          </a:ln>
        </p:spPr>
      </p:pic>
      <p:sp>
        <p:nvSpPr>
          <p:cNvPr id="1190" name="Shape 1190"/>
          <p:cNvSpPr/>
          <p:nvPr>
            <p:ph type="title" idx="4294967295"/>
          </p:nvPr>
        </p:nvSpPr>
        <p:spPr>
          <a:xfrm>
            <a:off x="884611" y="-21961"/>
            <a:ext cx="10452101" cy="1371601"/>
          </a:xfrm>
          <a:prstGeom prst="rect">
            <a:avLst/>
          </a:prstGeom>
        </p:spPr>
        <p:txBody>
          <a:bodyPr lIns="0" tIns="0" rIns="0" bIns="0">
            <a:noAutofit/>
          </a:bodyPr>
          <a:lstStyle>
            <a:lvl1pPr defTabSz="649111">
              <a:defRPr sz="6200">
                <a:solidFill>
                  <a:srgbClr val="000000"/>
                </a:solidFill>
                <a:latin typeface="Helvetica Neue"/>
                <a:ea typeface="Helvetica Neue"/>
                <a:cs typeface="Helvetica Neue"/>
                <a:sym typeface="Helvetica Neue"/>
              </a:defRPr>
            </a:lvl1pPr>
          </a:lstStyle>
          <a:p>
            <a:pPr lvl="0">
              <a:defRPr b="0" sz="1800"/>
            </a:pPr>
            <a:r>
              <a:rPr b="1" sz="6200"/>
              <a:t>Fingerprinting</a:t>
            </a:r>
          </a:p>
        </p:txBody>
      </p:sp>
      <p:sp>
        <p:nvSpPr>
          <p:cNvPr id="1191" name="Shape 1191"/>
          <p:cNvSpPr/>
          <p:nvPr/>
        </p:nvSpPr>
        <p:spPr>
          <a:xfrm>
            <a:off x="1752120" y="2241784"/>
            <a:ext cx="3128614"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3000">
                <a:latin typeface="Arial"/>
                <a:ea typeface="Arial"/>
                <a:cs typeface="Arial"/>
                <a:sym typeface="Arial"/>
              </a:rPr>
              <a:t>Supersymmetry</a:t>
            </a:r>
            <a:endParaRPr b="1" sz="3000">
              <a:latin typeface="Arial"/>
              <a:ea typeface="Arial"/>
              <a:cs typeface="Arial"/>
              <a:sym typeface="Arial"/>
            </a:endParaRPr>
          </a:p>
          <a:p>
            <a:pPr lvl="0" defTabSz="457200">
              <a:defRPr sz="1800"/>
            </a:pPr>
            <a:r>
              <a:rPr b="1">
                <a:latin typeface="Arial"/>
                <a:ea typeface="Arial"/>
                <a:cs typeface="Arial"/>
                <a:sym typeface="Arial"/>
              </a:rPr>
              <a:t>(MSSM)</a:t>
            </a:r>
          </a:p>
        </p:txBody>
      </p:sp>
      <p:sp>
        <p:nvSpPr>
          <p:cNvPr id="1192" name="Shape 1192"/>
          <p:cNvSpPr/>
          <p:nvPr/>
        </p:nvSpPr>
        <p:spPr>
          <a:xfrm>
            <a:off x="8354356" y="2241784"/>
            <a:ext cx="3381435"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3000">
                <a:latin typeface="Arial"/>
                <a:ea typeface="Arial"/>
                <a:cs typeface="Arial"/>
                <a:sym typeface="Arial"/>
              </a:rPr>
              <a:t>Composite Higgs</a:t>
            </a:r>
            <a:endParaRPr b="1" sz="3000">
              <a:latin typeface="Arial"/>
              <a:ea typeface="Arial"/>
              <a:cs typeface="Arial"/>
              <a:sym typeface="Arial"/>
            </a:endParaRPr>
          </a:p>
          <a:p>
            <a:pPr lvl="0" defTabSz="457200">
              <a:defRPr sz="1800"/>
            </a:pPr>
            <a:r>
              <a:rPr b="1">
                <a:latin typeface="Arial"/>
                <a:ea typeface="Arial"/>
                <a:cs typeface="Arial"/>
                <a:sym typeface="Arial"/>
              </a:rPr>
              <a:t>(MCHM5)</a:t>
            </a:r>
          </a:p>
        </p:txBody>
      </p:sp>
      <p:sp>
        <p:nvSpPr>
          <p:cNvPr id="1193" name="Shape 1193"/>
          <p:cNvSpPr/>
          <p:nvPr/>
        </p:nvSpPr>
        <p:spPr>
          <a:xfrm>
            <a:off x="3249764" y="1238358"/>
            <a:ext cx="5721797"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Elementary v.s. Composite </a:t>
            </a:r>
          </a:p>
        </p:txBody>
      </p:sp>
      <p:sp>
        <p:nvSpPr>
          <p:cNvPr id="1194" name="Shape 1194"/>
          <p:cNvSpPr/>
          <p:nvPr/>
        </p:nvSpPr>
        <p:spPr>
          <a:xfrm>
            <a:off x="9259701" y="8642661"/>
            <a:ext cx="3263063" cy="71258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lvl="0" defTabSz="505742">
              <a:defRPr sz="1800"/>
            </a:pPr>
            <a:r>
              <a:rPr b="1" sz="2200">
                <a:latin typeface="Helvetica Neue"/>
                <a:ea typeface="Helvetica Neue"/>
                <a:cs typeface="Helvetica Neue"/>
                <a:sym typeface="Helvetica Neue"/>
              </a:rPr>
              <a:t>ILC </a:t>
            </a:r>
            <a:r>
              <a:rPr b="1" sz="2200">
                <a:solidFill>
                  <a:srgbClr val="0433FF"/>
                </a:solidFill>
                <a:latin typeface="Helvetica Neue"/>
                <a:ea typeface="Helvetica Neue"/>
                <a:cs typeface="Helvetica Neue"/>
                <a:sym typeface="Helvetica Neue"/>
              </a:rPr>
              <a:t>250+</a:t>
            </a:r>
            <a:r>
              <a:rPr b="1" sz="3900">
                <a:solidFill>
                  <a:srgbClr val="0433FF"/>
                </a:solidFill>
                <a:latin typeface="Helvetica Neue"/>
                <a:ea typeface="Helvetica Neue"/>
                <a:cs typeface="Helvetica Neue"/>
                <a:sym typeface="Helvetica Neue"/>
              </a:rPr>
              <a:t>550</a:t>
            </a:r>
            <a:r>
              <a:rPr b="1" sz="2200">
                <a:latin typeface="Helvetica Neue"/>
                <a:ea typeface="Helvetica Neue"/>
                <a:cs typeface="Helvetica Neue"/>
                <a:sym typeface="Helvetica Neue"/>
              </a:rPr>
              <a:t> LumiUP</a:t>
            </a:r>
          </a:p>
        </p:txBody>
      </p:sp>
      <p:sp>
        <p:nvSpPr>
          <p:cNvPr id="1195" name="Shape 1195"/>
          <p:cNvSpPr/>
          <p:nvPr/>
        </p:nvSpPr>
        <p:spPr>
          <a:xfrm>
            <a:off x="2861415" y="4614025"/>
            <a:ext cx="520193" cy="1279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89"/>
                </a:moveTo>
                <a:lnTo>
                  <a:pt x="10800" y="0"/>
                </a:lnTo>
                <a:lnTo>
                  <a:pt x="21600" y="4389"/>
                </a:lnTo>
                <a:lnTo>
                  <a:pt x="16200" y="4389"/>
                </a:lnTo>
                <a:lnTo>
                  <a:pt x="16200" y="21600"/>
                </a:lnTo>
                <a:lnTo>
                  <a:pt x="5400" y="21600"/>
                </a:lnTo>
                <a:lnTo>
                  <a:pt x="5400" y="4389"/>
                </a:lnTo>
                <a:close/>
              </a:path>
            </a:pathLst>
          </a:custGeom>
          <a:solidFill>
            <a:srgbClr val="00009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1196" name="Shape 1196"/>
          <p:cNvSpPr/>
          <p:nvPr/>
        </p:nvSpPr>
        <p:spPr>
          <a:xfrm>
            <a:off x="9099842" y="5878426"/>
            <a:ext cx="520193" cy="1300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8" name="pasted-image.pdf"/>
          <p:cNvPicPr/>
          <p:nvPr/>
        </p:nvPicPr>
        <p:blipFill>
          <a:blip r:embed="rId2">
            <a:extLst/>
          </a:blip>
          <a:stretch>
            <a:fillRect/>
          </a:stretch>
        </p:blipFill>
        <p:spPr>
          <a:xfrm>
            <a:off x="1107210" y="1733973"/>
            <a:ext cx="7177936" cy="7177936"/>
          </a:xfrm>
          <a:prstGeom prst="rect">
            <a:avLst/>
          </a:prstGeom>
          <a:ln w="12700">
            <a:miter lim="400000"/>
          </a:ln>
        </p:spPr>
      </p:pic>
      <p:sp>
        <p:nvSpPr>
          <p:cNvPr id="1199" name="Shape 1199"/>
          <p:cNvSpPr/>
          <p:nvPr>
            <p:ph type="title"/>
          </p:nvPr>
        </p:nvSpPr>
        <p:spPr>
          <a:xfrm>
            <a:off x="1276350" y="-135290"/>
            <a:ext cx="10452100" cy="1371601"/>
          </a:xfrm>
          <a:prstGeom prst="rect">
            <a:avLst/>
          </a:prstGeom>
        </p:spPr>
        <p:txBody>
          <a:bodyPr/>
          <a:lstStyle>
            <a:lvl1pPr defTabSz="649111"/>
          </a:lstStyle>
          <a:p>
            <a:pPr lvl="0">
              <a:defRPr b="0" sz="1800"/>
            </a:pPr>
            <a:r>
              <a:rPr b="1" sz="6200"/>
              <a:t>Fingerprinting</a:t>
            </a:r>
          </a:p>
        </p:txBody>
      </p:sp>
      <p:sp>
        <p:nvSpPr>
          <p:cNvPr id="1200" name="Shape 1200"/>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100"/>
            </a:fld>
          </a:p>
        </p:txBody>
      </p:sp>
      <p:sp>
        <p:nvSpPr>
          <p:cNvPr id="1201" name="Shape 1201"/>
          <p:cNvSpPr/>
          <p:nvPr/>
        </p:nvSpPr>
        <p:spPr>
          <a:xfrm>
            <a:off x="8702799" y="9080710"/>
            <a:ext cx="3416257" cy="14848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100">
                <a:uFill>
                  <a:solidFill/>
                </a:uFill>
                <a:latin typeface="Helvetica Neue"/>
                <a:ea typeface="Helvetica Neue"/>
                <a:cs typeface="Helvetica Neue"/>
                <a:sym typeface="Helvetica Neue"/>
              </a:defRPr>
            </a:lvl1pPr>
          </a:lstStyle>
          <a:p>
            <a:pPr lvl="0">
              <a:defRPr sz="1800">
                <a:uFillTx/>
              </a:defRPr>
            </a:pPr>
            <a:r>
              <a:rPr sz="1100">
                <a:uFill>
                  <a:solidFill/>
                </a:uFill>
              </a:rPr>
              <a:t>Snowmass ILC Higgs White Paper (arXiv: 1310.0763)</a:t>
            </a:r>
          </a:p>
        </p:txBody>
      </p:sp>
      <p:sp>
        <p:nvSpPr>
          <p:cNvPr id="1202" name="Shape 1202"/>
          <p:cNvSpPr/>
          <p:nvPr/>
        </p:nvSpPr>
        <p:spPr>
          <a:xfrm>
            <a:off x="6657901" y="4285987"/>
            <a:ext cx="1016199"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800">
                <a:solidFill>
                  <a:srgbClr val="0433FF"/>
                </a:solidFill>
                <a:latin typeface="Helvetica"/>
                <a:ea typeface="Helvetica"/>
                <a:cs typeface="Helvetica"/>
                <a:sym typeface="Helvetica"/>
              </a:defRPr>
            </a:lvl1pPr>
          </a:lstStyle>
          <a:p>
            <a:pPr lvl="0">
              <a:defRPr>
                <a:solidFill>
                  <a:srgbClr val="000000"/>
                </a:solidFill>
              </a:defRPr>
            </a:pPr>
            <a:r>
              <a:rPr>
                <a:solidFill>
                  <a:srgbClr val="0433FF"/>
                </a:solidFill>
              </a:rPr>
              <a:t>(SUSY?)</a:t>
            </a:r>
          </a:p>
        </p:txBody>
      </p:sp>
      <p:sp>
        <p:nvSpPr>
          <p:cNvPr id="1203" name="Shape 1203"/>
          <p:cNvSpPr/>
          <p:nvPr/>
        </p:nvSpPr>
        <p:spPr>
          <a:xfrm>
            <a:off x="6938570" y="7624530"/>
            <a:ext cx="1626208"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800">
                <a:solidFill>
                  <a:srgbClr val="0433FF"/>
                </a:solidFill>
                <a:latin typeface="Helvetica"/>
                <a:ea typeface="Helvetica"/>
                <a:cs typeface="Helvetica"/>
                <a:sym typeface="Helvetica"/>
              </a:defRPr>
            </a:lvl1pPr>
          </a:lstStyle>
          <a:p>
            <a:pPr lvl="0">
              <a:defRPr>
                <a:solidFill>
                  <a:srgbClr val="000000"/>
                </a:solidFill>
              </a:defRPr>
            </a:pPr>
            <a:r>
              <a:rPr>
                <a:solidFill>
                  <a:srgbClr val="0433FF"/>
                </a:solidFill>
              </a:rPr>
              <a:t>(rad. seesaw?)</a:t>
            </a:r>
          </a:p>
        </p:txBody>
      </p:sp>
      <p:sp>
        <p:nvSpPr>
          <p:cNvPr id="1204" name="Shape 1204"/>
          <p:cNvSpPr/>
          <p:nvPr/>
        </p:nvSpPr>
        <p:spPr>
          <a:xfrm>
            <a:off x="4531052" y="8501611"/>
            <a:ext cx="649243" cy="6254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b="1" sz="3400">
                <a:latin typeface="Helvetica Neue"/>
                <a:ea typeface="Helvetica Neue"/>
                <a:cs typeface="Helvetica Neue"/>
                <a:sym typeface="Helvetica Neue"/>
              </a:rPr>
              <a:t>K</a:t>
            </a:r>
            <a:r>
              <a:rPr b="1" baseline="-5999" sz="3400">
                <a:latin typeface="Helvetica Neue"/>
                <a:ea typeface="Helvetica Neue"/>
                <a:cs typeface="Helvetica Neue"/>
                <a:sym typeface="Helvetica Neue"/>
              </a:rPr>
              <a:t>τ</a:t>
            </a:r>
          </a:p>
        </p:txBody>
      </p:sp>
      <p:sp>
        <p:nvSpPr>
          <p:cNvPr id="1205" name="Shape 1205"/>
          <p:cNvSpPr/>
          <p:nvPr/>
        </p:nvSpPr>
        <p:spPr>
          <a:xfrm>
            <a:off x="11300326" y="400271"/>
            <a:ext cx="1337805"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2HDM</a:t>
            </a:r>
          </a:p>
        </p:txBody>
      </p:sp>
      <p:sp>
        <p:nvSpPr>
          <p:cNvPr id="1206" name="Shape 1206"/>
          <p:cNvSpPr/>
          <p:nvPr/>
        </p:nvSpPr>
        <p:spPr>
          <a:xfrm>
            <a:off x="8279770" y="8605067"/>
            <a:ext cx="1986363" cy="5085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830862">
              <a:defRPr b="1" sz="2200">
                <a:latin typeface="Helvetica Neue"/>
                <a:ea typeface="Helvetica Neue"/>
                <a:cs typeface="Helvetica Neue"/>
                <a:sym typeface="Helvetica Neue"/>
              </a:defRPr>
            </a:lvl1pPr>
          </a:lstStyle>
          <a:p>
            <a:pPr lvl="0">
              <a:defRPr b="0" sz="1800"/>
            </a:pPr>
            <a:r>
              <a:rPr b="1" sz="2200"/>
              <a:t>ILC TDR</a:t>
            </a:r>
          </a:p>
        </p:txBody>
      </p:sp>
      <p:sp>
        <p:nvSpPr>
          <p:cNvPr id="1207" name="Shape 1207"/>
          <p:cNvSpPr/>
          <p:nvPr/>
        </p:nvSpPr>
        <p:spPr>
          <a:xfrm>
            <a:off x="969182" y="4556259"/>
            <a:ext cx="649243" cy="6254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b="1" sz="3400">
                <a:latin typeface="Helvetica Neue"/>
                <a:ea typeface="Helvetica Neue"/>
                <a:cs typeface="Helvetica Neue"/>
                <a:sym typeface="Helvetica Neue"/>
              </a:rPr>
              <a:t>K</a:t>
            </a:r>
            <a:r>
              <a:rPr b="1" baseline="-5999" sz="3400">
                <a:latin typeface="Helvetica Neue"/>
                <a:ea typeface="Helvetica Neue"/>
                <a:cs typeface="Helvetica Neue"/>
                <a:sym typeface="Helvetica Neue"/>
              </a:rPr>
              <a:t>b</a:t>
            </a:r>
          </a:p>
        </p:txBody>
      </p:sp>
      <p:sp>
        <p:nvSpPr>
          <p:cNvPr id="1208" name="Shape 1208"/>
          <p:cNvSpPr/>
          <p:nvPr/>
        </p:nvSpPr>
        <p:spPr>
          <a:xfrm>
            <a:off x="4697593" y="1079410"/>
            <a:ext cx="3928605"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Multiplet Structure</a:t>
            </a:r>
          </a:p>
        </p:txBody>
      </p:sp>
      <p:pic>
        <p:nvPicPr>
          <p:cNvPr id="1209" name="droppedImage.png"/>
          <p:cNvPicPr/>
          <p:nvPr/>
        </p:nvPicPr>
        <p:blipFill>
          <a:blip r:embed="rId3">
            <a:extLst/>
          </a:blip>
          <a:stretch>
            <a:fillRect/>
          </a:stretch>
        </p:blipFill>
        <p:spPr>
          <a:xfrm>
            <a:off x="8126228" y="1852873"/>
            <a:ext cx="4873118" cy="1294216"/>
          </a:xfrm>
          <a:prstGeom prst="rect">
            <a:avLst/>
          </a:prstGeom>
          <a:ln w="12700">
            <a:miter lim="400000"/>
          </a:ln>
        </p:spPr>
      </p:pic>
      <p:sp>
        <p:nvSpPr>
          <p:cNvPr id="1210" name="Shape 1210"/>
          <p:cNvSpPr/>
          <p:nvPr/>
        </p:nvSpPr>
        <p:spPr>
          <a:xfrm>
            <a:off x="1937001" y="6109734"/>
            <a:ext cx="1099256" cy="490492"/>
          </a:xfrm>
          <a:prstGeom prst="rect">
            <a:avLst/>
          </a:prstGeom>
          <a:ln w="12700">
            <a:solidFill/>
            <a:miter lim="400000"/>
          </a:ln>
        </p:spPr>
        <p:txBody>
          <a:bodyPr lIns="0" tIns="0" rIns="0" bIns="0" anchor="ctr"/>
          <a:lstStyle/>
          <a:p>
            <a:pPr lvl="0" defTabSz="830862">
              <a:defRPr sz="2200">
                <a:solidFill>
                  <a:srgbClr val="FFFFFF"/>
                </a:solidFill>
              </a:defRPr>
            </a:pPr>
          </a:p>
        </p:txBody>
      </p:sp>
      <p:sp>
        <p:nvSpPr>
          <p:cNvPr id="1211" name="Shape 1211"/>
          <p:cNvSpPr/>
          <p:nvPr/>
        </p:nvSpPr>
        <p:spPr>
          <a:xfrm>
            <a:off x="6666932" y="7113994"/>
            <a:ext cx="1329903" cy="490492"/>
          </a:xfrm>
          <a:prstGeom prst="rect">
            <a:avLst/>
          </a:prstGeom>
          <a:ln w="12700">
            <a:solidFill/>
            <a:miter lim="400000"/>
          </a:ln>
        </p:spPr>
        <p:txBody>
          <a:bodyPr lIns="0" tIns="0" rIns="0" bIns="0" anchor="ctr"/>
          <a:lstStyle/>
          <a:p>
            <a:pPr lvl="0" defTabSz="830862">
              <a:defRPr sz="2200">
                <a:solidFill>
                  <a:srgbClr val="FFFFFF"/>
                </a:solidFill>
              </a:defRPr>
            </a:pPr>
          </a:p>
        </p:txBody>
      </p:sp>
      <p:sp>
        <p:nvSpPr>
          <p:cNvPr id="1212" name="Shape 1212"/>
          <p:cNvSpPr/>
          <p:nvPr/>
        </p:nvSpPr>
        <p:spPr>
          <a:xfrm>
            <a:off x="2104415" y="2930783"/>
            <a:ext cx="1329902" cy="490492"/>
          </a:xfrm>
          <a:prstGeom prst="rect">
            <a:avLst/>
          </a:prstGeom>
          <a:ln w="12700">
            <a:solidFill/>
            <a:miter lim="400000"/>
          </a:ln>
        </p:spPr>
        <p:txBody>
          <a:bodyPr lIns="0" tIns="0" rIns="0" bIns="0" anchor="ctr"/>
          <a:lstStyle/>
          <a:p>
            <a:pPr lvl="0" defTabSz="830862">
              <a:defRPr sz="2200">
                <a:solidFill>
                  <a:srgbClr val="FFFFFF"/>
                </a:solidFill>
              </a:defRPr>
            </a:pPr>
          </a:p>
        </p:txBody>
      </p:sp>
      <p:sp>
        <p:nvSpPr>
          <p:cNvPr id="1213" name="Shape 1213"/>
          <p:cNvSpPr/>
          <p:nvPr/>
        </p:nvSpPr>
        <p:spPr>
          <a:xfrm>
            <a:off x="6612745" y="3790545"/>
            <a:ext cx="1329903" cy="490492"/>
          </a:xfrm>
          <a:prstGeom prst="rect">
            <a:avLst/>
          </a:prstGeom>
          <a:ln w="12700">
            <a:solidFill/>
            <a:miter lim="400000"/>
          </a:ln>
        </p:spPr>
        <p:txBody>
          <a:bodyPr lIns="0" tIns="0" rIns="0" bIns="0" anchor="ctr"/>
          <a:lstStyle/>
          <a:p>
            <a:pPr lvl="0" defTabSz="830862">
              <a:defRPr sz="2200">
                <a:solidFill>
                  <a:srgbClr val="FFFFFF"/>
                </a:solidFill>
              </a:defRPr>
            </a:pPr>
          </a:p>
        </p:txBody>
      </p:sp>
      <p:sp>
        <p:nvSpPr>
          <p:cNvPr id="1214" name="Shape 1214"/>
          <p:cNvSpPr/>
          <p:nvPr/>
        </p:nvSpPr>
        <p:spPr>
          <a:xfrm>
            <a:off x="8318104" y="3173008"/>
            <a:ext cx="4710580" cy="708807"/>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pPr lvl="0" defTabSz="830862">
              <a:defRPr sz="1800"/>
            </a:pPr>
            <a:r>
              <a:rPr b="1" sz="1600">
                <a:latin typeface="Helvetica Neue"/>
                <a:ea typeface="Helvetica Neue"/>
                <a:cs typeface="Helvetica Neue"/>
                <a:sym typeface="Helvetica Neue"/>
              </a:rPr>
              <a:t>4 Possible Z</a:t>
            </a:r>
            <a:r>
              <a:rPr b="1" baseline="-5999" sz="1600">
                <a:latin typeface="Helvetica Neue"/>
                <a:ea typeface="Helvetica Neue"/>
                <a:cs typeface="Helvetica Neue"/>
                <a:sym typeface="Helvetica Neue"/>
              </a:rPr>
              <a:t>2</a:t>
            </a:r>
            <a:r>
              <a:rPr b="1" sz="1600">
                <a:latin typeface="Helvetica Neue"/>
                <a:ea typeface="Helvetica Neue"/>
                <a:cs typeface="Helvetica Neue"/>
                <a:sym typeface="Helvetica Neue"/>
              </a:rPr>
              <a:t> Charge Assignments </a:t>
            </a:r>
            <a:endParaRPr b="1" sz="1600">
              <a:latin typeface="Helvetica Neue"/>
              <a:ea typeface="Helvetica Neue"/>
              <a:cs typeface="Helvetica Neue"/>
              <a:sym typeface="Helvetica Neue"/>
            </a:endParaRPr>
          </a:p>
          <a:p>
            <a:pPr lvl="0" defTabSz="830862">
              <a:defRPr sz="1800"/>
            </a:pPr>
            <a:r>
              <a:rPr b="1" sz="1600">
                <a:latin typeface="Helvetica Neue"/>
                <a:ea typeface="Helvetica Neue"/>
                <a:cs typeface="Helvetica Neue"/>
                <a:sym typeface="Helvetica Neue"/>
              </a:rPr>
              <a:t>that forbids tree-level Higgs-induced FCNC</a:t>
            </a:r>
          </a:p>
        </p:txBody>
      </p:sp>
      <p:sp>
        <p:nvSpPr>
          <p:cNvPr id="1215" name="Shape 1215"/>
          <p:cNvSpPr/>
          <p:nvPr/>
        </p:nvSpPr>
        <p:spPr>
          <a:xfrm>
            <a:off x="8484898" y="4122083"/>
            <a:ext cx="4155780" cy="708808"/>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pPr lvl="0" defTabSz="830862">
              <a:defRPr sz="1800"/>
            </a:pPr>
            <a:r>
              <a:rPr b="1" sz="2400">
                <a:latin typeface="Helvetica Neue"/>
                <a:ea typeface="Helvetica Neue"/>
                <a:cs typeface="Helvetica Neue"/>
                <a:sym typeface="Helvetica Neue"/>
              </a:rPr>
              <a:t>K</a:t>
            </a:r>
            <a:r>
              <a:rPr b="1" baseline="-5999" sz="2400">
                <a:latin typeface="Helvetica Neue"/>
                <a:ea typeface="Helvetica Neue"/>
                <a:cs typeface="Helvetica Neue"/>
                <a:sym typeface="Helvetica Neue"/>
              </a:rPr>
              <a:t>V</a:t>
            </a:r>
            <a:r>
              <a:rPr b="1" baseline="31999" sz="2400">
                <a:latin typeface="Helvetica Neue"/>
                <a:ea typeface="Helvetica Neue"/>
                <a:cs typeface="Helvetica Neue"/>
                <a:sym typeface="Helvetica Neue"/>
              </a:rPr>
              <a:t>2</a:t>
            </a:r>
            <a:r>
              <a:rPr b="1" sz="2400">
                <a:latin typeface="Helvetica Neue"/>
                <a:ea typeface="Helvetica Neue"/>
                <a:cs typeface="Helvetica Neue"/>
                <a:sym typeface="Helvetica Neue"/>
              </a:rPr>
              <a:t> = sin(β-α)</a:t>
            </a:r>
            <a:r>
              <a:rPr b="1" baseline="31999" sz="2400">
                <a:latin typeface="Helvetica Neue"/>
                <a:ea typeface="Helvetica Neue"/>
                <a:cs typeface="Helvetica Neue"/>
                <a:sym typeface="Helvetica Neue"/>
              </a:rPr>
              <a:t>2 </a:t>
            </a:r>
            <a:r>
              <a:rPr b="1" sz="2400">
                <a:latin typeface="Helvetica Neue"/>
                <a:ea typeface="Helvetica Neue"/>
                <a:cs typeface="Helvetica Neue"/>
                <a:sym typeface="Helvetica Neue"/>
              </a:rPr>
              <a:t>=1 ⇔ SM</a:t>
            </a:r>
          </a:p>
        </p:txBody>
      </p:sp>
      <p:sp>
        <p:nvSpPr>
          <p:cNvPr id="1216" name="Shape 1216"/>
          <p:cNvSpPr/>
          <p:nvPr/>
        </p:nvSpPr>
        <p:spPr>
          <a:xfrm>
            <a:off x="8862557" y="5147725"/>
            <a:ext cx="3621675" cy="196728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i="1" sz="2400">
                <a:latin typeface="Helvetica Neue"/>
                <a:ea typeface="Helvetica Neue"/>
                <a:cs typeface="Helvetica Neue"/>
                <a:sym typeface="Helvetica Neue"/>
              </a:rPr>
              <a:t>Given a deviation of the Higgs to Z coupling:</a:t>
            </a:r>
            <a:r>
              <a:rPr b="1" i="1" sz="2400">
                <a:solidFill>
                  <a:srgbClr val="0433FF"/>
                </a:solidFill>
                <a:latin typeface="Helvetica Neue"/>
                <a:ea typeface="Helvetica Neue"/>
                <a:cs typeface="Helvetica Neue"/>
                <a:sym typeface="Helvetica Neue"/>
              </a:rPr>
              <a:t> ΔK</a:t>
            </a:r>
            <a:r>
              <a:rPr b="1" baseline="-5999" i="1" sz="2400">
                <a:solidFill>
                  <a:srgbClr val="0433FF"/>
                </a:solidFill>
                <a:latin typeface="Helvetica Neue"/>
                <a:ea typeface="Helvetica Neue"/>
                <a:cs typeface="Helvetica Neue"/>
                <a:sym typeface="Helvetica Neue"/>
              </a:rPr>
              <a:t>v</a:t>
            </a:r>
            <a:r>
              <a:rPr b="1" baseline="31999" i="1" sz="2400">
                <a:solidFill>
                  <a:srgbClr val="0433FF"/>
                </a:solidFill>
                <a:latin typeface="Helvetica Neue"/>
                <a:ea typeface="Helvetica Neue"/>
                <a:cs typeface="Helvetica Neue"/>
                <a:sym typeface="Helvetica Neue"/>
              </a:rPr>
              <a:t>2</a:t>
            </a:r>
            <a:r>
              <a:rPr b="1" i="1" sz="2400">
                <a:solidFill>
                  <a:srgbClr val="0433FF"/>
                </a:solidFill>
                <a:latin typeface="Helvetica Neue"/>
                <a:ea typeface="Helvetica Neue"/>
                <a:cs typeface="Helvetica Neue"/>
                <a:sym typeface="Helvetica Neue"/>
              </a:rPr>
              <a:t> = 1-K</a:t>
            </a:r>
            <a:r>
              <a:rPr b="1" baseline="-5999" i="1" sz="2400">
                <a:solidFill>
                  <a:srgbClr val="0433FF"/>
                </a:solidFill>
                <a:latin typeface="Helvetica Neue"/>
                <a:ea typeface="Helvetica Neue"/>
                <a:cs typeface="Helvetica Neue"/>
                <a:sym typeface="Helvetica Neue"/>
              </a:rPr>
              <a:t>v</a:t>
            </a:r>
            <a:r>
              <a:rPr b="1" baseline="31999" i="1" sz="2400">
                <a:solidFill>
                  <a:srgbClr val="0433FF"/>
                </a:solidFill>
                <a:latin typeface="Helvetica Neue"/>
                <a:ea typeface="Helvetica Neue"/>
                <a:cs typeface="Helvetica Neue"/>
                <a:sym typeface="Helvetica Neue"/>
              </a:rPr>
              <a:t>2</a:t>
            </a:r>
            <a:r>
              <a:rPr b="1" i="1" sz="2400">
                <a:solidFill>
                  <a:srgbClr val="0433FF"/>
                </a:solidFill>
                <a:latin typeface="Helvetica Neue"/>
                <a:ea typeface="Helvetica Neue"/>
                <a:cs typeface="Helvetica Neue"/>
                <a:sym typeface="Helvetica Neue"/>
              </a:rPr>
              <a:t> = 0.01 </a:t>
            </a:r>
            <a:r>
              <a:rPr i="1" sz="2400">
                <a:latin typeface="Helvetica Neue"/>
                <a:ea typeface="Helvetica Neue"/>
                <a:cs typeface="Helvetica Neue"/>
                <a:sym typeface="Helvetica Neue"/>
              </a:rPr>
              <a:t>we will be able to </a:t>
            </a:r>
            <a:r>
              <a:rPr b="1" i="1" sz="2400">
                <a:solidFill>
                  <a:srgbClr val="0433FF"/>
                </a:solidFill>
                <a:latin typeface="Helvetica Neue"/>
                <a:ea typeface="Helvetica Neue"/>
                <a:cs typeface="Helvetica Neue"/>
                <a:sym typeface="Helvetica Neue"/>
              </a:rPr>
              <a:t>discriminate the 4 models!</a:t>
            </a:r>
          </a:p>
        </p:txBody>
      </p:sp>
      <p:sp>
        <p:nvSpPr>
          <p:cNvPr id="1217" name="Shape 1217"/>
          <p:cNvSpPr/>
          <p:nvPr/>
        </p:nvSpPr>
        <p:spPr>
          <a:xfrm>
            <a:off x="8838675" y="7309373"/>
            <a:ext cx="3114639" cy="101131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pPr lvl="0" defTabSz="830862">
              <a:defRPr sz="1800"/>
            </a:pPr>
            <a:r>
              <a:rPr sz="1600">
                <a:latin typeface="Helvetica Neue"/>
                <a:ea typeface="Helvetica Neue"/>
                <a:cs typeface="Helvetica Neue"/>
                <a:sym typeface="Helvetica Neue"/>
              </a:rPr>
              <a:t>Model-dependent</a:t>
            </a:r>
            <a:endParaRPr sz="1600">
              <a:latin typeface="Helvetica Neue"/>
              <a:ea typeface="Helvetica Neue"/>
              <a:cs typeface="Helvetica Neue"/>
              <a:sym typeface="Helvetica Neue"/>
            </a:endParaRPr>
          </a:p>
          <a:p>
            <a:pPr lvl="0" defTabSz="830862">
              <a:defRPr sz="1800"/>
            </a:pPr>
            <a:r>
              <a:rPr sz="1600">
                <a:latin typeface="Helvetica Neue"/>
                <a:ea typeface="Helvetica Neue"/>
                <a:cs typeface="Helvetica Neue"/>
                <a:sym typeface="Helvetica Neue"/>
              </a:rPr>
              <a:t>7-parameter fit</a:t>
            </a:r>
            <a:endParaRPr sz="1600">
              <a:latin typeface="Helvetica Neue"/>
              <a:ea typeface="Helvetica Neue"/>
              <a:cs typeface="Helvetica Neue"/>
              <a:sym typeface="Helvetica Neue"/>
            </a:endParaRPr>
          </a:p>
          <a:p>
            <a:pPr lvl="0" defTabSz="830862">
              <a:defRPr sz="1800"/>
            </a:pPr>
            <a:r>
              <a:rPr sz="1600">
                <a:latin typeface="Helvetica Neue"/>
                <a:ea typeface="Helvetica Neue"/>
                <a:cs typeface="Helvetica Neue"/>
                <a:sym typeface="Helvetica Neue"/>
              </a:rPr>
              <a:t>ILC: Baseline lumi.</a:t>
            </a:r>
          </a:p>
        </p:txBody>
      </p:sp>
      <p:sp>
        <p:nvSpPr>
          <p:cNvPr id="1218" name="Shape 1218"/>
          <p:cNvSpPr/>
          <p:nvPr/>
        </p:nvSpPr>
        <p:spPr>
          <a:xfrm>
            <a:off x="8702799" y="9299544"/>
            <a:ext cx="3621674" cy="14849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100">
                <a:uFill>
                  <a:solidFill/>
                </a:uFill>
                <a:latin typeface="Helvetica Neue"/>
                <a:ea typeface="Helvetica Neue"/>
                <a:cs typeface="Helvetica Neue"/>
                <a:sym typeface="Helvetica Neue"/>
              </a:defRPr>
            </a:lvl1pPr>
          </a:lstStyle>
          <a:p>
            <a:pPr lvl="0">
              <a:defRPr sz="1800">
                <a:uFillTx/>
              </a:defRPr>
            </a:pPr>
            <a:r>
              <a:rPr sz="1100">
                <a:uFill>
                  <a:solidFill/>
                </a:uFill>
              </a:rPr>
              <a:t>Kanemura et al (arXiv: 1406.3294)</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220" name="Shape 1220"/>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fld>
          </a:p>
        </p:txBody>
      </p:sp>
      <p:pic>
        <p:nvPicPr>
          <p:cNvPr id="1221" name="droppedImage.png"/>
          <p:cNvPicPr/>
          <p:nvPr/>
        </p:nvPicPr>
        <p:blipFill>
          <a:blip r:embed="rId2">
            <a:extLst/>
          </a:blip>
          <a:stretch>
            <a:fillRect/>
          </a:stretch>
        </p:blipFill>
        <p:spPr>
          <a:xfrm>
            <a:off x="-50800" y="1003300"/>
            <a:ext cx="10289181" cy="8661400"/>
          </a:xfrm>
          <a:prstGeom prst="rect">
            <a:avLst/>
          </a:prstGeom>
          <a:ln w="12700">
            <a:miter lim="400000"/>
          </a:ln>
        </p:spPr>
      </p:pic>
      <p:sp>
        <p:nvSpPr>
          <p:cNvPr id="1222" name="Shape 1222"/>
          <p:cNvSpPr/>
          <p:nvPr/>
        </p:nvSpPr>
        <p:spPr>
          <a:xfrm>
            <a:off x="7988300" y="8633552"/>
            <a:ext cx="4826000"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10000"/>
              </a:lnSpc>
              <a:spcBef>
                <a:spcPts val="800"/>
              </a:spcBef>
              <a:buClr>
                <a:srgbClr val="FFFED5"/>
              </a:buClr>
              <a:buFont typeface="Tahoma"/>
              <a:tabLst>
                <a:tab pos="965200" algn="l"/>
                <a:tab pos="1295400" algn="l"/>
              </a:tabLst>
              <a:defRPr sz="1400">
                <a:uFill>
                  <a:solidFill/>
                </a:uFill>
                <a:latin typeface="Helvetica Neue"/>
                <a:ea typeface="Helvetica Neue"/>
                <a:cs typeface="Helvetica Neue"/>
                <a:sym typeface="Helvetica Neue"/>
              </a:defRPr>
            </a:lvl1pPr>
          </a:lstStyle>
          <a:p>
            <a:pPr lvl="0">
              <a:defRPr sz="1800">
                <a:uFillTx/>
              </a:defRPr>
            </a:pPr>
            <a:r>
              <a:rPr sz="1400">
                <a:uFill>
                  <a:solidFill/>
                </a:uFill>
              </a:rPr>
              <a:t>Snowmass ILC Higgs White Paper (arXiv: 1310.0763)</a:t>
            </a:r>
          </a:p>
        </p:txBody>
      </p:sp>
      <p:sp>
        <p:nvSpPr>
          <p:cNvPr id="1223" name="Shape 1223"/>
          <p:cNvSpPr/>
          <p:nvPr/>
        </p:nvSpPr>
        <p:spPr>
          <a:xfrm>
            <a:off x="4123692" y="908271"/>
            <a:ext cx="4757416"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Other ρ=1 possibilities</a:t>
            </a:r>
          </a:p>
        </p:txBody>
      </p:sp>
      <p:sp>
        <p:nvSpPr>
          <p:cNvPr id="1224" name="Shape 1224"/>
          <p:cNvSpPr/>
          <p:nvPr/>
        </p:nvSpPr>
        <p:spPr>
          <a:xfrm>
            <a:off x="4538098" y="253910"/>
            <a:ext cx="3928604"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Multiplet Structure</a:t>
            </a:r>
          </a:p>
        </p:txBody>
      </p:sp>
      <p:sp>
        <p:nvSpPr>
          <p:cNvPr id="1225" name="Shape 1225"/>
          <p:cNvSpPr/>
          <p:nvPr/>
        </p:nvSpPr>
        <p:spPr>
          <a:xfrm>
            <a:off x="8531726" y="20258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2+7</a:t>
            </a:r>
          </a:p>
        </p:txBody>
      </p:sp>
      <p:sp>
        <p:nvSpPr>
          <p:cNvPr id="1226" name="Shape 1226"/>
          <p:cNvSpPr/>
          <p:nvPr/>
        </p:nvSpPr>
        <p:spPr>
          <a:xfrm>
            <a:off x="4023226" y="6102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2+1</a:t>
            </a:r>
          </a:p>
        </p:txBody>
      </p:sp>
      <p:sp>
        <p:nvSpPr>
          <p:cNvPr id="1227" name="Shape 1227"/>
          <p:cNvSpPr/>
          <p:nvPr/>
        </p:nvSpPr>
        <p:spPr>
          <a:xfrm>
            <a:off x="8976226" y="6991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2+3</a:t>
            </a:r>
          </a:p>
        </p:txBody>
      </p:sp>
      <p:sp>
        <p:nvSpPr>
          <p:cNvPr id="1228" name="Shape 1228"/>
          <p:cNvSpPr/>
          <p:nvPr/>
        </p:nvSpPr>
        <p:spPr>
          <a:xfrm>
            <a:off x="8306042" y="8892616"/>
            <a:ext cx="3621675" cy="198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400">
                <a:uFill>
                  <a:solidFill/>
                </a:uFill>
                <a:latin typeface="Helvetica Neue"/>
                <a:ea typeface="Helvetica Neue"/>
                <a:cs typeface="Helvetica Neue"/>
                <a:sym typeface="Helvetica Neue"/>
              </a:defRPr>
            </a:lvl1pPr>
          </a:lstStyle>
          <a:p>
            <a:pPr lvl="0">
              <a:defRPr sz="1800">
                <a:uFillTx/>
              </a:defRPr>
            </a:pPr>
            <a:r>
              <a:rPr sz="1400">
                <a:uFill>
                  <a:solidFill/>
                </a:uFill>
              </a:rPr>
              <a:t>Kanemura et al (arXiv: 1406.3294)</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230" name="Shape 1230"/>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MSSM Heavy Higgs Bosons</a:t>
            </a:r>
          </a:p>
        </p:txBody>
      </p:sp>
      <p:pic>
        <p:nvPicPr>
          <p:cNvPr id="1231" name="image24.png" descr="matb_ybtau_HL-ILC500.png"/>
          <p:cNvPicPr/>
          <p:nvPr/>
        </p:nvPicPr>
        <p:blipFill>
          <a:blip r:embed="rId2">
            <a:extLst/>
          </a:blip>
          <a:stretch>
            <a:fillRect/>
          </a:stretch>
        </p:blipFill>
        <p:spPr>
          <a:xfrm>
            <a:off x="6330830" y="2553804"/>
            <a:ext cx="6673972" cy="4378672"/>
          </a:xfrm>
          <a:prstGeom prst="rect">
            <a:avLst/>
          </a:prstGeom>
          <a:ln w="12700">
            <a:miter lim="400000"/>
          </a:ln>
        </p:spPr>
      </p:pic>
      <p:pic>
        <p:nvPicPr>
          <p:cNvPr id="1232" name="image25.png" descr="matb_ybtau_HL-LHC14.png"/>
          <p:cNvPicPr/>
          <p:nvPr/>
        </p:nvPicPr>
        <p:blipFill>
          <a:blip r:embed="rId3">
            <a:extLst/>
          </a:blip>
          <a:stretch>
            <a:fillRect/>
          </a:stretch>
        </p:blipFill>
        <p:spPr>
          <a:xfrm>
            <a:off x="-300502" y="2553804"/>
            <a:ext cx="6883715" cy="4325406"/>
          </a:xfrm>
          <a:prstGeom prst="rect">
            <a:avLst/>
          </a:prstGeom>
          <a:ln w="12700">
            <a:miter lim="400000"/>
          </a:ln>
        </p:spPr>
      </p:pic>
      <p:sp>
        <p:nvSpPr>
          <p:cNvPr id="1233" name="Shape 1233"/>
          <p:cNvSpPr/>
          <p:nvPr/>
        </p:nvSpPr>
        <p:spPr>
          <a:xfrm>
            <a:off x="2040738" y="2440885"/>
            <a:ext cx="2471400"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200">
                <a:solidFill>
                  <a:srgbClr val="000090"/>
                </a:solidFill>
                <a:latin typeface="Arial"/>
                <a:ea typeface="Arial"/>
                <a:cs typeface="Arial"/>
                <a:sym typeface="Arial"/>
              </a:defRPr>
            </a:lvl1pPr>
          </a:lstStyle>
          <a:p>
            <a:pPr lvl="0">
              <a:defRPr b="0" sz="1800">
                <a:solidFill>
                  <a:srgbClr val="000000"/>
                </a:solidFill>
              </a:defRPr>
            </a:pPr>
            <a:r>
              <a:rPr b="1" sz="2200">
                <a:solidFill>
                  <a:srgbClr val="000090"/>
                </a:solidFill>
              </a:rPr>
              <a:t>HL-LHC 3000 fb-1</a:t>
            </a:r>
          </a:p>
        </p:txBody>
      </p:sp>
      <p:sp>
        <p:nvSpPr>
          <p:cNvPr id="1234" name="Shape 1234"/>
          <p:cNvSpPr/>
          <p:nvPr/>
        </p:nvSpPr>
        <p:spPr>
          <a:xfrm>
            <a:off x="6583212" y="2466144"/>
            <a:ext cx="6205783"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sz="2200">
                <a:solidFill>
                  <a:srgbClr val="000090"/>
                </a:solidFill>
                <a:latin typeface="Arial"/>
                <a:ea typeface="Arial"/>
                <a:cs typeface="Arial"/>
                <a:sym typeface="Arial"/>
              </a:rPr>
              <a:t>ILC (1150 fb</a:t>
            </a:r>
            <a:r>
              <a:rPr b="1" baseline="30545" sz="2200">
                <a:solidFill>
                  <a:srgbClr val="000090"/>
                </a:solidFill>
                <a:latin typeface="Arial"/>
                <a:ea typeface="Arial"/>
                <a:cs typeface="Arial"/>
                <a:sym typeface="Arial"/>
              </a:rPr>
              <a:t>-1</a:t>
            </a:r>
            <a:r>
              <a:rPr b="1" sz="2200">
                <a:solidFill>
                  <a:srgbClr val="000090"/>
                </a:solidFill>
                <a:latin typeface="Arial"/>
                <a:ea typeface="Arial"/>
                <a:cs typeface="Arial"/>
                <a:sym typeface="Arial"/>
              </a:rPr>
              <a:t>@250 GeV &amp; 1600 fb</a:t>
            </a:r>
            <a:r>
              <a:rPr b="1" baseline="30545" sz="2200">
                <a:solidFill>
                  <a:srgbClr val="000090"/>
                </a:solidFill>
                <a:latin typeface="Arial"/>
                <a:ea typeface="Arial"/>
                <a:cs typeface="Arial"/>
                <a:sym typeface="Arial"/>
              </a:rPr>
              <a:t>-1</a:t>
            </a:r>
            <a:r>
              <a:rPr b="1" sz="2200">
                <a:solidFill>
                  <a:srgbClr val="000090"/>
                </a:solidFill>
                <a:latin typeface="Arial"/>
                <a:ea typeface="Arial"/>
                <a:cs typeface="Arial"/>
                <a:sym typeface="Arial"/>
              </a:rPr>
              <a:t>@500 GeV)</a:t>
            </a:r>
          </a:p>
        </p:txBody>
      </p:sp>
      <p:sp>
        <p:nvSpPr>
          <p:cNvPr id="1235" name="Shape 1235"/>
          <p:cNvSpPr/>
          <p:nvPr/>
        </p:nvSpPr>
        <p:spPr>
          <a:xfrm>
            <a:off x="2398821" y="1549021"/>
            <a:ext cx="788654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Cahill-Rowley, Hewett, Ismail, Rizzo, arXiv:1407.7021 [hep-ph]</a:t>
            </a:r>
          </a:p>
        </p:txBody>
      </p:sp>
      <p:sp>
        <p:nvSpPr>
          <p:cNvPr id="1236" name="Shape 1236"/>
          <p:cNvSpPr/>
          <p:nvPr/>
        </p:nvSpPr>
        <p:spPr>
          <a:xfrm>
            <a:off x="1498985" y="1072028"/>
            <a:ext cx="937058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Exclusions of pMSSM points via Higgs couplings (combining hγγ, hττ, hbb)</a:t>
            </a:r>
          </a:p>
        </p:txBody>
      </p:sp>
      <p:sp>
        <p:nvSpPr>
          <p:cNvPr id="1237" name="Shape 1237"/>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238" name="Shape 1238"/>
          <p:cNvSpPr/>
          <p:nvPr/>
        </p:nvSpPr>
        <p:spPr>
          <a:xfrm>
            <a:off x="1736238" y="6595898"/>
            <a:ext cx="2836538"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Heavy Higgs mass</a:t>
            </a:r>
          </a:p>
        </p:txBody>
      </p:sp>
      <p:sp>
        <p:nvSpPr>
          <p:cNvPr id="1239" name="Shape 1239"/>
          <p:cNvSpPr/>
          <p:nvPr/>
        </p:nvSpPr>
        <p:spPr>
          <a:xfrm>
            <a:off x="8087247" y="6616572"/>
            <a:ext cx="283653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Heavy Higgs mass</a:t>
            </a:r>
          </a:p>
        </p:txBody>
      </p:sp>
      <p:sp>
        <p:nvSpPr>
          <p:cNvPr id="1240" name="Shape 1240"/>
          <p:cNvSpPr/>
          <p:nvPr/>
        </p:nvSpPr>
        <p:spPr>
          <a:xfrm rot="16200000">
            <a:off x="6428058" y="3592894"/>
            <a:ext cx="78598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tanβ</a:t>
            </a:r>
          </a:p>
        </p:txBody>
      </p:sp>
      <p:sp>
        <p:nvSpPr>
          <p:cNvPr id="1241" name="Shape 1241"/>
          <p:cNvSpPr/>
          <p:nvPr/>
        </p:nvSpPr>
        <p:spPr>
          <a:xfrm rot="16200000">
            <a:off x="-155154" y="3585648"/>
            <a:ext cx="78598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tanβ</a:t>
            </a:r>
          </a:p>
        </p:txBody>
      </p:sp>
      <p:sp>
        <p:nvSpPr>
          <p:cNvPr id="1242" name="Shape 1242"/>
          <p:cNvSpPr/>
          <p:nvPr/>
        </p:nvSpPr>
        <p:spPr>
          <a:xfrm>
            <a:off x="2486960" y="7445051"/>
            <a:ext cx="8262467" cy="1427834"/>
          </a:xfrm>
          <a:prstGeom prst="rect">
            <a:avLst/>
          </a:prstGeom>
          <a:ln w="12700">
            <a:solidFill/>
          </a:ln>
          <a:extLst>
            <a:ext uri="{C572A759-6A51-4108-AA02-DFA0A04FC94B}">
              <ma14:wrappingTextBoxFlag xmlns:ma14="http://schemas.microsoft.com/office/mac/drawingml/2011/main" val="1"/>
            </a:ext>
          </a:extLst>
        </p:spPr>
        <p:txBody>
          <a:bodyPr lIns="65023" tIns="65023" rIns="65023" bIns="65023">
            <a:spAutoFit/>
          </a:bodyPr>
          <a:lstStyle/>
          <a:p>
            <a:pPr lvl="0" defTabSz="457200">
              <a:defRPr sz="1800"/>
            </a:pPr>
            <a:r>
              <a:rPr b="1" sz="2800">
                <a:solidFill>
                  <a:srgbClr val="0433FF"/>
                </a:solidFill>
                <a:latin typeface="Helvetica Neue"/>
                <a:ea typeface="Helvetica Neue"/>
                <a:cs typeface="Helvetica Neue"/>
                <a:sym typeface="Helvetica Neue"/>
              </a:rPr>
              <a:t>Precision Higgs coupling measurements sensitive probe for heavy Higgs bosons</a:t>
            </a:r>
            <a:endParaRPr b="1" sz="2800">
              <a:solidFill>
                <a:srgbClr val="FF0000"/>
              </a:solidFill>
              <a:latin typeface="Helvetica Neue"/>
              <a:ea typeface="Helvetica Neue"/>
              <a:cs typeface="Helvetica Neue"/>
              <a:sym typeface="Helvetica Neue"/>
            </a:endParaRPr>
          </a:p>
          <a:p>
            <a:pPr lvl="0" defTabSz="457200">
              <a:defRPr sz="1800"/>
            </a:pPr>
            <a:r>
              <a:rPr b="1" i="1" sz="2800">
                <a:solidFill>
                  <a:srgbClr val="FF0000"/>
                </a:solidFill>
                <a:latin typeface="Helvetica Neue"/>
                <a:ea typeface="Helvetica Neue"/>
                <a:cs typeface="Helvetica Neue"/>
                <a:sym typeface="Helvetica Neue"/>
              </a:rPr>
              <a:t>mA ~ 2 TeV</a:t>
            </a:r>
            <a:r>
              <a:rPr b="1" sz="2800">
                <a:solidFill>
                  <a:srgbClr val="FF0000"/>
                </a:solidFill>
                <a:latin typeface="Helvetica Neue"/>
                <a:ea typeface="Helvetica Neue"/>
                <a:cs typeface="Helvetica Neue"/>
                <a:sym typeface="Helvetica Neue"/>
              </a:rPr>
              <a:t> reach for </a:t>
            </a:r>
            <a:r>
              <a:rPr b="1" sz="2800" u="sng">
                <a:solidFill>
                  <a:srgbClr val="FF0000"/>
                </a:solidFill>
                <a:latin typeface="Helvetica Neue"/>
                <a:ea typeface="Helvetica Neue"/>
                <a:cs typeface="Helvetica Neue"/>
                <a:sym typeface="Helvetica Neue"/>
              </a:rPr>
              <a:t>any</a:t>
            </a:r>
            <a:r>
              <a:rPr b="1" sz="2800">
                <a:solidFill>
                  <a:srgbClr val="FF0000"/>
                </a:solidFill>
                <a:latin typeface="Helvetica Neue"/>
                <a:ea typeface="Helvetica Neue"/>
                <a:cs typeface="Helvetica Neue"/>
                <a:sym typeface="Helvetica Neue"/>
              </a:rPr>
              <a:t> tanβ at the ILC</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4" name="pasted-image.pdf"/>
          <p:cNvPicPr/>
          <p:nvPr/>
        </p:nvPicPr>
        <p:blipFill>
          <a:blip r:embed="rId2">
            <a:extLst/>
          </a:blip>
          <a:stretch>
            <a:fillRect/>
          </a:stretch>
        </p:blipFill>
        <p:spPr>
          <a:xfrm>
            <a:off x="1448223" y="3487130"/>
            <a:ext cx="6252050" cy="6159252"/>
          </a:xfrm>
          <a:prstGeom prst="rect">
            <a:avLst/>
          </a:prstGeom>
          <a:ln w="12700">
            <a:miter lim="400000"/>
          </a:ln>
        </p:spPr>
      </p:pic>
      <p:sp>
        <p:nvSpPr>
          <p:cNvPr id="1245" name="Shape 1245"/>
          <p:cNvSpPr/>
          <p:nvPr>
            <p:ph type="title"/>
          </p:nvPr>
        </p:nvSpPr>
        <p:spPr>
          <a:xfrm>
            <a:off x="-1" y="1"/>
            <a:ext cx="13004803" cy="800907"/>
          </a:xfrm>
          <a:prstGeom prst="rect">
            <a:avLst/>
          </a:prstGeom>
        </p:spPr>
        <p:txBody>
          <a:bodyPr/>
          <a:lstStyle>
            <a:lvl1pPr defTabSz="425195">
              <a:defRPr i="1" sz="4650"/>
            </a:lvl1pPr>
          </a:lstStyle>
          <a:p>
            <a:pPr lvl="0">
              <a:defRPr b="0" i="0" sz="1800">
                <a:solidFill>
                  <a:srgbClr val="000000"/>
                </a:solidFill>
              </a:defRPr>
            </a:pPr>
            <a:r>
              <a:rPr b="1" i="1" sz="4650">
                <a:solidFill>
                  <a:srgbClr val="000090"/>
                </a:solidFill>
              </a:rPr>
              <a:t>Composite Higgs: Reach</a:t>
            </a:r>
          </a:p>
        </p:txBody>
      </p:sp>
      <p:sp>
        <p:nvSpPr>
          <p:cNvPr id="1246" name="Shape 1246"/>
          <p:cNvSpPr/>
          <p:nvPr/>
        </p:nvSpPr>
        <p:spPr>
          <a:xfrm>
            <a:off x="8971509" y="6998938"/>
            <a:ext cx="3640508" cy="64849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sz="3600">
                <a:solidFill>
                  <a:srgbClr val="008000"/>
                </a:solidFill>
                <a:latin typeface="Arial"/>
                <a:ea typeface="Arial"/>
                <a:cs typeface="Arial"/>
                <a:sym typeface="Arial"/>
              </a:rPr>
              <a:t>ILC </a:t>
            </a:r>
            <a:r>
              <a:rPr b="1" sz="2400">
                <a:solidFill>
                  <a:srgbClr val="008000"/>
                </a:solidFill>
                <a:latin typeface="Arial"/>
                <a:ea typeface="Arial"/>
                <a:cs typeface="Arial"/>
                <a:sym typeface="Arial"/>
              </a:rPr>
              <a:t>(250+500 LumiUP)</a:t>
            </a:r>
          </a:p>
        </p:txBody>
      </p:sp>
      <p:sp>
        <p:nvSpPr>
          <p:cNvPr id="1247" name="Shape 1247"/>
          <p:cNvSpPr/>
          <p:nvPr/>
        </p:nvSpPr>
        <p:spPr>
          <a:xfrm>
            <a:off x="870270" y="925624"/>
            <a:ext cx="11444677" cy="161266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lvl="0" algn="l" defTabSz="420623">
              <a:lnSpc>
                <a:spcPct val="80000"/>
              </a:lnSpc>
              <a:spcBef>
                <a:spcPts val="300"/>
              </a:spcBef>
              <a:defRPr sz="1800"/>
            </a:pPr>
            <a:r>
              <a:rPr sz="2576">
                <a:latin typeface="Arial"/>
                <a:ea typeface="Arial"/>
                <a:cs typeface="Arial"/>
                <a:sym typeface="Arial"/>
              </a:rPr>
              <a:t>Complementary approaches to probe composite Higgs models</a:t>
            </a:r>
            <a:endParaRPr sz="2576">
              <a:solidFill>
                <a:srgbClr val="4A452A"/>
              </a:solidFill>
              <a:latin typeface="Arial"/>
              <a:ea typeface="Arial"/>
              <a:cs typeface="Arial"/>
              <a:sym typeface="Arial"/>
            </a:endParaRPr>
          </a:p>
          <a:p>
            <a:pPr lvl="0" marL="368046" indent="-368046" algn="l" defTabSz="420623">
              <a:lnSpc>
                <a:spcPct val="80000"/>
              </a:lnSpc>
              <a:spcBef>
                <a:spcPts val="300"/>
              </a:spcBef>
              <a:buClr>
                <a:srgbClr val="FF00FF"/>
              </a:buClr>
              <a:buSzPct val="100000"/>
              <a:buFont typeface="Arial"/>
              <a:buChar char="•"/>
              <a:defRPr sz="1800"/>
            </a:pPr>
            <a:r>
              <a:rPr sz="2576">
                <a:solidFill>
                  <a:srgbClr val="FF00FF"/>
                </a:solidFill>
                <a:latin typeface="Arial"/>
                <a:ea typeface="Arial"/>
                <a:cs typeface="Arial"/>
                <a:sym typeface="Arial"/>
              </a:rPr>
              <a:t>Direct search for heavy resonances at the LHC</a:t>
            </a:r>
            <a:endParaRPr sz="2576">
              <a:solidFill>
                <a:srgbClr val="FF00FF"/>
              </a:solidFill>
              <a:latin typeface="Arial"/>
              <a:ea typeface="Arial"/>
              <a:cs typeface="Arial"/>
              <a:sym typeface="Arial"/>
            </a:endParaRPr>
          </a:p>
          <a:p>
            <a:pPr lvl="0" marL="368046" indent="-368046" algn="l" defTabSz="420623">
              <a:lnSpc>
                <a:spcPct val="80000"/>
              </a:lnSpc>
              <a:spcBef>
                <a:spcPts val="300"/>
              </a:spcBef>
              <a:buClr>
                <a:srgbClr val="008000"/>
              </a:buClr>
              <a:buSzPct val="100000"/>
              <a:buFont typeface="Arial"/>
              <a:buChar char="•"/>
              <a:defRPr sz="1800"/>
            </a:pPr>
            <a:r>
              <a:rPr sz="2576">
                <a:solidFill>
                  <a:srgbClr val="008000"/>
                </a:solidFill>
                <a:latin typeface="Arial"/>
                <a:ea typeface="Arial"/>
                <a:cs typeface="Arial"/>
                <a:sym typeface="Arial"/>
              </a:rPr>
              <a:t>Indirect search via Higgs couplings at the ILC</a:t>
            </a:r>
            <a:endParaRPr sz="2576">
              <a:solidFill>
                <a:srgbClr val="4A452A"/>
              </a:solidFill>
              <a:latin typeface="Arial"/>
              <a:ea typeface="Arial"/>
              <a:cs typeface="Arial"/>
              <a:sym typeface="Arial"/>
            </a:endParaRPr>
          </a:p>
          <a:p>
            <a:pPr lvl="0" algn="l" defTabSz="420623">
              <a:lnSpc>
                <a:spcPct val="80000"/>
              </a:lnSpc>
              <a:spcBef>
                <a:spcPts val="300"/>
              </a:spcBef>
              <a:defRPr sz="1800"/>
            </a:pPr>
            <a:r>
              <a:rPr sz="2576">
                <a:solidFill>
                  <a:srgbClr val="0000FF"/>
                </a:solidFill>
                <a:latin typeface="Arial"/>
                <a:ea typeface="Arial"/>
                <a:cs typeface="Arial"/>
                <a:sym typeface="Arial"/>
              </a:rPr>
              <a:t>Comparison depends on the coupling strength (g</a:t>
            </a:r>
            <a:r>
              <a:rPr baseline="-17801" sz="2576">
                <a:solidFill>
                  <a:srgbClr val="0000FF"/>
                </a:solidFill>
                <a:latin typeface="Arial"/>
                <a:ea typeface="Arial"/>
                <a:cs typeface="Arial"/>
                <a:sym typeface="Arial"/>
              </a:rPr>
              <a:t>*</a:t>
            </a:r>
            <a:r>
              <a:rPr sz="2576">
                <a:solidFill>
                  <a:srgbClr val="0000FF"/>
                </a:solidFill>
                <a:latin typeface="Arial"/>
                <a:ea typeface="Arial"/>
                <a:cs typeface="Arial"/>
                <a:sym typeface="Arial"/>
              </a:rPr>
              <a:t>)</a:t>
            </a:r>
          </a:p>
        </p:txBody>
      </p:sp>
      <p:sp>
        <p:nvSpPr>
          <p:cNvPr id="1248" name="Shape 1248"/>
          <p:cNvSpPr/>
          <p:nvPr/>
        </p:nvSpPr>
        <p:spPr>
          <a:xfrm flipH="1">
            <a:off x="1286217" y="3424293"/>
            <a:ext cx="1" cy="3495053"/>
          </a:xfrm>
          <a:prstGeom prst="line">
            <a:avLst/>
          </a:prstGeom>
          <a:ln w="88900">
            <a:solidFill>
              <a:srgbClr val="000090"/>
            </a:solidFill>
            <a:tailEnd type="triangle"/>
          </a:ln>
        </p:spPr>
        <p:txBody>
          <a:bodyPr lIns="65023" tIns="65023" rIns="65023" bIns="65023"/>
          <a:lstStyle/>
          <a:p>
            <a:pPr lvl="0" algn="l" defTabSz="457200">
              <a:defRPr sz="1400">
                <a:latin typeface="Helvetica"/>
                <a:ea typeface="Helvetica"/>
                <a:cs typeface="Helvetica"/>
                <a:sym typeface="Helvetica"/>
              </a:defRPr>
            </a:pPr>
          </a:p>
        </p:txBody>
      </p:sp>
      <p:sp>
        <p:nvSpPr>
          <p:cNvPr id="1249" name="Shape 1249"/>
          <p:cNvSpPr/>
          <p:nvPr/>
        </p:nvSpPr>
        <p:spPr>
          <a:xfrm rot="16200000">
            <a:off x="-431866" y="4933981"/>
            <a:ext cx="2362222"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Higgs Couplings</a:t>
            </a:r>
          </a:p>
        </p:txBody>
      </p:sp>
      <p:sp>
        <p:nvSpPr>
          <p:cNvPr id="1250" name="Shape 1250"/>
          <p:cNvSpPr/>
          <p:nvPr/>
        </p:nvSpPr>
        <p:spPr>
          <a:xfrm>
            <a:off x="2432503" y="3174223"/>
            <a:ext cx="2568329" cy="1"/>
          </a:xfrm>
          <a:prstGeom prst="line">
            <a:avLst/>
          </a:prstGeom>
          <a:ln w="88900">
            <a:solidFill>
              <a:srgbClr val="000090"/>
            </a:solidFill>
            <a:tailEnd type="triangle"/>
          </a:ln>
        </p:spPr>
        <p:txBody>
          <a:bodyPr lIns="65023" tIns="65023" rIns="65023" bIns="65023"/>
          <a:lstStyle/>
          <a:p>
            <a:pPr lvl="0" algn="l" defTabSz="457200">
              <a:defRPr sz="1400">
                <a:latin typeface="Helvetica"/>
                <a:ea typeface="Helvetica"/>
                <a:cs typeface="Helvetica"/>
                <a:sym typeface="Helvetica"/>
              </a:defRPr>
            </a:pPr>
          </a:p>
        </p:txBody>
      </p:sp>
      <p:sp>
        <p:nvSpPr>
          <p:cNvPr id="1251" name="Shape 1251"/>
          <p:cNvSpPr/>
          <p:nvPr/>
        </p:nvSpPr>
        <p:spPr>
          <a:xfrm>
            <a:off x="2408122" y="2492749"/>
            <a:ext cx="198911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Direct Search</a:t>
            </a:r>
          </a:p>
        </p:txBody>
      </p:sp>
      <p:sp>
        <p:nvSpPr>
          <p:cNvPr id="1252" name="Shape 1252"/>
          <p:cNvSpPr/>
          <p:nvPr>
            <p:ph type="sldNum" sz="quarter" idx="2"/>
          </p:nvPr>
        </p:nvSpPr>
        <p:spPr>
          <a:xfrm>
            <a:off x="11285795" y="9043513"/>
            <a:ext cx="1605214" cy="472949"/>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defRPr b="0" sz="2200"/>
            </a:lvl1pPr>
          </a:lstStyle>
          <a:p>
            <a:pPr lvl="0">
              <a:defRPr sz="1800"/>
            </a:pPr>
            <a:fld id="{86CB4B4D-7CA3-9044-876B-883B54F8677D}" type="slidenum">
              <a:rPr sz="2200"/>
            </a:fld>
          </a:p>
        </p:txBody>
      </p:sp>
      <p:pic>
        <p:nvPicPr>
          <p:cNvPr id="1253" name="pasted-image.pdf"/>
          <p:cNvPicPr/>
          <p:nvPr/>
        </p:nvPicPr>
        <p:blipFill>
          <a:blip r:embed="rId3">
            <a:extLst/>
          </a:blip>
          <a:stretch>
            <a:fillRect/>
          </a:stretch>
        </p:blipFill>
        <p:spPr>
          <a:xfrm>
            <a:off x="8324519" y="5289451"/>
            <a:ext cx="4204014" cy="1362770"/>
          </a:xfrm>
          <a:prstGeom prst="rect">
            <a:avLst/>
          </a:prstGeom>
          <a:ln w="12700">
            <a:miter lim="400000"/>
          </a:ln>
        </p:spPr>
      </p:pic>
      <p:pic>
        <p:nvPicPr>
          <p:cNvPr id="1254" name="pasted-image.pdf"/>
          <p:cNvPicPr/>
          <p:nvPr/>
        </p:nvPicPr>
        <p:blipFill>
          <a:blip r:embed="rId4">
            <a:extLst/>
          </a:blip>
          <a:stretch>
            <a:fillRect/>
          </a:stretch>
        </p:blipFill>
        <p:spPr>
          <a:xfrm>
            <a:off x="8567602" y="7665967"/>
            <a:ext cx="3717847" cy="1362770"/>
          </a:xfrm>
          <a:prstGeom prst="rect">
            <a:avLst/>
          </a:prstGeom>
          <a:ln w="12700">
            <a:miter lim="400000"/>
          </a:ln>
        </p:spPr>
      </p:pic>
      <p:sp>
        <p:nvSpPr>
          <p:cNvPr id="1255" name="Shape 1255"/>
          <p:cNvSpPr/>
          <p:nvPr/>
        </p:nvSpPr>
        <p:spPr>
          <a:xfrm>
            <a:off x="8178138" y="2723958"/>
            <a:ext cx="4450994"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Based on Contino, et al,  JHEP 1402 (2014) 006</a:t>
            </a:r>
          </a:p>
        </p:txBody>
      </p:sp>
      <p:sp>
        <p:nvSpPr>
          <p:cNvPr id="1256" name="Shape 1256"/>
          <p:cNvSpPr/>
          <p:nvPr/>
        </p:nvSpPr>
        <p:spPr>
          <a:xfrm>
            <a:off x="5008732" y="3597648"/>
            <a:ext cx="2568330"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a generic SO(5)/SO(4) CHM</a:t>
            </a:r>
          </a:p>
        </p:txBody>
      </p:sp>
      <p:sp>
        <p:nvSpPr>
          <p:cNvPr id="1257" name="Shape 1257"/>
          <p:cNvSpPr/>
          <p:nvPr/>
        </p:nvSpPr>
        <p:spPr>
          <a:xfrm>
            <a:off x="3628636" y="5807119"/>
            <a:ext cx="1794408" cy="3274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EWPT (T-parameter)</a:t>
            </a:r>
          </a:p>
        </p:txBody>
      </p:sp>
      <p:sp>
        <p:nvSpPr>
          <p:cNvPr id="1258" name="Shape 1258"/>
          <p:cNvSpPr/>
          <p:nvPr/>
        </p:nvSpPr>
        <p:spPr>
          <a:xfrm rot="4001301">
            <a:off x="2574174" y="6827551"/>
            <a:ext cx="1096487"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HL-LHC14 </a:t>
            </a:r>
          </a:p>
        </p:txBody>
      </p:sp>
      <p:sp>
        <p:nvSpPr>
          <p:cNvPr id="1259" name="Shape 1259"/>
          <p:cNvSpPr/>
          <p:nvPr/>
        </p:nvSpPr>
        <p:spPr>
          <a:xfrm>
            <a:off x="5480657" y="6918671"/>
            <a:ext cx="852931" cy="4895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i="1" sz="2400">
                <a:latin typeface="Helvetica Neue"/>
                <a:ea typeface="Helvetica Neue"/>
                <a:cs typeface="Helvetica Neue"/>
                <a:sym typeface="Helvetica Neue"/>
              </a:defRPr>
            </a:lvl1pPr>
          </a:lstStyle>
          <a:p>
            <a:pPr lvl="0">
              <a:defRPr b="0" i="0" sz="1800"/>
            </a:pPr>
            <a:r>
              <a:rPr b="1" i="1" sz="2400"/>
              <a:t>ILC </a:t>
            </a:r>
          </a:p>
        </p:txBody>
      </p:sp>
      <p:sp>
        <p:nvSpPr>
          <p:cNvPr id="1260" name="Shape 1260"/>
          <p:cNvSpPr/>
          <p:nvPr/>
        </p:nvSpPr>
        <p:spPr>
          <a:xfrm>
            <a:off x="9818506" y="2968822"/>
            <a:ext cx="2371403"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Torre, Thamm, Wulzer 2014</a:t>
            </a:r>
          </a:p>
        </p:txBody>
      </p:sp>
      <p:sp>
        <p:nvSpPr>
          <p:cNvPr id="1261" name="Shape 1261"/>
          <p:cNvSpPr/>
          <p:nvPr/>
        </p:nvSpPr>
        <p:spPr>
          <a:xfrm>
            <a:off x="9818506" y="3216648"/>
            <a:ext cx="2371403"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Grojean @ LCWS 2014</a:t>
            </a:r>
          </a:p>
        </p:txBody>
      </p:sp>
      <p:sp>
        <p:nvSpPr>
          <p:cNvPr id="1262" name="Shape 1262"/>
          <p:cNvSpPr/>
          <p:nvPr/>
        </p:nvSpPr>
        <p:spPr>
          <a:xfrm>
            <a:off x="7648250" y="7154901"/>
            <a:ext cx="1254059" cy="438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00" y="14256"/>
                </a:moveTo>
                <a:lnTo>
                  <a:pt x="14000" y="21600"/>
                </a:lnTo>
                <a:lnTo>
                  <a:pt x="0" y="10800"/>
                </a:lnTo>
                <a:lnTo>
                  <a:pt x="14000" y="0"/>
                </a:lnTo>
                <a:lnTo>
                  <a:pt x="14000" y="7344"/>
                </a:lnTo>
                <a:lnTo>
                  <a:pt x="21600" y="7344"/>
                </a:lnTo>
                <a:lnTo>
                  <a:pt x="21600" y="14256"/>
                </a:lnTo>
                <a:close/>
              </a:path>
            </a:pathLst>
          </a:custGeom>
          <a:blipFill>
            <a:blip r:embed="rId5"/>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solidFill>
                  <a:srgbClr val="FFFFFF"/>
                </a:solidFill>
              </a:defRPr>
            </a:pPr>
          </a:p>
        </p:txBody>
      </p:sp>
      <p:pic>
        <p:nvPicPr>
          <p:cNvPr id="1263" name="pasted-image.pdf"/>
          <p:cNvPicPr/>
          <p:nvPr/>
        </p:nvPicPr>
        <p:blipFill>
          <a:blip r:embed="rId6">
            <a:extLst/>
          </a:blip>
          <a:stretch>
            <a:fillRect/>
          </a:stretch>
        </p:blipFill>
        <p:spPr>
          <a:xfrm>
            <a:off x="8476801" y="3785446"/>
            <a:ext cx="3644901" cy="1612901"/>
          </a:xfrm>
          <a:prstGeom prst="rect">
            <a:avLst/>
          </a:prstGeom>
          <a:ln w="12700">
            <a:miter lim="400000"/>
          </a:ln>
        </p:spPr>
      </p:pic>
      <p:sp>
        <p:nvSpPr>
          <p:cNvPr id="1264" name="Shape 1264"/>
          <p:cNvSpPr/>
          <p:nvPr/>
        </p:nvSpPr>
        <p:spPr>
          <a:xfrm rot="2990770">
            <a:off x="3051824" y="8086210"/>
            <a:ext cx="694696" cy="403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i="1">
                <a:solidFill>
                  <a:srgbClr val="FF2600"/>
                </a:solidFill>
                <a:latin typeface="Helvetica Neue"/>
                <a:ea typeface="Helvetica Neue"/>
                <a:cs typeface="Helvetica Neue"/>
                <a:sym typeface="Helvetica Neue"/>
              </a:rPr>
              <a:t>g</a:t>
            </a:r>
            <a:r>
              <a:rPr baseline="-5999" i="1">
                <a:solidFill>
                  <a:srgbClr val="FF2600"/>
                </a:solidFill>
                <a:latin typeface="Helvetica Neue"/>
                <a:ea typeface="Helvetica Neue"/>
                <a:cs typeface="Helvetica Neue"/>
                <a:sym typeface="Helvetica Neue"/>
              </a:rPr>
              <a:t>ρ</a:t>
            </a:r>
            <a:r>
              <a:rPr i="1">
                <a:solidFill>
                  <a:srgbClr val="FF2600"/>
                </a:solidFill>
                <a:latin typeface="Helvetica Neue"/>
                <a:ea typeface="Helvetica Neue"/>
                <a:cs typeface="Helvetica Neue"/>
                <a:sym typeface="Helvetica Neue"/>
              </a:rPr>
              <a:t>=1</a:t>
            </a:r>
          </a:p>
        </p:txBody>
      </p:sp>
      <p:sp>
        <p:nvSpPr>
          <p:cNvPr id="1265" name="Shape 1265"/>
          <p:cNvSpPr/>
          <p:nvPr/>
        </p:nvSpPr>
        <p:spPr>
          <a:xfrm rot="2038107">
            <a:off x="4543132" y="7875650"/>
            <a:ext cx="694695" cy="403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i="1">
                <a:solidFill>
                  <a:srgbClr val="FF2600"/>
                </a:solidFill>
                <a:latin typeface="Helvetica Neue"/>
                <a:ea typeface="Helvetica Neue"/>
                <a:cs typeface="Helvetica Neue"/>
                <a:sym typeface="Helvetica Neue"/>
              </a:rPr>
              <a:t>g</a:t>
            </a:r>
            <a:r>
              <a:rPr baseline="-5999" i="1">
                <a:solidFill>
                  <a:srgbClr val="FF2600"/>
                </a:solidFill>
                <a:latin typeface="Helvetica Neue"/>
                <a:ea typeface="Helvetica Neue"/>
                <a:cs typeface="Helvetica Neue"/>
                <a:sym typeface="Helvetica Neue"/>
              </a:rPr>
              <a:t>ρ</a:t>
            </a:r>
            <a:r>
              <a:rPr i="1">
                <a:solidFill>
                  <a:srgbClr val="FF2600"/>
                </a:solidFill>
                <a:latin typeface="Helvetica Neue"/>
                <a:ea typeface="Helvetica Neue"/>
                <a:cs typeface="Helvetica Neue"/>
                <a:sym typeface="Helvetica Neue"/>
              </a:rPr>
              <a:t>=2</a:t>
            </a:r>
          </a:p>
        </p:txBody>
      </p:sp>
      <p:sp>
        <p:nvSpPr>
          <p:cNvPr id="1266" name="Shape 1266"/>
          <p:cNvSpPr/>
          <p:nvPr/>
        </p:nvSpPr>
        <p:spPr>
          <a:xfrm rot="1210942">
            <a:off x="6582028" y="7697729"/>
            <a:ext cx="694696" cy="403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i="1">
                <a:solidFill>
                  <a:srgbClr val="FF2600"/>
                </a:solidFill>
                <a:latin typeface="Helvetica Neue"/>
                <a:ea typeface="Helvetica Neue"/>
                <a:cs typeface="Helvetica Neue"/>
                <a:sym typeface="Helvetica Neue"/>
              </a:rPr>
              <a:t>g</a:t>
            </a:r>
            <a:r>
              <a:rPr baseline="-5999" i="1">
                <a:solidFill>
                  <a:srgbClr val="FF2600"/>
                </a:solidFill>
                <a:latin typeface="Helvetica Neue"/>
                <a:ea typeface="Helvetica Neue"/>
                <a:cs typeface="Helvetica Neue"/>
                <a:sym typeface="Helvetica Neue"/>
              </a:rPr>
              <a:t>ρ</a:t>
            </a:r>
            <a:r>
              <a:rPr i="1">
                <a:solidFill>
                  <a:srgbClr val="FF2600"/>
                </a:solidFill>
                <a:latin typeface="Helvetica Neue"/>
                <a:ea typeface="Helvetica Neue"/>
                <a:cs typeface="Helvetica Neue"/>
                <a:sym typeface="Helvetica Neue"/>
              </a:rPr>
              <a:t>=4</a:t>
            </a:r>
          </a:p>
        </p:txBody>
      </p:sp>
      <p:sp>
        <p:nvSpPr>
          <p:cNvPr id="1267" name="Shape 1267"/>
          <p:cNvSpPr/>
          <p:nvPr/>
        </p:nvSpPr>
        <p:spPr>
          <a:xfrm rot="1210942">
            <a:off x="6636843" y="5956268"/>
            <a:ext cx="821399" cy="403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i="1">
                <a:solidFill>
                  <a:srgbClr val="0433FF"/>
                </a:solidFill>
                <a:latin typeface="Helvetica Neue"/>
                <a:ea typeface="Helvetica Neue"/>
                <a:cs typeface="Helvetica Neue"/>
                <a:sym typeface="Helvetica Neue"/>
              </a:rPr>
              <a:t>g</a:t>
            </a:r>
            <a:r>
              <a:rPr baseline="-5999" i="1">
                <a:solidFill>
                  <a:srgbClr val="0433FF"/>
                </a:solidFill>
                <a:latin typeface="Helvetica Neue"/>
                <a:ea typeface="Helvetica Neue"/>
                <a:cs typeface="Helvetica Neue"/>
                <a:sym typeface="Helvetica Neue"/>
              </a:rPr>
              <a:t>ρ</a:t>
            </a:r>
            <a:r>
              <a:rPr i="1">
                <a:solidFill>
                  <a:srgbClr val="0433FF"/>
                </a:solidFill>
                <a:latin typeface="Helvetica Neue"/>
                <a:ea typeface="Helvetica Neue"/>
                <a:cs typeface="Helvetica Neue"/>
                <a:sym typeface="Helvetica Neue"/>
              </a:rPr>
              <a:t>=4π</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9" name="Shape 1269"/>
          <p:cNvSpPr/>
          <p:nvPr>
            <p:ph type="title"/>
          </p:nvPr>
        </p:nvSpPr>
        <p:spPr>
          <a:xfrm>
            <a:off x="1269999" y="2355041"/>
            <a:ext cx="10464801" cy="5043518"/>
          </a:xfrm>
          <a:prstGeom prst="rect">
            <a:avLst/>
          </a:prstGeom>
        </p:spPr>
        <p:txBody>
          <a:bodyPr/>
          <a:lstStyle/>
          <a:p>
            <a:pPr lvl="0" defTabSz="830862">
              <a:defRPr b="0" sz="1800"/>
            </a:pPr>
            <a:r>
              <a:rPr b="1" sz="7800"/>
              <a:t>EW Phase Transition</a:t>
            </a:r>
            <a:endParaRPr b="1" sz="7800"/>
          </a:p>
          <a:p>
            <a:pPr lvl="0" defTabSz="830862">
              <a:defRPr b="0" sz="1800"/>
            </a:pPr>
            <a:r>
              <a:rPr b="1" sz="7800"/>
              <a:t>1st order </a:t>
            </a:r>
            <a:endParaRPr b="1" sz="7800"/>
          </a:p>
          <a:p>
            <a:pPr lvl="0" defTabSz="830862">
              <a:defRPr b="0" sz="1800"/>
            </a:pPr>
            <a:r>
              <a:rPr b="1" sz="7800"/>
              <a:t>or </a:t>
            </a:r>
            <a:endParaRPr b="1" sz="7800"/>
          </a:p>
          <a:p>
            <a:pPr lvl="0" defTabSz="830862">
              <a:defRPr b="0" sz="1800"/>
            </a:pPr>
            <a:r>
              <a:rPr b="1" sz="7800"/>
              <a:t>2nd order ?</a:t>
            </a:r>
          </a:p>
        </p:txBody>
      </p:sp>
      <p:sp>
        <p:nvSpPr>
          <p:cNvPr id="1270" name="Shape 1270"/>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2" name="HHXSec_l.pdf"/>
          <p:cNvPicPr/>
          <p:nvPr/>
        </p:nvPicPr>
        <p:blipFill>
          <a:blip r:embed="rId3">
            <a:extLst/>
          </a:blip>
          <a:stretch>
            <a:fillRect/>
          </a:stretch>
        </p:blipFill>
        <p:spPr>
          <a:xfrm>
            <a:off x="7117351" y="662408"/>
            <a:ext cx="5900352" cy="4276976"/>
          </a:xfrm>
          <a:prstGeom prst="rect">
            <a:avLst/>
          </a:prstGeom>
          <a:ln w="12700">
            <a:miter lim="400000"/>
          </a:ln>
        </p:spPr>
      </p:pic>
      <p:pic>
        <p:nvPicPr>
          <p:cNvPr id="1273" name="pasted-image.tif"/>
          <p:cNvPicPr/>
          <p:nvPr/>
        </p:nvPicPr>
        <p:blipFill>
          <a:blip r:embed="rId4">
            <a:extLst/>
          </a:blip>
          <a:stretch>
            <a:fillRect/>
          </a:stretch>
        </p:blipFill>
        <p:spPr>
          <a:xfrm>
            <a:off x="360913" y="5629308"/>
            <a:ext cx="9383062" cy="3370043"/>
          </a:xfrm>
          <a:prstGeom prst="rect">
            <a:avLst/>
          </a:prstGeom>
          <a:ln w="12700">
            <a:miter lim="400000"/>
          </a:ln>
        </p:spPr>
      </p:pic>
      <p:sp>
        <p:nvSpPr>
          <p:cNvPr id="1274" name="Shape 1274"/>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Higgs Self-Coupling</a:t>
            </a:r>
          </a:p>
        </p:txBody>
      </p:sp>
      <p:sp>
        <p:nvSpPr>
          <p:cNvPr id="1275" name="Shape 1275"/>
          <p:cNvSpPr/>
          <p:nvPr>
            <p:ph type="body" idx="1"/>
          </p:nvPr>
        </p:nvSpPr>
        <p:spPr>
          <a:xfrm>
            <a:off x="169380" y="901557"/>
            <a:ext cx="6920047" cy="1010280"/>
          </a:xfrm>
          <a:prstGeom prst="rect">
            <a:avLst/>
          </a:prstGeom>
        </p:spPr>
        <p:txBody>
          <a:bodyPr/>
          <a:lstStyle/>
          <a:p>
            <a:pPr lvl="0" marL="0" indent="0">
              <a:spcBef>
                <a:spcPts val="0"/>
              </a:spcBef>
              <a:buSzTx/>
              <a:buNone/>
              <a:defRPr sz="1800">
                <a:solidFill>
                  <a:srgbClr val="000000"/>
                </a:solidFill>
              </a:defRPr>
            </a:pPr>
            <a:r>
              <a:rPr sz="2400">
                <a:solidFill>
                  <a:srgbClr val="000090"/>
                </a:solidFill>
              </a:rPr>
              <a:t>hhh coupling =</a:t>
            </a:r>
            <a:endParaRPr sz="2400">
              <a:solidFill>
                <a:srgbClr val="000090"/>
              </a:solidFill>
            </a:endParaRPr>
          </a:p>
          <a:p>
            <a:pPr lvl="0" marL="0" indent="0">
              <a:spcBef>
                <a:spcPts val="0"/>
              </a:spcBef>
              <a:buSzTx/>
              <a:buNone/>
              <a:defRPr sz="1800">
                <a:solidFill>
                  <a:srgbClr val="000000"/>
                </a:solidFill>
              </a:defRPr>
            </a:pPr>
            <a:r>
              <a:rPr sz="2400">
                <a:solidFill>
                  <a:srgbClr val="000090"/>
                </a:solidFill>
              </a:rPr>
              <a:t>consequence of vacuum condensation</a:t>
            </a:r>
          </a:p>
        </p:txBody>
      </p:sp>
      <p:pic>
        <p:nvPicPr>
          <p:cNvPr id="1276" name="image27.png"/>
          <p:cNvPicPr/>
          <p:nvPr/>
        </p:nvPicPr>
        <p:blipFill>
          <a:blip r:embed="rId5">
            <a:extLst/>
          </a:blip>
          <a:stretch>
            <a:fillRect/>
          </a:stretch>
        </p:blipFill>
        <p:spPr>
          <a:xfrm>
            <a:off x="5385784" y="1821529"/>
            <a:ext cx="1497860" cy="1923622"/>
          </a:xfrm>
          <a:prstGeom prst="rect">
            <a:avLst/>
          </a:prstGeom>
          <a:ln w="12700">
            <a:miter lim="400000"/>
          </a:ln>
        </p:spPr>
      </p:pic>
      <p:pic>
        <p:nvPicPr>
          <p:cNvPr id="1277" name="image28.pdf"/>
          <p:cNvPicPr/>
          <p:nvPr/>
        </p:nvPicPr>
        <p:blipFill>
          <a:blip r:embed="rId6">
            <a:extLst/>
          </a:blip>
          <a:stretch>
            <a:fillRect/>
          </a:stretch>
        </p:blipFill>
        <p:spPr>
          <a:xfrm>
            <a:off x="350095" y="1943816"/>
            <a:ext cx="4369008" cy="1743641"/>
          </a:xfrm>
          <a:prstGeom prst="rect">
            <a:avLst/>
          </a:prstGeom>
          <a:ln w="12700">
            <a:miter lim="400000"/>
          </a:ln>
        </p:spPr>
      </p:pic>
      <p:grpSp>
        <p:nvGrpSpPr>
          <p:cNvPr id="1285" name="Group 1285"/>
          <p:cNvGrpSpPr/>
          <p:nvPr/>
        </p:nvGrpSpPr>
        <p:grpSpPr>
          <a:xfrm>
            <a:off x="10147313" y="7139056"/>
            <a:ext cx="2666684" cy="1621223"/>
            <a:chOff x="0" y="0"/>
            <a:chExt cx="2666683" cy="1621222"/>
          </a:xfrm>
        </p:grpSpPr>
        <p:pic>
          <p:nvPicPr>
            <p:cNvPr id="1278" name="image16.pdf" descr="latex-image-1.pdf"/>
            <p:cNvPicPr/>
            <p:nvPr/>
          </p:nvPicPr>
          <p:blipFill>
            <a:blip r:embed="rId7">
              <a:extLst/>
            </a:blip>
            <a:stretch>
              <a:fillRect/>
            </a:stretch>
          </p:blipFill>
          <p:spPr>
            <a:xfrm>
              <a:off x="0" y="0"/>
              <a:ext cx="2235979" cy="1621223"/>
            </a:xfrm>
            <a:prstGeom prst="rect">
              <a:avLst/>
            </a:prstGeom>
            <a:ln w="12700" cap="flat">
              <a:noFill/>
              <a:miter lim="400000"/>
            </a:ln>
            <a:effectLst/>
          </p:spPr>
        </p:pic>
        <p:sp>
          <p:nvSpPr>
            <p:cNvPr id="1279" name="Shape 1279"/>
            <p:cNvSpPr/>
            <p:nvPr/>
          </p:nvSpPr>
          <p:spPr>
            <a:xfrm>
              <a:off x="2167964" y="692397"/>
              <a:ext cx="196244" cy="228229"/>
            </a:xfrm>
            <a:prstGeom prst="rect">
              <a:avLst/>
            </a:prstGeom>
            <a:solidFill>
              <a:srgbClr val="FFFFFF"/>
            </a:solidFill>
            <a:ln w="12700" cap="flat">
              <a:noFill/>
              <a:miter lim="400000"/>
            </a:ln>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p>
          </p:txBody>
        </p:sp>
        <p:sp>
          <p:nvSpPr>
            <p:cNvPr id="1280" name="Shape 1280"/>
            <p:cNvSpPr/>
            <p:nvPr/>
          </p:nvSpPr>
          <p:spPr>
            <a:xfrm flipV="1">
              <a:off x="2167964" y="403553"/>
              <a:ext cx="291274" cy="394448"/>
            </a:xfrm>
            <a:prstGeom prst="line">
              <a:avLst/>
            </a:prstGeom>
            <a:noFill/>
            <a:ln w="25400" cap="flat">
              <a:solidFill>
                <a:srgbClr val="FF0000"/>
              </a:solidFill>
              <a:prstDash val="sysDash"/>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281" name="Shape 1281"/>
            <p:cNvSpPr/>
            <p:nvPr/>
          </p:nvSpPr>
          <p:spPr>
            <a:xfrm>
              <a:off x="2167964" y="787375"/>
              <a:ext cx="291274" cy="394448"/>
            </a:xfrm>
            <a:prstGeom prst="line">
              <a:avLst/>
            </a:prstGeom>
            <a:noFill/>
            <a:ln w="25400" cap="flat">
              <a:solidFill>
                <a:srgbClr val="FF0000"/>
              </a:solidFill>
              <a:prstDash val="sysDash"/>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282" name="Shape 1282"/>
            <p:cNvSpPr/>
            <p:nvPr/>
          </p:nvSpPr>
          <p:spPr>
            <a:xfrm>
              <a:off x="2395534" y="236975"/>
              <a:ext cx="271150"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i="1" sz="1400">
                  <a:solidFill>
                    <a:srgbClr val="FF0000"/>
                  </a:solidFill>
                  <a:latin typeface="Times New Roman"/>
                  <a:ea typeface="Times New Roman"/>
                  <a:cs typeface="Times New Roman"/>
                  <a:sym typeface="Times New Roman"/>
                </a:defRPr>
              </a:lvl1pPr>
            </a:lstStyle>
            <a:p>
              <a:pPr lvl="0">
                <a:defRPr i="0" sz="1800">
                  <a:solidFill>
                    <a:srgbClr val="000000"/>
                  </a:solidFill>
                </a:defRPr>
              </a:pPr>
              <a:r>
                <a:rPr i="1" sz="1400">
                  <a:solidFill>
                    <a:srgbClr val="FF0000"/>
                  </a:solidFill>
                </a:rPr>
                <a:t>H</a:t>
              </a:r>
            </a:p>
          </p:txBody>
        </p:sp>
        <p:sp>
          <p:nvSpPr>
            <p:cNvPr id="1283" name="Shape 1283"/>
            <p:cNvSpPr/>
            <p:nvPr/>
          </p:nvSpPr>
          <p:spPr>
            <a:xfrm>
              <a:off x="2368931" y="1015245"/>
              <a:ext cx="271151"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i="1" sz="1400">
                  <a:solidFill>
                    <a:srgbClr val="FF0000"/>
                  </a:solidFill>
                  <a:latin typeface="Times New Roman"/>
                  <a:ea typeface="Times New Roman"/>
                  <a:cs typeface="Times New Roman"/>
                  <a:sym typeface="Times New Roman"/>
                </a:defRPr>
              </a:lvl1pPr>
            </a:lstStyle>
            <a:p>
              <a:pPr lvl="0">
                <a:defRPr i="0" sz="1800">
                  <a:solidFill>
                    <a:srgbClr val="000000"/>
                  </a:solidFill>
                </a:defRPr>
              </a:pPr>
              <a:r>
                <a:rPr i="1" sz="1400">
                  <a:solidFill>
                    <a:srgbClr val="FF0000"/>
                  </a:solidFill>
                </a:rPr>
                <a:t>H</a:t>
              </a:r>
            </a:p>
          </p:txBody>
        </p:sp>
        <p:sp>
          <p:nvSpPr>
            <p:cNvPr id="1284" name="Shape 1284"/>
            <p:cNvSpPr/>
            <p:nvPr/>
          </p:nvSpPr>
          <p:spPr>
            <a:xfrm>
              <a:off x="2122322" y="740215"/>
              <a:ext cx="113650" cy="1208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noFill/>
              <a:miter lim="400000"/>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p>
          </p:txBody>
        </p:sp>
      </p:grpSp>
      <p:grpSp>
        <p:nvGrpSpPr>
          <p:cNvPr id="1293" name="Group 1293"/>
          <p:cNvGrpSpPr/>
          <p:nvPr/>
        </p:nvGrpSpPr>
        <p:grpSpPr>
          <a:xfrm>
            <a:off x="10215918" y="4953284"/>
            <a:ext cx="2409201" cy="1671574"/>
            <a:chOff x="0" y="0"/>
            <a:chExt cx="2409200" cy="1671573"/>
          </a:xfrm>
        </p:grpSpPr>
        <p:pic>
          <p:nvPicPr>
            <p:cNvPr id="1286" name="image15.pdf" descr="latex-image-1.pdf"/>
            <p:cNvPicPr/>
            <p:nvPr/>
          </p:nvPicPr>
          <p:blipFill>
            <a:blip r:embed="rId8">
              <a:extLst/>
            </a:blip>
            <a:stretch>
              <a:fillRect/>
            </a:stretch>
          </p:blipFill>
          <p:spPr>
            <a:xfrm>
              <a:off x="0" y="0"/>
              <a:ext cx="2071399" cy="1637339"/>
            </a:xfrm>
            <a:prstGeom prst="rect">
              <a:avLst/>
            </a:prstGeom>
            <a:ln w="12700" cap="flat">
              <a:noFill/>
              <a:miter lim="400000"/>
            </a:ln>
            <a:effectLst/>
          </p:spPr>
        </p:pic>
        <p:sp>
          <p:nvSpPr>
            <p:cNvPr id="1287" name="Shape 1287"/>
            <p:cNvSpPr/>
            <p:nvPr/>
          </p:nvSpPr>
          <p:spPr>
            <a:xfrm>
              <a:off x="1832253" y="1128646"/>
              <a:ext cx="200489" cy="233166"/>
            </a:xfrm>
            <a:prstGeom prst="rect">
              <a:avLst/>
            </a:prstGeom>
            <a:solidFill>
              <a:srgbClr val="FFFFFF"/>
            </a:solidFill>
            <a:ln w="12700" cap="flat">
              <a:noFill/>
              <a:miter lim="400000"/>
            </a:ln>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p>
          </p:txBody>
        </p:sp>
        <p:sp>
          <p:nvSpPr>
            <p:cNvPr id="1288" name="Shape 1288"/>
            <p:cNvSpPr/>
            <p:nvPr/>
          </p:nvSpPr>
          <p:spPr>
            <a:xfrm flipV="1">
              <a:off x="1840476" y="720955"/>
              <a:ext cx="297576" cy="402980"/>
            </a:xfrm>
            <a:prstGeom prst="line">
              <a:avLst/>
            </a:prstGeom>
            <a:noFill/>
            <a:ln w="25400" cap="flat">
              <a:solidFill>
                <a:srgbClr val="FF0000"/>
              </a:solidFill>
              <a:prstDash val="sysDash"/>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289" name="Shape 1289"/>
            <p:cNvSpPr/>
            <p:nvPr/>
          </p:nvSpPr>
          <p:spPr>
            <a:xfrm>
              <a:off x="1840476" y="1113080"/>
              <a:ext cx="297576" cy="402979"/>
            </a:xfrm>
            <a:prstGeom prst="line">
              <a:avLst/>
            </a:prstGeom>
            <a:noFill/>
            <a:ln w="25400" cap="flat">
              <a:solidFill>
                <a:srgbClr val="FF0000"/>
              </a:solidFill>
              <a:prstDash val="sysDash"/>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290" name="Shape 1290"/>
            <p:cNvSpPr/>
            <p:nvPr/>
          </p:nvSpPr>
          <p:spPr>
            <a:xfrm>
              <a:off x="2072968" y="550775"/>
              <a:ext cx="271151"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i="1" sz="1400">
                  <a:solidFill>
                    <a:srgbClr val="FF0000"/>
                  </a:solidFill>
                  <a:latin typeface="Times New Roman"/>
                  <a:ea typeface="Times New Roman"/>
                  <a:cs typeface="Times New Roman"/>
                  <a:sym typeface="Times New Roman"/>
                </a:defRPr>
              </a:lvl1pPr>
            </a:lstStyle>
            <a:p>
              <a:pPr lvl="0">
                <a:defRPr i="0" sz="1800">
                  <a:solidFill>
                    <a:srgbClr val="000000"/>
                  </a:solidFill>
                </a:defRPr>
              </a:pPr>
              <a:r>
                <a:rPr i="1" sz="1400">
                  <a:solidFill>
                    <a:srgbClr val="FF0000"/>
                  </a:solidFill>
                </a:rPr>
                <a:t>H</a:t>
              </a:r>
            </a:p>
          </p:txBody>
        </p:sp>
        <p:sp>
          <p:nvSpPr>
            <p:cNvPr id="1291" name="Shape 1291"/>
            <p:cNvSpPr/>
            <p:nvPr/>
          </p:nvSpPr>
          <p:spPr>
            <a:xfrm>
              <a:off x="2138051" y="1345878"/>
              <a:ext cx="271150"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i="1" sz="1400">
                  <a:solidFill>
                    <a:srgbClr val="FF0000"/>
                  </a:solidFill>
                  <a:latin typeface="Times New Roman"/>
                  <a:ea typeface="Times New Roman"/>
                  <a:cs typeface="Times New Roman"/>
                  <a:sym typeface="Times New Roman"/>
                </a:defRPr>
              </a:lvl1pPr>
            </a:lstStyle>
            <a:p>
              <a:pPr lvl="0">
                <a:defRPr i="0" sz="1800">
                  <a:solidFill>
                    <a:srgbClr val="000000"/>
                  </a:solidFill>
                </a:defRPr>
              </a:pPr>
              <a:r>
                <a:rPr i="1" sz="1400">
                  <a:solidFill>
                    <a:srgbClr val="FF0000"/>
                  </a:solidFill>
                </a:rPr>
                <a:t>H</a:t>
              </a:r>
            </a:p>
          </p:txBody>
        </p:sp>
        <p:sp>
          <p:nvSpPr>
            <p:cNvPr id="1292" name="Shape 1292"/>
            <p:cNvSpPr/>
            <p:nvPr/>
          </p:nvSpPr>
          <p:spPr>
            <a:xfrm>
              <a:off x="1774198" y="1069611"/>
              <a:ext cx="116111" cy="12345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noFill/>
              <a:miter lim="400000"/>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p>
          </p:txBody>
        </p:sp>
      </p:grpSp>
      <p:sp>
        <p:nvSpPr>
          <p:cNvPr id="1294" name="Shape 1294"/>
          <p:cNvSpPr/>
          <p:nvPr/>
        </p:nvSpPr>
        <p:spPr>
          <a:xfrm>
            <a:off x="10072055" y="4846688"/>
            <a:ext cx="2844274" cy="1845790"/>
          </a:xfrm>
          <a:prstGeom prst="rect">
            <a:avLst/>
          </a:prstGeom>
          <a:ln w="38100">
            <a:solidFill>
              <a:srgbClr val="FF00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p>
        </p:txBody>
      </p:sp>
      <p:sp>
        <p:nvSpPr>
          <p:cNvPr id="1295" name="Shape 1295"/>
          <p:cNvSpPr/>
          <p:nvPr/>
        </p:nvSpPr>
        <p:spPr>
          <a:xfrm>
            <a:off x="10072055" y="7003538"/>
            <a:ext cx="2844274" cy="1845789"/>
          </a:xfrm>
          <a:prstGeom prst="rect">
            <a:avLst/>
          </a:prstGeom>
          <a:ln w="38100">
            <a:solidFill>
              <a:srgbClr val="0000FF"/>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p>
        </p:txBody>
      </p:sp>
      <p:sp>
        <p:nvSpPr>
          <p:cNvPr id="1296" name="Shape 1296"/>
          <p:cNvSpPr/>
          <p:nvPr/>
        </p:nvSpPr>
        <p:spPr>
          <a:xfrm>
            <a:off x="415180" y="9056826"/>
            <a:ext cx="8934622"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Ongoing analysis improvements </a:t>
            </a:r>
            <a:r>
              <a:rPr b="1" i="1" sz="2400">
                <a:solidFill>
                  <a:srgbClr val="FF2600"/>
                </a:solidFill>
                <a:latin typeface="Arial"/>
                <a:ea typeface="Arial"/>
                <a:cs typeface="Arial"/>
                <a:sym typeface="Arial"/>
              </a:rPr>
              <a:t>towards O(10)% measurement</a:t>
            </a:r>
          </a:p>
        </p:txBody>
      </p:sp>
      <p:sp>
        <p:nvSpPr>
          <p:cNvPr id="1297" name="Shape 1297"/>
          <p:cNvSpPr/>
          <p:nvPr/>
        </p:nvSpPr>
        <p:spPr>
          <a:xfrm>
            <a:off x="273491" y="5901039"/>
            <a:ext cx="1858701"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1800">
                <a:solidFill>
                  <a:srgbClr val="000090"/>
                </a:solidFill>
                <a:latin typeface="Arial"/>
                <a:ea typeface="Arial"/>
                <a:cs typeface="Arial"/>
                <a:sym typeface="Arial"/>
              </a:defRPr>
            </a:lvl1pPr>
          </a:lstStyle>
          <a:p>
            <a:pPr lvl="0">
              <a:defRPr b="0">
                <a:solidFill>
                  <a:srgbClr val="000000"/>
                </a:solidFill>
              </a:defRPr>
            </a:pPr>
            <a:r>
              <a:rPr b="1">
                <a:solidFill>
                  <a:srgbClr val="000090"/>
                </a:solidFill>
              </a:rPr>
              <a:t>arXiv:1310.0763</a:t>
            </a:r>
          </a:p>
        </p:txBody>
      </p:sp>
      <p:sp>
        <p:nvSpPr>
          <p:cNvPr id="1298" name="Shape 1298"/>
          <p:cNvSpPr/>
          <p:nvPr/>
        </p:nvSpPr>
        <p:spPr>
          <a:xfrm>
            <a:off x="280846" y="3935193"/>
            <a:ext cx="7525193" cy="15424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400">
                <a:latin typeface="Arial"/>
                <a:ea typeface="Arial"/>
                <a:cs typeface="Arial"/>
                <a:sym typeface="Arial"/>
              </a:rPr>
              <a:t>Challenging measurement because of:</a:t>
            </a:r>
            <a:endParaRPr sz="2400">
              <a:latin typeface="Arial"/>
              <a:ea typeface="Arial"/>
              <a:cs typeface="Arial"/>
              <a:sym typeface="Arial"/>
            </a:endParaRPr>
          </a:p>
          <a:p>
            <a:pPr lvl="0" marL="381000" indent="-381000" algn="l" defTabSz="457200">
              <a:buSzPct val="100000"/>
              <a:buFont typeface="Arial"/>
              <a:buChar char="•"/>
              <a:defRPr sz="1800"/>
            </a:pPr>
            <a:r>
              <a:rPr sz="2400">
                <a:latin typeface="Arial"/>
                <a:ea typeface="Arial"/>
                <a:cs typeface="Arial"/>
                <a:sym typeface="Arial"/>
              </a:rPr>
              <a:t>Small cross section (Zhh 0.2 fb at 500 GeV)</a:t>
            </a:r>
            <a:endParaRPr sz="2400">
              <a:latin typeface="Arial"/>
              <a:ea typeface="Arial"/>
              <a:cs typeface="Arial"/>
              <a:sym typeface="Arial"/>
            </a:endParaRPr>
          </a:p>
          <a:p>
            <a:pPr lvl="0" marL="381000" indent="-381000" algn="l" defTabSz="457200">
              <a:buSzPct val="100000"/>
              <a:buFont typeface="Arial"/>
              <a:buChar char="•"/>
              <a:defRPr sz="1800"/>
            </a:pPr>
            <a:r>
              <a:rPr sz="2400">
                <a:latin typeface="Arial"/>
                <a:ea typeface="Arial"/>
                <a:cs typeface="Arial"/>
                <a:sym typeface="Arial"/>
              </a:rPr>
              <a:t>Many jets in the final state</a:t>
            </a:r>
            <a:endParaRPr sz="2400">
              <a:latin typeface="Arial"/>
              <a:ea typeface="Arial"/>
              <a:cs typeface="Arial"/>
              <a:sym typeface="Arial"/>
            </a:endParaRPr>
          </a:p>
          <a:p>
            <a:pPr lvl="0" marL="381000" indent="-381000" algn="l" defTabSz="457200">
              <a:buSzPct val="100000"/>
              <a:buFont typeface="Arial"/>
              <a:buChar char="•"/>
              <a:defRPr sz="1800"/>
            </a:pPr>
            <a:r>
              <a:rPr b="1" i="1" sz="2400">
                <a:latin typeface="Arial"/>
                <a:ea typeface="Arial"/>
                <a:cs typeface="Arial"/>
                <a:sym typeface="Arial"/>
              </a:rPr>
              <a:t>Presence of irreducible BG diagrams</a:t>
            </a:r>
          </a:p>
        </p:txBody>
      </p:sp>
      <p:sp>
        <p:nvSpPr>
          <p:cNvPr id="1299" name="Shape 1299"/>
          <p:cNvSpPr/>
          <p:nvPr>
            <p:ph type="sldNum" sz="quarter" idx="2"/>
          </p:nvPr>
        </p:nvSpPr>
        <p:spPr>
          <a:xfrm>
            <a:off x="11356237" y="9302941"/>
            <a:ext cx="1605214"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b="0" sz="1800"/>
            </a:pPr>
            <a:fld id="{86CB4B4D-7CA3-9044-876B-883B54F8677D}" type="slidenum">
              <a:rPr b="1" sz="1600"/>
            </a:fld>
          </a:p>
        </p:txBody>
      </p:sp>
      <p:sp>
        <p:nvSpPr>
          <p:cNvPr id="1300" name="Shape 1300"/>
          <p:cNvSpPr/>
          <p:nvPr/>
        </p:nvSpPr>
        <p:spPr>
          <a:xfrm>
            <a:off x="8854687" y="2033719"/>
            <a:ext cx="1" cy="2141466"/>
          </a:xfrm>
          <a:prstGeom prst="line">
            <a:avLst/>
          </a:prstGeom>
          <a:ln w="3175">
            <a:solidFill>
              <a:srgbClr val="808251"/>
            </a:solidFill>
            <a:miter lim="400000"/>
          </a:ln>
        </p:spPr>
        <p:txBody>
          <a:bodyPr lIns="0" tIns="0" rIns="0" bIns="0"/>
          <a:lstStyle/>
          <a:p>
            <a:pPr lvl="0" algn="l" defTabSz="457200">
              <a:defRPr sz="1100"/>
            </a:pPr>
          </a:p>
        </p:txBody>
      </p:sp>
      <p:sp>
        <p:nvSpPr>
          <p:cNvPr id="1301" name="Shape 1301"/>
          <p:cNvSpPr/>
          <p:nvPr/>
        </p:nvSpPr>
        <p:spPr>
          <a:xfrm>
            <a:off x="10701790" y="1244711"/>
            <a:ext cx="1" cy="2842845"/>
          </a:xfrm>
          <a:prstGeom prst="line">
            <a:avLst/>
          </a:prstGeom>
          <a:ln w="3175">
            <a:solidFill>
              <a:srgbClr val="808251"/>
            </a:solidFill>
            <a:miter lim="400000"/>
          </a:ln>
        </p:spPr>
        <p:txBody>
          <a:bodyPr lIns="0" tIns="0" rIns="0" bIns="0"/>
          <a:lstStyle/>
          <a:p>
            <a:pPr lvl="0" algn="l" defTabSz="457200">
              <a:defRPr sz="1100"/>
            </a:pPr>
          </a:p>
        </p:txBody>
      </p:sp>
      <p:sp>
        <p:nvSpPr>
          <p:cNvPr id="1302" name="Shape 1302"/>
          <p:cNvSpPr/>
          <p:nvPr/>
        </p:nvSpPr>
        <p:spPr>
          <a:xfrm>
            <a:off x="10307217" y="8998408"/>
            <a:ext cx="2226603"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1800">
                <a:latin typeface="Arial"/>
                <a:ea typeface="Arial"/>
                <a:cs typeface="Arial"/>
                <a:sym typeface="Arial"/>
              </a:defRPr>
            </a:lvl1pPr>
          </a:lstStyle>
          <a:p>
            <a:pPr lvl="0">
              <a:defRPr b="0"/>
            </a:pPr>
            <a:r>
              <a:rPr b="1"/>
              <a:t>See J.Tian’s Poster</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06" name="Shape 1306"/>
          <p:cNvSpPr/>
          <p:nvPr/>
        </p:nvSpPr>
        <p:spPr>
          <a:xfrm>
            <a:off x="533400" y="914400"/>
            <a:ext cx="2540001" cy="2260600"/>
          </a:xfrm>
          <a:prstGeom prst="roundRect">
            <a:avLst>
              <a:gd name="adj" fmla="val 8427"/>
            </a:avLst>
          </a:prstGeom>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07" name="Shape 1307"/>
          <p:cNvSpPr/>
          <p:nvPr/>
        </p:nvSpPr>
        <p:spPr>
          <a:xfrm>
            <a:off x="533400" y="7645400"/>
            <a:ext cx="5511801" cy="1778000"/>
          </a:xfrm>
          <a:prstGeom prst="roundRect">
            <a:avLst>
              <a:gd name="adj" fmla="val 10714"/>
            </a:avLst>
          </a:prstGeom>
          <a:solidFill>
            <a:srgbClr val="C6E6E9"/>
          </a:solidFill>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08" name="Shape 1308"/>
          <p:cNvSpPr/>
          <p:nvPr/>
        </p:nvSpPr>
        <p:spPr>
          <a:xfrm>
            <a:off x="3505200" y="5257800"/>
            <a:ext cx="2540000" cy="4102100"/>
          </a:xfrm>
          <a:prstGeom prst="roundRect">
            <a:avLst>
              <a:gd name="adj" fmla="val 7500"/>
            </a:avLst>
          </a:prstGeom>
          <a:solidFill>
            <a:srgbClr val="C6E6E9"/>
          </a:solidFill>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09" name="Shape 1309"/>
          <p:cNvSpPr/>
          <p:nvPr/>
        </p:nvSpPr>
        <p:spPr>
          <a:xfrm>
            <a:off x="533400" y="3238500"/>
            <a:ext cx="5511801" cy="1778000"/>
          </a:xfrm>
          <a:prstGeom prst="roundRect">
            <a:avLst>
              <a:gd name="adj" fmla="val 10714"/>
            </a:avLst>
          </a:prstGeom>
          <a:solidFill>
            <a:srgbClr val="C6E6E9"/>
          </a:solidFill>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10" name="Shape 1310"/>
          <p:cNvSpPr/>
          <p:nvPr/>
        </p:nvSpPr>
        <p:spPr>
          <a:xfrm>
            <a:off x="3505200" y="914400"/>
            <a:ext cx="2540000" cy="4102100"/>
          </a:xfrm>
          <a:prstGeom prst="roundRect">
            <a:avLst>
              <a:gd name="adj" fmla="val 7500"/>
            </a:avLst>
          </a:prstGeom>
          <a:solidFill>
            <a:srgbClr val="C6E6E9"/>
          </a:solidFill>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11" name="Shape 1311"/>
          <p:cNvSpPr/>
          <p:nvPr/>
        </p:nvSpPr>
        <p:spPr>
          <a:xfrm>
            <a:off x="251743" y="-12700"/>
            <a:ext cx="12484101" cy="1003301"/>
          </a:xfrm>
          <a:prstGeom prst="rect">
            <a:avLst/>
          </a:prstGeom>
          <a:ln w="12700">
            <a:miter lim="400000"/>
          </a:ln>
          <a:effectLst>
            <a:outerShdw sx="100000" sy="100000" kx="0" ky="0" algn="b" rotWithShape="0" blurRad="25400" dist="12700" dir="270000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defTabSz="830862">
              <a:lnSpc>
                <a:spcPct val="70000"/>
              </a:lnSpc>
              <a:buClr>
                <a:srgbClr val="FFFED5"/>
              </a:buClr>
              <a:buFont typeface="Tahoma"/>
              <a:defRPr sz="1800"/>
            </a:pPr>
            <a:r>
              <a:rPr sz="3400">
                <a:solidFill>
                  <a:srgbClr val="2E467F"/>
                </a:solidFill>
                <a:latin typeface="Helvetica Neue"/>
                <a:ea typeface="Helvetica Neue"/>
                <a:cs typeface="Helvetica Neue"/>
                <a:sym typeface="Helvetica Neue"/>
              </a:rPr>
              <a:t>The Problem : BG diagrams dilute self-coupling contribution </a:t>
            </a:r>
            <a:br>
              <a:rPr sz="3400">
                <a:solidFill>
                  <a:srgbClr val="2E467F"/>
                </a:solidFill>
                <a:latin typeface="Helvetica Neue"/>
                <a:ea typeface="Helvetica Neue"/>
                <a:cs typeface="Helvetica Neue"/>
                <a:sym typeface="Helvetica Neue"/>
              </a:rPr>
            </a:br>
          </a:p>
        </p:txBody>
      </p:sp>
      <p:sp>
        <p:nvSpPr>
          <p:cNvPr id="1312" name="Shape 1312"/>
          <p:cNvSpPr/>
          <p:nvPr>
            <p:ph type="sldNum" sz="quarter" idx="2"/>
          </p:nvPr>
        </p:nvSpPr>
        <p:spPr>
          <a:xfrm>
            <a:off x="12458598" y="9277350"/>
            <a:ext cx="368504" cy="368300"/>
          </a:xfrm>
          <a:prstGeom prst="rect">
            <a:avLst/>
          </a:prstGeom>
          <a:extLst>
            <a:ext uri="{C572A759-6A51-4108-AA02-DFA0A04FC94B}">
              <ma14:wrappingTextBoxFlag xmlns:ma14="http://schemas.microsoft.com/office/mac/drawingml/2011/main" val="1"/>
            </a:ext>
          </a:extLst>
        </p:spPr>
        <p:txBody>
          <a:bodyPr/>
          <a:lstStyle>
            <a:lvl1pPr marR="685800" defTabSz="830862">
              <a:defRPr sz="1600"/>
            </a:lvl1pPr>
          </a:lstStyle>
          <a:p>
            <a:pPr lvl="0">
              <a:defRPr sz="1800"/>
            </a:pPr>
            <a:fld id="{86CB4B4D-7CA3-9044-876B-883B54F8677D}" type="slidenum">
              <a:rPr sz="1600"/>
            </a:fld>
          </a:p>
        </p:txBody>
      </p:sp>
      <p:pic>
        <p:nvPicPr>
          <p:cNvPr id="1313" name="sensitive_vvHH.pdf"/>
          <p:cNvPicPr/>
          <p:nvPr/>
        </p:nvPicPr>
        <p:blipFill>
          <a:blip r:embed="rId2">
            <a:extLst/>
          </a:blip>
          <a:stretch>
            <a:fillRect/>
          </a:stretch>
        </p:blipFill>
        <p:spPr>
          <a:xfrm>
            <a:off x="7182453" y="5626100"/>
            <a:ext cx="5098447" cy="3695700"/>
          </a:xfrm>
          <a:prstGeom prst="rect">
            <a:avLst/>
          </a:prstGeom>
          <a:ln w="12700">
            <a:miter lim="400000"/>
          </a:ln>
        </p:spPr>
      </p:pic>
      <p:pic>
        <p:nvPicPr>
          <p:cNvPr id="1314" name="sensitive_ZHH.pdf"/>
          <p:cNvPicPr/>
          <p:nvPr/>
        </p:nvPicPr>
        <p:blipFill>
          <a:blip r:embed="rId3">
            <a:extLst/>
          </a:blip>
          <a:stretch>
            <a:fillRect/>
          </a:stretch>
        </p:blipFill>
        <p:spPr>
          <a:xfrm>
            <a:off x="7171514" y="2044700"/>
            <a:ext cx="5098448" cy="3695700"/>
          </a:xfrm>
          <a:prstGeom prst="rect">
            <a:avLst/>
          </a:prstGeom>
          <a:ln w="12700">
            <a:miter lim="400000"/>
          </a:ln>
        </p:spPr>
      </p:pic>
      <p:sp>
        <p:nvSpPr>
          <p:cNvPr id="1315" name="Shape 1315"/>
          <p:cNvSpPr/>
          <p:nvPr/>
        </p:nvSpPr>
        <p:spPr>
          <a:xfrm>
            <a:off x="3636713" y="876300"/>
            <a:ext cx="1680073"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2E467F"/>
                </a:solidFill>
                <a:latin typeface="Helvetica Neue"/>
                <a:ea typeface="Helvetica Neue"/>
                <a:cs typeface="Helvetica Neue"/>
                <a:sym typeface="Helvetica Neue"/>
              </a:rPr>
              <a:t>Irreducible </a:t>
            </a:r>
            <a:endParaRPr>
              <a:solidFill>
                <a:srgbClr val="2E467F"/>
              </a:solidFill>
              <a:latin typeface="Helvetica Neue"/>
              <a:ea typeface="Helvetica Neue"/>
              <a:cs typeface="Helvetica Neue"/>
              <a:sym typeface="Helvetica Neue"/>
            </a:endParaRPr>
          </a:p>
          <a:p>
            <a:pPr lvl="0" algn="l" defTabSz="830862">
              <a:defRPr sz="1800"/>
            </a:pPr>
            <a:r>
              <a:rPr>
                <a:solidFill>
                  <a:srgbClr val="2E467F"/>
                </a:solidFill>
                <a:latin typeface="Helvetica Neue"/>
                <a:ea typeface="Helvetica Neue"/>
                <a:cs typeface="Helvetica Neue"/>
                <a:sym typeface="Helvetica Neue"/>
              </a:rPr>
              <a:t>BG diagrams</a:t>
            </a:r>
          </a:p>
        </p:txBody>
      </p:sp>
      <p:pic>
        <p:nvPicPr>
          <p:cNvPr id="1316" name="droppedImage.pdf"/>
          <p:cNvPicPr/>
          <p:nvPr/>
        </p:nvPicPr>
        <p:blipFill>
          <a:blip r:embed="rId4">
            <a:extLst/>
          </a:blip>
          <a:stretch>
            <a:fillRect/>
          </a:stretch>
        </p:blipFill>
        <p:spPr>
          <a:xfrm>
            <a:off x="10261600" y="3784600"/>
            <a:ext cx="1347537" cy="457200"/>
          </a:xfrm>
          <a:prstGeom prst="rect">
            <a:avLst/>
          </a:prstGeom>
          <a:ln w="12700">
            <a:miter lim="400000"/>
          </a:ln>
        </p:spPr>
      </p:pic>
      <p:pic>
        <p:nvPicPr>
          <p:cNvPr id="1317" name="droppedImage.pdf"/>
          <p:cNvPicPr/>
          <p:nvPr/>
        </p:nvPicPr>
        <p:blipFill>
          <a:blip r:embed="rId5">
            <a:extLst/>
          </a:blip>
          <a:stretch>
            <a:fillRect/>
          </a:stretch>
        </p:blipFill>
        <p:spPr>
          <a:xfrm>
            <a:off x="10236200" y="4394200"/>
            <a:ext cx="1347538" cy="457200"/>
          </a:xfrm>
          <a:prstGeom prst="rect">
            <a:avLst/>
          </a:prstGeom>
          <a:ln w="12700">
            <a:miter lim="400000"/>
          </a:ln>
        </p:spPr>
      </p:pic>
      <p:pic>
        <p:nvPicPr>
          <p:cNvPr id="1318" name="droppedImage.pdf"/>
          <p:cNvPicPr/>
          <p:nvPr/>
        </p:nvPicPr>
        <p:blipFill>
          <a:blip r:embed="rId6">
            <a:extLst/>
          </a:blip>
          <a:stretch>
            <a:fillRect/>
          </a:stretch>
        </p:blipFill>
        <p:spPr>
          <a:xfrm>
            <a:off x="8242300" y="8140700"/>
            <a:ext cx="1197811" cy="406400"/>
          </a:xfrm>
          <a:prstGeom prst="rect">
            <a:avLst/>
          </a:prstGeom>
          <a:ln w="12700">
            <a:miter lim="400000"/>
          </a:ln>
        </p:spPr>
      </p:pic>
      <p:pic>
        <p:nvPicPr>
          <p:cNvPr id="1319" name="droppedImage.pdf"/>
          <p:cNvPicPr/>
          <p:nvPr/>
        </p:nvPicPr>
        <p:blipFill>
          <a:blip r:embed="rId7">
            <a:extLst/>
          </a:blip>
          <a:stretch>
            <a:fillRect/>
          </a:stretch>
        </p:blipFill>
        <p:spPr>
          <a:xfrm>
            <a:off x="10007600" y="7353300"/>
            <a:ext cx="1534695" cy="520701"/>
          </a:xfrm>
          <a:prstGeom prst="rect">
            <a:avLst/>
          </a:prstGeom>
          <a:ln w="12700">
            <a:miter lim="400000"/>
          </a:ln>
        </p:spPr>
      </p:pic>
      <p:pic>
        <p:nvPicPr>
          <p:cNvPr id="1320" name="ZHHdiagram.pdf"/>
          <p:cNvPicPr/>
          <p:nvPr/>
        </p:nvPicPr>
        <p:blipFill>
          <a:blip r:embed="rId8">
            <a:extLst/>
          </a:blip>
          <a:stretch>
            <a:fillRect/>
          </a:stretch>
        </p:blipFill>
        <p:spPr>
          <a:xfrm>
            <a:off x="825500" y="1549400"/>
            <a:ext cx="1943100" cy="1628003"/>
          </a:xfrm>
          <a:prstGeom prst="rect">
            <a:avLst/>
          </a:prstGeom>
          <a:ln w="12700">
            <a:miter lim="400000"/>
          </a:ln>
        </p:spPr>
      </p:pic>
      <p:sp>
        <p:nvSpPr>
          <p:cNvPr id="1321" name="Shape 1321"/>
          <p:cNvSpPr/>
          <p:nvPr/>
        </p:nvSpPr>
        <p:spPr>
          <a:xfrm>
            <a:off x="6273800" y="3543300"/>
            <a:ext cx="1079500" cy="419100"/>
          </a:xfrm>
          <a:prstGeom prst="rightArrow">
            <a:avLst>
              <a:gd name="adj1" fmla="val 32000"/>
              <a:gd name="adj2" fmla="val 133333"/>
            </a:avLst>
          </a:prstGeom>
          <a:solidFill>
            <a:srgbClr val="2E467F"/>
          </a:solidFill>
          <a:ln w="12700">
            <a:miter lim="400000"/>
          </a:ln>
        </p:spPr>
        <p:txBody>
          <a:bodyPr lIns="0" tIns="0" rIns="0" bIns="0" anchor="ctr"/>
          <a:lstStyle/>
          <a:p>
            <a:pPr lvl="0" defTabSz="830862">
              <a:defRPr>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1322" name="Shape 1322"/>
          <p:cNvSpPr/>
          <p:nvPr/>
        </p:nvSpPr>
        <p:spPr>
          <a:xfrm>
            <a:off x="6273800" y="7023100"/>
            <a:ext cx="1079500" cy="419100"/>
          </a:xfrm>
          <a:prstGeom prst="rightArrow">
            <a:avLst>
              <a:gd name="adj1" fmla="val 32000"/>
              <a:gd name="adj2" fmla="val 133333"/>
            </a:avLst>
          </a:prstGeom>
          <a:solidFill>
            <a:srgbClr val="2E467F"/>
          </a:solidFill>
          <a:ln w="12700">
            <a:miter lim="400000"/>
          </a:ln>
        </p:spPr>
        <p:txBody>
          <a:bodyPr lIns="0" tIns="0" rIns="0" bIns="0" anchor="ctr"/>
          <a:lstStyle/>
          <a:p>
            <a:pPr lvl="0" defTabSz="830862">
              <a:defRPr>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1323" name="Shape 1323"/>
          <p:cNvSpPr/>
          <p:nvPr/>
        </p:nvSpPr>
        <p:spPr>
          <a:xfrm>
            <a:off x="9080500" y="9220200"/>
            <a:ext cx="2857500"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112888" algn="l" defTabSz="1439333">
              <a:buClr>
                <a:srgbClr val="2E467F"/>
              </a:buClr>
              <a:buFont typeface="Helvetica"/>
              <a:tabLst>
                <a:tab pos="609600" algn="l"/>
                <a:tab pos="2844800" algn="l"/>
                <a:tab pos="2882900" algn="l"/>
              </a:tabLst>
              <a:defRPr sz="1800"/>
            </a:pPr>
            <a:r>
              <a:rPr sz="1200">
                <a:solidFill>
                  <a:srgbClr val="2E467F"/>
                </a:solidFill>
                <a:uFill>
                  <a:solidFill>
                    <a:srgbClr val="2E467F"/>
                  </a:solidFill>
                </a:uFill>
                <a:latin typeface="Helvetica Neue"/>
                <a:ea typeface="Helvetica Neue"/>
                <a:cs typeface="Helvetica Neue"/>
                <a:sym typeface="Helvetica Neue"/>
              </a:rPr>
              <a:t>Junping Tian </a:t>
            </a:r>
            <a:r>
              <a:rPr sz="1200">
                <a:uFill>
                  <a:solidFill>
                    <a:srgbClr val="2E467F"/>
                  </a:solidFill>
                </a:uFill>
                <a:latin typeface="Helvetica Neue"/>
                <a:ea typeface="Helvetica Neue"/>
                <a:cs typeface="Helvetica Neue"/>
                <a:sym typeface="Helvetica Neue"/>
              </a:rPr>
              <a:t>LC-REP-2013-003</a:t>
            </a:r>
          </a:p>
        </p:txBody>
      </p:sp>
      <p:pic>
        <p:nvPicPr>
          <p:cNvPr id="1324" name="−e+eHZHZ.pdf"/>
          <p:cNvPicPr/>
          <p:nvPr/>
        </p:nvPicPr>
        <p:blipFill>
          <a:blip r:embed="rId9">
            <a:extLst/>
          </a:blip>
          <a:stretch>
            <a:fillRect/>
          </a:stretch>
        </p:blipFill>
        <p:spPr>
          <a:xfrm>
            <a:off x="3702460" y="1510098"/>
            <a:ext cx="1943101" cy="1628004"/>
          </a:xfrm>
          <a:prstGeom prst="rect">
            <a:avLst/>
          </a:prstGeom>
          <a:ln w="12700">
            <a:miter lim="400000"/>
          </a:ln>
        </p:spPr>
      </p:pic>
      <p:pic>
        <p:nvPicPr>
          <p:cNvPr id="1325" name="−e+eHZHZ.pdf"/>
          <p:cNvPicPr/>
          <p:nvPr/>
        </p:nvPicPr>
        <p:blipFill>
          <a:blip r:embed="rId10">
            <a:extLst/>
          </a:blip>
          <a:stretch>
            <a:fillRect/>
          </a:stretch>
        </p:blipFill>
        <p:spPr>
          <a:xfrm>
            <a:off x="1123950" y="3200914"/>
            <a:ext cx="1943100" cy="1628004"/>
          </a:xfrm>
          <a:prstGeom prst="rect">
            <a:avLst/>
          </a:prstGeom>
          <a:ln w="12700">
            <a:miter lim="400000"/>
          </a:ln>
        </p:spPr>
      </p:pic>
      <p:sp>
        <p:nvSpPr>
          <p:cNvPr id="1326" name="Shape 1326"/>
          <p:cNvSpPr/>
          <p:nvPr/>
        </p:nvSpPr>
        <p:spPr>
          <a:xfrm>
            <a:off x="3288274" y="377825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sp>
        <p:nvSpPr>
          <p:cNvPr id="1327" name="Shape 1327"/>
          <p:cNvSpPr/>
          <p:nvPr/>
        </p:nvSpPr>
        <p:spPr>
          <a:xfrm>
            <a:off x="3136900" y="23114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1328" name="−e+eHZHZ.pdf"/>
          <p:cNvPicPr/>
          <p:nvPr/>
        </p:nvPicPr>
        <p:blipFill>
          <a:blip r:embed="rId11">
            <a:extLst/>
          </a:blip>
          <a:stretch>
            <a:fillRect/>
          </a:stretch>
        </p:blipFill>
        <p:spPr>
          <a:xfrm>
            <a:off x="3733800" y="3269048"/>
            <a:ext cx="1943100" cy="1628004"/>
          </a:xfrm>
          <a:prstGeom prst="rect">
            <a:avLst/>
          </a:prstGeom>
          <a:ln w="12700">
            <a:miter lim="400000"/>
          </a:ln>
        </p:spPr>
      </p:pic>
      <p:sp>
        <p:nvSpPr>
          <p:cNvPr id="1329" name="Shape 1329"/>
          <p:cNvSpPr/>
          <p:nvPr/>
        </p:nvSpPr>
        <p:spPr>
          <a:xfrm>
            <a:off x="622300" y="3784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1330" name="−e+e−ννHH.pdf"/>
          <p:cNvPicPr/>
          <p:nvPr/>
        </p:nvPicPr>
        <p:blipFill>
          <a:blip r:embed="rId12">
            <a:extLst/>
          </a:blip>
          <a:stretch>
            <a:fillRect/>
          </a:stretch>
        </p:blipFill>
        <p:spPr>
          <a:xfrm>
            <a:off x="3644900" y="5946473"/>
            <a:ext cx="2057400" cy="1619854"/>
          </a:xfrm>
          <a:prstGeom prst="rect">
            <a:avLst/>
          </a:prstGeom>
          <a:ln w="12700">
            <a:miter lim="400000"/>
          </a:ln>
        </p:spPr>
      </p:pic>
      <p:pic>
        <p:nvPicPr>
          <p:cNvPr id="1331" name="−e+e−ννHHH.pdf"/>
          <p:cNvPicPr/>
          <p:nvPr/>
        </p:nvPicPr>
        <p:blipFill>
          <a:blip r:embed="rId13">
            <a:extLst/>
          </a:blip>
          <a:stretch>
            <a:fillRect/>
          </a:stretch>
        </p:blipFill>
        <p:spPr>
          <a:xfrm>
            <a:off x="889000" y="5933773"/>
            <a:ext cx="2057400" cy="1619854"/>
          </a:xfrm>
          <a:prstGeom prst="rect">
            <a:avLst/>
          </a:prstGeom>
          <a:ln w="12700">
            <a:miter lim="400000"/>
          </a:ln>
        </p:spPr>
      </p:pic>
      <p:sp>
        <p:nvSpPr>
          <p:cNvPr id="1332" name="Shape 1332"/>
          <p:cNvSpPr/>
          <p:nvPr/>
        </p:nvSpPr>
        <p:spPr>
          <a:xfrm>
            <a:off x="3136900" y="64770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1333" name="−e+e−ννHH.pdf"/>
          <p:cNvPicPr/>
          <p:nvPr/>
        </p:nvPicPr>
        <p:blipFill>
          <a:blip r:embed="rId14">
            <a:extLst/>
          </a:blip>
          <a:stretch>
            <a:fillRect/>
          </a:stretch>
        </p:blipFill>
        <p:spPr>
          <a:xfrm>
            <a:off x="1066800" y="7648273"/>
            <a:ext cx="2057400" cy="1619854"/>
          </a:xfrm>
          <a:prstGeom prst="rect">
            <a:avLst/>
          </a:prstGeom>
          <a:ln w="12700">
            <a:miter lim="400000"/>
          </a:ln>
        </p:spPr>
      </p:pic>
      <p:sp>
        <p:nvSpPr>
          <p:cNvPr id="1334" name="Shape 1334"/>
          <p:cNvSpPr/>
          <p:nvPr/>
        </p:nvSpPr>
        <p:spPr>
          <a:xfrm>
            <a:off x="622300" y="8229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sp>
        <p:nvSpPr>
          <p:cNvPr id="1335" name="Shape 1335"/>
          <p:cNvSpPr/>
          <p:nvPr/>
        </p:nvSpPr>
        <p:spPr>
          <a:xfrm>
            <a:off x="3289300" y="8229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1336" name="−e+e−ννHH.pdf"/>
          <p:cNvPicPr/>
          <p:nvPr/>
        </p:nvPicPr>
        <p:blipFill>
          <a:blip r:embed="rId15">
            <a:extLst/>
          </a:blip>
          <a:stretch>
            <a:fillRect/>
          </a:stretch>
        </p:blipFill>
        <p:spPr>
          <a:xfrm>
            <a:off x="3644900" y="7648273"/>
            <a:ext cx="2057400" cy="1619854"/>
          </a:xfrm>
          <a:prstGeom prst="rect">
            <a:avLst/>
          </a:prstGeom>
          <a:ln w="12700">
            <a:miter lim="400000"/>
          </a:ln>
        </p:spPr>
      </p:pic>
      <p:sp>
        <p:nvSpPr>
          <p:cNvPr id="1337" name="Shape 1337"/>
          <p:cNvSpPr/>
          <p:nvPr/>
        </p:nvSpPr>
        <p:spPr>
          <a:xfrm>
            <a:off x="3642440" y="5257800"/>
            <a:ext cx="1680073" cy="723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2E467F"/>
                </a:solidFill>
                <a:latin typeface="Helvetica Neue"/>
                <a:ea typeface="Helvetica Neue"/>
                <a:cs typeface="Helvetica Neue"/>
                <a:sym typeface="Helvetica Neue"/>
              </a:rPr>
              <a:t>Irreducible </a:t>
            </a:r>
            <a:endParaRPr>
              <a:solidFill>
                <a:srgbClr val="2E467F"/>
              </a:solidFill>
              <a:latin typeface="Helvetica Neue"/>
              <a:ea typeface="Helvetica Neue"/>
              <a:cs typeface="Helvetica Neue"/>
              <a:sym typeface="Helvetica Neue"/>
            </a:endParaRPr>
          </a:p>
          <a:p>
            <a:pPr lvl="0" algn="l" defTabSz="830862">
              <a:defRPr sz="1800"/>
            </a:pPr>
            <a:r>
              <a:rPr>
                <a:solidFill>
                  <a:srgbClr val="2E467F"/>
                </a:solidFill>
                <a:latin typeface="Helvetica Neue"/>
                <a:ea typeface="Helvetica Neue"/>
                <a:cs typeface="Helvetica Neue"/>
                <a:sym typeface="Helvetica Neue"/>
              </a:rPr>
              <a:t>BG diagrams</a:t>
            </a:r>
          </a:p>
        </p:txBody>
      </p:sp>
      <p:sp>
        <p:nvSpPr>
          <p:cNvPr id="1338" name="Shape 1338"/>
          <p:cNvSpPr/>
          <p:nvPr/>
        </p:nvSpPr>
        <p:spPr>
          <a:xfrm>
            <a:off x="829701" y="5295900"/>
            <a:ext cx="1087470" cy="723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FF2C79"/>
                </a:solidFill>
                <a:latin typeface="Helvetica Neue"/>
                <a:ea typeface="Helvetica Neue"/>
                <a:cs typeface="Helvetica Neue"/>
                <a:sym typeface="Helvetica Neue"/>
              </a:rPr>
              <a:t>Signal</a:t>
            </a:r>
            <a:endParaRPr>
              <a:solidFill>
                <a:srgbClr val="FF2C79"/>
              </a:solidFill>
              <a:latin typeface="Helvetica Neue"/>
              <a:ea typeface="Helvetica Neue"/>
              <a:cs typeface="Helvetica Neue"/>
              <a:sym typeface="Helvetica Neue"/>
            </a:endParaRPr>
          </a:p>
          <a:p>
            <a:pPr lvl="0" algn="l" defTabSz="830862">
              <a:defRPr sz="1800"/>
            </a:pPr>
            <a:r>
              <a:rPr>
                <a:solidFill>
                  <a:srgbClr val="FF2C79"/>
                </a:solidFill>
                <a:latin typeface="Helvetica Neue"/>
                <a:ea typeface="Helvetica Neue"/>
                <a:cs typeface="Helvetica Neue"/>
                <a:sym typeface="Helvetica Neue"/>
              </a:rPr>
              <a:t>diagram</a:t>
            </a:r>
          </a:p>
        </p:txBody>
      </p:sp>
      <p:sp>
        <p:nvSpPr>
          <p:cNvPr id="1339" name="Shape 1339"/>
          <p:cNvSpPr/>
          <p:nvPr/>
        </p:nvSpPr>
        <p:spPr>
          <a:xfrm>
            <a:off x="825500" y="939800"/>
            <a:ext cx="1087469"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FF2C79"/>
                </a:solidFill>
                <a:latin typeface="Helvetica Neue"/>
                <a:ea typeface="Helvetica Neue"/>
                <a:cs typeface="Helvetica Neue"/>
                <a:sym typeface="Helvetica Neue"/>
              </a:rPr>
              <a:t>Signal</a:t>
            </a:r>
            <a:endParaRPr>
              <a:solidFill>
                <a:srgbClr val="FF2C79"/>
              </a:solidFill>
              <a:latin typeface="Helvetica Neue"/>
              <a:ea typeface="Helvetica Neue"/>
              <a:cs typeface="Helvetica Neue"/>
              <a:sym typeface="Helvetica Neue"/>
            </a:endParaRPr>
          </a:p>
          <a:p>
            <a:pPr lvl="0" algn="l" defTabSz="830862">
              <a:defRPr sz="1800"/>
            </a:pPr>
            <a:r>
              <a:rPr>
                <a:solidFill>
                  <a:srgbClr val="FF2C79"/>
                </a:solidFill>
                <a:latin typeface="Helvetica Neue"/>
                <a:ea typeface="Helvetica Neue"/>
                <a:cs typeface="Helvetica Neue"/>
                <a:sym typeface="Helvetica Neue"/>
              </a:rPr>
              <a:t>diagram</a:t>
            </a:r>
          </a:p>
        </p:txBody>
      </p:sp>
      <p:sp>
        <p:nvSpPr>
          <p:cNvPr id="1340" name="Shape 1340"/>
          <p:cNvSpPr/>
          <p:nvPr/>
        </p:nvSpPr>
        <p:spPr>
          <a:xfrm>
            <a:off x="520700" y="5295900"/>
            <a:ext cx="2540001" cy="2260600"/>
          </a:xfrm>
          <a:prstGeom prst="roundRect">
            <a:avLst>
              <a:gd name="adj" fmla="val 8427"/>
            </a:avLst>
          </a:prstGeom>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341" name="droppedImage.pdf"/>
          <p:cNvPicPr/>
          <p:nvPr/>
        </p:nvPicPr>
        <p:blipFill>
          <a:blip r:embed="rId16">
            <a:extLst/>
          </a:blip>
          <a:stretch>
            <a:fillRect/>
          </a:stretch>
        </p:blipFill>
        <p:spPr>
          <a:xfrm>
            <a:off x="7721600" y="635000"/>
            <a:ext cx="4025900" cy="825501"/>
          </a:xfrm>
          <a:prstGeom prst="rect">
            <a:avLst/>
          </a:prstGeom>
          <a:ln w="12700">
            <a:miter lim="400000"/>
          </a:ln>
        </p:spPr>
      </p:pic>
      <p:pic>
        <p:nvPicPr>
          <p:cNvPr id="1342" name="droppedImage.pdf"/>
          <p:cNvPicPr/>
          <p:nvPr/>
        </p:nvPicPr>
        <p:blipFill>
          <a:blip r:embed="rId17">
            <a:extLst/>
          </a:blip>
          <a:stretch>
            <a:fillRect/>
          </a:stretch>
        </p:blipFill>
        <p:spPr>
          <a:xfrm>
            <a:off x="8245534" y="1397000"/>
            <a:ext cx="1822331" cy="825501"/>
          </a:xfrm>
          <a:prstGeom prst="rect">
            <a:avLst/>
          </a:prstGeom>
          <a:ln w="12700">
            <a:miter lim="400000"/>
          </a:ln>
        </p:spPr>
      </p:pic>
      <p:sp>
        <p:nvSpPr>
          <p:cNvPr id="1343" name="Shape 1343"/>
          <p:cNvSpPr/>
          <p:nvPr/>
        </p:nvSpPr>
        <p:spPr>
          <a:xfrm>
            <a:off x="10287000" y="1397000"/>
            <a:ext cx="2184400" cy="825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65100" algn="l" defTabSz="719666">
              <a:lnSpc>
                <a:spcPts val="2600"/>
              </a:lnSpc>
              <a:tabLst>
                <a:tab pos="889000" algn="l"/>
                <a:tab pos="7086600" algn="l"/>
              </a:tabLst>
              <a:defRPr sz="2200">
                <a:solidFill>
                  <a:srgbClr val="0433FF"/>
                </a:solidFill>
                <a:latin typeface="Helvetica Neue Medium"/>
                <a:ea typeface="Helvetica Neue Medium"/>
                <a:cs typeface="Helvetica Neue Medium"/>
                <a:sym typeface="Helvetica Neue Medium"/>
              </a:defRPr>
            </a:lvl1pPr>
          </a:lstStyle>
          <a:p>
            <a:pPr lvl="0">
              <a:defRPr sz="1800">
                <a:solidFill>
                  <a:srgbClr val="000000"/>
                </a:solidFill>
              </a:defRPr>
            </a:pPr>
            <a:r>
              <a:rPr sz="2200">
                <a:solidFill>
                  <a:srgbClr val="0433FF"/>
                </a:solidFill>
              </a:rPr>
              <a:t>F=0.5 if no BG diagrams </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8" name="Shape 708"/>
          <p:cNvSpPr/>
          <p:nvPr/>
        </p:nvSpPr>
        <p:spPr>
          <a:xfrm>
            <a:off x="9175947" y="7758327"/>
            <a:ext cx="3670302" cy="1807949"/>
          </a:xfrm>
          <a:prstGeom prst="rect">
            <a:avLst/>
          </a:prstGeom>
          <a:solidFill>
            <a:srgbClr val="E6FBFF"/>
          </a:solidFill>
          <a:ln w="12700">
            <a:miter lim="400000"/>
          </a:ln>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09" name="Shape 709"/>
          <p:cNvSpPr/>
          <p:nvPr/>
        </p:nvSpPr>
        <p:spPr>
          <a:xfrm>
            <a:off x="8286046" y="1535562"/>
            <a:ext cx="3670303" cy="1807949"/>
          </a:xfrm>
          <a:prstGeom prst="rect">
            <a:avLst/>
          </a:prstGeom>
          <a:solidFill>
            <a:srgbClr val="E6FBFF"/>
          </a:solidFill>
          <a:ln w="12700">
            <a:miter lim="400000"/>
          </a:ln>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10" name="Shape 710"/>
          <p:cNvSpPr/>
          <p:nvPr/>
        </p:nvSpPr>
        <p:spPr>
          <a:xfrm>
            <a:off x="9888411" y="3962400"/>
            <a:ext cx="2902949" cy="2311400"/>
          </a:xfrm>
          <a:prstGeom prst="rect">
            <a:avLst/>
          </a:prstGeom>
          <a:solidFill>
            <a:srgbClr val="E6FBFF"/>
          </a:solidFill>
          <a:ln w="12700">
            <a:miter lim="400000"/>
          </a:ln>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11" name="Shape 711"/>
          <p:cNvSpPr/>
          <p:nvPr/>
        </p:nvSpPr>
        <p:spPr>
          <a:xfrm>
            <a:off x="223712" y="2697613"/>
            <a:ext cx="2560180" cy="2730502"/>
          </a:xfrm>
          <a:prstGeom prst="rect">
            <a:avLst/>
          </a:prstGeom>
          <a:solidFill>
            <a:srgbClr val="E6FBFF"/>
          </a:solidFill>
          <a:ln w="12700">
            <a:miter lim="400000"/>
          </a:ln>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712" name="image10.jpg"/>
          <p:cNvPicPr/>
          <p:nvPr/>
        </p:nvPicPr>
        <p:blipFill>
          <a:blip r:embed="rId2">
            <a:extLst/>
          </a:blip>
          <a:stretch>
            <a:fillRect/>
          </a:stretch>
        </p:blipFill>
        <p:spPr>
          <a:xfrm>
            <a:off x="7389655" y="5060950"/>
            <a:ext cx="2372466" cy="1905000"/>
          </a:xfrm>
          <a:prstGeom prst="rect">
            <a:avLst/>
          </a:prstGeom>
          <a:ln w="12700">
            <a:miter lim="400000"/>
          </a:ln>
        </p:spPr>
      </p:pic>
      <p:sp>
        <p:nvSpPr>
          <p:cNvPr id="713" name="Shape 713"/>
          <p:cNvSpPr/>
          <p:nvPr/>
        </p:nvSpPr>
        <p:spPr>
          <a:xfrm>
            <a:off x="7531082" y="8940792"/>
            <a:ext cx="1269971" cy="584186"/>
          </a:xfrm>
          <a:custGeom>
            <a:avLst/>
            <a:gdLst/>
            <a:ahLst/>
            <a:cxnLst>
              <a:cxn ang="0">
                <a:pos x="wd2" y="hd2"/>
              </a:cxn>
              <a:cxn ang="5400000">
                <a:pos x="wd2" y="hd2"/>
              </a:cxn>
              <a:cxn ang="10800000">
                <a:pos x="wd2" y="hd2"/>
              </a:cxn>
              <a:cxn ang="16200000">
                <a:pos x="wd2" y="hd2"/>
              </a:cxn>
            </a:cxnLst>
            <a:rect l="0" t="0" r="r" b="b"/>
            <a:pathLst>
              <a:path w="19678"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EDF3FF"/>
              </a:gs>
              <a:gs pos="100000">
                <a:srgbClr val="58596B"/>
              </a:gs>
            </a:gsLst>
            <a:lin ang="4980001"/>
          </a:gradFill>
          <a:ln w="12700">
            <a:miter lim="400000"/>
          </a:ln>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14" name="Shape 714"/>
          <p:cNvSpPr/>
          <p:nvPr/>
        </p:nvSpPr>
        <p:spPr>
          <a:xfrm>
            <a:off x="3949700" y="6705600"/>
            <a:ext cx="3670300" cy="2336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5"/>
                </a:moveTo>
                <a:lnTo>
                  <a:pt x="1014" y="0"/>
                </a:lnTo>
                <a:lnTo>
                  <a:pt x="18327" y="15158"/>
                </a:lnTo>
                <a:lnTo>
                  <a:pt x="19473" y="13263"/>
                </a:lnTo>
                <a:lnTo>
                  <a:pt x="21600" y="21600"/>
                </a:lnTo>
                <a:lnTo>
                  <a:pt x="13827" y="21600"/>
                </a:lnTo>
                <a:lnTo>
                  <a:pt x="15627" y="18900"/>
                </a:lnTo>
                <a:lnTo>
                  <a:pt x="0" y="1705"/>
                </a:lnTo>
                <a:close/>
              </a:path>
            </a:pathLst>
          </a:custGeom>
          <a:gradFill>
            <a:gsLst>
              <a:gs pos="0">
                <a:srgbClr val="EDF3FF"/>
              </a:gs>
              <a:gs pos="100000">
                <a:srgbClr val="B86E64"/>
              </a:gs>
            </a:gsLst>
            <a:lin ang="1560000"/>
          </a:gradFill>
          <a:ln w="12700">
            <a:miter lim="400000"/>
          </a:ln>
        </p:spPr>
        <p:txBody>
          <a:bodyPr lIns="0" tIns="0" rIns="0" bIns="0" anchor="ctr"/>
          <a:lstStyle/>
          <a:p>
            <a:pPr lvl="0">
              <a:defRPr sz="4200">
                <a:latin typeface="Gill Sans"/>
                <a:ea typeface="Gill Sans"/>
                <a:cs typeface="Gill Sans"/>
                <a:sym typeface="Gill Sans"/>
              </a:defRPr>
            </a:pPr>
          </a:p>
        </p:txBody>
      </p:sp>
      <p:sp>
        <p:nvSpPr>
          <p:cNvPr id="715" name="Shape 715"/>
          <p:cNvSpPr/>
          <p:nvPr/>
        </p:nvSpPr>
        <p:spPr>
          <a:xfrm flipH="1">
            <a:off x="1092200" y="6096000"/>
            <a:ext cx="2260600" cy="1778002"/>
          </a:xfrm>
          <a:prstGeom prst="line">
            <a:avLst/>
          </a:prstGeom>
          <a:ln w="38100">
            <a:solidFill/>
            <a:miter lim="400000"/>
          </a:ln>
        </p:spPr>
        <p:txBody>
          <a:bodyPr lIns="45718" tIns="45718" rIns="45718" bIns="45718"/>
          <a:lstStyle/>
          <a:p>
            <a:pPr lvl="0" algn="l" defTabSz="457200">
              <a:defRPr sz="1200">
                <a:latin typeface="Helvetica"/>
                <a:ea typeface="Helvetica"/>
                <a:cs typeface="Helvetica"/>
                <a:sym typeface="Helvetica"/>
              </a:defRPr>
            </a:pPr>
          </a:p>
        </p:txBody>
      </p:sp>
      <p:sp>
        <p:nvSpPr>
          <p:cNvPr id="716" name="Shape 716"/>
          <p:cNvSpPr/>
          <p:nvPr/>
        </p:nvSpPr>
        <p:spPr>
          <a:xfrm flipV="1">
            <a:off x="3340100" y="2285053"/>
            <a:ext cx="1" cy="3836369"/>
          </a:xfrm>
          <a:prstGeom prst="line">
            <a:avLst/>
          </a:prstGeom>
          <a:ln w="38100">
            <a:solidFill/>
            <a:miter lim="400000"/>
          </a:ln>
        </p:spPr>
        <p:txBody>
          <a:bodyPr lIns="45718" tIns="45718" rIns="45718" bIns="45718"/>
          <a:lstStyle/>
          <a:p>
            <a:pPr lvl="0" algn="l" defTabSz="457200">
              <a:defRPr sz="1200">
                <a:latin typeface="Helvetica"/>
                <a:ea typeface="Helvetica"/>
                <a:cs typeface="Helvetica"/>
                <a:sym typeface="Helvetica"/>
              </a:defRPr>
            </a:pPr>
          </a:p>
        </p:txBody>
      </p:sp>
      <p:sp>
        <p:nvSpPr>
          <p:cNvPr id="717" name="Shape 717"/>
          <p:cNvSpPr/>
          <p:nvPr/>
        </p:nvSpPr>
        <p:spPr>
          <a:xfrm>
            <a:off x="28448" y="7987665"/>
            <a:ext cx="3200401" cy="11823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nSpc>
                <a:spcPct val="90000"/>
              </a:lnSpc>
              <a:defRPr sz="1800"/>
            </a:pPr>
            <a:r>
              <a:rPr sz="4200">
                <a:latin typeface="Gill Sans"/>
                <a:ea typeface="Gill Sans"/>
                <a:cs typeface="Gill Sans"/>
                <a:sym typeface="Gill Sans"/>
              </a:rPr>
              <a:t>Tracker</a:t>
            </a:r>
            <a:endParaRPr>
              <a:latin typeface="ヒラギノ角ゴ Pro W3"/>
              <a:ea typeface="ヒラギノ角ゴ Pro W3"/>
              <a:cs typeface="ヒラギノ角ゴ Pro W3"/>
              <a:sym typeface="ヒラギノ角ゴ Pro W3"/>
            </a:endParaRPr>
          </a:p>
          <a:p>
            <a:pPr lvl="0">
              <a:lnSpc>
                <a:spcPct val="90000"/>
              </a:lnSpc>
              <a:defRPr sz="1800"/>
            </a:pPr>
            <a:r>
              <a:rPr sz="4200">
                <a:latin typeface="Gill Sans"/>
                <a:ea typeface="Gill Sans"/>
                <a:cs typeface="Gill Sans"/>
                <a:sym typeface="Gill Sans"/>
              </a:rPr>
              <a:t>Resolution</a:t>
            </a:r>
          </a:p>
        </p:txBody>
      </p:sp>
      <p:sp>
        <p:nvSpPr>
          <p:cNvPr id="718" name="Shape 718"/>
          <p:cNvSpPr/>
          <p:nvPr/>
        </p:nvSpPr>
        <p:spPr>
          <a:xfrm>
            <a:off x="9676178" y="7073900"/>
            <a:ext cx="2458580" cy="622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200">
                <a:latin typeface="Gill Sans"/>
                <a:ea typeface="Gill Sans"/>
                <a:cs typeface="Gill Sans"/>
                <a:sym typeface="Gill Sans"/>
              </a:defRPr>
            </a:lvl1pPr>
          </a:lstStyle>
          <a:p>
            <a:pPr lvl="0">
              <a:defRPr sz="1800"/>
            </a:pPr>
            <a:r>
              <a:rPr sz="4200"/>
              <a:t>Granularity</a:t>
            </a:r>
          </a:p>
        </p:txBody>
      </p:sp>
      <p:sp>
        <p:nvSpPr>
          <p:cNvPr id="719" name="Shape 719"/>
          <p:cNvSpPr/>
          <p:nvPr>
            <p:ph type="title"/>
          </p:nvPr>
        </p:nvSpPr>
        <p:spPr>
          <a:xfrm>
            <a:off x="1270000" y="-190500"/>
            <a:ext cx="10464800" cy="1803400"/>
          </a:xfrm>
          <a:prstGeom prst="rect">
            <a:avLst/>
          </a:prstGeom>
        </p:spPr>
        <p:txBody>
          <a:bodyPr>
            <a:normAutofit fontScale="100000" lnSpcReduction="0"/>
          </a:bodyPr>
          <a:lstStyle/>
          <a:p>
            <a:pPr lvl="0">
              <a:defRPr sz="1800"/>
            </a:pPr>
            <a:r>
              <a:rPr sz="8400"/>
              <a:t>Comparison </a:t>
            </a:r>
          </a:p>
          <a:p>
            <a:pPr lvl="0">
              <a:defRPr sz="1800"/>
            </a:pPr>
            <a:r>
              <a:rPr sz="2800"/>
              <a:t>LHC vs ILC</a:t>
            </a:r>
          </a:p>
        </p:txBody>
      </p:sp>
      <p:sp>
        <p:nvSpPr>
          <p:cNvPr id="720" name="Shape 720"/>
          <p:cNvSpPr/>
          <p:nvPr/>
        </p:nvSpPr>
        <p:spPr>
          <a:xfrm>
            <a:off x="9331213" y="4019550"/>
            <a:ext cx="3160639"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latin typeface="Gill Sans SemiBold"/>
                <a:ea typeface="Gill Sans SemiBold"/>
                <a:cs typeface="Gill Sans SemiBold"/>
                <a:sym typeface="Gill Sans SemiBold"/>
              </a:rPr>
              <a:t>ILC</a:t>
            </a:r>
            <a:r>
              <a:rPr sz="2400">
                <a:latin typeface="Gill Sans SemiBold"/>
                <a:ea typeface="Gill Sans SemiBold"/>
                <a:cs typeface="Gill Sans SemiBold"/>
                <a:sym typeface="Gill Sans SemiBold"/>
              </a:rPr>
              <a:t>  : next generation</a:t>
            </a:r>
          </a:p>
        </p:txBody>
      </p:sp>
      <p:pic>
        <p:nvPicPr>
          <p:cNvPr id="721" name="image11.png"/>
          <p:cNvPicPr/>
          <p:nvPr/>
        </p:nvPicPr>
        <p:blipFill>
          <a:blip r:embed="rId3">
            <a:extLst/>
          </a:blip>
          <a:stretch>
            <a:fillRect/>
          </a:stretch>
        </p:blipFill>
        <p:spPr>
          <a:xfrm>
            <a:off x="3668562" y="4394200"/>
            <a:ext cx="3470112" cy="2311401"/>
          </a:xfrm>
          <a:prstGeom prst="rect">
            <a:avLst/>
          </a:prstGeom>
          <a:ln w="12700">
            <a:miter lim="400000"/>
          </a:ln>
        </p:spPr>
      </p:pic>
      <p:pic>
        <p:nvPicPr>
          <p:cNvPr id="722" name="image12.png"/>
          <p:cNvPicPr/>
          <p:nvPr/>
        </p:nvPicPr>
        <p:blipFill>
          <a:blip r:embed="rId4">
            <a:extLst/>
          </a:blip>
          <a:stretch>
            <a:fillRect/>
          </a:stretch>
        </p:blipFill>
        <p:spPr>
          <a:xfrm>
            <a:off x="3422650" y="1689099"/>
            <a:ext cx="4406900" cy="2834590"/>
          </a:xfrm>
          <a:prstGeom prst="rect">
            <a:avLst/>
          </a:prstGeom>
          <a:ln w="12700">
            <a:miter lim="400000"/>
          </a:ln>
        </p:spPr>
      </p:pic>
      <p:sp>
        <p:nvSpPr>
          <p:cNvPr id="723" name="Shape 723"/>
          <p:cNvSpPr/>
          <p:nvPr/>
        </p:nvSpPr>
        <p:spPr>
          <a:xfrm>
            <a:off x="7612143" y="1638300"/>
            <a:ext cx="4252293"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latin typeface="Gill Sans SemiBold"/>
                <a:ea typeface="Gill Sans SemiBold"/>
                <a:cs typeface="Gill Sans SemiBold"/>
                <a:sym typeface="Gill Sans SemiBold"/>
              </a:rPr>
              <a:t>LHC</a:t>
            </a:r>
            <a:r>
              <a:rPr sz="2400">
                <a:latin typeface="Gill Sans SemiBold"/>
                <a:ea typeface="Gill Sans SemiBold"/>
                <a:cs typeface="Gill Sans SemiBold"/>
                <a:sym typeface="Gill Sans SemiBold"/>
              </a:rPr>
              <a:t> : current state of the art</a:t>
            </a:r>
          </a:p>
        </p:txBody>
      </p:sp>
      <p:sp>
        <p:nvSpPr>
          <p:cNvPr id="724" name="Shape 724"/>
          <p:cNvSpPr/>
          <p:nvPr/>
        </p:nvSpPr>
        <p:spPr>
          <a:xfrm>
            <a:off x="3352800" y="6121398"/>
            <a:ext cx="6210301" cy="1257302"/>
          </a:xfrm>
          <a:prstGeom prst="line">
            <a:avLst/>
          </a:prstGeom>
          <a:ln w="38100">
            <a:solidFill/>
            <a:miter lim="400000"/>
          </a:ln>
        </p:spPr>
        <p:txBody>
          <a:bodyPr lIns="45718" tIns="45718" rIns="45718" bIns="45718"/>
          <a:lstStyle/>
          <a:p>
            <a:pPr lvl="0" algn="l" defTabSz="457200">
              <a:defRPr sz="1200">
                <a:latin typeface="Helvetica"/>
                <a:ea typeface="Helvetica"/>
                <a:cs typeface="Helvetica"/>
                <a:sym typeface="Helvetica"/>
              </a:defRPr>
            </a:pPr>
          </a:p>
        </p:txBody>
      </p:sp>
      <p:sp>
        <p:nvSpPr>
          <p:cNvPr id="725" name="Shape 725"/>
          <p:cNvSpPr/>
          <p:nvPr/>
        </p:nvSpPr>
        <p:spPr>
          <a:xfrm>
            <a:off x="1898714" y="1562100"/>
            <a:ext cx="2902949"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4200">
                <a:latin typeface="Gill Sans"/>
                <a:ea typeface="Gill Sans"/>
                <a:cs typeface="Gill Sans"/>
                <a:sym typeface="Gill Sans"/>
              </a:defRPr>
            </a:lvl1pPr>
          </a:lstStyle>
          <a:p>
            <a:pPr lvl="0">
              <a:defRPr sz="1800"/>
            </a:pPr>
            <a:r>
              <a:rPr sz="4200"/>
              <a:t>Size</a:t>
            </a:r>
          </a:p>
        </p:txBody>
      </p:sp>
      <p:sp>
        <p:nvSpPr>
          <p:cNvPr id="726" name="Shape 726"/>
          <p:cNvSpPr/>
          <p:nvPr/>
        </p:nvSpPr>
        <p:spPr>
          <a:xfrm>
            <a:off x="3213082" y="6375392"/>
            <a:ext cx="1269971" cy="584186"/>
          </a:xfrm>
          <a:custGeom>
            <a:avLst/>
            <a:gdLst/>
            <a:ahLst/>
            <a:cxnLst>
              <a:cxn ang="0">
                <a:pos x="wd2" y="hd2"/>
              </a:cxn>
              <a:cxn ang="5400000">
                <a:pos x="wd2" y="hd2"/>
              </a:cxn>
              <a:cxn ang="10800000">
                <a:pos x="wd2" y="hd2"/>
              </a:cxn>
              <a:cxn ang="16200000">
                <a:pos x="wd2" y="hd2"/>
              </a:cxn>
            </a:cxnLst>
            <a:rect l="0" t="0" r="r" b="b"/>
            <a:pathLst>
              <a:path w="19678"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EDF3FF"/>
              </a:gs>
              <a:gs pos="100000">
                <a:srgbClr val="58596B"/>
              </a:gs>
            </a:gsLst>
            <a:lin ang="4980001"/>
          </a:gradFill>
          <a:ln w="12700">
            <a:miter lim="400000"/>
          </a:ln>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27" name="Shape 727"/>
          <p:cNvSpPr/>
          <p:nvPr/>
        </p:nvSpPr>
        <p:spPr>
          <a:xfrm rot="5400000">
            <a:off x="3448048" y="5607050"/>
            <a:ext cx="800102" cy="1270000"/>
          </a:xfrm>
          <a:prstGeom prst="rightArrow">
            <a:avLst>
              <a:gd name="adj1" fmla="val 32000"/>
              <a:gd name="adj2" fmla="val 69841"/>
            </a:avLst>
          </a:prstGeom>
          <a:gradFill>
            <a:gsLst>
              <a:gs pos="0">
                <a:srgbClr val="EDF3FF"/>
              </a:gs>
              <a:gs pos="100000">
                <a:srgbClr val="58596B"/>
              </a:gs>
            </a:gsLst>
          </a:gradFill>
          <a:ln w="12700">
            <a:miter lim="400000"/>
          </a:ln>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28" name="Shape 728"/>
          <p:cNvSpPr/>
          <p:nvPr/>
        </p:nvSpPr>
        <p:spPr>
          <a:xfrm rot="5400000">
            <a:off x="6959600" y="7340600"/>
            <a:ext cx="2413000" cy="1270000"/>
          </a:xfrm>
          <a:prstGeom prst="rightArrow">
            <a:avLst>
              <a:gd name="adj1" fmla="val 32000"/>
              <a:gd name="adj2" fmla="val 44000"/>
            </a:avLst>
          </a:prstGeom>
          <a:gradFill>
            <a:gsLst>
              <a:gs pos="0">
                <a:srgbClr val="EDF3FF"/>
              </a:gs>
              <a:gs pos="100000">
                <a:srgbClr val="58596B"/>
              </a:gs>
            </a:gsLst>
          </a:gradFill>
          <a:ln w="12700">
            <a:miter lim="400000"/>
          </a:ln>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29" name="Shape 729"/>
          <p:cNvSpPr/>
          <p:nvPr/>
        </p:nvSpPr>
        <p:spPr>
          <a:xfrm>
            <a:off x="7212904" y="3136899"/>
            <a:ext cx="861914"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Gill Sans"/>
                <a:ea typeface="Gill Sans"/>
                <a:cs typeface="Gill Sans"/>
                <a:sym typeface="Gill Sans"/>
              </a:defRPr>
            </a:lvl1pPr>
          </a:lstStyle>
          <a:p>
            <a:pPr lvl="0">
              <a:defRPr sz="1800"/>
            </a:pPr>
            <a:r>
              <a:rPr sz="2400"/>
              <a:t>ATLAS</a:t>
            </a:r>
          </a:p>
        </p:txBody>
      </p:sp>
      <p:sp>
        <p:nvSpPr>
          <p:cNvPr id="730" name="Shape 730"/>
          <p:cNvSpPr/>
          <p:nvPr/>
        </p:nvSpPr>
        <p:spPr>
          <a:xfrm>
            <a:off x="6147022" y="4673599"/>
            <a:ext cx="606079"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Gill Sans"/>
                <a:ea typeface="Gill Sans"/>
                <a:cs typeface="Gill Sans"/>
                <a:sym typeface="Gill Sans"/>
              </a:defRPr>
            </a:lvl1pPr>
          </a:lstStyle>
          <a:p>
            <a:pPr lvl="0">
              <a:defRPr sz="1800"/>
            </a:pPr>
            <a:r>
              <a:rPr sz="2400"/>
              <a:t>CMS</a:t>
            </a:r>
          </a:p>
        </p:txBody>
      </p:sp>
      <p:sp>
        <p:nvSpPr>
          <p:cNvPr id="731" name="Shape 731"/>
          <p:cNvSpPr/>
          <p:nvPr/>
        </p:nvSpPr>
        <p:spPr>
          <a:xfrm>
            <a:off x="7493459" y="4476749"/>
            <a:ext cx="1065958"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Gill Sans"/>
                <a:ea typeface="Gill Sans"/>
                <a:cs typeface="Gill Sans"/>
                <a:sym typeface="Gill Sans"/>
              </a:defRPr>
            </a:lvl1pPr>
          </a:lstStyle>
          <a:p>
            <a:pPr lvl="0">
              <a:defRPr sz="1800"/>
            </a:pPr>
            <a:r>
              <a:rPr sz="2400"/>
              <a:t>e.g.) ILD</a:t>
            </a:r>
          </a:p>
        </p:txBody>
      </p:sp>
      <p:sp>
        <p:nvSpPr>
          <p:cNvPr id="732" name="Shape 732"/>
          <p:cNvSpPr/>
          <p:nvPr/>
        </p:nvSpPr>
        <p:spPr>
          <a:xfrm>
            <a:off x="9346827" y="7832724"/>
            <a:ext cx="2583558"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i="1" sz="2400">
                <a:solidFill>
                  <a:srgbClr val="FF2600"/>
                </a:solidFill>
                <a:latin typeface="Gill Sans"/>
                <a:ea typeface="Gill Sans"/>
                <a:cs typeface="Gill Sans"/>
                <a:sym typeface="Gill Sans"/>
              </a:defRPr>
            </a:lvl1pPr>
          </a:lstStyle>
          <a:p>
            <a:pPr lvl="0">
              <a:defRPr i="0" sz="1800">
                <a:solidFill>
                  <a:srgbClr val="000000"/>
                </a:solidFill>
              </a:defRPr>
            </a:pPr>
            <a:r>
              <a:rPr i="1" sz="2400">
                <a:solidFill>
                  <a:srgbClr val="FF2600"/>
                </a:solidFill>
              </a:rPr>
              <a:t>&gt;100 x more granular</a:t>
            </a:r>
          </a:p>
        </p:txBody>
      </p:sp>
      <p:sp>
        <p:nvSpPr>
          <p:cNvPr id="733" name="Shape 733"/>
          <p:cNvSpPr/>
          <p:nvPr/>
        </p:nvSpPr>
        <p:spPr>
          <a:xfrm>
            <a:off x="9590980" y="8229599"/>
            <a:ext cx="2510037"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i="1" sz="2400">
                <a:solidFill>
                  <a:srgbClr val="FF2600"/>
                </a:solidFill>
                <a:latin typeface="Gill Sans"/>
                <a:ea typeface="Gill Sans"/>
                <a:cs typeface="Gill Sans"/>
                <a:sym typeface="Gill Sans"/>
              </a:defRPr>
            </a:lvl1pPr>
          </a:lstStyle>
          <a:p>
            <a:pPr lvl="0">
              <a:defRPr i="0" sz="1800">
                <a:solidFill>
                  <a:srgbClr val="000000"/>
                </a:solidFill>
              </a:defRPr>
            </a:pPr>
            <a:r>
              <a:rPr i="1" sz="2400">
                <a:solidFill>
                  <a:srgbClr val="FF2600"/>
                </a:solidFill>
              </a:rPr>
              <a:t>10 x higher resolution</a:t>
            </a:r>
          </a:p>
        </p:txBody>
      </p:sp>
      <p:pic>
        <p:nvPicPr>
          <p:cNvPr id="734" name="image13.png"/>
          <p:cNvPicPr/>
          <p:nvPr/>
        </p:nvPicPr>
        <p:blipFill>
          <a:blip r:embed="rId5">
            <a:extLst/>
          </a:blip>
          <a:stretch>
            <a:fillRect/>
          </a:stretch>
        </p:blipFill>
        <p:spPr>
          <a:xfrm>
            <a:off x="2921000" y="8686800"/>
            <a:ext cx="863600" cy="431800"/>
          </a:xfrm>
          <a:prstGeom prst="rect">
            <a:avLst/>
          </a:prstGeom>
          <a:ln w="12700">
            <a:miter lim="400000"/>
          </a:ln>
        </p:spPr>
      </p:pic>
      <p:sp>
        <p:nvSpPr>
          <p:cNvPr id="735" name="Shape 735"/>
          <p:cNvSpPr/>
          <p:nvPr/>
        </p:nvSpPr>
        <p:spPr>
          <a:xfrm>
            <a:off x="8536755" y="2327275"/>
            <a:ext cx="3262239" cy="711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i="1" sz="2400">
                <a:latin typeface="Gill Sans"/>
                <a:ea typeface="Gill Sans"/>
                <a:cs typeface="Gill Sans"/>
                <a:sym typeface="Gill Sans"/>
              </a:rPr>
              <a:t>Use the </a:t>
            </a:r>
            <a:r>
              <a:rPr i="1" sz="2400">
                <a:solidFill>
                  <a:srgbClr val="FF2600"/>
                </a:solidFill>
                <a:latin typeface="Gill Sans"/>
                <a:ea typeface="Gill Sans"/>
                <a:cs typeface="Gill Sans"/>
                <a:sym typeface="Gill Sans"/>
              </a:rPr>
              <a:t>cleanest</a:t>
            </a:r>
            <a:r>
              <a:rPr i="1" sz="2400">
                <a:latin typeface="Gill Sans"/>
                <a:ea typeface="Gill Sans"/>
                <a:cs typeface="Gill Sans"/>
                <a:sym typeface="Gill Sans"/>
              </a:rPr>
              <a:t> modes to beat the huge QCD BG.</a:t>
            </a:r>
          </a:p>
        </p:txBody>
      </p:sp>
      <p:sp>
        <p:nvSpPr>
          <p:cNvPr id="736" name="Shape 736"/>
          <p:cNvSpPr/>
          <p:nvPr/>
        </p:nvSpPr>
        <p:spPr>
          <a:xfrm>
            <a:off x="10300888" y="4673599"/>
            <a:ext cx="2372466" cy="1422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i="1" sz="2400">
                <a:latin typeface="Gill Sans"/>
                <a:ea typeface="Gill Sans"/>
                <a:cs typeface="Gill Sans"/>
                <a:sym typeface="Gill Sans"/>
              </a:rPr>
              <a:t>Use the </a:t>
            </a:r>
            <a:r>
              <a:rPr i="1" sz="2400">
                <a:solidFill>
                  <a:srgbClr val="FF2600"/>
                </a:solidFill>
                <a:latin typeface="Gill Sans"/>
                <a:ea typeface="Gill Sans"/>
                <a:cs typeface="Gill Sans"/>
                <a:sym typeface="Gill Sans"/>
              </a:rPr>
              <a:t>dominant</a:t>
            </a:r>
            <a:r>
              <a:rPr i="1" sz="2400">
                <a:latin typeface="Gill Sans"/>
                <a:ea typeface="Gill Sans"/>
                <a:cs typeface="Gill Sans"/>
                <a:sym typeface="Gill Sans"/>
              </a:rPr>
              <a:t> (jet) modes to take advantage of clean environment</a:t>
            </a:r>
          </a:p>
        </p:txBody>
      </p:sp>
      <p:pic>
        <p:nvPicPr>
          <p:cNvPr id="737" name="image14.png"/>
          <p:cNvPicPr/>
          <p:nvPr/>
        </p:nvPicPr>
        <p:blipFill>
          <a:blip r:embed="rId6">
            <a:extLst/>
          </a:blip>
          <a:stretch>
            <a:fillRect/>
          </a:stretch>
        </p:blipFill>
        <p:spPr>
          <a:xfrm>
            <a:off x="4950385" y="7171990"/>
            <a:ext cx="1351429" cy="2006602"/>
          </a:xfrm>
          <a:prstGeom prst="rect">
            <a:avLst/>
          </a:prstGeom>
          <a:ln w="12700">
            <a:miter lim="400000"/>
          </a:ln>
        </p:spPr>
      </p:pic>
      <p:sp>
        <p:nvSpPr>
          <p:cNvPr id="738" name="Shape 738"/>
          <p:cNvSpPr/>
          <p:nvPr/>
        </p:nvSpPr>
        <p:spPr>
          <a:xfrm>
            <a:off x="2832100" y="6889749"/>
            <a:ext cx="262890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400">
                <a:latin typeface="Gill Sans"/>
                <a:ea typeface="Gill Sans"/>
                <a:cs typeface="Gill Sans"/>
                <a:sym typeface="Gill Sans"/>
              </a:rPr>
              <a:t>LHC</a:t>
            </a:r>
            <a:r>
              <a:rPr>
                <a:latin typeface="Gill Sans"/>
                <a:ea typeface="Gill Sans"/>
                <a:cs typeface="Gill Sans"/>
                <a:sym typeface="Gill Sans"/>
              </a:rPr>
              <a:t> : Higgs Discovery</a:t>
            </a:r>
            <a:endParaRPr>
              <a:latin typeface="ヒラギノ角ゴ Pro W3"/>
              <a:ea typeface="ヒラギノ角ゴ Pro W3"/>
              <a:cs typeface="ヒラギノ角ゴ Pro W3"/>
              <a:sym typeface="ヒラギノ角ゴ Pro W3"/>
            </a:endParaRPr>
          </a:p>
          <a:p>
            <a:pPr lvl="0" algn="l">
              <a:defRPr sz="1800"/>
            </a:pPr>
            <a:r>
              <a:rPr>
                <a:latin typeface="Gill Sans"/>
                <a:ea typeface="Gill Sans"/>
                <a:cs typeface="Gill Sans"/>
                <a:sym typeface="Gill Sans"/>
              </a:rPr>
              <a:t>Search for New Physics</a:t>
            </a:r>
          </a:p>
        </p:txBody>
      </p:sp>
      <p:sp>
        <p:nvSpPr>
          <p:cNvPr id="739" name="Shape 739"/>
          <p:cNvSpPr/>
          <p:nvPr/>
        </p:nvSpPr>
        <p:spPr>
          <a:xfrm>
            <a:off x="6438900" y="7261224"/>
            <a:ext cx="287774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400">
                <a:latin typeface="Gill Sans"/>
                <a:ea typeface="Gill Sans"/>
                <a:cs typeface="Gill Sans"/>
                <a:sym typeface="Gill Sans"/>
              </a:rPr>
              <a:t>ILC : </a:t>
            </a:r>
            <a:r>
              <a:rPr>
                <a:latin typeface="Gill Sans"/>
                <a:ea typeface="Gill Sans"/>
                <a:cs typeface="Gill Sans"/>
                <a:sym typeface="Gill Sans"/>
              </a:rPr>
              <a:t>Precision Higgs Study </a:t>
            </a:r>
            <a:endParaRPr>
              <a:latin typeface="ヒラギノ角ゴ Pro W3"/>
              <a:ea typeface="ヒラギノ角ゴ Pro W3"/>
              <a:cs typeface="ヒラギノ角ゴ Pro W3"/>
              <a:sym typeface="ヒラギノ角ゴ Pro W3"/>
            </a:endParaRPr>
          </a:p>
          <a:p>
            <a:pPr lvl="0" algn="l">
              <a:defRPr sz="1800"/>
            </a:pPr>
            <a:r>
              <a:rPr>
                <a:latin typeface="Gill Sans"/>
                <a:ea typeface="Gill Sans"/>
                <a:cs typeface="Gill Sans"/>
                <a:sym typeface="Gill Sans"/>
              </a:rPr>
              <a:t>Search for New Physics</a:t>
            </a:r>
          </a:p>
        </p:txBody>
      </p:sp>
      <p:pic>
        <p:nvPicPr>
          <p:cNvPr id="740" name="image15.png"/>
          <p:cNvPicPr/>
          <p:nvPr/>
        </p:nvPicPr>
        <p:blipFill>
          <a:blip r:embed="rId7">
            <a:extLst/>
          </a:blip>
          <a:stretch>
            <a:fillRect/>
          </a:stretch>
        </p:blipFill>
        <p:spPr>
          <a:xfrm>
            <a:off x="9785350" y="8724386"/>
            <a:ext cx="2895600" cy="343416"/>
          </a:xfrm>
          <a:prstGeom prst="rect">
            <a:avLst/>
          </a:prstGeom>
          <a:ln w="12700">
            <a:miter lim="400000"/>
          </a:ln>
        </p:spPr>
      </p:pic>
      <p:sp>
        <p:nvSpPr>
          <p:cNvPr id="741" name="Shape 741"/>
          <p:cNvSpPr/>
          <p:nvPr/>
        </p:nvSpPr>
        <p:spPr>
          <a:xfrm>
            <a:off x="9548018" y="9131299"/>
            <a:ext cx="2926161"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i="1" sz="2400">
                <a:solidFill>
                  <a:srgbClr val="FF2600"/>
                </a:solidFill>
                <a:latin typeface="Gill Sans"/>
                <a:ea typeface="Gill Sans"/>
                <a:cs typeface="Gill Sans"/>
                <a:sym typeface="Gill Sans"/>
              </a:defRPr>
            </a:lvl1pPr>
          </a:lstStyle>
          <a:p>
            <a:pPr lvl="0">
              <a:defRPr i="0" sz="1800">
                <a:solidFill>
                  <a:srgbClr val="000000"/>
                </a:solidFill>
              </a:defRPr>
            </a:pPr>
            <a:r>
              <a:rPr i="1" sz="2400">
                <a:solidFill>
                  <a:srgbClr val="FF2600"/>
                </a:solidFill>
              </a:rPr>
              <a:t>10 x less material budget</a:t>
            </a:r>
          </a:p>
        </p:txBody>
      </p:sp>
      <p:sp>
        <p:nvSpPr>
          <p:cNvPr id="742" name="Shape 742"/>
          <p:cNvSpPr/>
          <p:nvPr/>
        </p:nvSpPr>
        <p:spPr>
          <a:xfrm>
            <a:off x="405251" y="3340100"/>
            <a:ext cx="2197101" cy="1778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i="1" sz="2400">
                <a:solidFill>
                  <a:srgbClr val="0433FF"/>
                </a:solidFill>
                <a:latin typeface="Gill Sans"/>
                <a:ea typeface="Gill Sans"/>
                <a:cs typeface="Gill Sans"/>
                <a:sym typeface="Gill Sans"/>
              </a:rPr>
              <a:t>Energy Frontier Collider Detectors</a:t>
            </a:r>
            <a:endParaRPr>
              <a:latin typeface="ヒラギノ角ゴ Pro W3"/>
              <a:ea typeface="ヒラギノ角ゴ Pro W3"/>
              <a:cs typeface="ヒラギノ角ゴ Pro W3"/>
              <a:sym typeface="ヒラギノ角ゴ Pro W3"/>
            </a:endParaRPr>
          </a:p>
          <a:p>
            <a:pPr lvl="0" algn="l">
              <a:defRPr sz="1800"/>
            </a:pPr>
            <a:r>
              <a:rPr i="1" sz="2400">
                <a:solidFill>
                  <a:srgbClr val="0433FF"/>
                </a:solidFill>
                <a:latin typeface="Gill Sans"/>
                <a:ea typeface="Gill Sans"/>
                <a:cs typeface="Gill Sans"/>
                <a:sym typeface="Gill Sans"/>
              </a:rPr>
              <a:t>spearhead state-of-the-art detector technologies</a:t>
            </a:r>
          </a:p>
        </p:txBody>
      </p:sp>
      <p:sp>
        <p:nvSpPr>
          <p:cNvPr id="743" name="Shape 743"/>
          <p:cNvSpPr/>
          <p:nvPr/>
        </p:nvSpPr>
        <p:spPr>
          <a:xfrm>
            <a:off x="397358" y="2743200"/>
            <a:ext cx="1181821"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Gill Sans SemiBold"/>
                <a:ea typeface="Gill Sans SemiBold"/>
                <a:cs typeface="Gill Sans SemiBold"/>
                <a:sym typeface="Gill Sans SemiBold"/>
              </a:defRPr>
            </a:lvl1pPr>
          </a:lstStyle>
          <a:p>
            <a:pPr lvl="0">
              <a:defRPr sz="1800"/>
            </a:pPr>
            <a:r>
              <a:rPr sz="3600"/>
              <a:t>Moral</a:t>
            </a:r>
          </a:p>
        </p:txBody>
      </p:sp>
    </p:spTree>
  </p:cSld>
  <p:clrMapOvr>
    <a:masterClrMapping/>
  </p:clrMapOvr>
  <p:transition spd="med" advClick="1">
    <p:dissolve/>
  </p:transition>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5" name="Shape 1345"/>
          <p:cNvSpPr/>
          <p:nvPr>
            <p:ph type="title"/>
          </p:nvPr>
        </p:nvSpPr>
        <p:spPr>
          <a:prstGeom prst="rect">
            <a:avLst/>
          </a:prstGeom>
        </p:spPr>
        <p:txBody>
          <a:bodyPr/>
          <a:lstStyle>
            <a:lvl1pPr>
              <a:defRPr i="1" sz="4400">
                <a:solidFill>
                  <a:srgbClr val="021CA1"/>
                </a:solidFill>
                <a:latin typeface="Helvetica Neue"/>
                <a:ea typeface="Helvetica Neue"/>
                <a:cs typeface="Helvetica Neue"/>
                <a:sym typeface="Helvetica Neue"/>
              </a:defRPr>
            </a:lvl1pPr>
          </a:lstStyle>
          <a:p>
            <a:pPr lvl="0">
              <a:defRPr b="0" i="0" sz="1800">
                <a:solidFill>
                  <a:srgbClr val="000000"/>
                </a:solidFill>
              </a:defRPr>
            </a:pPr>
            <a:r>
              <a:rPr b="1" i="1" sz="4400">
                <a:solidFill>
                  <a:srgbClr val="021CA1"/>
                </a:solidFill>
              </a:rPr>
              <a:t>Electroweak Baryogenesis</a:t>
            </a:r>
          </a:p>
        </p:txBody>
      </p:sp>
      <p:sp>
        <p:nvSpPr>
          <p:cNvPr id="1346" name="Shape 134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b="0"/>
            </a:pPr>
            <a:fld id="{86CB4B4D-7CA3-9044-876B-883B54F8677D}" type="slidenum">
              <a:rPr b="1"/>
            </a:fld>
          </a:p>
        </p:txBody>
      </p:sp>
      <p:pic>
        <p:nvPicPr>
          <p:cNvPr id="1347" name="pasted-image.pdf"/>
          <p:cNvPicPr/>
          <p:nvPr/>
        </p:nvPicPr>
        <p:blipFill>
          <a:blip r:embed="rId2">
            <a:extLst/>
          </a:blip>
          <a:stretch>
            <a:fillRect/>
          </a:stretch>
        </p:blipFill>
        <p:spPr>
          <a:xfrm>
            <a:off x="322485" y="1336408"/>
            <a:ext cx="7670133" cy="7352948"/>
          </a:xfrm>
          <a:prstGeom prst="rect">
            <a:avLst/>
          </a:prstGeom>
          <a:ln w="12700">
            <a:miter lim="400000"/>
          </a:ln>
        </p:spPr>
      </p:pic>
      <p:sp>
        <p:nvSpPr>
          <p:cNvPr id="1348" name="Shape 1348"/>
          <p:cNvSpPr/>
          <p:nvPr/>
        </p:nvSpPr>
        <p:spPr>
          <a:xfrm>
            <a:off x="8204584" y="1603040"/>
            <a:ext cx="4730560" cy="47866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lvl="0" algn="l" defTabSz="457200">
              <a:defRPr sz="1800"/>
            </a:pPr>
            <a:r>
              <a:rPr sz="2800" u="sng">
                <a:latin typeface="Helvetica Neue"/>
                <a:ea typeface="Helvetica Neue"/>
                <a:cs typeface="Helvetica Neue"/>
                <a:sym typeface="Helvetica Neue"/>
              </a:rPr>
              <a:t>Example:</a:t>
            </a:r>
            <a:endParaRPr sz="2800" u="sng">
              <a:latin typeface="Helvetica Neue"/>
              <a:ea typeface="Helvetica Neue"/>
              <a:cs typeface="Helvetica Neue"/>
              <a:sym typeface="Helvetica Neue"/>
            </a:endParaRPr>
          </a:p>
          <a:p>
            <a:pPr lvl="0" algn="l" defTabSz="457200">
              <a:defRPr sz="1800"/>
            </a:pPr>
            <a:br>
              <a:rPr sz="2400">
                <a:latin typeface="Helvetica Neue"/>
                <a:ea typeface="Helvetica Neue"/>
                <a:cs typeface="Helvetica Neue"/>
                <a:sym typeface="Helvetica Neue"/>
              </a:rPr>
            </a:br>
            <a:r>
              <a:rPr sz="2400">
                <a:latin typeface="Helvetica Neue"/>
                <a:ea typeface="Helvetica Neue"/>
                <a:cs typeface="Helvetica Neue"/>
                <a:sym typeface="Helvetica Neue"/>
              </a:rPr>
              <a:t>Electroweak baryogenesis in a </a:t>
            </a:r>
            <a:r>
              <a:rPr b="1" i="1" sz="2400">
                <a:latin typeface="Helvetica Neue"/>
                <a:ea typeface="Helvetica Neue"/>
                <a:cs typeface="Helvetica Neue"/>
                <a:sym typeface="Helvetica Neue"/>
              </a:rPr>
              <a:t>Two Higgs Doublet Model</a:t>
            </a:r>
            <a:endParaRPr sz="2400">
              <a:latin typeface="Helvetica Neue"/>
              <a:ea typeface="Helvetica Neue"/>
              <a:cs typeface="Helvetica Neue"/>
              <a:sym typeface="Helvetica Neue"/>
            </a:endParaRPr>
          </a:p>
          <a:p>
            <a:pPr lvl="0" algn="l" defTabSz="457200">
              <a:defRPr sz="1800"/>
            </a:pPr>
            <a:endParaRPr sz="2400">
              <a:latin typeface="Helvetica Neue"/>
              <a:ea typeface="Helvetica Neue"/>
              <a:cs typeface="Helvetica Neue"/>
              <a:sym typeface="Helvetica Neue"/>
            </a:endParaRPr>
          </a:p>
          <a:p>
            <a:pPr lvl="0" algn="l" defTabSz="457200">
              <a:defRPr sz="1800"/>
            </a:pPr>
            <a:r>
              <a:rPr sz="2400">
                <a:latin typeface="Helvetica Neue"/>
                <a:ea typeface="Helvetica Neue"/>
                <a:cs typeface="Helvetica Neue"/>
                <a:sym typeface="Helvetica Neue"/>
              </a:rPr>
              <a:t>Large deviations in Higgs self-coupling</a:t>
            </a:r>
            <a:endParaRPr sz="2400">
              <a:latin typeface="Helvetica Neue"/>
              <a:ea typeface="Helvetica Neue"/>
              <a:cs typeface="Helvetica Neue"/>
              <a:sym typeface="Helvetica Neue"/>
            </a:endParaRPr>
          </a:p>
          <a:p>
            <a:pPr lvl="0" algn="l" defTabSz="457200">
              <a:defRPr sz="1800"/>
            </a:pPr>
            <a:r>
              <a:rPr sz="2400">
                <a:latin typeface="Helvetica Neue"/>
                <a:ea typeface="Helvetica Neue"/>
                <a:cs typeface="Helvetica Neue"/>
                <a:sym typeface="Helvetica Neue"/>
              </a:rPr>
              <a:t>→ </a:t>
            </a:r>
            <a:r>
              <a:rPr b="1" i="1" sz="2400">
                <a:solidFill>
                  <a:srgbClr val="0433FF"/>
                </a:solidFill>
                <a:latin typeface="Helvetica Neue"/>
                <a:ea typeface="Helvetica Neue"/>
                <a:cs typeface="Helvetica Neue"/>
                <a:sym typeface="Helvetica Neue"/>
              </a:rPr>
              <a:t>1st order EW phase </a:t>
            </a:r>
            <a:endParaRPr b="1" i="1" sz="2400">
              <a:solidFill>
                <a:srgbClr val="0433FF"/>
              </a:solidFill>
              <a:latin typeface="Helvetica Neue"/>
              <a:ea typeface="Helvetica Neue"/>
              <a:cs typeface="Helvetica Neue"/>
              <a:sym typeface="Helvetica Neue"/>
            </a:endParaRPr>
          </a:p>
          <a:p>
            <a:pPr lvl="0" algn="l" defTabSz="457200">
              <a:defRPr sz="1800"/>
            </a:pPr>
            <a:r>
              <a:rPr b="1" i="1" sz="2400">
                <a:solidFill>
                  <a:srgbClr val="0433FF"/>
                </a:solidFill>
                <a:latin typeface="Helvetica Neue"/>
                <a:ea typeface="Helvetica Neue"/>
                <a:cs typeface="Helvetica Neue"/>
                <a:sym typeface="Helvetica Neue"/>
              </a:rPr>
              <a:t>     transition </a:t>
            </a:r>
            <a:endParaRPr sz="2400">
              <a:latin typeface="Helvetica Neue"/>
              <a:ea typeface="Helvetica Neue"/>
              <a:cs typeface="Helvetica Neue"/>
              <a:sym typeface="Helvetica Neue"/>
            </a:endParaRPr>
          </a:p>
          <a:p>
            <a:pPr lvl="0" algn="l" defTabSz="457200">
              <a:defRPr sz="1800"/>
            </a:pPr>
            <a:r>
              <a:rPr sz="2400">
                <a:latin typeface="Helvetica Neue"/>
                <a:ea typeface="Helvetica Neue"/>
                <a:cs typeface="Helvetica Neue"/>
                <a:sym typeface="Helvetica Neue"/>
              </a:rPr>
              <a:t>→ </a:t>
            </a:r>
            <a:r>
              <a:rPr b="1" i="1" sz="2400">
                <a:latin typeface="Helvetica Neue"/>
                <a:ea typeface="Helvetica Neue"/>
                <a:cs typeface="Helvetica Neue"/>
                <a:sym typeface="Helvetica Neue"/>
              </a:rPr>
              <a:t>Out of equilibrium</a:t>
            </a:r>
            <a:endParaRPr b="1" i="1" sz="2400">
              <a:latin typeface="Helvetica Neue"/>
              <a:ea typeface="Helvetica Neue"/>
              <a:cs typeface="Helvetica Neue"/>
              <a:sym typeface="Helvetica Neue"/>
            </a:endParaRPr>
          </a:p>
          <a:p>
            <a:pPr lvl="0" algn="l" defTabSz="457200">
              <a:spcBef>
                <a:spcPts val="1400"/>
              </a:spcBef>
              <a:defRPr sz="1800"/>
            </a:pPr>
            <a:r>
              <a:rPr b="1" i="1" sz="2400">
                <a:solidFill>
                  <a:srgbClr val="0433FF"/>
                </a:solidFill>
                <a:latin typeface="Helvetica Neue"/>
                <a:ea typeface="Helvetica Neue"/>
                <a:cs typeface="Helvetica Neue"/>
                <a:sym typeface="Helvetica Neue"/>
              </a:rPr>
              <a:t>+ CPV in Higgs sector</a:t>
            </a:r>
            <a:endParaRPr b="1" i="1" sz="2400">
              <a:solidFill>
                <a:srgbClr val="0433FF"/>
              </a:solidFill>
              <a:latin typeface="Helvetica Neue"/>
              <a:ea typeface="Helvetica Neue"/>
              <a:cs typeface="Helvetica Neue"/>
              <a:sym typeface="Helvetica Neue"/>
            </a:endParaRPr>
          </a:p>
          <a:p>
            <a:pPr lvl="0" algn="l" defTabSz="457200">
              <a:defRPr sz="1800"/>
            </a:pPr>
            <a:r>
              <a:rPr sz="2400">
                <a:latin typeface="Helvetica Neue"/>
                <a:ea typeface="Helvetica Neue"/>
                <a:cs typeface="Helvetica Neue"/>
                <a:sym typeface="Helvetica Neue"/>
              </a:rPr>
              <a:t>→ </a:t>
            </a:r>
            <a:r>
              <a:rPr b="1" i="1" sz="2400">
                <a:latin typeface="Helvetica Neue"/>
                <a:ea typeface="Helvetica Neue"/>
                <a:cs typeface="Helvetica Neue"/>
                <a:sym typeface="Helvetica Neue"/>
              </a:rPr>
              <a:t>EW baryogenesis possible</a:t>
            </a:r>
          </a:p>
        </p:txBody>
      </p:sp>
      <p:sp>
        <p:nvSpPr>
          <p:cNvPr id="1349" name="Shape 1349"/>
          <p:cNvSpPr/>
          <p:nvPr/>
        </p:nvSpPr>
        <p:spPr>
          <a:xfrm>
            <a:off x="3190706" y="2552192"/>
            <a:ext cx="958597" cy="1"/>
          </a:xfrm>
          <a:prstGeom prst="line">
            <a:avLst/>
          </a:prstGeom>
          <a:ln w="12700">
            <a:solidFill/>
            <a:miter lim="400000"/>
            <a:tailEnd type="triangle"/>
          </a:ln>
        </p:spPr>
        <p:txBody>
          <a:bodyPr lIns="0" tIns="0" rIns="0" bIns="0"/>
          <a:lstStyle/>
          <a:p>
            <a:pPr lvl="0" defTabSz="355600">
              <a:defRPr sz="38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350" name="Shape 1350"/>
          <p:cNvSpPr/>
          <p:nvPr/>
        </p:nvSpPr>
        <p:spPr>
          <a:xfrm>
            <a:off x="4180554" y="1976870"/>
            <a:ext cx="2982690" cy="11506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b="1" i="1" sz="2200">
                <a:solidFill>
                  <a:srgbClr val="0433FF"/>
                </a:solidFill>
                <a:latin typeface="Helvetica Neue"/>
                <a:ea typeface="Helvetica Neue"/>
                <a:cs typeface="Helvetica Neue"/>
                <a:sym typeface="Helvetica Neue"/>
              </a:defRPr>
            </a:lvl1pPr>
          </a:lstStyle>
          <a:p>
            <a:pPr lvl="0">
              <a:defRPr b="0" i="0" sz="1800">
                <a:solidFill>
                  <a:srgbClr val="000000"/>
                </a:solidFill>
              </a:defRPr>
            </a:pPr>
            <a:r>
              <a:rPr b="1" i="1" sz="2200">
                <a:solidFill>
                  <a:srgbClr val="0433FF"/>
                </a:solidFill>
              </a:rPr>
              <a:t>Region where EW baryogenesis is expected</a:t>
            </a:r>
          </a:p>
        </p:txBody>
      </p:sp>
      <p:sp>
        <p:nvSpPr>
          <p:cNvPr id="1351" name="Shape 1351"/>
          <p:cNvSpPr/>
          <p:nvPr/>
        </p:nvSpPr>
        <p:spPr>
          <a:xfrm>
            <a:off x="4900497" y="5195502"/>
            <a:ext cx="2982691" cy="80802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sz="2200">
                <a:solidFill>
                  <a:srgbClr val="FF2600"/>
                </a:solidFill>
                <a:latin typeface="Helvetica Neue"/>
                <a:ea typeface="Helvetica Neue"/>
                <a:cs typeface="Helvetica Neue"/>
                <a:sym typeface="Helvetica Neue"/>
              </a:defRPr>
            </a:lvl1pPr>
          </a:lstStyle>
          <a:p>
            <a:pPr lvl="0">
              <a:defRPr sz="1800">
                <a:solidFill>
                  <a:srgbClr val="000000"/>
                </a:solidFill>
              </a:defRPr>
            </a:pPr>
            <a:r>
              <a:rPr sz="2200">
                <a:solidFill>
                  <a:srgbClr val="FF2600"/>
                </a:solidFill>
              </a:rPr>
              <a:t>Minimum value of Higgs self-coupling</a:t>
            </a:r>
          </a:p>
        </p:txBody>
      </p:sp>
      <p:sp>
        <p:nvSpPr>
          <p:cNvPr id="1352" name="Shape 1352"/>
          <p:cNvSpPr/>
          <p:nvPr/>
        </p:nvSpPr>
        <p:spPr>
          <a:xfrm>
            <a:off x="688276" y="8479180"/>
            <a:ext cx="2086535" cy="4030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457200">
              <a:defRPr sz="1800">
                <a:latin typeface="Helvetica Neue"/>
                <a:ea typeface="Helvetica Neue"/>
                <a:cs typeface="Helvetica Neue"/>
                <a:sym typeface="Helvetica Neue"/>
              </a:defRPr>
            </a:lvl1pPr>
          </a:lstStyle>
          <a:p>
            <a:pPr lvl="0"/>
            <a:r>
              <a:t>Senaha, Kanemura</a:t>
            </a:r>
          </a:p>
        </p:txBody>
      </p:sp>
      <p:sp>
        <p:nvSpPr>
          <p:cNvPr id="1353" name="Shape 1353"/>
          <p:cNvSpPr/>
          <p:nvPr/>
        </p:nvSpPr>
        <p:spPr>
          <a:xfrm flipV="1">
            <a:off x="3121151" y="1495973"/>
            <a:ext cx="1" cy="6119060"/>
          </a:xfrm>
          <a:prstGeom prst="line">
            <a:avLst/>
          </a:prstGeom>
          <a:ln w="25400">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p>
        </p:txBody>
      </p:sp>
      <p:sp>
        <p:nvSpPr>
          <p:cNvPr id="1354" name="Shape 1354"/>
          <p:cNvSpPr/>
          <p:nvPr/>
        </p:nvSpPr>
        <p:spPr>
          <a:xfrm>
            <a:off x="1837413" y="6415701"/>
            <a:ext cx="6067770" cy="1"/>
          </a:xfrm>
          <a:prstGeom prst="line">
            <a:avLst/>
          </a:prstGeom>
          <a:ln w="25400">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p>
        </p:txBody>
      </p:sp>
      <p:sp>
        <p:nvSpPr>
          <p:cNvPr id="1355" name="Shape 1355"/>
          <p:cNvSpPr/>
          <p:nvPr/>
        </p:nvSpPr>
        <p:spPr>
          <a:xfrm>
            <a:off x="8204584" y="7191857"/>
            <a:ext cx="4730560" cy="159624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400">
                <a:solidFill>
                  <a:srgbClr val="FF2C79"/>
                </a:solidFill>
                <a:latin typeface="Helvetica Neue"/>
                <a:ea typeface="Helvetica Neue"/>
                <a:cs typeface="Helvetica Neue"/>
                <a:sym typeface="Helvetica Neue"/>
              </a:rPr>
              <a:t>ILC can test the idea of </a:t>
            </a:r>
            <a:r>
              <a:rPr b="1" i="1" sz="2400">
                <a:solidFill>
                  <a:srgbClr val="FF2C79"/>
                </a:solidFill>
                <a:latin typeface="Helvetica Neue"/>
                <a:ea typeface="Helvetica Neue"/>
                <a:cs typeface="Helvetica Neue"/>
                <a:sym typeface="Helvetica Neue"/>
              </a:rPr>
              <a:t>baryogenesis occurring at the electroweak scale</a:t>
            </a:r>
            <a:r>
              <a:rPr sz="2400">
                <a:solidFill>
                  <a:srgbClr val="FF2C79"/>
                </a:solidFill>
                <a:latin typeface="Helvetica Neue"/>
                <a:ea typeface="Helvetica Neue"/>
                <a:cs typeface="Helvetica Neue"/>
                <a:sym typeface="Helvetica Neue"/>
              </a:rPr>
              <a:t>.</a:t>
            </a:r>
            <a:endParaRPr sz="2400">
              <a:solidFill>
                <a:srgbClr val="FF2C79"/>
              </a:solidFill>
              <a:latin typeface="Helvetica Neue"/>
              <a:ea typeface="Helvetica Neue"/>
              <a:cs typeface="Helvetica Neue"/>
              <a:sym typeface="Helvetica Neue"/>
            </a:endParaRPr>
          </a:p>
        </p:txBody>
      </p:sp>
      <p:sp>
        <p:nvSpPr>
          <p:cNvPr id="1356" name="Shape 1356"/>
          <p:cNvSpPr/>
          <p:nvPr/>
        </p:nvSpPr>
        <p:spPr>
          <a:xfrm>
            <a:off x="3466108" y="3595866"/>
            <a:ext cx="2298275" cy="4648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b="1" i="1" sz="2200">
                <a:solidFill>
                  <a:srgbClr val="0433FF"/>
                </a:solidFill>
                <a:latin typeface="Helvetica Neue"/>
                <a:ea typeface="Helvetica Neue"/>
                <a:cs typeface="Helvetica Neue"/>
                <a:sym typeface="Helvetica Neue"/>
              </a:defRPr>
            </a:lvl1pPr>
          </a:lstStyle>
          <a:p>
            <a:pPr lvl="0">
              <a:defRPr b="0" i="0" sz="1800">
                <a:solidFill>
                  <a:srgbClr val="000000"/>
                </a:solidFill>
              </a:defRPr>
            </a:pPr>
            <a:r>
              <a:rPr b="1" i="1" sz="2200">
                <a:solidFill>
                  <a:srgbClr val="0433FF"/>
                </a:solidFill>
              </a:rPr>
              <a:t>1st order EWPT</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58" name="Shape 1358"/>
          <p:cNvSpPr/>
          <p:nvPr>
            <p:ph type="title"/>
          </p:nvPr>
        </p:nvSpPr>
        <p:spPr>
          <a:xfrm>
            <a:off x="1269999" y="917440"/>
            <a:ext cx="10464801" cy="7918720"/>
          </a:xfrm>
          <a:prstGeom prst="rect">
            <a:avLst/>
          </a:prstGeom>
        </p:spPr>
        <p:txBody>
          <a:bodyPr/>
          <a:lstStyle>
            <a:lvl1pPr defTabSz="830862"/>
          </a:lstStyle>
          <a:p>
            <a:pPr lvl="0">
              <a:defRPr b="0" sz="1800"/>
            </a:pPr>
            <a:r>
              <a:rPr b="1" sz="7800"/>
              <a:t>Summary</a:t>
            </a:r>
          </a:p>
        </p:txBody>
      </p:sp>
      <p:sp>
        <p:nvSpPr>
          <p:cNvPr id="1359" name="Shape 1359"/>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61" name="Shape 1361"/>
          <p:cNvSpPr/>
          <p:nvPr>
            <p:ph type="body" idx="1"/>
          </p:nvPr>
        </p:nvSpPr>
        <p:spPr>
          <a:xfrm>
            <a:off x="196849" y="269789"/>
            <a:ext cx="12611101" cy="9214023"/>
          </a:xfrm>
          <a:prstGeom prst="rect">
            <a:avLst/>
          </a:prstGeom>
        </p:spPr>
        <p:txBody>
          <a:bodyPr/>
          <a:lstStyle/>
          <a:p>
            <a:pPr lvl="0" marL="558800" indent="-457200" defTabSz="830862">
              <a:spcBef>
                <a:spcPts val="2000"/>
              </a:spcBef>
              <a:buSzPct val="125000"/>
              <a:buFont typeface="Lucida Grande"/>
              <a:defRPr sz="1800"/>
            </a:pPr>
            <a:r>
              <a:rPr sz="2800"/>
              <a:t>The primary goal for the next decades is</a:t>
            </a:r>
            <a:r>
              <a:rPr b="1" i="1" sz="2800"/>
              <a:t> to uncover the secret of the EW symmetry breaking.</a:t>
            </a:r>
            <a:r>
              <a:rPr sz="2800"/>
              <a:t> The discovery of H(125) completed the SM particle spectrum and taught us how the EW symmetry was broken. However, it does not tell us why it was broken. </a:t>
            </a:r>
            <a:r>
              <a:rPr b="1" i="1" sz="2800">
                <a:solidFill>
                  <a:srgbClr val="FF2C79"/>
                </a:solidFill>
              </a:rPr>
              <a:t>Why μ</a:t>
            </a:r>
            <a:r>
              <a:rPr b="1" baseline="31999" i="1" sz="2800">
                <a:solidFill>
                  <a:srgbClr val="FF2C79"/>
                </a:solidFill>
              </a:rPr>
              <a:t>2</a:t>
            </a:r>
            <a:r>
              <a:rPr b="1" i="1" sz="2800">
                <a:solidFill>
                  <a:srgbClr val="FF2C79"/>
                </a:solidFill>
              </a:rPr>
              <a:t> &lt; 0?</a:t>
            </a:r>
            <a:r>
              <a:rPr sz="2800"/>
              <a:t> To answer this question we need to go beyond the SM. </a:t>
            </a:r>
            <a:endParaRPr sz="2800"/>
          </a:p>
          <a:p>
            <a:pPr lvl="0" marL="558800" indent="-457200" defTabSz="830862">
              <a:spcBef>
                <a:spcPts val="2000"/>
              </a:spcBef>
              <a:buSzPct val="125000"/>
              <a:buFont typeface="Lucida Grande"/>
              <a:defRPr sz="1800"/>
            </a:pPr>
            <a:r>
              <a:rPr sz="2800"/>
              <a:t>There is a big branching point concerning the question: </a:t>
            </a:r>
            <a:r>
              <a:rPr b="1" i="1" sz="2800">
                <a:solidFill>
                  <a:srgbClr val="FF2C79"/>
                </a:solidFill>
              </a:rPr>
              <a:t>Is H(125) elementary or composite? </a:t>
            </a:r>
            <a:r>
              <a:rPr sz="2800"/>
              <a:t>There are </a:t>
            </a:r>
            <a:r>
              <a:rPr b="1" i="1" sz="2800">
                <a:solidFill>
                  <a:srgbClr val="0433FF"/>
                </a:solidFill>
              </a:rPr>
              <a:t>two powerful probes</a:t>
            </a:r>
            <a:r>
              <a:rPr sz="2800"/>
              <a:t> in hand: </a:t>
            </a:r>
            <a:r>
              <a:rPr b="1" i="1" sz="2800">
                <a:solidFill>
                  <a:srgbClr val="0433FF"/>
                </a:solidFill>
              </a:rPr>
              <a:t>H(125) itself and the top quark</a:t>
            </a:r>
            <a:r>
              <a:rPr sz="2800"/>
              <a:t>. Different models predict different deviation patterns in Higgs and top couplings. </a:t>
            </a:r>
            <a:r>
              <a:rPr b="1" i="1" sz="2800"/>
              <a:t>ILC will measure these couplings with unprecedented precision.</a:t>
            </a:r>
            <a:endParaRPr b="1" i="1" sz="2800"/>
          </a:p>
          <a:p>
            <a:pPr lvl="0" marL="558800" indent="-457200" defTabSz="830862">
              <a:spcBef>
                <a:spcPts val="2000"/>
              </a:spcBef>
              <a:buSzPct val="125000"/>
              <a:buFont typeface="Lucida Grande"/>
              <a:defRPr sz="1800"/>
            </a:pPr>
            <a:r>
              <a:rPr sz="2800"/>
              <a:t>This will open up </a:t>
            </a:r>
            <a:r>
              <a:rPr sz="2800">
                <a:solidFill>
                  <a:srgbClr val="FF2C79"/>
                </a:solidFill>
                <a:uFill>
                  <a:solidFill>
                    <a:srgbClr val="FF2C79"/>
                  </a:solidFill>
                </a:uFill>
              </a:rPr>
              <a:t>a window to BSM</a:t>
            </a:r>
            <a:r>
              <a:rPr sz="2800"/>
              <a:t> and </a:t>
            </a:r>
            <a:r>
              <a:rPr b="1" i="1" sz="2800">
                <a:solidFill>
                  <a:srgbClr val="0433FF"/>
                </a:solidFill>
              </a:rPr>
              <a:t>fingerprint BSM models</a:t>
            </a:r>
            <a:r>
              <a:rPr sz="2800"/>
              <a:t>, otherwise will </a:t>
            </a:r>
            <a:r>
              <a:rPr sz="2800">
                <a:solidFill>
                  <a:srgbClr val="FF2C79"/>
                </a:solidFill>
                <a:uFill>
                  <a:solidFill>
                    <a:srgbClr val="FF2C79"/>
                  </a:solidFill>
                </a:uFill>
              </a:rPr>
              <a:t>set the energy scale for the E-frontier machine that will follow LHC and ILC.</a:t>
            </a:r>
            <a:endParaRPr sz="2800">
              <a:solidFill>
                <a:srgbClr val="FF2C79"/>
              </a:solidFill>
              <a:uFill>
                <a:solidFill>
                  <a:srgbClr val="FF2C79"/>
                </a:solidFill>
              </a:uFill>
            </a:endParaRPr>
          </a:p>
          <a:p>
            <a:pPr lvl="0" marL="558800" indent="-457200" defTabSz="830862">
              <a:spcBef>
                <a:spcPts val="2000"/>
              </a:spcBef>
              <a:buSzPct val="125000"/>
              <a:buFont typeface="Lucida Grande"/>
              <a:defRPr sz="1800"/>
            </a:pPr>
            <a:r>
              <a:rPr b="1" i="1" sz="2800">
                <a:solidFill>
                  <a:srgbClr val="0433FF"/>
                </a:solidFill>
                <a:uFill>
                  <a:solidFill>
                    <a:srgbClr val="FF2C79"/>
                  </a:solidFill>
                </a:uFill>
              </a:rPr>
              <a:t>Cubic self-coupling measurement</a:t>
            </a:r>
            <a:r>
              <a:rPr sz="2800">
                <a:uFill>
                  <a:solidFill>
                    <a:srgbClr val="FF2C79"/>
                  </a:solidFill>
                </a:uFill>
              </a:rPr>
              <a:t> will decide whether the EWSB was strong 1st order phase transition or not. If it was, it will provide us the possibility of understanding </a:t>
            </a:r>
            <a:r>
              <a:rPr b="1" i="1" sz="2800">
                <a:solidFill>
                  <a:srgbClr val="FF2C79"/>
                </a:solidFill>
                <a:uFill>
                  <a:solidFill>
                    <a:srgbClr val="FF2C79"/>
                  </a:solidFill>
                </a:uFill>
              </a:rPr>
              <a:t>baryogenesis at the EW scale</a:t>
            </a:r>
            <a:r>
              <a:rPr sz="2800">
                <a:uFill>
                  <a:solidFill>
                    <a:srgbClr val="FF2C79"/>
                  </a:solidFill>
                </a:uFill>
              </a:rPr>
              <a:t>. </a:t>
            </a:r>
            <a:endParaRPr sz="2800">
              <a:uFill>
                <a:solidFill>
                  <a:srgbClr val="FF2C79"/>
                </a:solidFill>
              </a:uFill>
            </a:endParaRPr>
          </a:p>
          <a:p>
            <a:pPr lvl="0" marL="558800" indent="-457200" defTabSz="830862">
              <a:spcBef>
                <a:spcPts val="2000"/>
              </a:spcBef>
              <a:buSzPct val="125000"/>
              <a:buFont typeface="Lucida Grande"/>
              <a:defRPr sz="1800"/>
            </a:pPr>
            <a:r>
              <a:rPr b="1" i="1" sz="2800">
                <a:uFill>
                  <a:solidFill>
                    <a:srgbClr val="FF2C79"/>
                  </a:solidFill>
                </a:uFill>
              </a:rPr>
              <a:t>The ILC is an ideal machine to address these questions</a:t>
            </a:r>
            <a:r>
              <a:rPr sz="2800"/>
              <a:t> (regardless of BSM scenarios) and we can do this</a:t>
            </a:r>
            <a:r>
              <a:rPr b="1" i="1" sz="2800">
                <a:solidFill>
                  <a:srgbClr val="FF2C79"/>
                </a:solidFill>
              </a:rPr>
              <a:t> model-independently</a:t>
            </a:r>
            <a:r>
              <a:rPr sz="2800"/>
              <a:t>.</a:t>
            </a:r>
          </a:p>
        </p:txBody>
      </p:sp>
      <p:sp>
        <p:nvSpPr>
          <p:cNvPr id="1362" name="Shape 1362"/>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fld>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364" name="pasted-image.pdf"/>
          <p:cNvPicPr/>
          <p:nvPr/>
        </p:nvPicPr>
        <p:blipFill>
          <a:blip r:embed="rId2">
            <a:extLst/>
          </a:blip>
          <a:stretch>
            <a:fillRect/>
          </a:stretch>
        </p:blipFill>
        <p:spPr>
          <a:xfrm>
            <a:off x="7566369" y="3032199"/>
            <a:ext cx="5648375" cy="4655433"/>
          </a:xfrm>
          <a:prstGeom prst="rect">
            <a:avLst/>
          </a:prstGeom>
          <a:ln w="12700">
            <a:miter lim="400000"/>
          </a:ln>
        </p:spPr>
      </p:pic>
      <p:sp>
        <p:nvSpPr>
          <p:cNvPr id="1365" name="Shape 1365"/>
          <p:cNvSpPr/>
          <p:nvPr>
            <p:ph type="body" idx="1"/>
          </p:nvPr>
        </p:nvSpPr>
        <p:spPr>
          <a:xfrm>
            <a:off x="196850" y="1529543"/>
            <a:ext cx="12611100" cy="8024384"/>
          </a:xfrm>
          <a:prstGeom prst="rect">
            <a:avLst/>
          </a:prstGeom>
        </p:spPr>
        <p:txBody>
          <a:bodyPr/>
          <a:lstStyle/>
          <a:p>
            <a:pPr lvl="0" marL="558800" indent="-457200" defTabSz="914400">
              <a:spcBef>
                <a:spcPts val="1000"/>
              </a:spcBef>
              <a:buClr>
                <a:srgbClr val="000000"/>
              </a:buClr>
              <a:buFont typeface="Helvetica Neue"/>
              <a:defRPr sz="1800"/>
            </a:pPr>
            <a:r>
              <a:rPr sz="2000">
                <a:uFill>
                  <a:solidFill/>
                </a:uFill>
              </a:rPr>
              <a:t>In this talk I have been focusing on the case where H(125) alone would be the probe for BSM physics, but there is a good chance for LHC Run 2 to bring us more. </a:t>
            </a:r>
            <a:endParaRPr sz="2000">
              <a:solidFill>
                <a:srgbClr val="FFFFFF"/>
              </a:solidFill>
              <a:uFill>
                <a:solidFill>
                  <a:srgbClr val="FFFFFF"/>
                </a:solidFill>
              </a:uFill>
              <a:latin typeface="Chalkboard"/>
              <a:ea typeface="Chalkboard"/>
              <a:cs typeface="Chalkboard"/>
              <a:sym typeface="Chalkboard"/>
            </a:endParaRPr>
          </a:p>
          <a:p>
            <a:pPr lvl="0" marL="558800" indent="-457200" defTabSz="830862">
              <a:spcBef>
                <a:spcPts val="1000"/>
              </a:spcBef>
              <a:buSzPct val="125000"/>
              <a:buFont typeface="Lucida Grande"/>
              <a:defRPr sz="1800"/>
            </a:pPr>
            <a:r>
              <a:rPr sz="2000">
                <a:uFill>
                  <a:solidFill>
                    <a:srgbClr val="FF2C79"/>
                  </a:solidFill>
                </a:uFill>
              </a:rPr>
              <a:t>It is also very important to stress that </a:t>
            </a:r>
            <a:r>
              <a:rPr b="1" i="1" sz="2000">
                <a:solidFill>
                  <a:srgbClr val="FF2C79"/>
                </a:solidFill>
                <a:uFill>
                  <a:solidFill>
                    <a:srgbClr val="FF2C79"/>
                  </a:solidFill>
                </a:uFill>
              </a:rPr>
              <a:t>ILC, too, is an energy frontier machine.</a:t>
            </a:r>
            <a:r>
              <a:rPr sz="2000">
                <a:solidFill>
                  <a:srgbClr val="FF2C79"/>
                </a:solidFill>
                <a:uFill>
                  <a:solidFill>
                    <a:srgbClr val="FF2C79"/>
                  </a:solidFill>
                </a:uFill>
              </a:rPr>
              <a:t> It will access the energy region never explored with any lepton collider. </a:t>
            </a:r>
            <a:r>
              <a:rPr sz="2000">
                <a:uFill>
                  <a:solidFill>
                    <a:srgbClr val="FF2C79"/>
                  </a:solidFill>
                </a:uFill>
              </a:rPr>
              <a:t>It is not a tiny corner of the parameter space that will be left after LHC. </a:t>
            </a:r>
            <a:r>
              <a:rPr b="1" i="1" sz="2000">
                <a:uFill>
                  <a:solidFill>
                    <a:srgbClr val="FF2C79"/>
                  </a:solidFill>
                </a:uFill>
              </a:rPr>
              <a:t>There is a wide and interesting region for ILC to explore.</a:t>
            </a:r>
            <a:r>
              <a:rPr sz="2000">
                <a:uFill>
                  <a:solidFill>
                    <a:srgbClr val="FF2C79"/>
                  </a:solidFill>
                </a:uFill>
              </a:rPr>
              <a:t> </a:t>
            </a:r>
            <a:br>
              <a:rPr sz="2000">
                <a:uFill>
                  <a:solidFill>
                    <a:srgbClr val="FF2C79"/>
                  </a:solidFill>
                </a:uFill>
              </a:rPr>
            </a:br>
            <a:br>
              <a:rPr sz="2000">
                <a:uFill>
                  <a:solidFill>
                    <a:srgbClr val="FF2C79"/>
                  </a:solidFill>
                </a:uFill>
              </a:rPr>
            </a:br>
            <a:r>
              <a:rPr b="1" i="1" sz="2000">
                <a:uFill>
                  <a:solidFill>
                    <a:srgbClr val="FF2C79"/>
                  </a:solidFill>
                </a:uFill>
              </a:rPr>
              <a:t>Example: </a:t>
            </a:r>
            <a:r>
              <a:rPr b="1" i="1" sz="2000">
                <a:solidFill>
                  <a:srgbClr val="0433FF"/>
                </a:solidFill>
                <a:uFill>
                  <a:solidFill>
                    <a:srgbClr val="FF2C79"/>
                  </a:solidFill>
                </a:uFill>
              </a:rPr>
              <a:t>Natural Radiative SUSY</a:t>
            </a:r>
            <a:br>
              <a:rPr sz="2000">
                <a:solidFill>
                  <a:srgbClr val="0433FF"/>
                </a:solidFill>
                <a:uFill>
                  <a:solidFill>
                    <a:srgbClr val="FF2C79"/>
                  </a:solidFill>
                </a:uFill>
              </a:rPr>
            </a:br>
            <a:r>
              <a:rPr sz="2000"/>
              <a:t>Naturalness prefers </a:t>
            </a:r>
            <a:r>
              <a:rPr b="1" i="1" sz="2000">
                <a:solidFill>
                  <a:srgbClr val="FF2C79"/>
                </a:solidFill>
              </a:rPr>
              <a:t>μ not far above 100GeV </a:t>
            </a:r>
            <a:r>
              <a:rPr sz="2000"/>
              <a:t>but colored </a:t>
            </a:r>
            <a:br>
              <a:rPr sz="2000"/>
            </a:br>
            <a:r>
              <a:rPr sz="2000"/>
              <a:t>sparticles can be heavy enough to escape LHC detection</a:t>
            </a:r>
            <a:br>
              <a:rPr sz="2000"/>
            </a:br>
            <a:br>
              <a:rPr sz="2000"/>
            </a:br>
            <a:endParaRPr sz="2000"/>
          </a:p>
          <a:p>
            <a:pPr lvl="2" marL="1076325" indent="-314325" defTabSz="456406">
              <a:spcBef>
                <a:spcPts val="1400"/>
              </a:spcBef>
              <a:buSzPct val="100000"/>
              <a:buChar char="→"/>
              <a:defRPr sz="1800"/>
            </a:pPr>
            <a:r>
              <a:rPr sz="2200"/>
              <a:t>light chargino/neutralinos will be </a:t>
            </a:r>
            <a:br>
              <a:rPr sz="2200"/>
            </a:br>
            <a:r>
              <a:rPr b="1" i="1" sz="2200">
                <a:solidFill>
                  <a:srgbClr val="FF2C79"/>
                </a:solidFill>
              </a:rPr>
              <a:t>higgsino-dominant</a:t>
            </a:r>
            <a:r>
              <a:rPr sz="2200"/>
              <a:t> and </a:t>
            </a:r>
            <a:r>
              <a:rPr b="1" i="1" sz="2200">
                <a:solidFill>
                  <a:srgbClr val="FF2C79"/>
                </a:solidFill>
              </a:rPr>
              <a:t>nearly mass degenerate</a:t>
            </a:r>
            <a:endParaRPr sz="2200"/>
          </a:p>
          <a:p>
            <a:pPr lvl="2" marL="1076325" indent="-314325" defTabSz="456406">
              <a:spcBef>
                <a:spcPts val="1400"/>
              </a:spcBef>
              <a:buSzPct val="100000"/>
              <a:buChar char="→"/>
              <a:defRPr sz="1800"/>
            </a:pPr>
            <a:r>
              <a:rPr b="1" i="1" sz="2200">
                <a:solidFill>
                  <a:srgbClr val="0433FF"/>
                </a:solidFill>
              </a:rPr>
              <a:t>typically Δm of 20 GeV or less</a:t>
            </a:r>
            <a:r>
              <a:rPr sz="2200"/>
              <a:t> </a:t>
            </a:r>
            <a:br>
              <a:rPr sz="2200"/>
            </a:br>
            <a:r>
              <a:rPr sz="2200"/>
              <a:t>                                        → </a:t>
            </a:r>
            <a:r>
              <a:rPr b="1" i="1" sz="2200"/>
              <a:t>very difficult for LHC!</a:t>
            </a:r>
            <a:br>
              <a:rPr b="1" i="1" sz="2200"/>
            </a:br>
            <a:endParaRPr sz="2200">
              <a:solidFill>
                <a:srgbClr val="2E467F"/>
              </a:solidFill>
            </a:endParaRPr>
          </a:p>
          <a:p>
            <a:pPr lvl="0" marL="558800" indent="-457200" defTabSz="830862">
              <a:spcBef>
                <a:spcPts val="1000"/>
              </a:spcBef>
              <a:buSzPct val="125000"/>
              <a:buFont typeface="Lucida Grande"/>
              <a:defRPr sz="1800"/>
            </a:pPr>
            <a:r>
              <a:rPr sz="2000"/>
              <a:t>Once a new particle is found at ILC, we can precisely determine its properties, making full use of </a:t>
            </a:r>
            <a:r>
              <a:rPr b="1" i="1" sz="2000"/>
              <a:t>polarized beams</a:t>
            </a:r>
            <a:r>
              <a:rPr sz="2000"/>
              <a:t>. In the case of natural radiative SUSY scenario, we might even probe GUT scale physics using RGE.</a:t>
            </a:r>
            <a:endParaRPr sz="2000"/>
          </a:p>
          <a:p>
            <a:pPr lvl="0" marL="558800" indent="-457200" defTabSz="830862">
              <a:spcBef>
                <a:spcPts val="1000"/>
              </a:spcBef>
              <a:buSzPct val="125000"/>
              <a:buFont typeface="Lucida Grande"/>
              <a:defRPr sz="1800"/>
            </a:pPr>
            <a:r>
              <a:rPr sz="2000"/>
              <a:t>If there is a DM candidate within ILC’s reach, its measured mass and couplings can be used to calculate the DM relic density and will </a:t>
            </a:r>
            <a:r>
              <a:rPr b="1" i="1" sz="2000"/>
              <a:t>reveal the nature of the cosmic DM</a:t>
            </a:r>
            <a:r>
              <a:rPr sz="2000"/>
              <a:t>.</a:t>
            </a:r>
            <a:endParaRPr sz="2000"/>
          </a:p>
          <a:p>
            <a:pPr lvl="0" marL="558800" indent="-457200" defTabSz="830862">
              <a:spcBef>
                <a:spcPts val="1000"/>
              </a:spcBef>
              <a:buSzPct val="125000"/>
              <a:buFont typeface="Lucida Grande"/>
              <a:defRPr sz="1800"/>
            </a:pPr>
            <a:r>
              <a:rPr b="1" i="1" sz="2000"/>
              <a:t>In this way, ILC will pave the way to BSM physics.</a:t>
            </a:r>
          </a:p>
        </p:txBody>
      </p:sp>
      <p:sp>
        <p:nvSpPr>
          <p:cNvPr id="1366" name="Shape 1366"/>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fld>
          </a:p>
        </p:txBody>
      </p:sp>
      <p:pic>
        <p:nvPicPr>
          <p:cNvPr id="1367" name="image18.png" descr="latex-image-1.pdf"/>
          <p:cNvPicPr/>
          <p:nvPr/>
        </p:nvPicPr>
        <p:blipFill>
          <a:blip r:embed="rId3">
            <a:extLst/>
          </a:blip>
          <a:stretch>
            <a:fillRect/>
          </a:stretch>
        </p:blipFill>
        <p:spPr>
          <a:xfrm>
            <a:off x="3002004" y="4577148"/>
            <a:ext cx="3246490" cy="604154"/>
          </a:xfrm>
          <a:prstGeom prst="rect">
            <a:avLst/>
          </a:prstGeom>
          <a:ln w="12700">
            <a:miter lim="400000"/>
          </a:ln>
        </p:spPr>
      </p:pic>
      <p:sp>
        <p:nvSpPr>
          <p:cNvPr id="1368" name="Shape 1368"/>
          <p:cNvSpPr/>
          <p:nvPr>
            <p:ph type="title"/>
          </p:nvPr>
        </p:nvSpPr>
        <p:spPr>
          <a:xfrm>
            <a:off x="1276349" y="174341"/>
            <a:ext cx="10452101" cy="1003301"/>
          </a:xfrm>
          <a:prstGeom prst="rect">
            <a:avLst/>
          </a:prstGeom>
        </p:spPr>
        <p:txBody>
          <a:bodyPr/>
          <a:lstStyle>
            <a:lvl1pPr>
              <a:defRPr sz="6400"/>
            </a:lvl1pPr>
          </a:lstStyle>
          <a:p>
            <a:pPr lvl="0">
              <a:defRPr b="0" sz="1800"/>
            </a:pPr>
            <a:r>
              <a:rPr b="1" sz="6400"/>
              <a:t>Last but Not Least</a:t>
            </a:r>
          </a:p>
        </p:txBody>
      </p:sp>
      <p:pic>
        <p:nvPicPr>
          <p:cNvPr id="1369" name="image35.pdf" descr="M_gauginos_3030100.pdf"/>
          <p:cNvPicPr/>
          <p:nvPr/>
        </p:nvPicPr>
        <p:blipFill>
          <a:blip r:embed="rId4">
            <a:extLst/>
          </a:blip>
          <a:stretch>
            <a:fillRect/>
          </a:stretch>
        </p:blipFill>
        <p:spPr>
          <a:xfrm>
            <a:off x="10151101" y="4793277"/>
            <a:ext cx="2722660" cy="1954361"/>
          </a:xfrm>
          <a:prstGeom prst="rect">
            <a:avLst/>
          </a:prstGeom>
          <a:ln w="12700">
            <a:miter lim="400000"/>
          </a:ln>
        </p:spPr>
      </p:pic>
      <p:sp>
        <p:nvSpPr>
          <p:cNvPr id="1370" name="Shape 1370"/>
          <p:cNvSpPr/>
          <p:nvPr/>
        </p:nvSpPr>
        <p:spPr>
          <a:xfrm>
            <a:off x="11581493" y="4904716"/>
            <a:ext cx="1065512"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Baer, List</a:t>
            </a:r>
          </a:p>
        </p:txBody>
      </p:sp>
      <p:sp>
        <p:nvSpPr>
          <p:cNvPr id="1371" name="Shape 1371"/>
          <p:cNvSpPr/>
          <p:nvPr/>
        </p:nvSpPr>
        <p:spPr>
          <a:xfrm>
            <a:off x="11150095" y="5183915"/>
            <a:ext cx="1253099" cy="3274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LHC: gluino</a:t>
            </a:r>
          </a:p>
        </p:txBody>
      </p:sp>
      <p:sp>
        <p:nvSpPr>
          <p:cNvPr id="1372" name="Shape 1372"/>
          <p:cNvSpPr/>
          <p:nvPr/>
        </p:nvSpPr>
        <p:spPr>
          <a:xfrm>
            <a:off x="11384837" y="6075039"/>
            <a:ext cx="1458824"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ILC:EWkinos</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4" name="Shape 1374"/>
          <p:cNvSpPr/>
          <p:nvPr>
            <p:ph type="title"/>
          </p:nvPr>
        </p:nvSpPr>
        <p:spPr>
          <a:xfrm>
            <a:off x="975359" y="1984585"/>
            <a:ext cx="11054082" cy="2350349"/>
          </a:xfrm>
          <a:prstGeom prst="rect">
            <a:avLst/>
          </a:prstGeom>
        </p:spPr>
        <p:txBody>
          <a:bodyPr/>
          <a:lstStyle/>
          <a:p>
            <a:pPr lvl="0">
              <a:defRPr b="0" sz="1800">
                <a:solidFill>
                  <a:srgbClr val="000000"/>
                </a:solidFill>
              </a:defRPr>
            </a:pPr>
            <a:r>
              <a:rPr b="1" sz="4400">
                <a:solidFill>
                  <a:srgbClr val="000090"/>
                </a:solidFill>
              </a:rPr>
              <a:t>Top Physics at ILC</a:t>
            </a:r>
          </a:p>
        </p:txBody>
      </p:sp>
      <p:sp>
        <p:nvSpPr>
          <p:cNvPr id="1375" name="Shape 1375"/>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b="0" sz="1800"/>
            </a:pPr>
            <a:fld id="{86CB4B4D-7CA3-9044-876B-883B54F8677D}" type="slidenum">
              <a:rPr b="1" sz="2200"/>
            </a:fld>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7" name="Shape 1377"/>
          <p:cNvSpPr/>
          <p:nvPr/>
        </p:nvSpPr>
        <p:spPr>
          <a:xfrm rot="13080000">
            <a:off x="-3588434" y="2456278"/>
            <a:ext cx="13855211" cy="1384143"/>
          </a:xfrm>
          <a:prstGeom prst="roundRect">
            <a:avLst>
              <a:gd name="adj" fmla="val 35156"/>
            </a:avLst>
          </a:prstGeom>
          <a:solidFill>
            <a:srgbClr val="CCFFCC"/>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1378" name="Shape 1378"/>
          <p:cNvSpPr/>
          <p:nvPr/>
        </p:nvSpPr>
        <p:spPr>
          <a:xfrm flipH="1">
            <a:off x="6231018" y="2934946"/>
            <a:ext cx="1" cy="503949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p>
        </p:txBody>
      </p:sp>
      <p:grpSp>
        <p:nvGrpSpPr>
          <p:cNvPr id="1388" name="Group 1388"/>
          <p:cNvGrpSpPr/>
          <p:nvPr/>
        </p:nvGrpSpPr>
        <p:grpSpPr>
          <a:xfrm>
            <a:off x="2344056" y="5350941"/>
            <a:ext cx="7773925" cy="124256"/>
            <a:chOff x="0" y="0"/>
            <a:chExt cx="7773923" cy="124255"/>
          </a:xfrm>
        </p:grpSpPr>
        <p:sp>
          <p:nvSpPr>
            <p:cNvPr id="1379" name="Shape 1379"/>
            <p:cNvSpPr/>
            <p:nvPr/>
          </p:nvSpPr>
          <p:spPr>
            <a:xfrm flipH="1">
              <a:off x="-1"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380" name="Shape 1380"/>
            <p:cNvSpPr/>
            <p:nvPr/>
          </p:nvSpPr>
          <p:spPr>
            <a:xfrm>
              <a:off x="971740"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381" name="Shape 1381"/>
            <p:cNvSpPr/>
            <p:nvPr/>
          </p:nvSpPr>
          <p:spPr>
            <a:xfrm>
              <a:off x="1943481"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382" name="Shape 1382"/>
            <p:cNvSpPr/>
            <p:nvPr/>
          </p:nvSpPr>
          <p:spPr>
            <a:xfrm>
              <a:off x="2915221"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383" name="Shape 1383"/>
            <p:cNvSpPr/>
            <p:nvPr/>
          </p:nvSpPr>
          <p:spPr>
            <a:xfrm>
              <a:off x="3886961"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384" name="Shape 1384"/>
            <p:cNvSpPr/>
            <p:nvPr/>
          </p:nvSpPr>
          <p:spPr>
            <a:xfrm>
              <a:off x="4858702"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385" name="Shape 1385"/>
            <p:cNvSpPr/>
            <p:nvPr/>
          </p:nvSpPr>
          <p:spPr>
            <a:xfrm>
              <a:off x="5830442"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386" name="Shape 1386"/>
            <p:cNvSpPr/>
            <p:nvPr/>
          </p:nvSpPr>
          <p:spPr>
            <a:xfrm>
              <a:off x="6802182"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387" name="Shape 1387"/>
            <p:cNvSpPr/>
            <p:nvPr/>
          </p:nvSpPr>
          <p:spPr>
            <a:xfrm>
              <a:off x="7773923"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grpSp>
        <p:nvGrpSpPr>
          <p:cNvPr id="1397" name="Group 1397"/>
          <p:cNvGrpSpPr/>
          <p:nvPr/>
        </p:nvGrpSpPr>
        <p:grpSpPr>
          <a:xfrm>
            <a:off x="2059591" y="5415149"/>
            <a:ext cx="8292718" cy="325696"/>
            <a:chOff x="6063" y="0"/>
            <a:chExt cx="8292716" cy="325694"/>
          </a:xfrm>
        </p:grpSpPr>
        <p:sp>
          <p:nvSpPr>
            <p:cNvPr id="1389" name="Shape 1389"/>
            <p:cNvSpPr/>
            <p:nvPr/>
          </p:nvSpPr>
          <p:spPr>
            <a:xfrm>
              <a:off x="2921285" y="0"/>
              <a:ext cx="568930"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−20%</a:t>
              </a:r>
            </a:p>
          </p:txBody>
        </p:sp>
        <p:sp>
          <p:nvSpPr>
            <p:cNvPr id="1390" name="Shape 1390"/>
            <p:cNvSpPr/>
            <p:nvPr/>
          </p:nvSpPr>
          <p:spPr>
            <a:xfrm>
              <a:off x="6063" y="0"/>
              <a:ext cx="568931"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−80%</a:t>
              </a:r>
            </a:p>
          </p:txBody>
        </p:sp>
        <p:sp>
          <p:nvSpPr>
            <p:cNvPr id="1391" name="Shape 1391"/>
            <p:cNvSpPr/>
            <p:nvPr/>
          </p:nvSpPr>
          <p:spPr>
            <a:xfrm>
              <a:off x="977803" y="0"/>
              <a:ext cx="568931"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−60%</a:t>
              </a:r>
            </a:p>
          </p:txBody>
        </p:sp>
        <p:sp>
          <p:nvSpPr>
            <p:cNvPr id="1392" name="Shape 1392"/>
            <p:cNvSpPr/>
            <p:nvPr/>
          </p:nvSpPr>
          <p:spPr>
            <a:xfrm>
              <a:off x="1949544" y="0"/>
              <a:ext cx="568931"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−40%</a:t>
              </a:r>
            </a:p>
          </p:txBody>
        </p:sp>
        <p:sp>
          <p:nvSpPr>
            <p:cNvPr id="1393" name="Shape 1393"/>
            <p:cNvSpPr/>
            <p:nvPr/>
          </p:nvSpPr>
          <p:spPr>
            <a:xfrm>
              <a:off x="5886642" y="0"/>
              <a:ext cx="468657"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40%</a:t>
              </a:r>
            </a:p>
          </p:txBody>
        </p:sp>
        <p:sp>
          <p:nvSpPr>
            <p:cNvPr id="1394" name="Shape 1394"/>
            <p:cNvSpPr/>
            <p:nvPr/>
          </p:nvSpPr>
          <p:spPr>
            <a:xfrm>
              <a:off x="6858382" y="0"/>
              <a:ext cx="468658"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60%</a:t>
              </a:r>
            </a:p>
          </p:txBody>
        </p:sp>
        <p:sp>
          <p:nvSpPr>
            <p:cNvPr id="1395" name="Shape 1395"/>
            <p:cNvSpPr/>
            <p:nvPr/>
          </p:nvSpPr>
          <p:spPr>
            <a:xfrm>
              <a:off x="7830123" y="0"/>
              <a:ext cx="468658"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80%</a:t>
              </a:r>
            </a:p>
          </p:txBody>
        </p:sp>
        <p:sp>
          <p:nvSpPr>
            <p:cNvPr id="1396" name="Shape 1396"/>
            <p:cNvSpPr/>
            <p:nvPr/>
          </p:nvSpPr>
          <p:spPr>
            <a:xfrm>
              <a:off x="4914901" y="0"/>
              <a:ext cx="468658"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20%</a:t>
              </a:r>
            </a:p>
          </p:txBody>
        </p:sp>
      </p:grpSp>
      <p:sp>
        <p:nvSpPr>
          <p:cNvPr id="1398" name="Shape 1398"/>
          <p:cNvSpPr/>
          <p:nvPr/>
        </p:nvSpPr>
        <p:spPr>
          <a:xfrm>
            <a:off x="1929311" y="5419048"/>
            <a:ext cx="8594608" cy="1246"/>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p>
        </p:txBody>
      </p:sp>
      <p:grpSp>
        <p:nvGrpSpPr>
          <p:cNvPr id="1404" name="Group 1404"/>
          <p:cNvGrpSpPr/>
          <p:nvPr/>
        </p:nvGrpSpPr>
        <p:grpSpPr>
          <a:xfrm>
            <a:off x="6169793" y="3719490"/>
            <a:ext cx="124258" cy="3397311"/>
            <a:chOff x="0" y="0"/>
            <a:chExt cx="124256" cy="3397310"/>
          </a:xfrm>
        </p:grpSpPr>
        <p:sp>
          <p:nvSpPr>
            <p:cNvPr id="1399" name="Shape 1399"/>
            <p:cNvSpPr/>
            <p:nvPr/>
          </p:nvSpPr>
          <p:spPr>
            <a:xfrm flipH="1" flipV="1">
              <a:off x="0" y="-1"/>
              <a:ext cx="124257" cy="2"/>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400" name="Shape 1400"/>
            <p:cNvSpPr/>
            <p:nvPr/>
          </p:nvSpPr>
          <p:spPr>
            <a:xfrm flipH="1">
              <a:off x="0" y="849327"/>
              <a:ext cx="124257" cy="1"/>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401" name="Shape 1401"/>
            <p:cNvSpPr/>
            <p:nvPr/>
          </p:nvSpPr>
          <p:spPr>
            <a:xfrm flipH="1">
              <a:off x="0" y="1698655"/>
              <a:ext cx="124257" cy="1"/>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402" name="Shape 1402"/>
            <p:cNvSpPr/>
            <p:nvPr/>
          </p:nvSpPr>
          <p:spPr>
            <a:xfrm flipH="1">
              <a:off x="0" y="2547983"/>
              <a:ext cx="124257" cy="1"/>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403" name="Shape 1403"/>
            <p:cNvSpPr/>
            <p:nvPr/>
          </p:nvSpPr>
          <p:spPr>
            <a:xfrm flipH="1">
              <a:off x="0" y="3397310"/>
              <a:ext cx="124257" cy="1"/>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grpSp>
        <p:nvGrpSpPr>
          <p:cNvPr id="1409" name="Group 1409"/>
          <p:cNvGrpSpPr/>
          <p:nvPr/>
        </p:nvGrpSpPr>
        <p:grpSpPr>
          <a:xfrm>
            <a:off x="5717207" y="3525287"/>
            <a:ext cx="568931" cy="3743022"/>
            <a:chOff x="12127" y="0"/>
            <a:chExt cx="568929" cy="3743020"/>
          </a:xfrm>
        </p:grpSpPr>
        <p:sp>
          <p:nvSpPr>
            <p:cNvPr id="1405" name="Shape 1405"/>
            <p:cNvSpPr/>
            <p:nvPr/>
          </p:nvSpPr>
          <p:spPr>
            <a:xfrm>
              <a:off x="112400" y="0"/>
              <a:ext cx="468657"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r" defTabSz="457200">
                <a:defRPr sz="1400">
                  <a:latin typeface="Times New Roman"/>
                  <a:ea typeface="Times New Roman"/>
                  <a:cs typeface="Times New Roman"/>
                  <a:sym typeface="Times New Roman"/>
                </a:defRPr>
              </a:lvl1pPr>
            </a:lstStyle>
            <a:p>
              <a:pPr lvl="0">
                <a:defRPr sz="1800"/>
              </a:pPr>
              <a:r>
                <a:rPr sz="1400"/>
                <a:t>20%</a:t>
              </a:r>
            </a:p>
          </p:txBody>
        </p:sp>
        <p:sp>
          <p:nvSpPr>
            <p:cNvPr id="1406" name="Shape 1406"/>
            <p:cNvSpPr/>
            <p:nvPr/>
          </p:nvSpPr>
          <p:spPr>
            <a:xfrm>
              <a:off x="112400" y="849271"/>
              <a:ext cx="468657"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r" defTabSz="457200">
                <a:defRPr sz="1400">
                  <a:latin typeface="Times New Roman"/>
                  <a:ea typeface="Times New Roman"/>
                  <a:cs typeface="Times New Roman"/>
                  <a:sym typeface="Times New Roman"/>
                </a:defRPr>
              </a:lvl1pPr>
            </a:lstStyle>
            <a:p>
              <a:pPr lvl="0">
                <a:defRPr sz="1800"/>
              </a:pPr>
              <a:r>
                <a:rPr sz="1400"/>
                <a:t>10%</a:t>
              </a:r>
            </a:p>
          </p:txBody>
        </p:sp>
        <p:sp>
          <p:nvSpPr>
            <p:cNvPr id="1407" name="Shape 1407"/>
            <p:cNvSpPr/>
            <p:nvPr/>
          </p:nvSpPr>
          <p:spPr>
            <a:xfrm>
              <a:off x="12127" y="2555005"/>
              <a:ext cx="568930"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r" defTabSz="457200">
                <a:defRPr sz="1400">
                  <a:latin typeface="Times New Roman"/>
                  <a:ea typeface="Times New Roman"/>
                  <a:cs typeface="Times New Roman"/>
                  <a:sym typeface="Times New Roman"/>
                </a:defRPr>
              </a:lvl1pPr>
            </a:lstStyle>
            <a:p>
              <a:pPr lvl="0">
                <a:defRPr sz="1800"/>
              </a:pPr>
              <a:r>
                <a:rPr sz="1400"/>
                <a:t>−10%</a:t>
              </a:r>
            </a:p>
          </p:txBody>
        </p:sp>
        <p:sp>
          <p:nvSpPr>
            <p:cNvPr id="1408" name="Shape 1408"/>
            <p:cNvSpPr/>
            <p:nvPr/>
          </p:nvSpPr>
          <p:spPr>
            <a:xfrm>
              <a:off x="12127" y="3417325"/>
              <a:ext cx="568930"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r" defTabSz="457200">
                <a:defRPr sz="1400">
                  <a:latin typeface="Times New Roman"/>
                  <a:ea typeface="Times New Roman"/>
                  <a:cs typeface="Times New Roman"/>
                  <a:sym typeface="Times New Roman"/>
                </a:defRPr>
              </a:lvl1pPr>
            </a:lstStyle>
            <a:p>
              <a:pPr lvl="0">
                <a:defRPr sz="1800"/>
              </a:pPr>
              <a:r>
                <a:rPr sz="1400"/>
                <a:t>−20%</a:t>
              </a:r>
            </a:p>
          </p:txBody>
        </p:sp>
      </p:grpSp>
      <p:sp>
        <p:nvSpPr>
          <p:cNvPr id="1410" name="Shape 1410"/>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Impact of BSM on Top Sector</a:t>
            </a:r>
          </a:p>
        </p:txBody>
      </p:sp>
      <p:sp>
        <p:nvSpPr>
          <p:cNvPr id="1411" name="Shape 1411"/>
          <p:cNvSpPr/>
          <p:nvPr/>
        </p:nvSpPr>
        <p:spPr>
          <a:xfrm>
            <a:off x="209258" y="8872051"/>
            <a:ext cx="8034844" cy="7813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200">
                <a:latin typeface="Arial"/>
                <a:ea typeface="Arial"/>
                <a:cs typeface="Arial"/>
                <a:sym typeface="Arial"/>
              </a:rPr>
              <a:t>Deviations for different models for new physics scale at ~1 TeV.</a:t>
            </a:r>
            <a:endParaRPr sz="2200">
              <a:latin typeface="Arial"/>
              <a:ea typeface="Arial"/>
              <a:cs typeface="Arial"/>
              <a:sym typeface="Arial"/>
            </a:endParaRPr>
          </a:p>
          <a:p>
            <a:pPr lvl="0" algn="l" defTabSz="457200">
              <a:defRPr sz="1800"/>
            </a:pPr>
            <a:r>
              <a:rPr sz="2200">
                <a:latin typeface="Arial"/>
                <a:ea typeface="Arial"/>
                <a:cs typeface="Arial"/>
                <a:sym typeface="Arial"/>
              </a:rPr>
              <a:t>Based on F. Richard, arXiv:1403.2893</a:t>
            </a:r>
          </a:p>
        </p:txBody>
      </p:sp>
      <p:sp>
        <p:nvSpPr>
          <p:cNvPr id="1412" name="Shape 1412"/>
          <p:cNvSpPr/>
          <p:nvPr/>
        </p:nvSpPr>
        <p:spPr>
          <a:xfrm>
            <a:off x="6417795" y="6068989"/>
            <a:ext cx="2942233"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FF8000"/>
                </a:solidFill>
                <a:latin typeface="Times New Roman"/>
                <a:ea typeface="Times New Roman"/>
                <a:cs typeface="Times New Roman"/>
                <a:sym typeface="Times New Roman"/>
              </a:defRPr>
            </a:lvl1pPr>
          </a:lstStyle>
          <a:p>
            <a:pPr lvl="0">
              <a:defRPr sz="1800">
                <a:solidFill>
                  <a:srgbClr val="000000"/>
                </a:solidFill>
              </a:defRPr>
            </a:pPr>
            <a:r>
              <a:rPr sz="1600">
                <a:solidFill>
                  <a:srgbClr val="FF8000"/>
                </a:solidFill>
              </a:rPr>
              <a:t>Composite Higgs with SO(5)/SO(4)</a:t>
            </a:r>
          </a:p>
        </p:txBody>
      </p:sp>
      <p:sp>
        <p:nvSpPr>
          <p:cNvPr id="1413" name="Shape 1413"/>
          <p:cNvSpPr/>
          <p:nvPr/>
        </p:nvSpPr>
        <p:spPr>
          <a:xfrm>
            <a:off x="6819582" y="5884892"/>
            <a:ext cx="3082826"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808000"/>
                </a:solidFill>
                <a:latin typeface="Times New Roman"/>
                <a:ea typeface="Times New Roman"/>
                <a:cs typeface="Times New Roman"/>
                <a:sym typeface="Times New Roman"/>
              </a:defRPr>
            </a:lvl1pPr>
          </a:lstStyle>
          <a:p>
            <a:pPr lvl="0">
              <a:defRPr sz="1800">
                <a:solidFill>
                  <a:srgbClr val="000000"/>
                </a:solidFill>
              </a:defRPr>
            </a:pPr>
            <a:r>
              <a:rPr sz="1600">
                <a:solidFill>
                  <a:srgbClr val="808000"/>
                </a:solidFill>
              </a:rPr>
              <a:t>RS warped with Hosotani mechanism</a:t>
            </a:r>
          </a:p>
        </p:txBody>
      </p:sp>
      <p:sp>
        <p:nvSpPr>
          <p:cNvPr id="1414" name="Shape 1414"/>
          <p:cNvSpPr/>
          <p:nvPr/>
        </p:nvSpPr>
        <p:spPr>
          <a:xfrm>
            <a:off x="6417795" y="6972307"/>
            <a:ext cx="2050554"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0080FF"/>
                </a:solidFill>
                <a:latin typeface="Times New Roman"/>
                <a:ea typeface="Times New Roman"/>
                <a:cs typeface="Times New Roman"/>
                <a:sym typeface="Times New Roman"/>
              </a:defRPr>
            </a:lvl1pPr>
          </a:lstStyle>
          <a:p>
            <a:pPr lvl="0">
              <a:defRPr sz="1800">
                <a:solidFill>
                  <a:srgbClr val="000000"/>
                </a:solidFill>
              </a:defRPr>
            </a:pPr>
            <a:r>
              <a:rPr sz="1600">
                <a:solidFill>
                  <a:srgbClr val="0080FF"/>
                </a:solidFill>
              </a:rPr>
              <a:t>RS with Custodial SU(2)</a:t>
            </a:r>
          </a:p>
        </p:txBody>
      </p:sp>
      <p:sp>
        <p:nvSpPr>
          <p:cNvPr id="1415" name="Shape 1415"/>
          <p:cNvSpPr/>
          <p:nvPr/>
        </p:nvSpPr>
        <p:spPr>
          <a:xfrm>
            <a:off x="6417795" y="6503741"/>
            <a:ext cx="989112" cy="2199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008040"/>
                </a:solidFill>
                <a:latin typeface="Times New Roman"/>
                <a:ea typeface="Times New Roman"/>
                <a:cs typeface="Times New Roman"/>
                <a:sym typeface="Times New Roman"/>
              </a:defRPr>
            </a:lvl1pPr>
          </a:lstStyle>
          <a:p>
            <a:pPr lvl="0">
              <a:defRPr sz="1800">
                <a:solidFill>
                  <a:srgbClr val="000000"/>
                </a:solidFill>
              </a:defRPr>
            </a:pPr>
            <a:r>
              <a:rPr sz="1600">
                <a:solidFill>
                  <a:srgbClr val="008040"/>
                </a:solidFill>
              </a:rPr>
              <a:t>Little Higgs</a:t>
            </a:r>
          </a:p>
        </p:txBody>
      </p:sp>
      <p:sp>
        <p:nvSpPr>
          <p:cNvPr id="1416" name="Shape 1416"/>
          <p:cNvSpPr/>
          <p:nvPr/>
        </p:nvSpPr>
        <p:spPr>
          <a:xfrm>
            <a:off x="6417795" y="7367799"/>
            <a:ext cx="1253530"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004080"/>
                </a:solidFill>
                <a:latin typeface="Times New Roman"/>
                <a:ea typeface="Times New Roman"/>
                <a:cs typeface="Times New Roman"/>
                <a:sym typeface="Times New Roman"/>
              </a:defRPr>
            </a:lvl1pPr>
          </a:lstStyle>
          <a:p>
            <a:pPr lvl="0">
              <a:defRPr sz="1800">
                <a:solidFill>
                  <a:srgbClr val="000000"/>
                </a:solidFill>
              </a:defRPr>
            </a:pPr>
            <a:r>
              <a:rPr sz="1600">
                <a:solidFill>
                  <a:srgbClr val="004080"/>
                </a:solidFill>
              </a:rPr>
              <a:t>Composite Top</a:t>
            </a:r>
          </a:p>
        </p:txBody>
      </p:sp>
      <p:sp>
        <p:nvSpPr>
          <p:cNvPr id="1417" name="Shape 1417"/>
          <p:cNvSpPr/>
          <p:nvPr/>
        </p:nvSpPr>
        <p:spPr>
          <a:xfrm>
            <a:off x="3342347" y="6103297"/>
            <a:ext cx="2118089" cy="2489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defTabSz="457200">
              <a:defRPr sz="1800"/>
            </a:pPr>
            <a:r>
              <a:rPr sz="1600">
                <a:solidFill>
                  <a:srgbClr val="FF0080"/>
                </a:solidFill>
                <a:latin typeface="Times New Roman"/>
                <a:ea typeface="Times New Roman"/>
                <a:cs typeface="Times New Roman"/>
                <a:sym typeface="Times New Roman"/>
              </a:rPr>
              <a:t>AdS</a:t>
            </a:r>
            <a:r>
              <a:rPr baseline="-20250" sz="1600">
                <a:solidFill>
                  <a:srgbClr val="FF0080"/>
                </a:solidFill>
                <a:latin typeface="Times New Roman"/>
                <a:ea typeface="Times New Roman"/>
                <a:cs typeface="Times New Roman"/>
                <a:sym typeface="Times New Roman"/>
              </a:rPr>
              <a:t>5</a:t>
            </a:r>
            <a:r>
              <a:rPr sz="1600">
                <a:solidFill>
                  <a:srgbClr val="FF0080"/>
                </a:solidFill>
                <a:latin typeface="Times New Roman"/>
                <a:ea typeface="Times New Roman"/>
                <a:cs typeface="Times New Roman"/>
                <a:sym typeface="Times New Roman"/>
              </a:rPr>
              <a:t> with Custodial O(3)</a:t>
            </a:r>
          </a:p>
        </p:txBody>
      </p:sp>
      <p:sp>
        <p:nvSpPr>
          <p:cNvPr id="1418" name="Shape 1418"/>
          <p:cNvSpPr/>
          <p:nvPr/>
        </p:nvSpPr>
        <p:spPr>
          <a:xfrm>
            <a:off x="2204374" y="5048076"/>
            <a:ext cx="2563384" cy="2489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defTabSz="457200">
              <a:defRPr sz="1800"/>
            </a:pPr>
            <a:r>
              <a:rPr sz="1600">
                <a:solidFill>
                  <a:srgbClr val="804000"/>
                </a:solidFill>
                <a:latin typeface="Times New Roman"/>
                <a:ea typeface="Times New Roman"/>
                <a:cs typeface="Times New Roman"/>
                <a:sym typeface="Times New Roman"/>
              </a:rPr>
              <a:t>RS with </a:t>
            </a:r>
            <a:r>
              <a:rPr i="1" sz="1600">
                <a:solidFill>
                  <a:srgbClr val="804000"/>
                </a:solidFill>
                <a:latin typeface="Times New Roman"/>
                <a:ea typeface="Times New Roman"/>
                <a:cs typeface="Times New Roman"/>
                <a:sym typeface="Times New Roman"/>
              </a:rPr>
              <a:t>SU</a:t>
            </a:r>
            <a:r>
              <a:rPr sz="1600">
                <a:solidFill>
                  <a:srgbClr val="804000"/>
                </a:solidFill>
                <a:latin typeface="Times New Roman"/>
                <a:ea typeface="Times New Roman"/>
                <a:cs typeface="Times New Roman"/>
                <a:sym typeface="Times New Roman"/>
              </a:rPr>
              <a:t>(2)</a:t>
            </a:r>
            <a:r>
              <a:rPr baseline="-20250" sz="1600">
                <a:solidFill>
                  <a:srgbClr val="804000"/>
                </a:solidFill>
                <a:latin typeface="Times New Roman"/>
                <a:ea typeface="Times New Roman"/>
                <a:cs typeface="Times New Roman"/>
                <a:sym typeface="Times New Roman"/>
              </a:rPr>
              <a:t>R</a:t>
            </a:r>
            <a:r>
              <a:rPr sz="1600">
                <a:solidFill>
                  <a:srgbClr val="804000"/>
                </a:solidFill>
                <a:latin typeface="Times New Roman"/>
                <a:ea typeface="Times New Roman"/>
                <a:cs typeface="Times New Roman"/>
                <a:sym typeface="Times New Roman"/>
              </a:rPr>
              <a:t>×</a:t>
            </a:r>
            <a:r>
              <a:rPr i="1" sz="1600">
                <a:solidFill>
                  <a:srgbClr val="804000"/>
                </a:solidFill>
                <a:latin typeface="Times New Roman"/>
                <a:ea typeface="Times New Roman"/>
                <a:cs typeface="Times New Roman"/>
                <a:sym typeface="Times New Roman"/>
              </a:rPr>
              <a:t>SU</a:t>
            </a:r>
            <a:r>
              <a:rPr sz="1600">
                <a:solidFill>
                  <a:srgbClr val="804000"/>
                </a:solidFill>
                <a:latin typeface="Times New Roman"/>
                <a:ea typeface="Times New Roman"/>
                <a:cs typeface="Times New Roman"/>
                <a:sym typeface="Times New Roman"/>
              </a:rPr>
              <a:t>(2)</a:t>
            </a:r>
            <a:r>
              <a:rPr baseline="-20250" sz="1600">
                <a:solidFill>
                  <a:srgbClr val="804000"/>
                </a:solidFill>
                <a:latin typeface="Times New Roman"/>
                <a:ea typeface="Times New Roman"/>
                <a:cs typeface="Times New Roman"/>
                <a:sym typeface="Times New Roman"/>
              </a:rPr>
              <a:t>L</a:t>
            </a:r>
            <a:r>
              <a:rPr sz="1600">
                <a:solidFill>
                  <a:srgbClr val="804000"/>
                </a:solidFill>
                <a:latin typeface="Times New Roman"/>
                <a:ea typeface="Times New Roman"/>
                <a:cs typeface="Times New Roman"/>
                <a:sym typeface="Times New Roman"/>
              </a:rPr>
              <a:t>×</a:t>
            </a:r>
            <a:r>
              <a:rPr i="1" sz="1600">
                <a:solidFill>
                  <a:srgbClr val="804000"/>
                </a:solidFill>
                <a:latin typeface="Times New Roman"/>
                <a:ea typeface="Times New Roman"/>
                <a:cs typeface="Times New Roman"/>
                <a:sym typeface="Times New Roman"/>
              </a:rPr>
              <a:t>U</a:t>
            </a:r>
            <a:r>
              <a:rPr sz="1600">
                <a:solidFill>
                  <a:srgbClr val="804000"/>
                </a:solidFill>
                <a:latin typeface="Times New Roman"/>
                <a:ea typeface="Times New Roman"/>
                <a:cs typeface="Times New Roman"/>
                <a:sym typeface="Times New Roman"/>
              </a:rPr>
              <a:t>(1)</a:t>
            </a:r>
            <a:r>
              <a:rPr baseline="-20250" i="1" sz="1600">
                <a:solidFill>
                  <a:srgbClr val="804000"/>
                </a:solidFill>
                <a:latin typeface="Times New Roman"/>
                <a:ea typeface="Times New Roman"/>
                <a:cs typeface="Times New Roman"/>
                <a:sym typeface="Times New Roman"/>
              </a:rPr>
              <a:t>X</a:t>
            </a:r>
          </a:p>
        </p:txBody>
      </p:sp>
      <p:sp>
        <p:nvSpPr>
          <p:cNvPr id="1419" name="Shape 1419"/>
          <p:cNvSpPr/>
          <p:nvPr/>
        </p:nvSpPr>
        <p:spPr>
          <a:xfrm>
            <a:off x="3921736" y="6939744"/>
            <a:ext cx="1098055"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800080"/>
                </a:solidFill>
                <a:latin typeface="Times New Roman"/>
                <a:ea typeface="Times New Roman"/>
                <a:cs typeface="Times New Roman"/>
                <a:sym typeface="Times New Roman"/>
              </a:defRPr>
            </a:lvl1pPr>
          </a:lstStyle>
          <a:p>
            <a:pPr lvl="0">
              <a:defRPr sz="1800">
                <a:solidFill>
                  <a:srgbClr val="000000"/>
                </a:solidFill>
              </a:defRPr>
            </a:pPr>
            <a:r>
              <a:rPr sz="1600">
                <a:solidFill>
                  <a:srgbClr val="800080"/>
                </a:solidFill>
              </a:rPr>
              <a:t>5D Emergent</a:t>
            </a:r>
          </a:p>
        </p:txBody>
      </p:sp>
      <p:sp>
        <p:nvSpPr>
          <p:cNvPr id="1420" name="Shape 1420"/>
          <p:cNvSpPr/>
          <p:nvPr/>
        </p:nvSpPr>
        <p:spPr>
          <a:xfrm>
            <a:off x="2233928" y="5310712"/>
            <a:ext cx="219013" cy="188804"/>
          </a:xfrm>
          <a:prstGeom prst="triangle">
            <a:avLst/>
          </a:prstGeom>
          <a:solidFill>
            <a:srgbClr val="804000"/>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21" name="Shape 1421"/>
          <p:cNvSpPr/>
          <p:nvPr/>
        </p:nvSpPr>
        <p:spPr>
          <a:xfrm>
            <a:off x="6121512" y="7405774"/>
            <a:ext cx="219013" cy="188804"/>
          </a:xfrm>
          <a:prstGeom prst="triangle">
            <a:avLst/>
          </a:prstGeom>
          <a:solidFill>
            <a:srgbClr val="004080"/>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22" name="Shape 1422"/>
          <p:cNvSpPr/>
          <p:nvPr/>
        </p:nvSpPr>
        <p:spPr>
          <a:xfrm>
            <a:off x="5149770" y="7009780"/>
            <a:ext cx="219014" cy="188804"/>
          </a:xfrm>
          <a:prstGeom prst="triangle">
            <a:avLst/>
          </a:prstGeom>
          <a:solidFill>
            <a:srgbClr val="800080"/>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23" name="Shape 1423"/>
          <p:cNvSpPr/>
          <p:nvPr/>
        </p:nvSpPr>
        <p:spPr>
          <a:xfrm>
            <a:off x="6121512" y="6116403"/>
            <a:ext cx="219013" cy="188804"/>
          </a:xfrm>
          <a:prstGeom prst="triangle">
            <a:avLst/>
          </a:prstGeom>
          <a:solidFill>
            <a:srgbClr val="FF8000"/>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24" name="Shape 1424"/>
          <p:cNvSpPr/>
          <p:nvPr/>
        </p:nvSpPr>
        <p:spPr>
          <a:xfrm>
            <a:off x="6121512" y="6536532"/>
            <a:ext cx="219013" cy="188804"/>
          </a:xfrm>
          <a:prstGeom prst="triangle">
            <a:avLst/>
          </a:prstGeom>
          <a:solidFill>
            <a:srgbClr val="008040"/>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25" name="Shape 1425"/>
          <p:cNvSpPr/>
          <p:nvPr/>
        </p:nvSpPr>
        <p:spPr>
          <a:xfrm>
            <a:off x="6121512" y="6993507"/>
            <a:ext cx="219013" cy="188804"/>
          </a:xfrm>
          <a:prstGeom prst="triangle">
            <a:avLst/>
          </a:prstGeom>
          <a:solidFill>
            <a:srgbClr val="0080FF"/>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26" name="Shape 1426"/>
          <p:cNvSpPr/>
          <p:nvPr/>
        </p:nvSpPr>
        <p:spPr>
          <a:xfrm>
            <a:off x="6567500" y="5921808"/>
            <a:ext cx="219013" cy="188804"/>
          </a:xfrm>
          <a:prstGeom prst="triangle">
            <a:avLst/>
          </a:prstGeom>
          <a:solidFill>
            <a:srgbClr val="808000"/>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27" name="Shape 1427"/>
          <p:cNvSpPr/>
          <p:nvPr/>
        </p:nvSpPr>
        <p:spPr>
          <a:xfrm>
            <a:off x="5635791" y="6133831"/>
            <a:ext cx="219013" cy="188803"/>
          </a:xfrm>
          <a:prstGeom prst="triangle">
            <a:avLst/>
          </a:prstGeom>
          <a:solidFill>
            <a:srgbClr val="FF0080"/>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28" name="Shape 1428"/>
          <p:cNvSpPr/>
          <p:nvPr/>
        </p:nvSpPr>
        <p:spPr>
          <a:xfrm flipH="1">
            <a:off x="1524606" y="5301281"/>
            <a:ext cx="789339" cy="1"/>
          </a:xfrm>
          <a:prstGeom prst="line">
            <a:avLst/>
          </a:prstGeom>
          <a:ln w="25400">
            <a:solidFill>
              <a:srgbClr val="804000"/>
            </a:solidFill>
            <a:prstDash val="sysDash"/>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1429" name="Shape 1429"/>
          <p:cNvSpPr/>
          <p:nvPr/>
        </p:nvSpPr>
        <p:spPr>
          <a:xfrm>
            <a:off x="8201318" y="7735010"/>
            <a:ext cx="4803375" cy="11115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b="1" sz="2200">
                <a:solidFill>
                  <a:srgbClr val="008000"/>
                </a:solidFill>
                <a:latin typeface="Arial"/>
                <a:ea typeface="Arial"/>
                <a:cs typeface="Arial"/>
                <a:sym typeface="Arial"/>
              </a:rPr>
              <a:t>HL-LHC 3000 fb</a:t>
            </a:r>
            <a:r>
              <a:rPr b="1" baseline="30545" sz="2200">
                <a:solidFill>
                  <a:srgbClr val="008000"/>
                </a:solidFill>
                <a:latin typeface="Arial"/>
                <a:ea typeface="Arial"/>
                <a:cs typeface="Arial"/>
                <a:sym typeface="Arial"/>
              </a:rPr>
              <a:t>-1</a:t>
            </a:r>
            <a:r>
              <a:rPr b="1" sz="2200">
                <a:solidFill>
                  <a:srgbClr val="008000"/>
                </a:solidFill>
                <a:latin typeface="Arial"/>
                <a:ea typeface="Arial"/>
                <a:cs typeface="Arial"/>
                <a:sym typeface="Arial"/>
              </a:rPr>
              <a:t> (approx.) 68%CL</a:t>
            </a:r>
            <a:endParaRPr b="1" sz="2200">
              <a:solidFill>
                <a:srgbClr val="008000"/>
              </a:solidFill>
              <a:latin typeface="Arial"/>
              <a:ea typeface="Arial"/>
              <a:cs typeface="Arial"/>
              <a:sym typeface="Arial"/>
            </a:endParaRPr>
          </a:p>
          <a:p>
            <a:pPr lvl="0" algn="l" defTabSz="457200">
              <a:defRPr sz="1800"/>
            </a:pPr>
            <a:r>
              <a:rPr sz="2200">
                <a:solidFill>
                  <a:srgbClr val="008000"/>
                </a:solidFill>
                <a:latin typeface="Arial"/>
                <a:ea typeface="Arial"/>
                <a:cs typeface="Arial"/>
                <a:sym typeface="Arial"/>
              </a:rPr>
              <a:t>Based on Baur, Juste, Orr, Rainwater, PRD71, 054013 (2005)</a:t>
            </a:r>
          </a:p>
        </p:txBody>
      </p:sp>
      <p:sp>
        <p:nvSpPr>
          <p:cNvPr id="1430" name="Shape 1430"/>
          <p:cNvSpPr/>
          <p:nvPr/>
        </p:nvSpPr>
        <p:spPr>
          <a:xfrm>
            <a:off x="1231746" y="2965584"/>
            <a:ext cx="2555712" cy="7813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sz="2200">
                <a:solidFill>
                  <a:srgbClr val="0000FF"/>
                </a:solidFill>
                <a:latin typeface="Arial"/>
                <a:ea typeface="Arial"/>
                <a:cs typeface="Arial"/>
                <a:sym typeface="Arial"/>
              </a:rPr>
              <a:t>ILC, √s = 500 GeV</a:t>
            </a:r>
            <a:endParaRPr b="1" sz="2200">
              <a:solidFill>
                <a:srgbClr val="0000FF"/>
              </a:solidFill>
              <a:latin typeface="Arial"/>
              <a:ea typeface="Arial"/>
              <a:cs typeface="Arial"/>
              <a:sym typeface="Arial"/>
            </a:endParaRPr>
          </a:p>
          <a:p>
            <a:pPr lvl="0" algn="l" defTabSz="457200">
              <a:defRPr sz="1800"/>
            </a:pPr>
            <a:r>
              <a:rPr b="1" sz="2200">
                <a:solidFill>
                  <a:srgbClr val="0000FF"/>
                </a:solidFill>
                <a:latin typeface="Arial"/>
                <a:ea typeface="Arial"/>
                <a:cs typeface="Arial"/>
                <a:sym typeface="Arial"/>
              </a:rPr>
              <a:t>Lumi = 500 fb</a:t>
            </a:r>
            <a:r>
              <a:rPr b="1" baseline="30545" sz="2200">
                <a:solidFill>
                  <a:srgbClr val="0000FF"/>
                </a:solidFill>
                <a:latin typeface="Arial"/>
                <a:ea typeface="Arial"/>
                <a:cs typeface="Arial"/>
                <a:sym typeface="Arial"/>
              </a:rPr>
              <a:t>-1</a:t>
            </a:r>
          </a:p>
        </p:txBody>
      </p:sp>
      <p:sp>
        <p:nvSpPr>
          <p:cNvPr id="1431" name="Shape 1431"/>
          <p:cNvSpPr/>
          <p:nvPr/>
        </p:nvSpPr>
        <p:spPr>
          <a:xfrm>
            <a:off x="179883" y="884603"/>
            <a:ext cx="12645034" cy="123068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400">
                <a:latin typeface="Helvetica Neue"/>
                <a:ea typeface="Helvetica Neue"/>
                <a:cs typeface="Helvetica Neue"/>
                <a:sym typeface="Helvetica Neue"/>
              </a:rPr>
              <a:t>In c</a:t>
            </a:r>
            <a:r>
              <a:rPr sz="2400">
                <a:latin typeface="Helvetica Neue"/>
                <a:ea typeface="Helvetica Neue"/>
                <a:cs typeface="Helvetica Neue"/>
                <a:sym typeface="Helvetica Neue"/>
              </a:rPr>
              <a:t>omposite Higgs models, it is often said that </a:t>
            </a:r>
            <a:r>
              <a:rPr b="1" i="1" sz="2400">
                <a:latin typeface="Helvetica Neue"/>
                <a:ea typeface="Helvetica Neue"/>
                <a:cs typeface="Helvetica Neue"/>
                <a:sym typeface="Helvetica Neue"/>
              </a:rPr>
              <a:t>the top quark is partially composite</a:t>
            </a:r>
            <a:r>
              <a:rPr sz="2400">
                <a:latin typeface="Helvetica Neue"/>
                <a:ea typeface="Helvetica Neue"/>
                <a:cs typeface="Helvetica Neue"/>
                <a:sym typeface="Helvetica Neue"/>
              </a:rPr>
              <a:t>, resulting in </a:t>
            </a:r>
            <a:r>
              <a:rPr b="1" i="1" sz="2400">
                <a:latin typeface="Helvetica Neue"/>
                <a:ea typeface="Helvetica Neue"/>
                <a:cs typeface="Helvetica Neue"/>
                <a:sym typeface="Helvetica Neue"/>
              </a:rPr>
              <a:t>form factors in ttZ couplings</a:t>
            </a:r>
            <a:r>
              <a:rPr sz="2400">
                <a:latin typeface="Helvetica Neue"/>
                <a:ea typeface="Helvetica Neue"/>
                <a:cs typeface="Helvetica Neue"/>
                <a:sym typeface="Helvetica Neue"/>
              </a:rPr>
              <a:t>, which can be measured at ILC.   </a:t>
            </a:r>
            <a:r>
              <a:rPr b="1" i="1" sz="2400">
                <a:latin typeface="Helvetica Neue"/>
                <a:ea typeface="Helvetica Neue"/>
                <a:cs typeface="Helvetica Neue"/>
                <a:sym typeface="Helvetica Neue"/>
              </a:rPr>
              <a:t>Beam polarization is essential</a:t>
            </a:r>
            <a:r>
              <a:rPr sz="2400">
                <a:latin typeface="Helvetica Neue"/>
                <a:ea typeface="Helvetica Neue"/>
                <a:cs typeface="Helvetica Neue"/>
                <a:sym typeface="Helvetica Neue"/>
              </a:rPr>
              <a:t> to distinguish the </a:t>
            </a:r>
            <a:r>
              <a:rPr b="1" i="1" sz="2400">
                <a:latin typeface="Helvetica Neue"/>
                <a:ea typeface="Helvetica Neue"/>
                <a:cs typeface="Helvetica Neue"/>
                <a:sym typeface="Helvetica Neue"/>
              </a:rPr>
              <a:t>left- and right-handed couplings</a:t>
            </a:r>
            <a:r>
              <a:rPr sz="2400">
                <a:latin typeface="Helvetica Neue"/>
                <a:ea typeface="Helvetica Neue"/>
                <a:cs typeface="Helvetica Neue"/>
                <a:sym typeface="Helvetica Neue"/>
              </a:rPr>
              <a:t>.</a:t>
            </a:r>
          </a:p>
        </p:txBody>
      </p:sp>
      <p:sp>
        <p:nvSpPr>
          <p:cNvPr id="1432" name="Shape 1432"/>
          <p:cNvSpPr/>
          <p:nvPr/>
        </p:nvSpPr>
        <p:spPr>
          <a:xfrm>
            <a:off x="6082814" y="5266638"/>
            <a:ext cx="309526" cy="266832"/>
          </a:xfrm>
          <a:prstGeom prst="triangle">
            <a:avLst/>
          </a:prstGeom>
          <a:solidFill>
            <a:srgbClr val="FF0000"/>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33" name="Shape 1433"/>
          <p:cNvSpPr/>
          <p:nvPr/>
        </p:nvSpPr>
        <p:spPr>
          <a:xfrm>
            <a:off x="6370736" y="4994858"/>
            <a:ext cx="1486248" cy="3299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b="1" sz="2400">
                <a:solidFill>
                  <a:srgbClr val="FF0000"/>
                </a:solidFill>
                <a:latin typeface="Times New Roman"/>
                <a:ea typeface="Times New Roman"/>
                <a:cs typeface="Times New Roman"/>
                <a:sym typeface="Times New Roman"/>
              </a:defRPr>
            </a:lvl1pPr>
          </a:lstStyle>
          <a:p>
            <a:pPr lvl="0">
              <a:defRPr b="0" sz="1800">
                <a:solidFill>
                  <a:srgbClr val="000000"/>
                </a:solidFill>
              </a:defRPr>
            </a:pPr>
            <a:r>
              <a:rPr b="1" sz="2400">
                <a:solidFill>
                  <a:srgbClr val="FF0000"/>
                </a:solidFill>
              </a:rPr>
              <a:t>SM / SUSY</a:t>
            </a:r>
          </a:p>
        </p:txBody>
      </p:sp>
      <p:pic>
        <p:nvPicPr>
          <p:cNvPr id="1434" name="image33.pdf" descr="latex-image-1.pdf"/>
          <p:cNvPicPr/>
          <p:nvPr/>
        </p:nvPicPr>
        <p:blipFill>
          <a:blip r:embed="rId2">
            <a:extLst/>
          </a:blip>
          <a:stretch>
            <a:fillRect/>
          </a:stretch>
        </p:blipFill>
        <p:spPr>
          <a:xfrm>
            <a:off x="6340524" y="3525287"/>
            <a:ext cx="1040385" cy="648240"/>
          </a:xfrm>
          <a:prstGeom prst="rect">
            <a:avLst/>
          </a:prstGeom>
          <a:ln w="12700">
            <a:miter lim="400000"/>
          </a:ln>
        </p:spPr>
      </p:pic>
      <p:pic>
        <p:nvPicPr>
          <p:cNvPr id="1435" name="image34.pdf" descr="latex-image-1.pdf"/>
          <p:cNvPicPr/>
          <p:nvPr/>
        </p:nvPicPr>
        <p:blipFill>
          <a:blip r:embed="rId3">
            <a:extLst/>
          </a:blip>
          <a:stretch>
            <a:fillRect/>
          </a:stretch>
        </p:blipFill>
        <p:spPr>
          <a:xfrm>
            <a:off x="10652459" y="4888508"/>
            <a:ext cx="1040385" cy="628891"/>
          </a:xfrm>
          <a:prstGeom prst="rect">
            <a:avLst/>
          </a:prstGeom>
          <a:ln w="12700">
            <a:miter lim="400000"/>
          </a:ln>
        </p:spPr>
      </p:pic>
      <p:sp>
        <p:nvSpPr>
          <p:cNvPr id="1436" name="Shape 1436"/>
          <p:cNvSpPr/>
          <p:nvPr/>
        </p:nvSpPr>
        <p:spPr>
          <a:xfrm>
            <a:off x="4963967" y="4101765"/>
            <a:ext cx="98539" cy="12425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437" name="Shape 1437"/>
          <p:cNvSpPr/>
          <p:nvPr/>
        </p:nvSpPr>
        <p:spPr>
          <a:xfrm>
            <a:off x="3849804" y="4163893"/>
            <a:ext cx="1059570" cy="1"/>
          </a:xfrm>
          <a:prstGeom prst="line">
            <a:avLst/>
          </a:prstGeom>
          <a:ln w="25400">
            <a:solidFill>
              <a:srgbClr val="0000FF"/>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1438" name="Shape 1438"/>
          <p:cNvSpPr/>
          <p:nvPr>
            <p:ph type="sldNum" sz="quarter" idx="2"/>
          </p:nvPr>
        </p:nvSpPr>
        <p:spPr>
          <a:xfrm>
            <a:off x="11371285" y="9391322"/>
            <a:ext cx="1605214" cy="38927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439" name="Shape 1439"/>
          <p:cNvSpPr/>
          <p:nvPr/>
        </p:nvSpPr>
        <p:spPr>
          <a:xfrm>
            <a:off x="6286138" y="2475332"/>
            <a:ext cx="2873112" cy="6559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000090"/>
                </a:solidFill>
                <a:latin typeface="Arial"/>
                <a:ea typeface="Arial"/>
                <a:cs typeface="Arial"/>
                <a:sym typeface="Arial"/>
              </a:rPr>
              <a:t>Deviation in ttZ coupling</a:t>
            </a:r>
            <a:endParaRPr b="1">
              <a:solidFill>
                <a:srgbClr val="000090"/>
              </a:solidFill>
              <a:latin typeface="Arial"/>
              <a:ea typeface="Arial"/>
              <a:cs typeface="Arial"/>
              <a:sym typeface="Arial"/>
            </a:endParaRPr>
          </a:p>
          <a:p>
            <a:pPr lvl="0" algn="l" defTabSz="457200">
              <a:defRPr sz="1800"/>
            </a:pPr>
            <a:r>
              <a:rPr b="1">
                <a:solidFill>
                  <a:srgbClr val="000090"/>
                </a:solidFill>
                <a:latin typeface="Arial"/>
                <a:ea typeface="Arial"/>
                <a:cs typeface="Arial"/>
                <a:sym typeface="Arial"/>
              </a:rPr>
              <a:t>of left-handed top quark</a:t>
            </a:r>
          </a:p>
        </p:txBody>
      </p:sp>
      <p:sp>
        <p:nvSpPr>
          <p:cNvPr id="1440" name="Shape 1440"/>
          <p:cNvSpPr/>
          <p:nvPr/>
        </p:nvSpPr>
        <p:spPr>
          <a:xfrm>
            <a:off x="8990795" y="3971940"/>
            <a:ext cx="2923788" cy="6559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000090"/>
                </a:solidFill>
                <a:latin typeface="Arial"/>
                <a:ea typeface="Arial"/>
                <a:cs typeface="Arial"/>
                <a:sym typeface="Arial"/>
              </a:rPr>
              <a:t>Deviation in ttZ coupling</a:t>
            </a:r>
            <a:endParaRPr b="1">
              <a:solidFill>
                <a:srgbClr val="000090"/>
              </a:solidFill>
              <a:latin typeface="Arial"/>
              <a:ea typeface="Arial"/>
              <a:cs typeface="Arial"/>
              <a:sym typeface="Arial"/>
            </a:endParaRPr>
          </a:p>
          <a:p>
            <a:pPr lvl="0" algn="l" defTabSz="457200">
              <a:defRPr sz="1800"/>
            </a:pPr>
            <a:r>
              <a:rPr b="1">
                <a:solidFill>
                  <a:srgbClr val="000090"/>
                </a:solidFill>
                <a:latin typeface="Arial"/>
                <a:ea typeface="Arial"/>
                <a:cs typeface="Arial"/>
                <a:sym typeface="Arial"/>
              </a:rPr>
              <a:t>of right-handed top quark</a:t>
            </a:r>
          </a:p>
        </p:txBody>
      </p:sp>
      <p:sp>
        <p:nvSpPr>
          <p:cNvPr id="1441" name="Shape 1441"/>
          <p:cNvSpPr/>
          <p:nvPr/>
        </p:nvSpPr>
        <p:spPr>
          <a:xfrm flipH="1" flipV="1">
            <a:off x="8807536" y="7367799"/>
            <a:ext cx="404916" cy="344007"/>
          </a:xfrm>
          <a:prstGeom prst="line">
            <a:avLst/>
          </a:prstGeom>
          <a:ln w="25400">
            <a:solidFill>
              <a:srgbClr val="008000"/>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pic>
        <p:nvPicPr>
          <p:cNvPr id="1442" name="-e+e-tt.pdf"/>
          <p:cNvPicPr/>
          <p:nvPr/>
        </p:nvPicPr>
        <p:blipFill>
          <a:blip r:embed="rId4">
            <a:extLst/>
          </a:blip>
          <a:stretch>
            <a:fillRect/>
          </a:stretch>
        </p:blipFill>
        <p:spPr>
          <a:xfrm>
            <a:off x="613438" y="5718499"/>
            <a:ext cx="2480535" cy="1899509"/>
          </a:xfrm>
          <a:prstGeom prst="rect">
            <a:avLst/>
          </a:prstGeom>
          <a:ln w="12700">
            <a:miter lim="400000"/>
          </a:ln>
        </p:spPr>
      </p:pic>
      <p:sp>
        <p:nvSpPr>
          <p:cNvPr id="1443" name="Shape 1443"/>
          <p:cNvSpPr/>
          <p:nvPr/>
        </p:nvSpPr>
        <p:spPr>
          <a:xfrm>
            <a:off x="2180110" y="6550570"/>
            <a:ext cx="247905" cy="24790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p:spPr>
        <p:txBody>
          <a:bodyPr lIns="48768" tIns="48768" rIns="48768" bIns="48768" anchor="ctr"/>
          <a:lstStyle/>
          <a:p>
            <a:pPr lvl="0" defTabSz="355600">
              <a:defRPr sz="38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pic>
        <p:nvPicPr>
          <p:cNvPr id="1444" name="pasted-image.tif"/>
          <p:cNvPicPr/>
          <p:nvPr/>
        </p:nvPicPr>
        <p:blipFill>
          <a:blip r:embed="rId5">
            <a:extLst/>
          </a:blip>
          <a:stretch>
            <a:fillRect/>
          </a:stretch>
        </p:blipFill>
        <p:spPr>
          <a:xfrm>
            <a:off x="199398" y="7924057"/>
            <a:ext cx="6939695" cy="659022"/>
          </a:xfrm>
          <a:prstGeom prst="rect">
            <a:avLst/>
          </a:prstGeom>
          <a:ln w="12700">
            <a:miter lim="400000"/>
          </a:ln>
        </p:spPr>
      </p:pic>
      <p:sp>
        <p:nvSpPr>
          <p:cNvPr id="1445" name="Shape 1445"/>
          <p:cNvSpPr/>
          <p:nvPr/>
        </p:nvSpPr>
        <p:spPr>
          <a:xfrm>
            <a:off x="255484" y="8079178"/>
            <a:ext cx="6676725" cy="526289"/>
          </a:xfrm>
          <a:prstGeom prst="rect">
            <a:avLst/>
          </a:prstGeom>
          <a:ln w="12700">
            <a:solidFill>
              <a:srgbClr val="FF2600"/>
            </a:solidFill>
            <a:miter lim="400000"/>
          </a:ln>
        </p:spPr>
        <p:txBody>
          <a:bodyPr lIns="48768" tIns="48768" rIns="48768" bIns="48768" anchor="ctr"/>
          <a:lstStyle/>
          <a:p>
            <a:pPr lvl="0" defTabSz="355600">
              <a:defRPr sz="38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446" name="Shape 1446"/>
          <p:cNvSpPr/>
          <p:nvPr/>
        </p:nvSpPr>
        <p:spPr>
          <a:xfrm flipV="1">
            <a:off x="929073" y="6708514"/>
            <a:ext cx="1341201" cy="1341202"/>
          </a:xfrm>
          <a:prstGeom prst="line">
            <a:avLst/>
          </a:prstGeom>
          <a:ln w="12700">
            <a:solidFill>
              <a:srgbClr val="FF2600"/>
            </a:solidFill>
            <a:prstDash val="sysDot"/>
            <a:miter lim="400000"/>
          </a:ln>
        </p:spPr>
        <p:txBody>
          <a:bodyPr lIns="0" tIns="0" rIns="0" bIns="0"/>
          <a:lstStyle/>
          <a:p>
            <a:pPr lvl="0" defTabSz="355600">
              <a:defRPr sz="38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447" name="Shape 1447"/>
          <p:cNvSpPr/>
          <p:nvPr/>
        </p:nvSpPr>
        <p:spPr>
          <a:xfrm>
            <a:off x="1231746" y="3745206"/>
            <a:ext cx="2643943" cy="7813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sz="2200">
                <a:solidFill>
                  <a:srgbClr val="0000FF"/>
                </a:solidFill>
                <a:latin typeface="Arial"/>
                <a:ea typeface="Arial"/>
                <a:cs typeface="Arial"/>
                <a:sym typeface="Arial"/>
              </a:defRPr>
            </a:lvl1pPr>
          </a:lstStyle>
          <a:p>
            <a:pPr lvl="0">
              <a:defRPr b="0" sz="1800">
                <a:solidFill>
                  <a:srgbClr val="000000"/>
                </a:solidFill>
              </a:defRPr>
            </a:pPr>
            <a:r>
              <a:rPr b="1" sz="2200">
                <a:solidFill>
                  <a:srgbClr val="0000FF"/>
                </a:solidFill>
              </a:rPr>
              <a:t>with the power of beam polarization</a:t>
            </a:r>
          </a:p>
        </p:txBody>
      </p:sp>
      <p:sp>
        <p:nvSpPr>
          <p:cNvPr id="1448" name="Shape 1448"/>
          <p:cNvSpPr/>
          <p:nvPr/>
        </p:nvSpPr>
        <p:spPr>
          <a:xfrm>
            <a:off x="1113861" y="2912358"/>
            <a:ext cx="2746583" cy="1660224"/>
          </a:xfrm>
          <a:prstGeom prst="rect">
            <a:avLst/>
          </a:prstGeom>
          <a:ln w="12700">
            <a:solidFill/>
            <a:miter lim="400000"/>
          </a:ln>
        </p:spPr>
        <p:txBody>
          <a:bodyPr lIns="0" tIns="0" rIns="0" bIns="0" anchor="ctr"/>
          <a:lstStyle/>
          <a:p>
            <a:pPr lvl="0" defTabSz="830862">
              <a:defRPr sz="2200">
                <a:solidFill>
                  <a:srgbClr val="FFFFFF"/>
                </a:solidFill>
              </a:defRPr>
            </a:pP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0" name="Shape 1450"/>
          <p:cNvSpPr/>
          <p:nvPr>
            <p:ph type="title"/>
          </p:nvPr>
        </p:nvSpPr>
        <p:spPr>
          <a:xfrm>
            <a:off x="1270000" y="766058"/>
            <a:ext cx="10464800" cy="3810001"/>
          </a:xfrm>
          <a:prstGeom prst="rect">
            <a:avLst/>
          </a:prstGeom>
        </p:spPr>
        <p:txBody>
          <a:bodyPr/>
          <a:lstStyle/>
          <a:p>
            <a:pPr lvl="0" defTabSz="830862">
              <a:defRPr b="0" sz="1800"/>
            </a:pPr>
            <a:r>
              <a:rPr b="1" sz="7800"/>
              <a:t>SM up to Λ</a:t>
            </a:r>
            <a:r>
              <a:rPr b="1" baseline="-5999" sz="7800"/>
              <a:t>Planck</a:t>
            </a:r>
            <a:r>
              <a:rPr b="1" sz="7800"/>
              <a:t>?</a:t>
            </a:r>
          </a:p>
        </p:txBody>
      </p:sp>
      <p:sp>
        <p:nvSpPr>
          <p:cNvPr id="1451" name="Shape 145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
        <p:nvSpPr>
          <p:cNvPr id="1452" name="Shape 1452"/>
          <p:cNvSpPr/>
          <p:nvPr>
            <p:ph type="body" idx="4294967295"/>
          </p:nvPr>
        </p:nvSpPr>
        <p:spPr>
          <a:xfrm>
            <a:off x="1146364" y="3947383"/>
            <a:ext cx="10712072" cy="3945034"/>
          </a:xfrm>
          <a:prstGeom prst="rect">
            <a:avLst/>
          </a:prstGeom>
        </p:spPr>
        <p:txBody>
          <a:bodyPr lIns="0" tIns="0" rIns="0" bIns="0">
            <a:noAutofit/>
          </a:bodyPr>
          <a:lstStyle/>
          <a:p>
            <a:pPr lvl="0" marL="0" indent="0" defTabSz="649111">
              <a:spcBef>
                <a:spcPts val="1300"/>
              </a:spcBef>
              <a:buSzTx/>
              <a:buFontTx/>
              <a:buNone/>
              <a:defRPr sz="1800">
                <a:solidFill>
                  <a:srgbClr val="000000"/>
                </a:solidFill>
              </a:defRPr>
            </a:pPr>
            <a:r>
              <a:rPr b="1" sz="2800">
                <a:solidFill>
                  <a:srgbClr val="0433FF"/>
                </a:solidFill>
                <a:latin typeface="Helvetica Neue"/>
                <a:ea typeface="Helvetica Neue"/>
                <a:cs typeface="Helvetica Neue"/>
                <a:sym typeface="Helvetica Neue"/>
              </a:rPr>
              <a:t>What if the Higgs properties would turn out to be just like those of the SM Higgs boson, to the ILC precision, and that no BSM signal found?</a:t>
            </a:r>
            <a:endParaRPr b="1" sz="2800">
              <a:solidFill>
                <a:srgbClr val="0433FF"/>
              </a:solidFill>
              <a:latin typeface="Helvetica Neue"/>
              <a:ea typeface="Helvetica Neue"/>
              <a:cs typeface="Helvetica Neue"/>
              <a:sym typeface="Helvetica Neue"/>
            </a:endParaRPr>
          </a:p>
          <a:p>
            <a:pPr lvl="0" marL="0" indent="0" defTabSz="649111">
              <a:spcBef>
                <a:spcPts val="1300"/>
              </a:spcBef>
              <a:buSzTx/>
              <a:buFontTx/>
              <a:buNone/>
              <a:defRPr sz="1800">
                <a:solidFill>
                  <a:srgbClr val="000000"/>
                </a:solidFill>
              </a:defRPr>
            </a:pPr>
            <a:r>
              <a:rPr b="1" sz="2800">
                <a:solidFill>
                  <a:srgbClr val="0433FF"/>
                </a:solidFill>
                <a:latin typeface="Helvetica Neue"/>
                <a:ea typeface="Helvetica Neue"/>
                <a:cs typeface="Helvetica Neue"/>
                <a:sym typeface="Helvetica Neue"/>
              </a:rPr>
              <a:t>We would need to question then the range of validity of the SM.</a:t>
            </a:r>
            <a:endParaRPr b="1" sz="2800">
              <a:solidFill>
                <a:srgbClr val="0433FF"/>
              </a:solidFill>
              <a:latin typeface="Helvetica Neue"/>
              <a:ea typeface="Helvetica Neue"/>
              <a:cs typeface="Helvetica Neue"/>
              <a:sym typeface="Helvetica Neue"/>
            </a:endParaRPr>
          </a:p>
          <a:p>
            <a:pPr lvl="0" marL="0" indent="0" defTabSz="649111">
              <a:spcBef>
                <a:spcPts val="1300"/>
              </a:spcBef>
              <a:buSzTx/>
              <a:buFontTx/>
              <a:buNone/>
              <a:defRPr sz="1800">
                <a:solidFill>
                  <a:srgbClr val="000000"/>
                </a:solidFill>
              </a:defRPr>
            </a:pPr>
            <a:r>
              <a:rPr b="1" sz="2800">
                <a:solidFill>
                  <a:srgbClr val="0433FF"/>
                </a:solidFill>
                <a:latin typeface="Helvetica Neue"/>
                <a:ea typeface="Helvetica Neue"/>
                <a:cs typeface="Helvetica Neue"/>
                <a:sym typeface="Helvetica Neue"/>
              </a:rPr>
              <a:t>How far can the SM go?</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4" name="pasted-image.png"/>
          <p:cNvPicPr/>
          <p:nvPr/>
        </p:nvPicPr>
        <p:blipFill>
          <a:blip r:embed="rId2">
            <a:extLst/>
          </a:blip>
          <a:stretch>
            <a:fillRect/>
          </a:stretch>
        </p:blipFill>
        <p:spPr>
          <a:xfrm>
            <a:off x="8208725" y="915770"/>
            <a:ext cx="4065512" cy="3931392"/>
          </a:xfrm>
          <a:prstGeom prst="rect">
            <a:avLst/>
          </a:prstGeom>
          <a:ln w="12700">
            <a:miter lim="400000"/>
          </a:ln>
        </p:spPr>
      </p:pic>
      <p:sp>
        <p:nvSpPr>
          <p:cNvPr id="1455" name="Shape 1455"/>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fld>
          </a:p>
        </p:txBody>
      </p:sp>
      <p:pic>
        <p:nvPicPr>
          <p:cNvPr id="1456" name="pasted-image.png"/>
          <p:cNvPicPr/>
          <p:nvPr/>
        </p:nvPicPr>
        <p:blipFill>
          <a:blip r:embed="rId3">
            <a:extLst/>
          </a:blip>
          <a:stretch>
            <a:fillRect/>
          </a:stretch>
        </p:blipFill>
        <p:spPr>
          <a:xfrm>
            <a:off x="519670" y="5235089"/>
            <a:ext cx="7529549" cy="4249906"/>
          </a:xfrm>
          <a:prstGeom prst="rect">
            <a:avLst/>
          </a:prstGeom>
          <a:ln w="12700">
            <a:miter lim="400000"/>
          </a:ln>
        </p:spPr>
      </p:pic>
      <p:pic>
        <p:nvPicPr>
          <p:cNvPr id="1457" name="pasted-image.png"/>
          <p:cNvPicPr/>
          <p:nvPr/>
        </p:nvPicPr>
        <p:blipFill>
          <a:blip r:embed="rId4">
            <a:extLst/>
          </a:blip>
          <a:stretch>
            <a:fillRect/>
          </a:stretch>
        </p:blipFill>
        <p:spPr>
          <a:xfrm>
            <a:off x="319804" y="1053239"/>
            <a:ext cx="4329942" cy="4249907"/>
          </a:xfrm>
          <a:prstGeom prst="rect">
            <a:avLst/>
          </a:prstGeom>
          <a:ln w="12700">
            <a:miter lim="400000"/>
          </a:ln>
        </p:spPr>
      </p:pic>
      <p:sp>
        <p:nvSpPr>
          <p:cNvPr id="1458" name="Shape 1458"/>
          <p:cNvSpPr/>
          <p:nvPr/>
        </p:nvSpPr>
        <p:spPr>
          <a:xfrm>
            <a:off x="252509" y="8985680"/>
            <a:ext cx="3107833" cy="317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64444">
              <a:tabLst>
                <a:tab pos="431800" algn="l"/>
                <a:tab pos="863600" algn="l"/>
                <a:tab pos="1308100" algn="l"/>
                <a:tab pos="1739900" algn="l"/>
                <a:tab pos="2197100" algn="l"/>
                <a:tab pos="2628900" algn="l"/>
                <a:tab pos="3073400" algn="l"/>
                <a:tab pos="3505200" algn="l"/>
                <a:tab pos="3949700" algn="l"/>
                <a:tab pos="4381500" algn="l"/>
                <a:tab pos="4826000" algn="l"/>
                <a:tab pos="5257800" algn="l"/>
              </a:tabLst>
              <a:defRPr sz="1400">
                <a:latin typeface="Helvetica"/>
                <a:ea typeface="Helvetica"/>
                <a:cs typeface="Helvetica"/>
                <a:sym typeface="Helvetica"/>
              </a:defRPr>
            </a:lvl1pPr>
          </a:lstStyle>
          <a:p>
            <a:pPr lvl="0">
              <a:defRPr sz="1800"/>
            </a:pPr>
            <a:r>
              <a:rPr sz="1400"/>
              <a:t>arXiv:1205.6497, Degrassi et al.</a:t>
            </a:r>
          </a:p>
        </p:txBody>
      </p:sp>
      <p:sp>
        <p:nvSpPr>
          <p:cNvPr id="1459" name="Shape 1459"/>
          <p:cNvSpPr/>
          <p:nvPr>
            <p:ph type="title"/>
          </p:nvPr>
        </p:nvSpPr>
        <p:spPr>
          <a:xfrm>
            <a:off x="754710" y="-164369"/>
            <a:ext cx="11495380" cy="1371601"/>
          </a:xfrm>
          <a:prstGeom prst="rect">
            <a:avLst/>
          </a:prstGeom>
        </p:spPr>
        <p:txBody>
          <a:bodyPr/>
          <a:lstStyle>
            <a:lvl1pPr defTabSz="649111">
              <a:defRPr i="1"/>
            </a:lvl1pPr>
          </a:lstStyle>
          <a:p>
            <a:pPr lvl="0">
              <a:defRPr b="0" i="0" sz="1800"/>
            </a:pPr>
            <a:r>
              <a:rPr b="1" i="1" sz="6200"/>
              <a:t>Stability of SM Vacuum</a:t>
            </a:r>
          </a:p>
        </p:txBody>
      </p:sp>
      <p:sp>
        <p:nvSpPr>
          <p:cNvPr id="1460" name="Shape 1460"/>
          <p:cNvSpPr/>
          <p:nvPr/>
        </p:nvSpPr>
        <p:spPr>
          <a:xfrm>
            <a:off x="3144312" y="1851206"/>
            <a:ext cx="4658054" cy="3581822"/>
          </a:xfrm>
          <a:prstGeom prst="line">
            <a:avLst/>
          </a:prstGeom>
          <a:ln w="12700">
            <a:solidFill>
              <a:srgbClr val="000000">
                <a:alpha val="24918"/>
              </a:srgbClr>
            </a:solidFill>
            <a:miter lim="400000"/>
          </a:ln>
        </p:spPr>
        <p:txBody>
          <a:bodyPr lIns="0" tIns="0" rIns="0" bIns="0" anchor="ctr"/>
          <a:lstStyle/>
          <a:p>
            <a:pPr lvl="0" defTabSz="830862">
              <a:defRPr>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461" name="Shape 1461"/>
          <p:cNvSpPr/>
          <p:nvPr/>
        </p:nvSpPr>
        <p:spPr>
          <a:xfrm flipH="1">
            <a:off x="1447858" y="1812666"/>
            <a:ext cx="1401632" cy="3658902"/>
          </a:xfrm>
          <a:prstGeom prst="line">
            <a:avLst/>
          </a:prstGeom>
          <a:ln w="12700">
            <a:solidFill>
              <a:srgbClr val="000000">
                <a:alpha val="24508"/>
              </a:srgbClr>
            </a:solidFill>
            <a:miter lim="400000"/>
          </a:ln>
        </p:spPr>
        <p:txBody>
          <a:bodyPr lIns="0" tIns="0" rIns="0" bIns="0" anchor="ctr"/>
          <a:lstStyle/>
          <a:p>
            <a:pPr lvl="0" defTabSz="830862">
              <a:defRPr>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462" name="Shape 1462"/>
          <p:cNvSpPr/>
          <p:nvPr/>
        </p:nvSpPr>
        <p:spPr>
          <a:xfrm>
            <a:off x="8301308" y="9060640"/>
            <a:ext cx="4329942" cy="46136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defRPr sz="2400">
                <a:solidFill>
                  <a:srgbClr val="FF2C79"/>
                </a:solidFill>
                <a:latin typeface="Helvetica Neue"/>
                <a:ea typeface="Helvetica Neue"/>
                <a:cs typeface="Helvetica Neue"/>
                <a:sym typeface="Helvetica Neue"/>
              </a:defRPr>
            </a:lvl1pPr>
          </a:lstStyle>
          <a:p>
            <a:pPr lvl="0">
              <a:defRPr sz="1800">
                <a:solidFill>
                  <a:srgbClr val="000000"/>
                </a:solidFill>
              </a:defRPr>
            </a:pPr>
            <a:r>
              <a:rPr sz="2400">
                <a:solidFill>
                  <a:srgbClr val="FF2C79"/>
                </a:solidFill>
              </a:rPr>
              <a:t>ILC pins down the location ! </a:t>
            </a:r>
          </a:p>
        </p:txBody>
      </p:sp>
      <p:sp>
        <p:nvSpPr>
          <p:cNvPr id="1463" name="Shape 1463"/>
          <p:cNvSpPr/>
          <p:nvPr/>
        </p:nvSpPr>
        <p:spPr>
          <a:xfrm>
            <a:off x="4778456" y="1176086"/>
            <a:ext cx="3293306" cy="206426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defTabSz="649111">
              <a:spcBef>
                <a:spcPts val="1300"/>
              </a:spcBef>
              <a:defRPr sz="2400">
                <a:latin typeface="Helvetica Neue"/>
                <a:ea typeface="Helvetica Neue"/>
                <a:cs typeface="Helvetica Neue"/>
                <a:sym typeface="Helvetica Neue"/>
              </a:defRPr>
            </a:lvl1pPr>
          </a:lstStyle>
          <a:p>
            <a:pPr lvl="0">
              <a:defRPr sz="1800"/>
            </a:pPr>
            <a:r>
              <a:rPr sz="2400"/>
              <a:t>With the 125GeV Higgs boson, the SM vacuum seems to be at a subtle point of meta-stability!</a:t>
            </a:r>
          </a:p>
        </p:txBody>
      </p:sp>
      <p:sp>
        <p:nvSpPr>
          <p:cNvPr id="1464" name="Shape 1464"/>
          <p:cNvSpPr/>
          <p:nvPr/>
        </p:nvSpPr>
        <p:spPr>
          <a:xfrm>
            <a:off x="4768639" y="6853042"/>
            <a:ext cx="74512" cy="17032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5"/>
          </a:blipFill>
          <a:ln w="12700">
            <a:miter lim="400000"/>
          </a:ln>
          <a:effectLst>
            <a:outerShdw sx="100000" sy="100000" kx="0" ky="0" algn="b" rotWithShape="0" blurRad="12700" dist="0" dir="5400000">
              <a:srgbClr val="000000">
                <a:alpha val="50000"/>
              </a:srgbClr>
            </a:outerShdw>
          </a:effectLst>
        </p:spPr>
        <p:txBody>
          <a:bodyPr lIns="0" tIns="0" rIns="0" bIns="0" anchor="ctr"/>
          <a:lstStyle/>
          <a:p>
            <a:pPr lvl="0" defTabSz="830862">
              <a:defRPr>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465" name="droppedImage.png"/>
          <p:cNvPicPr/>
          <p:nvPr/>
        </p:nvPicPr>
        <p:blipFill>
          <a:blip r:embed="rId6">
            <a:extLst/>
          </a:blip>
          <a:stretch>
            <a:fillRect/>
          </a:stretch>
        </p:blipFill>
        <p:spPr>
          <a:xfrm>
            <a:off x="7656839" y="5820000"/>
            <a:ext cx="4841820" cy="2236407"/>
          </a:xfrm>
          <a:prstGeom prst="rect">
            <a:avLst/>
          </a:prstGeom>
          <a:ln w="12700">
            <a:miter lim="400000"/>
          </a:ln>
        </p:spPr>
      </p:pic>
      <p:pic>
        <p:nvPicPr>
          <p:cNvPr id="1466" name="droppedImage.pdf"/>
          <p:cNvPicPr/>
          <p:nvPr/>
        </p:nvPicPr>
        <p:blipFill>
          <a:blip r:embed="rId7">
            <a:extLst/>
          </a:blip>
          <a:stretch>
            <a:fillRect/>
          </a:stretch>
        </p:blipFill>
        <p:spPr>
          <a:xfrm>
            <a:off x="8368231" y="8009102"/>
            <a:ext cx="3746501" cy="714592"/>
          </a:xfrm>
          <a:prstGeom prst="rect">
            <a:avLst/>
          </a:prstGeom>
          <a:ln w="12700">
            <a:miter lim="400000"/>
          </a:ln>
        </p:spPr>
      </p:pic>
      <p:sp>
        <p:nvSpPr>
          <p:cNvPr id="1467" name="Shape 1467"/>
          <p:cNvSpPr/>
          <p:nvPr/>
        </p:nvSpPr>
        <p:spPr>
          <a:xfrm>
            <a:off x="7959199" y="5365660"/>
            <a:ext cx="3107833" cy="4610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defRPr b="1" i="1" sz="2400">
                <a:latin typeface="Helvetica Neue"/>
                <a:ea typeface="Helvetica Neue"/>
                <a:cs typeface="Helvetica Neue"/>
                <a:sym typeface="Helvetica Neue"/>
              </a:defRPr>
            </a:lvl1pPr>
          </a:lstStyle>
          <a:p>
            <a:pPr lvl="0">
              <a:defRPr b="0" i="0" sz="1800"/>
            </a:pPr>
            <a:r>
              <a:rPr b="1" i="1" sz="2400"/>
              <a:t>Top Pair Threshold</a:t>
            </a:r>
          </a:p>
        </p:txBody>
      </p:sp>
      <p:pic>
        <p:nvPicPr>
          <p:cNvPr id="1468" name="droppedImage.pdf"/>
          <p:cNvPicPr/>
          <p:nvPr/>
        </p:nvPicPr>
        <p:blipFill>
          <a:blip r:embed="rId8">
            <a:extLst/>
          </a:blip>
          <a:stretch>
            <a:fillRect/>
          </a:stretch>
        </p:blipFill>
        <p:spPr>
          <a:xfrm>
            <a:off x="8368231" y="8483193"/>
            <a:ext cx="2768601" cy="638908"/>
          </a:xfrm>
          <a:prstGeom prst="rect">
            <a:avLst/>
          </a:prstGeom>
          <a:ln w="12700">
            <a:miter lim="400000"/>
          </a:ln>
        </p:spPr>
      </p:pic>
      <p:sp>
        <p:nvSpPr>
          <p:cNvPr id="1469" name="Shape 1469"/>
          <p:cNvSpPr/>
          <p:nvPr/>
        </p:nvSpPr>
        <p:spPr>
          <a:xfrm flipH="1" flipV="1">
            <a:off x="4870539" y="6996433"/>
            <a:ext cx="3259215" cy="1237367"/>
          </a:xfrm>
          <a:prstGeom prst="line">
            <a:avLst/>
          </a:prstGeom>
          <a:ln w="3175">
            <a:solidFill>
              <a:srgbClr val="FF2600"/>
            </a:solidFill>
            <a:miter lim="400000"/>
            <a:tailEnd type="triangle"/>
          </a:ln>
        </p:spPr>
        <p:txBody>
          <a:bodyPr lIns="0" tIns="0" rIns="0" bIns="0" anchor="ctr"/>
          <a:lstStyle/>
          <a:p>
            <a:pPr lvl="0" defTabSz="830862">
              <a:defRPr>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470" name="Shape 1470"/>
          <p:cNvSpPr/>
          <p:nvPr>
            <p:ph type="body" idx="1"/>
          </p:nvPr>
        </p:nvSpPr>
        <p:spPr>
          <a:xfrm>
            <a:off x="4778456" y="3120158"/>
            <a:ext cx="3447888" cy="1523928"/>
          </a:xfrm>
          <a:prstGeom prst="rect">
            <a:avLst/>
          </a:prstGeom>
        </p:spPr>
        <p:txBody>
          <a:bodyPr/>
          <a:lstStyle/>
          <a:p>
            <a:pPr lvl="0" marL="0" indent="0" defTabSz="649111">
              <a:spcBef>
                <a:spcPts val="1300"/>
              </a:spcBef>
              <a:buSzTx/>
              <a:buNone/>
              <a:defRPr sz="1800"/>
            </a:pPr>
            <a:r>
              <a:rPr b="1" sz="2400">
                <a:solidFill>
                  <a:srgbClr val="0433FF"/>
                </a:solidFill>
              </a:rPr>
              <a:t>Does λ really become negative below Λ</a:t>
            </a:r>
            <a:r>
              <a:rPr b="1" baseline="-5999" sz="2400">
                <a:solidFill>
                  <a:srgbClr val="0433FF"/>
                </a:solidFill>
              </a:rPr>
              <a:t>Pl</a:t>
            </a:r>
            <a:r>
              <a:rPr b="1" sz="2400">
                <a:solidFill>
                  <a:srgbClr val="0433FF"/>
                </a:solidFill>
              </a:rPr>
              <a:t>?</a:t>
            </a:r>
            <a:endParaRPr b="1" sz="2400">
              <a:solidFill>
                <a:srgbClr val="0433FF"/>
              </a:solidFill>
            </a:endParaRPr>
          </a:p>
          <a:p>
            <a:pPr lvl="0" marL="0" indent="0" defTabSz="649111">
              <a:spcBef>
                <a:spcPts val="1300"/>
              </a:spcBef>
              <a:buSzTx/>
              <a:buNone/>
              <a:defRPr sz="1800"/>
            </a:pPr>
            <a:r>
              <a:rPr b="1" sz="2400">
                <a:solidFill>
                  <a:srgbClr val="0433FF"/>
                </a:solidFill>
              </a:rPr>
              <a:t>or λ(Λ</a:t>
            </a:r>
            <a:r>
              <a:rPr b="1" baseline="-5999" sz="2400">
                <a:solidFill>
                  <a:srgbClr val="0433FF"/>
                </a:solidFill>
              </a:rPr>
              <a:t>Pl</a:t>
            </a:r>
            <a:r>
              <a:rPr b="1" sz="2400">
                <a:solidFill>
                  <a:srgbClr val="0433FF"/>
                </a:solidFill>
              </a:rPr>
              <a:t>) = 0?</a:t>
            </a:r>
          </a:p>
        </p:txBody>
      </p:sp>
      <p:sp>
        <p:nvSpPr>
          <p:cNvPr id="1471" name="Shape 1471"/>
          <p:cNvSpPr/>
          <p:nvPr/>
        </p:nvSpPr>
        <p:spPr>
          <a:xfrm>
            <a:off x="8148949" y="8077765"/>
            <a:ext cx="4492598" cy="1484531"/>
          </a:xfrm>
          <a:prstGeom prst="rect">
            <a:avLst/>
          </a:prstGeom>
          <a:ln w="3175">
            <a:solidFill>
              <a:srgbClr val="FF2600"/>
            </a:solidFill>
            <a:miter lim="400000"/>
          </a:ln>
        </p:spPr>
        <p:txBody>
          <a:bodyPr lIns="0" tIns="0" rIns="0" bIns="0" anchor="ctr"/>
          <a:lstStyle/>
          <a:p>
            <a:pPr lvl="0" defTabSz="830862">
              <a:defRPr>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472" name="Shape 1472"/>
          <p:cNvSpPr/>
          <p:nvPr/>
        </p:nvSpPr>
        <p:spPr>
          <a:xfrm>
            <a:off x="6175544" y="7035506"/>
            <a:ext cx="1177854" cy="4610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defRPr b="1" i="1" sz="2400">
                <a:solidFill>
                  <a:srgbClr val="FF2600"/>
                </a:solidFill>
                <a:latin typeface="Helvetica Neue"/>
                <a:ea typeface="Helvetica Neue"/>
                <a:cs typeface="Helvetica Neue"/>
                <a:sym typeface="Helvetica Neue"/>
              </a:defRPr>
            </a:lvl1pPr>
          </a:lstStyle>
          <a:p>
            <a:pPr lvl="0">
              <a:defRPr b="0" i="0" sz="1800">
                <a:solidFill>
                  <a:srgbClr val="000000"/>
                </a:solidFill>
              </a:defRPr>
            </a:pPr>
            <a:r>
              <a:rPr b="1" i="1" sz="2400">
                <a:solidFill>
                  <a:srgbClr val="FF2600"/>
                </a:solidFill>
              </a:rPr>
              <a:t>ILC 3σ</a:t>
            </a:r>
          </a:p>
        </p:txBody>
      </p:sp>
      <p:sp>
        <p:nvSpPr>
          <p:cNvPr id="1473" name="Shape 1473"/>
          <p:cNvSpPr/>
          <p:nvPr/>
        </p:nvSpPr>
        <p:spPr>
          <a:xfrm>
            <a:off x="10212361" y="5766746"/>
            <a:ext cx="2591413" cy="50853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508000">
              <a:lnSpc>
                <a:spcPct val="80000"/>
              </a:lnSpc>
              <a:defRPr sz="1800"/>
            </a:pPr>
            <a:r>
              <a:rPr sz="1600">
                <a:solidFill>
                  <a:srgbClr val="0433FF"/>
                </a:solidFill>
                <a:latin typeface="Helvetica Neue"/>
                <a:ea typeface="Helvetica Neue"/>
                <a:cs typeface="Helvetica Neue"/>
                <a:sym typeface="Helvetica Neue"/>
              </a:rPr>
              <a:t>Theoretically very clean measurement of m</a:t>
            </a:r>
            <a:r>
              <a:rPr baseline="-5999" sz="1600">
                <a:solidFill>
                  <a:srgbClr val="0433FF"/>
                </a:solidFill>
                <a:latin typeface="Helvetica Neue"/>
                <a:ea typeface="Helvetica Neue"/>
                <a:cs typeface="Helvetica Neue"/>
                <a:sym typeface="Helvetica Neue"/>
              </a:rPr>
              <a:t>t</a:t>
            </a:r>
          </a:p>
        </p:txBody>
      </p:sp>
      <p:sp>
        <p:nvSpPr>
          <p:cNvPr id="1474" name="Shape 1474"/>
          <p:cNvSpPr/>
          <p:nvPr/>
        </p:nvSpPr>
        <p:spPr>
          <a:xfrm>
            <a:off x="4659658" y="4870227"/>
            <a:ext cx="769904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508000">
              <a:lnSpc>
                <a:spcPct val="80000"/>
              </a:lnSpc>
              <a:defRPr sz="1800"/>
            </a:pPr>
            <a:r>
              <a:rPr b="1" i="1" sz="2200">
                <a:solidFill>
                  <a:srgbClr val="FF2C79"/>
                </a:solidFill>
                <a:latin typeface="Helvetica Neue"/>
                <a:ea typeface="Helvetica Neue"/>
                <a:cs typeface="Helvetica Neue"/>
                <a:sym typeface="Helvetica Neue"/>
              </a:rPr>
              <a:t>To answer this we need a precision m</a:t>
            </a:r>
            <a:r>
              <a:rPr b="1" baseline="-5999" i="1" sz="2200">
                <a:solidFill>
                  <a:srgbClr val="FF2C79"/>
                </a:solidFill>
                <a:latin typeface="Helvetica Neue"/>
                <a:ea typeface="Helvetica Neue"/>
                <a:cs typeface="Helvetica Neue"/>
                <a:sym typeface="Helvetica Neue"/>
              </a:rPr>
              <a:t>t</a:t>
            </a:r>
            <a:r>
              <a:rPr b="1" i="1" sz="2200">
                <a:solidFill>
                  <a:srgbClr val="FF2C79"/>
                </a:solidFill>
                <a:latin typeface="Helvetica Neue"/>
                <a:ea typeface="Helvetica Neue"/>
                <a:cs typeface="Helvetica Neue"/>
                <a:sym typeface="Helvetica Neue"/>
              </a:rPr>
              <a:t> measurement!</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6" name="Shape 1476"/>
          <p:cNvSpPr/>
          <p:nvPr>
            <p:ph type="title"/>
          </p:nvPr>
        </p:nvSpPr>
        <p:spPr>
          <a:xfrm>
            <a:off x="975359" y="1984585"/>
            <a:ext cx="11054082" cy="2350349"/>
          </a:xfrm>
          <a:prstGeom prst="rect">
            <a:avLst/>
          </a:prstGeom>
        </p:spPr>
        <p:txBody>
          <a:bodyPr/>
          <a:lstStyle/>
          <a:p>
            <a:pPr lvl="0">
              <a:defRPr b="0" sz="1800">
                <a:solidFill>
                  <a:srgbClr val="000000"/>
                </a:solidFill>
              </a:defRPr>
            </a:pPr>
            <a:r>
              <a:rPr b="1" sz="4400">
                <a:solidFill>
                  <a:srgbClr val="000090"/>
                </a:solidFill>
              </a:rPr>
              <a:t>Searches for direct production of </a:t>
            </a:r>
            <a:br>
              <a:rPr b="1" sz="4400">
                <a:solidFill>
                  <a:srgbClr val="000090"/>
                </a:solidFill>
              </a:rPr>
            </a:br>
            <a:r>
              <a:rPr b="1" sz="4400">
                <a:solidFill>
                  <a:srgbClr val="000090"/>
                </a:solidFill>
              </a:rPr>
              <a:t>SUSY / DM at the ILC</a:t>
            </a:r>
          </a:p>
        </p:txBody>
      </p:sp>
      <p:sp>
        <p:nvSpPr>
          <p:cNvPr id="1477" name="Shape 1477"/>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b="0" sz="1800"/>
            </a:pPr>
            <a:fld id="{86CB4B4D-7CA3-9044-876B-883B54F8677D}" type="slidenum">
              <a:rPr b="1" sz="2200"/>
            </a:fld>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9" name="Shape 1479"/>
          <p:cNvSpPr/>
          <p:nvPr>
            <p:ph type="title"/>
          </p:nvPr>
        </p:nvSpPr>
        <p:spPr>
          <a:xfrm>
            <a:off x="1269999" y="2355041"/>
            <a:ext cx="10464801" cy="5043518"/>
          </a:xfrm>
          <a:prstGeom prst="rect">
            <a:avLst/>
          </a:prstGeom>
        </p:spPr>
        <p:txBody>
          <a:bodyPr/>
          <a:lstStyle>
            <a:lvl1pPr defTabSz="830862"/>
          </a:lstStyle>
          <a:p>
            <a:pPr lvl="0">
              <a:defRPr b="0" sz="1800"/>
            </a:pPr>
            <a:r>
              <a:rPr b="1" sz="7800"/>
              <a:t>What can ILC add to HL-LHC?</a:t>
            </a:r>
          </a:p>
        </p:txBody>
      </p:sp>
      <p:sp>
        <p:nvSpPr>
          <p:cNvPr id="1480" name="Shape 1480"/>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45" name="frontview-23-hr2.png"/>
          <p:cNvPicPr/>
          <p:nvPr/>
        </p:nvPicPr>
        <p:blipFill>
          <a:blip r:embed="rId2">
            <a:extLst/>
          </a:blip>
          <a:stretch>
            <a:fillRect/>
          </a:stretch>
        </p:blipFill>
        <p:spPr>
          <a:xfrm>
            <a:off x="1433794" y="0"/>
            <a:ext cx="10137211" cy="9753601"/>
          </a:xfrm>
          <a:prstGeom prst="rect">
            <a:avLst/>
          </a:prstGeom>
          <a:ln w="12700">
            <a:miter lim="400000"/>
          </a:ln>
        </p:spPr>
      </p:pic>
      <p:sp>
        <p:nvSpPr>
          <p:cNvPr id="746" name="Shape 746"/>
          <p:cNvSpPr/>
          <p:nvPr/>
        </p:nvSpPr>
        <p:spPr>
          <a:xfrm>
            <a:off x="1886106" y="416179"/>
            <a:ext cx="911684"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Helvetica Neue"/>
              <a:defRPr b="1" i="1" sz="4000">
                <a:solidFill>
                  <a:srgbClr val="FFFFFF"/>
                </a:solidFill>
                <a:uFill>
                  <a:solidFill/>
                </a:uFill>
                <a:latin typeface="Helvetica Neue"/>
                <a:ea typeface="Helvetica Neue"/>
                <a:cs typeface="Helvetica Neue"/>
                <a:sym typeface="Helvetica Neue"/>
              </a:defRPr>
            </a:lvl1pPr>
          </a:lstStyle>
          <a:p>
            <a:pPr lvl="0">
              <a:defRPr b="0" i="0" sz="1800">
                <a:solidFill>
                  <a:srgbClr val="000000"/>
                </a:solidFill>
                <a:uFillTx/>
              </a:defRPr>
            </a:pPr>
            <a:r>
              <a:rPr b="1" i="1" sz="4000">
                <a:solidFill>
                  <a:srgbClr val="FFFFFF"/>
                </a:solidFill>
                <a:uFill>
                  <a:solidFill/>
                </a:uFill>
              </a:rPr>
              <a:t>ILD</a:t>
            </a:r>
          </a:p>
        </p:txBody>
      </p:sp>
      <p:sp>
        <p:nvSpPr>
          <p:cNvPr id="747" name="Shape 747"/>
          <p:cNvSpPr/>
          <p:nvPr/>
        </p:nvSpPr>
        <p:spPr>
          <a:xfrm>
            <a:off x="7899248" y="1063634"/>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b="1" i="1" sz="1800">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HCAL</a:t>
            </a:r>
          </a:p>
        </p:txBody>
      </p:sp>
      <p:sp>
        <p:nvSpPr>
          <p:cNvPr id="748" name="Shape 748"/>
          <p:cNvSpPr/>
          <p:nvPr/>
        </p:nvSpPr>
        <p:spPr>
          <a:xfrm>
            <a:off x="7149180" y="2179329"/>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b="1" i="1" sz="1800">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ECAL</a:t>
            </a:r>
          </a:p>
        </p:txBody>
      </p:sp>
      <p:sp>
        <p:nvSpPr>
          <p:cNvPr id="749" name="Shape 749"/>
          <p:cNvSpPr/>
          <p:nvPr/>
        </p:nvSpPr>
        <p:spPr>
          <a:xfrm>
            <a:off x="5155269" y="3486385"/>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b="1" i="1" sz="1800">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TPC</a:t>
            </a:r>
          </a:p>
        </p:txBody>
      </p:sp>
      <p:sp>
        <p:nvSpPr>
          <p:cNvPr id="750" name="Shape 750"/>
          <p:cNvSpPr/>
          <p:nvPr/>
        </p:nvSpPr>
        <p:spPr>
          <a:xfrm>
            <a:off x="9268944" y="9274462"/>
            <a:ext cx="18854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b="1" i="1" sz="1800">
                <a:solidFill>
                  <a:srgbClr val="FFFFFF"/>
                </a:solidFill>
                <a:uFill>
                  <a:solidFill/>
                </a:uFill>
                <a:latin typeface="Arial"/>
                <a:ea typeface="Arial"/>
                <a:cs typeface="Arial"/>
                <a:sym typeface="Arial"/>
              </a:defRPr>
            </a:lvl1pPr>
          </a:lstStyle>
          <a:p>
            <a:pPr lvl="0">
              <a:defRPr b="0" i="0">
                <a:solidFill>
                  <a:srgbClr val="000000"/>
                </a:solidFill>
                <a:uFillTx/>
              </a:defRPr>
            </a:pPr>
            <a:r>
              <a:rPr b="1" i="1">
                <a:solidFill>
                  <a:srgbClr val="FFFFFF"/>
                </a:solidFill>
                <a:uFill>
                  <a:solidFill/>
                </a:uFill>
              </a:rPr>
              <a:t>tth @ 500 GeV</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2" name="Shape 1482"/>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SUSY: LHC vs. ILC</a:t>
            </a:r>
          </a:p>
        </p:txBody>
      </p:sp>
      <p:sp>
        <p:nvSpPr>
          <p:cNvPr id="1483" name="Shape 1483"/>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484" name="Shape 1484"/>
          <p:cNvSpPr/>
          <p:nvPr/>
        </p:nvSpPr>
        <p:spPr>
          <a:xfrm>
            <a:off x="881009" y="7516600"/>
            <a:ext cx="11524640" cy="72219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4200">
                <a:solidFill>
                  <a:srgbClr val="0000FF"/>
                </a:solidFill>
                <a:latin typeface="Arial"/>
                <a:ea typeface="Arial"/>
                <a:cs typeface="Arial"/>
                <a:sym typeface="Arial"/>
              </a:rPr>
              <a:t>Gluino @ LHC</a:t>
            </a:r>
            <a:r>
              <a:rPr b="1" sz="4200">
                <a:latin typeface="Arial"/>
                <a:ea typeface="Arial"/>
                <a:cs typeface="Arial"/>
                <a:sym typeface="Arial"/>
              </a:rPr>
              <a:t> </a:t>
            </a:r>
            <a:r>
              <a:rPr sz="4200">
                <a:latin typeface="Arial"/>
                <a:ea typeface="Arial"/>
                <a:cs typeface="Arial"/>
                <a:sym typeface="Arial"/>
              </a:rPr>
              <a:t>vs.</a:t>
            </a:r>
            <a:r>
              <a:rPr b="1" sz="4200">
                <a:latin typeface="Arial"/>
                <a:ea typeface="Arial"/>
                <a:cs typeface="Arial"/>
                <a:sym typeface="Arial"/>
              </a:rPr>
              <a:t> </a:t>
            </a:r>
            <a:r>
              <a:rPr b="1" sz="4200">
                <a:solidFill>
                  <a:srgbClr val="FF0000"/>
                </a:solidFill>
                <a:latin typeface="Arial"/>
                <a:ea typeface="Arial"/>
                <a:cs typeface="Arial"/>
                <a:sym typeface="Arial"/>
              </a:rPr>
              <a:t>Chargino/Neutralino @ ILC</a:t>
            </a:r>
          </a:p>
        </p:txBody>
      </p:sp>
      <p:sp>
        <p:nvSpPr>
          <p:cNvPr id="1485" name="Shape 1485"/>
          <p:cNvSpPr/>
          <p:nvPr/>
        </p:nvSpPr>
        <p:spPr>
          <a:xfrm>
            <a:off x="6254355" y="1451730"/>
            <a:ext cx="743010"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3400">
                <a:latin typeface="Arial"/>
                <a:ea typeface="Arial"/>
                <a:cs typeface="Arial"/>
                <a:sym typeface="Arial"/>
              </a:defRPr>
            </a:lvl1pPr>
          </a:lstStyle>
          <a:p>
            <a:pPr lvl="0">
              <a:defRPr b="0" sz="1800"/>
            </a:pPr>
            <a:r>
              <a:rPr b="1" sz="3400"/>
              <a:t>vs.</a:t>
            </a:r>
          </a:p>
        </p:txBody>
      </p:sp>
      <p:grpSp>
        <p:nvGrpSpPr>
          <p:cNvPr id="1488" name="Group 1488"/>
          <p:cNvGrpSpPr/>
          <p:nvPr/>
        </p:nvGrpSpPr>
        <p:grpSpPr>
          <a:xfrm>
            <a:off x="991001" y="1271517"/>
            <a:ext cx="4498689" cy="1017017"/>
            <a:chOff x="0" y="0"/>
            <a:chExt cx="4498688" cy="1017015"/>
          </a:xfrm>
        </p:grpSpPr>
        <p:sp>
          <p:nvSpPr>
            <p:cNvPr id="1486" name="Shape 1486"/>
            <p:cNvSpPr/>
            <p:nvPr/>
          </p:nvSpPr>
          <p:spPr>
            <a:xfrm>
              <a:off x="0" y="0"/>
              <a:ext cx="4498689"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p>
          </p:txBody>
        </p:sp>
        <p:sp>
          <p:nvSpPr>
            <p:cNvPr id="1487" name="Shape 1487"/>
            <p:cNvSpPr/>
            <p:nvPr/>
          </p:nvSpPr>
          <p:spPr>
            <a:xfrm>
              <a:off x="49646" y="92869"/>
              <a:ext cx="4399396"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457200">
                <a:defRPr sz="2400">
                  <a:latin typeface="Arial"/>
                  <a:ea typeface="Arial"/>
                  <a:cs typeface="Arial"/>
                  <a:sym typeface="Arial"/>
                </a:defRPr>
              </a:lvl1pPr>
            </a:lstStyle>
            <a:p>
              <a:pPr lvl="0">
                <a:defRPr sz="1800"/>
              </a:pPr>
              <a:r>
                <a:rPr sz="2400"/>
                <a:t>“LHC has excluded MSSM up to high masses”</a:t>
              </a:r>
            </a:p>
          </p:txBody>
        </p:sp>
      </p:grpSp>
      <p:grpSp>
        <p:nvGrpSpPr>
          <p:cNvPr id="1491" name="Group 1491"/>
          <p:cNvGrpSpPr/>
          <p:nvPr/>
        </p:nvGrpSpPr>
        <p:grpSpPr>
          <a:xfrm>
            <a:off x="7627965" y="1271517"/>
            <a:ext cx="4467642" cy="1017017"/>
            <a:chOff x="0" y="0"/>
            <a:chExt cx="4467640" cy="1017015"/>
          </a:xfrm>
        </p:grpSpPr>
        <p:sp>
          <p:nvSpPr>
            <p:cNvPr id="1489" name="Shape 1489"/>
            <p:cNvSpPr/>
            <p:nvPr/>
          </p:nvSpPr>
          <p:spPr>
            <a:xfrm>
              <a:off x="0" y="0"/>
              <a:ext cx="4467641"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p>
          </p:txBody>
        </p:sp>
        <p:sp>
          <p:nvSpPr>
            <p:cNvPr id="1490" name="Shape 1490"/>
            <p:cNvSpPr/>
            <p:nvPr/>
          </p:nvSpPr>
          <p:spPr>
            <a:xfrm>
              <a:off x="49646" y="92869"/>
              <a:ext cx="4368349"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457200">
                <a:defRPr sz="2400">
                  <a:latin typeface="Arial"/>
                  <a:ea typeface="Arial"/>
                  <a:cs typeface="Arial"/>
                  <a:sym typeface="Arial"/>
                </a:defRPr>
              </a:lvl1pPr>
            </a:lstStyle>
            <a:p>
              <a:pPr lvl="0">
                <a:defRPr sz="1800"/>
              </a:pPr>
              <a:r>
                <a:rPr sz="2400"/>
                <a:t>“LHC leaves out holes in MSSM parameter space”</a:t>
              </a:r>
            </a:p>
          </p:txBody>
        </p:sp>
      </p:grpSp>
      <p:sp>
        <p:nvSpPr>
          <p:cNvPr id="1492" name="Shape 1492"/>
          <p:cNvSpPr/>
          <p:nvPr/>
        </p:nvSpPr>
        <p:spPr>
          <a:xfrm>
            <a:off x="6254355" y="2931280"/>
            <a:ext cx="743010"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3400">
                <a:latin typeface="Arial"/>
                <a:ea typeface="Arial"/>
                <a:cs typeface="Arial"/>
                <a:sym typeface="Arial"/>
              </a:defRPr>
            </a:lvl1pPr>
          </a:lstStyle>
          <a:p>
            <a:pPr lvl="0">
              <a:defRPr b="0" sz="1800"/>
            </a:pPr>
            <a:r>
              <a:rPr b="1" sz="3400"/>
              <a:t>vs.</a:t>
            </a:r>
          </a:p>
        </p:txBody>
      </p:sp>
      <p:grpSp>
        <p:nvGrpSpPr>
          <p:cNvPr id="1495" name="Group 1495"/>
          <p:cNvGrpSpPr/>
          <p:nvPr/>
        </p:nvGrpSpPr>
        <p:grpSpPr>
          <a:xfrm>
            <a:off x="991001" y="2751068"/>
            <a:ext cx="4498689" cy="1017016"/>
            <a:chOff x="0" y="0"/>
            <a:chExt cx="4498688" cy="1017015"/>
          </a:xfrm>
        </p:grpSpPr>
        <p:sp>
          <p:nvSpPr>
            <p:cNvPr id="1493" name="Shape 1493"/>
            <p:cNvSpPr/>
            <p:nvPr/>
          </p:nvSpPr>
          <p:spPr>
            <a:xfrm>
              <a:off x="0" y="0"/>
              <a:ext cx="4498689"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p>
          </p:txBody>
        </p:sp>
        <p:sp>
          <p:nvSpPr>
            <p:cNvPr id="1494" name="Shape 1494"/>
            <p:cNvSpPr/>
            <p:nvPr/>
          </p:nvSpPr>
          <p:spPr>
            <a:xfrm>
              <a:off x="49646" y="92869"/>
              <a:ext cx="4399396"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457200">
                <a:defRPr sz="2400">
                  <a:latin typeface="Arial"/>
                  <a:ea typeface="Arial"/>
                  <a:cs typeface="Arial"/>
                  <a:sym typeface="Arial"/>
                </a:defRPr>
              </a:lvl1pPr>
            </a:lstStyle>
            <a:p>
              <a:pPr lvl="0">
                <a:defRPr sz="1800"/>
              </a:pPr>
              <a:r>
                <a:rPr sz="2400"/>
                <a:t>“ILC can set model-indep. limits on SUSY particles”</a:t>
              </a:r>
            </a:p>
          </p:txBody>
        </p:sp>
      </p:grpSp>
      <p:grpSp>
        <p:nvGrpSpPr>
          <p:cNvPr id="1498" name="Group 1498"/>
          <p:cNvGrpSpPr/>
          <p:nvPr/>
        </p:nvGrpSpPr>
        <p:grpSpPr>
          <a:xfrm>
            <a:off x="7627963" y="2751068"/>
            <a:ext cx="4467644" cy="1017016"/>
            <a:chOff x="0" y="0"/>
            <a:chExt cx="4467642" cy="1017015"/>
          </a:xfrm>
        </p:grpSpPr>
        <p:sp>
          <p:nvSpPr>
            <p:cNvPr id="1496" name="Shape 1496"/>
            <p:cNvSpPr/>
            <p:nvPr/>
          </p:nvSpPr>
          <p:spPr>
            <a:xfrm>
              <a:off x="0" y="0"/>
              <a:ext cx="4467643"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p>
          </p:txBody>
        </p:sp>
        <p:sp>
          <p:nvSpPr>
            <p:cNvPr id="1497" name="Shape 1497"/>
            <p:cNvSpPr/>
            <p:nvPr/>
          </p:nvSpPr>
          <p:spPr>
            <a:xfrm>
              <a:off x="49646" y="92869"/>
              <a:ext cx="4368350"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457200">
                <a:defRPr sz="2400">
                  <a:latin typeface="Arial"/>
                  <a:ea typeface="Arial"/>
                  <a:cs typeface="Arial"/>
                  <a:sym typeface="Arial"/>
                </a:defRPr>
              </a:lvl1pPr>
            </a:lstStyle>
            <a:p>
              <a:pPr lvl="0">
                <a:defRPr sz="1800"/>
              </a:pPr>
              <a:r>
                <a:rPr sz="2400"/>
                <a:t>“There is nothing interesting left within the reach of ILC”</a:t>
              </a:r>
            </a:p>
          </p:txBody>
        </p:sp>
      </p:grpSp>
      <p:sp>
        <p:nvSpPr>
          <p:cNvPr id="1499" name="Shape 1499"/>
          <p:cNvSpPr/>
          <p:nvPr/>
        </p:nvSpPr>
        <p:spPr>
          <a:xfrm>
            <a:off x="3473732" y="3994036"/>
            <a:ext cx="633920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200">
                <a:latin typeface="Arial"/>
                <a:ea typeface="Arial"/>
                <a:cs typeface="Arial"/>
                <a:sym typeface="Arial"/>
              </a:defRPr>
            </a:lvl1pPr>
          </a:lstStyle>
          <a:p>
            <a:pPr lvl="0">
              <a:defRPr sz="1800"/>
            </a:pPr>
            <a:r>
              <a:rPr sz="2200"/>
              <a:t>These statements are all true to a certain extent…</a:t>
            </a:r>
          </a:p>
        </p:txBody>
      </p:sp>
      <p:sp>
        <p:nvSpPr>
          <p:cNvPr id="1500" name="Shape 1500"/>
          <p:cNvSpPr/>
          <p:nvPr/>
        </p:nvSpPr>
        <p:spPr>
          <a:xfrm>
            <a:off x="1942177" y="6558922"/>
            <a:ext cx="9402304" cy="8312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457200">
              <a:defRPr sz="1800"/>
            </a:pPr>
            <a:r>
              <a:rPr sz="2400">
                <a:latin typeface="Arial"/>
                <a:ea typeface="Arial"/>
                <a:cs typeface="Arial"/>
                <a:sym typeface="Arial"/>
              </a:rPr>
              <a:t>An example of connecting the </a:t>
            </a:r>
            <a:r>
              <a:rPr sz="2400">
                <a:solidFill>
                  <a:srgbClr val="0000FF"/>
                </a:solidFill>
                <a:latin typeface="Arial"/>
                <a:ea typeface="Arial"/>
                <a:cs typeface="Arial"/>
                <a:sym typeface="Arial"/>
              </a:rPr>
              <a:t>“high mass reach of LHC”</a:t>
            </a:r>
            <a:r>
              <a:rPr sz="2400">
                <a:latin typeface="Arial"/>
                <a:ea typeface="Arial"/>
                <a:cs typeface="Arial"/>
                <a:sym typeface="Arial"/>
              </a:rPr>
              <a:t> with </a:t>
            </a:r>
            <a:r>
              <a:rPr sz="2400">
                <a:solidFill>
                  <a:srgbClr val="FF0000"/>
                </a:solidFill>
                <a:latin typeface="Arial"/>
                <a:ea typeface="Arial"/>
                <a:cs typeface="Arial"/>
                <a:sym typeface="Arial"/>
              </a:rPr>
              <a:t>“model-independent reach of ILC”</a:t>
            </a:r>
            <a:r>
              <a:rPr sz="2400">
                <a:latin typeface="Arial"/>
                <a:ea typeface="Arial"/>
                <a:cs typeface="Arial"/>
                <a:sym typeface="Arial"/>
              </a:rPr>
              <a:t>:</a:t>
            </a:r>
          </a:p>
        </p:txBody>
      </p:sp>
      <p:sp>
        <p:nvSpPr>
          <p:cNvPr id="1501" name="Shape 1501"/>
          <p:cNvSpPr/>
          <p:nvPr/>
        </p:nvSpPr>
        <p:spPr>
          <a:xfrm>
            <a:off x="677189" y="4497451"/>
            <a:ext cx="11932281" cy="11065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3400">
                <a:latin typeface="Arial"/>
                <a:ea typeface="Arial"/>
                <a:cs typeface="Arial"/>
                <a:sym typeface="Arial"/>
              </a:rPr>
              <a:t>The Big Picture:</a:t>
            </a:r>
            <a:endParaRPr sz="3400">
              <a:latin typeface="Arial"/>
              <a:ea typeface="Arial"/>
              <a:cs typeface="Arial"/>
              <a:sym typeface="Arial"/>
            </a:endParaRPr>
          </a:p>
          <a:p>
            <a:pPr lvl="0" defTabSz="457200">
              <a:defRPr sz="1800"/>
            </a:pPr>
            <a:r>
              <a:rPr b="1" i="1" sz="3400">
                <a:latin typeface="Arial"/>
                <a:ea typeface="Arial"/>
                <a:cs typeface="Arial"/>
                <a:sym typeface="Arial"/>
              </a:rPr>
              <a:t>SUSY is only complete with SUSY breaking implemented!</a:t>
            </a:r>
          </a:p>
        </p:txBody>
      </p:sp>
      <p:sp>
        <p:nvSpPr>
          <p:cNvPr id="1502" name="Shape 1502"/>
          <p:cNvSpPr/>
          <p:nvPr/>
        </p:nvSpPr>
        <p:spPr>
          <a:xfrm>
            <a:off x="1793648" y="8554541"/>
            <a:ext cx="9417504" cy="8312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457200">
              <a:defRPr sz="2400">
                <a:latin typeface="Arial"/>
                <a:ea typeface="Arial"/>
                <a:cs typeface="Arial"/>
                <a:sym typeface="Arial"/>
              </a:defRPr>
            </a:lvl1pPr>
          </a:lstStyle>
          <a:p>
            <a:pPr lvl="0">
              <a:defRPr sz="1800"/>
            </a:pPr>
            <a:r>
              <a:rPr sz="2400"/>
              <a:t>assuming various gaugino mass relations (e.g. GMSB, AMSB) and LSP types (Bino, Wino, Higgsino)</a:t>
            </a:r>
          </a:p>
        </p:txBody>
      </p:sp>
      <p:sp>
        <p:nvSpPr>
          <p:cNvPr id="1503" name="Shape 1503"/>
          <p:cNvSpPr/>
          <p:nvPr/>
        </p:nvSpPr>
        <p:spPr>
          <a:xfrm>
            <a:off x="2892618" y="5855893"/>
            <a:ext cx="7219564"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200">
                <a:latin typeface="Arial"/>
                <a:ea typeface="Arial"/>
                <a:cs typeface="Arial"/>
                <a:sym typeface="Arial"/>
              </a:defRPr>
            </a:lvl1pPr>
          </a:lstStyle>
          <a:p>
            <a:pPr lvl="0">
              <a:defRPr sz="1800"/>
            </a:pPr>
            <a:r>
              <a:rPr sz="2200"/>
              <a:t>The answer depends on this SUSY breaking mechanism.</a:t>
            </a: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5" name="Shape 1505"/>
          <p:cNvSpPr/>
          <p:nvPr/>
        </p:nvSpPr>
        <p:spPr>
          <a:xfrm>
            <a:off x="2952608" y="3150567"/>
            <a:ext cx="8807082"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06" name="Shape 1506"/>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Sensitivity to SUSY</a:t>
            </a:r>
          </a:p>
        </p:txBody>
      </p:sp>
      <p:sp>
        <p:nvSpPr>
          <p:cNvPr id="1507" name="Shape 1507"/>
          <p:cNvSpPr/>
          <p:nvPr/>
        </p:nvSpPr>
        <p:spPr>
          <a:xfrm>
            <a:off x="2921319" y="7902501"/>
            <a:ext cx="8807083"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08" name="Shape 1508"/>
          <p:cNvSpPr/>
          <p:nvPr/>
        </p:nvSpPr>
        <p:spPr>
          <a:xfrm>
            <a:off x="4601649" y="7792347"/>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09" name="Shape 1509"/>
          <p:cNvSpPr/>
          <p:nvPr/>
        </p:nvSpPr>
        <p:spPr>
          <a:xfrm>
            <a:off x="6350027" y="7792347"/>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10" name="Shape 1510"/>
          <p:cNvSpPr/>
          <p:nvPr/>
        </p:nvSpPr>
        <p:spPr>
          <a:xfrm>
            <a:off x="8098405" y="7792347"/>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11" name="Shape 1511"/>
          <p:cNvSpPr/>
          <p:nvPr/>
        </p:nvSpPr>
        <p:spPr>
          <a:xfrm>
            <a:off x="9846782" y="7792347"/>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12" name="Shape 1512"/>
          <p:cNvSpPr/>
          <p:nvPr/>
        </p:nvSpPr>
        <p:spPr>
          <a:xfrm>
            <a:off x="2806941" y="7911071"/>
            <a:ext cx="31226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0</a:t>
            </a:r>
          </a:p>
        </p:txBody>
      </p:sp>
      <p:sp>
        <p:nvSpPr>
          <p:cNvPr id="1513" name="Shape 1513"/>
          <p:cNvSpPr/>
          <p:nvPr/>
        </p:nvSpPr>
        <p:spPr>
          <a:xfrm>
            <a:off x="4514925" y="7911071"/>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1</a:t>
            </a:r>
          </a:p>
        </p:txBody>
      </p:sp>
      <p:sp>
        <p:nvSpPr>
          <p:cNvPr id="1514" name="Shape 1514"/>
          <p:cNvSpPr/>
          <p:nvPr/>
        </p:nvSpPr>
        <p:spPr>
          <a:xfrm>
            <a:off x="6242542" y="7911071"/>
            <a:ext cx="31226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2</a:t>
            </a:r>
          </a:p>
        </p:txBody>
      </p:sp>
      <p:sp>
        <p:nvSpPr>
          <p:cNvPr id="1515" name="Shape 1515"/>
          <p:cNvSpPr/>
          <p:nvPr/>
        </p:nvSpPr>
        <p:spPr>
          <a:xfrm>
            <a:off x="8009428" y="7911071"/>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3</a:t>
            </a:r>
          </a:p>
        </p:txBody>
      </p:sp>
      <p:sp>
        <p:nvSpPr>
          <p:cNvPr id="1516" name="Shape 1516"/>
          <p:cNvSpPr/>
          <p:nvPr/>
        </p:nvSpPr>
        <p:spPr>
          <a:xfrm>
            <a:off x="4995212" y="8329081"/>
            <a:ext cx="4706026" cy="6691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r" defTabSz="457200">
              <a:defRPr sz="1800"/>
            </a:pPr>
            <a:r>
              <a:rPr sz="3400">
                <a:latin typeface="Arial"/>
                <a:ea typeface="Arial"/>
                <a:cs typeface="Arial"/>
                <a:sym typeface="Arial"/>
              </a:rPr>
              <a:t>M</a:t>
            </a:r>
            <a:r>
              <a:rPr baseline="-19411" sz="3400">
                <a:latin typeface="Arial"/>
                <a:ea typeface="Arial"/>
                <a:cs typeface="Arial"/>
                <a:sym typeface="Arial"/>
              </a:rPr>
              <a:t>3</a:t>
            </a:r>
            <a:r>
              <a:rPr sz="3400">
                <a:latin typeface="Arial"/>
                <a:ea typeface="Arial"/>
                <a:cs typeface="Arial"/>
                <a:sym typeface="Arial"/>
              </a:rPr>
              <a:t> (TeV) ~ Gluino mass</a:t>
            </a:r>
          </a:p>
        </p:txBody>
      </p:sp>
      <p:sp>
        <p:nvSpPr>
          <p:cNvPr id="1517" name="Shape 1517"/>
          <p:cNvSpPr/>
          <p:nvPr/>
        </p:nvSpPr>
        <p:spPr>
          <a:xfrm>
            <a:off x="507144" y="3646259"/>
            <a:ext cx="1457075" cy="123993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lvl="0" algn="l" defTabSz="457200">
              <a:lnSpc>
                <a:spcPct val="120000"/>
              </a:lnSpc>
              <a:defRPr sz="1800"/>
            </a:pPr>
            <a:r>
              <a:rPr b="1" sz="2200">
                <a:latin typeface="Arial"/>
                <a:ea typeface="Arial"/>
                <a:cs typeface="Arial"/>
                <a:sym typeface="Arial"/>
              </a:rPr>
              <a:t>Bino LSP</a:t>
            </a:r>
            <a:endParaRPr b="1" sz="2200">
              <a:latin typeface="Arial"/>
              <a:ea typeface="Arial"/>
              <a:cs typeface="Arial"/>
              <a:sym typeface="Arial"/>
            </a:endParaRPr>
          </a:p>
          <a:p>
            <a:pPr lvl="0" algn="l" defTabSz="457200">
              <a:lnSpc>
                <a:spcPct val="120000"/>
              </a:lnSpc>
              <a:defRPr sz="1800"/>
            </a:pPr>
            <a:r>
              <a:rPr sz="2200">
                <a:latin typeface="Arial"/>
                <a:ea typeface="Arial"/>
                <a:cs typeface="Arial"/>
                <a:sym typeface="Arial"/>
              </a:rPr>
              <a:t>(Gravity </a:t>
            </a:r>
            <a:endParaRPr sz="2200">
              <a:latin typeface="Arial"/>
              <a:ea typeface="Arial"/>
              <a:cs typeface="Arial"/>
              <a:sym typeface="Arial"/>
            </a:endParaRPr>
          </a:p>
          <a:p>
            <a:pPr lvl="0" algn="l" defTabSz="457200">
              <a:lnSpc>
                <a:spcPct val="120000"/>
              </a:lnSpc>
              <a:defRPr sz="1800"/>
            </a:pPr>
            <a:r>
              <a:rPr sz="2200">
                <a:latin typeface="Arial"/>
                <a:ea typeface="Arial"/>
                <a:cs typeface="Arial"/>
                <a:sym typeface="Arial"/>
              </a:rPr>
              <a:t>mediation)</a:t>
            </a:r>
          </a:p>
        </p:txBody>
      </p:sp>
      <p:sp>
        <p:nvSpPr>
          <p:cNvPr id="1518" name="Shape 1518"/>
          <p:cNvSpPr/>
          <p:nvPr/>
        </p:nvSpPr>
        <p:spPr>
          <a:xfrm flipV="1">
            <a:off x="2926083" y="3150568"/>
            <a:ext cx="1" cy="4751938"/>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19" name="Shape 1519"/>
          <p:cNvSpPr/>
          <p:nvPr/>
        </p:nvSpPr>
        <p:spPr>
          <a:xfrm>
            <a:off x="2952608" y="4011333"/>
            <a:ext cx="2445784" cy="295466"/>
          </a:xfrm>
          <a:prstGeom prst="rect">
            <a:avLst/>
          </a:prstGeom>
          <a:solidFill>
            <a:srgbClr val="FF0000"/>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1520" name="Shape 1520"/>
          <p:cNvSpPr/>
          <p:nvPr/>
        </p:nvSpPr>
        <p:spPr>
          <a:xfrm>
            <a:off x="2952608" y="4306799"/>
            <a:ext cx="4876801" cy="295466"/>
          </a:xfrm>
          <a:prstGeom prst="rect">
            <a:avLst/>
          </a:prstGeom>
          <a:solidFill>
            <a:srgbClr val="FFCC66"/>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1521" name="Shape 1521"/>
          <p:cNvSpPr/>
          <p:nvPr/>
        </p:nvSpPr>
        <p:spPr>
          <a:xfrm>
            <a:off x="507144" y="5152301"/>
            <a:ext cx="1516556" cy="123993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lvl="0" algn="l" defTabSz="457200">
              <a:lnSpc>
                <a:spcPct val="120000"/>
              </a:lnSpc>
              <a:defRPr sz="1800"/>
            </a:pPr>
            <a:r>
              <a:rPr b="1" sz="2200">
                <a:latin typeface="Arial"/>
                <a:ea typeface="Arial"/>
                <a:cs typeface="Arial"/>
                <a:sym typeface="Arial"/>
              </a:rPr>
              <a:t>Wino LSP</a:t>
            </a:r>
            <a:endParaRPr b="1" sz="2200">
              <a:latin typeface="Arial"/>
              <a:ea typeface="Arial"/>
              <a:cs typeface="Arial"/>
              <a:sym typeface="Arial"/>
            </a:endParaRPr>
          </a:p>
          <a:p>
            <a:pPr lvl="0" algn="l" defTabSz="457200">
              <a:lnSpc>
                <a:spcPct val="120000"/>
              </a:lnSpc>
              <a:defRPr sz="1800"/>
            </a:pPr>
            <a:r>
              <a:rPr sz="2200">
                <a:latin typeface="Arial"/>
                <a:ea typeface="Arial"/>
                <a:cs typeface="Arial"/>
                <a:sym typeface="Arial"/>
              </a:rPr>
              <a:t>(Anomaly </a:t>
            </a:r>
            <a:endParaRPr sz="2200">
              <a:latin typeface="Arial"/>
              <a:ea typeface="Arial"/>
              <a:cs typeface="Arial"/>
              <a:sym typeface="Arial"/>
            </a:endParaRPr>
          </a:p>
          <a:p>
            <a:pPr lvl="0" algn="l" defTabSz="457200">
              <a:lnSpc>
                <a:spcPct val="120000"/>
              </a:lnSpc>
              <a:defRPr sz="1800"/>
            </a:pPr>
            <a:r>
              <a:rPr sz="2200">
                <a:latin typeface="Arial"/>
                <a:ea typeface="Arial"/>
                <a:cs typeface="Arial"/>
                <a:sym typeface="Arial"/>
              </a:rPr>
              <a:t>mediation)</a:t>
            </a:r>
          </a:p>
        </p:txBody>
      </p:sp>
      <p:sp>
        <p:nvSpPr>
          <p:cNvPr id="1522" name="Shape 1522"/>
          <p:cNvSpPr/>
          <p:nvPr/>
        </p:nvSpPr>
        <p:spPr>
          <a:xfrm>
            <a:off x="2952608" y="5450077"/>
            <a:ext cx="4180170" cy="287694"/>
          </a:xfrm>
          <a:prstGeom prst="rect">
            <a:avLst/>
          </a:prstGeom>
          <a:solidFill>
            <a:srgbClr val="FF0000"/>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1523" name="Shape 1523"/>
          <p:cNvSpPr/>
          <p:nvPr/>
        </p:nvSpPr>
        <p:spPr>
          <a:xfrm>
            <a:off x="2952610" y="5737770"/>
            <a:ext cx="8375092" cy="295466"/>
          </a:xfrm>
          <a:prstGeom prst="rect">
            <a:avLst/>
          </a:prstGeom>
          <a:solidFill>
            <a:srgbClr val="FFCC66"/>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1524" name="Shape 1524"/>
          <p:cNvSpPr/>
          <p:nvPr/>
        </p:nvSpPr>
        <p:spPr>
          <a:xfrm>
            <a:off x="2952608" y="6825848"/>
            <a:ext cx="8804251" cy="287694"/>
          </a:xfrm>
          <a:prstGeom prst="rect">
            <a:avLst/>
          </a:prstGeom>
          <a:solidFill>
            <a:srgbClr val="FF000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1525" name="Shape 1525"/>
          <p:cNvSpPr/>
          <p:nvPr/>
        </p:nvSpPr>
        <p:spPr>
          <a:xfrm>
            <a:off x="2952608" y="7113541"/>
            <a:ext cx="8804251" cy="295467"/>
          </a:xfrm>
          <a:prstGeom prst="rect">
            <a:avLst/>
          </a:prstGeom>
          <a:solidFill>
            <a:srgbClr val="FFCC66">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p>
        </p:txBody>
      </p:sp>
      <p:sp>
        <p:nvSpPr>
          <p:cNvPr id="1526" name="Shape 1526"/>
          <p:cNvSpPr/>
          <p:nvPr/>
        </p:nvSpPr>
        <p:spPr>
          <a:xfrm>
            <a:off x="507144" y="6952692"/>
            <a:ext cx="2447248"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lnSpc>
                <a:spcPct val="120000"/>
              </a:lnSpc>
              <a:defRPr b="1" sz="2200">
                <a:latin typeface="Arial"/>
                <a:ea typeface="Arial"/>
                <a:cs typeface="Arial"/>
                <a:sym typeface="Arial"/>
              </a:defRPr>
            </a:lvl1pPr>
          </a:lstStyle>
          <a:p>
            <a:pPr lvl="0">
              <a:defRPr b="0" sz="1800"/>
            </a:pPr>
            <a:r>
              <a:rPr b="1" sz="2200"/>
              <a:t>Higgsino LSP</a:t>
            </a:r>
          </a:p>
        </p:txBody>
      </p:sp>
      <p:sp>
        <p:nvSpPr>
          <p:cNvPr id="1527" name="Shape 1527"/>
          <p:cNvSpPr/>
          <p:nvPr/>
        </p:nvSpPr>
        <p:spPr>
          <a:xfrm>
            <a:off x="1066773" y="1340939"/>
            <a:ext cx="6300363" cy="15424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Examples of direct SUSY searches</a:t>
            </a:r>
            <a:endParaRPr sz="2400">
              <a:solidFill>
                <a:srgbClr val="0000FF"/>
              </a:solidFill>
              <a:latin typeface="Arial"/>
              <a:ea typeface="Arial"/>
              <a:cs typeface="Arial"/>
              <a:sym typeface="Arial"/>
            </a:endParaRPr>
          </a:p>
          <a:p>
            <a:pPr lvl="0" marL="381000" indent="-381000" algn="l" defTabSz="457200">
              <a:buClr>
                <a:srgbClr val="0000FF"/>
              </a:buClr>
              <a:buSzPct val="100000"/>
              <a:buFont typeface="Arial"/>
              <a:buChar char="•"/>
              <a:defRPr sz="1800"/>
            </a:pPr>
            <a:r>
              <a:rPr sz="2400">
                <a:solidFill>
                  <a:srgbClr val="0000FF"/>
                </a:solidFill>
                <a:latin typeface="Arial"/>
                <a:ea typeface="Arial"/>
                <a:cs typeface="Arial"/>
                <a:sym typeface="Arial"/>
              </a:rPr>
              <a:t>LHC: Gluino search</a:t>
            </a:r>
            <a:endParaRPr sz="2400">
              <a:solidFill>
                <a:srgbClr val="0000FF"/>
              </a:solidFill>
              <a:latin typeface="Arial"/>
              <a:ea typeface="Arial"/>
              <a:cs typeface="Arial"/>
              <a:sym typeface="Arial"/>
            </a:endParaRPr>
          </a:p>
          <a:p>
            <a:pPr lvl="0" marL="381000" indent="-381000" algn="l" defTabSz="457200">
              <a:buClr>
                <a:srgbClr val="FF0000"/>
              </a:buClr>
              <a:buSzPct val="100000"/>
              <a:buFont typeface="Arial"/>
              <a:buChar char="•"/>
              <a:defRPr sz="1800"/>
            </a:pPr>
            <a:r>
              <a:rPr sz="2400">
                <a:solidFill>
                  <a:srgbClr val="FF0000"/>
                </a:solidFill>
                <a:latin typeface="Arial"/>
                <a:ea typeface="Arial"/>
                <a:cs typeface="Arial"/>
                <a:sym typeface="Arial"/>
              </a:rPr>
              <a:t>ILC: EWkino (Chargino/Neutralino) search</a:t>
            </a:r>
            <a:endParaRPr sz="2400">
              <a:solidFill>
                <a:srgbClr val="FF0000"/>
              </a:solidFill>
              <a:latin typeface="Arial"/>
              <a:ea typeface="Arial"/>
              <a:cs typeface="Arial"/>
              <a:sym typeface="Arial"/>
            </a:endParaRPr>
          </a:p>
          <a:p>
            <a:pPr lvl="0" algn="l" defTabSz="457200">
              <a:defRPr sz="1800"/>
            </a:pPr>
            <a:r>
              <a:rPr b="1" sz="2400">
                <a:solidFill>
                  <a:srgbClr val="000090"/>
                </a:solidFill>
                <a:latin typeface="Arial"/>
                <a:ea typeface="Arial"/>
                <a:cs typeface="Arial"/>
                <a:sym typeface="Arial"/>
              </a:rPr>
              <a:t>Compare using gaugino mass relations</a:t>
            </a:r>
          </a:p>
        </p:txBody>
      </p:sp>
      <p:sp>
        <p:nvSpPr>
          <p:cNvPr id="1528" name="Shape 1528"/>
          <p:cNvSpPr/>
          <p:nvPr/>
        </p:nvSpPr>
        <p:spPr>
          <a:xfrm>
            <a:off x="9007202" y="4443306"/>
            <a:ext cx="2316805" cy="9312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sz="2800">
                <a:solidFill>
                  <a:srgbClr val="FF0000"/>
                </a:solidFill>
                <a:latin typeface="Arial"/>
                <a:ea typeface="Arial"/>
                <a:cs typeface="Arial"/>
                <a:sym typeface="Arial"/>
              </a:rPr>
              <a:t>ILC 500 GeV</a:t>
            </a:r>
            <a:endParaRPr b="1" sz="2800">
              <a:solidFill>
                <a:srgbClr val="FF0000"/>
              </a:solidFill>
              <a:latin typeface="Arial"/>
              <a:ea typeface="Arial"/>
              <a:cs typeface="Arial"/>
              <a:sym typeface="Arial"/>
            </a:endParaRPr>
          </a:p>
          <a:p>
            <a:pPr lvl="0" algn="l" defTabSz="457200">
              <a:defRPr sz="1800"/>
            </a:pPr>
            <a:r>
              <a:rPr b="1" sz="2800">
                <a:solidFill>
                  <a:srgbClr val="FFCC66"/>
                </a:solidFill>
                <a:latin typeface="Arial"/>
                <a:ea typeface="Arial"/>
                <a:cs typeface="Arial"/>
                <a:sym typeface="Arial"/>
              </a:rPr>
              <a:t>ILC 1 TeV</a:t>
            </a:r>
          </a:p>
        </p:txBody>
      </p:sp>
      <p:sp>
        <p:nvSpPr>
          <p:cNvPr id="1529" name="Shape 1529"/>
          <p:cNvSpPr/>
          <p:nvPr/>
        </p:nvSpPr>
        <p:spPr>
          <a:xfrm flipH="1">
            <a:off x="5321978" y="3150567"/>
            <a:ext cx="1" cy="4760505"/>
          </a:xfrm>
          <a:prstGeom prst="line">
            <a:avLst/>
          </a:prstGeom>
          <a:ln w="50800">
            <a:solidFill>
              <a:srgbClr val="00009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30" name="Shape 1530"/>
          <p:cNvSpPr/>
          <p:nvPr/>
        </p:nvSpPr>
        <p:spPr>
          <a:xfrm>
            <a:off x="5362629" y="3131451"/>
            <a:ext cx="4293938" cy="10750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spcBef>
                <a:spcPts val="600"/>
              </a:spcBef>
              <a:defRPr sz="1800"/>
            </a:pPr>
            <a:r>
              <a:rPr>
                <a:solidFill>
                  <a:srgbClr val="000090"/>
                </a:solidFill>
                <a:latin typeface="Arial"/>
                <a:ea typeface="Arial"/>
                <a:cs typeface="Arial"/>
                <a:sym typeface="Arial"/>
              </a:rPr>
              <a:t>LHC 8 TeV (heavy squarks)</a:t>
            </a:r>
            <a:endParaRPr>
              <a:solidFill>
                <a:srgbClr val="000090"/>
              </a:solidFill>
              <a:latin typeface="Arial"/>
              <a:ea typeface="Arial"/>
              <a:cs typeface="Arial"/>
              <a:sym typeface="Arial"/>
            </a:endParaRPr>
          </a:p>
          <a:p>
            <a:pPr lvl="0" algn="l" defTabSz="457200">
              <a:spcBef>
                <a:spcPts val="600"/>
              </a:spcBef>
              <a:defRPr sz="1800"/>
            </a:pPr>
            <a:r>
              <a:rPr>
                <a:solidFill>
                  <a:srgbClr val="0000FF"/>
                </a:solidFill>
                <a:latin typeface="Arial"/>
                <a:ea typeface="Arial"/>
                <a:cs typeface="Arial"/>
                <a:sym typeface="Arial"/>
              </a:rPr>
              <a:t>            LHC 300 fb</a:t>
            </a:r>
            <a:r>
              <a:rPr baseline="30444">
                <a:solidFill>
                  <a:srgbClr val="0000FF"/>
                </a:solidFill>
                <a:latin typeface="Arial"/>
                <a:ea typeface="Arial"/>
                <a:cs typeface="Arial"/>
                <a:sym typeface="Arial"/>
              </a:rPr>
              <a:t>-1</a:t>
            </a:r>
            <a:r>
              <a:rPr>
                <a:solidFill>
                  <a:srgbClr val="0000FF"/>
                </a:solidFill>
                <a:latin typeface="Arial"/>
                <a:ea typeface="Arial"/>
                <a:cs typeface="Arial"/>
                <a:sym typeface="Arial"/>
              </a:rPr>
              <a:t>, √s=14 TeV</a:t>
            </a:r>
            <a:endParaRPr>
              <a:solidFill>
                <a:srgbClr val="0000FF"/>
              </a:solidFill>
              <a:latin typeface="Arial"/>
              <a:ea typeface="Arial"/>
              <a:cs typeface="Arial"/>
              <a:sym typeface="Arial"/>
            </a:endParaRPr>
          </a:p>
          <a:p>
            <a:pPr lvl="0" algn="l" defTabSz="457200">
              <a:spcBef>
                <a:spcPts val="600"/>
              </a:spcBef>
              <a:defRPr sz="1800"/>
            </a:pPr>
            <a:r>
              <a:rPr>
                <a:solidFill>
                  <a:srgbClr val="66CCFF"/>
                </a:solidFill>
                <a:latin typeface="Arial"/>
                <a:ea typeface="Arial"/>
                <a:cs typeface="Arial"/>
                <a:sym typeface="Arial"/>
              </a:rPr>
              <a:t>                        LHC 3000 fb</a:t>
            </a:r>
            <a:r>
              <a:rPr baseline="30444">
                <a:solidFill>
                  <a:srgbClr val="66CCFF"/>
                </a:solidFill>
                <a:latin typeface="Arial"/>
                <a:ea typeface="Arial"/>
                <a:cs typeface="Arial"/>
                <a:sym typeface="Arial"/>
              </a:rPr>
              <a:t>-1</a:t>
            </a:r>
            <a:r>
              <a:rPr>
                <a:solidFill>
                  <a:srgbClr val="66CCFF"/>
                </a:solidFill>
                <a:latin typeface="Arial"/>
                <a:ea typeface="Arial"/>
                <a:cs typeface="Arial"/>
                <a:sym typeface="Arial"/>
              </a:rPr>
              <a:t>, √s=14 TeV</a:t>
            </a:r>
          </a:p>
        </p:txBody>
      </p:sp>
      <p:sp>
        <p:nvSpPr>
          <p:cNvPr id="1531" name="Shape 1531"/>
          <p:cNvSpPr/>
          <p:nvPr/>
        </p:nvSpPr>
        <p:spPr>
          <a:xfrm>
            <a:off x="9747910" y="7930325"/>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4</a:t>
            </a:r>
          </a:p>
        </p:txBody>
      </p:sp>
      <p:sp>
        <p:nvSpPr>
          <p:cNvPr id="1532" name="Shape 1532"/>
          <p:cNvSpPr/>
          <p:nvPr/>
        </p:nvSpPr>
        <p:spPr>
          <a:xfrm>
            <a:off x="11398625" y="7793105"/>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33" name="Shape 1533"/>
          <p:cNvSpPr/>
          <p:nvPr/>
        </p:nvSpPr>
        <p:spPr>
          <a:xfrm>
            <a:off x="11298253" y="7930325"/>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5</a:t>
            </a:r>
          </a:p>
        </p:txBody>
      </p:sp>
      <p:sp>
        <p:nvSpPr>
          <p:cNvPr id="1534" name="Shape 1534"/>
          <p:cNvSpPr/>
          <p:nvPr/>
        </p:nvSpPr>
        <p:spPr>
          <a:xfrm>
            <a:off x="246571" y="9148027"/>
            <a:ext cx="12511658" cy="42305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solidFill>
                  <a:srgbClr val="0433FF"/>
                </a:solidFill>
                <a:latin typeface="Arial"/>
                <a:ea typeface="Arial"/>
                <a:cs typeface="Arial"/>
                <a:sym typeface="Arial"/>
              </a:rPr>
              <a:t>[Assumptions: MSUGRA/GMSB relation M</a:t>
            </a:r>
            <a:r>
              <a:rPr baseline="-20777">
                <a:solidFill>
                  <a:srgbClr val="0433FF"/>
                </a:solidFill>
                <a:latin typeface="Arial"/>
                <a:ea typeface="Arial"/>
                <a:cs typeface="Arial"/>
                <a:sym typeface="Arial"/>
              </a:rPr>
              <a:t>1</a:t>
            </a:r>
            <a:r>
              <a:rPr>
                <a:solidFill>
                  <a:srgbClr val="0433FF"/>
                </a:solidFill>
                <a:latin typeface="Arial"/>
                <a:ea typeface="Arial"/>
                <a:cs typeface="Arial"/>
                <a:sym typeface="Arial"/>
              </a:rPr>
              <a:t> : M</a:t>
            </a:r>
            <a:r>
              <a:rPr baseline="-20777">
                <a:solidFill>
                  <a:srgbClr val="0433FF"/>
                </a:solidFill>
                <a:latin typeface="Arial"/>
                <a:ea typeface="Arial"/>
                <a:cs typeface="Arial"/>
                <a:sym typeface="Arial"/>
              </a:rPr>
              <a:t>2</a:t>
            </a:r>
            <a:r>
              <a:rPr>
                <a:solidFill>
                  <a:srgbClr val="0433FF"/>
                </a:solidFill>
                <a:latin typeface="Arial"/>
                <a:ea typeface="Arial"/>
                <a:cs typeface="Arial"/>
                <a:sym typeface="Arial"/>
              </a:rPr>
              <a:t> : M</a:t>
            </a:r>
            <a:r>
              <a:rPr baseline="-20777">
                <a:solidFill>
                  <a:srgbClr val="0433FF"/>
                </a:solidFill>
                <a:latin typeface="Arial"/>
                <a:ea typeface="Arial"/>
                <a:cs typeface="Arial"/>
                <a:sym typeface="Arial"/>
              </a:rPr>
              <a:t>3</a:t>
            </a:r>
            <a:r>
              <a:rPr>
                <a:solidFill>
                  <a:srgbClr val="0433FF"/>
                </a:solidFill>
                <a:latin typeface="Arial"/>
                <a:ea typeface="Arial"/>
                <a:cs typeface="Arial"/>
                <a:sym typeface="Arial"/>
              </a:rPr>
              <a:t> = 1 : 2 : 6;  AMSB relation M</a:t>
            </a:r>
            <a:r>
              <a:rPr baseline="-20777">
                <a:solidFill>
                  <a:srgbClr val="0433FF"/>
                </a:solidFill>
                <a:latin typeface="Arial"/>
                <a:ea typeface="Arial"/>
                <a:cs typeface="Arial"/>
                <a:sym typeface="Arial"/>
              </a:rPr>
              <a:t>1</a:t>
            </a:r>
            <a:r>
              <a:rPr>
                <a:solidFill>
                  <a:srgbClr val="0433FF"/>
                </a:solidFill>
                <a:latin typeface="Arial"/>
                <a:ea typeface="Arial"/>
                <a:cs typeface="Arial"/>
                <a:sym typeface="Arial"/>
              </a:rPr>
              <a:t> : M</a:t>
            </a:r>
            <a:r>
              <a:rPr baseline="-20777">
                <a:solidFill>
                  <a:srgbClr val="0433FF"/>
                </a:solidFill>
                <a:latin typeface="Arial"/>
                <a:ea typeface="Arial"/>
                <a:cs typeface="Arial"/>
                <a:sym typeface="Arial"/>
              </a:rPr>
              <a:t>2</a:t>
            </a:r>
            <a:r>
              <a:rPr>
                <a:solidFill>
                  <a:srgbClr val="0433FF"/>
                </a:solidFill>
                <a:latin typeface="Arial"/>
                <a:ea typeface="Arial"/>
                <a:cs typeface="Arial"/>
                <a:sym typeface="Arial"/>
              </a:rPr>
              <a:t> : M</a:t>
            </a:r>
            <a:r>
              <a:rPr baseline="-20777">
                <a:solidFill>
                  <a:srgbClr val="0433FF"/>
                </a:solidFill>
                <a:latin typeface="Arial"/>
                <a:ea typeface="Arial"/>
                <a:cs typeface="Arial"/>
                <a:sym typeface="Arial"/>
              </a:rPr>
              <a:t>3</a:t>
            </a:r>
            <a:r>
              <a:rPr>
                <a:solidFill>
                  <a:srgbClr val="0433FF"/>
                </a:solidFill>
                <a:latin typeface="Arial"/>
                <a:ea typeface="Arial"/>
                <a:cs typeface="Arial"/>
                <a:sym typeface="Arial"/>
              </a:rPr>
              <a:t> = 3.3 : 1 : 10.5]</a:t>
            </a:r>
          </a:p>
        </p:txBody>
      </p:sp>
      <p:sp>
        <p:nvSpPr>
          <p:cNvPr id="1535" name="Shape 1535"/>
          <p:cNvSpPr/>
          <p:nvPr/>
        </p:nvSpPr>
        <p:spPr>
          <a:xfrm flipH="1">
            <a:off x="6203279" y="3742807"/>
            <a:ext cx="1" cy="4187519"/>
          </a:xfrm>
          <a:prstGeom prst="line">
            <a:avLst/>
          </a:prstGeom>
          <a:ln w="50800">
            <a:solidFill>
              <a:srgbClr val="0000FF"/>
            </a:solidFill>
            <a:prstDash val="lgDash"/>
          </a:ln>
        </p:spPr>
        <p:txBody>
          <a:bodyPr lIns="65023" tIns="65023" rIns="65023" bIns="65023"/>
          <a:lstStyle/>
          <a:p>
            <a:pPr lvl="0" algn="l" defTabSz="457200">
              <a:defRPr sz="1600">
                <a:latin typeface="Helvetica"/>
                <a:ea typeface="Helvetica"/>
                <a:cs typeface="Helvetica"/>
                <a:sym typeface="Helvetica"/>
              </a:defRPr>
            </a:pPr>
          </a:p>
        </p:txBody>
      </p:sp>
      <p:sp>
        <p:nvSpPr>
          <p:cNvPr id="1536" name="Shape 1536"/>
          <p:cNvSpPr/>
          <p:nvPr/>
        </p:nvSpPr>
        <p:spPr>
          <a:xfrm>
            <a:off x="7039895" y="4011333"/>
            <a:ext cx="1" cy="3918993"/>
          </a:xfrm>
          <a:prstGeom prst="line">
            <a:avLst/>
          </a:prstGeom>
          <a:ln w="50800">
            <a:solidFill>
              <a:srgbClr val="66CCFF"/>
            </a:solidFill>
            <a:prstDash val="sysDash"/>
          </a:ln>
        </p:spPr>
        <p:txBody>
          <a:bodyPr lIns="65023" tIns="65023" rIns="65023" bIns="65023"/>
          <a:lstStyle/>
          <a:p>
            <a:pPr lvl="0" algn="l" defTabSz="457200">
              <a:defRPr sz="1600">
                <a:latin typeface="Helvetica"/>
                <a:ea typeface="Helvetica"/>
                <a:cs typeface="Helvetica"/>
                <a:sym typeface="Helvetica"/>
              </a:defRPr>
            </a:pPr>
          </a:p>
        </p:txBody>
      </p:sp>
      <p:sp>
        <p:nvSpPr>
          <p:cNvPr id="1537" name="Shape 1537"/>
          <p:cNvSpPr/>
          <p:nvPr/>
        </p:nvSpPr>
        <p:spPr>
          <a:xfrm flipV="1">
            <a:off x="11728402" y="3150567"/>
            <a:ext cx="1" cy="4789253"/>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38" name="Shape 1538"/>
          <p:cNvSpPr/>
          <p:nvPr/>
        </p:nvSpPr>
        <p:spPr>
          <a:xfrm>
            <a:off x="11790888" y="6933013"/>
            <a:ext cx="778469" cy="1"/>
          </a:xfrm>
          <a:prstGeom prst="line">
            <a:avLst/>
          </a:prstGeom>
          <a:ln w="76200">
            <a:solidFill>
              <a:srgbClr val="FF0000"/>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1539" name="Shape 1539"/>
          <p:cNvSpPr/>
          <p:nvPr/>
        </p:nvSpPr>
        <p:spPr>
          <a:xfrm>
            <a:off x="9588623" y="3173762"/>
            <a:ext cx="1921096" cy="5248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800">
                <a:latin typeface="Arial"/>
                <a:ea typeface="Arial"/>
                <a:cs typeface="Arial"/>
                <a:sym typeface="Arial"/>
              </a:defRPr>
            </a:lvl1pPr>
          </a:lstStyle>
          <a:p>
            <a:pPr lvl="0">
              <a:defRPr sz="1800"/>
            </a:pPr>
            <a:r>
              <a:rPr sz="2800"/>
              <a:t>Preliminary</a:t>
            </a:r>
          </a:p>
        </p:txBody>
      </p:sp>
      <p:sp>
        <p:nvSpPr>
          <p:cNvPr id="1540" name="Shape 1540"/>
          <p:cNvSpPr/>
          <p:nvPr/>
        </p:nvSpPr>
        <p:spPr>
          <a:xfrm>
            <a:off x="11790888" y="7309145"/>
            <a:ext cx="778469" cy="1"/>
          </a:xfrm>
          <a:prstGeom prst="line">
            <a:avLst/>
          </a:prstGeom>
          <a:ln w="76200">
            <a:solidFill>
              <a:srgbClr val="FFCC66"/>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1541" name="Shape 1541"/>
          <p:cNvSpPr/>
          <p:nvPr/>
        </p:nvSpPr>
        <p:spPr>
          <a:xfrm>
            <a:off x="7805640" y="6462417"/>
            <a:ext cx="3243806" cy="42305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a:latin typeface="Arial"/>
                <a:ea typeface="Arial"/>
                <a:cs typeface="Arial"/>
                <a:sym typeface="Arial"/>
              </a:rPr>
              <a:t>(no relation between μ and M</a:t>
            </a:r>
            <a:r>
              <a:rPr baseline="-20777">
                <a:latin typeface="Arial"/>
                <a:ea typeface="Arial"/>
                <a:cs typeface="Arial"/>
                <a:sym typeface="Arial"/>
              </a:rPr>
              <a:t>3)</a:t>
            </a:r>
          </a:p>
        </p:txBody>
      </p:sp>
      <p:sp>
        <p:nvSpPr>
          <p:cNvPr id="1542" name="Shape 1542"/>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543" name="Shape 1543"/>
          <p:cNvSpPr/>
          <p:nvPr/>
        </p:nvSpPr>
        <p:spPr>
          <a:xfrm>
            <a:off x="962188" y="800907"/>
            <a:ext cx="10282409"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a:solidFill>
                  <a:srgbClr val="000090"/>
                </a:solidFill>
                <a:latin typeface="Arial"/>
                <a:ea typeface="Arial"/>
                <a:cs typeface="Arial"/>
                <a:sym typeface="Arial"/>
              </a:defRPr>
            </a:lvl1pPr>
          </a:lstStyle>
          <a:p>
            <a:pPr lvl="0">
              <a:defRPr>
                <a:solidFill>
                  <a:srgbClr val="000000"/>
                </a:solidFill>
              </a:defRPr>
            </a:pPr>
            <a:r>
              <a:rPr>
                <a:solidFill>
                  <a:srgbClr val="000090"/>
                </a:solidFill>
              </a:rPr>
              <a:t>[this comparison is for illustration only; specific channels should be looked at for actual comparisons]</a:t>
            </a:r>
          </a:p>
        </p:txBody>
      </p:sp>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5" name="Shape 1545"/>
          <p:cNvSpPr/>
          <p:nvPr>
            <p:ph type="title"/>
          </p:nvPr>
        </p:nvSpPr>
        <p:spPr>
          <a:xfrm>
            <a:off x="1269999" y="2355041"/>
            <a:ext cx="10464801" cy="5043518"/>
          </a:xfrm>
          <a:prstGeom prst="rect">
            <a:avLst/>
          </a:prstGeom>
        </p:spPr>
        <p:txBody>
          <a:bodyPr/>
          <a:lstStyle>
            <a:lvl1pPr defTabSz="830862"/>
          </a:lstStyle>
          <a:p>
            <a:pPr lvl="0">
              <a:defRPr b="0" sz="1800"/>
            </a:pPr>
            <a:r>
              <a:rPr b="1" sz="7800"/>
              <a:t>But, LHC can also search for direct EWkino production</a:t>
            </a:r>
          </a:p>
        </p:txBody>
      </p:sp>
      <p:sp>
        <p:nvSpPr>
          <p:cNvPr id="1546" name="Shape 1546"/>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548" name="Shape 1548"/>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549" name="Shape 1549"/>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SUSY EW Production</a:t>
            </a:r>
          </a:p>
        </p:txBody>
      </p:sp>
      <p:pic>
        <p:nvPicPr>
          <p:cNvPr id="1550" name="image41.png" descr="latex-image-1.pdf"/>
          <p:cNvPicPr/>
          <p:nvPr/>
        </p:nvPicPr>
        <p:blipFill>
          <a:blip r:embed="rId2">
            <a:extLst/>
          </a:blip>
          <a:stretch>
            <a:fillRect/>
          </a:stretch>
        </p:blipFill>
        <p:spPr>
          <a:xfrm>
            <a:off x="588923" y="6284416"/>
            <a:ext cx="5360203" cy="558085"/>
          </a:xfrm>
          <a:prstGeom prst="rect">
            <a:avLst/>
          </a:prstGeom>
          <a:ln w="12700">
            <a:miter lim="400000"/>
          </a:ln>
        </p:spPr>
      </p:pic>
      <p:pic>
        <p:nvPicPr>
          <p:cNvPr id="1551" name="image42.png" descr="latex-image-1.pdf"/>
          <p:cNvPicPr/>
          <p:nvPr/>
        </p:nvPicPr>
        <p:blipFill>
          <a:blip r:embed="rId3">
            <a:extLst/>
          </a:blip>
          <a:stretch>
            <a:fillRect/>
          </a:stretch>
        </p:blipFill>
        <p:spPr>
          <a:xfrm>
            <a:off x="652802" y="8074607"/>
            <a:ext cx="6424456" cy="545106"/>
          </a:xfrm>
          <a:prstGeom prst="rect">
            <a:avLst/>
          </a:prstGeom>
          <a:ln w="12700">
            <a:miter lim="400000"/>
          </a:ln>
        </p:spPr>
      </p:pic>
      <p:sp>
        <p:nvSpPr>
          <p:cNvPr id="1552" name="Shape 1552"/>
          <p:cNvSpPr/>
          <p:nvPr/>
        </p:nvSpPr>
        <p:spPr>
          <a:xfrm>
            <a:off x="417807" y="5627825"/>
            <a:ext cx="1989495"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3400">
                <a:solidFill>
                  <a:srgbClr val="000090"/>
                </a:solidFill>
                <a:latin typeface="Arial"/>
                <a:ea typeface="Arial"/>
                <a:cs typeface="Arial"/>
                <a:sym typeface="Arial"/>
              </a:defRPr>
            </a:lvl1pPr>
          </a:lstStyle>
          <a:p>
            <a:pPr lvl="0">
              <a:defRPr b="0" sz="1800">
                <a:solidFill>
                  <a:srgbClr val="000000"/>
                </a:solidFill>
              </a:defRPr>
            </a:pPr>
            <a:r>
              <a:rPr b="1" sz="3400">
                <a:solidFill>
                  <a:srgbClr val="000090"/>
                </a:solidFill>
              </a:rPr>
              <a:t>For LHC:</a:t>
            </a:r>
          </a:p>
        </p:txBody>
      </p:sp>
      <p:sp>
        <p:nvSpPr>
          <p:cNvPr id="1553" name="Shape 1553"/>
          <p:cNvSpPr/>
          <p:nvPr/>
        </p:nvSpPr>
        <p:spPr>
          <a:xfrm>
            <a:off x="476970" y="7398532"/>
            <a:ext cx="1797631" cy="61122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3400">
                <a:solidFill>
                  <a:srgbClr val="000090"/>
                </a:solidFill>
                <a:latin typeface="Arial"/>
                <a:ea typeface="Arial"/>
                <a:cs typeface="Arial"/>
                <a:sym typeface="Arial"/>
              </a:defRPr>
            </a:lvl1pPr>
          </a:lstStyle>
          <a:p>
            <a:pPr lvl="0">
              <a:defRPr b="0" sz="1800">
                <a:solidFill>
                  <a:srgbClr val="000000"/>
                </a:solidFill>
              </a:defRPr>
            </a:pPr>
            <a:r>
              <a:rPr b="1" sz="3400">
                <a:solidFill>
                  <a:srgbClr val="000090"/>
                </a:solidFill>
              </a:rPr>
              <a:t>For ILC:</a:t>
            </a:r>
          </a:p>
        </p:txBody>
      </p:sp>
      <p:pic>
        <p:nvPicPr>
          <p:cNvPr id="1554" name="image43.png" descr="latex-image-1.pdf"/>
          <p:cNvPicPr/>
          <p:nvPr/>
        </p:nvPicPr>
        <p:blipFill>
          <a:blip r:embed="rId4">
            <a:extLst/>
          </a:blip>
          <a:stretch>
            <a:fillRect/>
          </a:stretch>
        </p:blipFill>
        <p:spPr>
          <a:xfrm>
            <a:off x="8993083" y="6372299"/>
            <a:ext cx="2948897" cy="1824318"/>
          </a:xfrm>
          <a:prstGeom prst="rect">
            <a:avLst/>
          </a:prstGeom>
          <a:ln w="12700">
            <a:miter lim="400000"/>
          </a:ln>
        </p:spPr>
      </p:pic>
      <p:sp>
        <p:nvSpPr>
          <p:cNvPr id="1555" name="Shape 1555"/>
          <p:cNvSpPr/>
          <p:nvPr/>
        </p:nvSpPr>
        <p:spPr>
          <a:xfrm>
            <a:off x="8806748" y="5627825"/>
            <a:ext cx="1799107"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3400">
                <a:solidFill>
                  <a:srgbClr val="000090"/>
                </a:solidFill>
                <a:latin typeface="Arial"/>
                <a:ea typeface="Arial"/>
                <a:cs typeface="Arial"/>
                <a:sym typeface="Arial"/>
              </a:defRPr>
            </a:lvl1pPr>
          </a:lstStyle>
          <a:p>
            <a:pPr lvl="0">
              <a:defRPr b="0" sz="1800">
                <a:solidFill>
                  <a:srgbClr val="000000"/>
                </a:solidFill>
              </a:defRPr>
            </a:pPr>
            <a:r>
              <a:rPr b="1" sz="3400">
                <a:solidFill>
                  <a:srgbClr val="000090"/>
                </a:solidFill>
              </a:rPr>
              <a:t>Decays:</a:t>
            </a:r>
          </a:p>
        </p:txBody>
      </p:sp>
      <p:sp>
        <p:nvSpPr>
          <p:cNvPr id="1556" name="Shape 1556"/>
          <p:cNvSpPr/>
          <p:nvPr/>
        </p:nvSpPr>
        <p:spPr>
          <a:xfrm flipV="1">
            <a:off x="11179564" y="7624164"/>
            <a:ext cx="1" cy="1178799"/>
          </a:xfrm>
          <a:prstGeom prst="line">
            <a:avLst/>
          </a:prstGeom>
          <a:ln w="25400">
            <a:solidFill>
              <a:srgbClr val="FF0000"/>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1557" name="Shape 1557"/>
          <p:cNvSpPr/>
          <p:nvPr/>
        </p:nvSpPr>
        <p:spPr>
          <a:xfrm>
            <a:off x="10609174" y="8802962"/>
            <a:ext cx="1006696"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FF0000"/>
                </a:solidFill>
                <a:latin typeface="Arial"/>
                <a:ea typeface="Arial"/>
                <a:cs typeface="Arial"/>
                <a:sym typeface="Arial"/>
              </a:defRPr>
            </a:lvl1pPr>
          </a:lstStyle>
          <a:p>
            <a:pPr lvl="0">
              <a:defRPr sz="1800">
                <a:solidFill>
                  <a:srgbClr val="000000"/>
                </a:solidFill>
              </a:defRPr>
            </a:pPr>
            <a:r>
              <a:rPr sz="2400">
                <a:solidFill>
                  <a:srgbClr val="FF0000"/>
                </a:solidFill>
              </a:rPr>
              <a:t>Higgs!</a:t>
            </a:r>
          </a:p>
        </p:txBody>
      </p:sp>
      <p:pic>
        <p:nvPicPr>
          <p:cNvPr id="1558" name="pasted-image.pdf"/>
          <p:cNvPicPr/>
          <p:nvPr/>
        </p:nvPicPr>
        <p:blipFill>
          <a:blip r:embed="rId5">
            <a:extLst/>
          </a:blip>
          <a:stretch>
            <a:fillRect/>
          </a:stretch>
        </p:blipFill>
        <p:spPr>
          <a:xfrm>
            <a:off x="167490" y="1264355"/>
            <a:ext cx="12669820" cy="3504073"/>
          </a:xfrm>
          <a:prstGeom prst="rect">
            <a:avLst/>
          </a:prstGeom>
          <a:ln w="12700">
            <a:miter lim="400000"/>
          </a:ln>
        </p:spPr>
      </p:pic>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560" name="Shape 1560"/>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SUSY EW @ LHC</a:t>
            </a:r>
          </a:p>
        </p:txBody>
      </p:sp>
      <p:sp>
        <p:nvSpPr>
          <p:cNvPr id="1561" name="Shape 1561"/>
          <p:cNvSpPr/>
          <p:nvPr>
            <p:ph type="body" idx="1"/>
          </p:nvPr>
        </p:nvSpPr>
        <p:spPr>
          <a:xfrm>
            <a:off x="142075" y="1379962"/>
            <a:ext cx="12725729" cy="7619594"/>
          </a:xfrm>
          <a:prstGeom prst="rect">
            <a:avLst/>
          </a:prstGeom>
        </p:spPr>
        <p:txBody>
          <a:bodyPr/>
          <a:lstStyle/>
          <a:p>
            <a:pPr lvl="0"/>
          </a:p>
        </p:txBody>
      </p:sp>
      <p:sp>
        <p:nvSpPr>
          <p:cNvPr id="1562" name="Shape 1562"/>
          <p:cNvSpPr/>
          <p:nvPr>
            <p:ph type="sldNum" sz="quarter" idx="2"/>
          </p:nvPr>
        </p:nvSpPr>
        <p:spPr>
          <a:xfrm>
            <a:off x="11399587" y="8197451"/>
            <a:ext cx="1605213"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b="0" sz="1800"/>
            </a:pPr>
            <a:fld id="{86CB4B4D-7CA3-9044-876B-883B54F8677D}" type="slidenum">
              <a:rPr b="1" sz="1600"/>
            </a:fld>
          </a:p>
        </p:txBody>
      </p:sp>
      <p:pic>
        <p:nvPicPr>
          <p:cNvPr id="1563" name="image45.png" descr="ATLAS_SUSY_EW_SUSY2013.png"/>
          <p:cNvPicPr/>
          <p:nvPr/>
        </p:nvPicPr>
        <p:blipFill>
          <a:blip r:embed="rId2">
            <a:extLst/>
          </a:blip>
          <a:stretch>
            <a:fillRect/>
          </a:stretch>
        </p:blipFill>
        <p:spPr>
          <a:xfrm>
            <a:off x="162559" y="1155982"/>
            <a:ext cx="8836657" cy="7459699"/>
          </a:xfrm>
          <a:prstGeom prst="rect">
            <a:avLst/>
          </a:prstGeom>
          <a:ln w="12700">
            <a:miter lim="400000"/>
          </a:ln>
        </p:spPr>
      </p:pic>
      <p:grpSp>
        <p:nvGrpSpPr>
          <p:cNvPr id="1579" name="Group 1579"/>
          <p:cNvGrpSpPr/>
          <p:nvPr/>
        </p:nvGrpSpPr>
        <p:grpSpPr>
          <a:xfrm>
            <a:off x="1228230" y="1486025"/>
            <a:ext cx="11655431" cy="5222361"/>
            <a:chOff x="0" y="0"/>
            <a:chExt cx="11655430" cy="5222360"/>
          </a:xfrm>
        </p:grpSpPr>
        <p:sp>
          <p:nvSpPr>
            <p:cNvPr id="1564" name="Shape 1564"/>
            <p:cNvSpPr/>
            <p:nvPr/>
          </p:nvSpPr>
          <p:spPr>
            <a:xfrm flipV="1">
              <a:off x="8459259" y="571495"/>
              <a:ext cx="1" cy="2981839"/>
            </a:xfrm>
            <a:prstGeom prst="line">
              <a:avLst/>
            </a:prstGeom>
            <a:noFill/>
            <a:ln w="50800" cap="flat">
              <a:solidFill>
                <a:srgbClr val="000000"/>
              </a:solidFill>
              <a:prstDash val="solid"/>
              <a:bevel/>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565" name="Shape 1565"/>
            <p:cNvSpPr/>
            <p:nvPr/>
          </p:nvSpPr>
          <p:spPr>
            <a:xfrm>
              <a:off x="8931768" y="1337335"/>
              <a:ext cx="650241"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566" name="Shape 1566"/>
            <p:cNvSpPr/>
            <p:nvPr/>
          </p:nvSpPr>
          <p:spPr>
            <a:xfrm>
              <a:off x="8931768" y="3093705"/>
              <a:ext cx="650241"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567" name="Shape 1567"/>
            <p:cNvSpPr/>
            <p:nvPr/>
          </p:nvSpPr>
          <p:spPr>
            <a:xfrm>
              <a:off x="8012542" y="0"/>
              <a:ext cx="870965"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2400">
                  <a:latin typeface="Arial"/>
                  <a:ea typeface="Arial"/>
                  <a:cs typeface="Arial"/>
                  <a:sym typeface="Arial"/>
                </a:defRPr>
              </a:lvl1pPr>
            </a:lstStyle>
            <a:p>
              <a:pPr lvl="0">
                <a:defRPr sz="1800"/>
              </a:pPr>
              <a:r>
                <a:rPr sz="2400"/>
                <a:t>Mass</a:t>
              </a:r>
            </a:p>
          </p:txBody>
        </p:sp>
        <p:sp>
          <p:nvSpPr>
            <p:cNvPr id="1568" name="Shape 1568"/>
            <p:cNvSpPr/>
            <p:nvPr/>
          </p:nvSpPr>
          <p:spPr>
            <a:xfrm>
              <a:off x="10674760" y="2947740"/>
              <a:ext cx="921864"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2400">
                  <a:latin typeface="Arial"/>
                  <a:ea typeface="Arial"/>
                  <a:cs typeface="Arial"/>
                  <a:sym typeface="Arial"/>
                </a:defRPr>
              </a:lvl1pPr>
            </a:lstStyle>
            <a:p>
              <a:pPr lvl="0">
                <a:defRPr sz="1800"/>
              </a:pPr>
              <a:r>
                <a:rPr sz="2400"/>
                <a:t>(LSP)</a:t>
              </a:r>
            </a:p>
          </p:txBody>
        </p:sp>
        <p:sp>
          <p:nvSpPr>
            <p:cNvPr id="1569" name="Shape 1569"/>
            <p:cNvSpPr/>
            <p:nvPr/>
          </p:nvSpPr>
          <p:spPr>
            <a:xfrm>
              <a:off x="8931768" y="2204322"/>
              <a:ext cx="650241"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pic>
          <p:nvPicPr>
            <p:cNvPr id="1570" name="image46.pdf" descr="latex-image-1.pdf"/>
            <p:cNvPicPr/>
            <p:nvPr/>
          </p:nvPicPr>
          <p:blipFill>
            <a:blip r:embed="rId3">
              <a:extLst/>
            </a:blip>
            <a:stretch>
              <a:fillRect/>
            </a:stretch>
          </p:blipFill>
          <p:spPr>
            <a:xfrm>
              <a:off x="9960256" y="1843077"/>
              <a:ext cx="379308" cy="632179"/>
            </a:xfrm>
            <a:prstGeom prst="rect">
              <a:avLst/>
            </a:prstGeom>
            <a:ln w="12700" cap="flat">
              <a:noFill/>
              <a:miter lim="400000"/>
            </a:ln>
            <a:effectLst/>
          </p:spPr>
        </p:pic>
        <p:pic>
          <p:nvPicPr>
            <p:cNvPr id="1571" name="image47.pdf" descr="latex-image-1.pdf"/>
            <p:cNvPicPr/>
            <p:nvPr/>
          </p:nvPicPr>
          <p:blipFill>
            <a:blip r:embed="rId4">
              <a:extLst/>
            </a:blip>
            <a:stretch>
              <a:fillRect/>
            </a:stretch>
          </p:blipFill>
          <p:spPr>
            <a:xfrm>
              <a:off x="9889066" y="801672"/>
              <a:ext cx="830864" cy="740552"/>
            </a:xfrm>
            <a:prstGeom prst="rect">
              <a:avLst/>
            </a:prstGeom>
            <a:ln w="12700" cap="flat">
              <a:noFill/>
              <a:miter lim="400000"/>
            </a:ln>
            <a:effectLst/>
          </p:spPr>
        </p:pic>
        <p:pic>
          <p:nvPicPr>
            <p:cNvPr id="1572" name="image48.pdf" descr="latex-image-1.pdf"/>
            <p:cNvPicPr/>
            <p:nvPr/>
          </p:nvPicPr>
          <p:blipFill>
            <a:blip r:embed="rId5">
              <a:extLst/>
            </a:blip>
            <a:stretch>
              <a:fillRect/>
            </a:stretch>
          </p:blipFill>
          <p:spPr>
            <a:xfrm>
              <a:off x="9819143" y="2714399"/>
              <a:ext cx="704427" cy="758614"/>
            </a:xfrm>
            <a:prstGeom prst="rect">
              <a:avLst/>
            </a:prstGeom>
            <a:ln w="12700" cap="flat">
              <a:noFill/>
              <a:miter lim="400000"/>
            </a:ln>
            <a:effectLst/>
          </p:spPr>
        </p:pic>
        <p:sp>
          <p:nvSpPr>
            <p:cNvPr id="1573" name="Shape 1573"/>
            <p:cNvSpPr/>
            <p:nvPr/>
          </p:nvSpPr>
          <p:spPr>
            <a:xfrm>
              <a:off x="8139915" y="4340283"/>
              <a:ext cx="3515516" cy="882078"/>
            </a:xfrm>
            <a:prstGeom prst="rect">
              <a:avLst/>
            </a:prstGeom>
            <a:noFill/>
            <a:ln w="50800" cap="flat">
              <a:solidFill>
                <a:srgbClr val="008000"/>
              </a:solidFill>
              <a:prstDash val="solid"/>
              <a:beve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457200">
                <a:defRPr sz="2400">
                  <a:latin typeface="Arial"/>
                  <a:ea typeface="Arial"/>
                  <a:cs typeface="Arial"/>
                  <a:sym typeface="Arial"/>
                </a:defRPr>
              </a:lvl1pPr>
            </a:lstStyle>
            <a:p>
              <a:pPr lvl="0">
                <a:defRPr sz="1800"/>
              </a:pPr>
              <a:r>
                <a:rPr sz="2400"/>
                <a:t>Sensitive to particular mass spectra</a:t>
              </a:r>
            </a:p>
          </p:txBody>
        </p:sp>
        <p:sp>
          <p:nvSpPr>
            <p:cNvPr id="1574" name="Shape 1574"/>
            <p:cNvSpPr/>
            <p:nvPr/>
          </p:nvSpPr>
          <p:spPr>
            <a:xfrm>
              <a:off x="6657480" y="2114010"/>
              <a:ext cx="1499165" cy="1"/>
            </a:xfrm>
            <a:prstGeom prst="line">
              <a:avLst/>
            </a:prstGeom>
            <a:noFill/>
            <a:ln w="101600" cap="flat">
              <a:solidFill>
                <a:srgbClr val="008000"/>
              </a:solidFill>
              <a:prstDash val="solid"/>
              <a:bevel/>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575" name="Shape 1575"/>
            <p:cNvSpPr/>
            <p:nvPr/>
          </p:nvSpPr>
          <p:spPr>
            <a:xfrm flipV="1">
              <a:off x="4912924" y="3540927"/>
              <a:ext cx="3243722" cy="1385136"/>
            </a:xfrm>
            <a:prstGeom prst="line">
              <a:avLst/>
            </a:prstGeom>
            <a:noFill/>
            <a:ln w="101600" cap="flat">
              <a:solidFill>
                <a:srgbClr val="008000"/>
              </a:solidFill>
              <a:prstDash val="solid"/>
              <a:bevel/>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pic>
          <p:nvPicPr>
            <p:cNvPr id="1576" name="image49.pdf" descr="latex-image-1.pdf"/>
            <p:cNvPicPr/>
            <p:nvPr/>
          </p:nvPicPr>
          <p:blipFill>
            <a:blip r:embed="rId6">
              <a:extLst/>
            </a:blip>
            <a:stretch>
              <a:fillRect/>
            </a:stretch>
          </p:blipFill>
          <p:spPr>
            <a:xfrm>
              <a:off x="10891520" y="801672"/>
              <a:ext cx="704428" cy="758614"/>
            </a:xfrm>
            <a:prstGeom prst="rect">
              <a:avLst/>
            </a:prstGeom>
            <a:ln w="12700" cap="flat">
              <a:noFill/>
              <a:miter lim="400000"/>
            </a:ln>
            <a:effectLst/>
          </p:spPr>
        </p:pic>
        <p:sp>
          <p:nvSpPr>
            <p:cNvPr id="1577" name="Shape 1577"/>
            <p:cNvSpPr/>
            <p:nvPr/>
          </p:nvSpPr>
          <p:spPr>
            <a:xfrm>
              <a:off x="0" y="211822"/>
              <a:ext cx="4822614" cy="1481102"/>
            </a:xfrm>
            <a:prstGeom prst="rect">
              <a:avLst/>
            </a:prstGeom>
            <a:noFill/>
            <a:ln w="508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p>
          </p:txBody>
        </p:sp>
        <p:sp>
          <p:nvSpPr>
            <p:cNvPr id="1578" name="Shape 1578"/>
            <p:cNvSpPr/>
            <p:nvPr/>
          </p:nvSpPr>
          <p:spPr>
            <a:xfrm>
              <a:off x="8459260" y="1692925"/>
              <a:ext cx="2630947" cy="102147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0800" cap="flat">
              <a:solidFill>
                <a:srgbClr val="008000"/>
              </a:solidFill>
              <a:prstDash val="solid"/>
              <a:bevel/>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5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9" grpId="1"/>
    </p:bldLst>
  </p:timing>
</p:sld>
</file>

<file path=ppt/slides/slide6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581" name="Shape 1581"/>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SUSY EW @ LHC</a:t>
            </a:r>
          </a:p>
        </p:txBody>
      </p:sp>
      <p:sp>
        <p:nvSpPr>
          <p:cNvPr id="1582" name="Shape 1582"/>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pic>
        <p:nvPicPr>
          <p:cNvPr id="1583" name="image45.png" descr="ATLAS_SUSY_EW_SUSY2013.png"/>
          <p:cNvPicPr/>
          <p:nvPr/>
        </p:nvPicPr>
        <p:blipFill>
          <a:blip r:embed="rId2">
            <a:extLst/>
          </a:blip>
          <a:stretch>
            <a:fillRect/>
          </a:stretch>
        </p:blipFill>
        <p:spPr>
          <a:xfrm>
            <a:off x="162559" y="1155982"/>
            <a:ext cx="8836657" cy="7459699"/>
          </a:xfrm>
          <a:prstGeom prst="rect">
            <a:avLst/>
          </a:prstGeom>
          <a:ln w="12700">
            <a:miter lim="400000"/>
          </a:ln>
        </p:spPr>
      </p:pic>
      <p:sp>
        <p:nvSpPr>
          <p:cNvPr id="1584" name="Shape 1584"/>
          <p:cNvSpPr/>
          <p:nvPr/>
        </p:nvSpPr>
        <p:spPr>
          <a:xfrm flipV="1">
            <a:off x="9687490" y="2057520"/>
            <a:ext cx="1" cy="2981840"/>
          </a:xfrm>
          <a:prstGeom prst="line">
            <a:avLst/>
          </a:prstGeom>
          <a:ln w="50800">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1585" name="Shape 1585"/>
          <p:cNvSpPr/>
          <p:nvPr/>
        </p:nvSpPr>
        <p:spPr>
          <a:xfrm>
            <a:off x="10160000" y="2823361"/>
            <a:ext cx="65024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86" name="Shape 1586"/>
          <p:cNvSpPr/>
          <p:nvPr/>
        </p:nvSpPr>
        <p:spPr>
          <a:xfrm>
            <a:off x="10160000" y="4579731"/>
            <a:ext cx="65024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587" name="Shape 1587"/>
          <p:cNvSpPr/>
          <p:nvPr/>
        </p:nvSpPr>
        <p:spPr>
          <a:xfrm>
            <a:off x="9240773" y="1486025"/>
            <a:ext cx="870965"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Mass</a:t>
            </a:r>
          </a:p>
        </p:txBody>
      </p:sp>
      <p:sp>
        <p:nvSpPr>
          <p:cNvPr id="1588" name="Shape 1588"/>
          <p:cNvSpPr/>
          <p:nvPr/>
        </p:nvSpPr>
        <p:spPr>
          <a:xfrm>
            <a:off x="11902991" y="4433766"/>
            <a:ext cx="921864"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(LSP)</a:t>
            </a:r>
          </a:p>
        </p:txBody>
      </p:sp>
      <p:pic>
        <p:nvPicPr>
          <p:cNvPr id="1589" name="image47.pdf" descr="latex-image-1.pdf"/>
          <p:cNvPicPr/>
          <p:nvPr/>
        </p:nvPicPr>
        <p:blipFill>
          <a:blip r:embed="rId3">
            <a:extLst/>
          </a:blip>
          <a:stretch>
            <a:fillRect/>
          </a:stretch>
        </p:blipFill>
        <p:spPr>
          <a:xfrm>
            <a:off x="11117298" y="2287698"/>
            <a:ext cx="830863" cy="740552"/>
          </a:xfrm>
          <a:prstGeom prst="rect">
            <a:avLst/>
          </a:prstGeom>
          <a:ln w="12700">
            <a:miter lim="400000"/>
          </a:ln>
        </p:spPr>
      </p:pic>
      <p:pic>
        <p:nvPicPr>
          <p:cNvPr id="1590" name="image48.pdf" descr="latex-image-1.pdf"/>
          <p:cNvPicPr/>
          <p:nvPr/>
        </p:nvPicPr>
        <p:blipFill>
          <a:blip r:embed="rId4">
            <a:extLst/>
          </a:blip>
          <a:stretch>
            <a:fillRect/>
          </a:stretch>
        </p:blipFill>
        <p:spPr>
          <a:xfrm>
            <a:off x="11047373" y="4200425"/>
            <a:ext cx="704428" cy="758614"/>
          </a:xfrm>
          <a:prstGeom prst="rect">
            <a:avLst/>
          </a:prstGeom>
          <a:ln w="12700">
            <a:miter lim="400000"/>
          </a:ln>
        </p:spPr>
      </p:pic>
      <p:pic>
        <p:nvPicPr>
          <p:cNvPr id="1591" name="image49.pdf" descr="latex-image-1.pdf"/>
          <p:cNvPicPr/>
          <p:nvPr/>
        </p:nvPicPr>
        <p:blipFill>
          <a:blip r:embed="rId5">
            <a:extLst/>
          </a:blip>
          <a:stretch>
            <a:fillRect/>
          </a:stretch>
        </p:blipFill>
        <p:spPr>
          <a:xfrm>
            <a:off x="12119750" y="2287698"/>
            <a:ext cx="704428" cy="758614"/>
          </a:xfrm>
          <a:prstGeom prst="rect">
            <a:avLst/>
          </a:prstGeom>
          <a:ln w="12700">
            <a:miter lim="400000"/>
          </a:ln>
        </p:spPr>
      </p:pic>
      <p:sp>
        <p:nvSpPr>
          <p:cNvPr id="1592" name="Shape 1592"/>
          <p:cNvSpPr/>
          <p:nvPr/>
        </p:nvSpPr>
        <p:spPr>
          <a:xfrm>
            <a:off x="1228230" y="3140957"/>
            <a:ext cx="4822615" cy="675827"/>
          </a:xfrm>
          <a:prstGeom prst="rect">
            <a:avLst/>
          </a:prstGeom>
          <a:ln w="50800">
            <a:solidFill>
              <a:srgbClr val="FF00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p>
        </p:txBody>
      </p:sp>
      <p:sp>
        <p:nvSpPr>
          <p:cNvPr id="1593" name="Shape 1593"/>
          <p:cNvSpPr/>
          <p:nvPr/>
        </p:nvSpPr>
        <p:spPr>
          <a:xfrm>
            <a:off x="848924" y="6177279"/>
            <a:ext cx="4045939" cy="191459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0800">
            <a:solidFill>
              <a:srgbClr val="FF00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p>
        </p:txBody>
      </p:sp>
      <p:sp>
        <p:nvSpPr>
          <p:cNvPr id="1594" name="Shape 1594"/>
          <p:cNvSpPr/>
          <p:nvPr/>
        </p:nvSpPr>
        <p:spPr>
          <a:xfrm>
            <a:off x="8778240" y="5296079"/>
            <a:ext cx="4154312" cy="1210170"/>
          </a:xfrm>
          <a:prstGeom prst="rect">
            <a:avLst/>
          </a:prstGeom>
          <a:solidFill>
            <a:srgbClr val="FFFFFF"/>
          </a:solidFill>
          <a:ln w="101600">
            <a:solidFill>
              <a:srgbClr val="FF00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p>
        </p:txBody>
      </p:sp>
      <p:sp>
        <p:nvSpPr>
          <p:cNvPr id="1595" name="Shape 1595"/>
          <p:cNvSpPr/>
          <p:nvPr/>
        </p:nvSpPr>
        <p:spPr>
          <a:xfrm>
            <a:off x="8818594" y="6694913"/>
            <a:ext cx="3933336" cy="13376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2800">
                <a:solidFill>
                  <a:srgbClr val="FF0000"/>
                </a:solidFill>
                <a:latin typeface="Arial"/>
                <a:ea typeface="Arial"/>
                <a:cs typeface="Arial"/>
                <a:sym typeface="Arial"/>
              </a:defRPr>
            </a:lvl1pPr>
          </a:lstStyle>
          <a:p>
            <a:pPr lvl="0">
              <a:defRPr sz="1800">
                <a:solidFill>
                  <a:srgbClr val="000000"/>
                </a:solidFill>
              </a:defRPr>
            </a:pPr>
            <a:r>
              <a:rPr sz="2800">
                <a:solidFill>
                  <a:srgbClr val="FF0000"/>
                </a:solidFill>
              </a:rPr>
              <a:t>100% assumed, but not generally true due to neutralino mixing</a:t>
            </a:r>
          </a:p>
        </p:txBody>
      </p:sp>
      <p:pic>
        <p:nvPicPr>
          <p:cNvPr id="1596" name="image50.png" descr="latex-image-1.pdf"/>
          <p:cNvPicPr/>
          <p:nvPr/>
        </p:nvPicPr>
        <p:blipFill>
          <a:blip r:embed="rId6">
            <a:extLst/>
          </a:blip>
          <a:stretch>
            <a:fillRect/>
          </a:stretch>
        </p:blipFill>
        <p:spPr>
          <a:xfrm>
            <a:off x="9058204" y="5640994"/>
            <a:ext cx="3693726" cy="610774"/>
          </a:xfrm>
          <a:prstGeom prst="rect">
            <a:avLst/>
          </a:prstGeom>
          <a:ln w="12700">
            <a:miter lim="400000"/>
          </a:ln>
        </p:spPr>
      </p:pic>
      <p:sp>
        <p:nvSpPr>
          <p:cNvPr id="1597" name="Shape 1597"/>
          <p:cNvSpPr/>
          <p:nvPr/>
        </p:nvSpPr>
        <p:spPr>
          <a:xfrm>
            <a:off x="10160000" y="3690348"/>
            <a:ext cx="65024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pic>
        <p:nvPicPr>
          <p:cNvPr id="1598" name="image46.pdf" descr="latex-image-1.pdf"/>
          <p:cNvPicPr/>
          <p:nvPr/>
        </p:nvPicPr>
        <p:blipFill>
          <a:blip r:embed="rId7">
            <a:extLst/>
          </a:blip>
          <a:stretch>
            <a:fillRect/>
          </a:stretch>
        </p:blipFill>
        <p:spPr>
          <a:xfrm>
            <a:off x="11188487" y="3329103"/>
            <a:ext cx="379308" cy="632179"/>
          </a:xfrm>
          <a:prstGeom prst="rect">
            <a:avLst/>
          </a:prstGeom>
          <a:ln w="12700">
            <a:miter lim="400000"/>
          </a:ln>
        </p:spPr>
      </p:pic>
      <p:sp>
        <p:nvSpPr>
          <p:cNvPr id="1599" name="Shape 1599"/>
          <p:cNvSpPr/>
          <p:nvPr/>
        </p:nvSpPr>
        <p:spPr>
          <a:xfrm>
            <a:off x="9919616" y="3285455"/>
            <a:ext cx="1983376" cy="914971"/>
          </a:xfrm>
          <a:prstGeom prst="line">
            <a:avLst/>
          </a:prstGeom>
          <a:ln w="101600">
            <a:solidFill>
              <a:srgbClr val="FF00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600" name="Shape 1600"/>
          <p:cNvSpPr/>
          <p:nvPr/>
        </p:nvSpPr>
        <p:spPr>
          <a:xfrm flipV="1">
            <a:off x="9919615" y="3329103"/>
            <a:ext cx="2028546" cy="871323"/>
          </a:xfrm>
          <a:prstGeom prst="line">
            <a:avLst/>
          </a:prstGeom>
          <a:ln w="101600">
            <a:solidFill>
              <a:srgbClr val="FF0000"/>
            </a:solidFill>
          </a:ln>
        </p:spPr>
        <p:txBody>
          <a:bodyPr lIns="65023" tIns="65023" rIns="65023" bIns="65023"/>
          <a:lstStyle/>
          <a:p>
            <a:pPr lvl="0" algn="l" defTabSz="457200">
              <a:defRPr sz="1600">
                <a:latin typeface="Helvetica"/>
                <a:ea typeface="Helvetica"/>
                <a:cs typeface="Helvetica"/>
                <a:sym typeface="Helvetica"/>
              </a:defRPr>
            </a:pPr>
          </a:p>
        </p:txBody>
      </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2" name="Shape 1602"/>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SUSY EW @ HL-LHC</a:t>
            </a:r>
          </a:p>
        </p:txBody>
      </p:sp>
      <p:sp>
        <p:nvSpPr>
          <p:cNvPr id="1603" name="Shape 1603"/>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pic>
        <p:nvPicPr>
          <p:cNvPr id="1604" name="image51.pdf" descr="Physics_SUSY_EWgaugino_nogrid.pdf"/>
          <p:cNvPicPr/>
          <p:nvPr/>
        </p:nvPicPr>
        <p:blipFill>
          <a:blip r:embed="rId2">
            <a:extLst/>
          </a:blip>
          <a:srcRect l="1292" t="3082" r="11750" b="0"/>
          <a:stretch>
            <a:fillRect/>
          </a:stretch>
        </p:blipFill>
        <p:spPr>
          <a:xfrm>
            <a:off x="806371" y="889649"/>
            <a:ext cx="10886054" cy="8709280"/>
          </a:xfrm>
          <a:prstGeom prst="rect">
            <a:avLst/>
          </a:prstGeom>
          <a:ln w="12700">
            <a:miter lim="400000"/>
          </a:ln>
        </p:spPr>
      </p:pic>
      <p:sp>
        <p:nvSpPr>
          <p:cNvPr id="1605" name="Shape 1605"/>
          <p:cNvSpPr/>
          <p:nvPr/>
        </p:nvSpPr>
        <p:spPr>
          <a:xfrm>
            <a:off x="387056" y="8728085"/>
            <a:ext cx="2693613" cy="87471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C</a:t>
            </a:r>
            <a:r>
              <a:rPr baseline="-20250" sz="2400">
                <a:latin typeface="Arial"/>
                <a:ea typeface="Arial"/>
                <a:cs typeface="Arial"/>
                <a:sym typeface="Arial"/>
              </a:rPr>
              <a:t>1</a:t>
            </a:r>
            <a:r>
              <a:rPr sz="2400">
                <a:latin typeface="Arial"/>
                <a:ea typeface="Arial"/>
                <a:cs typeface="Arial"/>
                <a:sym typeface="Arial"/>
              </a:rPr>
              <a:t>N</a:t>
            </a:r>
            <a:r>
              <a:rPr baseline="-20250" sz="2400">
                <a:latin typeface="Arial"/>
                <a:ea typeface="Arial"/>
                <a:cs typeface="Arial"/>
                <a:sym typeface="Arial"/>
              </a:rPr>
              <a:t>2</a:t>
            </a:r>
            <a:r>
              <a:rPr sz="2400">
                <a:latin typeface="Arial"/>
                <a:ea typeface="Arial"/>
                <a:cs typeface="Arial"/>
                <a:sym typeface="Arial"/>
              </a:rPr>
              <a:t> </a:t>
            </a:r>
            <a:r>
              <a:rPr sz="2400">
                <a:latin typeface="Wingdings"/>
                <a:ea typeface="Wingdings"/>
                <a:cs typeface="Wingdings"/>
                <a:sym typeface="Wingdings"/>
              </a:rPr>
              <a:t> </a:t>
            </a:r>
            <a:r>
              <a:rPr sz="2400">
                <a:latin typeface="Arial"/>
                <a:ea typeface="Arial"/>
                <a:cs typeface="Arial"/>
                <a:sym typeface="Arial"/>
              </a:rPr>
              <a:t>WN</a:t>
            </a:r>
            <a:r>
              <a:rPr baseline="-20250" sz="2400">
                <a:latin typeface="Arial"/>
                <a:ea typeface="Arial"/>
                <a:cs typeface="Arial"/>
                <a:sym typeface="Arial"/>
              </a:rPr>
              <a:t>1</a:t>
            </a:r>
            <a:r>
              <a:rPr sz="2400">
                <a:latin typeface="Arial"/>
                <a:ea typeface="Arial"/>
                <a:cs typeface="Arial"/>
                <a:sym typeface="Arial"/>
              </a:rPr>
              <a:t>ZN</a:t>
            </a:r>
            <a:r>
              <a:rPr baseline="-20250" sz="2400">
                <a:latin typeface="Arial"/>
                <a:ea typeface="Arial"/>
                <a:cs typeface="Arial"/>
                <a:sym typeface="Arial"/>
              </a:rPr>
              <a:t>1</a:t>
            </a:r>
            <a:endParaRPr baseline="-20250" sz="2400">
              <a:latin typeface="Arial"/>
              <a:ea typeface="Arial"/>
              <a:cs typeface="Arial"/>
              <a:sym typeface="Arial"/>
            </a:endParaRPr>
          </a:p>
          <a:p>
            <a:pPr lvl="0" algn="l" defTabSz="457200">
              <a:defRPr sz="1800"/>
            </a:pPr>
            <a:r>
              <a:rPr sz="2400">
                <a:latin typeface="Arial"/>
                <a:ea typeface="Arial"/>
                <a:cs typeface="Arial"/>
                <a:sym typeface="Arial"/>
              </a:rPr>
              <a:t>arXiv:1307.7292</a:t>
            </a:r>
          </a:p>
        </p:txBody>
      </p:sp>
      <p:sp>
        <p:nvSpPr>
          <p:cNvPr id="1606" name="Shape 1606"/>
          <p:cNvSpPr/>
          <p:nvPr/>
        </p:nvSpPr>
        <p:spPr>
          <a:xfrm flipV="1">
            <a:off x="2446677" y="889649"/>
            <a:ext cx="8296570" cy="6919921"/>
          </a:xfrm>
          <a:prstGeom prst="line">
            <a:avLst/>
          </a:prstGeom>
          <a:ln w="25400">
            <a:solidFill>
              <a:srgbClr val="FFFF00"/>
            </a:solidFill>
          </a:ln>
        </p:spPr>
        <p:txBody>
          <a:bodyPr lIns="65023" tIns="65023" rIns="65023" bIns="65023"/>
          <a:lstStyle/>
          <a:p>
            <a:pPr lvl="0" algn="l" defTabSz="457200">
              <a:defRPr sz="1600">
                <a:latin typeface="Helvetica"/>
                <a:ea typeface="Helvetica"/>
                <a:cs typeface="Helvetica"/>
                <a:sym typeface="Helvetica"/>
              </a:defRPr>
            </a:pPr>
          </a:p>
        </p:txBody>
      </p:sp>
      <p:pic>
        <p:nvPicPr>
          <p:cNvPr id="1607" name="pasted-image.pdf"/>
          <p:cNvPicPr/>
          <p:nvPr/>
        </p:nvPicPr>
        <p:blipFill>
          <a:blip r:embed="rId3">
            <a:extLst/>
          </a:blip>
          <a:stretch>
            <a:fillRect/>
          </a:stretch>
        </p:blipFill>
        <p:spPr>
          <a:xfrm>
            <a:off x="3225202" y="4206810"/>
            <a:ext cx="2539897" cy="808150"/>
          </a:xfrm>
          <a:prstGeom prst="rect">
            <a:avLst/>
          </a:prstGeom>
          <a:ln w="12700">
            <a:miter lim="400000"/>
          </a:ln>
        </p:spPr>
      </p:pic>
      <p:sp>
        <p:nvSpPr>
          <p:cNvPr id="1608" name="Shape 1608"/>
          <p:cNvSpPr/>
          <p:nvPr/>
        </p:nvSpPr>
        <p:spPr>
          <a:xfrm>
            <a:off x="2660989" y="1045966"/>
            <a:ext cx="7867946" cy="66072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solidFill>
            <a:srgbClr val="FFFB00">
              <a:alpha val="14521"/>
            </a:srgbClr>
          </a:solidFill>
          <a:ln w="12700">
            <a:miter lim="400000"/>
          </a:ln>
        </p:spPr>
        <p:txBody>
          <a:bodyPr lIns="0" tIns="0" rIns="0" bIns="0" anchor="ctr"/>
          <a:lstStyle/>
          <a:p>
            <a:pPr lvl="0">
              <a:defRPr sz="2400">
                <a:solidFill>
                  <a:srgbClr val="FFFFFF"/>
                </a:solidFill>
              </a:defRPr>
            </a:pP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0" name="Shape 1610"/>
          <p:cNvSpPr/>
          <p:nvPr>
            <p:ph type="title"/>
          </p:nvPr>
        </p:nvSpPr>
        <p:spPr>
          <a:xfrm>
            <a:off x="1269999" y="735883"/>
            <a:ext cx="10464801" cy="7215527"/>
          </a:xfrm>
          <a:prstGeom prst="rect">
            <a:avLst/>
          </a:prstGeom>
        </p:spPr>
        <p:txBody>
          <a:bodyPr/>
          <a:lstStyle/>
          <a:p>
            <a:pPr lvl="0" defTabSz="830862">
              <a:defRPr b="0" sz="1800"/>
            </a:pPr>
            <a:r>
              <a:rPr b="1" sz="7800"/>
              <a:t>Is it only a tiny corner in the parameter space</a:t>
            </a:r>
            <a:endParaRPr b="1" sz="7800"/>
          </a:p>
          <a:p>
            <a:pPr lvl="0" defTabSz="830862">
              <a:defRPr b="0" sz="1800"/>
            </a:pPr>
            <a:r>
              <a:rPr b="1" sz="7800"/>
              <a:t>that will be left?</a:t>
            </a:r>
            <a:endParaRPr b="1" sz="7800"/>
          </a:p>
          <a:p>
            <a:pPr lvl="0" defTabSz="830862">
              <a:defRPr b="0" sz="1800"/>
            </a:pPr>
            <a:r>
              <a:rPr b="1" sz="7800"/>
              <a:t>Is ILC a gleaner?</a:t>
            </a:r>
          </a:p>
        </p:txBody>
      </p:sp>
      <p:sp>
        <p:nvSpPr>
          <p:cNvPr id="1611" name="Shape 161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3" name="Shape 1613"/>
          <p:cNvSpPr/>
          <p:nvPr/>
        </p:nvSpPr>
        <p:spPr>
          <a:xfrm flipV="1">
            <a:off x="2045218" y="6046222"/>
            <a:ext cx="650241" cy="15572"/>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14" name="Shape 1614"/>
          <p:cNvSpPr/>
          <p:nvPr/>
        </p:nvSpPr>
        <p:spPr>
          <a:xfrm>
            <a:off x="1733808" y="7061885"/>
            <a:ext cx="210728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latin typeface="Arial"/>
                <a:ea typeface="Arial"/>
                <a:cs typeface="Arial"/>
                <a:sym typeface="Arial"/>
              </a:defRPr>
            </a:lvl1pPr>
          </a:lstStyle>
          <a:p>
            <a:pPr lvl="0">
              <a:defRPr b="0" sz="1800"/>
            </a:pPr>
            <a:r>
              <a:rPr b="1" sz="2400"/>
              <a:t>Bino-like LSP</a:t>
            </a:r>
          </a:p>
        </p:txBody>
      </p:sp>
      <p:sp>
        <p:nvSpPr>
          <p:cNvPr id="1615" name="Shape 1615"/>
          <p:cNvSpPr/>
          <p:nvPr/>
        </p:nvSpPr>
        <p:spPr>
          <a:xfrm flipV="1">
            <a:off x="2045218" y="4392312"/>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16" name="Shape 1616"/>
          <p:cNvSpPr/>
          <p:nvPr/>
        </p:nvSpPr>
        <p:spPr>
          <a:xfrm flipV="1">
            <a:off x="2842983" y="4376736"/>
            <a:ext cx="650241" cy="15573"/>
          </a:xfrm>
          <a:prstGeom prst="line">
            <a:avLst/>
          </a:prstGeom>
          <a:ln w="76200">
            <a:solidFill>
              <a:srgbClr val="008000"/>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17" name="Shape 1617"/>
          <p:cNvSpPr/>
          <p:nvPr/>
        </p:nvSpPr>
        <p:spPr>
          <a:xfrm flipV="1">
            <a:off x="2045218" y="3311164"/>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18" name="Shape 1618"/>
          <p:cNvSpPr/>
          <p:nvPr/>
        </p:nvSpPr>
        <p:spPr>
          <a:xfrm flipV="1">
            <a:off x="2045218" y="2953019"/>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19" name="Shape 1619"/>
          <p:cNvSpPr/>
          <p:nvPr/>
        </p:nvSpPr>
        <p:spPr>
          <a:xfrm flipV="1">
            <a:off x="2842983" y="3015302"/>
            <a:ext cx="650241" cy="15573"/>
          </a:xfrm>
          <a:prstGeom prst="line">
            <a:avLst/>
          </a:prstGeom>
          <a:ln w="76200">
            <a:solidFill>
              <a:srgbClr val="008000"/>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20" name="Shape 1620"/>
          <p:cNvSpPr/>
          <p:nvPr/>
        </p:nvSpPr>
        <p:spPr>
          <a:xfrm flipH="1" flipV="1">
            <a:off x="1462682" y="1884151"/>
            <a:ext cx="3220" cy="5037588"/>
          </a:xfrm>
          <a:prstGeom prst="line">
            <a:avLst/>
          </a:prstGeom>
          <a:ln w="25400">
            <a:solidFill>
              <a:srgbClr val="262626"/>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pic>
        <p:nvPicPr>
          <p:cNvPr id="1621" name="image39.pdf" descr="latex-image-1.pdf"/>
          <p:cNvPicPr/>
          <p:nvPr/>
        </p:nvPicPr>
        <p:blipFill>
          <a:blip r:embed="rId2">
            <a:extLst/>
          </a:blip>
          <a:stretch>
            <a:fillRect/>
          </a:stretch>
        </p:blipFill>
        <p:spPr>
          <a:xfrm>
            <a:off x="2078289" y="1884151"/>
            <a:ext cx="520193" cy="560207"/>
          </a:xfrm>
          <a:prstGeom prst="rect">
            <a:avLst/>
          </a:prstGeom>
          <a:ln w="12700">
            <a:miter lim="400000"/>
          </a:ln>
        </p:spPr>
      </p:pic>
      <p:pic>
        <p:nvPicPr>
          <p:cNvPr id="1622" name="image40.pdf" descr="latex-image-1.pdf"/>
          <p:cNvPicPr/>
          <p:nvPr/>
        </p:nvPicPr>
        <p:blipFill>
          <a:blip r:embed="rId3">
            <a:extLst/>
          </a:blip>
          <a:stretch>
            <a:fillRect/>
          </a:stretch>
        </p:blipFill>
        <p:spPr>
          <a:xfrm>
            <a:off x="2908843" y="1909812"/>
            <a:ext cx="520193" cy="508885"/>
          </a:xfrm>
          <a:prstGeom prst="rect">
            <a:avLst/>
          </a:prstGeom>
          <a:ln w="12700">
            <a:miter lim="400000"/>
          </a:ln>
        </p:spPr>
      </p:pic>
      <p:sp>
        <p:nvSpPr>
          <p:cNvPr id="1623" name="Shape 1623"/>
          <p:cNvSpPr/>
          <p:nvPr/>
        </p:nvSpPr>
        <p:spPr>
          <a:xfrm flipH="1">
            <a:off x="2695458" y="4407885"/>
            <a:ext cx="166675" cy="1653910"/>
          </a:xfrm>
          <a:prstGeom prst="line">
            <a:avLst/>
          </a:prstGeom>
          <a:ln w="50800">
            <a:solidFill>
              <a:srgbClr val="FF0000"/>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24" name="Shape 1624"/>
          <p:cNvSpPr/>
          <p:nvPr/>
        </p:nvSpPr>
        <p:spPr>
          <a:xfrm flipV="1">
            <a:off x="5282534" y="5986085"/>
            <a:ext cx="650241" cy="15572"/>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25" name="Shape 1625"/>
          <p:cNvSpPr/>
          <p:nvPr/>
        </p:nvSpPr>
        <p:spPr>
          <a:xfrm>
            <a:off x="5002265" y="7061885"/>
            <a:ext cx="2172169"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latin typeface="Arial"/>
                <a:ea typeface="Arial"/>
                <a:cs typeface="Arial"/>
                <a:sym typeface="Arial"/>
              </a:defRPr>
            </a:lvl1pPr>
          </a:lstStyle>
          <a:p>
            <a:pPr lvl="0">
              <a:defRPr b="0" sz="1800"/>
            </a:pPr>
            <a:r>
              <a:rPr b="1" sz="2400"/>
              <a:t>Wino-like LSP</a:t>
            </a:r>
          </a:p>
        </p:txBody>
      </p:sp>
      <p:sp>
        <p:nvSpPr>
          <p:cNvPr id="1626" name="Shape 1626"/>
          <p:cNvSpPr/>
          <p:nvPr/>
        </p:nvSpPr>
        <p:spPr>
          <a:xfrm flipV="1">
            <a:off x="5282534" y="3876360"/>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27" name="Shape 1627"/>
          <p:cNvSpPr/>
          <p:nvPr/>
        </p:nvSpPr>
        <p:spPr>
          <a:xfrm flipV="1">
            <a:off x="6080300" y="5625784"/>
            <a:ext cx="650241" cy="15573"/>
          </a:xfrm>
          <a:prstGeom prst="line">
            <a:avLst/>
          </a:prstGeom>
          <a:ln w="76200">
            <a:solidFill>
              <a:srgbClr val="008000"/>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28" name="Shape 1628"/>
          <p:cNvSpPr/>
          <p:nvPr/>
        </p:nvSpPr>
        <p:spPr>
          <a:xfrm flipV="1">
            <a:off x="5282534" y="3235455"/>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29" name="Shape 1629"/>
          <p:cNvSpPr/>
          <p:nvPr/>
        </p:nvSpPr>
        <p:spPr>
          <a:xfrm flipV="1">
            <a:off x="5282534" y="2892882"/>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30" name="Shape 1630"/>
          <p:cNvSpPr/>
          <p:nvPr/>
        </p:nvSpPr>
        <p:spPr>
          <a:xfrm flipV="1">
            <a:off x="6080300" y="2986309"/>
            <a:ext cx="650241" cy="15573"/>
          </a:xfrm>
          <a:prstGeom prst="line">
            <a:avLst/>
          </a:prstGeom>
          <a:ln w="76200">
            <a:solidFill>
              <a:srgbClr val="008000"/>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pic>
        <p:nvPicPr>
          <p:cNvPr id="1631" name="image39.pdf" descr="latex-image-1.pdf"/>
          <p:cNvPicPr/>
          <p:nvPr/>
        </p:nvPicPr>
        <p:blipFill>
          <a:blip r:embed="rId4">
            <a:extLst/>
          </a:blip>
          <a:stretch>
            <a:fillRect/>
          </a:stretch>
        </p:blipFill>
        <p:spPr>
          <a:xfrm>
            <a:off x="5315605" y="1884151"/>
            <a:ext cx="520193" cy="560207"/>
          </a:xfrm>
          <a:prstGeom prst="rect">
            <a:avLst/>
          </a:prstGeom>
          <a:ln w="12700">
            <a:miter lim="400000"/>
          </a:ln>
        </p:spPr>
      </p:pic>
      <p:pic>
        <p:nvPicPr>
          <p:cNvPr id="1632" name="image40.pdf" descr="latex-image-1.pdf"/>
          <p:cNvPicPr/>
          <p:nvPr/>
        </p:nvPicPr>
        <p:blipFill>
          <a:blip r:embed="rId5">
            <a:extLst/>
          </a:blip>
          <a:stretch>
            <a:fillRect/>
          </a:stretch>
        </p:blipFill>
        <p:spPr>
          <a:xfrm>
            <a:off x="6127034" y="1909812"/>
            <a:ext cx="520193" cy="508885"/>
          </a:xfrm>
          <a:prstGeom prst="rect">
            <a:avLst/>
          </a:prstGeom>
          <a:ln w="12700">
            <a:miter lim="400000"/>
          </a:ln>
        </p:spPr>
      </p:pic>
      <p:sp>
        <p:nvSpPr>
          <p:cNvPr id="1633" name="Shape 1633"/>
          <p:cNvSpPr/>
          <p:nvPr/>
        </p:nvSpPr>
        <p:spPr>
          <a:xfrm flipH="1">
            <a:off x="5932774" y="5610208"/>
            <a:ext cx="147528" cy="404860"/>
          </a:xfrm>
          <a:prstGeom prst="line">
            <a:avLst/>
          </a:prstGeom>
          <a:ln w="50800">
            <a:solidFill>
              <a:srgbClr val="FF0000"/>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34" name="Shape 1634"/>
          <p:cNvSpPr/>
          <p:nvPr/>
        </p:nvSpPr>
        <p:spPr>
          <a:xfrm flipV="1">
            <a:off x="8726166" y="3657038"/>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35" name="Shape 1635"/>
          <p:cNvSpPr/>
          <p:nvPr/>
        </p:nvSpPr>
        <p:spPr>
          <a:xfrm>
            <a:off x="8317424" y="7061885"/>
            <a:ext cx="2733847"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latin typeface="Arial"/>
                <a:ea typeface="Arial"/>
                <a:cs typeface="Arial"/>
                <a:sym typeface="Arial"/>
              </a:defRPr>
            </a:lvl1pPr>
          </a:lstStyle>
          <a:p>
            <a:pPr lvl="0">
              <a:defRPr b="0" sz="1800"/>
            </a:pPr>
            <a:r>
              <a:rPr b="1" sz="2400"/>
              <a:t>Higgsino-like LSP</a:t>
            </a:r>
          </a:p>
        </p:txBody>
      </p:sp>
      <p:sp>
        <p:nvSpPr>
          <p:cNvPr id="1636" name="Shape 1636"/>
          <p:cNvSpPr/>
          <p:nvPr/>
        </p:nvSpPr>
        <p:spPr>
          <a:xfrm flipV="1">
            <a:off x="8726166" y="2923488"/>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37" name="Shape 1637"/>
          <p:cNvSpPr/>
          <p:nvPr/>
        </p:nvSpPr>
        <p:spPr>
          <a:xfrm flipV="1">
            <a:off x="9486974" y="3891932"/>
            <a:ext cx="650241" cy="15573"/>
          </a:xfrm>
          <a:prstGeom prst="line">
            <a:avLst/>
          </a:prstGeom>
          <a:ln w="76200">
            <a:solidFill>
              <a:srgbClr val="008000"/>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38" name="Shape 1638"/>
          <p:cNvSpPr/>
          <p:nvPr/>
        </p:nvSpPr>
        <p:spPr>
          <a:xfrm flipV="1">
            <a:off x="8722280" y="6015078"/>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39" name="Shape 1639"/>
          <p:cNvSpPr/>
          <p:nvPr/>
        </p:nvSpPr>
        <p:spPr>
          <a:xfrm flipV="1">
            <a:off x="8722280" y="5661051"/>
            <a:ext cx="650241" cy="15573"/>
          </a:xfrm>
          <a:prstGeom prst="line">
            <a:avLst/>
          </a:prstGeom>
          <a:ln w="76200">
            <a:solidFill>
              <a:srgbClr val="0000FF"/>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40" name="Shape 1640"/>
          <p:cNvSpPr/>
          <p:nvPr/>
        </p:nvSpPr>
        <p:spPr>
          <a:xfrm flipV="1">
            <a:off x="9520045" y="5723334"/>
            <a:ext cx="650241" cy="15573"/>
          </a:xfrm>
          <a:prstGeom prst="line">
            <a:avLst/>
          </a:prstGeom>
          <a:ln w="76200">
            <a:solidFill>
              <a:srgbClr val="008000"/>
            </a:solidFill>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pic>
        <p:nvPicPr>
          <p:cNvPr id="1641" name="image39.pdf" descr="latex-image-1.pdf"/>
          <p:cNvPicPr/>
          <p:nvPr/>
        </p:nvPicPr>
        <p:blipFill>
          <a:blip r:embed="rId6">
            <a:extLst/>
          </a:blip>
          <a:stretch>
            <a:fillRect/>
          </a:stretch>
        </p:blipFill>
        <p:spPr>
          <a:xfrm>
            <a:off x="8724187" y="1884151"/>
            <a:ext cx="520193" cy="560207"/>
          </a:xfrm>
          <a:prstGeom prst="rect">
            <a:avLst/>
          </a:prstGeom>
          <a:ln w="12700">
            <a:miter lim="400000"/>
          </a:ln>
        </p:spPr>
      </p:pic>
      <p:pic>
        <p:nvPicPr>
          <p:cNvPr id="1642" name="image40.pdf" descr="latex-image-1.pdf"/>
          <p:cNvPicPr/>
          <p:nvPr/>
        </p:nvPicPr>
        <p:blipFill>
          <a:blip r:embed="rId7">
            <a:extLst/>
          </a:blip>
          <a:stretch>
            <a:fillRect/>
          </a:stretch>
        </p:blipFill>
        <p:spPr>
          <a:xfrm>
            <a:off x="9520046" y="1909812"/>
            <a:ext cx="520193" cy="508885"/>
          </a:xfrm>
          <a:prstGeom prst="rect">
            <a:avLst/>
          </a:prstGeom>
          <a:ln w="12700">
            <a:miter lim="400000"/>
          </a:ln>
        </p:spPr>
      </p:pic>
      <p:sp>
        <p:nvSpPr>
          <p:cNvPr id="1643" name="Shape 1643"/>
          <p:cNvSpPr/>
          <p:nvPr/>
        </p:nvSpPr>
        <p:spPr>
          <a:xfrm flipH="1">
            <a:off x="9372519" y="5718863"/>
            <a:ext cx="147527" cy="311786"/>
          </a:xfrm>
          <a:prstGeom prst="line">
            <a:avLst/>
          </a:prstGeom>
          <a:ln w="50800">
            <a:solidFill>
              <a:srgbClr val="FF0000"/>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p>
        </p:txBody>
      </p:sp>
      <p:sp>
        <p:nvSpPr>
          <p:cNvPr id="1644" name="Shape 1644"/>
          <p:cNvSpPr/>
          <p:nvPr/>
        </p:nvSpPr>
        <p:spPr>
          <a:xfrm>
            <a:off x="1462683" y="6921737"/>
            <a:ext cx="9825531" cy="1"/>
          </a:xfrm>
          <a:prstGeom prst="line">
            <a:avLst/>
          </a:prstGeom>
          <a:ln w="25400">
            <a:solidFill>
              <a:srgbClr val="262626"/>
            </a:solidFill>
          </a:ln>
        </p:spPr>
        <p:txBody>
          <a:bodyPr lIns="65023" tIns="65023" rIns="65023" bIns="65023"/>
          <a:lstStyle/>
          <a:p>
            <a:pPr lvl="0" algn="l" defTabSz="457200">
              <a:defRPr sz="1600">
                <a:latin typeface="Helvetica"/>
                <a:ea typeface="Helvetica"/>
                <a:cs typeface="Helvetica"/>
                <a:sym typeface="Helvetica"/>
              </a:defRPr>
            </a:pPr>
          </a:p>
        </p:txBody>
      </p:sp>
      <p:sp>
        <p:nvSpPr>
          <p:cNvPr id="1645" name="Shape 1645"/>
          <p:cNvSpPr/>
          <p:nvPr/>
        </p:nvSpPr>
        <p:spPr>
          <a:xfrm>
            <a:off x="5329270" y="8605687"/>
            <a:ext cx="5491855" cy="8820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2800">
                <a:solidFill>
                  <a:srgbClr val="FF0000"/>
                </a:solidFill>
                <a:latin typeface="Arial"/>
                <a:ea typeface="Arial"/>
                <a:cs typeface="Arial"/>
                <a:sym typeface="Arial"/>
              </a:rPr>
              <a:t>LSP/NLSP typically degenerate</a:t>
            </a:r>
            <a:endParaRPr b="1" sz="2800">
              <a:solidFill>
                <a:srgbClr val="FF0000"/>
              </a:solidFill>
              <a:latin typeface="Arial"/>
              <a:ea typeface="Arial"/>
              <a:cs typeface="Arial"/>
              <a:sym typeface="Arial"/>
            </a:endParaRPr>
          </a:p>
          <a:p>
            <a:pPr lvl="0" defTabSz="457200">
              <a:defRPr sz="1800"/>
            </a:pPr>
            <a:r>
              <a:rPr sz="2400">
                <a:latin typeface="Arial"/>
                <a:ea typeface="Arial"/>
                <a:cs typeface="Arial"/>
                <a:sym typeface="Arial"/>
              </a:rPr>
              <a:t>(depends on mixing)</a:t>
            </a:r>
          </a:p>
        </p:txBody>
      </p:sp>
      <p:sp>
        <p:nvSpPr>
          <p:cNvPr id="1646" name="Shape 1646"/>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SUSY Electroweak Sector</a:t>
            </a:r>
          </a:p>
        </p:txBody>
      </p:sp>
      <p:sp>
        <p:nvSpPr>
          <p:cNvPr id="1647" name="Shape 1647"/>
          <p:cNvSpPr/>
          <p:nvPr/>
        </p:nvSpPr>
        <p:spPr>
          <a:xfrm>
            <a:off x="5282534" y="8465545"/>
            <a:ext cx="5628300" cy="1"/>
          </a:xfrm>
          <a:prstGeom prst="line">
            <a:avLst/>
          </a:prstGeom>
          <a:ln w="50800">
            <a:solidFill>
              <a:srgbClr val="FF00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1648" name="Shape 1648"/>
          <p:cNvSpPr/>
          <p:nvPr>
            <p:ph type="sldNum" sz="quarter" idx="2"/>
          </p:nvPr>
        </p:nvSpPr>
        <p:spPr>
          <a:xfrm>
            <a:off x="11339648" y="9313991"/>
            <a:ext cx="1605214"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649" name="Shape 1649"/>
          <p:cNvSpPr/>
          <p:nvPr/>
        </p:nvSpPr>
        <p:spPr>
          <a:xfrm>
            <a:off x="5321748" y="7665382"/>
            <a:ext cx="1515017" cy="449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300">
                <a:latin typeface="Helvetica Neue"/>
                <a:ea typeface="Helvetica Neue"/>
                <a:cs typeface="Helvetica Neue"/>
                <a:sym typeface="Helvetica Neue"/>
              </a:rPr>
              <a:t>M</a:t>
            </a:r>
            <a:r>
              <a:rPr baseline="-5999" sz="2300">
                <a:latin typeface="Helvetica Neue"/>
                <a:ea typeface="Helvetica Neue"/>
                <a:cs typeface="Helvetica Neue"/>
                <a:sym typeface="Helvetica Neue"/>
              </a:rPr>
              <a:t>2</a:t>
            </a:r>
            <a:r>
              <a:rPr sz="2300">
                <a:latin typeface="Helvetica Neue"/>
                <a:ea typeface="Helvetica Neue"/>
                <a:cs typeface="Helvetica Neue"/>
                <a:sym typeface="Helvetica Neue"/>
              </a:rPr>
              <a:t>&lt;&lt;M</a:t>
            </a:r>
            <a:r>
              <a:rPr baseline="-5999" sz="2300">
                <a:latin typeface="Helvetica Neue"/>
                <a:ea typeface="Helvetica Neue"/>
                <a:cs typeface="Helvetica Neue"/>
                <a:sym typeface="Helvetica Neue"/>
              </a:rPr>
              <a:t>1</a:t>
            </a:r>
            <a:r>
              <a:rPr sz="2300">
                <a:latin typeface="Helvetica Neue"/>
                <a:ea typeface="Helvetica Neue"/>
                <a:cs typeface="Helvetica Neue"/>
                <a:sym typeface="Helvetica Neue"/>
              </a:rPr>
              <a:t>, μ</a:t>
            </a:r>
          </a:p>
        </p:txBody>
      </p:sp>
      <p:sp>
        <p:nvSpPr>
          <p:cNvPr id="1650" name="Shape 1650"/>
          <p:cNvSpPr/>
          <p:nvPr/>
        </p:nvSpPr>
        <p:spPr>
          <a:xfrm>
            <a:off x="2202366" y="7626373"/>
            <a:ext cx="1515018" cy="449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300">
                <a:latin typeface="Helvetica Neue"/>
                <a:ea typeface="Helvetica Neue"/>
                <a:cs typeface="Helvetica Neue"/>
                <a:sym typeface="Helvetica Neue"/>
              </a:rPr>
              <a:t>M</a:t>
            </a:r>
            <a:r>
              <a:rPr baseline="-5999" sz="2300">
                <a:latin typeface="Helvetica Neue"/>
                <a:ea typeface="Helvetica Neue"/>
                <a:cs typeface="Helvetica Neue"/>
                <a:sym typeface="Helvetica Neue"/>
              </a:rPr>
              <a:t>1</a:t>
            </a:r>
            <a:r>
              <a:rPr sz="2300">
                <a:latin typeface="Helvetica Neue"/>
                <a:ea typeface="Helvetica Neue"/>
                <a:cs typeface="Helvetica Neue"/>
                <a:sym typeface="Helvetica Neue"/>
              </a:rPr>
              <a:t>&lt;&lt;M</a:t>
            </a:r>
            <a:r>
              <a:rPr baseline="-5999" sz="2300">
                <a:latin typeface="Helvetica Neue"/>
                <a:ea typeface="Helvetica Neue"/>
                <a:cs typeface="Helvetica Neue"/>
                <a:sym typeface="Helvetica Neue"/>
              </a:rPr>
              <a:t>2</a:t>
            </a:r>
            <a:r>
              <a:rPr sz="2300">
                <a:latin typeface="Helvetica Neue"/>
                <a:ea typeface="Helvetica Neue"/>
                <a:cs typeface="Helvetica Neue"/>
                <a:sym typeface="Helvetica Neue"/>
              </a:rPr>
              <a:t>, μ</a:t>
            </a:r>
          </a:p>
        </p:txBody>
      </p:sp>
      <p:sp>
        <p:nvSpPr>
          <p:cNvPr id="1651" name="Shape 1651"/>
          <p:cNvSpPr/>
          <p:nvPr/>
        </p:nvSpPr>
        <p:spPr>
          <a:xfrm>
            <a:off x="9088940" y="7665382"/>
            <a:ext cx="1382404" cy="449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300">
                <a:latin typeface="Helvetica Neue"/>
                <a:ea typeface="Helvetica Neue"/>
                <a:cs typeface="Helvetica Neue"/>
                <a:sym typeface="Helvetica Neue"/>
              </a:rPr>
              <a:t>μ</a:t>
            </a:r>
            <a:r>
              <a:rPr sz="2300"/>
              <a:t>&lt;&lt;</a:t>
            </a:r>
            <a:r>
              <a:rPr sz="2300">
                <a:latin typeface="Helvetica Neue"/>
                <a:ea typeface="Helvetica Neue"/>
                <a:cs typeface="Helvetica Neue"/>
                <a:sym typeface="Helvetica Neue"/>
              </a:rPr>
              <a:t>M</a:t>
            </a:r>
            <a:r>
              <a:rPr baseline="-5999" sz="2300">
                <a:latin typeface="Helvetica Neue"/>
                <a:ea typeface="Helvetica Neue"/>
                <a:cs typeface="Helvetica Neue"/>
                <a:sym typeface="Helvetica Neue"/>
              </a:rPr>
              <a:t>2</a:t>
            </a:r>
            <a:r>
              <a:rPr sz="2300">
                <a:latin typeface="Helvetica Neue"/>
                <a:ea typeface="Helvetica Neue"/>
                <a:cs typeface="Helvetica Neue"/>
                <a:sym typeface="Helvetica Neue"/>
              </a:rPr>
              <a:t>,M</a:t>
            </a:r>
            <a:r>
              <a:rPr baseline="-5999" sz="2300">
                <a:latin typeface="Helvetica Neue"/>
                <a:ea typeface="Helvetica Neue"/>
                <a:cs typeface="Helvetica Neue"/>
                <a:sym typeface="Helvetica Neue"/>
              </a:rPr>
              <a:t>1</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3" name="pasted-image.pdf"/>
          <p:cNvPicPr/>
          <p:nvPr/>
        </p:nvPicPr>
        <p:blipFill>
          <a:blip r:embed="rId2">
            <a:extLst/>
          </a:blip>
          <a:stretch>
            <a:fillRect/>
          </a:stretch>
        </p:blipFill>
        <p:spPr>
          <a:xfrm>
            <a:off x="313674" y="4822613"/>
            <a:ext cx="6285655" cy="5165796"/>
          </a:xfrm>
          <a:prstGeom prst="rect">
            <a:avLst/>
          </a:prstGeom>
          <a:ln w="12700">
            <a:miter lim="400000"/>
          </a:ln>
        </p:spPr>
      </p:pic>
      <p:pic>
        <p:nvPicPr>
          <p:cNvPr id="1654" name="image51.pdf" descr="Physics_SUSY_EWgaugino_nogrid.pdf"/>
          <p:cNvPicPr/>
          <p:nvPr/>
        </p:nvPicPr>
        <p:blipFill>
          <a:blip r:embed="rId3">
            <a:extLst/>
          </a:blip>
          <a:srcRect l="1291" t="3082" r="11751" b="0"/>
          <a:stretch>
            <a:fillRect/>
          </a:stretch>
        </p:blipFill>
        <p:spPr>
          <a:xfrm>
            <a:off x="322548" y="309663"/>
            <a:ext cx="5886533" cy="4709463"/>
          </a:xfrm>
          <a:prstGeom prst="rect">
            <a:avLst/>
          </a:prstGeom>
          <a:ln w="12700">
            <a:miter lim="400000"/>
          </a:ln>
        </p:spPr>
      </p:pic>
      <p:sp>
        <p:nvSpPr>
          <p:cNvPr id="1655" name="Shape 1655"/>
          <p:cNvSpPr/>
          <p:nvPr/>
        </p:nvSpPr>
        <p:spPr>
          <a:xfrm flipV="1">
            <a:off x="1058726" y="177410"/>
            <a:ext cx="4795551" cy="3999825"/>
          </a:xfrm>
          <a:prstGeom prst="line">
            <a:avLst/>
          </a:prstGeom>
          <a:ln w="25400">
            <a:solidFill>
              <a:srgbClr val="FFFF00"/>
            </a:solidFill>
          </a:ln>
        </p:spPr>
        <p:txBody>
          <a:bodyPr lIns="65023" tIns="65023" rIns="65023" bIns="65023"/>
          <a:lstStyle/>
          <a:p>
            <a:pPr lvl="0" algn="l" defTabSz="457200">
              <a:defRPr sz="1600">
                <a:latin typeface="Helvetica"/>
                <a:ea typeface="Helvetica"/>
                <a:cs typeface="Helvetica"/>
                <a:sym typeface="Helvetica"/>
              </a:defRPr>
            </a:pPr>
          </a:p>
        </p:txBody>
      </p:sp>
      <p:pic>
        <p:nvPicPr>
          <p:cNvPr id="1656" name="pasted-image.pdf"/>
          <p:cNvPicPr/>
          <p:nvPr/>
        </p:nvPicPr>
        <p:blipFill>
          <a:blip r:embed="rId4">
            <a:extLst/>
          </a:blip>
          <a:stretch>
            <a:fillRect/>
          </a:stretch>
        </p:blipFill>
        <p:spPr>
          <a:xfrm>
            <a:off x="6601741" y="27093"/>
            <a:ext cx="6285655" cy="5017655"/>
          </a:xfrm>
          <a:prstGeom prst="rect">
            <a:avLst/>
          </a:prstGeom>
          <a:ln w="12700">
            <a:miter lim="400000"/>
          </a:ln>
        </p:spPr>
      </p:pic>
      <p:pic>
        <p:nvPicPr>
          <p:cNvPr id="1657" name="pasted-image.pdf"/>
          <p:cNvPicPr/>
          <p:nvPr/>
        </p:nvPicPr>
        <p:blipFill>
          <a:blip r:embed="rId5">
            <a:extLst/>
          </a:blip>
          <a:stretch>
            <a:fillRect/>
          </a:stretch>
        </p:blipFill>
        <p:spPr>
          <a:xfrm>
            <a:off x="6610773" y="4822613"/>
            <a:ext cx="6267592" cy="5165796"/>
          </a:xfrm>
          <a:prstGeom prst="rect">
            <a:avLst/>
          </a:prstGeom>
          <a:ln w="12700">
            <a:miter lim="400000"/>
          </a:ln>
        </p:spPr>
      </p:pic>
      <p:sp>
        <p:nvSpPr>
          <p:cNvPr id="1658" name="Shape 1658"/>
          <p:cNvSpPr/>
          <p:nvPr/>
        </p:nvSpPr>
        <p:spPr>
          <a:xfrm>
            <a:off x="9491811" y="7285674"/>
            <a:ext cx="2772509" cy="6067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0" algn="l" defTabSz="649111">
              <a:spcBef>
                <a:spcPts val="1400"/>
              </a:spcBef>
              <a:defRPr sz="1800"/>
            </a:pPr>
            <a:r>
              <a:rPr b="1" i="1" sz="1600">
                <a:solidFill>
                  <a:srgbClr val="0433FF"/>
                </a:solidFill>
                <a:latin typeface="Helvetica Neue"/>
                <a:ea typeface="Helvetica Neue"/>
                <a:cs typeface="Helvetica Neue"/>
                <a:sym typeface="Helvetica Neue"/>
              </a:rPr>
              <a:t>Natural Radiative SUSY:</a:t>
            </a:r>
            <a:r>
              <a:rPr sz="1600">
                <a:latin typeface="Helvetica Neue"/>
                <a:ea typeface="Helvetica Neue"/>
                <a:cs typeface="Helvetica Neue"/>
                <a:sym typeface="Helvetica Neue"/>
              </a:rPr>
              <a:t> </a:t>
            </a:r>
            <a:br>
              <a:rPr sz="1600">
                <a:latin typeface="Helvetica Neue"/>
                <a:ea typeface="Helvetica Neue"/>
                <a:cs typeface="Helvetica Neue"/>
                <a:sym typeface="Helvetica Neue"/>
              </a:rPr>
            </a:br>
            <a:r>
              <a:rPr b="1" i="1" sz="1600">
                <a:solidFill>
                  <a:srgbClr val="FF2C79"/>
                </a:solidFill>
                <a:latin typeface="Helvetica Neue"/>
                <a:ea typeface="Helvetica Neue"/>
                <a:cs typeface="Helvetica Neue"/>
                <a:sym typeface="Helvetica Neue"/>
              </a:rPr>
              <a:t>μ not far above 100GeV</a:t>
            </a:r>
          </a:p>
        </p:txBody>
      </p:sp>
      <p:sp>
        <p:nvSpPr>
          <p:cNvPr id="1659" name="Shape 1659"/>
          <p:cNvSpPr/>
          <p:nvPr/>
        </p:nvSpPr>
        <p:spPr>
          <a:xfrm>
            <a:off x="8634747" y="8205860"/>
            <a:ext cx="3594455" cy="6067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2" indent="0" algn="l" defTabSz="649111">
              <a:spcBef>
                <a:spcPts val="1400"/>
              </a:spcBef>
              <a:buSzPct val="100000"/>
              <a:buChar char="→"/>
              <a:defRPr sz="1800"/>
            </a:pPr>
            <a:r>
              <a:rPr sz="1600">
                <a:latin typeface="Helvetica Neue"/>
                <a:ea typeface="Helvetica Neue"/>
                <a:cs typeface="Helvetica Neue"/>
                <a:sym typeface="Helvetica Neue"/>
              </a:rPr>
              <a:t> </a:t>
            </a:r>
            <a:r>
              <a:rPr b="1" i="1" sz="1600">
                <a:solidFill>
                  <a:srgbClr val="0433FF"/>
                </a:solidFill>
                <a:latin typeface="Helvetica Neue"/>
                <a:ea typeface="Helvetica Neue"/>
                <a:cs typeface="Helvetica Neue"/>
                <a:sym typeface="Helvetica Neue"/>
              </a:rPr>
              <a:t>typically Δm of 20 GeV or less</a:t>
            </a:r>
            <a:r>
              <a:rPr sz="1600">
                <a:latin typeface="Helvetica Neue"/>
                <a:ea typeface="Helvetica Neue"/>
                <a:cs typeface="Helvetica Neue"/>
                <a:sym typeface="Helvetica Neue"/>
              </a:rPr>
              <a:t>    </a:t>
            </a:r>
            <a:br>
              <a:rPr sz="1600">
                <a:latin typeface="Helvetica Neue"/>
                <a:ea typeface="Helvetica Neue"/>
                <a:cs typeface="Helvetica Neue"/>
                <a:sym typeface="Helvetica Neue"/>
              </a:rPr>
            </a:br>
            <a:r>
              <a:rPr sz="1600">
                <a:latin typeface="Helvetica Neue"/>
                <a:ea typeface="Helvetica Neue"/>
                <a:cs typeface="Helvetica Neue"/>
                <a:sym typeface="Helvetica Neue"/>
              </a:rPr>
              <a:t>    → </a:t>
            </a:r>
            <a:r>
              <a:rPr b="1" i="1" sz="1600">
                <a:latin typeface="Helvetica Neue"/>
                <a:ea typeface="Helvetica Neue"/>
                <a:cs typeface="Helvetica Neue"/>
                <a:sym typeface="Helvetica Neue"/>
              </a:rPr>
              <a:t>very difficult for LHC!</a:t>
            </a:r>
          </a:p>
        </p:txBody>
      </p:sp>
      <p:sp>
        <p:nvSpPr>
          <p:cNvPr id="1660" name="Shape 1660"/>
          <p:cNvSpPr/>
          <p:nvPr/>
        </p:nvSpPr>
        <p:spPr>
          <a:xfrm>
            <a:off x="1331935" y="392493"/>
            <a:ext cx="4249133" cy="3569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solidFill>
            <a:srgbClr val="FFFB00">
              <a:alpha val="14521"/>
            </a:srgbClr>
          </a:solidFill>
          <a:ln w="12700">
            <a:miter lim="400000"/>
          </a:ln>
        </p:spPr>
        <p:txBody>
          <a:bodyPr lIns="0" tIns="0" rIns="0" bIns="0" anchor="ctr"/>
          <a:lstStyle/>
          <a:p>
            <a:pPr lvl="0">
              <a:defRPr sz="2400">
                <a:solidFill>
                  <a:srgbClr val="FFFFFF"/>
                </a:solidFill>
              </a:defRPr>
            </a:pP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752" name="Shape 752"/>
          <p:cNvSpPr/>
          <p:nvPr>
            <p:ph type="sldNum" sz="quarter" idx="2"/>
          </p:nvPr>
        </p:nvSpPr>
        <p:spPr>
          <a:xfrm>
            <a:off x="12071109" y="9448664"/>
            <a:ext cx="127002" cy="221953"/>
          </a:xfrm>
          <a:prstGeom prst="rect">
            <a:avLst/>
          </a:prstGeom>
          <a:extLst>
            <a:ext uri="{C572A759-6A51-4108-AA02-DFA0A04FC94B}">
              <ma14:wrappingTextBoxFlag xmlns:ma14="http://schemas.microsoft.com/office/mac/drawingml/2011/main" val="1"/>
            </a:ext>
          </a:extLst>
        </p:spPr>
        <p:txBody>
          <a:bodyPr wrap="square">
            <a:normAutofit fontScale="100000" lnSpcReduction="0"/>
          </a:bodyPr>
          <a:lstStyle/>
          <a:p>
            <a:pPr lvl="0">
              <a:defRPr sz="1800">
                <a:uFillTx/>
              </a:defRPr>
            </a:pPr>
            <a:fld id="{86CB4B4D-7CA3-9044-876B-883B54F8677D}" type="slidenum">
              <a:rPr sz="1600">
                <a:uFill>
                  <a:solidFill/>
                </a:uFill>
              </a:rPr>
            </a:fld>
          </a:p>
        </p:txBody>
      </p:sp>
      <p:sp>
        <p:nvSpPr>
          <p:cNvPr id="753" name="Shape 753"/>
          <p:cNvSpPr/>
          <p:nvPr/>
        </p:nvSpPr>
        <p:spPr>
          <a:xfrm>
            <a:off x="236615" y="2474034"/>
            <a:ext cx="5892594" cy="64617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21105" indent="-421105" algn="l">
              <a:lnSpc>
                <a:spcPct val="120000"/>
              </a:lnSpc>
              <a:spcBef>
                <a:spcPts val="1800"/>
              </a:spcBef>
              <a:buSzPct val="100000"/>
              <a:buChar char="•"/>
              <a:defRPr sz="1800"/>
            </a:pPr>
            <a:r>
              <a:rPr sz="2400">
                <a:latin typeface="ヒラギノ角ゴ Pro W3"/>
                <a:ea typeface="ヒラギノ角ゴ Pro W3"/>
                <a:cs typeface="ヒラギノ角ゴ Pro W3"/>
                <a:sym typeface="ヒラギノ角ゴ Pro W3"/>
              </a:rPr>
              <a:t>Compared with LHC detectors, ILC detectors have </a:t>
            </a:r>
            <a:r>
              <a:rPr sz="2400">
                <a:latin typeface="ヒラギノ角ゴ Pro W6"/>
                <a:ea typeface="ヒラギノ角ゴ Pro W6"/>
                <a:cs typeface="ヒラギノ角ゴ Pro W6"/>
                <a:sym typeface="ヒラギノ角ゴ Pro W6"/>
              </a:rPr>
              <a:t>~10 times better momentum resolution and 100~1000 times finer granularity.</a:t>
            </a:r>
            <a:endParaRPr sz="2400">
              <a:latin typeface="ヒラギノ角ゴ Pro W3"/>
              <a:ea typeface="ヒラギノ角ゴ Pro W3"/>
              <a:cs typeface="ヒラギノ角ゴ Pro W3"/>
              <a:sym typeface="ヒラギノ角ゴ Pro W3"/>
            </a:endParaRPr>
          </a:p>
          <a:p>
            <a:pPr lvl="0" marL="421105" indent="-421105" algn="l">
              <a:lnSpc>
                <a:spcPct val="120000"/>
              </a:lnSpc>
              <a:spcBef>
                <a:spcPts val="1800"/>
              </a:spcBef>
              <a:buSzPct val="100000"/>
              <a:buChar char="•"/>
              <a:defRPr sz="1800"/>
            </a:pPr>
            <a:r>
              <a:rPr sz="2400">
                <a:latin typeface="ヒラギノ角ゴ Pro W3"/>
                <a:ea typeface="ヒラギノ角ゴ Pro W3"/>
                <a:cs typeface="ヒラギノ角ゴ Pro W3"/>
                <a:sym typeface="ヒラギノ角ゴ Pro W3"/>
              </a:rPr>
              <a:t>This performance </a:t>
            </a:r>
            <a:r>
              <a:rPr sz="2400">
                <a:latin typeface="ヒラギノ角ゴ Pro W6"/>
                <a:ea typeface="ヒラギノ角ゴ Pro W6"/>
                <a:cs typeface="ヒラギノ角ゴ Pro W6"/>
                <a:sym typeface="ヒラギノ角ゴ Pro W6"/>
              </a:rPr>
              <a:t>can be achieved only in the clean environment of the ILC</a:t>
            </a:r>
            <a:r>
              <a:rPr sz="2400">
                <a:latin typeface="ヒラギノ角ゴ Pro W3"/>
                <a:ea typeface="ヒラギノ角ゴ Pro W3"/>
                <a:cs typeface="ヒラギノ角ゴ Pro W3"/>
                <a:sym typeface="ヒラギノ角ゴ Pro W3"/>
              </a:rPr>
              <a:t>, and cannot be achieved in the LHC environment.</a:t>
            </a:r>
            <a:endParaRPr sz="2400">
              <a:latin typeface="ヒラギノ角ゴ Pro W3"/>
              <a:ea typeface="ヒラギノ角ゴ Pro W3"/>
              <a:cs typeface="ヒラギノ角ゴ Pro W3"/>
              <a:sym typeface="ヒラギノ角ゴ Pro W3"/>
            </a:endParaRPr>
          </a:p>
          <a:p>
            <a:pPr lvl="0" marL="421105" indent="-421105" algn="l">
              <a:lnSpc>
                <a:spcPct val="120000"/>
              </a:lnSpc>
              <a:spcBef>
                <a:spcPts val="1800"/>
              </a:spcBef>
              <a:buSzPct val="100000"/>
              <a:buFont typeface="ヒラギノ角ゴ Pro W3"/>
              <a:buChar char="•"/>
              <a:defRPr sz="1800"/>
            </a:pPr>
            <a:r>
              <a:rPr sz="2400">
                <a:latin typeface="ヒラギノ角ゴ Pro W6"/>
                <a:ea typeface="ヒラギノ角ゴ Pro W6"/>
                <a:cs typeface="ヒラギノ角ゴ Pro W6"/>
                <a:sym typeface="ヒラギノ角ゴ Pro W6"/>
              </a:rPr>
              <a:t>The cost of ILC detectors is similar to or less than that of the LHC detectors.</a:t>
            </a:r>
          </a:p>
        </p:txBody>
      </p:sp>
      <p:sp>
        <p:nvSpPr>
          <p:cNvPr id="754" name="Shape 754"/>
          <p:cNvSpPr/>
          <p:nvPr>
            <p:ph type="title" idx="4294967295"/>
          </p:nvPr>
        </p:nvSpPr>
        <p:spPr>
          <a:xfrm>
            <a:off x="786532" y="379633"/>
            <a:ext cx="11310606" cy="1592341"/>
          </a:xfrm>
          <a:prstGeom prst="rect">
            <a:avLst/>
          </a:prstGeom>
        </p:spPr>
        <p:txBody>
          <a:bodyPr lIns="0" tIns="0" rIns="0" bIns="0"/>
          <a:lstStyle>
            <a:lvl1pPr defTabSz="502412">
              <a:defRPr sz="7138">
                <a:solidFill>
                  <a:srgbClr val="000000"/>
                </a:solidFill>
                <a:latin typeface="Helvetica Neue"/>
                <a:ea typeface="Helvetica Neue"/>
                <a:cs typeface="Helvetica Neue"/>
                <a:sym typeface="Helvetica Neue"/>
              </a:defRPr>
            </a:lvl1pPr>
          </a:lstStyle>
          <a:p>
            <a:pPr lvl="0">
              <a:defRPr b="0" sz="1800"/>
            </a:pPr>
            <a:r>
              <a:rPr b="1" sz="7138"/>
              <a:t>Features of ILC Detectors</a:t>
            </a:r>
          </a:p>
        </p:txBody>
      </p:sp>
      <p:pic>
        <p:nvPicPr>
          <p:cNvPr id="755" name="image4.png"/>
          <p:cNvPicPr/>
          <p:nvPr/>
        </p:nvPicPr>
        <p:blipFill>
          <a:blip r:embed="rId2">
            <a:extLst/>
          </a:blip>
          <a:stretch>
            <a:fillRect/>
          </a:stretch>
        </p:blipFill>
        <p:spPr>
          <a:xfrm>
            <a:off x="6456655" y="2444400"/>
            <a:ext cx="6226420" cy="5990802"/>
          </a:xfrm>
          <a:prstGeom prst="rect">
            <a:avLst/>
          </a:prstGeom>
          <a:ln w="12700">
            <a:miter lim="400000"/>
          </a:ln>
        </p:spPr>
      </p:pic>
      <p:sp>
        <p:nvSpPr>
          <p:cNvPr id="756" name="Shape 756"/>
          <p:cNvSpPr/>
          <p:nvPr/>
        </p:nvSpPr>
        <p:spPr>
          <a:xfrm>
            <a:off x="6644312" y="2626211"/>
            <a:ext cx="870776" cy="60756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0639" indent="39687" defTabSz="914400">
              <a:defRPr b="1" i="1" sz="4000">
                <a:solidFill>
                  <a:srgbClr val="FFFFFF"/>
                </a:solidFill>
                <a:uFill>
                  <a:solidFill/>
                </a:uFill>
                <a:latin typeface="Helvetica Neue"/>
                <a:ea typeface="Helvetica Neue"/>
                <a:cs typeface="Helvetica Neue"/>
                <a:sym typeface="Helvetica Neue"/>
              </a:defRPr>
            </a:lvl1pPr>
          </a:lstStyle>
          <a:p>
            <a:pPr lvl="0">
              <a:defRPr b="0" i="0" sz="1800">
                <a:solidFill>
                  <a:srgbClr val="000000"/>
                </a:solidFill>
                <a:uFillTx/>
              </a:defRPr>
            </a:pPr>
            <a:r>
              <a:rPr b="1" i="1" sz="4000">
                <a:solidFill>
                  <a:srgbClr val="FFFFFF"/>
                </a:solidFill>
                <a:uFill>
                  <a:solidFill/>
                </a:uFill>
              </a:rPr>
              <a:t>ILD</a:t>
            </a:r>
          </a:p>
        </p:txBody>
      </p:sp>
      <p:sp>
        <p:nvSpPr>
          <p:cNvPr id="757" name="Shape 757"/>
          <p:cNvSpPr/>
          <p:nvPr/>
        </p:nvSpPr>
        <p:spPr>
          <a:xfrm>
            <a:off x="9062383" y="-352018"/>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b="1" i="1" sz="1800">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HCAL</a:t>
            </a:r>
          </a:p>
        </p:txBody>
      </p:sp>
      <p:sp>
        <p:nvSpPr>
          <p:cNvPr id="758" name="Shape 758"/>
          <p:cNvSpPr/>
          <p:nvPr/>
        </p:nvSpPr>
        <p:spPr>
          <a:xfrm>
            <a:off x="9723507" y="3860548"/>
            <a:ext cx="761858"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b="1" i="1" sz="1800">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ECAL</a:t>
            </a:r>
          </a:p>
        </p:txBody>
      </p:sp>
      <p:sp>
        <p:nvSpPr>
          <p:cNvPr id="759" name="Shape 759"/>
          <p:cNvSpPr/>
          <p:nvPr/>
        </p:nvSpPr>
        <p:spPr>
          <a:xfrm>
            <a:off x="8477873" y="4542125"/>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b="1" i="1" sz="1800">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TPC</a:t>
            </a:r>
          </a:p>
        </p:txBody>
      </p:sp>
      <p:sp>
        <p:nvSpPr>
          <p:cNvPr id="760" name="Shape 760"/>
          <p:cNvSpPr/>
          <p:nvPr/>
        </p:nvSpPr>
        <p:spPr>
          <a:xfrm>
            <a:off x="10432077" y="7858811"/>
            <a:ext cx="1885416"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b="1" i="1" sz="1800">
                <a:solidFill>
                  <a:srgbClr val="FFFFFF"/>
                </a:solidFill>
                <a:uFill>
                  <a:solidFill/>
                </a:uFill>
                <a:latin typeface="Arial"/>
                <a:ea typeface="Arial"/>
                <a:cs typeface="Arial"/>
                <a:sym typeface="Arial"/>
              </a:defRPr>
            </a:lvl1pPr>
          </a:lstStyle>
          <a:p>
            <a:pPr lvl="0">
              <a:defRPr b="0" i="0">
                <a:solidFill>
                  <a:srgbClr val="000000"/>
                </a:solidFill>
                <a:uFillTx/>
              </a:defRPr>
            </a:pPr>
            <a:r>
              <a:rPr b="1" i="1">
                <a:solidFill>
                  <a:srgbClr val="FFFFFF"/>
                </a:solidFill>
                <a:uFill>
                  <a:solidFill/>
                </a:uFill>
              </a:rPr>
              <a:t>tth @ 500 GeV</a:t>
            </a:r>
          </a:p>
        </p:txBody>
      </p:sp>
      <p:sp>
        <p:nvSpPr>
          <p:cNvPr id="761" name="Shape 761"/>
          <p:cNvSpPr/>
          <p:nvPr/>
        </p:nvSpPr>
        <p:spPr>
          <a:xfrm>
            <a:off x="10407197" y="3303501"/>
            <a:ext cx="761858"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b="1" i="1" sz="1800">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HCAL</a:t>
            </a:r>
          </a:p>
        </p:txBody>
      </p:sp>
      <p:sp>
        <p:nvSpPr>
          <p:cNvPr id="762" name="Shape 762"/>
          <p:cNvSpPr/>
          <p:nvPr/>
        </p:nvSpPr>
        <p:spPr>
          <a:xfrm>
            <a:off x="9438950" y="5310189"/>
            <a:ext cx="761859"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b="1" i="1" sz="1800">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VTX</a:t>
            </a:r>
          </a:p>
        </p:txBody>
      </p:sp>
    </p:spTree>
  </p:cSld>
  <p:clrMapOvr>
    <a:masterClrMapping/>
  </p:clrMapOvr>
  <p:transition spd="med" advClick="1">
    <p:dissolve/>
  </p:transition>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2" name="Shape 1662"/>
          <p:cNvSpPr/>
          <p:nvPr/>
        </p:nvSpPr>
        <p:spPr>
          <a:xfrm>
            <a:off x="5005955" y="7486417"/>
            <a:ext cx="7600559" cy="2165551"/>
          </a:xfrm>
          <a:prstGeom prst="rect">
            <a:avLst/>
          </a:prstGeom>
          <a:solidFill>
            <a:srgbClr val="C6E6E9">
              <a:alpha val="90000"/>
            </a:srgbClr>
          </a:solidFill>
          <a:ln w="12700">
            <a:miter lim="400000"/>
          </a:ln>
        </p:spPr>
        <p:txBody>
          <a:bodyPr lIns="48768" tIns="48768" rIns="48768" bIns="48768" anchor="ctr"/>
          <a:lstStyle/>
          <a:p>
            <a:pPr lvl="0" defTabSz="508000">
              <a:lnSpc>
                <a:spcPts val="4300"/>
              </a:lnSpc>
              <a:tabLst>
                <a:tab pos="927100" algn="l"/>
              </a:tabLst>
              <a:defRPr>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1663" name="Shape 1663"/>
          <p:cNvSpPr/>
          <p:nvPr/>
        </p:nvSpPr>
        <p:spPr>
          <a:xfrm>
            <a:off x="5005955" y="5196832"/>
            <a:ext cx="7600559" cy="2165551"/>
          </a:xfrm>
          <a:prstGeom prst="rect">
            <a:avLst/>
          </a:prstGeom>
          <a:solidFill>
            <a:srgbClr val="C6E6E9">
              <a:alpha val="90000"/>
            </a:srgbClr>
          </a:solidFill>
          <a:ln w="12700">
            <a:miter lim="400000"/>
          </a:ln>
        </p:spPr>
        <p:txBody>
          <a:bodyPr lIns="48768" tIns="48768" rIns="48768" bIns="48768" anchor="ctr"/>
          <a:lstStyle/>
          <a:p>
            <a:pPr lvl="0" defTabSz="508000">
              <a:lnSpc>
                <a:spcPts val="4300"/>
              </a:lnSpc>
              <a:tabLst>
                <a:tab pos="927100" algn="l"/>
              </a:tabLst>
              <a:defRPr>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1664" name="pasted-image.png"/>
          <p:cNvPicPr/>
          <p:nvPr/>
        </p:nvPicPr>
        <p:blipFill>
          <a:blip r:embed="rId2">
            <a:extLst/>
          </a:blip>
          <a:stretch>
            <a:fillRect/>
          </a:stretch>
        </p:blipFill>
        <p:spPr>
          <a:xfrm>
            <a:off x="116774" y="6029726"/>
            <a:ext cx="4550153" cy="3273707"/>
          </a:xfrm>
          <a:prstGeom prst="rect">
            <a:avLst/>
          </a:prstGeom>
          <a:ln w="12700">
            <a:miter lim="400000"/>
          </a:ln>
        </p:spPr>
      </p:pic>
      <p:pic>
        <p:nvPicPr>
          <p:cNvPr id="1665" name="pasted-image.png"/>
          <p:cNvPicPr/>
          <p:nvPr/>
        </p:nvPicPr>
        <p:blipFill>
          <a:blip r:embed="rId3">
            <a:extLst/>
          </a:blip>
          <a:stretch>
            <a:fillRect/>
          </a:stretch>
        </p:blipFill>
        <p:spPr>
          <a:xfrm>
            <a:off x="106173" y="2689544"/>
            <a:ext cx="4550154" cy="3320179"/>
          </a:xfrm>
          <a:prstGeom prst="rect">
            <a:avLst/>
          </a:prstGeom>
          <a:ln w="12700">
            <a:miter lim="400000"/>
          </a:ln>
        </p:spPr>
      </p:pic>
      <p:sp>
        <p:nvSpPr>
          <p:cNvPr id="1666" name="Shape 1666"/>
          <p:cNvSpPr/>
          <p:nvPr>
            <p:ph type="title"/>
          </p:nvPr>
        </p:nvSpPr>
        <p:spPr>
          <a:xfrm>
            <a:off x="120650" y="-232369"/>
            <a:ext cx="12763501" cy="1193801"/>
          </a:xfrm>
          <a:prstGeom prst="rect">
            <a:avLst/>
          </a:prstGeom>
        </p:spPr>
        <p:txBody>
          <a:bodyPr/>
          <a:lstStyle>
            <a:lvl1pPr defTabSz="830862">
              <a:defRPr sz="4400"/>
            </a:lvl1pPr>
          </a:lstStyle>
          <a:p>
            <a:pPr lvl="0">
              <a:defRPr b="0" sz="1800"/>
            </a:pPr>
            <a:r>
              <a:rPr b="1" sz="4400"/>
              <a:t>Higgsinos in Natural SUSY (ΔM&lt;a few GeV)</a:t>
            </a:r>
          </a:p>
        </p:txBody>
      </p:sp>
      <p:sp>
        <p:nvSpPr>
          <p:cNvPr id="1667" name="Shape 1667"/>
          <p:cNvSpPr/>
          <p:nvPr>
            <p:ph type="sldNum" sz="quarter" idx="2"/>
          </p:nvPr>
        </p:nvSpPr>
        <p:spPr>
          <a:xfrm>
            <a:off x="12353493" y="939165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fld>
          </a:p>
        </p:txBody>
      </p:sp>
      <p:sp>
        <p:nvSpPr>
          <p:cNvPr id="1668" name="Shape 1668"/>
          <p:cNvSpPr/>
          <p:nvPr/>
        </p:nvSpPr>
        <p:spPr>
          <a:xfrm>
            <a:off x="800039" y="9129691"/>
            <a:ext cx="2086559" cy="32451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defRPr sz="1600">
                <a:latin typeface="Helvetica Neue"/>
                <a:ea typeface="Helvetica Neue"/>
                <a:cs typeface="Helvetica Neue"/>
                <a:sym typeface="Helvetica Neue"/>
              </a:defRPr>
            </a:lvl1pPr>
          </a:lstStyle>
          <a:p>
            <a:pPr lvl="0">
              <a:defRPr sz="1800"/>
            </a:pPr>
            <a:r>
              <a:rPr sz="1600"/>
              <a:t>EPJC (2013) 73:2660</a:t>
            </a:r>
          </a:p>
        </p:txBody>
      </p:sp>
      <p:pic>
        <p:nvPicPr>
          <p:cNvPr id="1669" name="droppedImage.png"/>
          <p:cNvPicPr/>
          <p:nvPr/>
        </p:nvPicPr>
        <p:blipFill>
          <a:blip r:embed="rId4">
            <a:extLst/>
          </a:blip>
          <a:stretch>
            <a:fillRect/>
          </a:stretch>
        </p:blipFill>
        <p:spPr>
          <a:xfrm>
            <a:off x="596900" y="1297043"/>
            <a:ext cx="3771900" cy="1372499"/>
          </a:xfrm>
          <a:prstGeom prst="rect">
            <a:avLst/>
          </a:prstGeom>
          <a:ln w="12700">
            <a:miter lim="400000"/>
          </a:ln>
        </p:spPr>
      </p:pic>
      <p:sp>
        <p:nvSpPr>
          <p:cNvPr id="1670" name="Shape 1670"/>
          <p:cNvSpPr/>
          <p:nvPr/>
        </p:nvSpPr>
        <p:spPr>
          <a:xfrm>
            <a:off x="2457450" y="4235450"/>
            <a:ext cx="1" cy="385720"/>
          </a:xfrm>
          <a:prstGeom prst="line">
            <a:avLst/>
          </a:prstGeom>
          <a:ln w="12700">
            <a:solidFill>
              <a:srgbClr val="FFFFFF"/>
            </a:solidFill>
            <a:miter lim="400000"/>
            <a:headEnd type="stealth"/>
          </a:ln>
        </p:spPr>
        <p:txBody>
          <a:bodyPr lIns="0" tIns="0" rIns="0" bIns="0" anchor="ctr"/>
          <a:lstStyle/>
          <a:p>
            <a:pPr lvl="0" algn="l" defTabSz="457200">
              <a:defRPr sz="1100"/>
            </a:pPr>
          </a:p>
        </p:txBody>
      </p:sp>
      <p:sp>
        <p:nvSpPr>
          <p:cNvPr id="1671" name="Shape 1671"/>
          <p:cNvSpPr/>
          <p:nvPr/>
        </p:nvSpPr>
        <p:spPr>
          <a:xfrm>
            <a:off x="2000250" y="4184534"/>
            <a:ext cx="965200"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b="1" sz="2200">
                <a:uFill>
                  <a:solidFill>
                    <a:srgbClr val="FFFFFF"/>
                  </a:solidFill>
                </a:uFill>
                <a:latin typeface="Times New Roman"/>
                <a:ea typeface="Times New Roman"/>
                <a:cs typeface="Times New Roman"/>
                <a:sym typeface="Times New Roman"/>
              </a:defRPr>
            </a:lvl1pPr>
          </a:lstStyle>
          <a:p>
            <a:pPr lvl="0">
              <a:defRPr b="0" sz="1800">
                <a:uFillTx/>
              </a:defRPr>
            </a:pPr>
            <a:r>
              <a:rPr b="1" sz="2200">
                <a:uFill>
                  <a:solidFill>
                    <a:srgbClr val="FFFFFF"/>
                  </a:solidFill>
                </a:uFill>
              </a:rPr>
              <a:t>2×Mχ</a:t>
            </a:r>
          </a:p>
        </p:txBody>
      </p:sp>
      <p:pic>
        <p:nvPicPr>
          <p:cNvPr id="1672" name="droppedImage.png"/>
          <p:cNvPicPr/>
          <p:nvPr/>
        </p:nvPicPr>
        <p:blipFill>
          <a:blip r:embed="rId5">
            <a:extLst/>
          </a:blip>
          <a:stretch>
            <a:fillRect/>
          </a:stretch>
        </p:blipFill>
        <p:spPr>
          <a:xfrm>
            <a:off x="4570429" y="1379879"/>
            <a:ext cx="4402266" cy="3649925"/>
          </a:xfrm>
          <a:prstGeom prst="rect">
            <a:avLst/>
          </a:prstGeom>
          <a:ln w="12700">
            <a:miter lim="400000"/>
          </a:ln>
        </p:spPr>
      </p:pic>
      <p:sp>
        <p:nvSpPr>
          <p:cNvPr id="1673" name="Shape 1673"/>
          <p:cNvSpPr/>
          <p:nvPr/>
        </p:nvSpPr>
        <p:spPr>
          <a:xfrm>
            <a:off x="7644569" y="3282413"/>
            <a:ext cx="4927601" cy="1104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b="1" i="1" sz="2200">
                <a:solidFill>
                  <a:srgbClr val="0433FF"/>
                </a:solidFill>
                <a:uFill>
                  <a:solidFill>
                    <a:srgbClr val="2E467F"/>
                  </a:solidFill>
                </a:uFill>
                <a:latin typeface="Helvetica Neue"/>
                <a:ea typeface="Helvetica Neue"/>
                <a:cs typeface="Helvetica Neue"/>
                <a:sym typeface="Helvetica Neue"/>
              </a:defRPr>
            </a:lvl1pPr>
          </a:lstStyle>
          <a:p>
            <a:pPr lvl="0">
              <a:defRPr b="0" i="0" sz="1800">
                <a:solidFill>
                  <a:srgbClr val="000000"/>
                </a:solidFill>
                <a:uFillTx/>
              </a:defRPr>
            </a:pPr>
            <a:r>
              <a:rPr b="1" i="1" sz="2200">
                <a:solidFill>
                  <a:srgbClr val="0433FF"/>
                </a:solidFill>
                <a:uFill>
                  <a:solidFill>
                    <a:srgbClr val="2E467F"/>
                  </a:solidFill>
                </a:uFill>
              </a:rPr>
              <a:t>Only very soft particles in the final states → Require a hard ISR to kill huge two-photon BG!</a:t>
            </a:r>
          </a:p>
        </p:txBody>
      </p:sp>
      <p:sp>
        <p:nvSpPr>
          <p:cNvPr id="1674" name="Shape 1674"/>
          <p:cNvSpPr/>
          <p:nvPr/>
        </p:nvSpPr>
        <p:spPr>
          <a:xfrm>
            <a:off x="7487799" y="2901332"/>
            <a:ext cx="186690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b="1" i="1" sz="2200">
                <a:solidFill>
                  <a:srgbClr val="2E467F"/>
                </a:solidFill>
                <a:uFill>
                  <a:solidFill>
                    <a:srgbClr val="2E467F"/>
                  </a:solidFill>
                </a:uFill>
                <a:latin typeface="Helvetica Neue"/>
                <a:ea typeface="Helvetica Neue"/>
                <a:cs typeface="Helvetica Neue"/>
                <a:sym typeface="Helvetica Neue"/>
              </a:defRPr>
            </a:lvl1pPr>
          </a:lstStyle>
          <a:p>
            <a:pPr lvl="0">
              <a:defRPr b="0" i="0" sz="1800">
                <a:solidFill>
                  <a:srgbClr val="000000"/>
                </a:solidFill>
                <a:uFillTx/>
              </a:defRPr>
            </a:pPr>
            <a:r>
              <a:rPr b="1" i="1" sz="2200">
                <a:solidFill>
                  <a:srgbClr val="2E467F"/>
                </a:solidFill>
                <a:uFill>
                  <a:solidFill>
                    <a:srgbClr val="2E467F"/>
                  </a:solidFill>
                </a:uFill>
              </a:rPr>
              <a:t>ISR Tagging</a:t>
            </a:r>
          </a:p>
        </p:txBody>
      </p:sp>
      <p:sp>
        <p:nvSpPr>
          <p:cNvPr id="1675" name="Shape 1675"/>
          <p:cNvSpPr/>
          <p:nvPr/>
        </p:nvSpPr>
        <p:spPr>
          <a:xfrm flipV="1">
            <a:off x="2546350" y="4518381"/>
            <a:ext cx="1" cy="385721"/>
          </a:xfrm>
          <a:prstGeom prst="line">
            <a:avLst/>
          </a:prstGeom>
          <a:ln w="12700">
            <a:solidFill/>
            <a:miter lim="400000"/>
            <a:headEnd type="stealth"/>
          </a:ln>
        </p:spPr>
        <p:txBody>
          <a:bodyPr lIns="0" tIns="0" rIns="0" bIns="0" anchor="ctr"/>
          <a:lstStyle/>
          <a:p>
            <a:pPr lvl="0" algn="l" defTabSz="457200">
              <a:defRPr sz="1100"/>
            </a:pPr>
          </a:p>
        </p:txBody>
      </p:sp>
      <p:sp>
        <p:nvSpPr>
          <p:cNvPr id="1676" name="Shape 1676"/>
          <p:cNvSpPr/>
          <p:nvPr/>
        </p:nvSpPr>
        <p:spPr>
          <a:xfrm>
            <a:off x="1898650" y="7737836"/>
            <a:ext cx="965200"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b="1" sz="2200">
                <a:uFill>
                  <a:solidFill>
                    <a:srgbClr val="FFFFFF"/>
                  </a:solidFill>
                </a:uFill>
                <a:latin typeface="Times New Roman"/>
                <a:ea typeface="Times New Roman"/>
                <a:cs typeface="Times New Roman"/>
                <a:sym typeface="Times New Roman"/>
              </a:defRPr>
            </a:lvl1pPr>
          </a:lstStyle>
          <a:p>
            <a:pPr lvl="0">
              <a:defRPr b="0" sz="1800">
                <a:uFillTx/>
              </a:defRPr>
            </a:pPr>
            <a:r>
              <a:rPr b="1" sz="2200">
                <a:uFill>
                  <a:solidFill>
                    <a:srgbClr val="FFFFFF"/>
                  </a:solidFill>
                </a:uFill>
              </a:rPr>
              <a:t>2×Mχ</a:t>
            </a:r>
          </a:p>
        </p:txBody>
      </p:sp>
      <p:sp>
        <p:nvSpPr>
          <p:cNvPr id="1677" name="Shape 1677"/>
          <p:cNvSpPr/>
          <p:nvPr/>
        </p:nvSpPr>
        <p:spPr>
          <a:xfrm flipV="1">
            <a:off x="2457450" y="8112481"/>
            <a:ext cx="1" cy="385720"/>
          </a:xfrm>
          <a:prstGeom prst="line">
            <a:avLst/>
          </a:prstGeom>
          <a:ln w="12700">
            <a:solidFill/>
            <a:miter lim="400000"/>
            <a:headEnd type="stealth"/>
          </a:ln>
        </p:spPr>
        <p:txBody>
          <a:bodyPr lIns="0" tIns="0" rIns="0" bIns="0" anchor="ctr"/>
          <a:lstStyle/>
          <a:p>
            <a:pPr lvl="0" algn="l" defTabSz="457200">
              <a:defRPr sz="1100"/>
            </a:pPr>
          </a:p>
        </p:txBody>
      </p:sp>
      <p:sp>
        <p:nvSpPr>
          <p:cNvPr id="1678" name="Shape 1678"/>
          <p:cNvSpPr/>
          <p:nvPr/>
        </p:nvSpPr>
        <p:spPr>
          <a:xfrm>
            <a:off x="7738626" y="4419141"/>
            <a:ext cx="4078747" cy="660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pPr>
            <a:r>
              <a:rPr>
                <a:latin typeface="Helvetica"/>
                <a:ea typeface="Helvetica"/>
                <a:cs typeface="Helvetica"/>
                <a:sym typeface="Helvetica"/>
              </a:rPr>
              <a:t>500fb-1 @ Ecm=500GeV</a:t>
            </a:r>
            <a:endParaRPr>
              <a:latin typeface="Helvetica"/>
              <a:ea typeface="Helvetica"/>
              <a:cs typeface="Helvetica"/>
              <a:sym typeface="Helvetica"/>
            </a:endParaRPr>
          </a:p>
          <a:p>
            <a:pPr lvl="0" algn="l" defTabSz="457200">
              <a:defRPr sz="1800"/>
            </a:pPr>
            <a:r>
              <a:rPr>
                <a:latin typeface="Helvetica"/>
                <a:ea typeface="Helvetica"/>
                <a:cs typeface="Helvetica"/>
                <a:sym typeface="Helvetica"/>
              </a:rPr>
              <a:t>Pol (e+,e-) = (+0.3,-0.8) and (-0.3,+0.8)</a:t>
            </a:r>
          </a:p>
        </p:txBody>
      </p:sp>
      <p:pic>
        <p:nvPicPr>
          <p:cNvPr id="1679" name="pasted-image.png"/>
          <p:cNvPicPr/>
          <p:nvPr/>
        </p:nvPicPr>
        <p:blipFill>
          <a:blip r:embed="rId6">
            <a:extLst/>
          </a:blip>
          <a:stretch>
            <a:fillRect/>
          </a:stretch>
        </p:blipFill>
        <p:spPr>
          <a:xfrm>
            <a:off x="5144445" y="5196832"/>
            <a:ext cx="2407585" cy="2161355"/>
          </a:xfrm>
          <a:prstGeom prst="rect">
            <a:avLst/>
          </a:prstGeom>
          <a:ln w="12700">
            <a:miter lim="400000"/>
          </a:ln>
        </p:spPr>
      </p:pic>
      <p:pic>
        <p:nvPicPr>
          <p:cNvPr id="1680" name="pasted-image.pdf"/>
          <p:cNvPicPr/>
          <p:nvPr/>
        </p:nvPicPr>
        <p:blipFill>
          <a:blip r:embed="rId7">
            <a:extLst/>
          </a:blip>
          <a:stretch>
            <a:fillRect/>
          </a:stretch>
        </p:blipFill>
        <p:spPr>
          <a:xfrm>
            <a:off x="8029548" y="5443653"/>
            <a:ext cx="2845990" cy="633494"/>
          </a:xfrm>
          <a:prstGeom prst="rect">
            <a:avLst/>
          </a:prstGeom>
          <a:ln w="12700">
            <a:miter lim="400000"/>
          </a:ln>
        </p:spPr>
      </p:pic>
      <p:pic>
        <p:nvPicPr>
          <p:cNvPr id="1681" name="pasted-image.pdf"/>
          <p:cNvPicPr/>
          <p:nvPr/>
        </p:nvPicPr>
        <p:blipFill>
          <a:blip r:embed="rId8">
            <a:extLst/>
          </a:blip>
          <a:stretch>
            <a:fillRect/>
          </a:stretch>
        </p:blipFill>
        <p:spPr>
          <a:xfrm>
            <a:off x="8018947" y="8239484"/>
            <a:ext cx="4050696" cy="659417"/>
          </a:xfrm>
          <a:prstGeom prst="rect">
            <a:avLst/>
          </a:prstGeom>
          <a:ln w="12700">
            <a:miter lim="400000"/>
          </a:ln>
        </p:spPr>
      </p:pic>
      <p:pic>
        <p:nvPicPr>
          <p:cNvPr id="1682" name="pasted-image.pdf"/>
          <p:cNvPicPr/>
          <p:nvPr/>
        </p:nvPicPr>
        <p:blipFill>
          <a:blip r:embed="rId9">
            <a:extLst/>
          </a:blip>
          <a:stretch>
            <a:fillRect/>
          </a:stretch>
        </p:blipFill>
        <p:spPr>
          <a:xfrm>
            <a:off x="8020050" y="6410541"/>
            <a:ext cx="3626996" cy="640568"/>
          </a:xfrm>
          <a:prstGeom prst="rect">
            <a:avLst/>
          </a:prstGeom>
          <a:ln w="12700">
            <a:miter lim="400000"/>
          </a:ln>
        </p:spPr>
      </p:pic>
      <p:pic>
        <p:nvPicPr>
          <p:cNvPr id="1683" name="pasted-image.pdf"/>
          <p:cNvPicPr/>
          <p:nvPr/>
        </p:nvPicPr>
        <p:blipFill>
          <a:blip r:embed="rId10">
            <a:extLst/>
          </a:blip>
          <a:stretch>
            <a:fillRect/>
          </a:stretch>
        </p:blipFill>
        <p:spPr>
          <a:xfrm>
            <a:off x="8023029" y="5920099"/>
            <a:ext cx="4293623" cy="698962"/>
          </a:xfrm>
          <a:prstGeom prst="rect">
            <a:avLst/>
          </a:prstGeom>
          <a:ln w="12700">
            <a:miter lim="400000"/>
          </a:ln>
        </p:spPr>
      </p:pic>
      <p:pic>
        <p:nvPicPr>
          <p:cNvPr id="1684" name="pasted-image.png"/>
          <p:cNvPicPr/>
          <p:nvPr/>
        </p:nvPicPr>
        <p:blipFill>
          <a:blip r:embed="rId11">
            <a:extLst/>
          </a:blip>
          <a:stretch>
            <a:fillRect/>
          </a:stretch>
        </p:blipFill>
        <p:spPr>
          <a:xfrm>
            <a:off x="5139145" y="7486417"/>
            <a:ext cx="2407585" cy="2198625"/>
          </a:xfrm>
          <a:prstGeom prst="rect">
            <a:avLst/>
          </a:prstGeom>
          <a:ln w="12700">
            <a:miter lim="400000"/>
          </a:ln>
        </p:spPr>
      </p:pic>
      <p:pic>
        <p:nvPicPr>
          <p:cNvPr id="1685" name="pasted-image.pdf"/>
          <p:cNvPicPr/>
          <p:nvPr/>
        </p:nvPicPr>
        <p:blipFill>
          <a:blip r:embed="rId12">
            <a:extLst/>
          </a:blip>
          <a:stretch>
            <a:fillRect/>
          </a:stretch>
        </p:blipFill>
        <p:spPr>
          <a:xfrm>
            <a:off x="8018947" y="7742263"/>
            <a:ext cx="3101277" cy="633494"/>
          </a:xfrm>
          <a:prstGeom prst="rect">
            <a:avLst/>
          </a:prstGeom>
          <a:ln w="12700">
            <a:miter lim="400000"/>
          </a:ln>
        </p:spPr>
      </p:pic>
      <p:pic>
        <p:nvPicPr>
          <p:cNvPr id="1686" name="pasted-image.pdf"/>
          <p:cNvPicPr/>
          <p:nvPr/>
        </p:nvPicPr>
        <p:blipFill>
          <a:blip r:embed="rId13">
            <a:extLst/>
          </a:blip>
          <a:stretch>
            <a:fillRect/>
          </a:stretch>
        </p:blipFill>
        <p:spPr>
          <a:xfrm>
            <a:off x="8015142" y="8738521"/>
            <a:ext cx="3586938" cy="633494"/>
          </a:xfrm>
          <a:prstGeom prst="rect">
            <a:avLst/>
          </a:prstGeom>
          <a:ln w="12700">
            <a:miter lim="400000"/>
          </a:ln>
        </p:spPr>
      </p:pic>
      <p:sp>
        <p:nvSpPr>
          <p:cNvPr id="1687" name="Shape 1687"/>
          <p:cNvSpPr/>
          <p:nvPr/>
        </p:nvSpPr>
        <p:spPr>
          <a:xfrm>
            <a:off x="3795736" y="718239"/>
            <a:ext cx="4481166"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i="1" sz="2800">
                <a:solidFill>
                  <a:srgbClr val="0433FF"/>
                </a:solidFill>
                <a:latin typeface="Helvetica"/>
                <a:ea typeface="Helvetica"/>
                <a:cs typeface="Helvetica"/>
                <a:sym typeface="Helvetica"/>
              </a:defRPr>
            </a:lvl1pPr>
          </a:lstStyle>
          <a:p>
            <a:pPr lvl="0">
              <a:defRPr b="0" i="0" sz="1800">
                <a:solidFill>
                  <a:srgbClr val="000000"/>
                </a:solidFill>
              </a:defRPr>
            </a:pPr>
            <a:r>
              <a:rPr b="1" i="1" sz="2800">
                <a:solidFill>
                  <a:srgbClr val="0433FF"/>
                </a:solidFill>
              </a:rPr>
              <a:t>ILC as a Higgsino Factory</a:t>
            </a:r>
          </a:p>
        </p:txBody>
      </p:sp>
      <p:sp>
        <p:nvSpPr>
          <p:cNvPr id="1688" name="Shape 1688"/>
          <p:cNvSpPr/>
          <p:nvPr/>
        </p:nvSpPr>
        <p:spPr>
          <a:xfrm>
            <a:off x="285465" y="927582"/>
            <a:ext cx="186690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b="1" i="1" sz="2200">
                <a:solidFill>
                  <a:srgbClr val="2E467F"/>
                </a:solidFill>
                <a:uFill>
                  <a:solidFill>
                    <a:srgbClr val="2E467F"/>
                  </a:solidFill>
                </a:uFill>
                <a:latin typeface="Helvetica Neue"/>
                <a:ea typeface="Helvetica Neue"/>
                <a:cs typeface="Helvetica Neue"/>
                <a:sym typeface="Helvetica Neue"/>
              </a:defRPr>
            </a:lvl1pPr>
          </a:lstStyle>
          <a:p>
            <a:pPr lvl="0">
              <a:defRPr b="0" i="0" sz="1800">
                <a:solidFill>
                  <a:srgbClr val="000000"/>
                </a:solidFill>
                <a:uFillTx/>
              </a:defRPr>
            </a:pPr>
            <a:r>
              <a:rPr b="1" i="1" sz="2200">
                <a:solidFill>
                  <a:srgbClr val="2E467F"/>
                </a:solidFill>
                <a:uFill>
                  <a:solidFill>
                    <a:srgbClr val="2E467F"/>
                  </a:solidFill>
                </a:uFill>
              </a:rPr>
              <a:t>ISR Tagging</a:t>
            </a:r>
          </a:p>
        </p:txBody>
      </p:sp>
      <p:grpSp>
        <p:nvGrpSpPr>
          <p:cNvPr id="1706" name="Group 1706"/>
          <p:cNvGrpSpPr/>
          <p:nvPr/>
        </p:nvGrpSpPr>
        <p:grpSpPr>
          <a:xfrm>
            <a:off x="8766948" y="687639"/>
            <a:ext cx="3128542" cy="1793872"/>
            <a:chOff x="0" y="0"/>
            <a:chExt cx="3128541" cy="1793871"/>
          </a:xfrm>
        </p:grpSpPr>
        <p:grpSp>
          <p:nvGrpSpPr>
            <p:cNvPr id="1704" name="Group 1704"/>
            <p:cNvGrpSpPr/>
            <p:nvPr/>
          </p:nvGrpSpPr>
          <p:grpSpPr>
            <a:xfrm>
              <a:off x="0" y="-1"/>
              <a:ext cx="3128542" cy="1793873"/>
              <a:chOff x="0" y="0"/>
              <a:chExt cx="3128541" cy="1793871"/>
            </a:xfrm>
          </p:grpSpPr>
          <p:pic>
            <p:nvPicPr>
              <p:cNvPr id="1689" name="image64.pdf" descr="latex-image-1.pdf"/>
              <p:cNvPicPr/>
              <p:nvPr/>
            </p:nvPicPr>
            <p:blipFill>
              <a:blip r:embed="rId14">
                <a:extLst/>
              </a:blip>
              <a:stretch>
                <a:fillRect/>
              </a:stretch>
            </p:blipFill>
            <p:spPr>
              <a:xfrm>
                <a:off x="229340" y="307822"/>
                <a:ext cx="1749282" cy="1187784"/>
              </a:xfrm>
              <a:prstGeom prst="rect">
                <a:avLst/>
              </a:prstGeom>
              <a:ln w="12700" cap="flat">
                <a:noFill/>
                <a:miter lim="400000"/>
              </a:ln>
              <a:effectLst/>
            </p:spPr>
          </p:pic>
          <p:pic>
            <p:nvPicPr>
              <p:cNvPr id="1690" name="image65.pdf" descr="latex-image-1.pdf"/>
              <p:cNvPicPr/>
              <p:nvPr/>
            </p:nvPicPr>
            <p:blipFill>
              <a:blip r:embed="rId15">
                <a:extLst/>
              </a:blip>
              <a:stretch>
                <a:fillRect/>
              </a:stretch>
            </p:blipFill>
            <p:spPr>
              <a:xfrm>
                <a:off x="0" y="227835"/>
                <a:ext cx="264304" cy="159975"/>
              </a:xfrm>
              <a:prstGeom prst="rect">
                <a:avLst/>
              </a:prstGeom>
              <a:ln w="12700" cap="flat">
                <a:noFill/>
                <a:miter lim="400000"/>
              </a:ln>
              <a:effectLst/>
            </p:spPr>
          </p:pic>
          <p:pic>
            <p:nvPicPr>
              <p:cNvPr id="1691" name="image66.pdf" descr="latex-image-1.pdf"/>
              <p:cNvPicPr/>
              <p:nvPr/>
            </p:nvPicPr>
            <p:blipFill>
              <a:blip r:embed="rId16">
                <a:extLst/>
              </a:blip>
              <a:stretch>
                <a:fillRect/>
              </a:stretch>
            </p:blipFill>
            <p:spPr>
              <a:xfrm>
                <a:off x="0" y="1273034"/>
                <a:ext cx="271260" cy="222572"/>
              </a:xfrm>
              <a:prstGeom prst="rect">
                <a:avLst/>
              </a:prstGeom>
              <a:ln w="12700" cap="flat">
                <a:noFill/>
                <a:miter lim="400000"/>
              </a:ln>
              <a:effectLst/>
            </p:spPr>
          </p:pic>
          <p:pic>
            <p:nvPicPr>
              <p:cNvPr id="1692" name="image67.pdf" descr="latex-image-1.pdf"/>
              <p:cNvPicPr/>
              <p:nvPr/>
            </p:nvPicPr>
            <p:blipFill>
              <a:blip r:embed="rId17">
                <a:extLst/>
              </a:blip>
              <a:stretch>
                <a:fillRect/>
              </a:stretch>
            </p:blipFill>
            <p:spPr>
              <a:xfrm>
                <a:off x="1943140" y="88471"/>
                <a:ext cx="678897" cy="509173"/>
              </a:xfrm>
              <a:prstGeom prst="rect">
                <a:avLst/>
              </a:prstGeom>
              <a:ln w="12700" cap="flat">
                <a:noFill/>
                <a:miter lim="400000"/>
              </a:ln>
              <a:effectLst/>
            </p:spPr>
          </p:pic>
          <p:pic>
            <p:nvPicPr>
              <p:cNvPr id="1693" name="image68.pdf" descr="latex-image-1.pdf"/>
              <p:cNvPicPr/>
              <p:nvPr/>
            </p:nvPicPr>
            <p:blipFill>
              <a:blip r:embed="rId18">
                <a:extLst/>
              </a:blip>
              <a:stretch>
                <a:fillRect/>
              </a:stretch>
            </p:blipFill>
            <p:spPr>
              <a:xfrm>
                <a:off x="1942478" y="1249379"/>
                <a:ext cx="679559" cy="509670"/>
              </a:xfrm>
              <a:prstGeom prst="rect">
                <a:avLst/>
              </a:prstGeom>
              <a:ln w="12700" cap="flat">
                <a:noFill/>
                <a:miter lim="400000"/>
              </a:ln>
              <a:effectLst/>
            </p:spPr>
          </p:pic>
          <p:pic>
            <p:nvPicPr>
              <p:cNvPr id="1694" name="image95.pdf" descr="latex-image-1.pdf"/>
              <p:cNvPicPr/>
              <p:nvPr/>
            </p:nvPicPr>
            <p:blipFill>
              <a:blip r:embed="rId19">
                <a:extLst/>
              </a:blip>
              <a:stretch>
                <a:fillRect/>
              </a:stretch>
            </p:blipFill>
            <p:spPr>
              <a:xfrm>
                <a:off x="2049584" y="573989"/>
                <a:ext cx="439590" cy="158616"/>
              </a:xfrm>
              <a:prstGeom prst="rect">
                <a:avLst/>
              </a:prstGeom>
              <a:ln w="12700" cap="flat">
                <a:noFill/>
                <a:miter lim="400000"/>
              </a:ln>
              <a:effectLst/>
            </p:spPr>
          </p:pic>
          <p:pic>
            <p:nvPicPr>
              <p:cNvPr id="1695" name="image96.pdf" descr="latex-image-1.pdf"/>
              <p:cNvPicPr/>
              <p:nvPr/>
            </p:nvPicPr>
            <p:blipFill>
              <a:blip r:embed="rId20">
                <a:extLst/>
              </a:blip>
              <a:stretch>
                <a:fillRect/>
              </a:stretch>
            </p:blipFill>
            <p:spPr>
              <a:xfrm>
                <a:off x="2039393" y="1135540"/>
                <a:ext cx="444122" cy="158616"/>
              </a:xfrm>
              <a:prstGeom prst="rect">
                <a:avLst/>
              </a:prstGeom>
              <a:ln w="12700" cap="flat">
                <a:noFill/>
                <a:miter lim="400000"/>
              </a:ln>
              <a:effectLst/>
            </p:spPr>
          </p:pic>
          <p:pic>
            <p:nvPicPr>
              <p:cNvPr id="1696" name="image69.pdf" descr="latex-image-1.pdf"/>
              <p:cNvPicPr/>
              <p:nvPr/>
            </p:nvPicPr>
            <p:blipFill>
              <a:blip r:embed="rId21">
                <a:extLst/>
              </a:blip>
              <a:stretch>
                <a:fillRect/>
              </a:stretch>
            </p:blipFill>
            <p:spPr>
              <a:xfrm>
                <a:off x="1473724" y="275144"/>
                <a:ext cx="290451" cy="258880"/>
              </a:xfrm>
              <a:prstGeom prst="rect">
                <a:avLst/>
              </a:prstGeom>
              <a:ln w="12700" cap="flat">
                <a:noFill/>
                <a:miter lim="400000"/>
              </a:ln>
              <a:effectLst/>
            </p:spPr>
          </p:pic>
          <p:pic>
            <p:nvPicPr>
              <p:cNvPr id="1697" name="image70.pdf" descr="latex-image-1.pdf"/>
              <p:cNvPicPr/>
              <p:nvPr/>
            </p:nvPicPr>
            <p:blipFill>
              <a:blip r:embed="rId22">
                <a:extLst/>
              </a:blip>
              <a:stretch>
                <a:fillRect/>
              </a:stretch>
            </p:blipFill>
            <p:spPr>
              <a:xfrm>
                <a:off x="1450070" y="1243259"/>
                <a:ext cx="333988" cy="252347"/>
              </a:xfrm>
              <a:prstGeom prst="rect">
                <a:avLst/>
              </a:prstGeom>
              <a:ln w="12700" cap="flat">
                <a:noFill/>
                <a:miter lim="400000"/>
              </a:ln>
              <a:effectLst/>
            </p:spPr>
          </p:pic>
          <p:pic>
            <p:nvPicPr>
              <p:cNvPr id="1698" name="image71.pdf" descr="latex-image-1.pdf"/>
              <p:cNvPicPr/>
              <p:nvPr/>
            </p:nvPicPr>
            <p:blipFill>
              <a:blip r:embed="rId23">
                <a:extLst/>
              </a:blip>
              <a:stretch>
                <a:fillRect/>
              </a:stretch>
            </p:blipFill>
            <p:spPr>
              <a:xfrm>
                <a:off x="2622036" y="-1"/>
                <a:ext cx="240389" cy="258881"/>
              </a:xfrm>
              <a:prstGeom prst="rect">
                <a:avLst/>
              </a:prstGeom>
              <a:ln w="12700" cap="flat">
                <a:noFill/>
                <a:miter lim="400000"/>
              </a:ln>
              <a:effectLst/>
            </p:spPr>
          </p:pic>
          <p:pic>
            <p:nvPicPr>
              <p:cNvPr id="1699" name="image71.pdf" descr="latex-image-1.pdf"/>
              <p:cNvPicPr/>
              <p:nvPr/>
            </p:nvPicPr>
            <p:blipFill>
              <a:blip r:embed="rId24">
                <a:extLst/>
              </a:blip>
              <a:stretch>
                <a:fillRect/>
              </a:stretch>
            </p:blipFill>
            <p:spPr>
              <a:xfrm>
                <a:off x="2636675" y="1534992"/>
                <a:ext cx="240389" cy="258880"/>
              </a:xfrm>
              <a:prstGeom prst="rect">
                <a:avLst/>
              </a:prstGeom>
              <a:ln w="12700" cap="flat">
                <a:noFill/>
                <a:miter lim="400000"/>
              </a:ln>
              <a:effectLst/>
            </p:spPr>
          </p:pic>
          <p:sp>
            <p:nvSpPr>
              <p:cNvPr id="1700" name="Shape 1700"/>
              <p:cNvSpPr/>
              <p:nvPr/>
            </p:nvSpPr>
            <p:spPr>
              <a:xfrm flipV="1">
                <a:off x="2596306" y="387810"/>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701" name="Shape 1701"/>
              <p:cNvSpPr/>
              <p:nvPr/>
            </p:nvSpPr>
            <p:spPr>
              <a:xfrm>
                <a:off x="2596306" y="562208"/>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702" name="Shape 1702"/>
              <p:cNvSpPr/>
              <p:nvPr/>
            </p:nvSpPr>
            <p:spPr>
              <a:xfrm flipV="1">
                <a:off x="2596306" y="1068861"/>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703" name="Shape 1703"/>
              <p:cNvSpPr/>
              <p:nvPr/>
            </p:nvSpPr>
            <p:spPr>
              <a:xfrm>
                <a:off x="2596306" y="1243259"/>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sp>
          <p:nvSpPr>
            <p:cNvPr id="1705" name="Shape 1705"/>
            <p:cNvSpPr/>
            <p:nvPr/>
          </p:nvSpPr>
          <p:spPr>
            <a:xfrm>
              <a:off x="408681" y="1294156"/>
              <a:ext cx="1028893" cy="396887"/>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sp>
        <p:nvSpPr>
          <p:cNvPr id="1707" name="Shape 1707"/>
          <p:cNvSpPr/>
          <p:nvPr/>
        </p:nvSpPr>
        <p:spPr>
          <a:xfrm>
            <a:off x="11868113" y="1123240"/>
            <a:ext cx="1044201" cy="9226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FF0000"/>
                </a:solidFill>
                <a:latin typeface="Arial"/>
                <a:ea typeface="Arial"/>
                <a:cs typeface="Arial"/>
                <a:sym typeface="Arial"/>
              </a:rPr>
              <a:t>soft</a:t>
            </a:r>
            <a:endParaRPr b="1">
              <a:solidFill>
                <a:srgbClr val="FF0000"/>
              </a:solidFill>
              <a:latin typeface="Arial"/>
              <a:ea typeface="Arial"/>
              <a:cs typeface="Arial"/>
              <a:sym typeface="Arial"/>
            </a:endParaRPr>
          </a:p>
          <a:p>
            <a:pPr lvl="0" algn="l" defTabSz="457200">
              <a:defRPr sz="1800"/>
            </a:pPr>
            <a:r>
              <a:rPr b="1">
                <a:solidFill>
                  <a:srgbClr val="FF0000"/>
                </a:solidFill>
                <a:latin typeface="Arial"/>
                <a:ea typeface="Arial"/>
                <a:cs typeface="Arial"/>
                <a:sym typeface="Arial"/>
              </a:rPr>
              <a:t>tracks,</a:t>
            </a:r>
            <a:endParaRPr b="1">
              <a:solidFill>
                <a:srgbClr val="FF0000"/>
              </a:solidFill>
              <a:latin typeface="Arial"/>
              <a:ea typeface="Arial"/>
              <a:cs typeface="Arial"/>
              <a:sym typeface="Arial"/>
            </a:endParaRPr>
          </a:p>
          <a:p>
            <a:pPr lvl="0" algn="l" defTabSz="457200">
              <a:defRPr sz="1800"/>
            </a:pPr>
            <a:r>
              <a:rPr b="1">
                <a:solidFill>
                  <a:srgbClr val="FF0000"/>
                </a:solidFill>
                <a:latin typeface="Arial"/>
                <a:ea typeface="Arial"/>
                <a:cs typeface="Arial"/>
                <a:sym typeface="Arial"/>
              </a:rPr>
              <a:t>photons</a:t>
            </a:r>
          </a:p>
        </p:txBody>
      </p:sp>
      <p:sp>
        <p:nvSpPr>
          <p:cNvPr id="1708" name="Shape 1708"/>
          <p:cNvSpPr/>
          <p:nvPr/>
        </p:nvSpPr>
        <p:spPr>
          <a:xfrm flipV="1">
            <a:off x="8939075" y="2248469"/>
            <a:ext cx="624514" cy="624513"/>
          </a:xfrm>
          <a:prstGeom prst="line">
            <a:avLst/>
          </a:prstGeom>
          <a:ln w="25400">
            <a:solidFill/>
            <a:miter lim="400000"/>
            <a:tailEnd type="triangle"/>
          </a:ln>
        </p:spPr>
        <p:txBody>
          <a:bodyPr lIns="50800" tIns="50800" rIns="50800" bIns="50800" anchor="ctr"/>
          <a:lstStyle/>
          <a:p>
            <a:pPr lvl="0">
              <a:defRPr sz="2400"/>
            </a:pPr>
          </a:p>
        </p:txBody>
      </p:sp>
      <p:sp>
        <p:nvSpPr>
          <p:cNvPr id="1709" name="Shape 1709"/>
          <p:cNvSpPr/>
          <p:nvPr/>
        </p:nvSpPr>
        <p:spPr>
          <a:xfrm>
            <a:off x="9644241" y="2391217"/>
            <a:ext cx="1373958" cy="3892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sz="1800">
                <a:solidFill>
                  <a:srgbClr val="FF0000"/>
                </a:solidFill>
                <a:latin typeface="Arial"/>
                <a:ea typeface="Arial"/>
                <a:cs typeface="Arial"/>
                <a:sym typeface="Arial"/>
              </a:defRPr>
            </a:lvl1pPr>
          </a:lstStyle>
          <a:p>
            <a:pPr lvl="0">
              <a:defRPr b="0">
                <a:solidFill>
                  <a:srgbClr val="000000"/>
                </a:solidFill>
              </a:defRPr>
            </a:pPr>
            <a:r>
              <a:rPr b="1">
                <a:solidFill>
                  <a:srgbClr val="FF0000"/>
                </a:solidFill>
              </a:rPr>
              <a:t>ISR photon</a:t>
            </a:r>
          </a:p>
        </p:txBody>
      </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11" name="pasted-image.png"/>
          <p:cNvPicPr/>
          <p:nvPr/>
        </p:nvPicPr>
        <p:blipFill>
          <a:blip r:embed="rId2">
            <a:extLst/>
          </a:blip>
          <a:stretch>
            <a:fillRect/>
          </a:stretch>
        </p:blipFill>
        <p:spPr>
          <a:xfrm>
            <a:off x="8892633" y="3335252"/>
            <a:ext cx="4186053" cy="4057907"/>
          </a:xfrm>
          <a:prstGeom prst="rect">
            <a:avLst/>
          </a:prstGeom>
          <a:ln w="12700">
            <a:miter lim="400000"/>
          </a:ln>
        </p:spPr>
      </p:pic>
      <p:sp>
        <p:nvSpPr>
          <p:cNvPr id="1712" name="Shape 1712"/>
          <p:cNvSpPr/>
          <p:nvPr/>
        </p:nvSpPr>
        <p:spPr>
          <a:xfrm>
            <a:off x="103041" y="3383939"/>
            <a:ext cx="6940572" cy="5975718"/>
          </a:xfrm>
          <a:prstGeom prst="rect">
            <a:avLst/>
          </a:prstGeom>
          <a:solidFill>
            <a:srgbClr val="C6E6E9">
              <a:alpha val="90000"/>
            </a:srgbClr>
          </a:solidFill>
          <a:ln w="12700">
            <a:miter lim="400000"/>
          </a:ln>
        </p:spPr>
        <p:txBody>
          <a:bodyPr lIns="48768" tIns="48768" rIns="48768" bIns="48768" anchor="ctr"/>
          <a:lstStyle/>
          <a:p>
            <a:pPr lvl="0" defTabSz="508000">
              <a:lnSpc>
                <a:spcPts val="4300"/>
              </a:lnSpc>
              <a:tabLst>
                <a:tab pos="927100" algn="l"/>
              </a:tabLst>
              <a:defRPr>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1713" name="Shape 1713"/>
          <p:cNvSpPr/>
          <p:nvPr/>
        </p:nvSpPr>
        <p:spPr>
          <a:xfrm>
            <a:off x="90341" y="1224939"/>
            <a:ext cx="8817738" cy="6041164"/>
          </a:xfrm>
          <a:prstGeom prst="rect">
            <a:avLst/>
          </a:prstGeom>
          <a:solidFill>
            <a:srgbClr val="C6E6E9">
              <a:alpha val="90000"/>
            </a:srgbClr>
          </a:solidFill>
          <a:ln w="12700">
            <a:miter lim="400000"/>
          </a:ln>
        </p:spPr>
        <p:txBody>
          <a:bodyPr lIns="48768" tIns="48768" rIns="48768" bIns="48768" anchor="ctr"/>
          <a:lstStyle/>
          <a:p>
            <a:pPr lvl="0" defTabSz="508000">
              <a:lnSpc>
                <a:spcPts val="4300"/>
              </a:lnSpc>
              <a:tabLst>
                <a:tab pos="927100" algn="l"/>
              </a:tabLst>
              <a:defRPr>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1714" name="Shape 1714"/>
          <p:cNvSpPr/>
          <p:nvPr>
            <p:ph type="title"/>
          </p:nvPr>
        </p:nvSpPr>
        <p:spPr>
          <a:xfrm>
            <a:off x="548067" y="93004"/>
            <a:ext cx="11908665" cy="1193801"/>
          </a:xfrm>
          <a:prstGeom prst="rect">
            <a:avLst/>
          </a:prstGeom>
        </p:spPr>
        <p:txBody>
          <a:bodyPr/>
          <a:lstStyle>
            <a:lvl1pPr defTabSz="649111">
              <a:defRPr sz="4400"/>
            </a:lvl1pPr>
          </a:lstStyle>
          <a:p>
            <a:pPr lvl="0">
              <a:defRPr b="0" sz="1800"/>
            </a:pPr>
            <a:r>
              <a:rPr b="1" sz="4400"/>
              <a:t>Extracting M1 and M2</a:t>
            </a:r>
          </a:p>
        </p:txBody>
      </p:sp>
      <p:sp>
        <p:nvSpPr>
          <p:cNvPr id="1715" name="Shape 1715"/>
          <p:cNvSpPr/>
          <p:nvPr>
            <p:ph type="sldNum" sz="quarter" idx="2"/>
          </p:nvPr>
        </p:nvSpPr>
        <p:spPr>
          <a:xfrm>
            <a:off x="12353493" y="939165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fld>
          </a:p>
        </p:txBody>
      </p:sp>
      <p:pic>
        <p:nvPicPr>
          <p:cNvPr id="1716" name="pasted-image.tif"/>
          <p:cNvPicPr/>
          <p:nvPr/>
        </p:nvPicPr>
        <p:blipFill>
          <a:blip r:embed="rId3">
            <a:extLst/>
          </a:blip>
          <a:stretch>
            <a:fillRect/>
          </a:stretch>
        </p:blipFill>
        <p:spPr>
          <a:xfrm>
            <a:off x="302036" y="2817196"/>
            <a:ext cx="8394348" cy="4119208"/>
          </a:xfrm>
          <a:prstGeom prst="rect">
            <a:avLst/>
          </a:prstGeom>
          <a:ln w="12700">
            <a:miter lim="400000"/>
          </a:ln>
        </p:spPr>
      </p:pic>
      <p:pic>
        <p:nvPicPr>
          <p:cNvPr id="1717" name="pasted-image.tif"/>
          <p:cNvPicPr/>
          <p:nvPr/>
        </p:nvPicPr>
        <p:blipFill>
          <a:blip r:embed="rId4">
            <a:extLst/>
          </a:blip>
          <a:stretch>
            <a:fillRect/>
          </a:stretch>
        </p:blipFill>
        <p:spPr>
          <a:xfrm>
            <a:off x="504032" y="7366336"/>
            <a:ext cx="6138590" cy="1614431"/>
          </a:xfrm>
          <a:prstGeom prst="rect">
            <a:avLst/>
          </a:prstGeom>
          <a:ln w="12700">
            <a:miter lim="400000"/>
          </a:ln>
        </p:spPr>
      </p:pic>
      <p:sp>
        <p:nvSpPr>
          <p:cNvPr id="1718" name="Shape 1718"/>
          <p:cNvSpPr/>
          <p:nvPr>
            <p:ph type="body" idx="1"/>
          </p:nvPr>
        </p:nvSpPr>
        <p:spPr>
          <a:xfrm>
            <a:off x="7228291" y="7648754"/>
            <a:ext cx="5729170" cy="1614431"/>
          </a:xfrm>
          <a:prstGeom prst="rect">
            <a:avLst/>
          </a:prstGeom>
        </p:spPr>
        <p:txBody>
          <a:bodyPr/>
          <a:lstStyle/>
          <a:p>
            <a:pPr lvl="0" marL="0" indent="0" defTabSz="649111">
              <a:spcBef>
                <a:spcPts val="1300"/>
              </a:spcBef>
              <a:buSzTx/>
              <a:buNone/>
              <a:defRPr sz="1800"/>
            </a:pPr>
            <a:r>
              <a:rPr>
                <a:solidFill>
                  <a:srgbClr val="0433FF"/>
                </a:solidFill>
              </a:rPr>
              <a:t>In the radiatively driven natural SUSY (RNS) scenario as in arXiv: 1404.7510, ΔM~10GeV, we can determine </a:t>
            </a:r>
            <a:r>
              <a:rPr>
                <a:solidFill>
                  <a:srgbClr val="FF2C79"/>
                </a:solidFill>
              </a:rPr>
              <a:t>M1 and M2 to a few % or better</a:t>
            </a:r>
            <a:r>
              <a:rPr>
                <a:solidFill>
                  <a:srgbClr val="0433FF"/>
                </a:solidFill>
              </a:rPr>
              <a:t>, allowing us </a:t>
            </a:r>
            <a:r>
              <a:rPr>
                <a:solidFill>
                  <a:srgbClr val="FF2C79"/>
                </a:solidFill>
              </a:rPr>
              <a:t>to test GUT relation!</a:t>
            </a:r>
          </a:p>
        </p:txBody>
      </p:sp>
      <p:grpSp>
        <p:nvGrpSpPr>
          <p:cNvPr id="1721" name="Group 1721"/>
          <p:cNvGrpSpPr/>
          <p:nvPr/>
        </p:nvGrpSpPr>
        <p:grpSpPr>
          <a:xfrm>
            <a:off x="9526252" y="1933600"/>
            <a:ext cx="3200401" cy="838201"/>
            <a:chOff x="-50800" y="-38100"/>
            <a:chExt cx="3200400" cy="838200"/>
          </a:xfrm>
        </p:grpSpPr>
        <p:sp>
          <p:nvSpPr>
            <p:cNvPr id="1720" name="Shape 1720"/>
            <p:cNvSpPr/>
            <p:nvPr/>
          </p:nvSpPr>
          <p:spPr>
            <a:xfrm>
              <a:off x="0" y="0"/>
              <a:ext cx="3098800" cy="6731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defTabSz="830862">
                <a:defRPr sz="1800"/>
              </a:pPr>
              <a:r>
                <a:rPr sz="1600">
                  <a:latin typeface="Helvetica Neue"/>
                  <a:ea typeface="Helvetica Neue"/>
                  <a:cs typeface="Helvetica Neue"/>
                  <a:sym typeface="Helvetica Neue"/>
                </a:rPr>
                <a:t>RNS: Baer et al.</a:t>
              </a:r>
              <a:endParaRPr sz="1600">
                <a:latin typeface="Helvetica Neue"/>
                <a:ea typeface="Helvetica Neue"/>
                <a:cs typeface="Helvetica Neue"/>
                <a:sym typeface="Helvetica Neue"/>
              </a:endParaRPr>
            </a:p>
            <a:p>
              <a:pPr lvl="0" algn="l" defTabSz="830862">
                <a:defRPr sz="1800"/>
              </a:pPr>
              <a:r>
                <a:rPr sz="1600">
                  <a:latin typeface="Helvetica Neue"/>
                  <a:ea typeface="Helvetica Neue"/>
                  <a:cs typeface="Helvetica Neue"/>
                  <a:sym typeface="Helvetica Neue"/>
                </a:rPr>
                <a:t>arXiv: 1404.7510</a:t>
              </a:r>
            </a:p>
          </p:txBody>
        </p:sp>
        <p:pic>
          <p:nvPicPr>
            <p:cNvPr id="1719" name=""/>
            <p:cNvPicPr/>
            <p:nvPr/>
          </p:nvPicPr>
          <p:blipFill>
            <a:blip r:embed="rId5">
              <a:extLst/>
            </a:blip>
            <a:stretch>
              <a:fillRect/>
            </a:stretch>
          </p:blipFill>
          <p:spPr>
            <a:xfrm>
              <a:off x="-50800" y="-38100"/>
              <a:ext cx="3200400" cy="838200"/>
            </a:xfrm>
            <a:prstGeom prst="rect">
              <a:avLst/>
            </a:prstGeom>
            <a:effectLst/>
          </p:spPr>
        </p:pic>
      </p:grpSp>
      <p:grpSp>
        <p:nvGrpSpPr>
          <p:cNvPr id="1724" name="Group 1724"/>
          <p:cNvGrpSpPr/>
          <p:nvPr/>
        </p:nvGrpSpPr>
        <p:grpSpPr>
          <a:xfrm>
            <a:off x="5529793" y="1493267"/>
            <a:ext cx="3200401" cy="1200811"/>
            <a:chOff x="-50800" y="-38099"/>
            <a:chExt cx="3200400" cy="1200810"/>
          </a:xfrm>
        </p:grpSpPr>
        <p:sp>
          <p:nvSpPr>
            <p:cNvPr id="1723" name="Shape 1723"/>
            <p:cNvSpPr/>
            <p:nvPr/>
          </p:nvSpPr>
          <p:spPr>
            <a:xfrm>
              <a:off x="0" y="0"/>
              <a:ext cx="3098800" cy="103571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defTabSz="830862">
                <a:defRPr sz="1800"/>
              </a:pPr>
              <a:r>
                <a:rPr sz="1600">
                  <a:latin typeface="Helvetica Neue"/>
                  <a:ea typeface="Helvetica Neue"/>
                  <a:cs typeface="Helvetica Neue"/>
                  <a:sym typeface="Helvetica Neue"/>
                </a:rPr>
                <a:t>Hale Sert</a:t>
              </a:r>
              <a:endParaRPr sz="1600">
                <a:latin typeface="Helvetica Neue"/>
                <a:ea typeface="Helvetica Neue"/>
                <a:cs typeface="Helvetica Neue"/>
                <a:sym typeface="Helvetica Neue"/>
              </a:endParaRPr>
            </a:p>
            <a:p>
              <a:pPr lvl="0" algn="l" defTabSz="830862">
                <a:defRPr sz="1800"/>
              </a:pPr>
              <a:r>
                <a:rPr sz="1600">
                  <a:latin typeface="Helvetica Neue"/>
                  <a:ea typeface="Helvetica Neue"/>
                  <a:cs typeface="Helvetica Neue"/>
                  <a:sym typeface="Helvetica Neue"/>
                </a:rPr>
                <a:t>ECFA LCWS 2013, DESY</a:t>
              </a:r>
              <a:endParaRPr sz="1600">
                <a:latin typeface="Helvetica Neue"/>
                <a:ea typeface="Helvetica Neue"/>
                <a:cs typeface="Helvetica Neue"/>
                <a:sym typeface="Helvetica Neue"/>
              </a:endParaRPr>
            </a:p>
            <a:p>
              <a:pPr lvl="0" algn="l" defTabSz="830862">
                <a:defRPr sz="1800"/>
              </a:pPr>
              <a:r>
                <a:rPr sz="1600">
                  <a:latin typeface="Helvetica Neue"/>
                  <a:ea typeface="Helvetica Neue"/>
                  <a:cs typeface="Helvetica Neue"/>
                  <a:sym typeface="Helvetica Neue"/>
                </a:rPr>
                <a:t>Berggren et al. EPJC (2013) 73:2660</a:t>
              </a:r>
            </a:p>
          </p:txBody>
        </p:sp>
        <p:pic>
          <p:nvPicPr>
            <p:cNvPr id="1722" name=""/>
            <p:cNvPicPr/>
            <p:nvPr/>
          </p:nvPicPr>
          <p:blipFill>
            <a:blip r:embed="rId6">
              <a:extLst/>
            </a:blip>
            <a:stretch>
              <a:fillRect/>
            </a:stretch>
          </p:blipFill>
          <p:spPr>
            <a:xfrm>
              <a:off x="-50800" y="-38100"/>
              <a:ext cx="3200400" cy="1200811"/>
            </a:xfrm>
            <a:prstGeom prst="rect">
              <a:avLst/>
            </a:prstGeom>
            <a:effectLst/>
          </p:spPr>
        </p:pic>
      </p:grpSp>
      <p:pic>
        <p:nvPicPr>
          <p:cNvPr id="1725" name="pasted-image.pdf"/>
          <p:cNvPicPr/>
          <p:nvPr/>
        </p:nvPicPr>
        <p:blipFill>
          <a:blip r:embed="rId7">
            <a:extLst/>
          </a:blip>
          <a:stretch>
            <a:fillRect/>
          </a:stretch>
        </p:blipFill>
        <p:spPr>
          <a:xfrm>
            <a:off x="9302911" y="1016000"/>
            <a:ext cx="3365501" cy="914400"/>
          </a:xfrm>
          <a:prstGeom prst="rect">
            <a:avLst/>
          </a:prstGeom>
          <a:ln w="12700">
            <a:miter lim="400000"/>
          </a:ln>
        </p:spPr>
      </p:pic>
      <p:sp>
        <p:nvSpPr>
          <p:cNvPr id="1726" name="Shape 1726"/>
          <p:cNvSpPr/>
          <p:nvPr/>
        </p:nvSpPr>
        <p:spPr>
          <a:xfrm>
            <a:off x="10526143" y="6353902"/>
            <a:ext cx="189276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pPr>
            <a:r>
              <a:rPr>
                <a:solidFill>
                  <a:srgbClr val="0433FF"/>
                </a:solidFill>
                <a:latin typeface="Helvetica"/>
                <a:ea typeface="Helvetica"/>
                <a:cs typeface="Helvetica"/>
                <a:sym typeface="Helvetica"/>
              </a:rPr>
              <a:t>100fb</a:t>
            </a:r>
            <a:r>
              <a:rPr baseline="31999">
                <a:solidFill>
                  <a:srgbClr val="0433FF"/>
                </a:solidFill>
                <a:latin typeface="Helvetica"/>
                <a:ea typeface="Helvetica"/>
                <a:cs typeface="Helvetica"/>
                <a:sym typeface="Helvetica"/>
              </a:rPr>
              <a:t>-1</a:t>
            </a:r>
            <a:r>
              <a:rPr>
                <a:solidFill>
                  <a:srgbClr val="0433FF"/>
                </a:solidFill>
                <a:latin typeface="Helvetica"/>
                <a:ea typeface="Helvetica"/>
                <a:cs typeface="Helvetica"/>
                <a:sym typeface="Helvetica"/>
              </a:rPr>
              <a:t>@250GeV</a:t>
            </a:r>
          </a:p>
        </p:txBody>
      </p:sp>
      <p:pic>
        <p:nvPicPr>
          <p:cNvPr id="1727" name="pasted-image.pdf"/>
          <p:cNvPicPr/>
          <p:nvPr/>
        </p:nvPicPr>
        <p:blipFill>
          <a:blip r:embed="rId8">
            <a:extLst/>
          </a:blip>
          <a:stretch>
            <a:fillRect/>
          </a:stretch>
        </p:blipFill>
        <p:spPr>
          <a:xfrm>
            <a:off x="811257" y="1190445"/>
            <a:ext cx="3670301" cy="914401"/>
          </a:xfrm>
          <a:prstGeom prst="rect">
            <a:avLst/>
          </a:prstGeom>
          <a:ln w="12700">
            <a:miter lim="400000"/>
          </a:ln>
        </p:spPr>
      </p:pic>
      <p:pic>
        <p:nvPicPr>
          <p:cNvPr id="1728" name="pasted-image.pdf"/>
          <p:cNvPicPr/>
          <p:nvPr/>
        </p:nvPicPr>
        <p:blipFill>
          <a:blip r:embed="rId9">
            <a:extLst/>
          </a:blip>
          <a:stretch>
            <a:fillRect/>
          </a:stretch>
        </p:blipFill>
        <p:spPr>
          <a:xfrm>
            <a:off x="798557" y="1884521"/>
            <a:ext cx="3467101" cy="901701"/>
          </a:xfrm>
          <a:prstGeom prst="rect">
            <a:avLst/>
          </a:prstGeom>
          <a:ln w="12700">
            <a:miter lim="400000"/>
          </a:ln>
        </p:spPr>
      </p:pic>
      <p:sp>
        <p:nvSpPr>
          <p:cNvPr id="1729" name="Shape 1729"/>
          <p:cNvSpPr/>
          <p:nvPr/>
        </p:nvSpPr>
        <p:spPr>
          <a:xfrm>
            <a:off x="10228098" y="2864600"/>
            <a:ext cx="1315009"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800">
                <a:solidFill>
                  <a:srgbClr val="0433FF"/>
                </a:solidFill>
                <a:latin typeface="Helvetica"/>
                <a:ea typeface="Helvetica"/>
                <a:cs typeface="Helvetica"/>
                <a:sym typeface="Helvetica"/>
              </a:defRPr>
            </a:lvl1pPr>
          </a:lstStyle>
          <a:p>
            <a:pPr lvl="0">
              <a:defRPr>
                <a:solidFill>
                  <a:srgbClr val="000000"/>
                </a:solidFill>
              </a:defRPr>
            </a:pPr>
            <a:r>
              <a:rPr>
                <a:solidFill>
                  <a:srgbClr val="0433FF"/>
                </a:solidFill>
              </a:rPr>
              <a:t>ΔM=15GeV</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1" name="Shape 1731"/>
          <p:cNvSpPr/>
          <p:nvPr>
            <p:ph type="title"/>
          </p:nvPr>
        </p:nvSpPr>
        <p:spPr>
          <a:xfrm>
            <a:off x="1269999" y="1879611"/>
            <a:ext cx="10464801" cy="5994378"/>
          </a:xfrm>
          <a:prstGeom prst="rect">
            <a:avLst/>
          </a:prstGeom>
        </p:spPr>
        <p:txBody>
          <a:bodyPr/>
          <a:lstStyle>
            <a:lvl1pPr defTabSz="830862"/>
          </a:lstStyle>
          <a:p>
            <a:pPr lvl="0">
              <a:defRPr b="0" sz="1800"/>
            </a:pPr>
            <a:r>
              <a:rPr b="1" sz="7800"/>
              <a:t>GUT Scale Physics</a:t>
            </a:r>
          </a:p>
        </p:txBody>
      </p:sp>
      <p:sp>
        <p:nvSpPr>
          <p:cNvPr id="1732" name="Shape 1732"/>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4" name="image35.pdf" descr="M_gauginos_3030100.pdf"/>
          <p:cNvPicPr/>
          <p:nvPr/>
        </p:nvPicPr>
        <p:blipFill>
          <a:blip r:embed="rId2">
            <a:extLst/>
          </a:blip>
          <a:stretch>
            <a:fillRect/>
          </a:stretch>
        </p:blipFill>
        <p:spPr>
          <a:xfrm>
            <a:off x="689328" y="4276222"/>
            <a:ext cx="7188239" cy="5159812"/>
          </a:xfrm>
          <a:prstGeom prst="rect">
            <a:avLst/>
          </a:prstGeom>
          <a:ln w="12700">
            <a:miter lim="400000"/>
          </a:ln>
        </p:spPr>
      </p:pic>
      <p:sp>
        <p:nvSpPr>
          <p:cNvPr id="1735" name="Shape 1735"/>
          <p:cNvSpPr/>
          <p:nvPr>
            <p:ph type="title"/>
          </p:nvPr>
        </p:nvSpPr>
        <p:spPr>
          <a:xfrm>
            <a:off x="-1" y="1"/>
            <a:ext cx="13004803"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Test gaugino mass unification</a:t>
            </a:r>
          </a:p>
        </p:txBody>
      </p:sp>
      <p:sp>
        <p:nvSpPr>
          <p:cNvPr id="1736" name="Shape 1736"/>
          <p:cNvSpPr/>
          <p:nvPr>
            <p:ph type="body" idx="1"/>
          </p:nvPr>
        </p:nvSpPr>
        <p:spPr>
          <a:xfrm>
            <a:off x="263855" y="1278313"/>
            <a:ext cx="12421284" cy="2699231"/>
          </a:xfrm>
          <a:prstGeom prst="rect">
            <a:avLst/>
          </a:prstGeom>
        </p:spPr>
        <p:txBody>
          <a:bodyPr/>
          <a:lstStyle/>
          <a:p>
            <a:pPr lvl="0">
              <a:defRPr sz="1800">
                <a:solidFill>
                  <a:srgbClr val="000000"/>
                </a:solidFill>
              </a:defRPr>
            </a:pPr>
            <a:r>
              <a:rPr sz="2400">
                <a:solidFill>
                  <a:srgbClr val="4A452A"/>
                </a:solidFill>
              </a:rPr>
              <a:t>Chargino/Neutralino @ ILC </a:t>
            </a:r>
            <a:r>
              <a:rPr sz="2400">
                <a:solidFill>
                  <a:srgbClr val="4A452A"/>
                </a:solidFill>
                <a:latin typeface="Wingdings"/>
                <a:ea typeface="Wingdings"/>
                <a:cs typeface="Wingdings"/>
                <a:sym typeface="Wingdings"/>
              </a:rPr>
              <a:t></a:t>
            </a:r>
            <a:r>
              <a:rPr sz="2400">
                <a:solidFill>
                  <a:srgbClr val="4A452A"/>
                </a:solidFill>
              </a:rPr>
              <a:t> probe M</a:t>
            </a:r>
            <a:r>
              <a:rPr baseline="-20250" sz="2400">
                <a:solidFill>
                  <a:srgbClr val="4A452A"/>
                </a:solidFill>
              </a:rPr>
              <a:t>1</a:t>
            </a:r>
            <a:r>
              <a:rPr sz="2400">
                <a:solidFill>
                  <a:srgbClr val="4A452A"/>
                </a:solidFill>
              </a:rPr>
              <a:t>-M</a:t>
            </a:r>
            <a:r>
              <a:rPr baseline="-20250" sz="2400">
                <a:solidFill>
                  <a:srgbClr val="4A452A"/>
                </a:solidFill>
              </a:rPr>
              <a:t>2</a:t>
            </a:r>
            <a:r>
              <a:rPr sz="2400">
                <a:solidFill>
                  <a:srgbClr val="4A452A"/>
                </a:solidFill>
              </a:rPr>
              <a:t> gaugino mass relation</a:t>
            </a:r>
            <a:endParaRPr sz="2400">
              <a:solidFill>
                <a:srgbClr val="4A452A"/>
              </a:solidFill>
            </a:endParaRPr>
          </a:p>
          <a:p>
            <a:pPr lvl="0">
              <a:defRPr sz="1800">
                <a:solidFill>
                  <a:srgbClr val="000000"/>
                </a:solidFill>
              </a:defRPr>
            </a:pPr>
            <a:r>
              <a:rPr sz="2400">
                <a:solidFill>
                  <a:srgbClr val="4A452A"/>
                </a:solidFill>
              </a:rPr>
              <a:t>Gluino @ LHC </a:t>
            </a:r>
            <a:r>
              <a:rPr sz="2400">
                <a:solidFill>
                  <a:srgbClr val="4A452A"/>
                </a:solidFill>
                <a:latin typeface="Wingdings"/>
                <a:ea typeface="Wingdings"/>
                <a:cs typeface="Wingdings"/>
                <a:sym typeface="Wingdings"/>
              </a:rPr>
              <a:t> </a:t>
            </a:r>
            <a:r>
              <a:rPr sz="2400">
                <a:solidFill>
                  <a:srgbClr val="4A452A"/>
                </a:solidFill>
              </a:rPr>
              <a:t>test of gaugino mass relation by ILC-LHC complementarity</a:t>
            </a:r>
            <a:endParaRPr sz="2400">
              <a:solidFill>
                <a:srgbClr val="4A452A"/>
              </a:solidFill>
            </a:endParaRPr>
          </a:p>
          <a:p>
            <a:pPr lvl="0">
              <a:defRPr sz="1800">
                <a:solidFill>
                  <a:srgbClr val="000000"/>
                </a:solidFill>
              </a:defRPr>
            </a:pPr>
            <a:r>
              <a:rPr sz="2400">
                <a:solidFill>
                  <a:srgbClr val="4A452A"/>
                </a:solidFill>
              </a:rPr>
              <a:t>Gives a prediction of the gluino mass scale</a:t>
            </a:r>
            <a:endParaRPr sz="2400">
              <a:solidFill>
                <a:srgbClr val="4A452A"/>
              </a:solidFill>
            </a:endParaRPr>
          </a:p>
          <a:p>
            <a:pPr lvl="0">
              <a:defRPr sz="1800">
                <a:solidFill>
                  <a:srgbClr val="000000"/>
                </a:solidFill>
              </a:defRPr>
            </a:pPr>
            <a:r>
              <a:rPr sz="2400">
                <a:solidFill>
                  <a:srgbClr val="4A452A"/>
                </a:solidFill>
              </a:rPr>
              <a:t>Discrimination of SUSY spontaneous symmetry breaking scenarios</a:t>
            </a:r>
          </a:p>
        </p:txBody>
      </p:sp>
      <p:grpSp>
        <p:nvGrpSpPr>
          <p:cNvPr id="1740" name="Group 1740"/>
          <p:cNvGrpSpPr/>
          <p:nvPr/>
        </p:nvGrpSpPr>
        <p:grpSpPr>
          <a:xfrm>
            <a:off x="2669293" y="5043520"/>
            <a:ext cx="1096036" cy="2793853"/>
            <a:chOff x="0" y="0"/>
            <a:chExt cx="1096034" cy="2793852"/>
          </a:xfrm>
        </p:grpSpPr>
        <p:sp>
          <p:nvSpPr>
            <p:cNvPr id="1737" name="Shape 1737"/>
            <p:cNvSpPr/>
            <p:nvPr/>
          </p:nvSpPr>
          <p:spPr>
            <a:xfrm>
              <a:off x="0" y="2318175"/>
              <a:ext cx="633732" cy="4756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b="1" sz="2400">
                  <a:solidFill>
                    <a:srgbClr val="FF0000"/>
                  </a:solidFill>
                  <a:latin typeface="Arial"/>
                  <a:ea typeface="Arial"/>
                  <a:cs typeface="Arial"/>
                  <a:sym typeface="Arial"/>
                </a:defRPr>
              </a:lvl1pPr>
            </a:lstStyle>
            <a:p>
              <a:pPr lvl="0">
                <a:defRPr b="0" sz="1800">
                  <a:solidFill>
                    <a:srgbClr val="000000"/>
                  </a:solidFill>
                </a:defRPr>
              </a:pPr>
              <a:r>
                <a:rPr b="1" sz="2400">
                  <a:solidFill>
                    <a:srgbClr val="FF0000"/>
                  </a:solidFill>
                </a:rPr>
                <a:t>ILC</a:t>
              </a:r>
            </a:p>
          </p:txBody>
        </p:sp>
        <p:sp>
          <p:nvSpPr>
            <p:cNvPr id="1738" name="Shape 1738"/>
            <p:cNvSpPr/>
            <p:nvPr/>
          </p:nvSpPr>
          <p:spPr>
            <a:xfrm>
              <a:off x="5703" y="1605267"/>
              <a:ext cx="633733"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b="1" sz="2400">
                  <a:solidFill>
                    <a:srgbClr val="008000"/>
                  </a:solidFill>
                  <a:latin typeface="Arial"/>
                  <a:ea typeface="Arial"/>
                  <a:cs typeface="Arial"/>
                  <a:sym typeface="Arial"/>
                </a:defRPr>
              </a:lvl1pPr>
            </a:lstStyle>
            <a:p>
              <a:pPr lvl="0">
                <a:defRPr b="0" sz="1800">
                  <a:solidFill>
                    <a:srgbClr val="000000"/>
                  </a:solidFill>
                </a:defRPr>
              </a:pPr>
              <a:r>
                <a:rPr b="1" sz="2400">
                  <a:solidFill>
                    <a:srgbClr val="008000"/>
                  </a:solidFill>
                </a:rPr>
                <a:t>ILC</a:t>
              </a:r>
            </a:p>
          </p:txBody>
        </p:sp>
        <p:sp>
          <p:nvSpPr>
            <p:cNvPr id="1739" name="Shape 1739"/>
            <p:cNvSpPr/>
            <p:nvPr/>
          </p:nvSpPr>
          <p:spPr>
            <a:xfrm>
              <a:off x="326869" y="0"/>
              <a:ext cx="769166"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b="1" sz="2400">
                  <a:solidFill>
                    <a:srgbClr val="0000FF"/>
                  </a:solidFill>
                  <a:latin typeface="Arial"/>
                  <a:ea typeface="Arial"/>
                  <a:cs typeface="Arial"/>
                  <a:sym typeface="Arial"/>
                </a:defRPr>
              </a:lvl1pPr>
            </a:lstStyle>
            <a:p>
              <a:pPr lvl="0">
                <a:defRPr b="0" sz="1800">
                  <a:solidFill>
                    <a:srgbClr val="000000"/>
                  </a:solidFill>
                </a:defRPr>
              </a:pPr>
              <a:r>
                <a:rPr b="1" sz="2400">
                  <a:solidFill>
                    <a:srgbClr val="0000FF"/>
                  </a:solidFill>
                </a:rPr>
                <a:t>LHC</a:t>
              </a:r>
            </a:p>
          </p:txBody>
        </p:sp>
      </p:grpSp>
      <p:sp>
        <p:nvSpPr>
          <p:cNvPr id="1741" name="Shape 1741"/>
          <p:cNvSpPr/>
          <p:nvPr/>
        </p:nvSpPr>
        <p:spPr>
          <a:xfrm>
            <a:off x="7581737" y="5456528"/>
            <a:ext cx="4516115" cy="172277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Arial"/>
                <a:ea typeface="Arial"/>
                <a:cs typeface="Arial"/>
                <a:sym typeface="Arial"/>
              </a:rPr>
              <a:t>LHC: gluino discovery</a:t>
            </a:r>
            <a:endParaRPr>
              <a:latin typeface="Arial"/>
              <a:ea typeface="Arial"/>
              <a:cs typeface="Arial"/>
              <a:sym typeface="Arial"/>
            </a:endParaRPr>
          </a:p>
          <a:p>
            <a:pPr lvl="0" algn="l" defTabSz="457200">
              <a:defRPr sz="1800"/>
            </a:pPr>
            <a:r>
              <a:rPr>
                <a:latin typeface="Wingdings"/>
                <a:ea typeface="Wingdings"/>
                <a:cs typeface="Wingdings"/>
                <a:sym typeface="Wingdings"/>
              </a:rPr>
              <a:t> </a:t>
            </a:r>
            <a:r>
              <a:rPr>
                <a:latin typeface="Arial"/>
                <a:ea typeface="Arial"/>
                <a:cs typeface="Arial"/>
                <a:sym typeface="Arial"/>
              </a:rPr>
              <a:t>mass determination</a:t>
            </a:r>
            <a:endParaRPr>
              <a:latin typeface="Arial"/>
              <a:ea typeface="Arial"/>
              <a:cs typeface="Arial"/>
              <a:sym typeface="Arial"/>
            </a:endParaRPr>
          </a:p>
          <a:p>
            <a:pPr lvl="0" algn="l" defTabSz="457200">
              <a:defRPr sz="1800"/>
            </a:pPr>
            <a:endParaRPr>
              <a:latin typeface="Arial"/>
              <a:ea typeface="Arial"/>
              <a:cs typeface="Arial"/>
              <a:sym typeface="Arial"/>
            </a:endParaRPr>
          </a:p>
          <a:p>
            <a:pPr lvl="0" algn="l" defTabSz="457200">
              <a:defRPr sz="1800"/>
            </a:pPr>
            <a:r>
              <a:rPr>
                <a:latin typeface="Arial"/>
                <a:ea typeface="Arial"/>
                <a:cs typeface="Arial"/>
                <a:sym typeface="Arial"/>
              </a:rPr>
              <a:t>ILC: Higgsino discovery</a:t>
            </a:r>
            <a:endParaRPr>
              <a:latin typeface="Arial"/>
              <a:ea typeface="Arial"/>
              <a:cs typeface="Arial"/>
              <a:sym typeface="Arial"/>
            </a:endParaRPr>
          </a:p>
          <a:p>
            <a:pPr lvl="0" algn="l" defTabSz="457200">
              <a:defRPr sz="1800"/>
            </a:pPr>
            <a:r>
              <a:rPr>
                <a:latin typeface="Wingdings"/>
                <a:ea typeface="Wingdings"/>
                <a:cs typeface="Wingdings"/>
                <a:sym typeface="Wingdings"/>
              </a:rPr>
              <a:t> </a:t>
            </a:r>
            <a:r>
              <a:rPr>
                <a:latin typeface="Arial"/>
                <a:ea typeface="Arial"/>
                <a:cs typeface="Arial"/>
                <a:sym typeface="Arial"/>
              </a:rPr>
              <a:t>M1, M2 via mixing between Higgsino and Bino/Wino</a:t>
            </a:r>
          </a:p>
        </p:txBody>
      </p:sp>
      <p:sp>
        <p:nvSpPr>
          <p:cNvPr id="1742" name="Shape 1742"/>
          <p:cNvSpPr/>
          <p:nvPr/>
        </p:nvSpPr>
        <p:spPr>
          <a:xfrm>
            <a:off x="3074014" y="3669259"/>
            <a:ext cx="3881784" cy="8092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1600">
                <a:latin typeface="Arial"/>
                <a:ea typeface="Arial"/>
                <a:cs typeface="Arial"/>
                <a:sym typeface="Arial"/>
              </a:rPr>
              <a:t>Gaugino mass unification:</a:t>
            </a:r>
            <a:endParaRPr sz="1600">
              <a:latin typeface="Arial"/>
              <a:ea typeface="Arial"/>
              <a:cs typeface="Arial"/>
              <a:sym typeface="Arial"/>
            </a:endParaRPr>
          </a:p>
          <a:p>
            <a:pPr lvl="0" algn="l" defTabSz="457200">
              <a:defRPr sz="1800"/>
            </a:pPr>
            <a:r>
              <a:rPr sz="1600">
                <a:latin typeface="Arial"/>
                <a:ea typeface="Arial"/>
                <a:cs typeface="Arial"/>
                <a:sym typeface="Arial"/>
              </a:rPr>
              <a:t>Higgsino-like LSP scenario</a:t>
            </a:r>
            <a:endParaRPr sz="1600">
              <a:latin typeface="Arial"/>
              <a:ea typeface="Arial"/>
              <a:cs typeface="Arial"/>
              <a:sym typeface="Arial"/>
            </a:endParaRPr>
          </a:p>
          <a:p>
            <a:pPr lvl="0" algn="l" defTabSz="457200">
              <a:defRPr sz="1800"/>
            </a:pPr>
            <a:r>
              <a:rPr sz="1600">
                <a:latin typeface="Arial"/>
                <a:ea typeface="Arial"/>
                <a:cs typeface="Arial"/>
                <a:sym typeface="Arial"/>
              </a:rPr>
              <a:t>By Baer, List</a:t>
            </a:r>
          </a:p>
        </p:txBody>
      </p:sp>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4" name="Shape 1744"/>
          <p:cNvSpPr/>
          <p:nvPr>
            <p:ph type="title"/>
          </p:nvPr>
        </p:nvSpPr>
        <p:spPr>
          <a:xfrm>
            <a:off x="1269999" y="917440"/>
            <a:ext cx="10464801" cy="7918720"/>
          </a:xfrm>
          <a:prstGeom prst="rect">
            <a:avLst/>
          </a:prstGeom>
        </p:spPr>
        <p:txBody>
          <a:bodyPr/>
          <a:lstStyle>
            <a:lvl1pPr defTabSz="830862"/>
          </a:lstStyle>
          <a:p>
            <a:pPr lvl="0">
              <a:defRPr b="0" sz="1800"/>
            </a:pPr>
            <a:r>
              <a:rPr b="1" sz="7800"/>
              <a:t>Dark Matter</a:t>
            </a:r>
          </a:p>
        </p:txBody>
      </p:sp>
      <p:sp>
        <p:nvSpPr>
          <p:cNvPr id="1745" name="Shape 1745"/>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7" name="Shape 1747"/>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WIMP Dark Matter @ ILC</a:t>
            </a:r>
          </a:p>
        </p:txBody>
      </p:sp>
      <p:pic>
        <p:nvPicPr>
          <p:cNvPr id="1748" name="image55.pdf" descr="Recoil_mass_Right_250GeV_250invfb_Rebin4_withsignal_BF10.pdf"/>
          <p:cNvPicPr/>
          <p:nvPr/>
        </p:nvPicPr>
        <p:blipFill>
          <a:blip r:embed="rId2">
            <a:extLst/>
          </a:blip>
          <a:stretch>
            <a:fillRect/>
          </a:stretch>
        </p:blipFill>
        <p:spPr>
          <a:xfrm>
            <a:off x="213949" y="2592780"/>
            <a:ext cx="5955902" cy="4275226"/>
          </a:xfrm>
          <a:prstGeom prst="rect">
            <a:avLst/>
          </a:prstGeom>
          <a:ln w="12700">
            <a:miter lim="400000"/>
          </a:ln>
        </p:spPr>
      </p:pic>
      <p:sp>
        <p:nvSpPr>
          <p:cNvPr id="1749" name="Shape 1749"/>
          <p:cNvSpPr/>
          <p:nvPr/>
        </p:nvSpPr>
        <p:spPr>
          <a:xfrm>
            <a:off x="1200848" y="6815208"/>
            <a:ext cx="4847734" cy="88614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b="1" i="1" sz="2400">
                <a:solidFill>
                  <a:srgbClr val="FF2C79"/>
                </a:solidFill>
                <a:latin typeface="Arial"/>
                <a:ea typeface="Arial"/>
                <a:cs typeface="Arial"/>
                <a:sym typeface="Arial"/>
              </a:rPr>
              <a:t>BR(H</a:t>
            </a:r>
            <a:r>
              <a:rPr sz="2400">
                <a:solidFill>
                  <a:srgbClr val="FF2C79"/>
                </a:solidFill>
                <a:latin typeface="Wingdings"/>
                <a:ea typeface="Wingdings"/>
                <a:cs typeface="Wingdings"/>
                <a:sym typeface="Wingdings"/>
              </a:rPr>
              <a:t></a:t>
            </a:r>
            <a:r>
              <a:rPr b="1" i="1" sz="2400">
                <a:solidFill>
                  <a:srgbClr val="FF2C79"/>
                </a:solidFill>
                <a:latin typeface="Arial"/>
                <a:ea typeface="Arial"/>
                <a:cs typeface="Arial"/>
                <a:sym typeface="Arial"/>
              </a:rPr>
              <a:t>invis.) &lt; 0.4%</a:t>
            </a:r>
            <a:endParaRPr b="1" i="1" sz="2400">
              <a:solidFill>
                <a:srgbClr val="FF2C79"/>
              </a:solidFill>
              <a:latin typeface="Arial"/>
              <a:ea typeface="Arial"/>
              <a:cs typeface="Arial"/>
              <a:sym typeface="Arial"/>
            </a:endParaRPr>
          </a:p>
          <a:p>
            <a:pPr lvl="0" algn="l" defTabSz="457200">
              <a:spcBef>
                <a:spcPts val="400"/>
              </a:spcBef>
              <a:defRPr sz="1800"/>
            </a:pPr>
            <a:r>
              <a:rPr sz="2400">
                <a:latin typeface="Arial"/>
                <a:ea typeface="Arial"/>
                <a:cs typeface="Arial"/>
                <a:sym typeface="Arial"/>
              </a:rPr>
              <a:t>at 250 GeV, 1150 fb</a:t>
            </a:r>
            <a:r>
              <a:rPr baseline="30500" sz="2400">
                <a:latin typeface="Arial"/>
                <a:ea typeface="Arial"/>
                <a:cs typeface="Arial"/>
                <a:sym typeface="Arial"/>
              </a:rPr>
              <a:t>-1</a:t>
            </a:r>
          </a:p>
        </p:txBody>
      </p:sp>
      <p:sp>
        <p:nvSpPr>
          <p:cNvPr id="1750" name="Shape 1750"/>
          <p:cNvSpPr/>
          <p:nvPr/>
        </p:nvSpPr>
        <p:spPr>
          <a:xfrm>
            <a:off x="7640017" y="6798791"/>
            <a:ext cx="4654908" cy="58889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sz="3000">
                <a:latin typeface="Helvetica Neue"/>
                <a:ea typeface="Helvetica Neue"/>
                <a:cs typeface="Helvetica Neue"/>
                <a:sym typeface="Helvetica Neue"/>
              </a:rPr>
              <a:t>→ </a:t>
            </a:r>
            <a:r>
              <a:rPr b="1" i="1" sz="3000">
                <a:solidFill>
                  <a:srgbClr val="FF2C79"/>
                </a:solidFill>
                <a:latin typeface="Helvetica Neue"/>
                <a:ea typeface="Helvetica Neue"/>
                <a:cs typeface="Helvetica Neue"/>
                <a:sym typeface="Helvetica Neue"/>
              </a:rPr>
              <a:t>M</a:t>
            </a:r>
            <a:r>
              <a:rPr b="1" baseline="-5999" i="1" sz="3000">
                <a:solidFill>
                  <a:srgbClr val="FF2C79"/>
                </a:solidFill>
                <a:latin typeface="Helvetica Neue"/>
                <a:ea typeface="Helvetica Neue"/>
                <a:cs typeface="Helvetica Neue"/>
                <a:sym typeface="Helvetica Neue"/>
              </a:rPr>
              <a:t>DM</a:t>
            </a:r>
            <a:r>
              <a:rPr b="1" i="1" sz="3000">
                <a:solidFill>
                  <a:srgbClr val="FF2C79"/>
                </a:solidFill>
                <a:latin typeface="Helvetica Neue"/>
                <a:ea typeface="Helvetica Neue"/>
                <a:cs typeface="Helvetica Neue"/>
                <a:sym typeface="Helvetica Neue"/>
              </a:rPr>
              <a:t> </a:t>
            </a:r>
            <a:r>
              <a:rPr b="1" i="1" sz="3000">
                <a:solidFill>
                  <a:srgbClr val="FF2C79"/>
                </a:solidFill>
                <a:latin typeface="Arial"/>
                <a:ea typeface="Arial"/>
                <a:cs typeface="Arial"/>
                <a:sym typeface="Arial"/>
              </a:rPr>
              <a:t>reach ~ Ecm/2</a:t>
            </a:r>
          </a:p>
        </p:txBody>
      </p:sp>
      <p:sp>
        <p:nvSpPr>
          <p:cNvPr id="1751" name="Shape 1751"/>
          <p:cNvSpPr/>
          <p:nvPr/>
        </p:nvSpPr>
        <p:spPr>
          <a:xfrm>
            <a:off x="911297" y="8410276"/>
            <a:ext cx="10418471" cy="99217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b="1" sz="2800">
                <a:solidFill>
                  <a:srgbClr val="000090"/>
                </a:solidFill>
                <a:latin typeface="Arial"/>
                <a:ea typeface="Arial"/>
                <a:cs typeface="Arial"/>
                <a:sym typeface="Arial"/>
              </a:rPr>
              <a:t>SUSY-specific signatures </a:t>
            </a:r>
            <a:r>
              <a:rPr sz="2800">
                <a:solidFill>
                  <a:srgbClr val="000090"/>
                </a:solidFill>
                <a:latin typeface="Arial"/>
                <a:ea typeface="Arial"/>
                <a:cs typeface="Arial"/>
                <a:sym typeface="Arial"/>
              </a:rPr>
              <a:t>(decays to DM)</a:t>
            </a:r>
            <a:endParaRPr sz="2800">
              <a:solidFill>
                <a:srgbClr val="000090"/>
              </a:solidFill>
              <a:latin typeface="Arial"/>
              <a:ea typeface="Arial"/>
              <a:cs typeface="Arial"/>
              <a:sym typeface="Arial"/>
            </a:endParaRPr>
          </a:p>
          <a:p>
            <a:pPr lvl="0" marL="533400" indent="-533400" algn="l" defTabSz="457200">
              <a:spcBef>
                <a:spcPts val="400"/>
              </a:spcBef>
              <a:buClr>
                <a:srgbClr val="000000"/>
              </a:buClr>
              <a:buSzPct val="100000"/>
              <a:buFont typeface="Arial"/>
              <a:buChar char="•"/>
              <a:defRPr sz="1800"/>
            </a:pPr>
            <a:r>
              <a:rPr sz="2800">
                <a:latin typeface="Arial"/>
                <a:ea typeface="Arial"/>
                <a:cs typeface="Arial"/>
                <a:sym typeface="Arial"/>
              </a:rPr>
              <a:t>light Higgsino, light stau, etc.</a:t>
            </a:r>
          </a:p>
        </p:txBody>
      </p:sp>
      <p:sp>
        <p:nvSpPr>
          <p:cNvPr id="1752" name="Shape 1752"/>
          <p:cNvSpPr/>
          <p:nvPr>
            <p:ph type="sldNum" sz="quarter" idx="2"/>
          </p:nvPr>
        </p:nvSpPr>
        <p:spPr>
          <a:xfrm>
            <a:off x="11341676" y="9231523"/>
            <a:ext cx="1605214"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1753" name="Shape 1753"/>
          <p:cNvSpPr/>
          <p:nvPr/>
        </p:nvSpPr>
        <p:spPr>
          <a:xfrm>
            <a:off x="571490" y="931091"/>
            <a:ext cx="12266531" cy="88614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b="1" sz="2400">
                <a:latin typeface="Arial"/>
                <a:ea typeface="Arial"/>
                <a:cs typeface="Arial"/>
                <a:sym typeface="Arial"/>
              </a:rPr>
              <a:t>WIMP searches at colliders are complementary to direct/indirect searches.</a:t>
            </a:r>
            <a:endParaRPr b="1" sz="2400">
              <a:latin typeface="Arial"/>
              <a:ea typeface="Arial"/>
              <a:cs typeface="Arial"/>
              <a:sym typeface="Arial"/>
            </a:endParaRPr>
          </a:p>
          <a:p>
            <a:pPr lvl="0" algn="l" defTabSz="457200">
              <a:spcBef>
                <a:spcPts val="400"/>
              </a:spcBef>
              <a:defRPr sz="1800"/>
            </a:pPr>
            <a:r>
              <a:rPr b="1" sz="2400">
                <a:latin typeface="Arial"/>
                <a:ea typeface="Arial"/>
                <a:cs typeface="Arial"/>
                <a:sym typeface="Arial"/>
              </a:rPr>
              <a:t>Examples at the ILC:</a:t>
            </a:r>
          </a:p>
        </p:txBody>
      </p:sp>
      <p:pic>
        <p:nvPicPr>
          <p:cNvPr id="1754" name="image17.png"/>
          <p:cNvPicPr/>
          <p:nvPr/>
        </p:nvPicPr>
        <p:blipFill>
          <a:blip r:embed="rId3">
            <a:extLst/>
          </a:blip>
          <a:stretch>
            <a:fillRect/>
          </a:stretch>
        </p:blipFill>
        <p:spPr>
          <a:xfrm>
            <a:off x="7543604" y="2501413"/>
            <a:ext cx="4847734" cy="3847122"/>
          </a:xfrm>
          <a:prstGeom prst="rect">
            <a:avLst/>
          </a:prstGeom>
          <a:ln w="12700">
            <a:miter lim="400000"/>
          </a:ln>
        </p:spPr>
      </p:pic>
      <p:sp>
        <p:nvSpPr>
          <p:cNvPr id="1755" name="Shape 1755"/>
          <p:cNvSpPr/>
          <p:nvPr/>
        </p:nvSpPr>
        <p:spPr>
          <a:xfrm>
            <a:off x="7377720" y="4247881"/>
            <a:ext cx="958427" cy="570646"/>
          </a:xfrm>
          <a:prstGeom prst="rect">
            <a:avLst/>
          </a:prstGeom>
          <a:solidFill>
            <a:srgbClr val="FFFFFF"/>
          </a:solidFill>
          <a:ln w="12700">
            <a:miter lim="400000"/>
          </a:ln>
        </p:spPr>
        <p:txBody>
          <a:bodyPr lIns="72248" tIns="72248" rIns="72248" bIns="72248" anchor="ctr"/>
          <a:lstStyle/>
          <a:p>
            <a:pPr lvl="0" defTabSz="457200">
              <a:defRPr sz="2400">
                <a:solidFill>
                  <a:srgbClr val="FFFFFF"/>
                </a:solidFill>
                <a:latin typeface="Calibri"/>
                <a:ea typeface="Calibri"/>
                <a:cs typeface="Calibri"/>
                <a:sym typeface="Calibri"/>
              </a:defRPr>
            </a:pPr>
          </a:p>
        </p:txBody>
      </p:sp>
      <p:sp>
        <p:nvSpPr>
          <p:cNvPr id="1756" name="Shape 1756"/>
          <p:cNvSpPr/>
          <p:nvPr/>
        </p:nvSpPr>
        <p:spPr>
          <a:xfrm>
            <a:off x="1200848" y="2023735"/>
            <a:ext cx="4175320" cy="5248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spcBef>
                <a:spcPts val="400"/>
              </a:spcBef>
              <a:defRPr b="1" i="1" sz="2800">
                <a:solidFill>
                  <a:srgbClr val="0433FF"/>
                </a:solidFill>
                <a:latin typeface="Arial"/>
                <a:ea typeface="Arial"/>
                <a:cs typeface="Arial"/>
                <a:sym typeface="Arial"/>
              </a:defRPr>
            </a:lvl1pPr>
          </a:lstStyle>
          <a:p>
            <a:pPr lvl="0">
              <a:defRPr b="0" i="0" sz="1800">
                <a:solidFill>
                  <a:srgbClr val="000000"/>
                </a:solidFill>
              </a:defRPr>
            </a:pPr>
            <a:r>
              <a:rPr b="1" i="1" sz="2800">
                <a:solidFill>
                  <a:srgbClr val="0433FF"/>
                </a:solidFill>
              </a:rPr>
              <a:t>Higgs Invisible Decay</a:t>
            </a:r>
          </a:p>
        </p:txBody>
      </p:sp>
      <p:sp>
        <p:nvSpPr>
          <p:cNvPr id="1757" name="Shape 1757"/>
          <p:cNvSpPr/>
          <p:nvPr/>
        </p:nvSpPr>
        <p:spPr>
          <a:xfrm>
            <a:off x="7660747" y="2108120"/>
            <a:ext cx="4175320" cy="5248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spcBef>
                <a:spcPts val="400"/>
              </a:spcBef>
              <a:defRPr b="1" i="1" sz="2800">
                <a:solidFill>
                  <a:srgbClr val="0433FF"/>
                </a:solidFill>
                <a:latin typeface="Arial"/>
                <a:ea typeface="Arial"/>
                <a:cs typeface="Arial"/>
                <a:sym typeface="Arial"/>
              </a:defRPr>
            </a:lvl1pPr>
          </a:lstStyle>
          <a:p>
            <a:pPr lvl="0">
              <a:defRPr b="0" i="0" sz="1800">
                <a:solidFill>
                  <a:srgbClr val="000000"/>
                </a:solidFill>
              </a:defRPr>
            </a:pPr>
            <a:r>
              <a:rPr b="1" i="1" sz="2800">
                <a:solidFill>
                  <a:srgbClr val="0433FF"/>
                </a:solidFill>
              </a:rPr>
              <a:t>Mono-photon Search</a:t>
            </a:r>
          </a:p>
        </p:txBody>
      </p:sp>
      <p:sp>
        <p:nvSpPr>
          <p:cNvPr id="1758" name="Shape 1758"/>
          <p:cNvSpPr/>
          <p:nvPr/>
        </p:nvSpPr>
        <p:spPr>
          <a:xfrm>
            <a:off x="571490" y="7857239"/>
            <a:ext cx="12266531"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spcBef>
                <a:spcPts val="400"/>
              </a:spcBef>
              <a:defRPr b="1" sz="2400">
                <a:latin typeface="Arial"/>
                <a:ea typeface="Arial"/>
                <a:cs typeface="Arial"/>
                <a:sym typeface="Arial"/>
              </a:defRPr>
            </a:lvl1pPr>
          </a:lstStyle>
          <a:p>
            <a:pPr lvl="0">
              <a:defRPr b="0" sz="1800"/>
            </a:pPr>
            <a:r>
              <a:rPr b="1" sz="2400"/>
              <a:t>In many models, DM has a charged partner as in higgsino DM case of SUSY.</a:t>
            </a:r>
          </a:p>
        </p:txBody>
      </p:sp>
      <p:sp>
        <p:nvSpPr>
          <p:cNvPr id="1759" name="Shape 1759"/>
          <p:cNvSpPr/>
          <p:nvPr/>
        </p:nvSpPr>
        <p:spPr>
          <a:xfrm>
            <a:off x="4115690" y="4302490"/>
            <a:ext cx="2208127" cy="58889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spcBef>
                <a:spcPts val="400"/>
              </a:spcBef>
              <a:defRPr sz="1800"/>
            </a:pPr>
            <a:r>
              <a:rPr b="1" i="1" sz="3000">
                <a:solidFill>
                  <a:srgbClr val="FF2C79"/>
                </a:solidFill>
                <a:latin typeface="Helvetica Neue"/>
                <a:ea typeface="Helvetica Neue"/>
                <a:cs typeface="Helvetica Neue"/>
                <a:sym typeface="Helvetica Neue"/>
              </a:rPr>
              <a:t>M</a:t>
            </a:r>
            <a:r>
              <a:rPr b="1" baseline="-5999" i="1" sz="3000">
                <a:solidFill>
                  <a:srgbClr val="FF2C79"/>
                </a:solidFill>
                <a:latin typeface="Helvetica Neue"/>
                <a:ea typeface="Helvetica Neue"/>
                <a:cs typeface="Helvetica Neue"/>
                <a:sym typeface="Helvetica Neue"/>
              </a:rPr>
              <a:t>DM</a:t>
            </a:r>
            <a:r>
              <a:rPr b="1" i="1" sz="3000">
                <a:solidFill>
                  <a:srgbClr val="FF2C79"/>
                </a:solidFill>
                <a:latin typeface="Helvetica Neue"/>
                <a:ea typeface="Helvetica Neue"/>
                <a:cs typeface="Helvetica Neue"/>
                <a:sym typeface="Helvetica Neue"/>
              </a:rPr>
              <a:t> &lt;</a:t>
            </a:r>
            <a:r>
              <a:rPr b="1" i="1" sz="3000">
                <a:solidFill>
                  <a:srgbClr val="FF2C79"/>
                </a:solidFill>
                <a:latin typeface="Arial"/>
                <a:ea typeface="Arial"/>
                <a:cs typeface="Arial"/>
                <a:sym typeface="Arial"/>
              </a:rPr>
              <a:t> M</a:t>
            </a:r>
            <a:r>
              <a:rPr b="1" baseline="-5999" i="1" sz="3000">
                <a:solidFill>
                  <a:srgbClr val="FF2C79"/>
                </a:solidFill>
                <a:latin typeface="Arial"/>
                <a:ea typeface="Arial"/>
                <a:cs typeface="Arial"/>
                <a:sym typeface="Arial"/>
              </a:rPr>
              <a:t>h </a:t>
            </a:r>
            <a:r>
              <a:rPr b="1" i="1" sz="3000">
                <a:solidFill>
                  <a:srgbClr val="FF2C79"/>
                </a:solidFill>
                <a:latin typeface="Arial"/>
                <a:ea typeface="Arial"/>
                <a:cs typeface="Arial"/>
                <a:sym typeface="Arial"/>
              </a:rPr>
              <a:t>/2</a:t>
            </a:r>
          </a:p>
        </p:txBody>
      </p:sp>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1" name="Shape 1761"/>
          <p:cNvSpPr/>
          <p:nvPr>
            <p:ph type="title"/>
          </p:nvPr>
        </p:nvSpPr>
        <p:spPr>
          <a:xfrm>
            <a:off x="-1" y="88422"/>
            <a:ext cx="13004801" cy="800907"/>
          </a:xfrm>
          <a:prstGeom prst="rect">
            <a:avLst/>
          </a:prstGeom>
        </p:spPr>
        <p:txBody>
          <a:bodyPr/>
          <a:lstStyle>
            <a:lvl1pPr defTabSz="338327">
              <a:defRPr i="1" sz="4440">
                <a:latin typeface="Helvetica Neue"/>
                <a:ea typeface="Helvetica Neue"/>
                <a:cs typeface="Helvetica Neue"/>
                <a:sym typeface="Helvetica Neue"/>
              </a:defRPr>
            </a:lvl1pPr>
          </a:lstStyle>
          <a:p>
            <a:pPr lvl="0">
              <a:defRPr b="0" i="0" sz="1800">
                <a:solidFill>
                  <a:srgbClr val="000000"/>
                </a:solidFill>
              </a:defRPr>
            </a:pPr>
            <a:r>
              <a:rPr b="1" i="1" sz="4440">
                <a:solidFill>
                  <a:srgbClr val="000090"/>
                </a:solidFill>
              </a:rPr>
              <a:t>Dark Matter Search</a:t>
            </a:r>
          </a:p>
        </p:txBody>
      </p:sp>
      <p:sp>
        <p:nvSpPr>
          <p:cNvPr id="1762" name="Shape 1762"/>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b="0" sz="1800"/>
            </a:pPr>
            <a:fld id="{86CB4B4D-7CA3-9044-876B-883B54F8677D}" type="slidenum">
              <a:rPr b="1" sz="2000"/>
            </a:fld>
          </a:p>
        </p:txBody>
      </p:sp>
      <p:pic>
        <p:nvPicPr>
          <p:cNvPr id="1763" name="image16.png" descr="rizzo.pdf"/>
          <p:cNvPicPr/>
          <p:nvPr/>
        </p:nvPicPr>
        <p:blipFill>
          <a:blip r:embed="rId2">
            <a:extLst/>
          </a:blip>
          <a:stretch>
            <a:fillRect/>
          </a:stretch>
        </p:blipFill>
        <p:spPr>
          <a:xfrm>
            <a:off x="-1" y="2227331"/>
            <a:ext cx="8615543" cy="6461657"/>
          </a:xfrm>
          <a:prstGeom prst="rect">
            <a:avLst/>
          </a:prstGeom>
          <a:ln w="12700">
            <a:miter lim="400000"/>
          </a:ln>
        </p:spPr>
      </p:pic>
      <p:sp>
        <p:nvSpPr>
          <p:cNvPr id="1764" name="Shape 1764"/>
          <p:cNvSpPr/>
          <p:nvPr/>
        </p:nvSpPr>
        <p:spPr>
          <a:xfrm>
            <a:off x="288671" y="1015691"/>
            <a:ext cx="8181403" cy="7813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b="1" sz="2200">
                <a:latin typeface="Arial"/>
                <a:ea typeface="Arial"/>
                <a:cs typeface="Arial"/>
                <a:sym typeface="Arial"/>
              </a:rPr>
              <a:t>LHC 14 TeV, 3000 fb-1,</a:t>
            </a:r>
            <a:r>
              <a:rPr sz="2200">
                <a:latin typeface="Arial"/>
                <a:ea typeface="Arial"/>
                <a:cs typeface="Arial"/>
                <a:sym typeface="Arial"/>
              </a:rPr>
              <a:t> </a:t>
            </a:r>
            <a:r>
              <a:rPr b="1" i="1" sz="2200">
                <a:solidFill>
                  <a:srgbClr val="0433FF"/>
                </a:solidFill>
                <a:latin typeface="Arial"/>
                <a:ea typeface="Arial"/>
                <a:cs typeface="Arial"/>
                <a:sym typeface="Arial"/>
              </a:rPr>
              <a:t>Jets+MET</a:t>
            </a:r>
            <a:r>
              <a:rPr sz="2200">
                <a:latin typeface="Arial"/>
                <a:ea typeface="Arial"/>
                <a:cs typeface="Arial"/>
                <a:sym typeface="Arial"/>
              </a:rPr>
              <a:t> analysis only</a:t>
            </a:r>
            <a:endParaRPr sz="2200">
              <a:latin typeface="Arial"/>
              <a:ea typeface="Arial"/>
              <a:cs typeface="Arial"/>
              <a:sym typeface="Arial"/>
            </a:endParaRPr>
          </a:p>
          <a:p>
            <a:pPr lvl="0" algn="l" defTabSz="457200">
              <a:defRPr sz="1800"/>
            </a:pPr>
            <a:r>
              <a:rPr sz="2200">
                <a:latin typeface="Arial"/>
                <a:ea typeface="Arial"/>
                <a:cs typeface="Arial"/>
                <a:sym typeface="Arial"/>
              </a:rPr>
              <a:t>pMSSM Neutralino DM expected exclusion</a:t>
            </a:r>
          </a:p>
        </p:txBody>
      </p:sp>
      <p:sp>
        <p:nvSpPr>
          <p:cNvPr id="1765" name="Shape 1765"/>
          <p:cNvSpPr/>
          <p:nvPr/>
        </p:nvSpPr>
        <p:spPr>
          <a:xfrm>
            <a:off x="389587" y="2354185"/>
            <a:ext cx="5028975" cy="352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600">
                <a:latin typeface="Arial"/>
                <a:ea typeface="Arial"/>
                <a:cs typeface="Arial"/>
                <a:sym typeface="Arial"/>
              </a:defRPr>
            </a:lvl1pPr>
          </a:lstStyle>
          <a:p>
            <a:pPr lvl="0">
              <a:defRPr sz="1800"/>
            </a:pPr>
            <a:r>
              <a:rPr sz="1600"/>
              <a:t>Cahill-Rowley, Hewett, Ismail, Rizzo [arXiv:1307.8444]</a:t>
            </a:r>
          </a:p>
        </p:txBody>
      </p:sp>
      <p:sp>
        <p:nvSpPr>
          <p:cNvPr id="1766" name="Shape 1766"/>
          <p:cNvSpPr/>
          <p:nvPr/>
        </p:nvSpPr>
        <p:spPr>
          <a:xfrm>
            <a:off x="3488607" y="6035750"/>
            <a:ext cx="4498000" cy="17709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66FFFF"/>
            </a:solidFill>
          </a:ln>
          <a:effectLst>
            <a:outerShdw sx="100000" sy="100000" kx="0" ky="0" algn="b" rotWithShape="0" blurRad="38100" dist="12700" dir="5400000">
              <a:srgbClr val="000000">
                <a:alpha val="35000"/>
              </a:srgbClr>
            </a:outerShdw>
          </a:effectLst>
        </p:spPr>
        <p:txBody>
          <a:bodyPr lIns="65023" tIns="65023" rIns="65023" bIns="65023" anchor="ctr"/>
          <a:lstStyle/>
          <a:p>
            <a:pPr lvl="0" defTabSz="457200">
              <a:defRPr sz="2200">
                <a:solidFill>
                  <a:srgbClr val="FFFFFF"/>
                </a:solidFill>
                <a:latin typeface="Calibri"/>
                <a:ea typeface="Calibri"/>
                <a:cs typeface="Calibri"/>
                <a:sym typeface="Calibri"/>
              </a:defRPr>
            </a:pPr>
          </a:p>
        </p:txBody>
      </p:sp>
      <p:pic>
        <p:nvPicPr>
          <p:cNvPr id="1767" name="image17.png"/>
          <p:cNvPicPr/>
          <p:nvPr/>
        </p:nvPicPr>
        <p:blipFill>
          <a:blip r:embed="rId3">
            <a:extLst/>
          </a:blip>
          <a:stretch>
            <a:fillRect/>
          </a:stretch>
        </p:blipFill>
        <p:spPr>
          <a:xfrm>
            <a:off x="9167734" y="2317101"/>
            <a:ext cx="3664375" cy="2908018"/>
          </a:xfrm>
          <a:prstGeom prst="rect">
            <a:avLst/>
          </a:prstGeom>
          <a:ln w="12700">
            <a:miter lim="400000"/>
          </a:ln>
        </p:spPr>
      </p:pic>
      <p:sp>
        <p:nvSpPr>
          <p:cNvPr id="1768" name="Shape 1768"/>
          <p:cNvSpPr/>
          <p:nvPr/>
        </p:nvSpPr>
        <p:spPr>
          <a:xfrm flipH="1" flipV="1">
            <a:off x="9917360" y="5656292"/>
            <a:ext cx="1205655" cy="1131147"/>
          </a:xfrm>
          <a:prstGeom prst="line">
            <a:avLst/>
          </a:prstGeom>
          <a:ln w="12700">
            <a:solidFill>
              <a:srgbClr val="000090"/>
            </a:solidFill>
            <a:round/>
            <a:tailEnd type="triangle"/>
          </a:ln>
        </p:spPr>
        <p:txBody>
          <a:bodyPr lIns="65023" tIns="65023" rIns="65023" bIns="65023"/>
          <a:lstStyle/>
          <a:p>
            <a:pPr lvl="0" algn="l" defTabSz="457200">
              <a:defRPr sz="1400">
                <a:latin typeface="Helvetica"/>
                <a:ea typeface="Helvetica"/>
                <a:cs typeface="Helvetica"/>
                <a:sym typeface="Helvetica"/>
              </a:defRPr>
            </a:pPr>
          </a:p>
        </p:txBody>
      </p:sp>
      <p:sp>
        <p:nvSpPr>
          <p:cNvPr id="1769" name="Shape 1769"/>
          <p:cNvSpPr/>
          <p:nvPr/>
        </p:nvSpPr>
        <p:spPr>
          <a:xfrm flipV="1">
            <a:off x="11152366" y="5656292"/>
            <a:ext cx="1365956" cy="1140178"/>
          </a:xfrm>
          <a:prstGeom prst="line">
            <a:avLst/>
          </a:prstGeom>
          <a:ln w="12700">
            <a:solidFill>
              <a:srgbClr val="000090"/>
            </a:solidFill>
            <a:prstDash val="dash"/>
            <a:round/>
            <a:tailEnd type="triangle"/>
          </a:ln>
        </p:spPr>
        <p:txBody>
          <a:bodyPr lIns="65023" tIns="65023" rIns="65023" bIns="65023"/>
          <a:lstStyle/>
          <a:p>
            <a:pPr lvl="0" algn="l" defTabSz="457200">
              <a:defRPr sz="1400">
                <a:latin typeface="Helvetica"/>
                <a:ea typeface="Helvetica"/>
                <a:cs typeface="Helvetica"/>
                <a:sym typeface="Helvetica"/>
              </a:defRPr>
            </a:pPr>
          </a:p>
        </p:txBody>
      </p:sp>
      <p:sp>
        <p:nvSpPr>
          <p:cNvPr id="1770" name="Shape 1770"/>
          <p:cNvSpPr/>
          <p:nvPr/>
        </p:nvSpPr>
        <p:spPr>
          <a:xfrm flipH="1">
            <a:off x="11000956" y="6796469"/>
            <a:ext cx="151273" cy="1165014"/>
          </a:xfrm>
          <a:prstGeom prst="line">
            <a:avLst/>
          </a:prstGeom>
          <a:ln w="12700">
            <a:solidFill>
              <a:srgbClr val="000090"/>
            </a:solidFill>
            <a:prstDash val="dash"/>
            <a:round/>
            <a:tailEnd type="triangle"/>
          </a:ln>
        </p:spPr>
        <p:txBody>
          <a:bodyPr lIns="65023" tIns="65023" rIns="65023" bIns="65023"/>
          <a:lstStyle/>
          <a:p>
            <a:pPr lvl="0" algn="l" defTabSz="457200">
              <a:defRPr sz="1400">
                <a:latin typeface="Helvetica"/>
                <a:ea typeface="Helvetica"/>
                <a:cs typeface="Helvetica"/>
                <a:sym typeface="Helvetica"/>
              </a:defRPr>
            </a:pPr>
          </a:p>
        </p:txBody>
      </p:sp>
      <p:sp>
        <p:nvSpPr>
          <p:cNvPr id="1771" name="Shape 1771"/>
          <p:cNvSpPr/>
          <p:nvPr/>
        </p:nvSpPr>
        <p:spPr>
          <a:xfrm>
            <a:off x="9359766" y="6262167"/>
            <a:ext cx="1089135"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016000">
              <a:defRPr b="1" i="1" sz="2200">
                <a:latin typeface="Arial"/>
                <a:ea typeface="Arial"/>
                <a:cs typeface="Arial"/>
                <a:sym typeface="Arial"/>
              </a:defRPr>
            </a:lvl1pPr>
          </a:lstStyle>
          <a:p>
            <a:pPr lvl="0">
              <a:defRPr b="0" i="0" sz="1800"/>
            </a:pPr>
            <a:r>
              <a:rPr b="1" i="1" sz="2200"/>
              <a:t>photon</a:t>
            </a:r>
          </a:p>
        </p:txBody>
      </p:sp>
      <p:sp>
        <p:nvSpPr>
          <p:cNvPr id="1772" name="Shape 1772"/>
          <p:cNvSpPr/>
          <p:nvPr/>
        </p:nvSpPr>
        <p:spPr>
          <a:xfrm flipH="1">
            <a:off x="8818904" y="1440550"/>
            <a:ext cx="1" cy="6627191"/>
          </a:xfrm>
          <a:prstGeom prst="line">
            <a:avLst/>
          </a:prstGeom>
          <a:ln w="12700">
            <a:solidFill>
              <a:srgbClr val="000090"/>
            </a:solidFill>
            <a:prstDash val="dash"/>
          </a:ln>
        </p:spPr>
        <p:txBody>
          <a:bodyPr lIns="65023" tIns="65023" rIns="65023" bIns="65023"/>
          <a:lstStyle/>
          <a:p>
            <a:pPr lvl="0" algn="l" defTabSz="457200">
              <a:defRPr sz="1400">
                <a:latin typeface="Helvetica"/>
                <a:ea typeface="Helvetica"/>
                <a:cs typeface="Helvetica"/>
                <a:sym typeface="Helvetica"/>
              </a:defRPr>
            </a:pPr>
          </a:p>
        </p:txBody>
      </p:sp>
      <p:sp>
        <p:nvSpPr>
          <p:cNvPr id="1773" name="Shape 1773"/>
          <p:cNvSpPr/>
          <p:nvPr/>
        </p:nvSpPr>
        <p:spPr>
          <a:xfrm>
            <a:off x="9554876" y="1054651"/>
            <a:ext cx="2890091" cy="7813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b="1" sz="2200">
                <a:latin typeface="Arial"/>
                <a:ea typeface="Arial"/>
                <a:cs typeface="Arial"/>
                <a:sym typeface="Arial"/>
              </a:rPr>
              <a:t>LC:</a:t>
            </a:r>
            <a:endParaRPr b="1" sz="2200">
              <a:latin typeface="Arial"/>
              <a:ea typeface="Arial"/>
              <a:cs typeface="Arial"/>
              <a:sym typeface="Arial"/>
            </a:endParaRPr>
          </a:p>
          <a:p>
            <a:pPr lvl="0" defTabSz="457200">
              <a:defRPr sz="1800"/>
            </a:pPr>
            <a:r>
              <a:rPr b="1" i="1" sz="2200">
                <a:solidFill>
                  <a:srgbClr val="0433FF"/>
                </a:solidFill>
                <a:latin typeface="Arial"/>
                <a:ea typeface="Arial"/>
                <a:cs typeface="Arial"/>
                <a:sym typeface="Arial"/>
              </a:rPr>
              <a:t>Mono photon search</a:t>
            </a:r>
          </a:p>
        </p:txBody>
      </p:sp>
      <p:sp>
        <p:nvSpPr>
          <p:cNvPr id="1774" name="Shape 1774"/>
          <p:cNvSpPr/>
          <p:nvPr/>
        </p:nvSpPr>
        <p:spPr>
          <a:xfrm>
            <a:off x="9167733" y="3588081"/>
            <a:ext cx="589740" cy="513581"/>
          </a:xfrm>
          <a:prstGeom prst="rect">
            <a:avLst/>
          </a:prstGeom>
          <a:solidFill>
            <a:srgbClr val="FFFFFF"/>
          </a:solidFill>
          <a:ln w="12700">
            <a:miter lim="400000"/>
          </a:ln>
        </p:spPr>
        <p:txBody>
          <a:bodyPr lIns="65023" tIns="65023" rIns="65023" bIns="65023" anchor="ctr"/>
          <a:lstStyle/>
          <a:p>
            <a:pPr lvl="0" defTabSz="457200">
              <a:defRPr sz="2200">
                <a:solidFill>
                  <a:srgbClr val="FFFFFF"/>
                </a:solidFill>
                <a:latin typeface="Calibri"/>
                <a:ea typeface="Calibri"/>
                <a:cs typeface="Calibri"/>
                <a:sym typeface="Calibri"/>
              </a:defRPr>
            </a:pPr>
          </a:p>
        </p:txBody>
      </p:sp>
      <p:sp>
        <p:nvSpPr>
          <p:cNvPr id="1775" name="Shape 1775"/>
          <p:cNvSpPr/>
          <p:nvPr/>
        </p:nvSpPr>
        <p:spPr>
          <a:xfrm>
            <a:off x="1422718" y="8499470"/>
            <a:ext cx="10852052" cy="5106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012031">
              <a:buClr>
                <a:srgbClr val="FF40FF"/>
              </a:buClr>
              <a:buFont typeface="Helvetica"/>
              <a:defRPr b="1" i="1" sz="3400">
                <a:solidFill>
                  <a:srgbClr val="FF2C79"/>
                </a:solidFill>
                <a:uFill>
                  <a:solidFill>
                    <a:srgbClr val="FF2C79"/>
                  </a:solidFill>
                </a:uFill>
                <a:latin typeface="Helvetica Neue"/>
                <a:ea typeface="Helvetica Neue"/>
                <a:cs typeface="Helvetica Neue"/>
                <a:sym typeface="Helvetica Neue"/>
              </a:defRPr>
            </a:lvl1pPr>
          </a:lstStyle>
          <a:p>
            <a:pPr lvl="0">
              <a:defRPr b="0" i="0" sz="1800">
                <a:solidFill>
                  <a:srgbClr val="000000"/>
                </a:solidFill>
                <a:uFillTx/>
              </a:defRPr>
            </a:pPr>
            <a:r>
              <a:rPr b="1" i="1" sz="3400">
                <a:solidFill>
                  <a:srgbClr val="FF2C79"/>
                </a:solidFill>
                <a:uFill>
                  <a:solidFill>
                    <a:srgbClr val="FF2C79"/>
                  </a:solidFill>
                </a:uFill>
              </a:rPr>
              <a:t>Loopholes of HL-LHC → Hunting ground of ILC</a:t>
            </a:r>
          </a:p>
        </p:txBody>
      </p:sp>
      <p:sp>
        <p:nvSpPr>
          <p:cNvPr id="1776" name="Shape 1776"/>
          <p:cNvSpPr/>
          <p:nvPr/>
        </p:nvSpPr>
        <p:spPr>
          <a:xfrm rot="19800000">
            <a:off x="10176186" y="4354920"/>
            <a:ext cx="2232945" cy="6776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b="1" i="1" sz="2200">
                <a:solidFill>
                  <a:srgbClr val="FF2600"/>
                </a:solidFill>
                <a:uFill>
                  <a:solidFill>
                    <a:srgbClr val="2E467F"/>
                  </a:solidFill>
                </a:uFill>
                <a:latin typeface="Helvetica Neue"/>
                <a:ea typeface="Helvetica Neue"/>
                <a:cs typeface="Helvetica Neue"/>
                <a:sym typeface="Helvetica Neue"/>
              </a:defRPr>
            </a:lvl1pPr>
          </a:lstStyle>
          <a:p>
            <a:pPr lvl="0">
              <a:defRPr b="0" i="0" sz="1800">
                <a:solidFill>
                  <a:srgbClr val="000000"/>
                </a:solidFill>
                <a:uFillTx/>
              </a:defRPr>
            </a:pPr>
            <a:r>
              <a:rPr b="1" i="1" sz="2200">
                <a:solidFill>
                  <a:srgbClr val="FF2600"/>
                </a:solidFill>
                <a:uFill>
                  <a:solidFill>
                    <a:srgbClr val="2E467F"/>
                  </a:solidFill>
                </a:uFill>
              </a:rPr>
              <a:t>Hermeticity to θ&lt;O(10mrad)</a:t>
            </a:r>
          </a:p>
        </p:txBody>
      </p:sp>
      <p:sp>
        <p:nvSpPr>
          <p:cNvPr id="1777" name="Shape 1777"/>
          <p:cNvSpPr/>
          <p:nvPr/>
        </p:nvSpPr>
        <p:spPr>
          <a:xfrm>
            <a:off x="3793130" y="1862738"/>
            <a:ext cx="2595821"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i="1" sz="2200">
                <a:solidFill>
                  <a:srgbClr val="0433FF"/>
                </a:solidFill>
                <a:latin typeface="Arial"/>
                <a:ea typeface="Arial"/>
                <a:cs typeface="Arial"/>
                <a:sym typeface="Arial"/>
              </a:defRPr>
            </a:lvl1pPr>
          </a:lstStyle>
          <a:p>
            <a:pPr lvl="0">
              <a:defRPr b="0" i="0" sz="1800">
                <a:solidFill>
                  <a:srgbClr val="000000"/>
                </a:solidFill>
              </a:defRPr>
            </a:pPr>
            <a:r>
              <a:rPr b="1" i="1" sz="2200">
                <a:solidFill>
                  <a:srgbClr val="0433FF"/>
                </a:solidFill>
              </a:rPr>
              <a:t>may use mono-jet </a:t>
            </a:r>
          </a:p>
        </p:txBody>
      </p:sp>
      <p:sp>
        <p:nvSpPr>
          <p:cNvPr id="1778" name="Shape 1778"/>
          <p:cNvSpPr/>
          <p:nvPr/>
        </p:nvSpPr>
        <p:spPr>
          <a:xfrm rot="19800000">
            <a:off x="10695937" y="5367583"/>
            <a:ext cx="2232945" cy="10205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b="1" i="1" sz="2200">
                <a:solidFill>
                  <a:srgbClr val="FF2600"/>
                </a:solidFill>
                <a:uFill>
                  <a:solidFill>
                    <a:srgbClr val="2E467F"/>
                  </a:solidFill>
                </a:uFill>
                <a:latin typeface="Helvetica Neue"/>
                <a:ea typeface="Helvetica Neue"/>
                <a:cs typeface="Helvetica Neue"/>
                <a:sym typeface="Helvetica Neue"/>
              </a:defRPr>
            </a:lvl1pPr>
          </a:lstStyle>
          <a:p>
            <a:pPr lvl="0">
              <a:defRPr b="0" i="0" sz="1800">
                <a:solidFill>
                  <a:srgbClr val="000000"/>
                </a:solidFill>
                <a:uFillTx/>
              </a:defRPr>
            </a:pPr>
            <a:r>
              <a:rPr b="1" i="1" sz="2200">
                <a:solidFill>
                  <a:srgbClr val="FF2600"/>
                </a:solidFill>
                <a:uFill>
                  <a:solidFill>
                    <a:srgbClr val="2E467F"/>
                  </a:solidFill>
                </a:uFill>
              </a:rPr>
              <a:t>Veto low angle μ and hadrons as well as e/γ</a:t>
            </a:r>
          </a:p>
        </p:txBody>
      </p:sp>
      <p:sp>
        <p:nvSpPr>
          <p:cNvPr id="1779" name="Shape 1779"/>
          <p:cNvSpPr/>
          <p:nvPr/>
        </p:nvSpPr>
        <p:spPr>
          <a:xfrm rot="19800000">
            <a:off x="8814165" y="3259821"/>
            <a:ext cx="4356044" cy="3347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b="1" i="1" sz="2200">
                <a:solidFill>
                  <a:srgbClr val="FF2600"/>
                </a:solidFill>
                <a:uFill>
                  <a:solidFill>
                    <a:srgbClr val="2E467F"/>
                  </a:solidFill>
                </a:uFill>
                <a:latin typeface="Helvetica Neue"/>
                <a:ea typeface="Helvetica Neue"/>
                <a:cs typeface="Helvetica Neue"/>
                <a:sym typeface="Helvetica Neue"/>
              </a:defRPr>
            </a:lvl1pPr>
          </a:lstStyle>
          <a:p>
            <a:pPr lvl="0">
              <a:defRPr b="0" i="0" sz="1800">
                <a:solidFill>
                  <a:srgbClr val="000000"/>
                </a:solidFill>
                <a:uFillTx/>
              </a:defRPr>
            </a:pPr>
            <a:r>
              <a:rPr b="1" i="1" sz="2200">
                <a:solidFill>
                  <a:srgbClr val="FF2600"/>
                </a:solidFill>
                <a:uFill>
                  <a:solidFill>
                    <a:srgbClr val="2E467F"/>
                  </a:solidFill>
                </a:uFill>
              </a:rPr>
              <a:t>Beam polarization to kill ννγ</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779"/>
                                        </p:tgtEl>
                                        <p:attrNameLst>
                                          <p:attrName>style.visibility</p:attrName>
                                        </p:attrNameLst>
                                      </p:cBhvr>
                                      <p:to>
                                        <p:strVal val="visible"/>
                                      </p:to>
                                    </p:set>
                                    <p:animEffect filter="wipe(left)" transition="in">
                                      <p:cBhvr>
                                        <p:cTn id="7" dur="500"/>
                                        <p:tgtEl>
                                          <p:spTgt spid="177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2" fill="hold">
                                  <p:stCondLst>
                                    <p:cond delay="0"/>
                                  </p:stCondLst>
                                  <p:iterate type="el" backwards="0">
                                    <p:tmAbs val="0"/>
                                  </p:iterate>
                                  <p:childTnLst>
                                    <p:set>
                                      <p:cBhvr>
                                        <p:cTn id="11" fill="hold"/>
                                        <p:tgtEl>
                                          <p:spTgt spid="1776"/>
                                        </p:tgtEl>
                                        <p:attrNameLst>
                                          <p:attrName>style.visibility</p:attrName>
                                        </p:attrNameLst>
                                      </p:cBhvr>
                                      <p:to>
                                        <p:strVal val="visible"/>
                                      </p:to>
                                    </p:set>
                                    <p:animEffect filter="wipe(left)" transition="in">
                                      <p:cBhvr>
                                        <p:cTn id="12" dur="500"/>
                                        <p:tgtEl>
                                          <p:spTgt spid="1776"/>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3" fill="hold">
                                  <p:stCondLst>
                                    <p:cond delay="0"/>
                                  </p:stCondLst>
                                  <p:iterate type="el" backwards="0">
                                    <p:tmAbs val="0"/>
                                  </p:iterate>
                                  <p:childTnLst>
                                    <p:set>
                                      <p:cBhvr>
                                        <p:cTn id="16" fill="hold"/>
                                        <p:tgtEl>
                                          <p:spTgt spid="1778"/>
                                        </p:tgtEl>
                                        <p:attrNameLst>
                                          <p:attrName>style.visibility</p:attrName>
                                        </p:attrNameLst>
                                      </p:cBhvr>
                                      <p:to>
                                        <p:strVal val="visible"/>
                                      </p:to>
                                    </p:set>
                                    <p:animEffect filter="wipe(left)" transition="in">
                                      <p:cBhvr>
                                        <p:cTn id="17" dur="500"/>
                                        <p:tgtEl>
                                          <p:spTgt spid="17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8" grpId="3"/>
      <p:bldP build="whole" bldLvl="1" animBg="1" rev="0" advAuto="0" spid="1779" grpId="1"/>
      <p:bldP build="whole" bldLvl="1" animBg="1" rev="0" advAuto="0" spid="1776" grpId="2"/>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1" name="Shape 1781"/>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DM: Effective Operator Approach</a:t>
            </a:r>
          </a:p>
        </p:txBody>
      </p:sp>
      <p:pic>
        <p:nvPicPr>
          <p:cNvPr id="1782" name="image57.pdf" descr="Comparison_with_LHC_Vector_D5.pdf"/>
          <p:cNvPicPr/>
          <p:nvPr/>
        </p:nvPicPr>
        <p:blipFill>
          <a:blip r:embed="rId2">
            <a:extLst/>
          </a:blip>
          <a:stretch>
            <a:fillRect/>
          </a:stretch>
        </p:blipFill>
        <p:spPr>
          <a:xfrm>
            <a:off x="-1" y="3291069"/>
            <a:ext cx="6544870" cy="4697993"/>
          </a:xfrm>
          <a:prstGeom prst="rect">
            <a:avLst/>
          </a:prstGeom>
          <a:ln w="12700">
            <a:miter lim="400000"/>
          </a:ln>
        </p:spPr>
      </p:pic>
      <p:pic>
        <p:nvPicPr>
          <p:cNvPr id="1783" name="image58.pdf" descr="Comparison_with_LHC_Axial-vector_D8.pdf"/>
          <p:cNvPicPr/>
          <p:nvPr/>
        </p:nvPicPr>
        <p:blipFill>
          <a:blip r:embed="rId3">
            <a:extLst/>
          </a:blip>
          <a:stretch>
            <a:fillRect/>
          </a:stretch>
        </p:blipFill>
        <p:spPr>
          <a:xfrm>
            <a:off x="6459930" y="3297302"/>
            <a:ext cx="6544870" cy="4697993"/>
          </a:xfrm>
          <a:prstGeom prst="rect">
            <a:avLst/>
          </a:prstGeom>
          <a:ln w="12700">
            <a:miter lim="400000"/>
          </a:ln>
        </p:spPr>
      </p:pic>
      <p:sp>
        <p:nvSpPr>
          <p:cNvPr id="1784" name="Shape 1784"/>
          <p:cNvSpPr/>
          <p:nvPr/>
        </p:nvSpPr>
        <p:spPr>
          <a:xfrm>
            <a:off x="346382" y="8126594"/>
            <a:ext cx="12023148" cy="99217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b="1" sz="2800">
                <a:solidFill>
                  <a:srgbClr val="000090"/>
                </a:solidFill>
                <a:latin typeface="Arial"/>
                <a:ea typeface="Arial"/>
                <a:cs typeface="Arial"/>
                <a:sym typeface="Arial"/>
              </a:rPr>
              <a:t>LHC sensitivity: </a:t>
            </a:r>
            <a:r>
              <a:rPr sz="2800">
                <a:latin typeface="Arial"/>
                <a:ea typeface="Arial"/>
                <a:cs typeface="Arial"/>
                <a:sym typeface="Arial"/>
              </a:rPr>
              <a:t>Mediator mass up to Λ~1.5 TeV for large DM mass</a:t>
            </a:r>
            <a:endParaRPr b="1" sz="2800">
              <a:solidFill>
                <a:srgbClr val="000090"/>
              </a:solidFill>
              <a:latin typeface="Arial"/>
              <a:ea typeface="Arial"/>
              <a:cs typeface="Arial"/>
              <a:sym typeface="Arial"/>
            </a:endParaRPr>
          </a:p>
          <a:p>
            <a:pPr lvl="0" algn="l" defTabSz="457200">
              <a:spcBef>
                <a:spcPts val="400"/>
              </a:spcBef>
              <a:defRPr sz="1800"/>
            </a:pPr>
            <a:r>
              <a:rPr b="1" sz="2800">
                <a:solidFill>
                  <a:srgbClr val="000090"/>
                </a:solidFill>
                <a:latin typeface="Arial"/>
                <a:ea typeface="Arial"/>
                <a:cs typeface="Arial"/>
                <a:sym typeface="Arial"/>
              </a:rPr>
              <a:t>ILC sensitivity: </a:t>
            </a:r>
            <a:r>
              <a:rPr sz="2800">
                <a:latin typeface="Arial"/>
                <a:ea typeface="Arial"/>
                <a:cs typeface="Arial"/>
                <a:sym typeface="Arial"/>
              </a:rPr>
              <a:t>Mediator mass up to </a:t>
            </a:r>
            <a:r>
              <a:rPr b="1" i="1" sz="2800">
                <a:solidFill>
                  <a:srgbClr val="FF2C79"/>
                </a:solidFill>
                <a:latin typeface="Arial"/>
                <a:ea typeface="Arial"/>
                <a:cs typeface="Arial"/>
                <a:sym typeface="Arial"/>
              </a:rPr>
              <a:t>Λ~3 TeV</a:t>
            </a:r>
            <a:r>
              <a:rPr sz="2800">
                <a:latin typeface="Arial"/>
                <a:ea typeface="Arial"/>
                <a:cs typeface="Arial"/>
                <a:sym typeface="Arial"/>
              </a:rPr>
              <a:t> for </a:t>
            </a:r>
            <a:r>
              <a:rPr b="1" i="1" sz="2800">
                <a:solidFill>
                  <a:srgbClr val="FF2C79"/>
                </a:solidFill>
                <a:latin typeface="Arial"/>
                <a:ea typeface="Arial"/>
                <a:cs typeface="Arial"/>
                <a:sym typeface="Arial"/>
              </a:rPr>
              <a:t>DM mass up to ~√s/2</a:t>
            </a:r>
          </a:p>
        </p:txBody>
      </p:sp>
      <p:grpSp>
        <p:nvGrpSpPr>
          <p:cNvPr id="1787" name="Group 1787"/>
          <p:cNvGrpSpPr/>
          <p:nvPr/>
        </p:nvGrpSpPr>
        <p:grpSpPr>
          <a:xfrm>
            <a:off x="4846673" y="1032102"/>
            <a:ext cx="3226515" cy="1376709"/>
            <a:chOff x="0" y="0"/>
            <a:chExt cx="3226514" cy="1376708"/>
          </a:xfrm>
        </p:grpSpPr>
        <p:sp>
          <p:nvSpPr>
            <p:cNvPr id="1785" name="Shape 1785"/>
            <p:cNvSpPr/>
            <p:nvPr/>
          </p:nvSpPr>
          <p:spPr>
            <a:xfrm>
              <a:off x="1698195" y="680758"/>
              <a:ext cx="839644" cy="6959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alpha val="50000"/>
              </a:srgbClr>
            </a:solidFill>
            <a:ln w="12700" cap="flat">
              <a:noFill/>
              <a:miter lim="400000"/>
            </a:ln>
            <a:effectLst/>
          </p:spPr>
          <p:txBody>
            <a:bodyPr wrap="square" lIns="65023" tIns="65023" rIns="65023" bIns="65023" numCol="1" anchor="ctr">
              <a:noAutofit/>
            </a:bodyPr>
            <a:lstStyle/>
            <a:p>
              <a:pPr lvl="0" defTabSz="457200">
                <a:defRPr sz="2400">
                  <a:latin typeface="Calibri"/>
                  <a:ea typeface="Calibri"/>
                  <a:cs typeface="Calibri"/>
                  <a:sym typeface="Calibri"/>
                </a:defRPr>
              </a:pPr>
            </a:p>
          </p:txBody>
        </p:sp>
        <p:pic>
          <p:nvPicPr>
            <p:cNvPr id="1786" name="image59.png" descr="latex-image-1.pdf"/>
            <p:cNvPicPr/>
            <p:nvPr/>
          </p:nvPicPr>
          <p:blipFill>
            <a:blip r:embed="rId4">
              <a:extLst/>
            </a:blip>
            <a:stretch>
              <a:fillRect/>
            </a:stretch>
          </p:blipFill>
          <p:spPr>
            <a:xfrm>
              <a:off x="0" y="-1"/>
              <a:ext cx="3226515" cy="1199811"/>
            </a:xfrm>
            <a:prstGeom prst="rect">
              <a:avLst/>
            </a:prstGeom>
            <a:ln w="12700" cap="flat">
              <a:noFill/>
              <a:miter lim="400000"/>
            </a:ln>
            <a:effectLst/>
          </p:spPr>
        </p:pic>
      </p:grpSp>
      <p:pic>
        <p:nvPicPr>
          <p:cNvPr id="1788" name="image60.pdf" descr="latex-image-1.pdf"/>
          <p:cNvPicPr/>
          <p:nvPr/>
        </p:nvPicPr>
        <p:blipFill>
          <a:blip r:embed="rId5">
            <a:extLst/>
          </a:blip>
          <a:stretch>
            <a:fillRect/>
          </a:stretch>
        </p:blipFill>
        <p:spPr>
          <a:xfrm>
            <a:off x="1043488" y="2678121"/>
            <a:ext cx="4390425" cy="612949"/>
          </a:xfrm>
          <a:prstGeom prst="rect">
            <a:avLst/>
          </a:prstGeom>
          <a:ln w="12700">
            <a:miter lim="400000"/>
          </a:ln>
        </p:spPr>
      </p:pic>
      <p:pic>
        <p:nvPicPr>
          <p:cNvPr id="1789" name="image61.pdf" descr="latex-image-1.pdf"/>
          <p:cNvPicPr/>
          <p:nvPr/>
        </p:nvPicPr>
        <p:blipFill>
          <a:blip r:embed="rId6">
            <a:extLst/>
          </a:blip>
          <a:stretch>
            <a:fillRect/>
          </a:stretch>
        </p:blipFill>
        <p:spPr>
          <a:xfrm>
            <a:off x="6981280" y="2611243"/>
            <a:ext cx="5388250" cy="627206"/>
          </a:xfrm>
          <a:prstGeom prst="rect">
            <a:avLst/>
          </a:prstGeom>
          <a:ln w="12700">
            <a:miter lim="400000"/>
          </a:ln>
        </p:spPr>
      </p:pic>
      <p:sp>
        <p:nvSpPr>
          <p:cNvPr id="1790" name="Shape 1790"/>
          <p:cNvSpPr/>
          <p:nvPr/>
        </p:nvSpPr>
        <p:spPr>
          <a:xfrm>
            <a:off x="7725737" y="4526353"/>
            <a:ext cx="222378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Chaus, List et al.</a:t>
            </a:r>
          </a:p>
        </p:txBody>
      </p:sp>
      <p:sp>
        <p:nvSpPr>
          <p:cNvPr id="1791" name="Shape 1791"/>
          <p:cNvSpPr/>
          <p:nvPr/>
        </p:nvSpPr>
        <p:spPr>
          <a:xfrm>
            <a:off x="1216265" y="4410178"/>
            <a:ext cx="2223788"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Chaus, List et al.</a:t>
            </a:r>
          </a:p>
        </p:txBody>
      </p:sp>
      <p:pic>
        <p:nvPicPr>
          <p:cNvPr id="1792" name="image56.png"/>
          <p:cNvPicPr/>
          <p:nvPr/>
        </p:nvPicPr>
        <p:blipFill>
          <a:blip r:embed="rId7">
            <a:extLst/>
          </a:blip>
          <a:stretch>
            <a:fillRect/>
          </a:stretch>
        </p:blipFill>
        <p:spPr>
          <a:xfrm>
            <a:off x="1216265" y="908023"/>
            <a:ext cx="2077157" cy="1770099"/>
          </a:xfrm>
          <a:prstGeom prst="rect">
            <a:avLst/>
          </a:prstGeom>
          <a:ln w="12700">
            <a:miter lim="400000"/>
          </a:ln>
        </p:spPr>
      </p:pic>
      <p:sp>
        <p:nvSpPr>
          <p:cNvPr id="1793" name="Shape 1793"/>
          <p:cNvSpPr/>
          <p:nvPr/>
        </p:nvSpPr>
        <p:spPr>
          <a:xfrm>
            <a:off x="49481" y="5640637"/>
            <a:ext cx="494835" cy="4484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alpha val="50000"/>
            </a:srgbClr>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794" name="Shape 1794"/>
          <p:cNvSpPr/>
          <p:nvPr/>
        </p:nvSpPr>
        <p:spPr>
          <a:xfrm>
            <a:off x="6511189" y="5619052"/>
            <a:ext cx="494835" cy="4484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alpha val="50000"/>
            </a:srgbClr>
          </a:solidFill>
          <a:ln w="12700">
            <a:miter lim="400000"/>
          </a:ln>
        </p:spPr>
        <p:txBody>
          <a:bodyPr lIns="65023" tIns="65023" rIns="65023" bIns="65023" anchor="ctr"/>
          <a:lstStyle/>
          <a:p>
            <a:pPr lvl="0" defTabSz="457200">
              <a:defRPr sz="2400">
                <a:latin typeface="Calibri"/>
                <a:ea typeface="Calibri"/>
                <a:cs typeface="Calibri"/>
                <a:sym typeface="Calibri"/>
              </a:defRPr>
            </a:pPr>
          </a:p>
        </p:txBody>
      </p:sp>
      <p:sp>
        <p:nvSpPr>
          <p:cNvPr id="1795" name="Shape 1795"/>
          <p:cNvSpPr/>
          <p:nvPr>
            <p:ph type="sldNum" sz="quarter" idx="2"/>
          </p:nvPr>
        </p:nvSpPr>
        <p:spPr>
          <a:xfrm>
            <a:off x="11399587" y="9315187"/>
            <a:ext cx="1605213" cy="38927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Tree>
  </p:cSld>
  <p:clrMapOvr>
    <a:masterClrMapping/>
  </p:clrMapOvr>
  <p:transitio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7" name="pasted-image.tif"/>
          <p:cNvPicPr/>
          <p:nvPr/>
        </p:nvPicPr>
        <p:blipFill>
          <a:blip r:embed="rId2">
            <a:extLst/>
          </a:blip>
          <a:stretch>
            <a:fillRect/>
          </a:stretch>
        </p:blipFill>
        <p:spPr>
          <a:xfrm>
            <a:off x="56276" y="1775562"/>
            <a:ext cx="6973255" cy="6834796"/>
          </a:xfrm>
          <a:prstGeom prst="rect">
            <a:avLst/>
          </a:prstGeom>
          <a:ln w="12700">
            <a:miter lim="400000"/>
          </a:ln>
        </p:spPr>
      </p:pic>
      <p:sp>
        <p:nvSpPr>
          <p:cNvPr id="1798" name="Shape 1798"/>
          <p:cNvSpPr/>
          <p:nvPr/>
        </p:nvSpPr>
        <p:spPr>
          <a:xfrm>
            <a:off x="398123" y="8478381"/>
            <a:ext cx="7485365" cy="8569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a:latin typeface="Arial"/>
                <a:ea typeface="Arial"/>
                <a:cs typeface="Arial"/>
                <a:sym typeface="Arial"/>
              </a:rPr>
              <a:t>Baltz, Battaglia, Peskin, Wizansky</a:t>
            </a:r>
            <a:endParaRPr>
              <a:latin typeface="Arial"/>
              <a:ea typeface="Arial"/>
              <a:cs typeface="Arial"/>
              <a:sym typeface="Arial"/>
            </a:endParaRPr>
          </a:p>
          <a:p>
            <a:pPr lvl="0" algn="l" defTabSz="457200">
              <a:defRPr sz="1800"/>
            </a:pPr>
            <a:r>
              <a:rPr>
                <a:latin typeface="Arial"/>
                <a:ea typeface="Arial"/>
                <a:cs typeface="Arial"/>
                <a:sym typeface="Arial"/>
              </a:rPr>
              <a:t>PRD74</a:t>
            </a:r>
            <a:r>
              <a:rPr>
                <a:latin typeface="Arial"/>
                <a:ea typeface="Arial"/>
                <a:cs typeface="Arial"/>
                <a:sym typeface="Arial"/>
              </a:rPr>
              <a:t> (2006)</a:t>
            </a:r>
            <a:r>
              <a:rPr>
                <a:latin typeface="Arial"/>
                <a:ea typeface="Arial"/>
                <a:cs typeface="Arial"/>
                <a:sym typeface="Arial"/>
              </a:rPr>
              <a:t> 1</a:t>
            </a:r>
            <a:r>
              <a:rPr>
                <a:latin typeface="Arial"/>
                <a:ea typeface="Arial"/>
                <a:cs typeface="Arial"/>
                <a:sym typeface="Arial"/>
              </a:rPr>
              <a:t>0</a:t>
            </a:r>
            <a:r>
              <a:rPr>
                <a:latin typeface="Arial"/>
                <a:ea typeface="Arial"/>
                <a:cs typeface="Arial"/>
                <a:sym typeface="Arial"/>
              </a:rPr>
              <a:t>3521</a:t>
            </a:r>
            <a:r>
              <a:rPr>
                <a:latin typeface="Arial"/>
                <a:ea typeface="Arial"/>
                <a:cs typeface="Arial"/>
                <a:sym typeface="Arial"/>
              </a:rPr>
              <a:t>, arXiv:hep-ph/0602187</a:t>
            </a:r>
            <a:endParaRPr>
              <a:latin typeface="Arial"/>
              <a:ea typeface="Arial"/>
              <a:cs typeface="Arial"/>
              <a:sym typeface="Arial"/>
            </a:endParaRPr>
          </a:p>
          <a:p>
            <a:pPr lvl="0" algn="l" defTabSz="457200">
              <a:defRPr sz="1800"/>
            </a:pPr>
            <a:r>
              <a:rPr i="1" sz="1600">
                <a:latin typeface="Arial"/>
                <a:ea typeface="Arial"/>
                <a:cs typeface="Arial"/>
                <a:sym typeface="Arial"/>
              </a:rPr>
              <a:t>*This particular benchmark point is excluded.  Update is in progress.</a:t>
            </a:r>
          </a:p>
        </p:txBody>
      </p:sp>
      <p:sp>
        <p:nvSpPr>
          <p:cNvPr id="1799" name="Shape 1799"/>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DM Relic Abundance</a:t>
            </a:r>
          </a:p>
        </p:txBody>
      </p:sp>
      <p:sp>
        <p:nvSpPr>
          <p:cNvPr id="1800" name="Shape 1800"/>
          <p:cNvSpPr/>
          <p:nvPr/>
        </p:nvSpPr>
        <p:spPr>
          <a:xfrm>
            <a:off x="6889958" y="4758187"/>
            <a:ext cx="5884402" cy="304073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800">
                <a:latin typeface="Arial"/>
                <a:ea typeface="Arial"/>
                <a:cs typeface="Arial"/>
                <a:sym typeface="Arial"/>
              </a:rPr>
              <a:t>Once a DM candidate is discovered, crucial to check the consistency with the measured DM relic abundance.</a:t>
            </a:r>
            <a:endParaRPr sz="2800">
              <a:latin typeface="Arial"/>
              <a:ea typeface="Arial"/>
              <a:cs typeface="Arial"/>
              <a:sym typeface="Arial"/>
            </a:endParaRPr>
          </a:p>
          <a:p>
            <a:pPr lvl="0" algn="l" defTabSz="457200">
              <a:defRPr sz="1800"/>
            </a:pPr>
            <a:endParaRPr sz="2800">
              <a:latin typeface="Arial"/>
              <a:ea typeface="Arial"/>
              <a:cs typeface="Arial"/>
              <a:sym typeface="Arial"/>
            </a:endParaRPr>
          </a:p>
          <a:p>
            <a:pPr lvl="0" algn="l" defTabSz="457200">
              <a:defRPr sz="1800"/>
            </a:pPr>
            <a:r>
              <a:rPr b="1" i="1" sz="2800">
                <a:latin typeface="Helvetica Neue"/>
                <a:ea typeface="Helvetica Neue"/>
                <a:cs typeface="Helvetica Neue"/>
                <a:sym typeface="Helvetica Neue"/>
              </a:rPr>
              <a:t>Mass and couplings measured  at ILC </a:t>
            </a:r>
            <a:br>
              <a:rPr b="1" i="1" sz="2800">
                <a:latin typeface="Helvetica Neue"/>
                <a:ea typeface="Helvetica Neue"/>
                <a:cs typeface="Helvetica Neue"/>
                <a:sym typeface="Helvetica Neue"/>
              </a:rPr>
            </a:br>
            <a:r>
              <a:rPr b="1" i="1" sz="2800">
                <a:latin typeface="Helvetica Neue"/>
                <a:ea typeface="Helvetica Neue"/>
                <a:cs typeface="Helvetica Neue"/>
                <a:sym typeface="Helvetica Neue"/>
              </a:rPr>
              <a:t>       → DM relic density</a:t>
            </a:r>
          </a:p>
        </p:txBody>
      </p:sp>
      <p:pic>
        <p:nvPicPr>
          <p:cNvPr id="1801" name="image79.jpg" descr="Planck_CMB_node_full_image_2.jpg"/>
          <p:cNvPicPr/>
          <p:nvPr/>
        </p:nvPicPr>
        <p:blipFill>
          <a:blip r:embed="rId3">
            <a:extLst/>
          </a:blip>
          <a:stretch>
            <a:fillRect/>
          </a:stretch>
        </p:blipFill>
        <p:spPr>
          <a:xfrm>
            <a:off x="6889958" y="1264014"/>
            <a:ext cx="6114843" cy="3057422"/>
          </a:xfrm>
          <a:prstGeom prst="rect">
            <a:avLst/>
          </a:prstGeom>
          <a:ln w="12700">
            <a:miter lim="400000"/>
          </a:ln>
        </p:spPr>
      </p:pic>
      <p:sp>
        <p:nvSpPr>
          <p:cNvPr id="1802" name="Shape 1802"/>
          <p:cNvSpPr/>
          <p:nvPr/>
        </p:nvSpPr>
        <p:spPr>
          <a:xfrm>
            <a:off x="10961089" y="964421"/>
            <a:ext cx="2043711" cy="36082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1800">
                <a:latin typeface="Arial"/>
                <a:ea typeface="Arial"/>
                <a:cs typeface="Arial"/>
                <a:sym typeface="Arial"/>
              </a:defRPr>
            </a:lvl1pPr>
          </a:lstStyle>
          <a:p>
            <a:pPr lvl="0"/>
            <a:r>
              <a:t>ESA/Planck</a:t>
            </a:r>
          </a:p>
        </p:txBody>
      </p:sp>
      <p:sp>
        <p:nvSpPr>
          <p:cNvPr id="1803" name="Shape 1803"/>
          <p:cNvSpPr/>
          <p:nvPr/>
        </p:nvSpPr>
        <p:spPr>
          <a:xfrm>
            <a:off x="642194" y="851339"/>
            <a:ext cx="5873668" cy="49636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800">
                <a:latin typeface="Arial"/>
                <a:ea typeface="Arial"/>
                <a:cs typeface="Arial"/>
                <a:sym typeface="Arial"/>
              </a:defRPr>
            </a:lvl1pPr>
          </a:lstStyle>
          <a:p>
            <a:pPr lvl="0">
              <a:defRPr sz="1800"/>
            </a:pPr>
            <a:r>
              <a:rPr sz="2800"/>
              <a:t>WMAP/Planck (68% CL)</a:t>
            </a:r>
          </a:p>
        </p:txBody>
      </p:sp>
      <p:sp>
        <p:nvSpPr>
          <p:cNvPr id="1804" name="Shape 1804"/>
          <p:cNvSpPr/>
          <p:nvPr>
            <p:ph type="sldNum" sz="quarter" idx="2"/>
          </p:nvPr>
        </p:nvSpPr>
        <p:spPr>
          <a:xfrm>
            <a:off x="11384826" y="9223019"/>
            <a:ext cx="1605213" cy="38927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pic>
        <p:nvPicPr>
          <p:cNvPr id="1805" name="image80.pdf" descr="latex-image-1.pdf"/>
          <p:cNvPicPr/>
          <p:nvPr/>
        </p:nvPicPr>
        <p:blipFill>
          <a:blip r:embed="rId4">
            <a:extLst/>
          </a:blip>
          <a:stretch>
            <a:fillRect/>
          </a:stretch>
        </p:blipFill>
        <p:spPr>
          <a:xfrm>
            <a:off x="642194" y="1334839"/>
            <a:ext cx="4597151" cy="472140"/>
          </a:xfrm>
          <a:prstGeom prst="rect">
            <a:avLst/>
          </a:prstGeom>
          <a:ln w="12700">
            <a:miter lim="400000"/>
          </a:ln>
        </p:spPr>
      </p:pic>
    </p:spTree>
  </p:cSld>
  <p:clrMapOvr>
    <a:masterClrMapping/>
  </p:clrMapOvr>
  <p:transitio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7" name="Shape 1807"/>
          <p:cNvSpPr/>
          <p:nvPr>
            <p:ph type="title"/>
          </p:nvPr>
        </p:nvSpPr>
        <p:spPr>
          <a:xfrm>
            <a:off x="1269999" y="917440"/>
            <a:ext cx="10464801" cy="7918720"/>
          </a:xfrm>
          <a:prstGeom prst="rect">
            <a:avLst/>
          </a:prstGeom>
        </p:spPr>
        <p:txBody>
          <a:bodyPr/>
          <a:lstStyle>
            <a:lvl1pPr defTabSz="830862"/>
          </a:lstStyle>
          <a:p>
            <a:pPr lvl="0">
              <a:defRPr b="0" sz="1800"/>
            </a:pPr>
            <a:r>
              <a:rPr b="1" sz="7800"/>
              <a:t>Summary</a:t>
            </a:r>
          </a:p>
        </p:txBody>
      </p:sp>
      <p:sp>
        <p:nvSpPr>
          <p:cNvPr id="1808" name="Shape 1808"/>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4" name="Shape 764"/>
          <p:cNvSpPr/>
          <p:nvPr>
            <p:ph type="title"/>
          </p:nvPr>
        </p:nvSpPr>
        <p:spPr>
          <a:xfrm>
            <a:off x="975359" y="1984585"/>
            <a:ext cx="11054082" cy="2350349"/>
          </a:xfrm>
          <a:prstGeom prst="rect">
            <a:avLst/>
          </a:prstGeom>
        </p:spPr>
        <p:txBody>
          <a:bodyPr/>
          <a:lstStyle/>
          <a:p>
            <a:pPr lvl="0">
              <a:defRPr b="0" sz="1800">
                <a:solidFill>
                  <a:srgbClr val="000000"/>
                </a:solidFill>
              </a:defRPr>
            </a:pPr>
            <a:r>
              <a:rPr b="1" sz="4400">
                <a:solidFill>
                  <a:srgbClr val="000090"/>
                </a:solidFill>
              </a:rPr>
              <a:t>Physics at ILC</a:t>
            </a:r>
          </a:p>
        </p:txBody>
      </p:sp>
      <p:sp>
        <p:nvSpPr>
          <p:cNvPr id="765" name="Shape 765"/>
          <p:cNvSpPr/>
          <p:nvPr>
            <p:ph type="body" idx="1"/>
          </p:nvPr>
        </p:nvSpPr>
        <p:spPr>
          <a:xfrm>
            <a:off x="975359" y="5246646"/>
            <a:ext cx="11054082" cy="3031014"/>
          </a:xfrm>
          <a:prstGeom prst="rect">
            <a:avLst/>
          </a:prstGeom>
        </p:spPr>
        <p:txBody>
          <a:bodyPr/>
          <a:lstStyle/>
          <a:p>
            <a:pPr lvl="0"/>
          </a:p>
        </p:txBody>
      </p:sp>
      <p:sp>
        <p:nvSpPr>
          <p:cNvPr id="766" name="Shape 766"/>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b="0" sz="1800"/>
            </a:pPr>
            <a:fld id="{86CB4B4D-7CA3-9044-876B-883B54F8677D}" type="slidenum">
              <a:rPr b="1" sz="2200"/>
            </a:fld>
          </a:p>
        </p:txBody>
      </p:sp>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0" name="Shape 1810"/>
          <p:cNvSpPr/>
          <p:nvPr>
            <p:ph type="body" idx="1"/>
          </p:nvPr>
        </p:nvSpPr>
        <p:spPr>
          <a:xfrm>
            <a:off x="196849" y="269789"/>
            <a:ext cx="12611101" cy="9214023"/>
          </a:xfrm>
          <a:prstGeom prst="rect">
            <a:avLst/>
          </a:prstGeom>
        </p:spPr>
        <p:txBody>
          <a:bodyPr/>
          <a:lstStyle/>
          <a:p>
            <a:pPr lvl="0" marL="558800" indent="-457200" defTabSz="830862">
              <a:spcBef>
                <a:spcPts val="1000"/>
              </a:spcBef>
              <a:buSzPct val="125000"/>
              <a:buFont typeface="Lucida Grande"/>
              <a:defRPr sz="1800"/>
            </a:pPr>
            <a:r>
              <a:rPr sz="2000"/>
              <a:t>The primary goal for the next decades is</a:t>
            </a:r>
            <a:r>
              <a:rPr b="1" i="1" sz="2000"/>
              <a:t> to uncover the secret of the EW symmetry breaking.</a:t>
            </a:r>
            <a:r>
              <a:rPr sz="2000"/>
              <a:t> The discovery of H(125) completed the SM particle spectrum and taught us how the EW symmetry was broken. However, it does not tell us why it was broken. </a:t>
            </a:r>
            <a:r>
              <a:rPr b="1" i="1" sz="2000">
                <a:solidFill>
                  <a:srgbClr val="FF2C79"/>
                </a:solidFill>
              </a:rPr>
              <a:t>Why μ</a:t>
            </a:r>
            <a:r>
              <a:rPr b="1" baseline="31999" i="1" sz="2000">
                <a:solidFill>
                  <a:srgbClr val="FF2C79"/>
                </a:solidFill>
              </a:rPr>
              <a:t>2</a:t>
            </a:r>
            <a:r>
              <a:rPr b="1" i="1" sz="2000">
                <a:solidFill>
                  <a:srgbClr val="FF2C79"/>
                </a:solidFill>
              </a:rPr>
              <a:t> &lt; 0?</a:t>
            </a:r>
            <a:r>
              <a:rPr sz="2000"/>
              <a:t> To answer this question we need to go beyond the SM. </a:t>
            </a:r>
            <a:endParaRPr sz="2000"/>
          </a:p>
          <a:p>
            <a:pPr lvl="0" marL="558800" indent="-457200" defTabSz="830862">
              <a:spcBef>
                <a:spcPts val="1000"/>
              </a:spcBef>
              <a:buSzPct val="125000"/>
              <a:buFont typeface="Lucida Grande"/>
              <a:defRPr sz="1800"/>
            </a:pPr>
            <a:r>
              <a:rPr sz="2000"/>
              <a:t>There is a big branching point concerning the question: </a:t>
            </a:r>
            <a:r>
              <a:rPr b="1" i="1" sz="2000">
                <a:solidFill>
                  <a:srgbClr val="FF2C79"/>
                </a:solidFill>
              </a:rPr>
              <a:t>Is H(125) elementary or composite? </a:t>
            </a:r>
            <a:r>
              <a:rPr sz="2000"/>
              <a:t>There are </a:t>
            </a:r>
            <a:r>
              <a:rPr b="1" i="1" sz="2000">
                <a:solidFill>
                  <a:srgbClr val="0433FF"/>
                </a:solidFill>
              </a:rPr>
              <a:t>two powerful probes</a:t>
            </a:r>
            <a:r>
              <a:rPr sz="2000"/>
              <a:t> in hand: </a:t>
            </a:r>
            <a:r>
              <a:rPr b="1" i="1" sz="2000">
                <a:solidFill>
                  <a:srgbClr val="0433FF"/>
                </a:solidFill>
              </a:rPr>
              <a:t>H(125) itself and the top quark</a:t>
            </a:r>
            <a:r>
              <a:rPr sz="2000"/>
              <a:t>. Different models predict different deviation patterns in Higgs and top couplings. </a:t>
            </a:r>
            <a:r>
              <a:rPr b="1" i="1" sz="2000"/>
              <a:t>ILC will measure these couplings with unprecedented precision.</a:t>
            </a:r>
            <a:endParaRPr b="1" i="1" sz="2000"/>
          </a:p>
          <a:p>
            <a:pPr lvl="0" marL="558800" indent="-457200" defTabSz="830862">
              <a:spcBef>
                <a:spcPts val="1000"/>
              </a:spcBef>
              <a:buSzPct val="125000"/>
              <a:buFont typeface="Lucida Grande"/>
              <a:defRPr sz="1800"/>
            </a:pPr>
            <a:r>
              <a:rPr sz="2000"/>
              <a:t>This will open up </a:t>
            </a:r>
            <a:r>
              <a:rPr sz="2000">
                <a:solidFill>
                  <a:srgbClr val="FF2C79"/>
                </a:solidFill>
                <a:uFill>
                  <a:solidFill>
                    <a:srgbClr val="FF2C79"/>
                  </a:solidFill>
                </a:uFill>
              </a:rPr>
              <a:t>a window to BSM</a:t>
            </a:r>
            <a:r>
              <a:rPr sz="2000"/>
              <a:t> and </a:t>
            </a:r>
            <a:r>
              <a:rPr b="1" i="1" sz="2000">
                <a:solidFill>
                  <a:srgbClr val="0433FF"/>
                </a:solidFill>
              </a:rPr>
              <a:t>fingerprint BSM models</a:t>
            </a:r>
            <a:r>
              <a:rPr sz="2000"/>
              <a:t>, otherwise will </a:t>
            </a:r>
            <a:r>
              <a:rPr sz="2000">
                <a:solidFill>
                  <a:srgbClr val="FF2C79"/>
                </a:solidFill>
                <a:uFill>
                  <a:solidFill>
                    <a:srgbClr val="FF2C79"/>
                  </a:solidFill>
                </a:uFill>
              </a:rPr>
              <a:t>set the energy scale for the E-frontier machine that will follow LHC and ILC.</a:t>
            </a:r>
            <a:endParaRPr sz="2000">
              <a:solidFill>
                <a:srgbClr val="FF2C79"/>
              </a:solidFill>
              <a:uFill>
                <a:solidFill>
                  <a:srgbClr val="FF2C79"/>
                </a:solidFill>
              </a:uFill>
            </a:endParaRPr>
          </a:p>
          <a:p>
            <a:pPr lvl="0" marL="558800" indent="-457200" defTabSz="830862">
              <a:spcBef>
                <a:spcPts val="1000"/>
              </a:spcBef>
              <a:buSzPct val="125000"/>
              <a:buFont typeface="Lucida Grande"/>
              <a:defRPr sz="1800"/>
            </a:pPr>
            <a:r>
              <a:rPr b="1" i="1" sz="2000">
                <a:solidFill>
                  <a:srgbClr val="0433FF"/>
                </a:solidFill>
                <a:uFill>
                  <a:solidFill>
                    <a:srgbClr val="FF2C79"/>
                  </a:solidFill>
                </a:uFill>
              </a:rPr>
              <a:t>Cubic self-coupling measurement</a:t>
            </a:r>
            <a:r>
              <a:rPr sz="2000">
                <a:uFill>
                  <a:solidFill>
                    <a:srgbClr val="FF2C79"/>
                  </a:solidFill>
                </a:uFill>
              </a:rPr>
              <a:t> will decide whether the EWSB was 1st order phase transition or not. If it was, it will provide us the possibility of understanding </a:t>
            </a:r>
            <a:r>
              <a:rPr b="1" i="1" sz="2000">
                <a:solidFill>
                  <a:srgbClr val="FF2C79"/>
                </a:solidFill>
                <a:uFill>
                  <a:solidFill>
                    <a:srgbClr val="FF2C79"/>
                  </a:solidFill>
                </a:uFill>
              </a:rPr>
              <a:t>baryogenesis at the EW scale</a:t>
            </a:r>
            <a:r>
              <a:rPr sz="2000">
                <a:uFill>
                  <a:solidFill>
                    <a:srgbClr val="FF2C79"/>
                  </a:solidFill>
                </a:uFill>
              </a:rPr>
              <a:t>. </a:t>
            </a:r>
            <a:endParaRPr sz="2000">
              <a:uFill>
                <a:solidFill>
                  <a:srgbClr val="FF2C79"/>
                </a:solidFill>
              </a:uFill>
            </a:endParaRPr>
          </a:p>
          <a:p>
            <a:pPr lvl="0" marL="558800" indent="-457200" defTabSz="830862">
              <a:spcBef>
                <a:spcPts val="1000"/>
              </a:spcBef>
              <a:buSzPct val="125000"/>
              <a:buFont typeface="Lucida Grande"/>
              <a:defRPr sz="1800"/>
            </a:pPr>
            <a:r>
              <a:rPr b="1" i="1" sz="2000">
                <a:uFill>
                  <a:solidFill>
                    <a:srgbClr val="FF2C79"/>
                  </a:solidFill>
                </a:uFill>
              </a:rPr>
              <a:t>The ILC is an ideal machine to answer these questions</a:t>
            </a:r>
            <a:r>
              <a:rPr sz="2000"/>
              <a:t> (regardless of BSM scenarios) and we can do this</a:t>
            </a:r>
            <a:r>
              <a:rPr b="1" i="1" sz="2000">
                <a:solidFill>
                  <a:srgbClr val="FF2C79"/>
                </a:solidFill>
              </a:rPr>
              <a:t> model-independently</a:t>
            </a:r>
            <a:r>
              <a:rPr sz="2000"/>
              <a:t>.</a:t>
            </a:r>
            <a:endParaRPr sz="2000"/>
          </a:p>
          <a:p>
            <a:pPr lvl="0" marL="558800" indent="-457200" defTabSz="830862">
              <a:spcBef>
                <a:spcPts val="1000"/>
              </a:spcBef>
              <a:buSzPct val="125000"/>
              <a:buFont typeface="Lucida Grande"/>
              <a:defRPr sz="1800"/>
            </a:pPr>
            <a:r>
              <a:rPr sz="2000">
                <a:uFill>
                  <a:solidFill>
                    <a:srgbClr val="FF2C79"/>
                  </a:solidFill>
                </a:uFill>
              </a:rPr>
              <a:t>It is also very important to stress that </a:t>
            </a:r>
            <a:r>
              <a:rPr b="1" i="1" sz="2000">
                <a:solidFill>
                  <a:srgbClr val="FF2C79"/>
                </a:solidFill>
                <a:uFill>
                  <a:solidFill>
                    <a:srgbClr val="FF2C79"/>
                  </a:solidFill>
                </a:uFill>
              </a:rPr>
              <a:t>ILC, too, is an energy frontier machine.</a:t>
            </a:r>
            <a:r>
              <a:rPr sz="2000">
                <a:solidFill>
                  <a:srgbClr val="FF2C79"/>
                </a:solidFill>
                <a:uFill>
                  <a:solidFill>
                    <a:srgbClr val="FF2C79"/>
                  </a:solidFill>
                </a:uFill>
              </a:rPr>
              <a:t> It will access the energy region never explored with any lepton collider. </a:t>
            </a:r>
            <a:r>
              <a:rPr sz="2000">
                <a:uFill>
                  <a:solidFill>
                    <a:srgbClr val="FF2C79"/>
                  </a:solidFill>
                </a:uFill>
              </a:rPr>
              <a:t>It is not a tiny corner of the parameter space that will be left after LHC. </a:t>
            </a:r>
            <a:r>
              <a:rPr b="1" i="1" sz="2000">
                <a:uFill>
                  <a:solidFill>
                    <a:srgbClr val="FF2C79"/>
                  </a:solidFill>
                </a:uFill>
              </a:rPr>
              <a:t>There is a wide and interesting region for ILC to explore.</a:t>
            </a:r>
            <a:r>
              <a:rPr sz="2000">
                <a:uFill>
                  <a:solidFill>
                    <a:srgbClr val="FF2C79"/>
                  </a:solidFill>
                </a:uFill>
              </a:rPr>
              <a:t> </a:t>
            </a:r>
            <a:endParaRPr sz="2000">
              <a:solidFill>
                <a:srgbClr val="2E467F"/>
              </a:solidFill>
            </a:endParaRPr>
          </a:p>
          <a:p>
            <a:pPr lvl="0" marL="558800" indent="-457200" defTabSz="830862">
              <a:spcBef>
                <a:spcPts val="1000"/>
              </a:spcBef>
              <a:buSzPct val="125000"/>
              <a:buFont typeface="Lucida Grande"/>
              <a:defRPr sz="1800"/>
            </a:pPr>
            <a:r>
              <a:rPr sz="2000"/>
              <a:t>Once a new particle is found at ILC, we can precisely determine its properties, making full use of </a:t>
            </a:r>
            <a:r>
              <a:rPr b="1" i="1" sz="2000"/>
              <a:t>polarized beams</a:t>
            </a:r>
            <a:r>
              <a:rPr sz="2000"/>
              <a:t>. In the case of natural radiative SUSY scenario, we might even probe GUT scale physics using RGE.</a:t>
            </a:r>
            <a:endParaRPr sz="2000"/>
          </a:p>
          <a:p>
            <a:pPr lvl="0" marL="558800" indent="-457200" defTabSz="830862">
              <a:spcBef>
                <a:spcPts val="1000"/>
              </a:spcBef>
              <a:buSzPct val="125000"/>
              <a:buFont typeface="Lucida Grande"/>
              <a:defRPr sz="1800"/>
            </a:pPr>
            <a:r>
              <a:rPr sz="2000"/>
              <a:t>If there is a DM candidate within ILC’s reach, its measured mass and couplings can be used to calculate the DM relic density and will </a:t>
            </a:r>
            <a:r>
              <a:rPr b="1" i="1" sz="2000"/>
              <a:t>reveal the nature of the cosmic DM</a:t>
            </a:r>
            <a:r>
              <a:rPr sz="2000"/>
              <a:t>.</a:t>
            </a:r>
            <a:endParaRPr sz="2000"/>
          </a:p>
          <a:p>
            <a:pPr lvl="0" marL="558800" indent="-457200" defTabSz="830862">
              <a:spcBef>
                <a:spcPts val="1000"/>
              </a:spcBef>
              <a:buSzPct val="125000"/>
              <a:buFont typeface="Lucida Grande"/>
              <a:defRPr sz="1800"/>
            </a:pPr>
            <a:r>
              <a:rPr b="1" i="1" sz="2000"/>
              <a:t>In this way, ILC will pave the way to BSM physics.</a:t>
            </a:r>
          </a:p>
        </p:txBody>
      </p:sp>
      <p:sp>
        <p:nvSpPr>
          <p:cNvPr id="1811" name="Shape 181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fld>
          </a:p>
        </p:txBody>
      </p:sp>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3" name="Shape 1813"/>
          <p:cNvSpPr/>
          <p:nvPr>
            <p:ph type="title"/>
          </p:nvPr>
        </p:nvSpPr>
        <p:spPr>
          <a:xfrm>
            <a:off x="975359" y="1984585"/>
            <a:ext cx="11054082" cy="2350349"/>
          </a:xfrm>
          <a:prstGeom prst="rect">
            <a:avLst/>
          </a:prstGeom>
        </p:spPr>
        <p:txBody>
          <a:bodyPr/>
          <a:lstStyle/>
          <a:p>
            <a:pPr lvl="0">
              <a:defRPr b="0" sz="1800">
                <a:solidFill>
                  <a:srgbClr val="000000"/>
                </a:solidFill>
              </a:defRPr>
            </a:pPr>
            <a:r>
              <a:rPr b="1" sz="4400">
                <a:solidFill>
                  <a:srgbClr val="000090"/>
                </a:solidFill>
              </a:rPr>
              <a:t>Additional Slides</a:t>
            </a:r>
          </a:p>
        </p:txBody>
      </p:sp>
      <p:sp>
        <p:nvSpPr>
          <p:cNvPr id="1814" name="Shape 1814"/>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b="0" sz="1800"/>
            </a:pPr>
            <a:fld id="{86CB4B4D-7CA3-9044-876B-883B54F8677D}" type="slidenum">
              <a:rPr b="1" sz="2200"/>
            </a:fld>
          </a:p>
        </p:txBody>
      </p:sp>
    </p:spTree>
  </p:cSld>
  <p:clrMapOvr>
    <a:masterClrMapping/>
  </p:clrMapOvr>
  <p:transition spd="med" advClick="1"/>
</p:sld>
</file>

<file path=ppt/slides/slide8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816" name="Shape 1816"/>
          <p:cNvSpPr/>
          <p:nvPr>
            <p:ph type="title"/>
          </p:nvPr>
        </p:nvSpPr>
        <p:spPr>
          <a:xfrm>
            <a:off x="1269999" y="917440"/>
            <a:ext cx="10464801" cy="7918720"/>
          </a:xfrm>
          <a:prstGeom prst="rect">
            <a:avLst/>
          </a:prstGeom>
        </p:spPr>
        <p:txBody>
          <a:bodyPr/>
          <a:lstStyle/>
          <a:p>
            <a:pPr lvl="0" defTabSz="830862">
              <a:defRPr b="0" sz="1800"/>
            </a:pPr>
            <a:r>
              <a:rPr b="1" sz="7800"/>
              <a:t>Physics and</a:t>
            </a:r>
            <a:endParaRPr b="1" sz="7800"/>
          </a:p>
          <a:p>
            <a:pPr lvl="0" defTabSz="830862">
              <a:defRPr b="0" sz="1800"/>
            </a:pPr>
            <a:r>
              <a:rPr b="1" sz="7800"/>
              <a:t>Experiments</a:t>
            </a:r>
          </a:p>
        </p:txBody>
      </p:sp>
      <p:sp>
        <p:nvSpPr>
          <p:cNvPr id="1817" name="Shape 1817"/>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819" name="image85.png"/>
          <p:cNvPicPr/>
          <p:nvPr/>
        </p:nvPicPr>
        <p:blipFill>
          <a:blip r:embed="rId2">
            <a:extLst/>
          </a:blip>
          <a:stretch>
            <a:fillRect/>
          </a:stretch>
        </p:blipFill>
        <p:spPr>
          <a:xfrm>
            <a:off x="150752" y="903638"/>
            <a:ext cx="5809792" cy="8090342"/>
          </a:xfrm>
          <a:prstGeom prst="rect">
            <a:avLst/>
          </a:prstGeom>
          <a:ln w="12700">
            <a:miter lim="400000"/>
          </a:ln>
        </p:spPr>
      </p:pic>
      <p:sp>
        <p:nvSpPr>
          <p:cNvPr id="1820" name="Shape 1820"/>
          <p:cNvSpPr/>
          <p:nvPr/>
        </p:nvSpPr>
        <p:spPr>
          <a:xfrm>
            <a:off x="3825647" y="1336717"/>
            <a:ext cx="908370" cy="82398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1300480">
              <a:defRPr b="1" baseline="-19818" sz="4400">
                <a:solidFill>
                  <a:srgbClr val="0000FF"/>
                </a:solidFill>
                <a:latin typeface="Arial"/>
                <a:ea typeface="Arial"/>
                <a:cs typeface="Arial"/>
                <a:sym typeface="Arial"/>
              </a:defRPr>
            </a:lvl1pPr>
          </a:lstStyle>
          <a:p>
            <a:pPr lvl="0">
              <a:defRPr b="0" baseline="0" sz="1800">
                <a:solidFill>
                  <a:srgbClr val="000000"/>
                </a:solidFill>
              </a:defRPr>
            </a:pPr>
            <a:r>
              <a:rPr b="1" baseline="-19818" sz="4400">
                <a:solidFill>
                  <a:srgbClr val="0000FF"/>
                </a:solidFill>
              </a:rPr>
              <a:t>LHC</a:t>
            </a:r>
          </a:p>
        </p:txBody>
      </p:sp>
      <p:sp>
        <p:nvSpPr>
          <p:cNvPr id="1821" name="Shape 1821"/>
          <p:cNvSpPr/>
          <p:nvPr/>
        </p:nvSpPr>
        <p:spPr>
          <a:xfrm flipH="1">
            <a:off x="4318177" y="3043911"/>
            <a:ext cx="1" cy="3015950"/>
          </a:xfrm>
          <a:prstGeom prst="line">
            <a:avLst/>
          </a:prstGeom>
          <a:ln w="101600">
            <a:solidFill>
              <a:srgbClr val="0000FF"/>
            </a:solidFill>
            <a:round/>
            <a:headEnd type="triangle"/>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1822" name="Shape 1822"/>
          <p:cNvSpPr/>
          <p:nvPr/>
        </p:nvSpPr>
        <p:spPr>
          <a:xfrm>
            <a:off x="2343462" y="1437875"/>
            <a:ext cx="1337087" cy="6691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1300480">
              <a:defRPr b="1" baseline="-19411" sz="3400">
                <a:solidFill>
                  <a:srgbClr val="0000FF"/>
                </a:solidFill>
                <a:latin typeface="Arial"/>
                <a:ea typeface="Arial"/>
                <a:cs typeface="Arial"/>
                <a:sym typeface="Arial"/>
              </a:defRPr>
            </a:lvl1pPr>
          </a:lstStyle>
          <a:p>
            <a:pPr lvl="0">
              <a:defRPr b="0" baseline="0" sz="1800">
                <a:solidFill>
                  <a:srgbClr val="000000"/>
                </a:solidFill>
              </a:defRPr>
            </a:pPr>
            <a:r>
              <a:rPr b="1" baseline="-19411" sz="3400">
                <a:solidFill>
                  <a:srgbClr val="0000FF"/>
                </a:solidFill>
              </a:rPr>
              <a:t>Tevatron</a:t>
            </a:r>
          </a:p>
        </p:txBody>
      </p:sp>
      <p:sp>
        <p:nvSpPr>
          <p:cNvPr id="1823" name="Shape 1823"/>
          <p:cNvSpPr/>
          <p:nvPr/>
        </p:nvSpPr>
        <p:spPr>
          <a:xfrm flipH="1">
            <a:off x="3143362" y="3333535"/>
            <a:ext cx="1" cy="3432394"/>
          </a:xfrm>
          <a:prstGeom prst="line">
            <a:avLst/>
          </a:prstGeom>
          <a:ln w="101600">
            <a:solidFill>
              <a:srgbClr val="0000FF"/>
            </a:solidFill>
            <a:round/>
            <a:headEnd type="triangle"/>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1824" name="Shape 1824"/>
          <p:cNvSpPr/>
          <p:nvPr>
            <p:ph type="title"/>
          </p:nvPr>
        </p:nvSpPr>
        <p:spPr>
          <a:xfrm>
            <a:off x="-1" y="1"/>
            <a:ext cx="13004801" cy="800907"/>
          </a:xfrm>
          <a:prstGeom prst="rect">
            <a:avLst/>
          </a:prstGeom>
        </p:spPr>
        <p:txBody>
          <a:bodyPr/>
          <a:lstStyle>
            <a:lvl1pPr defTabSz="443484">
              <a:defRPr sz="4656"/>
            </a:lvl1pPr>
          </a:lstStyle>
          <a:p>
            <a:pPr lvl="0">
              <a:defRPr b="0" sz="1800">
                <a:solidFill>
                  <a:srgbClr val="000000"/>
                </a:solidFill>
              </a:defRPr>
            </a:pPr>
            <a:r>
              <a:rPr b="1" sz="4656">
                <a:solidFill>
                  <a:srgbClr val="000090"/>
                </a:solidFill>
              </a:rPr>
              <a:t>Cross Sections</a:t>
            </a:r>
          </a:p>
        </p:txBody>
      </p:sp>
      <p:grpSp>
        <p:nvGrpSpPr>
          <p:cNvPr id="1830" name="Group 1830"/>
          <p:cNvGrpSpPr/>
          <p:nvPr/>
        </p:nvGrpSpPr>
        <p:grpSpPr>
          <a:xfrm>
            <a:off x="5906391" y="4325941"/>
            <a:ext cx="6698785" cy="4667842"/>
            <a:chOff x="-2696" y="14171"/>
            <a:chExt cx="6698783" cy="4667840"/>
          </a:xfrm>
        </p:grpSpPr>
        <p:pic>
          <p:nvPicPr>
            <p:cNvPr id="1825" name="image86.png" descr="lecture-part1_04.tif                                           00028477Macintosh HD                   B7454CB6:"/>
            <p:cNvPicPr/>
            <p:nvPr/>
          </p:nvPicPr>
          <p:blipFill>
            <a:blip r:embed="rId3">
              <a:extLst/>
            </a:blip>
            <a:stretch>
              <a:fillRect/>
            </a:stretch>
          </p:blipFill>
          <p:spPr>
            <a:xfrm>
              <a:off x="2486" y="50875"/>
              <a:ext cx="6693601" cy="4631138"/>
            </a:xfrm>
            <a:prstGeom prst="rect">
              <a:avLst/>
            </a:prstGeom>
            <a:ln w="12700" cap="flat">
              <a:noFill/>
              <a:miter lim="400000"/>
            </a:ln>
            <a:effectLst/>
          </p:spPr>
        </p:pic>
        <p:sp>
          <p:nvSpPr>
            <p:cNvPr id="1826" name="Shape 1826"/>
            <p:cNvSpPr/>
            <p:nvPr/>
          </p:nvSpPr>
          <p:spPr>
            <a:xfrm>
              <a:off x="4516270" y="226895"/>
              <a:ext cx="833716" cy="272206"/>
            </a:xfrm>
            <a:prstGeom prst="rect">
              <a:avLst/>
            </a:prstGeom>
            <a:solidFill>
              <a:srgbClr val="FFFFFF"/>
            </a:solidFill>
            <a:ln w="12700" cap="flat">
              <a:noFill/>
              <a:miter lim="400000"/>
            </a:ln>
            <a:effectLst/>
          </p:spPr>
          <p:txBody>
            <a:bodyPr wrap="square" lIns="65023" tIns="65023" rIns="65023" bIns="65023" numCol="1" anchor="ctr">
              <a:noAutofit/>
            </a:bodyPr>
            <a:lstStyle/>
            <a:p>
              <a:pPr lvl="0" algn="l" defTabSz="1300480">
                <a:defRPr sz="2400">
                  <a:latin typeface="Arial"/>
                  <a:ea typeface="Arial"/>
                  <a:cs typeface="Arial"/>
                  <a:sym typeface="Arial"/>
                </a:defRPr>
              </a:pPr>
            </a:p>
          </p:txBody>
        </p:sp>
        <p:sp>
          <p:nvSpPr>
            <p:cNvPr id="1827" name="Shape 1827"/>
            <p:cNvSpPr/>
            <p:nvPr/>
          </p:nvSpPr>
          <p:spPr>
            <a:xfrm rot="16200000">
              <a:off x="-183102" y="194576"/>
              <a:ext cx="811918"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200">
                  <a:latin typeface="Arial"/>
                  <a:ea typeface="Arial"/>
                  <a:cs typeface="Arial"/>
                  <a:sym typeface="Arial"/>
                </a:defRPr>
              </a:lvl1pPr>
            </a:lstStyle>
            <a:p>
              <a:pPr lvl="0">
                <a:defRPr sz="1800"/>
              </a:pPr>
              <a:r>
                <a:rPr sz="2200"/>
                <a:t>σ (fb)</a:t>
              </a:r>
            </a:p>
          </p:txBody>
        </p:sp>
        <p:sp>
          <p:nvSpPr>
            <p:cNvPr id="1828" name="Shape 1828"/>
            <p:cNvSpPr/>
            <p:nvPr/>
          </p:nvSpPr>
          <p:spPr>
            <a:xfrm>
              <a:off x="1798012" y="1797925"/>
              <a:ext cx="1" cy="711678"/>
            </a:xfrm>
            <a:prstGeom prst="line">
              <a:avLst/>
            </a:prstGeom>
            <a:noFill/>
            <a:ln w="76200" cap="flat">
              <a:solidFill>
                <a:srgbClr val="FF0000"/>
              </a:solidFill>
              <a:prstDash val="solid"/>
              <a:round/>
              <a:headEnd type="triangle" w="med" len="med"/>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829" name="Shape 1829"/>
            <p:cNvSpPr/>
            <p:nvPr/>
          </p:nvSpPr>
          <p:spPr>
            <a:xfrm>
              <a:off x="856027" y="2394757"/>
              <a:ext cx="2561563" cy="128444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0800" cap="flat">
              <a:solidFill>
                <a:srgbClr val="FF0000"/>
              </a:solidFill>
              <a:prstDash val="solid"/>
              <a:bevel/>
            </a:ln>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p>
          </p:txBody>
        </p:sp>
      </p:grpSp>
      <p:sp>
        <p:nvSpPr>
          <p:cNvPr id="1831" name="Shape 1831"/>
          <p:cNvSpPr/>
          <p:nvPr/>
        </p:nvSpPr>
        <p:spPr>
          <a:xfrm>
            <a:off x="8316828" y="8869884"/>
            <a:ext cx="1258576"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√s (GeV)</a:t>
            </a:r>
          </a:p>
        </p:txBody>
      </p:sp>
      <p:grpSp>
        <p:nvGrpSpPr>
          <p:cNvPr id="1840" name="Group 1840"/>
          <p:cNvGrpSpPr/>
          <p:nvPr/>
        </p:nvGrpSpPr>
        <p:grpSpPr>
          <a:xfrm>
            <a:off x="6802689" y="3934920"/>
            <a:ext cx="5465655" cy="2462674"/>
            <a:chOff x="0" y="0"/>
            <a:chExt cx="5465654" cy="2462672"/>
          </a:xfrm>
        </p:grpSpPr>
        <p:sp>
          <p:nvSpPr>
            <p:cNvPr id="1832" name="Shape 1832"/>
            <p:cNvSpPr/>
            <p:nvPr/>
          </p:nvSpPr>
          <p:spPr>
            <a:xfrm>
              <a:off x="749582" y="1106894"/>
              <a:ext cx="1402076" cy="1"/>
            </a:xfrm>
            <a:prstGeom prst="line">
              <a:avLst/>
            </a:prstGeom>
            <a:noFill/>
            <a:ln w="50800" cap="flat">
              <a:solidFill>
                <a:srgbClr val="FF0000"/>
              </a:solidFill>
              <a:prstDash val="solid"/>
              <a:round/>
              <a:headEnd type="triangle" w="med" len="med"/>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833" name="Shape 1833"/>
            <p:cNvSpPr/>
            <p:nvPr/>
          </p:nvSpPr>
          <p:spPr>
            <a:xfrm>
              <a:off x="2184496" y="1106894"/>
              <a:ext cx="2350348" cy="1"/>
            </a:xfrm>
            <a:prstGeom prst="line">
              <a:avLst/>
            </a:prstGeom>
            <a:noFill/>
            <a:ln w="50800" cap="flat">
              <a:solidFill>
                <a:srgbClr val="FF0000"/>
              </a:solidFill>
              <a:prstDash val="sysDash"/>
              <a:round/>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834" name="Shape 1834"/>
            <p:cNvSpPr/>
            <p:nvPr/>
          </p:nvSpPr>
          <p:spPr>
            <a:xfrm>
              <a:off x="3417141" y="632549"/>
              <a:ext cx="867443"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200">
                  <a:solidFill>
                    <a:srgbClr val="FF0000"/>
                  </a:solidFill>
                  <a:latin typeface="Arial"/>
                  <a:ea typeface="Arial"/>
                  <a:cs typeface="Arial"/>
                  <a:sym typeface="Arial"/>
                </a:defRPr>
              </a:lvl1pPr>
            </a:lstStyle>
            <a:p>
              <a:pPr lvl="0">
                <a:defRPr b="0" sz="1800">
                  <a:solidFill>
                    <a:srgbClr val="000000"/>
                  </a:solidFill>
                </a:defRPr>
              </a:pPr>
              <a:r>
                <a:rPr b="1" sz="2200">
                  <a:solidFill>
                    <a:srgbClr val="FF0000"/>
                  </a:solidFill>
                </a:rPr>
                <a:t>1 TeV</a:t>
              </a:r>
            </a:p>
          </p:txBody>
        </p:sp>
        <p:sp>
          <p:nvSpPr>
            <p:cNvPr id="1835" name="Shape 1835"/>
            <p:cNvSpPr/>
            <p:nvPr/>
          </p:nvSpPr>
          <p:spPr>
            <a:xfrm>
              <a:off x="73677" y="687179"/>
              <a:ext cx="686133"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200">
                  <a:solidFill>
                    <a:srgbClr val="008000"/>
                  </a:solidFill>
                  <a:latin typeface="Arial"/>
                  <a:ea typeface="Arial"/>
                  <a:cs typeface="Arial"/>
                  <a:sym typeface="Arial"/>
                </a:defRPr>
              </a:lvl1pPr>
            </a:lstStyle>
            <a:p>
              <a:pPr lvl="0">
                <a:defRPr b="0" sz="1800">
                  <a:solidFill>
                    <a:srgbClr val="000000"/>
                  </a:solidFill>
                </a:defRPr>
              </a:pPr>
              <a:r>
                <a:rPr b="1" sz="2200">
                  <a:solidFill>
                    <a:srgbClr val="008000"/>
                  </a:solidFill>
                </a:rPr>
                <a:t>LEP</a:t>
              </a:r>
            </a:p>
          </p:txBody>
        </p:sp>
        <p:sp>
          <p:nvSpPr>
            <p:cNvPr id="1836" name="Shape 1836"/>
            <p:cNvSpPr/>
            <p:nvPr/>
          </p:nvSpPr>
          <p:spPr>
            <a:xfrm>
              <a:off x="0" y="646687"/>
              <a:ext cx="749583" cy="1"/>
            </a:xfrm>
            <a:prstGeom prst="line">
              <a:avLst/>
            </a:prstGeom>
            <a:noFill/>
            <a:ln w="50800" cap="flat">
              <a:solidFill>
                <a:srgbClr val="008000"/>
              </a:solidFill>
              <a:prstDash val="solid"/>
              <a:round/>
              <a:headEnd type="triangle" w="med" len="med"/>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1837" name="Shape 1837"/>
            <p:cNvSpPr/>
            <p:nvPr/>
          </p:nvSpPr>
          <p:spPr>
            <a:xfrm>
              <a:off x="714872" y="0"/>
              <a:ext cx="2705462"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lvl="0" algn="l" defTabSz="457200">
                <a:defRPr sz="1800"/>
              </a:pPr>
              <a:r>
                <a:rPr b="1" sz="2200">
                  <a:latin typeface="Arial"/>
                  <a:ea typeface="Arial"/>
                  <a:cs typeface="Arial"/>
                  <a:sym typeface="Arial"/>
                </a:rPr>
                <a:t>e</a:t>
              </a:r>
              <a:r>
                <a:rPr b="1" baseline="30545" sz="2200">
                  <a:latin typeface="Arial"/>
                  <a:ea typeface="Arial"/>
                  <a:cs typeface="Arial"/>
                  <a:sym typeface="Arial"/>
                </a:rPr>
                <a:t>+</a:t>
              </a:r>
              <a:r>
                <a:rPr b="1" sz="2200">
                  <a:latin typeface="Arial"/>
                  <a:ea typeface="Arial"/>
                  <a:cs typeface="Arial"/>
                  <a:sym typeface="Arial"/>
                </a:rPr>
                <a:t>e</a:t>
              </a:r>
              <a:r>
                <a:rPr b="1" baseline="30545" sz="2200">
                  <a:latin typeface="Arial"/>
                  <a:ea typeface="Arial"/>
                  <a:cs typeface="Arial"/>
                  <a:sym typeface="Arial"/>
                </a:rPr>
                <a:t>−</a:t>
              </a:r>
              <a:r>
                <a:rPr b="1" sz="2200">
                  <a:latin typeface="Arial"/>
                  <a:ea typeface="Arial"/>
                  <a:cs typeface="Arial"/>
                  <a:sym typeface="Arial"/>
                </a:rPr>
                <a:t> cross sections</a:t>
              </a:r>
            </a:p>
          </p:txBody>
        </p:sp>
        <p:sp>
          <p:nvSpPr>
            <p:cNvPr id="1838" name="Shape 1838"/>
            <p:cNvSpPr/>
            <p:nvPr/>
          </p:nvSpPr>
          <p:spPr>
            <a:xfrm>
              <a:off x="1068956" y="578321"/>
              <a:ext cx="756479" cy="5493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3000">
                  <a:solidFill>
                    <a:srgbClr val="FF0000"/>
                  </a:solidFill>
                  <a:latin typeface="Arial"/>
                  <a:ea typeface="Arial"/>
                  <a:cs typeface="Arial"/>
                  <a:sym typeface="Arial"/>
                </a:defRPr>
              </a:lvl1pPr>
            </a:lstStyle>
            <a:p>
              <a:pPr lvl="0">
                <a:defRPr b="0" sz="1800">
                  <a:solidFill>
                    <a:srgbClr val="000000"/>
                  </a:solidFill>
                </a:defRPr>
              </a:pPr>
              <a:r>
                <a:rPr b="1" sz="3000">
                  <a:solidFill>
                    <a:srgbClr val="FF0000"/>
                  </a:solidFill>
                </a:rPr>
                <a:t>ILC</a:t>
              </a:r>
            </a:p>
          </p:txBody>
        </p:sp>
        <p:sp>
          <p:nvSpPr>
            <p:cNvPr id="1839" name="Shape 1839"/>
            <p:cNvSpPr/>
            <p:nvPr/>
          </p:nvSpPr>
          <p:spPr>
            <a:xfrm rot="16200000">
              <a:off x="4104190" y="1101208"/>
              <a:ext cx="2066960" cy="6559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lvl="0" defTabSz="1300480">
                <a:defRPr sz="1800"/>
              </a:pPr>
              <a:r>
                <a:rPr>
                  <a:latin typeface="Arial"/>
                  <a:ea typeface="Arial"/>
                  <a:cs typeface="Arial"/>
                  <a:sym typeface="Arial"/>
                </a:rPr>
                <a:t>Number of events</a:t>
              </a:r>
              <a:endParaRPr sz="3400">
                <a:latin typeface="Arial"/>
                <a:ea typeface="Arial"/>
                <a:cs typeface="Arial"/>
                <a:sym typeface="Arial"/>
              </a:endParaRPr>
            </a:p>
            <a:p>
              <a:pPr lvl="0" defTabSz="1300480">
                <a:defRPr sz="1800"/>
              </a:pPr>
              <a:r>
                <a:rPr>
                  <a:latin typeface="Arial"/>
                  <a:ea typeface="Arial"/>
                  <a:cs typeface="Arial"/>
                  <a:sym typeface="Arial"/>
                </a:rPr>
                <a:t>for L=500 fb</a:t>
              </a:r>
              <a:r>
                <a:rPr baseline="30444">
                  <a:latin typeface="Arial"/>
                  <a:ea typeface="Arial"/>
                  <a:cs typeface="Arial"/>
                  <a:sym typeface="Arial"/>
                </a:rPr>
                <a:t>-1</a:t>
              </a:r>
            </a:p>
          </p:txBody>
        </p:sp>
      </p:grpSp>
      <p:pic>
        <p:nvPicPr>
          <p:cNvPr id="1841" name="image87.png" descr="latex-image-1.pdf"/>
          <p:cNvPicPr/>
          <p:nvPr/>
        </p:nvPicPr>
        <p:blipFill>
          <a:blip r:embed="rId4">
            <a:extLst/>
          </a:blip>
          <a:stretch>
            <a:fillRect/>
          </a:stretch>
        </p:blipFill>
        <p:spPr>
          <a:xfrm>
            <a:off x="7309897" y="1850985"/>
            <a:ext cx="3288898" cy="1729507"/>
          </a:xfrm>
          <a:prstGeom prst="rect">
            <a:avLst/>
          </a:prstGeom>
          <a:ln w="12700">
            <a:miter lim="400000"/>
          </a:ln>
        </p:spPr>
      </p:pic>
      <p:sp>
        <p:nvSpPr>
          <p:cNvPr id="1842" name="Shape 1842"/>
          <p:cNvSpPr/>
          <p:nvPr/>
        </p:nvSpPr>
        <p:spPr>
          <a:xfrm>
            <a:off x="7047238" y="1184934"/>
            <a:ext cx="1373557"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Typically,</a:t>
            </a:r>
          </a:p>
        </p:txBody>
      </p:sp>
      <p:sp>
        <p:nvSpPr>
          <p:cNvPr id="1843" name="Shape 1843"/>
          <p:cNvSpPr/>
          <p:nvPr/>
        </p:nvSpPr>
        <p:spPr>
          <a:xfrm>
            <a:off x="6765118" y="1068027"/>
            <a:ext cx="4356891" cy="2685774"/>
          </a:xfrm>
          <a:prstGeom prst="rect">
            <a:avLst/>
          </a:prstGeom>
          <a:ln w="127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p>
        </p:txBody>
      </p:sp>
      <p:sp>
        <p:nvSpPr>
          <p:cNvPr id="1844" name="Shape 1844"/>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Tree>
  </p:cSld>
  <p:clrMapOvr>
    <a:masterClrMapping/>
  </p:clrMapOvr>
  <p:transition spd="med" advClick="1"/>
</p:sld>
</file>

<file path=ppt/slides/slide8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846" name="pasted-image.pdf"/>
          <p:cNvPicPr/>
          <p:nvPr/>
        </p:nvPicPr>
        <p:blipFill>
          <a:blip r:embed="rId2">
            <a:extLst/>
          </a:blip>
          <a:stretch>
            <a:fillRect/>
          </a:stretch>
        </p:blipFill>
        <p:spPr>
          <a:xfrm>
            <a:off x="135466" y="1264355"/>
            <a:ext cx="12733868" cy="6213405"/>
          </a:xfrm>
          <a:prstGeom prst="rect">
            <a:avLst/>
          </a:prstGeom>
          <a:ln w="12700">
            <a:miter lim="400000"/>
          </a:ln>
        </p:spPr>
      </p:pic>
      <p:sp>
        <p:nvSpPr>
          <p:cNvPr id="1847" name="Shape 1847"/>
          <p:cNvSpPr/>
          <p:nvPr>
            <p:ph type="title"/>
          </p:nvPr>
        </p:nvSpPr>
        <p:spPr>
          <a:xfrm>
            <a:off x="-1" y="1"/>
            <a:ext cx="13004801" cy="800907"/>
          </a:xfrm>
          <a:prstGeom prst="rect">
            <a:avLst/>
          </a:prstGeom>
        </p:spPr>
        <p:txBody>
          <a:bodyPr/>
          <a:lstStyle>
            <a:lvl1pPr>
              <a:defRPr sz="4400"/>
            </a:lvl1pPr>
          </a:lstStyle>
          <a:p>
            <a:pPr lvl="0">
              <a:defRPr b="0" sz="1800">
                <a:solidFill>
                  <a:srgbClr val="000000"/>
                </a:solidFill>
              </a:defRPr>
            </a:pPr>
            <a:r>
              <a:rPr b="1" sz="4400">
                <a:solidFill>
                  <a:srgbClr val="000090"/>
                </a:solidFill>
              </a:rPr>
              <a:t>Higgs Hadronic Decays: Flavor Tagging</a:t>
            </a:r>
          </a:p>
        </p:txBody>
      </p:sp>
      <p:sp>
        <p:nvSpPr>
          <p:cNvPr id="1848" name="Shape 1848"/>
          <p:cNvSpPr/>
          <p:nvPr/>
        </p:nvSpPr>
        <p:spPr>
          <a:xfrm>
            <a:off x="2935202" y="2474181"/>
            <a:ext cx="1006584"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1800">
                <a:solidFill>
                  <a:srgbClr val="FF0000"/>
                </a:solidFill>
                <a:latin typeface="Arial"/>
                <a:ea typeface="Arial"/>
                <a:cs typeface="Arial"/>
                <a:sym typeface="Arial"/>
              </a:defRPr>
            </a:lvl1pPr>
          </a:lstStyle>
          <a:p>
            <a:pPr lvl="0">
              <a:defRPr b="0">
                <a:solidFill>
                  <a:srgbClr val="000000"/>
                </a:solidFill>
              </a:defRPr>
            </a:pPr>
            <a:r>
              <a:rPr b="1">
                <a:solidFill>
                  <a:srgbClr val="FF0000"/>
                </a:solidFill>
              </a:rPr>
              <a:t>c mis-id</a:t>
            </a:r>
          </a:p>
        </p:txBody>
      </p:sp>
      <p:sp>
        <p:nvSpPr>
          <p:cNvPr id="1849" name="Shape 1849"/>
          <p:cNvSpPr/>
          <p:nvPr/>
        </p:nvSpPr>
        <p:spPr>
          <a:xfrm>
            <a:off x="4379467" y="4545685"/>
            <a:ext cx="1285860"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1800">
                <a:solidFill>
                  <a:srgbClr val="008000"/>
                </a:solidFill>
                <a:latin typeface="Arial"/>
                <a:ea typeface="Arial"/>
                <a:cs typeface="Arial"/>
                <a:sym typeface="Arial"/>
              </a:defRPr>
            </a:lvl1pPr>
          </a:lstStyle>
          <a:p>
            <a:pPr lvl="0">
              <a:defRPr b="0">
                <a:solidFill>
                  <a:srgbClr val="000000"/>
                </a:solidFill>
              </a:defRPr>
            </a:pPr>
            <a:r>
              <a:rPr b="1">
                <a:solidFill>
                  <a:srgbClr val="008000"/>
                </a:solidFill>
              </a:rPr>
              <a:t>uds mis-id</a:t>
            </a:r>
          </a:p>
        </p:txBody>
      </p:sp>
      <p:sp>
        <p:nvSpPr>
          <p:cNvPr id="1850" name="Shape 1850"/>
          <p:cNvSpPr/>
          <p:nvPr/>
        </p:nvSpPr>
        <p:spPr>
          <a:xfrm>
            <a:off x="10353726" y="3375397"/>
            <a:ext cx="1285861"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1800">
                <a:solidFill>
                  <a:srgbClr val="0000FF"/>
                </a:solidFill>
                <a:latin typeface="Arial"/>
                <a:ea typeface="Arial"/>
                <a:cs typeface="Arial"/>
                <a:sym typeface="Arial"/>
              </a:defRPr>
            </a:lvl1pPr>
          </a:lstStyle>
          <a:p>
            <a:pPr lvl="0">
              <a:defRPr b="0">
                <a:solidFill>
                  <a:srgbClr val="000000"/>
                </a:solidFill>
              </a:defRPr>
            </a:pPr>
            <a:r>
              <a:rPr b="1">
                <a:solidFill>
                  <a:srgbClr val="0000FF"/>
                </a:solidFill>
              </a:rPr>
              <a:t>uds mis-id</a:t>
            </a:r>
          </a:p>
        </p:txBody>
      </p:sp>
      <p:sp>
        <p:nvSpPr>
          <p:cNvPr id="1851" name="Shape 1851"/>
          <p:cNvSpPr/>
          <p:nvPr/>
        </p:nvSpPr>
        <p:spPr>
          <a:xfrm>
            <a:off x="8525489" y="2036452"/>
            <a:ext cx="1019086"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1800">
                <a:solidFill>
                  <a:srgbClr val="FF66FF"/>
                </a:solidFill>
                <a:latin typeface="Arial"/>
                <a:ea typeface="Arial"/>
                <a:cs typeface="Arial"/>
                <a:sym typeface="Arial"/>
              </a:defRPr>
            </a:lvl1pPr>
          </a:lstStyle>
          <a:p>
            <a:pPr lvl="0">
              <a:defRPr b="0">
                <a:solidFill>
                  <a:srgbClr val="000000"/>
                </a:solidFill>
              </a:defRPr>
            </a:pPr>
            <a:r>
              <a:rPr b="1">
                <a:solidFill>
                  <a:srgbClr val="FF66FF"/>
                </a:solidFill>
              </a:rPr>
              <a:t>b mis-id</a:t>
            </a:r>
          </a:p>
        </p:txBody>
      </p:sp>
      <p:sp>
        <p:nvSpPr>
          <p:cNvPr id="1852" name="Shape 1852"/>
          <p:cNvSpPr/>
          <p:nvPr/>
        </p:nvSpPr>
        <p:spPr>
          <a:xfrm>
            <a:off x="3380171" y="5495256"/>
            <a:ext cx="2288701" cy="537516"/>
          </a:xfrm>
          <a:prstGeom prst="rect">
            <a:avLst/>
          </a:prstGeom>
          <a:ln w="12700">
            <a:solidFill>
              <a:srgbClr val="000055"/>
            </a:solidFill>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800">
                <a:latin typeface="Arial"/>
                <a:ea typeface="Arial"/>
                <a:cs typeface="Arial"/>
                <a:sym typeface="Arial"/>
              </a:defRPr>
            </a:lvl1pPr>
          </a:lstStyle>
          <a:p>
            <a:pPr lvl="0">
              <a:defRPr b="0" sz="1800"/>
            </a:pPr>
            <a:r>
              <a:rPr b="1" sz="2800"/>
              <a:t>b-jet tagging</a:t>
            </a:r>
          </a:p>
        </p:txBody>
      </p:sp>
      <p:sp>
        <p:nvSpPr>
          <p:cNvPr id="1853" name="Shape 1853"/>
          <p:cNvSpPr/>
          <p:nvPr/>
        </p:nvSpPr>
        <p:spPr>
          <a:xfrm>
            <a:off x="9647189" y="5486499"/>
            <a:ext cx="2269255" cy="537516"/>
          </a:xfrm>
          <a:prstGeom prst="rect">
            <a:avLst/>
          </a:prstGeom>
          <a:ln w="12700">
            <a:solidFill>
              <a:srgbClr val="000055"/>
            </a:solidFill>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800">
                <a:latin typeface="Arial"/>
                <a:ea typeface="Arial"/>
                <a:cs typeface="Arial"/>
                <a:sym typeface="Arial"/>
              </a:defRPr>
            </a:lvl1pPr>
          </a:lstStyle>
          <a:p>
            <a:pPr lvl="0">
              <a:defRPr b="0" sz="1800"/>
            </a:pPr>
            <a:r>
              <a:rPr b="1" sz="2800"/>
              <a:t>c-jet tagging</a:t>
            </a:r>
          </a:p>
        </p:txBody>
      </p:sp>
      <p:sp>
        <p:nvSpPr>
          <p:cNvPr id="1854" name="Shape 1854"/>
          <p:cNvSpPr/>
          <p:nvPr/>
        </p:nvSpPr>
        <p:spPr>
          <a:xfrm>
            <a:off x="1063352" y="1172364"/>
            <a:ext cx="7762948" cy="51911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Z</a:t>
            </a:r>
            <a:r>
              <a:rPr sz="2400">
                <a:latin typeface="Wingdings"/>
                <a:ea typeface="Wingdings"/>
                <a:cs typeface="Wingdings"/>
                <a:sym typeface="Wingdings"/>
              </a:rPr>
              <a:t></a:t>
            </a:r>
            <a:r>
              <a:rPr sz="2400">
                <a:latin typeface="Arial"/>
                <a:ea typeface="Arial"/>
                <a:cs typeface="Arial"/>
                <a:sym typeface="Arial"/>
              </a:rPr>
              <a:t>qq, E</a:t>
            </a:r>
            <a:r>
              <a:rPr baseline="-20250" sz="2400">
                <a:latin typeface="Arial"/>
                <a:ea typeface="Arial"/>
                <a:cs typeface="Arial"/>
                <a:sym typeface="Arial"/>
              </a:rPr>
              <a:t>CM</a:t>
            </a:r>
            <a:r>
              <a:rPr sz="2400">
                <a:latin typeface="Arial"/>
                <a:ea typeface="Arial"/>
                <a:cs typeface="Arial"/>
                <a:sym typeface="Arial"/>
              </a:rPr>
              <a:t>=91.2 GeV, ILD Full Simulation [Suehara, TT]</a:t>
            </a:r>
          </a:p>
        </p:txBody>
      </p:sp>
      <p:sp>
        <p:nvSpPr>
          <p:cNvPr id="1855" name="Shape 1855"/>
          <p:cNvSpPr/>
          <p:nvPr/>
        </p:nvSpPr>
        <p:spPr>
          <a:xfrm>
            <a:off x="2010059" y="7784276"/>
            <a:ext cx="8847148" cy="98132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3000">
                <a:latin typeface="Arial"/>
                <a:ea typeface="Arial"/>
                <a:cs typeface="Arial"/>
                <a:sym typeface="Arial"/>
              </a:rPr>
              <a:t>ILC detectors allow high performance b/c/g tagging</a:t>
            </a:r>
            <a:endParaRPr sz="3000">
              <a:latin typeface="Arial"/>
              <a:ea typeface="Arial"/>
              <a:cs typeface="Arial"/>
              <a:sym typeface="Arial"/>
            </a:endParaRPr>
          </a:p>
          <a:p>
            <a:pPr lvl="0" algn="l" defTabSz="457200">
              <a:defRPr sz="1800"/>
            </a:pPr>
            <a:r>
              <a:rPr sz="3000">
                <a:latin typeface="Arial"/>
                <a:ea typeface="Arial"/>
                <a:cs typeface="Arial"/>
                <a:sym typeface="Arial"/>
              </a:rPr>
              <a:t>Precise measurement of BR(H</a:t>
            </a:r>
            <a:r>
              <a:rPr sz="3000">
                <a:latin typeface="Wingdings"/>
                <a:ea typeface="Wingdings"/>
                <a:cs typeface="Wingdings"/>
                <a:sym typeface="Wingdings"/>
              </a:rPr>
              <a:t></a:t>
            </a:r>
            <a:r>
              <a:rPr sz="3000">
                <a:latin typeface="Arial"/>
                <a:ea typeface="Arial"/>
                <a:cs typeface="Arial"/>
                <a:sym typeface="Arial"/>
              </a:rPr>
              <a:t>bb, cc, gg)</a:t>
            </a:r>
          </a:p>
        </p:txBody>
      </p:sp>
      <p:sp>
        <p:nvSpPr>
          <p:cNvPr id="1856" name="Shape 1856"/>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Tree>
  </p:cSld>
  <p:clrMapOvr>
    <a:masterClrMapping/>
  </p:clrMapOvr>
  <p:transitio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8" name="Shape 1858"/>
          <p:cNvSpPr/>
          <p:nvPr>
            <p:ph type="title"/>
          </p:nvPr>
        </p:nvSpPr>
        <p:spPr>
          <a:xfrm>
            <a:off x="1269999" y="917440"/>
            <a:ext cx="10464801" cy="7918720"/>
          </a:xfrm>
          <a:prstGeom prst="rect">
            <a:avLst/>
          </a:prstGeom>
        </p:spPr>
        <p:txBody>
          <a:bodyPr/>
          <a:lstStyle>
            <a:lvl1pPr defTabSz="830862"/>
          </a:lstStyle>
          <a:p>
            <a:pPr lvl="0">
              <a:defRPr b="0" sz="1800"/>
            </a:pPr>
            <a:r>
              <a:rPr b="1" sz="7800"/>
              <a:t>Higgs</a:t>
            </a:r>
          </a:p>
        </p:txBody>
      </p:sp>
      <p:sp>
        <p:nvSpPr>
          <p:cNvPr id="1859" name="Shape 1859"/>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fld>
          </a:p>
        </p:txBody>
      </p:sp>
    </p:spTree>
  </p:cSld>
  <p:clrMapOvr>
    <a:masterClrMapping/>
  </p:clrMapOvr>
  <p:transitio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1" name="Shape 1861"/>
          <p:cNvSpPr/>
          <p:nvPr/>
        </p:nvSpPr>
        <p:spPr>
          <a:xfrm>
            <a:off x="7454900" y="2057400"/>
            <a:ext cx="5397500" cy="7135416"/>
          </a:xfrm>
          <a:prstGeom prst="rect">
            <a:avLst/>
          </a:prstGeom>
          <a:solidFill>
            <a:srgbClr val="C6E6E9"/>
          </a:solidFill>
          <a:ln w="3175">
            <a:round/>
          </a:ln>
          <a:effectLst>
            <a:outerShdw sx="100000" sy="100000" kx="0" ky="0" algn="b" rotWithShape="0" blurRad="38100" dist="25400" dir="2700000">
              <a:srgbClr val="929292">
                <a:alpha val="42997"/>
              </a:srgbClr>
            </a:outerShdw>
          </a:effectLst>
        </p:spPr>
        <p:txBody>
          <a:bodyPr lIns="0" tIns="0" rIns="0" bIns="0" anchor="ctr"/>
          <a:lstStyle/>
          <a:p>
            <a:pPr lvl="0" marL="57799" marR="57799" algn="l" defTabSz="1012031">
              <a:defRPr sz="3200">
                <a:uFill>
                  <a:solidFill/>
                </a:uFill>
                <a:latin typeface="Helvetica Neue"/>
                <a:ea typeface="Helvetica Neue"/>
                <a:cs typeface="Helvetica Neue"/>
                <a:sym typeface="Helvetica Neue"/>
              </a:defRPr>
            </a:pPr>
          </a:p>
        </p:txBody>
      </p:sp>
      <p:sp>
        <p:nvSpPr>
          <p:cNvPr id="1862" name="Shape 1862"/>
          <p:cNvSpPr/>
          <p:nvPr>
            <p:ph type="sldNum" sz="quarter" idx="2"/>
          </p:nvPr>
        </p:nvSpPr>
        <p:spPr>
          <a:xfrm>
            <a:off x="12557786" y="9347200"/>
            <a:ext cx="347930" cy="304800"/>
          </a:xfrm>
          <a:prstGeom prst="rect">
            <a:avLst/>
          </a:prstGeom>
          <a:extLst>
            <a:ext uri="{C572A759-6A51-4108-AA02-DFA0A04FC94B}">
              <ma14:wrappingTextBoxFlag xmlns:ma14="http://schemas.microsoft.com/office/mac/drawingml/2011/main" val="1"/>
            </a:ext>
          </a:extLst>
        </p:spPr>
        <p:txBody>
          <a:bodyPr/>
          <a:lstStyle>
            <a:lvl1pPr defTabSz="456406">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fld>
          </a:p>
        </p:txBody>
      </p:sp>
      <p:sp>
        <p:nvSpPr>
          <p:cNvPr id="1863" name="Shape 1863"/>
          <p:cNvSpPr/>
          <p:nvPr/>
        </p:nvSpPr>
        <p:spPr>
          <a:xfrm>
            <a:off x="215900" y="2041784"/>
            <a:ext cx="6934573" cy="74753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256116" indent="-256116" algn="l" defTabSz="456406">
              <a:spcBef>
                <a:spcPts val="200"/>
              </a:spcBef>
              <a:buSzPct val="171000"/>
              <a:buChar char="•"/>
              <a:defRPr sz="1800"/>
            </a:pPr>
            <a:r>
              <a:rPr b="1" sz="2200">
                <a:solidFill>
                  <a:srgbClr val="FF2C79"/>
                </a:solidFill>
                <a:latin typeface="Helvetica Neue"/>
                <a:ea typeface="Helvetica Neue"/>
                <a:cs typeface="Helvetica Neue"/>
                <a:sym typeface="Helvetica Neue"/>
              </a:rPr>
              <a:t>Multiplet structure :</a:t>
            </a:r>
            <a:endParaRPr b="1" sz="2200">
              <a:solidFill>
                <a:srgbClr val="FF2C79"/>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singlet?		(φ + S) 	+ …?</a:t>
            </a:r>
            <a:endParaRPr sz="2200">
              <a:solidFill>
                <a:srgbClr val="2E467F"/>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doublet?		(φ + φ’)	+ …?</a:t>
            </a:r>
            <a:endParaRPr sz="2200">
              <a:solidFill>
                <a:srgbClr val="2E467F"/>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triplet? 		(φ + Δ)	+ …?</a:t>
            </a:r>
            <a:endParaRPr sz="2200">
              <a:solidFill>
                <a:srgbClr val="2E467F"/>
              </a:solidFill>
              <a:latin typeface="Helvetica Neue"/>
              <a:ea typeface="Helvetica Neue"/>
              <a:cs typeface="Helvetica Neue"/>
              <a:sym typeface="Helvetica Neue"/>
            </a:endParaRPr>
          </a:p>
          <a:p>
            <a:pPr lvl="0" marL="256116" indent="-256116" algn="l" defTabSz="456406">
              <a:spcBef>
                <a:spcPts val="700"/>
              </a:spcBef>
              <a:buSzPct val="171000"/>
              <a:buChar char="•"/>
              <a:defRPr sz="1800"/>
            </a:pPr>
            <a:r>
              <a:rPr b="1" sz="2200">
                <a:solidFill>
                  <a:srgbClr val="FF2C79"/>
                </a:solidFill>
                <a:latin typeface="Helvetica Neue"/>
                <a:ea typeface="Helvetica Neue"/>
                <a:cs typeface="Helvetica Neue"/>
                <a:sym typeface="Helvetica Neue"/>
              </a:rPr>
              <a:t>Underlying dynamics :</a:t>
            </a:r>
            <a:endParaRPr b="1" sz="2200">
              <a:solidFill>
                <a:srgbClr val="FF2C79"/>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b="1" i="1" sz="2200">
                <a:solidFill>
                  <a:srgbClr val="2E467F"/>
                </a:solidFill>
                <a:latin typeface="Helvetica Neue"/>
                <a:ea typeface="Helvetica Neue"/>
                <a:cs typeface="Helvetica Neue"/>
                <a:sym typeface="Helvetica Neue"/>
              </a:rPr>
              <a:t>Why did the Higgs condense in the vacuum?</a:t>
            </a:r>
            <a:endParaRPr b="1" i="1" sz="2200">
              <a:solidFill>
                <a:srgbClr val="2E467F"/>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Weakly interacting or strongly interacting?</a:t>
            </a:r>
            <a:br>
              <a:rPr sz="2200">
                <a:solidFill>
                  <a:srgbClr val="2E467F"/>
                </a:solidFill>
                <a:latin typeface="Helvetica Neue"/>
                <a:ea typeface="Helvetica Neue"/>
                <a:cs typeface="Helvetica Neue"/>
                <a:sym typeface="Helvetica Neue"/>
              </a:rPr>
            </a:br>
            <a:r>
              <a:rPr sz="2200">
                <a:solidFill>
                  <a:srgbClr val="2E467F"/>
                </a:solidFill>
                <a:latin typeface="Helvetica Neue"/>
                <a:ea typeface="Helvetica Neue"/>
                <a:cs typeface="Helvetica Neue"/>
                <a:sym typeface="Helvetica Neue"/>
              </a:rPr>
              <a:t>  = </a:t>
            </a:r>
            <a:r>
              <a:rPr b="1" i="1" sz="2200">
                <a:solidFill>
                  <a:srgbClr val="2E467F"/>
                </a:solidFill>
                <a:latin typeface="Helvetica Neue"/>
                <a:ea typeface="Helvetica Neue"/>
                <a:cs typeface="Helvetica Neue"/>
                <a:sym typeface="Helvetica Neue"/>
              </a:rPr>
              <a:t>elementary or composite ?	</a:t>
            </a:r>
            <a:endParaRPr sz="2200">
              <a:solidFill>
                <a:srgbClr val="2E467F"/>
              </a:solidFill>
              <a:latin typeface="Helvetica Neue"/>
              <a:ea typeface="Helvetica Neue"/>
              <a:cs typeface="Helvetica Neue"/>
              <a:sym typeface="Helvetica Neue"/>
            </a:endParaRPr>
          </a:p>
          <a:p>
            <a:pPr lvl="0" marL="256116" indent="-256116" algn="l" defTabSz="456406">
              <a:spcBef>
                <a:spcPts val="700"/>
              </a:spcBef>
              <a:buSzPct val="171000"/>
              <a:buChar char="•"/>
              <a:defRPr sz="1800"/>
            </a:pPr>
            <a:r>
              <a:rPr b="1" sz="2200">
                <a:solidFill>
                  <a:srgbClr val="0433FF"/>
                </a:solidFill>
                <a:latin typeface="Helvetica Neue"/>
                <a:ea typeface="Helvetica Neue"/>
                <a:cs typeface="Helvetica Neue"/>
                <a:sym typeface="Helvetica Neue"/>
              </a:rPr>
              <a:t>Relations to other questions of HEP : </a:t>
            </a:r>
            <a:endParaRPr b="1" sz="2200">
              <a:solidFill>
                <a:srgbClr val="0433FF"/>
              </a:solidFill>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φ + S	→ (B-L) gauge, DM, …</a:t>
            </a:r>
            <a:endParaRPr sz="2200">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φ + φ’	→ Type I : m</a:t>
            </a:r>
            <a:r>
              <a:rPr baseline="-5999" sz="2200">
                <a:latin typeface="Helvetica Neue"/>
                <a:ea typeface="Helvetica Neue"/>
                <a:cs typeface="Helvetica Neue"/>
                <a:sym typeface="Helvetica Neue"/>
              </a:rPr>
              <a:t>ν</a:t>
            </a:r>
            <a:r>
              <a:rPr sz="2200">
                <a:latin typeface="Helvetica Neue"/>
                <a:ea typeface="Helvetica Neue"/>
                <a:cs typeface="Helvetica Neue"/>
                <a:sym typeface="Helvetica Neue"/>
              </a:rPr>
              <a:t> from small vev, …</a:t>
            </a:r>
            <a:endParaRPr sz="2200">
              <a:latin typeface="Helvetica Neue"/>
              <a:ea typeface="Helvetica Neue"/>
              <a:cs typeface="Helvetica Neue"/>
              <a:sym typeface="Helvetica Neue"/>
            </a:endParaRPr>
          </a:p>
          <a:p>
            <a:pPr lvl="2" marL="2090208" indent="-337608" algn="l" defTabSz="456406">
              <a:spcBef>
                <a:spcPts val="200"/>
              </a:spcBef>
              <a:buSzPct val="100000"/>
              <a:buChar char="→"/>
              <a:defRPr sz="1800"/>
            </a:pPr>
            <a:r>
              <a:rPr sz="2200">
                <a:latin typeface="Helvetica Neue"/>
                <a:ea typeface="Helvetica Neue"/>
                <a:cs typeface="Helvetica Neue"/>
                <a:sym typeface="Helvetica Neue"/>
              </a:rPr>
              <a:t>Type II</a:t>
            </a:r>
            <a:r>
              <a:rPr sz="800">
                <a:latin typeface="Helvetica Neue"/>
                <a:ea typeface="Helvetica Neue"/>
                <a:cs typeface="Helvetica Neue"/>
                <a:sym typeface="Helvetica Neue"/>
              </a:rPr>
              <a:t> </a:t>
            </a:r>
            <a:r>
              <a:rPr sz="2200">
                <a:latin typeface="Helvetica Neue"/>
                <a:ea typeface="Helvetica Neue"/>
                <a:cs typeface="Helvetica Neue"/>
                <a:sym typeface="Helvetica Neue"/>
              </a:rPr>
              <a:t>: SUSY, DM, …</a:t>
            </a:r>
            <a:endParaRPr sz="2200">
              <a:latin typeface="Helvetica Neue"/>
              <a:ea typeface="Helvetica Neue"/>
              <a:cs typeface="Helvetica Neue"/>
              <a:sym typeface="Helvetica Neue"/>
            </a:endParaRPr>
          </a:p>
          <a:p>
            <a:pPr lvl="2" marL="2090208" indent="-337608" algn="l" defTabSz="456406">
              <a:spcBef>
                <a:spcPts val="200"/>
              </a:spcBef>
              <a:buSzPct val="100000"/>
              <a:buChar char="→"/>
              <a:defRPr sz="1800"/>
            </a:pPr>
            <a:r>
              <a:rPr sz="2200">
                <a:latin typeface="Helvetica Neue"/>
                <a:ea typeface="Helvetica Neue"/>
                <a:cs typeface="Helvetica Neue"/>
                <a:sym typeface="Helvetica Neue"/>
              </a:rPr>
              <a:t>Type X: m</a:t>
            </a:r>
            <a:r>
              <a:rPr baseline="-5999" sz="2200">
                <a:latin typeface="Helvetica Neue"/>
                <a:ea typeface="Helvetica Neue"/>
                <a:cs typeface="Helvetica Neue"/>
                <a:sym typeface="Helvetica Neue"/>
              </a:rPr>
              <a:t>ν </a:t>
            </a:r>
            <a:r>
              <a:rPr sz="2200">
                <a:latin typeface="Helvetica Neue"/>
                <a:ea typeface="Helvetica Neue"/>
                <a:cs typeface="Helvetica Neue"/>
                <a:sym typeface="Helvetica Neue"/>
              </a:rPr>
              <a:t>(rad.seesaw), …</a:t>
            </a:r>
            <a:endParaRPr sz="2200">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φ + Δ	→ m</a:t>
            </a:r>
            <a:r>
              <a:rPr baseline="-5999" sz="2200">
                <a:latin typeface="Helvetica Neue"/>
                <a:ea typeface="Helvetica Neue"/>
                <a:cs typeface="Helvetica Neue"/>
                <a:sym typeface="Helvetica Neue"/>
              </a:rPr>
              <a:t>ν </a:t>
            </a:r>
            <a:r>
              <a:rPr sz="2200">
                <a:latin typeface="Helvetica Neue"/>
                <a:ea typeface="Helvetica Neue"/>
                <a:cs typeface="Helvetica Neue"/>
                <a:sym typeface="Helvetica Neue"/>
              </a:rPr>
              <a:t>(Type II seesaw), …</a:t>
            </a:r>
            <a:endParaRPr sz="2200">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λ &gt; λ</a:t>
            </a:r>
            <a:r>
              <a:rPr baseline="-5999" sz="2200">
                <a:latin typeface="Helvetica Neue"/>
                <a:ea typeface="Helvetica Neue"/>
                <a:cs typeface="Helvetica Neue"/>
                <a:sym typeface="Helvetica Neue"/>
              </a:rPr>
              <a:t>SM</a:t>
            </a:r>
            <a:r>
              <a:rPr sz="2200">
                <a:latin typeface="Helvetica Neue"/>
                <a:ea typeface="Helvetica Neue"/>
                <a:cs typeface="Helvetica Neue"/>
                <a:sym typeface="Helvetica Neue"/>
              </a:rPr>
              <a:t> → EW baryogenesis ?</a:t>
            </a:r>
            <a:endParaRPr sz="2200">
              <a:latin typeface="Helvetica Neue"/>
              <a:ea typeface="Helvetica Neue"/>
              <a:cs typeface="Helvetica Neue"/>
              <a:sym typeface="Helvetica Neue"/>
            </a:endParaRPr>
          </a:p>
          <a:p>
            <a:pPr lvl="1" marL="573616" indent="-256116" algn="l" defTabSz="456406">
              <a:spcBef>
                <a:spcPts val="200"/>
              </a:spcBef>
              <a:buSzPct val="171000"/>
              <a:buChar char="•"/>
              <a:defRPr sz="1800"/>
            </a:pPr>
            <a:r>
              <a:rPr sz="2200">
                <a:latin typeface="Helvetica Neue"/>
                <a:ea typeface="Helvetica Neue"/>
                <a:cs typeface="Helvetica Neue"/>
                <a:sym typeface="Helvetica Neue"/>
              </a:rPr>
              <a:t>λ↓0 → inflation ?</a:t>
            </a:r>
          </a:p>
        </p:txBody>
      </p:sp>
      <p:sp>
        <p:nvSpPr>
          <p:cNvPr id="1864" name="Shape 1864"/>
          <p:cNvSpPr/>
          <p:nvPr/>
        </p:nvSpPr>
        <p:spPr>
          <a:xfrm>
            <a:off x="556543" y="228600"/>
            <a:ext cx="11811001" cy="1739901"/>
          </a:xfrm>
          <a:prstGeom prst="rect">
            <a:avLst/>
          </a:prstGeom>
          <a:ln w="12700">
            <a:miter lim="400000"/>
          </a:ln>
          <a:effectLst>
            <a:outerShdw sx="100000" sy="100000" kx="0" ky="0" algn="b" rotWithShape="0" blurRad="38100" dist="25400" dir="270000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defTabSz="456406">
              <a:buClr>
                <a:srgbClr val="FFFED5"/>
              </a:buClr>
              <a:buFont typeface="Tahoma"/>
              <a:defRPr sz="1800"/>
            </a:pPr>
            <a:r>
              <a:rPr sz="3400">
                <a:solidFill>
                  <a:srgbClr val="2E467F"/>
                </a:solidFill>
                <a:latin typeface="Helvetica Neue"/>
                <a:ea typeface="Helvetica Neue"/>
                <a:cs typeface="Helvetica Neue"/>
                <a:sym typeface="Helvetica Neue"/>
              </a:rPr>
              <a:t>Our Mission = Bottom-up Model-Independent</a:t>
            </a:r>
            <a:br>
              <a:rPr sz="3400">
                <a:solidFill>
                  <a:srgbClr val="2E467F"/>
                </a:solidFill>
                <a:latin typeface="Helvetica Neue"/>
                <a:ea typeface="Helvetica Neue"/>
                <a:cs typeface="Helvetica Neue"/>
                <a:sym typeface="Helvetica Neue"/>
              </a:rPr>
            </a:br>
            <a:r>
              <a:rPr sz="3400">
                <a:solidFill>
                  <a:srgbClr val="2E467F"/>
                </a:solidFill>
                <a:latin typeface="Helvetica Neue"/>
                <a:ea typeface="Helvetica Neue"/>
                <a:cs typeface="Helvetica Neue"/>
                <a:sym typeface="Helvetica Neue"/>
              </a:rPr>
              <a:t>                               Reconstruction of the EWSB Sector</a:t>
            </a:r>
            <a:br>
              <a:rPr sz="2200">
                <a:solidFill>
                  <a:srgbClr val="2E467F"/>
                </a:solidFill>
                <a:latin typeface="Helvetica Neue"/>
                <a:ea typeface="Helvetica Neue"/>
                <a:cs typeface="Helvetica Neue"/>
                <a:sym typeface="Helvetica Neue"/>
              </a:rPr>
            </a:br>
            <a:r>
              <a:rPr sz="2200">
                <a:solidFill>
                  <a:srgbClr val="2E467F"/>
                </a:solidFill>
                <a:latin typeface="Helvetica Neue"/>
                <a:ea typeface="Helvetica Neue"/>
                <a:cs typeface="Helvetica Neue"/>
                <a:sym typeface="Helvetica Neue"/>
              </a:rPr>
              <a:t>                        through Precision Higgs Measurements</a:t>
            </a:r>
          </a:p>
        </p:txBody>
      </p:sp>
      <p:sp>
        <p:nvSpPr>
          <p:cNvPr id="1865" name="Shape 1865"/>
          <p:cNvSpPr/>
          <p:nvPr/>
        </p:nvSpPr>
        <p:spPr>
          <a:xfrm>
            <a:off x="165099" y="2000638"/>
            <a:ext cx="7036174" cy="7184051"/>
          </a:xfrm>
          <a:prstGeom prst="rect">
            <a:avLst/>
          </a:prstGeom>
          <a:ln w="12700">
            <a:solidFill/>
            <a:miter lim="400000"/>
          </a:ln>
        </p:spPr>
        <p:txBody>
          <a:bodyPr lIns="0" tIns="0" rIns="0" bIns="0" anchor="ctr"/>
          <a:lstStyle/>
          <a:p>
            <a:pPr lvl="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866" name="Shape 1866"/>
          <p:cNvSpPr/>
          <p:nvPr/>
        </p:nvSpPr>
        <p:spPr>
          <a:xfrm>
            <a:off x="7048500" y="2095500"/>
            <a:ext cx="1270000" cy="419100"/>
          </a:xfrm>
          <a:prstGeom prst="rightArrow">
            <a:avLst>
              <a:gd name="adj1" fmla="val 32000"/>
              <a:gd name="adj2" fmla="val 133333"/>
            </a:avLst>
          </a:prstGeom>
          <a:blipFill>
            <a:blip r:embed="rId2"/>
          </a:blipFill>
          <a:ln w="12700">
            <a:solidFill/>
            <a:miter lim="400000"/>
          </a:ln>
        </p:spPr>
        <p:txBody>
          <a:bodyPr lIns="0" tIns="0" rIns="0" bIns="0" anchor="ctr"/>
          <a:lstStyle/>
          <a:p>
            <a:pPr lvl="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867" name="Shape 1867"/>
          <p:cNvSpPr/>
          <p:nvPr/>
        </p:nvSpPr>
        <p:spPr>
          <a:xfrm>
            <a:off x="8456421" y="2070100"/>
            <a:ext cx="4076701"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defRPr sz="2200">
                <a:latin typeface="Helvetica Neue"/>
                <a:ea typeface="Helvetica Neue"/>
                <a:cs typeface="Helvetica Neue"/>
                <a:sym typeface="Helvetica Neue"/>
              </a:defRPr>
            </a:lvl1pPr>
          </a:lstStyle>
          <a:p>
            <a:pPr lvl="0">
              <a:defRPr sz="1800"/>
            </a:pPr>
            <a:r>
              <a:rPr sz="2200"/>
              <a:t>There are many possibilities!</a:t>
            </a:r>
          </a:p>
        </p:txBody>
      </p:sp>
      <p:pic>
        <p:nvPicPr>
          <p:cNvPr id="1868" name="droppedImage.png"/>
          <p:cNvPicPr/>
          <p:nvPr/>
        </p:nvPicPr>
        <p:blipFill>
          <a:blip r:embed="rId3">
            <a:extLst/>
          </a:blip>
          <a:stretch>
            <a:fillRect/>
          </a:stretch>
        </p:blipFill>
        <p:spPr>
          <a:xfrm>
            <a:off x="7623723" y="3394941"/>
            <a:ext cx="5127078" cy="1879601"/>
          </a:xfrm>
          <a:prstGeom prst="rect">
            <a:avLst/>
          </a:prstGeom>
          <a:ln w="12700">
            <a:miter lim="400000"/>
          </a:ln>
        </p:spPr>
      </p:pic>
      <p:sp>
        <p:nvSpPr>
          <p:cNvPr id="1869" name="Shape 1869"/>
          <p:cNvSpPr/>
          <p:nvPr/>
        </p:nvSpPr>
        <p:spPr>
          <a:xfrm>
            <a:off x="7670800" y="2692400"/>
            <a:ext cx="4635500" cy="63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1012031">
              <a:buClr>
                <a:srgbClr val="FF2C79"/>
              </a:buClr>
              <a:buFont typeface="Helvetica"/>
              <a:defRPr sz="1800"/>
            </a:pPr>
            <a:r>
              <a:rPr sz="2000">
                <a:solidFill>
                  <a:srgbClr val="2E467F"/>
                </a:solidFill>
                <a:uFill>
                  <a:solidFill>
                    <a:srgbClr val="2E467F"/>
                  </a:solidFill>
                </a:uFill>
                <a:latin typeface="Helvetica"/>
                <a:ea typeface="Helvetica"/>
                <a:cs typeface="Helvetica"/>
                <a:sym typeface="Helvetica"/>
              </a:rPr>
              <a:t>Different models predict different deviation patterns</a:t>
            </a:r>
            <a:r>
              <a:rPr sz="2000">
                <a:solidFill>
                  <a:srgbClr val="FF2C79"/>
                </a:solidFill>
                <a:uFill>
                  <a:solidFill>
                    <a:srgbClr val="FF2C79"/>
                  </a:solidFill>
                </a:uFill>
                <a:latin typeface="Helvetica"/>
                <a:ea typeface="Helvetica"/>
                <a:cs typeface="Helvetica"/>
                <a:sym typeface="Helvetica"/>
              </a:rPr>
              <a:t> --&gt; Fingerprinting!</a:t>
            </a:r>
          </a:p>
        </p:txBody>
      </p:sp>
      <p:sp>
        <p:nvSpPr>
          <p:cNvPr id="1870" name="Shape 1870"/>
          <p:cNvSpPr/>
          <p:nvPr/>
        </p:nvSpPr>
        <p:spPr>
          <a:xfrm>
            <a:off x="8407400" y="53403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Mixing with singlet</a:t>
            </a:r>
          </a:p>
        </p:txBody>
      </p:sp>
      <p:sp>
        <p:nvSpPr>
          <p:cNvPr id="1871" name="Shape 1871"/>
          <p:cNvSpPr/>
          <p:nvPr/>
        </p:nvSpPr>
        <p:spPr>
          <a:xfrm>
            <a:off x="8420100" y="62801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Composite Higgs</a:t>
            </a:r>
          </a:p>
        </p:txBody>
      </p:sp>
      <p:sp>
        <p:nvSpPr>
          <p:cNvPr id="1872" name="Shape 1872"/>
          <p:cNvSpPr/>
          <p:nvPr/>
        </p:nvSpPr>
        <p:spPr>
          <a:xfrm>
            <a:off x="8407400" y="74612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SUSY</a:t>
            </a:r>
          </a:p>
        </p:txBody>
      </p:sp>
      <p:pic>
        <p:nvPicPr>
          <p:cNvPr id="1873" name="droppedImage.png"/>
          <p:cNvPicPr/>
          <p:nvPr/>
        </p:nvPicPr>
        <p:blipFill>
          <a:blip r:embed="rId4">
            <a:extLst/>
          </a:blip>
          <a:stretch>
            <a:fillRect/>
          </a:stretch>
        </p:blipFill>
        <p:spPr>
          <a:xfrm>
            <a:off x="8849844" y="6544226"/>
            <a:ext cx="3314701" cy="919648"/>
          </a:xfrm>
          <a:prstGeom prst="rect">
            <a:avLst/>
          </a:prstGeom>
          <a:ln w="12700">
            <a:miter lim="400000"/>
          </a:ln>
        </p:spPr>
      </p:pic>
      <p:pic>
        <p:nvPicPr>
          <p:cNvPr id="1874" name="droppedImage.png"/>
          <p:cNvPicPr/>
          <p:nvPr/>
        </p:nvPicPr>
        <p:blipFill>
          <a:blip r:embed="rId5">
            <a:extLst/>
          </a:blip>
          <a:stretch>
            <a:fillRect/>
          </a:stretch>
        </p:blipFill>
        <p:spPr>
          <a:xfrm>
            <a:off x="8813800" y="5625107"/>
            <a:ext cx="3124200" cy="597894"/>
          </a:xfrm>
          <a:prstGeom prst="rect">
            <a:avLst/>
          </a:prstGeom>
          <a:ln w="12700">
            <a:miter lim="400000"/>
          </a:ln>
        </p:spPr>
      </p:pic>
      <p:pic>
        <p:nvPicPr>
          <p:cNvPr id="1875" name="droppedImage.png"/>
          <p:cNvPicPr/>
          <p:nvPr/>
        </p:nvPicPr>
        <p:blipFill>
          <a:blip r:embed="rId6">
            <a:extLst/>
          </a:blip>
          <a:stretch>
            <a:fillRect/>
          </a:stretch>
        </p:blipFill>
        <p:spPr>
          <a:xfrm>
            <a:off x="8847721" y="7683411"/>
            <a:ext cx="3310360" cy="609601"/>
          </a:xfrm>
          <a:prstGeom prst="rect">
            <a:avLst/>
          </a:prstGeom>
          <a:ln w="12700">
            <a:miter lim="400000"/>
          </a:ln>
        </p:spPr>
      </p:pic>
      <p:sp>
        <p:nvSpPr>
          <p:cNvPr id="1876" name="Shape 1876"/>
          <p:cNvSpPr/>
          <p:nvPr/>
        </p:nvSpPr>
        <p:spPr>
          <a:xfrm>
            <a:off x="7524750" y="8397478"/>
            <a:ext cx="525780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1012031">
              <a:buClr>
                <a:srgbClr val="FF2C79"/>
              </a:buClr>
              <a:buFont typeface="Helvetica"/>
              <a:defRPr sz="1800"/>
            </a:pPr>
            <a:r>
              <a:rPr sz="2000">
                <a:solidFill>
                  <a:srgbClr val="2E467F"/>
                </a:solidFill>
                <a:uFill>
                  <a:solidFill>
                    <a:srgbClr val="2E467F"/>
                  </a:solidFill>
                </a:uFill>
                <a:latin typeface="Helvetica"/>
                <a:ea typeface="Helvetica"/>
                <a:cs typeface="Helvetica"/>
                <a:sym typeface="Helvetica"/>
              </a:rPr>
              <a:t>Expected deviations are small, typically </a:t>
            </a:r>
            <a:br>
              <a:rPr sz="2000">
                <a:solidFill>
                  <a:srgbClr val="2E467F"/>
                </a:solidFill>
                <a:uFill>
                  <a:solidFill>
                    <a:srgbClr val="2E467F"/>
                  </a:solidFill>
                </a:uFill>
                <a:latin typeface="Helvetica"/>
                <a:ea typeface="Helvetica"/>
                <a:cs typeface="Helvetica"/>
                <a:sym typeface="Helvetica"/>
              </a:rPr>
            </a:br>
            <a:r>
              <a:rPr sz="2000">
                <a:solidFill>
                  <a:srgbClr val="FF2C79"/>
                </a:solidFill>
                <a:uFill>
                  <a:solidFill>
                    <a:srgbClr val="FF2C79"/>
                  </a:solidFill>
                </a:uFill>
                <a:latin typeface="Helvetica"/>
                <a:ea typeface="Helvetica"/>
                <a:cs typeface="Helvetica"/>
                <a:sym typeface="Helvetica"/>
              </a:rPr>
              <a:t>a few % → </a:t>
            </a:r>
            <a:r>
              <a:rPr b="1" i="1" sz="2000">
                <a:solidFill>
                  <a:srgbClr val="FF2C79"/>
                </a:solidFill>
                <a:uFill>
                  <a:solidFill>
                    <a:srgbClr val="FF2C79"/>
                  </a:solidFill>
                </a:uFill>
                <a:latin typeface="Helvetica"/>
                <a:ea typeface="Helvetica"/>
                <a:cs typeface="Helvetica"/>
                <a:sym typeface="Helvetica"/>
              </a:rPr>
              <a:t>We need  a sub% precision!</a:t>
            </a:r>
          </a:p>
        </p:txBody>
      </p:sp>
      <p:sp>
        <p:nvSpPr>
          <p:cNvPr id="1877" name="Shape 1877"/>
          <p:cNvSpPr/>
          <p:nvPr/>
        </p:nvSpPr>
        <p:spPr>
          <a:xfrm>
            <a:off x="5632790" y="9266099"/>
            <a:ext cx="6727018" cy="4363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6406">
              <a:spcBef>
                <a:spcPts val="800"/>
              </a:spcBef>
              <a:defRPr sz="1800"/>
            </a:pPr>
            <a:r>
              <a:rPr b="1" i="1" sz="2200">
                <a:solidFill>
                  <a:srgbClr val="FF2C79"/>
                </a:solidFill>
                <a:latin typeface="Helvetica Neue"/>
                <a:ea typeface="Helvetica Neue"/>
                <a:cs typeface="Helvetica Neue"/>
                <a:sym typeface="Helvetica Neue"/>
              </a:rPr>
              <a:t>We need a LC to cover E</a:t>
            </a:r>
            <a:r>
              <a:rPr b="1" baseline="-5999" i="1" sz="2200">
                <a:solidFill>
                  <a:srgbClr val="FF2C79"/>
                </a:solidFill>
                <a:latin typeface="Helvetica Neue"/>
                <a:ea typeface="Helvetica Neue"/>
                <a:cs typeface="Helvetica Neue"/>
                <a:sym typeface="Helvetica Neue"/>
              </a:rPr>
              <a:t>cm</a:t>
            </a:r>
            <a:r>
              <a:rPr b="1" i="1" sz="2200">
                <a:solidFill>
                  <a:srgbClr val="FF2C79"/>
                </a:solidFill>
                <a:latin typeface="Helvetica Neue"/>
                <a:ea typeface="Helvetica Neue"/>
                <a:cs typeface="Helvetica Neue"/>
                <a:sym typeface="Helvetica Neue"/>
              </a:rPr>
              <a:t>= 250 to 500 GeV!</a:t>
            </a:r>
          </a:p>
        </p:txBody>
      </p:sp>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9" name="Shape 1879"/>
          <p:cNvSpPr/>
          <p:nvPr>
            <p:ph type="title"/>
          </p:nvPr>
        </p:nvSpPr>
        <p:spPr>
          <a:xfrm>
            <a:off x="1276350" y="13936"/>
            <a:ext cx="10452101" cy="1371601"/>
          </a:xfrm>
          <a:prstGeom prst="rect">
            <a:avLst/>
          </a:prstGeom>
        </p:spPr>
        <p:txBody>
          <a:bodyPr/>
          <a:lstStyle/>
          <a:p>
            <a:pPr lvl="0">
              <a:defRPr b="0" sz="1800"/>
            </a:pPr>
            <a:r>
              <a:rPr b="1" sz="6400"/>
              <a:t>Recoil Mass Resolution</a:t>
            </a:r>
          </a:p>
        </p:txBody>
      </p:sp>
      <p:sp>
        <p:nvSpPr>
          <p:cNvPr id="1880" name="Shape 188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fld>
          </a:p>
        </p:txBody>
      </p:sp>
      <p:pic>
        <p:nvPicPr>
          <p:cNvPr id="1881" name="dmrec.png"/>
          <p:cNvPicPr/>
          <p:nvPr/>
        </p:nvPicPr>
        <p:blipFill>
          <a:blip r:embed="rId2">
            <a:extLst/>
          </a:blip>
          <a:stretch>
            <a:fillRect/>
          </a:stretch>
        </p:blipFill>
        <p:spPr>
          <a:xfrm rot="5400000">
            <a:off x="8123442" y="5447049"/>
            <a:ext cx="3357854" cy="4958081"/>
          </a:xfrm>
          <a:prstGeom prst="rect">
            <a:avLst/>
          </a:prstGeom>
          <a:ln w="3175">
            <a:round/>
          </a:ln>
        </p:spPr>
      </p:pic>
      <p:pic>
        <p:nvPicPr>
          <p:cNvPr id="1882" name="droppedImage.png"/>
          <p:cNvPicPr/>
          <p:nvPr/>
        </p:nvPicPr>
        <p:blipFill>
          <a:blip r:embed="rId3">
            <a:extLst/>
          </a:blip>
          <a:stretch>
            <a:fillRect/>
          </a:stretch>
        </p:blipFill>
        <p:spPr>
          <a:xfrm>
            <a:off x="768542" y="5970303"/>
            <a:ext cx="5071873" cy="3473199"/>
          </a:xfrm>
          <a:prstGeom prst="rect">
            <a:avLst/>
          </a:prstGeom>
          <a:ln w="3175">
            <a:round/>
          </a:ln>
        </p:spPr>
      </p:pic>
      <p:sp>
        <p:nvSpPr>
          <p:cNvPr id="1883" name="Shape 1883"/>
          <p:cNvSpPr/>
          <p:nvPr/>
        </p:nvSpPr>
        <p:spPr>
          <a:xfrm>
            <a:off x="7411056" y="5744464"/>
            <a:ext cx="5168901" cy="421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marR="57799" algn="l" defTabSz="1012031">
              <a:buClr>
                <a:srgbClr val="FFFDA3"/>
              </a:buClr>
              <a:buFont typeface="Tahoma"/>
              <a:tabLst>
                <a:tab pos="431800" algn="l"/>
                <a:tab pos="1993900" algn="l"/>
                <a:tab pos="2032000" algn="l"/>
              </a:tabLst>
              <a:defRPr b="1" sz="2800">
                <a:solidFill>
                  <a:srgbClr val="0433FF"/>
                </a:solidFill>
                <a:uFill>
                  <a:solidFill>
                    <a:srgbClr val="FFFB00"/>
                  </a:solidFill>
                </a:uFill>
                <a:latin typeface="Helvetica Neue"/>
                <a:ea typeface="Helvetica Neue"/>
                <a:cs typeface="Helvetica Neue"/>
                <a:sym typeface="Helvetica Neue"/>
              </a:defRPr>
            </a:lvl1pPr>
          </a:lstStyle>
          <a:p>
            <a:pPr lvl="0">
              <a:defRPr b="0" sz="1800">
                <a:solidFill>
                  <a:srgbClr val="000000"/>
                </a:solidFill>
                <a:uFillTx/>
              </a:defRPr>
            </a:pPr>
            <a:r>
              <a:rPr b="1" sz="2800">
                <a:solidFill>
                  <a:srgbClr val="0433FF"/>
                </a:solidFill>
                <a:uFill>
                  <a:solidFill>
                    <a:srgbClr val="FFFB00"/>
                  </a:solidFill>
                </a:uFill>
              </a:rPr>
              <a:t>Rough analytic estimate</a:t>
            </a:r>
          </a:p>
        </p:txBody>
      </p:sp>
      <p:sp>
        <p:nvSpPr>
          <p:cNvPr id="1884" name="Shape 1884"/>
          <p:cNvSpPr/>
          <p:nvPr/>
        </p:nvSpPr>
        <p:spPr>
          <a:xfrm>
            <a:off x="447025" y="1354836"/>
            <a:ext cx="4684777" cy="421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marR="57799" algn="l" defTabSz="1012031">
              <a:buClr>
                <a:srgbClr val="FFFDA3"/>
              </a:buClr>
              <a:buFont typeface="Tahoma"/>
              <a:tabLst>
                <a:tab pos="431800" algn="l"/>
                <a:tab pos="1993900" algn="l"/>
                <a:tab pos="2032000" algn="l"/>
              </a:tabLst>
              <a:defRPr b="1" sz="2800">
                <a:solidFill>
                  <a:srgbClr val="0433FF"/>
                </a:solidFill>
                <a:uFill>
                  <a:solidFill>
                    <a:srgbClr val="FFFB00"/>
                  </a:solidFill>
                </a:uFill>
                <a:latin typeface="Helvetica Neue"/>
                <a:ea typeface="Helvetica Neue"/>
                <a:cs typeface="Helvetica Neue"/>
                <a:sym typeface="Helvetica Neue"/>
              </a:defRPr>
            </a:lvl1pPr>
          </a:lstStyle>
          <a:p>
            <a:pPr lvl="0">
              <a:defRPr b="0" sz="1800">
                <a:solidFill>
                  <a:srgbClr val="000000"/>
                </a:solidFill>
                <a:uFillTx/>
              </a:defRPr>
            </a:pPr>
            <a:r>
              <a:rPr b="1" sz="2800">
                <a:solidFill>
                  <a:srgbClr val="0433FF"/>
                </a:solidFill>
                <a:uFill>
                  <a:solidFill>
                    <a:srgbClr val="FFFB00"/>
                  </a:solidFill>
                </a:uFill>
              </a:rPr>
              <a:t>Estimation by simulation</a:t>
            </a:r>
          </a:p>
        </p:txBody>
      </p:sp>
      <p:pic>
        <p:nvPicPr>
          <p:cNvPr id="1885" name="MM.24sb5m-500fb.pdf"/>
          <p:cNvPicPr/>
          <p:nvPr/>
        </p:nvPicPr>
        <p:blipFill>
          <a:blip r:embed="rId4">
            <a:extLst/>
          </a:blip>
          <a:stretch>
            <a:fillRect/>
          </a:stretch>
        </p:blipFill>
        <p:spPr>
          <a:xfrm>
            <a:off x="858463" y="1930400"/>
            <a:ext cx="3711026" cy="3495040"/>
          </a:xfrm>
          <a:prstGeom prst="rect">
            <a:avLst/>
          </a:prstGeom>
          <a:ln w="3175">
            <a:round/>
          </a:ln>
        </p:spPr>
      </p:pic>
      <p:pic>
        <p:nvPicPr>
          <p:cNvPr id="1886" name="MM.30sb5m.pdf"/>
          <p:cNvPicPr/>
          <p:nvPr/>
        </p:nvPicPr>
        <p:blipFill>
          <a:blip r:embed="rId5">
            <a:extLst/>
          </a:blip>
          <a:stretch>
            <a:fillRect/>
          </a:stretch>
        </p:blipFill>
        <p:spPr>
          <a:xfrm>
            <a:off x="8654767" y="1930400"/>
            <a:ext cx="3711026" cy="3495040"/>
          </a:xfrm>
          <a:prstGeom prst="rect">
            <a:avLst/>
          </a:prstGeom>
          <a:ln w="3175">
            <a:round/>
          </a:ln>
        </p:spPr>
      </p:pic>
      <p:pic>
        <p:nvPicPr>
          <p:cNvPr id="1887" name="MMNEW.25sb5m-500fb.pdf"/>
          <p:cNvPicPr/>
          <p:nvPr/>
        </p:nvPicPr>
        <p:blipFill>
          <a:blip r:embed="rId6">
            <a:extLst/>
          </a:blip>
          <a:stretch>
            <a:fillRect/>
          </a:stretch>
        </p:blipFill>
        <p:spPr>
          <a:xfrm>
            <a:off x="4753327" y="1930400"/>
            <a:ext cx="3711026" cy="3495040"/>
          </a:xfrm>
          <a:prstGeom prst="rect">
            <a:avLst/>
          </a:prstGeom>
          <a:ln w="3175">
            <a:round/>
          </a:ln>
        </p:spPr>
      </p:pic>
      <p:sp>
        <p:nvSpPr>
          <p:cNvPr id="1888" name="Shape 1888"/>
          <p:cNvSpPr/>
          <p:nvPr/>
        </p:nvSpPr>
        <p:spPr>
          <a:xfrm>
            <a:off x="2565352" y="3536950"/>
            <a:ext cx="1478253"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2800">
                <a:solidFill>
                  <a:srgbClr val="FF2600"/>
                </a:solidFill>
                <a:uFill>
                  <a:solidFill>
                    <a:srgbClr val="FFFFFF"/>
                  </a:solidFill>
                </a:uFill>
                <a:latin typeface="Tahoma"/>
                <a:ea typeface="Tahoma"/>
                <a:cs typeface="Tahoma"/>
                <a:sym typeface="Tahoma"/>
              </a:defRPr>
            </a:lvl1pPr>
          </a:lstStyle>
          <a:p>
            <a:pPr lvl="0">
              <a:defRPr sz="1800">
                <a:solidFill>
                  <a:srgbClr val="000000"/>
                </a:solidFill>
                <a:uFillTx/>
              </a:defRPr>
            </a:pPr>
            <a:r>
              <a:rPr sz="2800">
                <a:solidFill>
                  <a:srgbClr val="FF2600"/>
                </a:solidFill>
                <a:uFill>
                  <a:solidFill>
                    <a:srgbClr val="FFFFFF"/>
                  </a:solidFill>
                </a:uFill>
              </a:rPr>
              <a:t>240GeV</a:t>
            </a:r>
          </a:p>
        </p:txBody>
      </p:sp>
      <p:sp>
        <p:nvSpPr>
          <p:cNvPr id="1889" name="Shape 1889"/>
          <p:cNvSpPr/>
          <p:nvPr/>
        </p:nvSpPr>
        <p:spPr>
          <a:xfrm>
            <a:off x="6237319" y="3536950"/>
            <a:ext cx="1478253"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2800">
                <a:solidFill>
                  <a:srgbClr val="FF2600"/>
                </a:solidFill>
                <a:uFill>
                  <a:solidFill>
                    <a:srgbClr val="FFFFFF"/>
                  </a:solidFill>
                </a:uFill>
                <a:latin typeface="Tahoma"/>
                <a:ea typeface="Tahoma"/>
                <a:cs typeface="Tahoma"/>
                <a:sym typeface="Tahoma"/>
              </a:defRPr>
            </a:lvl1pPr>
          </a:lstStyle>
          <a:p>
            <a:pPr lvl="0">
              <a:defRPr sz="1800">
                <a:solidFill>
                  <a:srgbClr val="000000"/>
                </a:solidFill>
                <a:uFillTx/>
              </a:defRPr>
            </a:pPr>
            <a:r>
              <a:rPr sz="2800">
                <a:solidFill>
                  <a:srgbClr val="FF2600"/>
                </a:solidFill>
                <a:uFill>
                  <a:solidFill>
                    <a:srgbClr val="FFFFFF"/>
                  </a:solidFill>
                </a:uFill>
              </a:rPr>
              <a:t>250GeV</a:t>
            </a:r>
          </a:p>
        </p:txBody>
      </p:sp>
      <p:sp>
        <p:nvSpPr>
          <p:cNvPr id="1890" name="Shape 1890"/>
          <p:cNvSpPr/>
          <p:nvPr/>
        </p:nvSpPr>
        <p:spPr>
          <a:xfrm>
            <a:off x="10465892" y="3460750"/>
            <a:ext cx="1478253"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2800">
                <a:solidFill>
                  <a:srgbClr val="FF2600"/>
                </a:solidFill>
                <a:uFill>
                  <a:solidFill>
                    <a:srgbClr val="FFFFFF"/>
                  </a:solidFill>
                </a:uFill>
                <a:latin typeface="Tahoma"/>
                <a:ea typeface="Tahoma"/>
                <a:cs typeface="Tahoma"/>
                <a:sym typeface="Tahoma"/>
              </a:defRPr>
            </a:lvl1pPr>
          </a:lstStyle>
          <a:p>
            <a:pPr lvl="0">
              <a:defRPr sz="1800">
                <a:solidFill>
                  <a:srgbClr val="000000"/>
                </a:solidFill>
                <a:uFillTx/>
              </a:defRPr>
            </a:pPr>
            <a:r>
              <a:rPr sz="2800">
                <a:solidFill>
                  <a:srgbClr val="FF2600"/>
                </a:solidFill>
                <a:uFill>
                  <a:solidFill>
                    <a:srgbClr val="FFFFFF"/>
                  </a:solidFill>
                </a:uFill>
              </a:rPr>
              <a:t>300GeV</a:t>
            </a:r>
          </a:p>
        </p:txBody>
      </p:sp>
      <p:sp>
        <p:nvSpPr>
          <p:cNvPr id="1891" name="Shape 1891"/>
          <p:cNvSpPr/>
          <p:nvPr/>
        </p:nvSpPr>
        <p:spPr>
          <a:xfrm>
            <a:off x="10502900" y="1292160"/>
            <a:ext cx="2133600"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7799" marR="57799" algn="l" defTabSz="456406">
              <a:defRPr sz="1800"/>
            </a:pPr>
            <a:r>
              <a:rPr sz="1400">
                <a:uFill>
                  <a:solidFill>
                    <a:srgbClr val="FFFFFF"/>
                  </a:solidFill>
                </a:uFill>
                <a:latin typeface="Helvetica Neue"/>
                <a:ea typeface="Helvetica Neue"/>
                <a:cs typeface="Helvetica Neue"/>
                <a:sym typeface="Helvetica Neue"/>
              </a:rPr>
              <a:t>Old ACFA Study</a:t>
            </a:r>
            <a:endParaRPr sz="1400">
              <a:uFill>
                <a:solidFill>
                  <a:srgbClr val="FFFFFF"/>
                </a:solidFill>
              </a:uFill>
              <a:latin typeface="Helvetica Neue"/>
              <a:ea typeface="Helvetica Neue"/>
              <a:cs typeface="Helvetica Neue"/>
              <a:sym typeface="Helvetica Neue"/>
            </a:endParaRPr>
          </a:p>
          <a:p>
            <a:pPr lvl="0" marL="57799" marR="57799" algn="l" defTabSz="456406">
              <a:defRPr sz="1800"/>
            </a:pPr>
            <a:r>
              <a:rPr sz="1400">
                <a:uFill>
                  <a:solidFill>
                    <a:srgbClr val="FFFFFF"/>
                  </a:solidFill>
                </a:uFill>
                <a:latin typeface="Helvetica Neue"/>
                <a:ea typeface="Helvetica Neue"/>
                <a:cs typeface="Helvetica Neue"/>
                <a:sym typeface="Helvetica Neue"/>
              </a:rPr>
              <a:t>by Akiya Miyamoto</a:t>
            </a:r>
          </a:p>
        </p:txBody>
      </p:sp>
      <p:sp>
        <p:nvSpPr>
          <p:cNvPr id="1892" name="Shape 1892"/>
          <p:cNvSpPr/>
          <p:nvPr/>
        </p:nvSpPr>
        <p:spPr>
          <a:xfrm>
            <a:off x="3666546" y="7998967"/>
            <a:ext cx="1073205"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1400">
                <a:uFill>
                  <a:solidFill>
                    <a:srgbClr val="FFFFFF"/>
                  </a:solidFill>
                </a:uFill>
                <a:latin typeface="Tahoma"/>
                <a:ea typeface="Tahoma"/>
                <a:cs typeface="Tahoma"/>
                <a:sym typeface="Tahoma"/>
              </a:defRPr>
            </a:lvl1pPr>
          </a:lstStyle>
          <a:p>
            <a:pPr lvl="0">
              <a:defRPr sz="1800">
                <a:uFillTx/>
              </a:defRPr>
            </a:pPr>
            <a:r>
              <a:rPr sz="1400">
                <a:uFill>
                  <a:solidFill>
                    <a:srgbClr val="FFFFFF"/>
                  </a:solidFill>
                </a:uFill>
              </a:rPr>
              <a:t>Hengne Li</a:t>
            </a:r>
          </a:p>
        </p:txBody>
      </p:sp>
      <p:sp>
        <p:nvSpPr>
          <p:cNvPr id="1893" name="Shape 1893"/>
          <p:cNvSpPr/>
          <p:nvPr/>
        </p:nvSpPr>
        <p:spPr>
          <a:xfrm>
            <a:off x="4876974" y="7543800"/>
            <a:ext cx="486822" cy="34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1400">
                <a:uFill>
                  <a:solidFill>
                    <a:srgbClr val="FFFFFF"/>
                  </a:solidFill>
                </a:uFill>
                <a:latin typeface="Tahoma"/>
                <a:ea typeface="Tahoma"/>
                <a:cs typeface="Tahoma"/>
                <a:sym typeface="Tahoma"/>
              </a:defRPr>
            </a:lvl1pPr>
          </a:lstStyle>
          <a:p>
            <a:pPr lvl="0">
              <a:defRPr sz="1800">
                <a:uFillTx/>
              </a:defRPr>
            </a:pPr>
            <a:r>
              <a:rPr sz="1400">
                <a:uFill>
                  <a:solidFill>
                    <a:srgbClr val="FFFFFF"/>
                  </a:solidFill>
                </a:uFill>
              </a:rPr>
              <a:t>ILD</a:t>
            </a:r>
          </a:p>
        </p:txBody>
      </p:sp>
      <p:sp>
        <p:nvSpPr>
          <p:cNvPr id="1894" name="Shape 1894"/>
          <p:cNvSpPr/>
          <p:nvPr/>
        </p:nvSpPr>
        <p:spPr>
          <a:xfrm rot="19800000">
            <a:off x="3288074" y="4856367"/>
            <a:ext cx="5156204" cy="14741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b="1" i="1" sz="3200">
                <a:solidFill>
                  <a:srgbClr val="FF2600"/>
                </a:solidFill>
                <a:uFill>
                  <a:solidFill>
                    <a:srgbClr val="2E467F"/>
                  </a:solidFill>
                </a:uFill>
                <a:latin typeface="Helvetica Neue"/>
                <a:ea typeface="Helvetica Neue"/>
                <a:cs typeface="Helvetica Neue"/>
                <a:sym typeface="Helvetica Neue"/>
              </a:defRPr>
            </a:lvl1pPr>
          </a:lstStyle>
          <a:p>
            <a:pPr lvl="0">
              <a:defRPr b="0" i="0" sz="1800">
                <a:solidFill>
                  <a:srgbClr val="000000"/>
                </a:solidFill>
                <a:uFillTx/>
              </a:defRPr>
            </a:pPr>
            <a:r>
              <a:rPr b="1" i="1" sz="3200">
                <a:solidFill>
                  <a:srgbClr val="FF2600"/>
                </a:solidFill>
                <a:uFill>
                  <a:solidFill>
                    <a:srgbClr val="2E467F"/>
                  </a:solidFill>
                </a:uFill>
              </a:rPr>
              <a:t>Resolution does matter if you want to do this at higher energy!</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894"/>
                                        </p:tgtEl>
                                        <p:attrNameLst>
                                          <p:attrName>style.visibility</p:attrName>
                                        </p:attrNameLst>
                                      </p:cBhvr>
                                      <p:to>
                                        <p:strVal val="visible"/>
                                      </p:to>
                                    </p:set>
                                    <p:animEffect filter="wipe(left)" transition="in">
                                      <p:cBhvr>
                                        <p:cTn id="7" dur="500"/>
                                        <p:tgtEl>
                                          <p:spTgt spid="18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4" grpId="1"/>
    </p:bldLst>
  </p:timing>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6" name="template_sample_2D_1TeV.gif"/>
          <p:cNvPicPr/>
          <p:nvPr/>
        </p:nvPicPr>
        <p:blipFill>
          <a:blip r:embed="rId2">
            <a:extLst/>
          </a:blip>
          <a:stretch>
            <a:fillRect/>
          </a:stretch>
        </p:blipFill>
        <p:spPr>
          <a:xfrm>
            <a:off x="145302" y="1869329"/>
            <a:ext cx="8977301" cy="4293493"/>
          </a:xfrm>
          <a:prstGeom prst="rect">
            <a:avLst/>
          </a:prstGeom>
          <a:ln w="12700">
            <a:miter lim="400000"/>
          </a:ln>
          <a:effectLst>
            <a:outerShdw sx="100000" sy="100000" kx="0" ky="0" algn="b" rotWithShape="0" blurRad="38100" dist="25400" dir="2700000">
              <a:srgbClr val="000000">
                <a:alpha val="42999"/>
              </a:srgbClr>
            </a:outerShdw>
          </a:effectLst>
        </p:spPr>
      </p:pic>
      <p:sp>
        <p:nvSpPr>
          <p:cNvPr id="1897" name="Shape 1897"/>
          <p:cNvSpPr/>
          <p:nvPr>
            <p:ph type="sldNum" sz="quarter" idx="2"/>
          </p:nvPr>
        </p:nvSpPr>
        <p:spPr>
          <a:xfrm>
            <a:off x="12397943" y="9144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fld>
          </a:p>
        </p:txBody>
      </p:sp>
      <p:sp>
        <p:nvSpPr>
          <p:cNvPr id="1898" name="Shape 1898"/>
          <p:cNvSpPr/>
          <p:nvPr/>
        </p:nvSpPr>
        <p:spPr>
          <a:xfrm>
            <a:off x="303350" y="6242471"/>
            <a:ext cx="7466106" cy="411278"/>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506015">
              <a:buClr>
                <a:srgbClr val="000000"/>
              </a:buClr>
              <a:defRPr sz="2200">
                <a:solidFill>
                  <a:srgbClr val="0433FF"/>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2200">
                <a:solidFill>
                  <a:srgbClr val="0433FF"/>
                </a:solidFill>
                <a:uFill>
                  <a:solidFill>
                    <a:srgbClr val="FF2C79"/>
                  </a:solidFill>
                </a:uFill>
              </a:rPr>
              <a:t>What we measure here is not BR itself but σxBR.</a:t>
            </a:r>
          </a:p>
        </p:txBody>
      </p:sp>
      <p:sp>
        <p:nvSpPr>
          <p:cNvPr id="1899" name="Shape 1899"/>
          <p:cNvSpPr/>
          <p:nvPr/>
        </p:nvSpPr>
        <p:spPr>
          <a:xfrm>
            <a:off x="9350170" y="1371600"/>
            <a:ext cx="3372260" cy="1193801"/>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7"/>
              </a:srgbClr>
            </a:outerShdw>
          </a:effectLst>
        </p:spPr>
        <p:txBody>
          <a:bodyPr lIns="0" tIns="0" rIns="0" bIns="0" anchor="ctr"/>
          <a:lstStyle/>
          <a:p>
            <a:pPr lvl="0" marL="57799" marR="57799" algn="l" defTabSz="1012031">
              <a:defRPr sz="3000">
                <a:uFill>
                  <a:solidFill/>
                </a:uFill>
                <a:latin typeface="Arial"/>
                <a:ea typeface="Arial"/>
                <a:cs typeface="Arial"/>
                <a:sym typeface="Arial"/>
              </a:defRPr>
            </a:pPr>
          </a:p>
        </p:txBody>
      </p:sp>
      <p:pic>
        <p:nvPicPr>
          <p:cNvPr id="1900" name="droppedImage.pdf"/>
          <p:cNvPicPr/>
          <p:nvPr/>
        </p:nvPicPr>
        <p:blipFill>
          <a:blip r:embed="rId3">
            <a:extLst/>
          </a:blip>
          <a:stretch>
            <a:fillRect/>
          </a:stretch>
        </p:blipFill>
        <p:spPr>
          <a:xfrm>
            <a:off x="9474200" y="1308269"/>
            <a:ext cx="3108961" cy="660401"/>
          </a:xfrm>
          <a:prstGeom prst="rect">
            <a:avLst/>
          </a:prstGeom>
          <a:ln w="12700">
            <a:miter lim="400000"/>
          </a:ln>
        </p:spPr>
      </p:pic>
      <p:sp>
        <p:nvSpPr>
          <p:cNvPr id="1901" name="Shape 1901"/>
          <p:cNvSpPr/>
          <p:nvPr/>
        </p:nvSpPr>
        <p:spPr>
          <a:xfrm>
            <a:off x="282218" y="6923285"/>
            <a:ext cx="8977314" cy="1097077"/>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p>
            <a:pPr lvl="0" algn="l" defTabSz="506015">
              <a:buClr>
                <a:srgbClr val="000000"/>
              </a:buClr>
              <a:defRPr sz="1800"/>
            </a:pPr>
            <a:br>
              <a:rPr sz="2200">
                <a:uFill>
                  <a:solidFill/>
                </a:uFill>
                <a:latin typeface="Helvetica Neue"/>
                <a:ea typeface="Helvetica Neue"/>
                <a:cs typeface="Helvetica Neue"/>
                <a:sym typeface="Helvetica Neue"/>
              </a:rPr>
            </a:br>
            <a:r>
              <a:rPr sz="2200">
                <a:uFill>
                  <a:solidFill/>
                </a:uFill>
                <a:latin typeface="Helvetica Neue"/>
                <a:ea typeface="Helvetica Neue"/>
                <a:cs typeface="Helvetica Neue"/>
                <a:sym typeface="Helvetica Neue"/>
              </a:rPr>
              <a:t>--&gt;</a:t>
            </a:r>
            <a:r>
              <a:rPr sz="2200">
                <a:solidFill>
                  <a:srgbClr val="0433FF"/>
                </a:solidFill>
                <a:uFill>
                  <a:solidFill/>
                </a:uFill>
                <a:latin typeface="Helvetica Neue"/>
                <a:ea typeface="Helvetica Neue"/>
                <a:cs typeface="Helvetica Neue"/>
                <a:sym typeface="Helvetica Neue"/>
              </a:rPr>
              <a:t> </a:t>
            </a:r>
            <a:r>
              <a:rPr sz="2200">
                <a:solidFill>
                  <a:srgbClr val="0433FF"/>
                </a:solidFill>
                <a:uFill>
                  <a:solidFill>
                    <a:srgbClr val="FF2C79"/>
                  </a:solidFill>
                </a:uFill>
                <a:latin typeface="Helvetica Neue"/>
                <a:ea typeface="Helvetica Neue"/>
                <a:cs typeface="Helvetica Neue"/>
                <a:sym typeface="Helvetica Neue"/>
              </a:rPr>
              <a:t>Δσ/σ=2.6% eventually limits the BR measurements.</a:t>
            </a:r>
            <a:r>
              <a:rPr sz="2200">
                <a:solidFill>
                  <a:srgbClr val="0433FF"/>
                </a:solidFill>
                <a:uFill>
                  <a:solidFill/>
                </a:uFill>
                <a:latin typeface="Helvetica Neue"/>
                <a:ea typeface="Helvetica Neue"/>
                <a:cs typeface="Helvetica Neue"/>
                <a:sym typeface="Helvetica Neue"/>
              </a:rPr>
              <a:t> </a:t>
            </a:r>
            <a:br>
              <a:rPr sz="2200">
                <a:solidFill>
                  <a:srgbClr val="0433FF"/>
                </a:solidFill>
                <a:uFill>
                  <a:solidFill/>
                </a:uFill>
                <a:latin typeface="Helvetica Neue"/>
                <a:ea typeface="Helvetica Neue"/>
                <a:cs typeface="Helvetica Neue"/>
                <a:sym typeface="Helvetica Neue"/>
              </a:rPr>
            </a:br>
            <a:r>
              <a:rPr sz="2200">
                <a:uFill>
                  <a:solidFill/>
                </a:uFill>
                <a:latin typeface="Helvetica Neue"/>
                <a:ea typeface="Helvetica Neue"/>
                <a:cs typeface="Helvetica Neue"/>
                <a:sym typeface="Helvetica Neue"/>
              </a:rPr>
              <a:t>--&gt; </a:t>
            </a:r>
            <a:r>
              <a:rPr sz="2200">
                <a:solidFill>
                  <a:srgbClr val="0433FF"/>
                </a:solidFill>
                <a:uFill>
                  <a:solidFill>
                    <a:srgbClr val="FF2C79"/>
                  </a:solidFill>
                </a:uFill>
                <a:latin typeface="Helvetica Neue"/>
                <a:ea typeface="Helvetica Neue"/>
                <a:cs typeface="Helvetica Neue"/>
                <a:sym typeface="Helvetica Neue"/>
              </a:rPr>
              <a:t>luminosity upgrade and/or longer running in a later stage.</a:t>
            </a:r>
          </a:p>
        </p:txBody>
      </p:sp>
      <p:sp>
        <p:nvSpPr>
          <p:cNvPr id="1902" name="Shape 1902"/>
          <p:cNvSpPr/>
          <p:nvPr/>
        </p:nvSpPr>
        <p:spPr>
          <a:xfrm>
            <a:off x="10907577" y="7666037"/>
            <a:ext cx="1905001"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DBD Physics Chap.</a:t>
            </a:r>
          </a:p>
        </p:txBody>
      </p:sp>
      <p:graphicFrame>
        <p:nvGraphicFramePr>
          <p:cNvPr id="1903" name="Table 1903"/>
          <p:cNvGraphicFramePr/>
          <p:nvPr/>
        </p:nvGraphicFramePr>
        <p:xfrm>
          <a:off x="9372600" y="2692400"/>
          <a:ext cx="3327400" cy="48514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663700"/>
                <a:gridCol w="1663700"/>
              </a:tblGrid>
              <a:tr h="485140">
                <a:tc>
                  <a:txBody>
                    <a:bodyPr/>
                    <a:lstStyle/>
                    <a:p>
                      <a:pPr lvl="0" algn="ctr" defTabSz="914400">
                        <a:tabLst>
                          <a:tab pos="927100" algn="l"/>
                        </a:tabLst>
                        <a:defRPr sz="4000">
                          <a:latin typeface="ヒラギノ角ゴ Pro W3"/>
                          <a:ea typeface="ヒラギノ角ゴ Pro W3"/>
                          <a:cs typeface="ヒラギノ角ゴ Pro W3"/>
                          <a:sym typeface="ヒラギノ角ゴ Pro W3"/>
                        </a:defRPr>
                      </a:pPr>
                    </a:p>
                  </a:txBody>
                  <a:tcPr marL="50800" marR="50800" marT="50800" marB="50800" anchor="ctr" anchorCtr="0" horzOverflow="overflow">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@250GeV</a:t>
                      </a:r>
                    </a:p>
                  </a:txBody>
                  <a:tcPr marL="50800" marR="50800" marT="50800" marB="50800" anchor="ctr" anchorCtr="0" horzOverflow="overflow"/>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process</a:t>
                      </a:r>
                    </a:p>
                  </a:txBody>
                  <a:tcPr marL="50800" marR="50800" marT="50800" marB="50800" anchor="ctr" anchorCtr="0" horzOverflow="overflow">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ZH</a:t>
                      </a:r>
                    </a:p>
                  </a:txBody>
                  <a:tcPr marL="50800" marR="50800" marT="50800" marB="50800" anchor="ctr" anchorCtr="0" horzOverflow="overflow">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Int. Lumi. [fb</a:t>
                      </a:r>
                      <a:r>
                        <a:rPr baseline="31999" sz="2200">
                          <a:latin typeface="Times New Roman"/>
                          <a:ea typeface="Times New Roman"/>
                          <a:cs typeface="Times New Roman"/>
                          <a:sym typeface="Times New Roman"/>
                        </a:rPr>
                        <a:t>-1</a:t>
                      </a:r>
                      <a:r>
                        <a:rPr sz="2200">
                          <a:latin typeface="Times New Roman"/>
                          <a:ea typeface="Times New Roman"/>
                          <a:cs typeface="Times New Roman"/>
                          <a:sym typeface="Times New Roman"/>
                        </a:rPr>
                        <a:t>]</a:t>
                      </a:r>
                    </a:p>
                  </a:txBody>
                  <a:tcPr marL="50800" marR="50800" marT="50800" marB="50800" anchor="ctr" anchorCtr="0" horzOverflow="overflow">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250</a:t>
                      </a:r>
                    </a:p>
                  </a:txBody>
                  <a:tcPr marL="50800" marR="50800" marT="50800" marB="50800" anchor="ctr" anchorCtr="0" horzOverflow="overflow">
                    <a:noFill/>
                  </a:tcPr>
                </a:tc>
              </a:tr>
              <a:tr h="485140">
                <a:tc>
                  <a:txBody>
                    <a:bodyPr/>
                    <a:lstStyle/>
                    <a:p>
                      <a:pPr lvl="0" algn="ctr" defTabSz="914400">
                        <a:tabLst>
                          <a:tab pos="927100" algn="l"/>
                        </a:tabLst>
                        <a:defRPr sz="1800"/>
                      </a:pPr>
                      <a:r>
                        <a:rPr sz="2200">
                          <a:solidFill>
                            <a:srgbClr val="0433FF"/>
                          </a:solidFill>
                          <a:latin typeface="Times New Roman"/>
                          <a:ea typeface="Times New Roman"/>
                          <a:cs typeface="Times New Roman"/>
                          <a:sym typeface="Times New Roman"/>
                        </a:rPr>
                        <a:t>Δσ/σ</a:t>
                      </a:r>
                    </a:p>
                  </a:txBody>
                  <a:tcPr marL="50800" marR="50800" marT="50800" marB="50800" anchor="ctr" anchorCtr="0" horzOverflow="overflow">
                    <a:noFill/>
                  </a:tcPr>
                </a:tc>
                <a:tc>
                  <a:txBody>
                    <a:bodyPr/>
                    <a:lstStyle/>
                    <a:p>
                      <a:pPr lvl="0" algn="ctr" defTabSz="914400">
                        <a:tabLst>
                          <a:tab pos="927100" algn="l"/>
                        </a:tabLst>
                        <a:defRPr sz="1800"/>
                      </a:pPr>
                      <a:r>
                        <a:rPr sz="2200">
                          <a:solidFill>
                            <a:srgbClr val="FF2600"/>
                          </a:solidFill>
                          <a:latin typeface="Times New Roman"/>
                          <a:ea typeface="Times New Roman"/>
                          <a:cs typeface="Times New Roman"/>
                          <a:sym typeface="Times New Roman"/>
                        </a:rPr>
                        <a:t>2.6%</a:t>
                      </a:r>
                    </a:p>
                  </a:txBody>
                  <a:tcPr marL="50800" marR="50800" marT="50800" marB="50800" anchor="ctr" anchorCtr="0" horzOverflow="overflow">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decay mode</a:t>
                      </a:r>
                    </a:p>
                  </a:txBody>
                  <a:tcPr marL="50800" marR="50800" marT="50800" marB="50800" anchor="ctr" anchorCtr="0" horzOverflow="overflow">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ΔσBr/σBr</a:t>
                      </a:r>
                    </a:p>
                  </a:txBody>
                  <a:tcPr marL="50800" marR="50800" marT="50800" marB="50800" anchor="ctr" anchorCtr="0" horzOverflow="overflow">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bb</a:t>
                      </a:r>
                    </a:p>
                  </a:txBody>
                  <a:tcPr marL="50800" marR="50800" marT="50800" marB="50800" anchor="ctr" anchorCtr="0" horzOverflow="overflow">
                    <a:noFill/>
                  </a:tcPr>
                </a:tc>
                <a:tc>
                  <a:txBody>
                    <a:bodyPr/>
                    <a:lstStyle/>
                    <a:p>
                      <a:pPr lvl="0" algn="ctr" defTabSz="914400">
                        <a:tabLst>
                          <a:tab pos="927100" algn="l"/>
                        </a:tabLst>
                        <a:defRPr sz="1800"/>
                      </a:pPr>
                      <a:r>
                        <a:rPr sz="2200">
                          <a:solidFill>
                            <a:srgbClr val="FF40FF"/>
                          </a:solidFill>
                          <a:latin typeface="Times New Roman"/>
                          <a:ea typeface="Times New Roman"/>
                          <a:cs typeface="Times New Roman"/>
                          <a:sym typeface="Times New Roman"/>
                        </a:rPr>
                        <a:t>1.2%</a:t>
                      </a:r>
                    </a:p>
                  </a:txBody>
                  <a:tcPr marL="50800" marR="50800" marT="50800" marB="50800" anchor="ctr" anchorCtr="0" horzOverflow="overflow">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cc</a:t>
                      </a:r>
                    </a:p>
                  </a:txBody>
                  <a:tcPr marL="50800" marR="50800" marT="50800" marB="50800" anchor="ctr" anchorCtr="0" horzOverflow="overflow">
                    <a:noFill/>
                  </a:tcPr>
                </a:tc>
                <a:tc>
                  <a:txBody>
                    <a:bodyPr/>
                    <a:lstStyle/>
                    <a:p>
                      <a:pPr lvl="0" algn="ctr" defTabSz="914400">
                        <a:tabLst>
                          <a:tab pos="927100" algn="l"/>
                        </a:tabLst>
                        <a:defRPr sz="1800"/>
                      </a:pPr>
                      <a:r>
                        <a:rPr sz="2200">
                          <a:solidFill>
                            <a:srgbClr val="FF40FF"/>
                          </a:solidFill>
                          <a:latin typeface="Times New Roman"/>
                          <a:ea typeface="Times New Roman"/>
                          <a:cs typeface="Times New Roman"/>
                          <a:sym typeface="Times New Roman"/>
                        </a:rPr>
                        <a:t>8.3%</a:t>
                      </a:r>
                    </a:p>
                  </a:txBody>
                  <a:tcPr marL="50800" marR="50800" marT="50800" marB="50800" anchor="ctr" anchorCtr="0" horzOverflow="overflow">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gg</a:t>
                      </a:r>
                    </a:p>
                  </a:txBody>
                  <a:tcPr marL="50800" marR="50800" marT="50800" marB="50800" anchor="ctr" anchorCtr="0" horzOverflow="overflow">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7%</a:t>
                      </a:r>
                    </a:p>
                  </a:txBody>
                  <a:tcPr marL="50800" marR="50800" marT="50800" marB="50800" anchor="ctr" anchorCtr="0" horzOverflow="overflow">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WW*</a:t>
                      </a:r>
                    </a:p>
                  </a:txBody>
                  <a:tcPr marL="50800" marR="50800" marT="50800" marB="50800" anchor="ctr" anchorCtr="0" horzOverflow="overflow">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6.4%</a:t>
                      </a:r>
                    </a:p>
                  </a:txBody>
                  <a:tcPr marL="50800" marR="50800" marT="50800" marB="50800" anchor="ctr" anchorCtr="0" horzOverflow="overflow">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ττ</a:t>
                      </a:r>
                    </a:p>
                  </a:txBody>
                  <a:tcPr marL="50800" marR="50800" marT="50800" marB="50800" anchor="ctr" anchorCtr="0" horzOverflow="overflow">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4.2%</a:t>
                      </a:r>
                    </a:p>
                  </a:txBody>
                  <a:tcPr marL="50800" marR="50800" marT="50800" marB="50800" anchor="ctr" anchorCtr="0" horzOverflow="overflow">
                    <a:noFill/>
                  </a:tcPr>
                </a:tc>
              </a:tr>
            </a:tbl>
          </a:graphicData>
        </a:graphic>
      </p:graphicFrame>
      <p:pic>
        <p:nvPicPr>
          <p:cNvPr id="1904" name="droppedImage.pdf"/>
          <p:cNvPicPr/>
          <p:nvPr/>
        </p:nvPicPr>
        <p:blipFill>
          <a:blip r:embed="rId4">
            <a:extLst/>
          </a:blip>
          <a:stretch>
            <a:fillRect/>
          </a:stretch>
        </p:blipFill>
        <p:spPr>
          <a:xfrm>
            <a:off x="9766300" y="1764059"/>
            <a:ext cx="2527300" cy="612082"/>
          </a:xfrm>
          <a:prstGeom prst="rect">
            <a:avLst/>
          </a:prstGeom>
          <a:ln w="12700">
            <a:miter lim="400000"/>
          </a:ln>
        </p:spPr>
      </p:pic>
      <p:sp>
        <p:nvSpPr>
          <p:cNvPr id="1905" name="Shape 1905"/>
          <p:cNvSpPr/>
          <p:nvPr/>
        </p:nvSpPr>
        <p:spPr>
          <a:xfrm>
            <a:off x="9766300" y="2298700"/>
            <a:ext cx="3022600"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scaled from mH=120 GeV</a:t>
            </a:r>
          </a:p>
        </p:txBody>
      </p:sp>
      <p:sp>
        <p:nvSpPr>
          <p:cNvPr id="1906" name="Shape 1906"/>
          <p:cNvSpPr/>
          <p:nvPr/>
        </p:nvSpPr>
        <p:spPr>
          <a:xfrm>
            <a:off x="204624" y="1318717"/>
            <a:ext cx="8231026" cy="411278"/>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506015">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By template fitting, we can separate H →bb, cc, gg, others!</a:t>
            </a:r>
          </a:p>
        </p:txBody>
      </p:sp>
      <p:pic>
        <p:nvPicPr>
          <p:cNvPr id="1907" name="pasted-image.pdf"/>
          <p:cNvPicPr/>
          <p:nvPr/>
        </p:nvPicPr>
        <p:blipFill>
          <a:blip r:embed="rId5">
            <a:extLst/>
          </a:blip>
          <a:stretch>
            <a:fillRect/>
          </a:stretch>
        </p:blipFill>
        <p:spPr>
          <a:xfrm>
            <a:off x="2338262" y="6609339"/>
            <a:ext cx="4216401" cy="850901"/>
          </a:xfrm>
          <a:prstGeom prst="rect">
            <a:avLst/>
          </a:prstGeom>
          <a:ln w="12700">
            <a:miter lim="400000"/>
          </a:ln>
        </p:spPr>
      </p:pic>
      <p:sp>
        <p:nvSpPr>
          <p:cNvPr id="1908" name="Shape 1908"/>
          <p:cNvSpPr/>
          <p:nvPr/>
        </p:nvSpPr>
        <p:spPr>
          <a:xfrm>
            <a:off x="3235320" y="1846594"/>
            <a:ext cx="954076"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H→Others</a:t>
            </a:r>
          </a:p>
        </p:txBody>
      </p:sp>
      <p:sp>
        <p:nvSpPr>
          <p:cNvPr id="1909" name="Shape 1909"/>
          <p:cNvSpPr/>
          <p:nvPr/>
        </p:nvSpPr>
        <p:spPr>
          <a:xfrm>
            <a:off x="6162517" y="1848287"/>
            <a:ext cx="687289" cy="31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SM BG</a:t>
            </a:r>
          </a:p>
        </p:txBody>
      </p:sp>
      <p:sp>
        <p:nvSpPr>
          <p:cNvPr id="1910" name="Shape 1910"/>
          <p:cNvSpPr/>
          <p:nvPr/>
        </p:nvSpPr>
        <p:spPr>
          <a:xfrm>
            <a:off x="233608" y="4034268"/>
            <a:ext cx="618270"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H→bb</a:t>
            </a:r>
          </a:p>
        </p:txBody>
      </p:sp>
      <p:sp>
        <p:nvSpPr>
          <p:cNvPr id="1911" name="Shape 1911"/>
          <p:cNvSpPr/>
          <p:nvPr/>
        </p:nvSpPr>
        <p:spPr>
          <a:xfrm>
            <a:off x="3176448" y="4034268"/>
            <a:ext cx="598303"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H→cc</a:t>
            </a:r>
          </a:p>
        </p:txBody>
      </p:sp>
      <p:sp>
        <p:nvSpPr>
          <p:cNvPr id="1912" name="Shape 1912"/>
          <p:cNvSpPr/>
          <p:nvPr/>
        </p:nvSpPr>
        <p:spPr>
          <a:xfrm>
            <a:off x="6157267" y="4034268"/>
            <a:ext cx="618270"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H→gg</a:t>
            </a:r>
          </a:p>
        </p:txBody>
      </p:sp>
      <p:sp>
        <p:nvSpPr>
          <p:cNvPr id="1913" name="Shape 1913"/>
          <p:cNvSpPr/>
          <p:nvPr/>
        </p:nvSpPr>
        <p:spPr>
          <a:xfrm>
            <a:off x="233608" y="1851703"/>
            <a:ext cx="815777" cy="31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MC Data</a:t>
            </a:r>
          </a:p>
        </p:txBody>
      </p:sp>
      <p:sp>
        <p:nvSpPr>
          <p:cNvPr id="1914" name="Shape 1914"/>
          <p:cNvSpPr/>
          <p:nvPr/>
        </p:nvSpPr>
        <p:spPr>
          <a:xfrm>
            <a:off x="690580" y="-281687"/>
            <a:ext cx="11623640" cy="1803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buClr>
                <a:srgbClr val="FFFED5"/>
              </a:buClr>
              <a:buFont typeface="Tahoma"/>
              <a:defRPr sz="1800"/>
            </a:pPr>
            <a:r>
              <a:rPr b="1" i="1" sz="4000">
                <a:latin typeface="Helvetica Neue"/>
                <a:ea typeface="Helvetica Neue"/>
                <a:cs typeface="Helvetica Neue"/>
                <a:sym typeface="Helvetica Neue"/>
              </a:rPr>
              <a:t>High Performance Flavor Tagging : The Key</a:t>
            </a:r>
            <a:br>
              <a:rPr b="1" i="1" sz="4000">
                <a:solidFill>
                  <a:srgbClr val="2E467F"/>
                </a:solidFill>
                <a:latin typeface="Helvetica Neue"/>
                <a:ea typeface="Helvetica Neue"/>
                <a:cs typeface="Helvetica Neue"/>
                <a:sym typeface="Helvetica Neue"/>
              </a:rPr>
            </a:br>
            <a:r>
              <a:rPr b="1" i="1" sz="2800">
                <a:solidFill>
                  <a:srgbClr val="0433FF"/>
                </a:solidFill>
                <a:latin typeface="Helvetica Neue"/>
                <a:ea typeface="Helvetica Neue"/>
                <a:cs typeface="Helvetica Neue"/>
                <a:sym typeface="Helvetica Neue"/>
              </a:rPr>
              <a:t>to directly access major couplings: </a:t>
            </a:r>
            <a:r>
              <a:rPr b="1" i="1" sz="2800">
                <a:solidFill>
                  <a:srgbClr val="FF2C79"/>
                </a:solidFill>
                <a:latin typeface="Helvetica Neue"/>
                <a:ea typeface="Helvetica Neue"/>
                <a:cs typeface="Helvetica Neue"/>
                <a:sym typeface="Helvetica Neue"/>
              </a:rPr>
              <a:t>bb, cc, ττ,</a:t>
            </a:r>
            <a:r>
              <a:rPr b="1" i="1" sz="2800">
                <a:solidFill>
                  <a:srgbClr val="0433FF"/>
                </a:solidFill>
                <a:latin typeface="Helvetica Neue"/>
                <a:ea typeface="Helvetica Neue"/>
                <a:cs typeface="Helvetica Neue"/>
                <a:sym typeface="Helvetica Neue"/>
              </a:rPr>
              <a:t> gg, WW* </a:t>
            </a:r>
          </a:p>
        </p:txBody>
      </p:sp>
      <p:sp>
        <p:nvSpPr>
          <p:cNvPr id="1915" name="Shape 1915"/>
          <p:cNvSpPr/>
          <p:nvPr/>
        </p:nvSpPr>
        <p:spPr>
          <a:xfrm>
            <a:off x="456099" y="8261149"/>
            <a:ext cx="11803994" cy="990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FF40FF"/>
              </a:buClr>
              <a:buFont typeface="Helvetica"/>
              <a:defRPr b="1" i="1" sz="2200">
                <a:solidFill>
                  <a:srgbClr val="FF2C79"/>
                </a:solidFill>
                <a:uFill>
                  <a:solidFill>
                    <a:srgbClr val="FF2C79"/>
                  </a:solidFill>
                </a:uFill>
                <a:latin typeface="Helvetica"/>
                <a:ea typeface="Helvetica"/>
                <a:cs typeface="Helvetica"/>
                <a:sym typeface="Helvetica"/>
              </a:defRPr>
            </a:lvl1pPr>
          </a:lstStyle>
          <a:p>
            <a:pPr lvl="0">
              <a:defRPr b="0" i="0" sz="1800">
                <a:solidFill>
                  <a:srgbClr val="000000"/>
                </a:solidFill>
                <a:uFillTx/>
              </a:defRPr>
            </a:pPr>
            <a:r>
              <a:rPr b="1" i="1" sz="2200">
                <a:solidFill>
                  <a:srgbClr val="FF2C79"/>
                </a:solidFill>
                <a:uFill>
                  <a:solidFill>
                    <a:srgbClr val="FF2C79"/>
                  </a:solidFill>
                </a:uFill>
              </a:rPr>
              <a:t>Clean environment and a high performance vertex detector are the two powerful weapons of the LC to directly access all of the major couplings (great advantage of the LC)  </a:t>
            </a:r>
          </a:p>
        </p:txBody>
      </p:sp>
      <p:sp>
        <p:nvSpPr>
          <p:cNvPr id="1916" name="Shape 1916"/>
          <p:cNvSpPr/>
          <p:nvPr/>
        </p:nvSpPr>
        <p:spPr>
          <a:xfrm>
            <a:off x="3861408" y="6720365"/>
            <a:ext cx="1950486" cy="622301"/>
          </a:xfrm>
          <a:prstGeom prst="rect">
            <a:avLst/>
          </a:prstGeom>
          <a:ln w="25400">
            <a:solidFill>
              <a:srgbClr val="FF2600"/>
            </a:solidFill>
            <a:miter lim="400000"/>
          </a:ln>
        </p:spPr>
        <p:txBody>
          <a:bodyPr lIns="0" tIns="0" rIns="0" bIns="0" anchor="ctr"/>
          <a:lstStyle/>
          <a:p>
            <a:pPr lvl="0"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917" name="Shape 1917"/>
          <p:cNvSpPr/>
          <p:nvPr/>
        </p:nvSpPr>
        <p:spPr>
          <a:xfrm rot="19800000">
            <a:off x="5461141" y="5700594"/>
            <a:ext cx="2028845" cy="2107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b="1" i="1" sz="1400">
                <a:solidFill>
                  <a:srgbClr val="FF2600"/>
                </a:solidFill>
                <a:uFill>
                  <a:solidFill>
                    <a:srgbClr val="2E467F"/>
                  </a:solidFill>
                </a:uFill>
                <a:latin typeface="Helvetica Neue"/>
                <a:ea typeface="Helvetica Neue"/>
                <a:cs typeface="Helvetica Neue"/>
                <a:sym typeface="Helvetica Neue"/>
              </a:defRPr>
            </a:lvl1pPr>
          </a:lstStyle>
          <a:p>
            <a:pPr lvl="0">
              <a:defRPr b="0" i="0" sz="1800">
                <a:solidFill>
                  <a:srgbClr val="000000"/>
                </a:solidFill>
                <a:uFillTx/>
              </a:defRPr>
            </a:pPr>
            <a:r>
              <a:rPr b="1" i="1" sz="1400">
                <a:solidFill>
                  <a:srgbClr val="FF2600"/>
                </a:solidFill>
                <a:uFill>
                  <a:solidFill>
                    <a:srgbClr val="2E467F"/>
                  </a:solidFill>
                </a:uFill>
              </a:rPr>
              <a:t>What we measure</a:t>
            </a:r>
          </a:p>
        </p:txBody>
      </p:sp>
    </p:spTree>
  </p:cSld>
  <p:clrMapOvr>
    <a:masterClrMapping/>
  </p:clrMapOvr>
  <p:transitio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9" name="Shape 1919"/>
          <p:cNvSpPr/>
          <p:nvPr/>
        </p:nvSpPr>
        <p:spPr>
          <a:xfrm>
            <a:off x="939800" y="5803900"/>
            <a:ext cx="5232401" cy="33274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7"/>
              </a:srgbClr>
            </a:outerShdw>
          </a:effectLst>
        </p:spPr>
        <p:txBody>
          <a:bodyPr lIns="0" tIns="0" rIns="0" bIns="0" anchor="ctr"/>
          <a:lstStyle/>
          <a:p>
            <a:pPr lvl="0" marL="57799" marR="57799" algn="l" defTabSz="1295400">
              <a:defRPr sz="3000">
                <a:uFill>
                  <a:solidFill/>
                </a:uFill>
                <a:latin typeface="Arial"/>
                <a:ea typeface="Arial"/>
                <a:cs typeface="Arial"/>
                <a:sym typeface="Arial"/>
              </a:defRPr>
            </a:pPr>
          </a:p>
        </p:txBody>
      </p:sp>
      <p:sp>
        <p:nvSpPr>
          <p:cNvPr id="1920" name="Shape 1920"/>
          <p:cNvSpPr/>
          <p:nvPr/>
        </p:nvSpPr>
        <p:spPr>
          <a:xfrm>
            <a:off x="6502400" y="5803900"/>
            <a:ext cx="5537200" cy="33274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7"/>
              </a:srgbClr>
            </a:outerShdw>
          </a:effectLst>
        </p:spPr>
        <p:txBody>
          <a:bodyPr lIns="0" tIns="0" rIns="0" bIns="0" anchor="ctr"/>
          <a:lstStyle/>
          <a:p>
            <a:pPr lvl="0" marL="57799" marR="57799" algn="l" defTabSz="1295400">
              <a:defRPr sz="3000">
                <a:uFill>
                  <a:solidFill/>
                </a:uFill>
                <a:latin typeface="Arial"/>
                <a:ea typeface="Arial"/>
                <a:cs typeface="Arial"/>
                <a:sym typeface="Arial"/>
              </a:defRPr>
            </a:pPr>
          </a:p>
        </p:txBody>
      </p:sp>
      <p:sp>
        <p:nvSpPr>
          <p:cNvPr id="1921" name="Shape 192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fld>
          </a:p>
        </p:txBody>
      </p:sp>
      <p:sp>
        <p:nvSpPr>
          <p:cNvPr id="1922" name="Shape 1922"/>
          <p:cNvSpPr/>
          <p:nvPr/>
        </p:nvSpPr>
        <p:spPr>
          <a:xfrm>
            <a:off x="1267743" y="0"/>
            <a:ext cx="10452101" cy="1803401"/>
          </a:xfrm>
          <a:prstGeom prst="rect">
            <a:avLst/>
          </a:prstGeom>
          <a:ln w="12700">
            <a:miter lim="400000"/>
          </a:ln>
          <a:effectLst>
            <a:outerShdw sx="100000" sy="100000" kx="0" ky="0" algn="b" rotWithShape="0" blurRad="38100" dist="25400" dir="270000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a:buClr>
                <a:srgbClr val="FFFED5"/>
              </a:buClr>
              <a:buFont typeface="Tahoma"/>
              <a:defRPr sz="1800"/>
            </a:pPr>
            <a:r>
              <a:rPr sz="4800">
                <a:solidFill>
                  <a:srgbClr val="2E467F"/>
                </a:solidFill>
                <a:latin typeface="Helvetica Neue"/>
                <a:ea typeface="Helvetica Neue"/>
                <a:cs typeface="Helvetica Neue"/>
                <a:sym typeface="Helvetica Neue"/>
              </a:rPr>
              <a:t>Total Width and Coupling Extraction</a:t>
            </a:r>
            <a:br>
              <a:rPr sz="4800">
                <a:solidFill>
                  <a:srgbClr val="2E467F"/>
                </a:solidFill>
                <a:latin typeface="Helvetica Neue"/>
                <a:ea typeface="Helvetica Neue"/>
                <a:cs typeface="Helvetica Neue"/>
                <a:sym typeface="Helvetica Neue"/>
              </a:rPr>
            </a:br>
            <a:r>
              <a:rPr sz="3000">
                <a:solidFill>
                  <a:srgbClr val="2E467F"/>
                </a:solidFill>
                <a:latin typeface="Helvetica Neue"/>
                <a:ea typeface="Helvetica Neue"/>
                <a:cs typeface="Helvetica Neue"/>
                <a:sym typeface="Helvetica Neue"/>
              </a:rPr>
              <a:t>One of the major advantages of the LC</a:t>
            </a:r>
            <a:br>
              <a:rPr sz="3000">
                <a:solidFill>
                  <a:srgbClr val="2E467F"/>
                </a:solidFill>
                <a:latin typeface="Helvetica Neue"/>
                <a:ea typeface="Helvetica Neue"/>
                <a:cs typeface="Helvetica Neue"/>
                <a:sym typeface="Helvetica Neue"/>
              </a:rPr>
            </a:br>
          </a:p>
        </p:txBody>
      </p:sp>
      <p:pic>
        <p:nvPicPr>
          <p:cNvPr id="1923" name="droppedImage.pdf"/>
          <p:cNvPicPr/>
          <p:nvPr/>
        </p:nvPicPr>
        <p:blipFill>
          <a:blip r:embed="rId2">
            <a:extLst/>
          </a:blip>
          <a:stretch>
            <a:fillRect/>
          </a:stretch>
        </p:blipFill>
        <p:spPr>
          <a:xfrm>
            <a:off x="2209800" y="2222500"/>
            <a:ext cx="8826500" cy="901700"/>
          </a:xfrm>
          <a:prstGeom prst="rect">
            <a:avLst/>
          </a:prstGeom>
          <a:ln w="12700">
            <a:miter lim="400000"/>
          </a:ln>
        </p:spPr>
      </p:pic>
      <p:sp>
        <p:nvSpPr>
          <p:cNvPr id="1924" name="Shape 1924"/>
          <p:cNvSpPr/>
          <p:nvPr/>
        </p:nvSpPr>
        <p:spPr>
          <a:xfrm>
            <a:off x="567939" y="1772285"/>
            <a:ext cx="11861801" cy="431801"/>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To extract couplings from BRs, we need the total width:</a:t>
            </a:r>
          </a:p>
        </p:txBody>
      </p:sp>
      <p:sp>
        <p:nvSpPr>
          <p:cNvPr id="1925" name="Shape 1925"/>
          <p:cNvSpPr/>
          <p:nvPr/>
        </p:nvSpPr>
        <p:spPr>
          <a:xfrm>
            <a:off x="571500" y="3263900"/>
            <a:ext cx="11861801" cy="4318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To determine the total width, we need at least one partial width and corresponding BR:</a:t>
            </a:r>
          </a:p>
        </p:txBody>
      </p:sp>
      <p:sp>
        <p:nvSpPr>
          <p:cNvPr id="1926" name="Shape 1926"/>
          <p:cNvSpPr/>
          <p:nvPr/>
        </p:nvSpPr>
        <p:spPr>
          <a:xfrm>
            <a:off x="571500" y="4940300"/>
            <a:ext cx="11861801" cy="8001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In principle, we can use A=Z, or W for which we can measure both the BRs and the couplings:</a:t>
            </a:r>
          </a:p>
        </p:txBody>
      </p:sp>
      <p:pic>
        <p:nvPicPr>
          <p:cNvPr id="1927" name="ZHdiagram.pdf"/>
          <p:cNvPicPr/>
          <p:nvPr/>
        </p:nvPicPr>
        <p:blipFill>
          <a:blip r:embed="rId3">
            <a:extLst/>
          </a:blip>
          <a:stretch>
            <a:fillRect/>
          </a:stretch>
        </p:blipFill>
        <p:spPr>
          <a:xfrm>
            <a:off x="1358900" y="5999423"/>
            <a:ext cx="2400301" cy="1564754"/>
          </a:xfrm>
          <a:prstGeom prst="rect">
            <a:avLst/>
          </a:prstGeom>
          <a:ln w="3175">
            <a:round/>
          </a:ln>
        </p:spPr>
      </p:pic>
      <p:pic>
        <p:nvPicPr>
          <p:cNvPr id="1928" name="nunuHdiagram.pdf"/>
          <p:cNvPicPr/>
          <p:nvPr/>
        </p:nvPicPr>
        <p:blipFill>
          <a:blip r:embed="rId4">
            <a:extLst/>
          </a:blip>
          <a:stretch>
            <a:fillRect/>
          </a:stretch>
        </p:blipFill>
        <p:spPr>
          <a:xfrm>
            <a:off x="6872028" y="6117751"/>
            <a:ext cx="2552701" cy="1868724"/>
          </a:xfrm>
          <a:prstGeom prst="rect">
            <a:avLst/>
          </a:prstGeom>
          <a:ln w="3175">
            <a:round/>
          </a:ln>
        </p:spPr>
      </p:pic>
      <p:sp>
        <p:nvSpPr>
          <p:cNvPr id="1929" name="Shape 1929"/>
          <p:cNvSpPr/>
          <p:nvPr/>
        </p:nvSpPr>
        <p:spPr>
          <a:xfrm>
            <a:off x="2755899" y="6654799"/>
            <a:ext cx="190502" cy="1905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2882" y="2882"/>
                </a:moveTo>
                <a:cubicBezTo>
                  <a:pt x="-961" y="6724"/>
                  <a:pt x="-961" y="12954"/>
                  <a:pt x="2882" y="16796"/>
                </a:cubicBezTo>
                <a:cubicBezTo>
                  <a:pt x="6724" y="20639"/>
                  <a:pt x="12954" y="20639"/>
                  <a:pt x="16796" y="16796"/>
                </a:cubicBezTo>
                <a:cubicBezTo>
                  <a:pt x="20639" y="12954"/>
                  <a:pt x="20639" y="6724"/>
                  <a:pt x="16796" y="2882"/>
                </a:cubicBezTo>
                <a:cubicBezTo>
                  <a:pt x="12954" y="-961"/>
                  <a:pt x="6724" y="-961"/>
                  <a:pt x="2882" y="2882"/>
                </a:cubicBezTo>
              </a:path>
            </a:pathLst>
          </a:custGeom>
          <a:ln w="12700">
            <a:solidFill>
              <a:srgbClr val="FF2600"/>
            </a:solidFill>
            <a:miter lim="400000"/>
          </a:ln>
        </p:spPr>
        <p:txBody>
          <a:bodyPr lIns="0" tIns="0" rIns="0" bIns="0" anchor="ctr"/>
          <a:lstStyle/>
          <a:p>
            <a:pPr lvl="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930" name="Shape 1930"/>
          <p:cNvSpPr/>
          <p:nvPr/>
        </p:nvSpPr>
        <p:spPr>
          <a:xfrm>
            <a:off x="8216899" y="6997699"/>
            <a:ext cx="190502" cy="1905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2882" y="2882"/>
                </a:moveTo>
                <a:cubicBezTo>
                  <a:pt x="-961" y="6724"/>
                  <a:pt x="-961" y="12954"/>
                  <a:pt x="2882" y="16796"/>
                </a:cubicBezTo>
                <a:cubicBezTo>
                  <a:pt x="6724" y="20639"/>
                  <a:pt x="12954" y="20639"/>
                  <a:pt x="16796" y="16796"/>
                </a:cubicBezTo>
                <a:cubicBezTo>
                  <a:pt x="20639" y="12954"/>
                  <a:pt x="20639" y="6724"/>
                  <a:pt x="16796" y="2882"/>
                </a:cubicBezTo>
                <a:cubicBezTo>
                  <a:pt x="12954" y="-961"/>
                  <a:pt x="6724" y="-961"/>
                  <a:pt x="2882" y="2882"/>
                </a:cubicBezTo>
              </a:path>
            </a:pathLst>
          </a:custGeom>
          <a:ln w="12700">
            <a:solidFill>
              <a:srgbClr val="FF2600"/>
            </a:solidFill>
            <a:miter lim="400000"/>
          </a:ln>
        </p:spPr>
        <p:txBody>
          <a:bodyPr lIns="0" tIns="0" rIns="0" bIns="0" anchor="ctr"/>
          <a:lstStyle/>
          <a:p>
            <a:pPr lvl="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931" name="droppedImage.pdf"/>
          <p:cNvPicPr/>
          <p:nvPr/>
        </p:nvPicPr>
        <p:blipFill>
          <a:blip r:embed="rId5">
            <a:extLst/>
          </a:blip>
          <a:stretch>
            <a:fillRect/>
          </a:stretch>
        </p:blipFill>
        <p:spPr>
          <a:xfrm>
            <a:off x="7315200" y="5753100"/>
            <a:ext cx="2006600" cy="539929"/>
          </a:xfrm>
          <a:prstGeom prst="rect">
            <a:avLst/>
          </a:prstGeom>
          <a:ln w="12700">
            <a:miter lim="400000"/>
          </a:ln>
        </p:spPr>
      </p:pic>
      <p:pic>
        <p:nvPicPr>
          <p:cNvPr id="1932" name="droppedImage.pdf"/>
          <p:cNvPicPr/>
          <p:nvPr/>
        </p:nvPicPr>
        <p:blipFill>
          <a:blip r:embed="rId6">
            <a:extLst/>
          </a:blip>
          <a:stretch>
            <a:fillRect/>
          </a:stretch>
        </p:blipFill>
        <p:spPr>
          <a:xfrm>
            <a:off x="1600200" y="7442200"/>
            <a:ext cx="1930401" cy="574831"/>
          </a:xfrm>
          <a:prstGeom prst="rect">
            <a:avLst/>
          </a:prstGeom>
          <a:ln w="12700">
            <a:miter lim="400000"/>
          </a:ln>
        </p:spPr>
      </p:pic>
      <p:pic>
        <p:nvPicPr>
          <p:cNvPr id="1933" name="droppedImage.pdf"/>
          <p:cNvPicPr/>
          <p:nvPr/>
        </p:nvPicPr>
        <p:blipFill>
          <a:blip r:embed="rId7">
            <a:extLst/>
          </a:blip>
          <a:stretch>
            <a:fillRect/>
          </a:stretch>
        </p:blipFill>
        <p:spPr>
          <a:xfrm>
            <a:off x="4025900" y="6642100"/>
            <a:ext cx="2020627" cy="520700"/>
          </a:xfrm>
          <a:prstGeom prst="rect">
            <a:avLst/>
          </a:prstGeom>
          <a:ln w="12700">
            <a:miter lim="400000"/>
          </a:ln>
        </p:spPr>
      </p:pic>
      <p:pic>
        <p:nvPicPr>
          <p:cNvPr id="1934" name="droppedImage.pdf"/>
          <p:cNvPicPr/>
          <p:nvPr/>
        </p:nvPicPr>
        <p:blipFill>
          <a:blip r:embed="rId8">
            <a:extLst/>
          </a:blip>
          <a:stretch>
            <a:fillRect/>
          </a:stretch>
        </p:blipFill>
        <p:spPr>
          <a:xfrm>
            <a:off x="9766300" y="6788150"/>
            <a:ext cx="2145732" cy="508000"/>
          </a:xfrm>
          <a:prstGeom prst="rect">
            <a:avLst/>
          </a:prstGeom>
          <a:ln w="12700">
            <a:miter lim="400000"/>
          </a:ln>
        </p:spPr>
      </p:pic>
      <p:pic>
        <p:nvPicPr>
          <p:cNvPr id="1935" name="droppedImage.pdf"/>
          <p:cNvPicPr/>
          <p:nvPr/>
        </p:nvPicPr>
        <p:blipFill>
          <a:blip r:embed="rId9">
            <a:extLst/>
          </a:blip>
          <a:stretch>
            <a:fillRect/>
          </a:stretch>
        </p:blipFill>
        <p:spPr>
          <a:xfrm>
            <a:off x="2997200" y="3911600"/>
            <a:ext cx="6997700" cy="850900"/>
          </a:xfrm>
          <a:prstGeom prst="rect">
            <a:avLst/>
          </a:prstGeom>
          <a:ln w="12700">
            <a:miter lim="400000"/>
          </a:ln>
        </p:spPr>
      </p:pic>
      <p:sp>
        <p:nvSpPr>
          <p:cNvPr id="1936" name="Shape 1936"/>
          <p:cNvSpPr/>
          <p:nvPr/>
        </p:nvSpPr>
        <p:spPr>
          <a:xfrm flipH="1">
            <a:off x="2340378" y="6870700"/>
            <a:ext cx="453623" cy="657322"/>
          </a:xfrm>
          <a:prstGeom prst="line">
            <a:avLst/>
          </a:prstGeom>
          <a:ln w="25400">
            <a:solidFill/>
            <a:miter lim="400000"/>
            <a:headEnd type="stealth"/>
          </a:ln>
        </p:spPr>
        <p:txBody>
          <a:bodyPr lIns="0" tIns="0" rIns="0" bIns="0"/>
          <a:lstStyle/>
          <a:p>
            <a:pPr lvl="0" algn="l" defTabSz="457200">
              <a:defRPr sz="1100"/>
            </a:pPr>
          </a:p>
        </p:txBody>
      </p:sp>
      <p:sp>
        <p:nvSpPr>
          <p:cNvPr id="1937" name="Shape 1937"/>
          <p:cNvSpPr/>
          <p:nvPr/>
        </p:nvSpPr>
        <p:spPr>
          <a:xfrm flipV="1">
            <a:off x="8340321" y="6290128"/>
            <a:ext cx="289724" cy="682172"/>
          </a:xfrm>
          <a:prstGeom prst="line">
            <a:avLst/>
          </a:prstGeom>
          <a:ln w="25400">
            <a:solidFill/>
            <a:miter lim="400000"/>
            <a:headEnd type="stealth"/>
          </a:ln>
        </p:spPr>
        <p:txBody>
          <a:bodyPr lIns="0" tIns="0" rIns="0" bIns="0"/>
          <a:lstStyle/>
          <a:p>
            <a:pPr lvl="0" algn="l" defTabSz="457200">
              <a:defRPr sz="1100"/>
            </a:pPr>
          </a:p>
        </p:txBody>
      </p:sp>
      <p:sp>
        <p:nvSpPr>
          <p:cNvPr id="1938" name="Shape 1938"/>
          <p:cNvSpPr/>
          <p:nvPr/>
        </p:nvSpPr>
        <p:spPr>
          <a:xfrm>
            <a:off x="1168400" y="8077200"/>
            <a:ext cx="4800601" cy="6731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16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600">
                <a:solidFill>
                  <a:srgbClr val="2E467F"/>
                </a:solidFill>
                <a:uFill>
                  <a:solidFill>
                    <a:srgbClr val="2E467F"/>
                  </a:solidFill>
                </a:uFill>
              </a:rPr>
              <a:t>BR=O(1%): precision limited by low stat. for H-&gt;ZZ* events</a:t>
            </a:r>
          </a:p>
        </p:txBody>
      </p:sp>
      <p:sp>
        <p:nvSpPr>
          <p:cNvPr id="1939" name="Shape 1939"/>
          <p:cNvSpPr/>
          <p:nvPr/>
        </p:nvSpPr>
        <p:spPr>
          <a:xfrm>
            <a:off x="6743700" y="8026400"/>
            <a:ext cx="5143500" cy="3683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16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600">
                <a:solidFill>
                  <a:srgbClr val="2E467F"/>
                </a:solidFill>
                <a:uFill>
                  <a:solidFill>
                    <a:srgbClr val="2E467F"/>
                  </a:solidFill>
                </a:uFill>
              </a:rPr>
              <a:t>More advantageous but not easy at low E</a:t>
            </a:r>
          </a:p>
        </p:txBody>
      </p:sp>
      <p:sp>
        <p:nvSpPr>
          <p:cNvPr id="1940" name="Shape 1940"/>
          <p:cNvSpPr/>
          <p:nvPr/>
        </p:nvSpPr>
        <p:spPr>
          <a:xfrm>
            <a:off x="9436100" y="8686800"/>
            <a:ext cx="2590800" cy="431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C.F.Durig, Helmholtz Alliance 6th WS, Dec. 2012</a:t>
            </a:r>
          </a:p>
        </p:txBody>
      </p:sp>
      <p:pic>
        <p:nvPicPr>
          <p:cNvPr id="1941" name="droppedImage.pdf"/>
          <p:cNvPicPr/>
          <p:nvPr/>
        </p:nvPicPr>
        <p:blipFill>
          <a:blip r:embed="rId10">
            <a:extLst/>
          </a:blip>
          <a:stretch>
            <a:fillRect/>
          </a:stretch>
        </p:blipFill>
        <p:spPr>
          <a:xfrm>
            <a:off x="6845300" y="8369469"/>
            <a:ext cx="2273300" cy="482892"/>
          </a:xfrm>
          <a:prstGeom prst="rect">
            <a:avLst/>
          </a:prstGeom>
          <a:ln w="12700">
            <a:miter lim="400000"/>
          </a:ln>
        </p:spPr>
      </p:pic>
      <p:pic>
        <p:nvPicPr>
          <p:cNvPr id="1942" name="droppedImage.pdf"/>
          <p:cNvPicPr/>
          <p:nvPr/>
        </p:nvPicPr>
        <p:blipFill>
          <a:blip r:embed="rId11">
            <a:extLst/>
          </a:blip>
          <a:stretch>
            <a:fillRect/>
          </a:stretch>
        </p:blipFill>
        <p:spPr>
          <a:xfrm>
            <a:off x="6883400" y="8697466"/>
            <a:ext cx="2019300" cy="486667"/>
          </a:xfrm>
          <a:prstGeom prst="rect">
            <a:avLst/>
          </a:prstGeom>
          <a:ln w="12700">
            <a:miter lim="400000"/>
          </a:ln>
        </p:spPr>
      </p:pic>
      <p:pic>
        <p:nvPicPr>
          <p:cNvPr id="1943" name="droppedImage.pdf"/>
          <p:cNvPicPr/>
          <p:nvPr/>
        </p:nvPicPr>
        <p:blipFill>
          <a:blip r:embed="rId10">
            <a:extLst/>
          </a:blip>
          <a:stretch>
            <a:fillRect/>
          </a:stretch>
        </p:blipFill>
        <p:spPr>
          <a:xfrm>
            <a:off x="3835400" y="8356600"/>
            <a:ext cx="2273300" cy="482891"/>
          </a:xfrm>
          <a:prstGeom prst="rect">
            <a:avLst/>
          </a:prstGeom>
          <a:ln w="12700">
            <a:miter lim="400000"/>
          </a:ln>
        </p:spPr>
      </p:pic>
      <p:pic>
        <p:nvPicPr>
          <p:cNvPr id="1944" name="droppedImage.pdf"/>
          <p:cNvPicPr/>
          <p:nvPr/>
        </p:nvPicPr>
        <p:blipFill>
          <a:blip r:embed="rId12">
            <a:extLst/>
          </a:blip>
          <a:stretch>
            <a:fillRect/>
          </a:stretch>
        </p:blipFill>
        <p:spPr>
          <a:xfrm>
            <a:off x="3810000" y="8691116"/>
            <a:ext cx="2019300" cy="486667"/>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8" name="Shape 768"/>
          <p:cNvSpPr/>
          <p:nvPr/>
        </p:nvSpPr>
        <p:spPr>
          <a:xfrm>
            <a:off x="2961878" y="2280651"/>
            <a:ext cx="7138552" cy="6319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54" y="21600"/>
                </a:moveTo>
                <a:cubicBezTo>
                  <a:pt x="11469" y="21600"/>
                  <a:pt x="11446" y="21132"/>
                  <a:pt x="12099" y="20468"/>
                </a:cubicBezTo>
                <a:cubicBezTo>
                  <a:pt x="12751" y="19803"/>
                  <a:pt x="13607" y="20104"/>
                  <a:pt x="14570" y="17616"/>
                </a:cubicBezTo>
                <a:cubicBezTo>
                  <a:pt x="15533" y="15127"/>
                  <a:pt x="16785" y="8311"/>
                  <a:pt x="17877" y="5536"/>
                </a:cubicBezTo>
                <a:cubicBezTo>
                  <a:pt x="18914" y="2691"/>
                  <a:pt x="19979" y="1482"/>
                  <a:pt x="21600" y="0"/>
                </a:cubicBezTo>
                <a:lnTo>
                  <a:pt x="0" y="54"/>
                </a:lnTo>
                <a:cubicBezTo>
                  <a:pt x="1148" y="1482"/>
                  <a:pt x="1964" y="2159"/>
                  <a:pt x="3262" y="4829"/>
                </a:cubicBezTo>
                <a:cubicBezTo>
                  <a:pt x="4298" y="7343"/>
                  <a:pt x="5795" y="14984"/>
                  <a:pt x="6753" y="17598"/>
                </a:cubicBezTo>
                <a:cubicBezTo>
                  <a:pt x="7712" y="20211"/>
                  <a:pt x="8565" y="19735"/>
                  <a:pt x="9171" y="20376"/>
                </a:cubicBezTo>
                <a:cubicBezTo>
                  <a:pt x="9776" y="21016"/>
                  <a:pt x="9839" y="21600"/>
                  <a:pt x="10654" y="21600"/>
                </a:cubicBezTo>
                <a:close/>
              </a:path>
            </a:pathLst>
          </a:custGeom>
          <a:gradFill>
            <a:gsLst>
              <a:gs pos="0">
                <a:srgbClr val="0000FF">
                  <a:alpha val="50000"/>
                </a:srgbClr>
              </a:gs>
              <a:gs pos="47000">
                <a:srgbClr val="3399FF">
                  <a:alpha val="50000"/>
                </a:srgbClr>
              </a:gs>
              <a:gs pos="100000">
                <a:srgbClr val="FFFFFF">
                  <a:alpha val="50000"/>
                </a:srgbClr>
              </a:gs>
            </a:gsLst>
            <a:lin ang="5400000"/>
          </a:gradFill>
          <a:ln w="12700">
            <a:solidFill>
              <a:srgbClr val="7F7F7F"/>
            </a:solidFill>
          </a:ln>
        </p:spPr>
        <p:txBody>
          <a:bodyPr lIns="65023" tIns="65023" rIns="65023" bIns="65023" anchor="ctr"/>
          <a:lstStyle/>
          <a:p>
            <a:pPr lvl="0" defTabSz="457200">
              <a:defRPr sz="2400">
                <a:solidFill>
                  <a:srgbClr val="FFFFFF"/>
                </a:solidFill>
                <a:latin typeface="Arial"/>
                <a:ea typeface="Arial"/>
                <a:cs typeface="Arial"/>
                <a:sym typeface="Arial"/>
              </a:defRPr>
            </a:pPr>
          </a:p>
        </p:txBody>
      </p:sp>
      <p:pic>
        <p:nvPicPr>
          <p:cNvPr id="769" name="pasted-image.pdf"/>
          <p:cNvPicPr/>
          <p:nvPr/>
        </p:nvPicPr>
        <p:blipFill>
          <a:blip r:embed="rId2">
            <a:extLst/>
          </a:blip>
          <a:stretch>
            <a:fillRect/>
          </a:stretch>
        </p:blipFill>
        <p:spPr>
          <a:xfrm>
            <a:off x="4727136" y="5331549"/>
            <a:ext cx="3514404" cy="929776"/>
          </a:xfrm>
          <a:prstGeom prst="rect">
            <a:avLst/>
          </a:prstGeom>
          <a:ln w="12700">
            <a:miter lim="400000"/>
          </a:ln>
        </p:spPr>
      </p:pic>
      <p:sp>
        <p:nvSpPr>
          <p:cNvPr id="770" name="Shape 770"/>
          <p:cNvSpPr/>
          <p:nvPr/>
        </p:nvSpPr>
        <p:spPr>
          <a:xfrm>
            <a:off x="6645895" y="944528"/>
            <a:ext cx="916357"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Weak</a:t>
            </a:r>
          </a:p>
        </p:txBody>
      </p:sp>
      <p:sp>
        <p:nvSpPr>
          <p:cNvPr id="771" name="Shape 771"/>
          <p:cNvSpPr/>
          <p:nvPr/>
        </p:nvSpPr>
        <p:spPr>
          <a:xfrm>
            <a:off x="7920933" y="944528"/>
            <a:ext cx="599949"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EM</a:t>
            </a:r>
          </a:p>
        </p:txBody>
      </p:sp>
      <p:sp>
        <p:nvSpPr>
          <p:cNvPr id="772" name="Shape 772"/>
          <p:cNvSpPr/>
          <p:nvPr/>
        </p:nvSpPr>
        <p:spPr>
          <a:xfrm>
            <a:off x="5229998" y="944528"/>
            <a:ext cx="104077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Strong</a:t>
            </a:r>
          </a:p>
        </p:txBody>
      </p:sp>
      <p:sp>
        <p:nvSpPr>
          <p:cNvPr id="773" name="Shape 773"/>
          <p:cNvSpPr/>
          <p:nvPr/>
        </p:nvSpPr>
        <p:spPr>
          <a:xfrm>
            <a:off x="8548967" y="5733841"/>
            <a:ext cx="331070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Electroweak Unification</a:t>
            </a:r>
          </a:p>
        </p:txBody>
      </p:sp>
      <p:sp>
        <p:nvSpPr>
          <p:cNvPr id="774" name="Shape 774"/>
          <p:cNvSpPr/>
          <p:nvPr/>
        </p:nvSpPr>
        <p:spPr>
          <a:xfrm>
            <a:off x="7761612" y="7502549"/>
            <a:ext cx="275185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Grand Unification ?</a:t>
            </a:r>
          </a:p>
        </p:txBody>
      </p:sp>
      <p:sp>
        <p:nvSpPr>
          <p:cNvPr id="775" name="Shape 775"/>
          <p:cNvSpPr/>
          <p:nvPr/>
        </p:nvSpPr>
        <p:spPr>
          <a:xfrm>
            <a:off x="6774753" y="8234940"/>
            <a:ext cx="270065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Quantum Gravity ?</a:t>
            </a:r>
          </a:p>
        </p:txBody>
      </p:sp>
      <p:sp>
        <p:nvSpPr>
          <p:cNvPr id="776" name="Shape 776"/>
          <p:cNvSpPr/>
          <p:nvPr/>
        </p:nvSpPr>
        <p:spPr>
          <a:xfrm>
            <a:off x="3737944" y="944528"/>
            <a:ext cx="110804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Gravity</a:t>
            </a:r>
          </a:p>
        </p:txBody>
      </p:sp>
      <p:sp>
        <p:nvSpPr>
          <p:cNvPr id="777" name="Shape 777"/>
          <p:cNvSpPr/>
          <p:nvPr/>
        </p:nvSpPr>
        <p:spPr>
          <a:xfrm>
            <a:off x="1331681" y="8100377"/>
            <a:ext cx="101255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10</a:t>
            </a:r>
            <a:r>
              <a:rPr baseline="30500" sz="2400">
                <a:latin typeface="Arial"/>
                <a:ea typeface="Arial"/>
                <a:cs typeface="Arial"/>
                <a:sym typeface="Arial"/>
              </a:rPr>
              <a:t>-43</a:t>
            </a:r>
            <a:r>
              <a:rPr sz="2400">
                <a:latin typeface="Arial"/>
                <a:ea typeface="Arial"/>
                <a:cs typeface="Arial"/>
                <a:sym typeface="Arial"/>
              </a:rPr>
              <a:t> s</a:t>
            </a:r>
          </a:p>
        </p:txBody>
      </p:sp>
      <p:sp>
        <p:nvSpPr>
          <p:cNvPr id="778" name="Shape 778"/>
          <p:cNvSpPr/>
          <p:nvPr/>
        </p:nvSpPr>
        <p:spPr>
          <a:xfrm>
            <a:off x="1425149" y="5604117"/>
            <a:ext cx="101255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400">
                <a:latin typeface="Arial"/>
                <a:ea typeface="Arial"/>
                <a:cs typeface="Arial"/>
                <a:sym typeface="Arial"/>
              </a:rPr>
              <a:t>10</a:t>
            </a:r>
            <a:r>
              <a:rPr baseline="30500" sz="2400">
                <a:latin typeface="Arial"/>
                <a:ea typeface="Arial"/>
                <a:cs typeface="Arial"/>
                <a:sym typeface="Arial"/>
              </a:rPr>
              <a:t>-10</a:t>
            </a:r>
            <a:r>
              <a:rPr sz="2400">
                <a:latin typeface="Arial"/>
                <a:ea typeface="Arial"/>
                <a:cs typeface="Arial"/>
                <a:sym typeface="Arial"/>
              </a:rPr>
              <a:t> s</a:t>
            </a:r>
          </a:p>
        </p:txBody>
      </p:sp>
      <p:sp>
        <p:nvSpPr>
          <p:cNvPr id="779" name="Shape 779"/>
          <p:cNvSpPr/>
          <p:nvPr/>
        </p:nvSpPr>
        <p:spPr>
          <a:xfrm>
            <a:off x="1331681" y="4045122"/>
            <a:ext cx="1142279"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380 kyr</a:t>
            </a:r>
          </a:p>
        </p:txBody>
      </p:sp>
      <p:sp>
        <p:nvSpPr>
          <p:cNvPr id="780" name="Shape 780"/>
          <p:cNvSpPr/>
          <p:nvPr/>
        </p:nvSpPr>
        <p:spPr>
          <a:xfrm>
            <a:off x="1230391" y="2033476"/>
            <a:ext cx="1244077"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13.8 byr</a:t>
            </a:r>
          </a:p>
        </p:txBody>
      </p:sp>
      <p:sp>
        <p:nvSpPr>
          <p:cNvPr id="781" name="Shape 781"/>
          <p:cNvSpPr/>
          <p:nvPr/>
        </p:nvSpPr>
        <p:spPr>
          <a:xfrm flipH="1" flipV="1">
            <a:off x="1012324" y="1231098"/>
            <a:ext cx="50702" cy="7175694"/>
          </a:xfrm>
          <a:prstGeom prst="line">
            <a:avLst/>
          </a:prstGeom>
          <a:ln w="88900">
            <a:solidFill/>
            <a:round/>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782" name="Shape 782"/>
          <p:cNvSpPr/>
          <p:nvPr/>
        </p:nvSpPr>
        <p:spPr>
          <a:xfrm>
            <a:off x="1425149" y="7224114"/>
            <a:ext cx="101255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400">
                <a:latin typeface="Arial"/>
                <a:ea typeface="Arial"/>
                <a:cs typeface="Arial"/>
                <a:sym typeface="Arial"/>
              </a:rPr>
              <a:t>10</a:t>
            </a:r>
            <a:r>
              <a:rPr baseline="30500" sz="2400">
                <a:latin typeface="Arial"/>
                <a:ea typeface="Arial"/>
                <a:cs typeface="Arial"/>
                <a:sym typeface="Arial"/>
              </a:rPr>
              <a:t>-36</a:t>
            </a:r>
            <a:r>
              <a:rPr sz="2400">
                <a:latin typeface="Arial"/>
                <a:ea typeface="Arial"/>
                <a:cs typeface="Arial"/>
                <a:sym typeface="Arial"/>
              </a:rPr>
              <a:t> s</a:t>
            </a:r>
          </a:p>
        </p:txBody>
      </p:sp>
      <p:sp>
        <p:nvSpPr>
          <p:cNvPr id="783" name="Shape 783"/>
          <p:cNvSpPr/>
          <p:nvPr/>
        </p:nvSpPr>
        <p:spPr>
          <a:xfrm rot="16200000">
            <a:off x="-1017824" y="4672086"/>
            <a:ext cx="2829313"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2400">
                <a:latin typeface="Arial"/>
                <a:ea typeface="Arial"/>
                <a:cs typeface="Arial"/>
                <a:sym typeface="Arial"/>
              </a:defRPr>
            </a:lvl1pPr>
          </a:lstStyle>
          <a:p>
            <a:pPr lvl="0">
              <a:defRPr sz="1800"/>
            </a:pPr>
            <a:r>
              <a:rPr sz="2400"/>
              <a:t>Age of Universe</a:t>
            </a:r>
          </a:p>
        </p:txBody>
      </p:sp>
      <p:sp>
        <p:nvSpPr>
          <p:cNvPr id="784" name="Shape 784"/>
          <p:cNvSpPr/>
          <p:nvPr/>
        </p:nvSpPr>
        <p:spPr>
          <a:xfrm>
            <a:off x="805693" y="2324966"/>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785" name="Shape 785"/>
          <p:cNvSpPr/>
          <p:nvPr/>
        </p:nvSpPr>
        <p:spPr>
          <a:xfrm>
            <a:off x="788811" y="4331210"/>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786" name="Shape 786"/>
          <p:cNvSpPr/>
          <p:nvPr/>
        </p:nvSpPr>
        <p:spPr>
          <a:xfrm>
            <a:off x="819322" y="5907330"/>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787" name="Shape 787"/>
          <p:cNvSpPr/>
          <p:nvPr/>
        </p:nvSpPr>
        <p:spPr>
          <a:xfrm>
            <a:off x="890101" y="7486749"/>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788" name="Shape 788"/>
          <p:cNvSpPr/>
          <p:nvPr/>
        </p:nvSpPr>
        <p:spPr>
          <a:xfrm>
            <a:off x="842235" y="8361894"/>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p>
        </p:txBody>
      </p:sp>
      <p:sp>
        <p:nvSpPr>
          <p:cNvPr id="789" name="Shape 789"/>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Towards ultimate unification</a:t>
            </a:r>
          </a:p>
        </p:txBody>
      </p:sp>
      <p:pic>
        <p:nvPicPr>
          <p:cNvPr id="790" name="image7.png" descr="planck-cmb-with-alpha.png"/>
          <p:cNvPicPr/>
          <p:nvPr/>
        </p:nvPicPr>
        <p:blipFill>
          <a:blip r:embed="rId3">
            <a:extLst/>
          </a:blip>
          <a:stretch>
            <a:fillRect/>
          </a:stretch>
        </p:blipFill>
        <p:spPr>
          <a:xfrm>
            <a:off x="4270727" y="3627131"/>
            <a:ext cx="4447314" cy="1259767"/>
          </a:xfrm>
          <a:prstGeom prst="rect">
            <a:avLst/>
          </a:prstGeom>
          <a:ln w="12700">
            <a:miter lim="400000"/>
          </a:ln>
        </p:spPr>
      </p:pic>
      <p:pic>
        <p:nvPicPr>
          <p:cNvPr id="791" name="image8.png" descr="visible-skymap-edited.png"/>
          <p:cNvPicPr/>
          <p:nvPr/>
        </p:nvPicPr>
        <p:blipFill>
          <a:blip r:embed="rId4">
            <a:extLst/>
          </a:blip>
          <a:stretch>
            <a:fillRect/>
          </a:stretch>
        </p:blipFill>
        <p:spPr>
          <a:xfrm>
            <a:off x="2971741" y="1471236"/>
            <a:ext cx="7128689" cy="1618829"/>
          </a:xfrm>
          <a:prstGeom prst="rect">
            <a:avLst/>
          </a:prstGeom>
          <a:ln w="12700">
            <a:miter lim="400000"/>
          </a:ln>
        </p:spPr>
      </p:pic>
      <p:grpSp>
        <p:nvGrpSpPr>
          <p:cNvPr id="796" name="Group 796"/>
          <p:cNvGrpSpPr/>
          <p:nvPr/>
        </p:nvGrpSpPr>
        <p:grpSpPr>
          <a:xfrm>
            <a:off x="4634613" y="1953504"/>
            <a:ext cx="3524337" cy="7584391"/>
            <a:chOff x="0" y="0"/>
            <a:chExt cx="3524335" cy="7584390"/>
          </a:xfrm>
        </p:grpSpPr>
        <p:sp>
          <p:nvSpPr>
            <p:cNvPr id="792" name="Shape 792"/>
            <p:cNvSpPr/>
            <p:nvPr/>
          </p:nvSpPr>
          <p:spPr>
            <a:xfrm flipH="1">
              <a:off x="-1" y="51982"/>
              <a:ext cx="1898759" cy="7532409"/>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21600"/>
                  </a:moveTo>
                  <a:cubicBezTo>
                    <a:pt x="82" y="20172"/>
                    <a:pt x="-2" y="20153"/>
                    <a:pt x="9" y="18288"/>
                  </a:cubicBezTo>
                  <a:cubicBezTo>
                    <a:pt x="5223" y="17206"/>
                    <a:pt x="9423" y="17945"/>
                    <a:pt x="13022" y="14897"/>
                  </a:cubicBezTo>
                  <a:cubicBezTo>
                    <a:pt x="16620" y="11849"/>
                    <a:pt x="21270" y="5563"/>
                    <a:pt x="21598" y="0"/>
                  </a:cubicBezTo>
                </a:path>
              </a:pathLst>
            </a:custGeom>
            <a:noFill/>
            <a:ln w="762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p>
          </p:txBody>
        </p:sp>
        <p:sp>
          <p:nvSpPr>
            <p:cNvPr id="793" name="Shape 793"/>
            <p:cNvSpPr/>
            <p:nvPr/>
          </p:nvSpPr>
          <p:spPr>
            <a:xfrm flipH="1">
              <a:off x="1211638" y="0"/>
              <a:ext cx="1091892" cy="6408390"/>
            </a:xfrm>
            <a:custGeom>
              <a:avLst/>
              <a:gdLst/>
              <a:ahLst/>
              <a:cxnLst>
                <a:cxn ang="0">
                  <a:pos x="wd2" y="hd2"/>
                </a:cxn>
                <a:cxn ang="5400000">
                  <a:pos x="wd2" y="hd2"/>
                </a:cxn>
                <a:cxn ang="10800000">
                  <a:pos x="wd2" y="hd2"/>
                </a:cxn>
                <a:cxn ang="16200000">
                  <a:pos x="wd2" y="hd2"/>
                </a:cxn>
              </a:cxnLst>
              <a:rect l="0" t="0" r="r" b="b"/>
              <a:pathLst>
                <a:path w="21270" h="21600" fill="norm" stroke="1" extrusionOk="0">
                  <a:moveTo>
                    <a:pt x="8127" y="21600"/>
                  </a:moveTo>
                  <a:cubicBezTo>
                    <a:pt x="3687" y="20596"/>
                    <a:pt x="5162" y="20885"/>
                    <a:pt x="0" y="19555"/>
                  </a:cubicBezTo>
                  <a:cubicBezTo>
                    <a:pt x="8522" y="19180"/>
                    <a:pt x="16909" y="19013"/>
                    <a:pt x="18152" y="15940"/>
                  </a:cubicBezTo>
                  <a:cubicBezTo>
                    <a:pt x="19394" y="12866"/>
                    <a:pt x="21600" y="6669"/>
                    <a:pt x="21229" y="0"/>
                  </a:cubicBezTo>
                </a:path>
              </a:pathLst>
            </a:custGeom>
            <a:noFill/>
            <a:ln w="762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p>
          </p:txBody>
        </p:sp>
        <p:sp>
          <p:nvSpPr>
            <p:cNvPr id="794" name="Shape 794"/>
            <p:cNvSpPr/>
            <p:nvPr/>
          </p:nvSpPr>
          <p:spPr>
            <a:xfrm flipH="1">
              <a:off x="2290788" y="41556"/>
              <a:ext cx="545614" cy="5754324"/>
            </a:xfrm>
            <a:custGeom>
              <a:avLst/>
              <a:gdLst/>
              <a:ahLst/>
              <a:cxnLst>
                <a:cxn ang="0">
                  <a:pos x="wd2" y="hd2"/>
                </a:cxn>
                <a:cxn ang="5400000">
                  <a:pos x="wd2" y="hd2"/>
                </a:cxn>
                <a:cxn ang="10800000">
                  <a:pos x="wd2" y="hd2"/>
                </a:cxn>
                <a:cxn ang="16200000">
                  <a:pos x="wd2" y="hd2"/>
                </a:cxn>
              </a:cxnLst>
              <a:rect l="0" t="0" r="r" b="b"/>
              <a:pathLst>
                <a:path w="19838" h="21600" fill="norm" stroke="1" extrusionOk="0">
                  <a:moveTo>
                    <a:pt x="19606" y="21600"/>
                  </a:moveTo>
                  <a:cubicBezTo>
                    <a:pt x="11019" y="21190"/>
                    <a:pt x="6702" y="20701"/>
                    <a:pt x="3441" y="19634"/>
                  </a:cubicBezTo>
                  <a:cubicBezTo>
                    <a:pt x="179" y="18567"/>
                    <a:pt x="-131" y="17501"/>
                    <a:pt x="35" y="15196"/>
                  </a:cubicBezTo>
                  <a:cubicBezTo>
                    <a:pt x="9149" y="14840"/>
                    <a:pt x="13240" y="14642"/>
                    <a:pt x="16455" y="13681"/>
                  </a:cubicBezTo>
                  <a:cubicBezTo>
                    <a:pt x="21469" y="11934"/>
                    <a:pt x="19552" y="6162"/>
                    <a:pt x="19110" y="0"/>
                  </a:cubicBezTo>
                </a:path>
              </a:pathLst>
            </a:custGeom>
            <a:noFill/>
            <a:ln w="762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p>
          </p:txBody>
        </p:sp>
        <p:sp>
          <p:nvSpPr>
            <p:cNvPr id="795" name="Shape 795"/>
            <p:cNvSpPr/>
            <p:nvPr/>
          </p:nvSpPr>
          <p:spPr>
            <a:xfrm flipH="1">
              <a:off x="2858450" y="77096"/>
              <a:ext cx="665886" cy="3978948"/>
            </a:xfrm>
            <a:custGeom>
              <a:avLst/>
              <a:gdLst/>
              <a:ahLst/>
              <a:cxnLst>
                <a:cxn ang="0">
                  <a:pos x="wd2" y="hd2"/>
                </a:cxn>
                <a:cxn ang="5400000">
                  <a:pos x="wd2" y="hd2"/>
                </a:cxn>
                <a:cxn ang="10800000">
                  <a:pos x="wd2" y="hd2"/>
                </a:cxn>
                <a:cxn ang="16200000">
                  <a:pos x="wd2" y="hd2"/>
                </a:cxn>
              </a:cxnLst>
              <a:rect l="0" t="0" r="r" b="b"/>
              <a:pathLst>
                <a:path w="21600" h="21186" fill="norm" stroke="1" extrusionOk="0">
                  <a:moveTo>
                    <a:pt x="21600" y="21186"/>
                  </a:moveTo>
                  <a:cubicBezTo>
                    <a:pt x="12844" y="20424"/>
                    <a:pt x="8384" y="21600"/>
                    <a:pt x="3478" y="18017"/>
                  </a:cubicBezTo>
                  <a:cubicBezTo>
                    <a:pt x="395" y="14155"/>
                    <a:pt x="86" y="8734"/>
                    <a:pt x="0" y="0"/>
                  </a:cubicBezTo>
                </a:path>
              </a:pathLst>
            </a:custGeom>
            <a:noFill/>
            <a:ln w="762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p>
          </p:txBody>
        </p:sp>
      </p:grpSp>
      <p:grpSp>
        <p:nvGrpSpPr>
          <p:cNvPr id="800" name="Group 800"/>
          <p:cNvGrpSpPr/>
          <p:nvPr/>
        </p:nvGrpSpPr>
        <p:grpSpPr>
          <a:xfrm>
            <a:off x="6882457" y="5733841"/>
            <a:ext cx="1665359" cy="2374239"/>
            <a:chOff x="0" y="0"/>
            <a:chExt cx="1665357" cy="2374238"/>
          </a:xfrm>
        </p:grpSpPr>
        <p:sp>
          <p:nvSpPr>
            <p:cNvPr id="797" name="Shape 797"/>
            <p:cNvSpPr/>
            <p:nvPr/>
          </p:nvSpPr>
          <p:spPr>
            <a:xfrm>
              <a:off x="776249" y="657784"/>
              <a:ext cx="889109" cy="662023"/>
            </a:xfrm>
            <a:prstGeom prst="rect">
              <a:avLst/>
            </a:prstGeom>
            <a:solidFill>
              <a:srgbClr val="FFFFFF"/>
            </a:solidFill>
            <a:ln w="50800" cap="flat">
              <a:solidFill>
                <a:srgbClr val="FF00FF"/>
              </a:solidFill>
              <a:prstDash val="solid"/>
              <a:bevel/>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b="1" sz="3400">
                  <a:solidFill>
                    <a:srgbClr val="FF00FF"/>
                  </a:solidFill>
                  <a:latin typeface="Arial"/>
                  <a:ea typeface="Arial"/>
                  <a:cs typeface="Arial"/>
                  <a:sym typeface="Arial"/>
                </a:defRPr>
              </a:lvl1pPr>
            </a:lstStyle>
            <a:p>
              <a:pPr lvl="0">
                <a:defRPr b="0" sz="1800">
                  <a:solidFill>
                    <a:srgbClr val="000000"/>
                  </a:solidFill>
                </a:defRPr>
              </a:pPr>
              <a:r>
                <a:rPr b="1" sz="3400">
                  <a:solidFill>
                    <a:srgbClr val="FF00FF"/>
                  </a:solidFill>
                </a:rPr>
                <a:t>ILC</a:t>
              </a:r>
            </a:p>
          </p:txBody>
        </p:sp>
        <p:sp>
          <p:nvSpPr>
            <p:cNvPr id="798" name="Shape 798"/>
            <p:cNvSpPr/>
            <p:nvPr/>
          </p:nvSpPr>
          <p:spPr>
            <a:xfrm>
              <a:off x="0" y="0"/>
              <a:ext cx="1050317" cy="49476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01600" cap="flat">
              <a:solidFill>
                <a:srgbClr val="FF00FF"/>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p>
          </p:txBody>
        </p:sp>
        <p:sp>
          <p:nvSpPr>
            <p:cNvPr id="799" name="Shape 799"/>
            <p:cNvSpPr/>
            <p:nvPr/>
          </p:nvSpPr>
          <p:spPr>
            <a:xfrm flipH="1">
              <a:off x="248807" y="527308"/>
              <a:ext cx="1" cy="1846931"/>
            </a:xfrm>
            <a:prstGeom prst="line">
              <a:avLst/>
            </a:prstGeom>
            <a:noFill/>
            <a:ln w="76200" cap="flat">
              <a:solidFill>
                <a:srgbClr val="FF00FF"/>
              </a:solidFill>
              <a:prstDash val="sysDash"/>
              <a:bevel/>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sp>
        <p:nvSpPr>
          <p:cNvPr id="801" name="Shape 801"/>
          <p:cNvSpPr/>
          <p:nvPr/>
        </p:nvSpPr>
        <p:spPr>
          <a:xfrm>
            <a:off x="8809311" y="5006656"/>
            <a:ext cx="3023189" cy="744039"/>
          </a:xfrm>
          <a:prstGeom prst="rect">
            <a:avLst/>
          </a:prstGeom>
          <a:ln w="38100">
            <a:solidFill>
              <a:srgbClr val="FF0000"/>
            </a:solidFill>
          </a:ln>
          <a:extLst>
            <a:ext uri="{C572A759-6A51-4108-AA02-DFA0A04FC94B}">
              <ma14:wrappingTextBoxFlag xmlns:ma14="http://schemas.microsoft.com/office/mac/drawingml/2011/main" val="1"/>
            </a:ext>
          </a:extLst>
        </p:spPr>
        <p:txBody>
          <a:bodyPr lIns="65023" tIns="65023" rIns="65023" bIns="65023">
            <a:spAutoFit/>
          </a:bodyPr>
          <a:lstStyle/>
          <a:p>
            <a:pPr lvl="0" defTabSz="457200">
              <a:defRPr sz="1800"/>
            </a:pPr>
            <a:r>
              <a:rPr b="1" i="1" sz="2000">
                <a:solidFill>
                  <a:srgbClr val="FF0000"/>
                </a:solidFill>
                <a:latin typeface="Arial"/>
                <a:ea typeface="Arial"/>
                <a:cs typeface="Arial"/>
                <a:sym typeface="Arial"/>
              </a:rPr>
              <a:t>EW symmetry breaking </a:t>
            </a:r>
            <a:endParaRPr b="1" i="1" sz="2000">
              <a:solidFill>
                <a:srgbClr val="FF0000"/>
              </a:solidFill>
              <a:latin typeface="Arial"/>
              <a:ea typeface="Arial"/>
              <a:cs typeface="Arial"/>
              <a:sym typeface="Arial"/>
            </a:endParaRPr>
          </a:p>
          <a:p>
            <a:pPr lvl="0" defTabSz="457200">
              <a:defRPr sz="1800"/>
            </a:pPr>
            <a:r>
              <a:rPr b="1" i="1" sz="2000">
                <a:solidFill>
                  <a:srgbClr val="FF0000"/>
                </a:solidFill>
                <a:latin typeface="Arial"/>
                <a:ea typeface="Arial"/>
                <a:cs typeface="Arial"/>
                <a:sym typeface="Arial"/>
              </a:rPr>
              <a:t>= phase transition</a:t>
            </a:r>
          </a:p>
        </p:txBody>
      </p:sp>
      <p:sp>
        <p:nvSpPr>
          <p:cNvPr id="802" name="Shape 802"/>
          <p:cNvSpPr/>
          <p:nvPr/>
        </p:nvSpPr>
        <p:spPr>
          <a:xfrm>
            <a:off x="2713118" y="7141902"/>
            <a:ext cx="2064513" cy="663143"/>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p>
            <a:pPr lvl="0" defTabSz="505742">
              <a:lnSpc>
                <a:spcPct val="80000"/>
              </a:lnSpc>
              <a:defRPr sz="1800"/>
            </a:pPr>
            <a:r>
              <a:rPr b="1" i="1" sz="2000">
                <a:solidFill>
                  <a:srgbClr val="0433FF"/>
                </a:solidFill>
                <a:latin typeface="Helvetica Neue"/>
                <a:ea typeface="Helvetica Neue"/>
                <a:cs typeface="Helvetica Neue"/>
                <a:sym typeface="Helvetica Neue"/>
              </a:rPr>
              <a:t>Unification of </a:t>
            </a:r>
            <a:endParaRPr b="1" i="1" sz="2000">
              <a:solidFill>
                <a:srgbClr val="0433FF"/>
              </a:solidFill>
              <a:latin typeface="Helvetica Neue"/>
              <a:ea typeface="Helvetica Neue"/>
              <a:cs typeface="Helvetica Neue"/>
              <a:sym typeface="Helvetica Neue"/>
            </a:endParaRPr>
          </a:p>
          <a:p>
            <a:pPr lvl="0" defTabSz="505742">
              <a:lnSpc>
                <a:spcPct val="80000"/>
              </a:lnSpc>
              <a:defRPr sz="1800"/>
            </a:pPr>
            <a:r>
              <a:rPr b="1" i="1" sz="2000">
                <a:solidFill>
                  <a:srgbClr val="0433FF"/>
                </a:solidFill>
                <a:latin typeface="Helvetica Neue"/>
                <a:ea typeface="Helvetica Neue"/>
                <a:cs typeface="Helvetica Neue"/>
                <a:sym typeface="Helvetica Neue"/>
              </a:rPr>
              <a:t>matter</a:t>
            </a:r>
          </a:p>
        </p:txBody>
      </p:sp>
      <p:sp>
        <p:nvSpPr>
          <p:cNvPr id="803" name="Shape 803"/>
          <p:cNvSpPr/>
          <p:nvPr/>
        </p:nvSpPr>
        <p:spPr>
          <a:xfrm>
            <a:off x="2519738" y="6324352"/>
            <a:ext cx="2064513" cy="663143"/>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p>
            <a:pPr lvl="0" defTabSz="505742">
              <a:lnSpc>
                <a:spcPct val="80000"/>
              </a:lnSpc>
              <a:defRPr sz="1800"/>
            </a:pPr>
            <a:r>
              <a:rPr b="1" i="1" sz="2000">
                <a:solidFill>
                  <a:srgbClr val="0433FF"/>
                </a:solidFill>
                <a:latin typeface="Helvetica Neue"/>
                <a:ea typeface="Helvetica Neue"/>
                <a:cs typeface="Helvetica Neue"/>
                <a:sym typeface="Helvetica Neue"/>
              </a:rPr>
              <a:t>Unification of </a:t>
            </a:r>
            <a:endParaRPr b="1" i="1" sz="2000">
              <a:solidFill>
                <a:srgbClr val="0433FF"/>
              </a:solidFill>
              <a:latin typeface="Helvetica Neue"/>
              <a:ea typeface="Helvetica Neue"/>
              <a:cs typeface="Helvetica Neue"/>
              <a:sym typeface="Helvetica Neue"/>
            </a:endParaRPr>
          </a:p>
          <a:p>
            <a:pPr lvl="0" defTabSz="505742">
              <a:lnSpc>
                <a:spcPct val="80000"/>
              </a:lnSpc>
              <a:defRPr sz="1800"/>
            </a:pPr>
            <a:r>
              <a:rPr b="1" i="1" sz="2000">
                <a:solidFill>
                  <a:srgbClr val="0433FF"/>
                </a:solidFill>
                <a:latin typeface="Helvetica Neue"/>
                <a:ea typeface="Helvetica Neue"/>
                <a:cs typeface="Helvetica Neue"/>
                <a:sym typeface="Helvetica Neue"/>
              </a:rPr>
              <a:t>forces</a:t>
            </a:r>
          </a:p>
        </p:txBody>
      </p:sp>
      <p:sp>
        <p:nvSpPr>
          <p:cNvPr id="804" name="Shape 804"/>
          <p:cNvSpPr/>
          <p:nvPr/>
        </p:nvSpPr>
        <p:spPr>
          <a:xfrm>
            <a:off x="3106628" y="7781705"/>
            <a:ext cx="2137665" cy="663143"/>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p>
            <a:pPr lvl="0" defTabSz="505742">
              <a:lnSpc>
                <a:spcPct val="80000"/>
              </a:lnSpc>
              <a:defRPr sz="1800"/>
            </a:pPr>
            <a:r>
              <a:rPr b="1" i="1" sz="2000">
                <a:solidFill>
                  <a:srgbClr val="0433FF"/>
                </a:solidFill>
                <a:latin typeface="Helvetica Neue"/>
                <a:ea typeface="Helvetica Neue"/>
                <a:cs typeface="Helvetica Neue"/>
                <a:sym typeface="Helvetica Neue"/>
              </a:rPr>
              <a:t>Unification of </a:t>
            </a:r>
            <a:endParaRPr b="1" i="1" sz="2000">
              <a:solidFill>
                <a:srgbClr val="0433FF"/>
              </a:solidFill>
              <a:latin typeface="Helvetica Neue"/>
              <a:ea typeface="Helvetica Neue"/>
              <a:cs typeface="Helvetica Neue"/>
              <a:sym typeface="Helvetica Neue"/>
            </a:endParaRPr>
          </a:p>
          <a:p>
            <a:pPr lvl="0" defTabSz="505742">
              <a:lnSpc>
                <a:spcPct val="80000"/>
              </a:lnSpc>
              <a:defRPr sz="1800"/>
            </a:pPr>
            <a:r>
              <a:rPr b="1" i="1" sz="2000">
                <a:solidFill>
                  <a:srgbClr val="0433FF"/>
                </a:solidFill>
                <a:latin typeface="Helvetica Neue"/>
                <a:ea typeface="Helvetica Neue"/>
                <a:cs typeface="Helvetica Neue"/>
                <a:sym typeface="Helvetica Neue"/>
              </a:rPr>
              <a:t>matter and force</a:t>
            </a:r>
          </a:p>
        </p:txBody>
      </p:sp>
      <p:sp>
        <p:nvSpPr>
          <p:cNvPr id="805" name="Shape 805"/>
          <p:cNvSpPr/>
          <p:nvPr/>
        </p:nvSpPr>
        <p:spPr>
          <a:xfrm>
            <a:off x="1754167" y="8697143"/>
            <a:ext cx="4568490" cy="688543"/>
          </a:xfrm>
          <a:prstGeom prst="rect">
            <a:avLst/>
          </a:prstGeom>
          <a:ln w="25400">
            <a:solidFill>
              <a:srgbClr val="FF2600"/>
            </a:solidFill>
          </a:ln>
          <a:extLst>
            <a:ext uri="{C572A759-6A51-4108-AA02-DFA0A04FC94B}">
              <ma14:wrappingTextBoxFlag xmlns:ma14="http://schemas.microsoft.com/office/mac/drawingml/2011/main" val="1"/>
            </a:ext>
          </a:extLst>
        </p:spPr>
        <p:txBody>
          <a:bodyPr lIns="48768" tIns="48768" rIns="48768" bIns="48768" anchor="ctr">
            <a:spAutoFit/>
          </a:bodyPr>
          <a:lstStyle/>
          <a:p>
            <a:pPr lvl="0" defTabSz="505742">
              <a:lnSpc>
                <a:spcPct val="80000"/>
              </a:lnSpc>
              <a:defRPr sz="1800"/>
            </a:pPr>
            <a:r>
              <a:rPr b="1" i="1" sz="2000">
                <a:solidFill>
                  <a:srgbClr val="FF2600"/>
                </a:solidFill>
                <a:latin typeface="Helvetica Neue"/>
                <a:ea typeface="Helvetica Neue"/>
                <a:cs typeface="Helvetica Neue"/>
                <a:sym typeface="Helvetica Neue"/>
              </a:rPr>
              <a:t>Unification of </a:t>
            </a:r>
            <a:endParaRPr b="1" i="1" sz="2000">
              <a:solidFill>
                <a:srgbClr val="FF2600"/>
              </a:solidFill>
              <a:latin typeface="Helvetica Neue"/>
              <a:ea typeface="Helvetica Neue"/>
              <a:cs typeface="Helvetica Neue"/>
              <a:sym typeface="Helvetica Neue"/>
            </a:endParaRPr>
          </a:p>
          <a:p>
            <a:pPr lvl="0" defTabSz="505742">
              <a:lnSpc>
                <a:spcPct val="80000"/>
              </a:lnSpc>
              <a:defRPr sz="1800"/>
            </a:pPr>
            <a:r>
              <a:rPr b="1" i="1" sz="2000">
                <a:solidFill>
                  <a:srgbClr val="FF2600"/>
                </a:solidFill>
                <a:latin typeface="Helvetica Neue"/>
                <a:ea typeface="Helvetica Neue"/>
                <a:cs typeface="Helvetica Neue"/>
                <a:sym typeface="Helvetica Neue"/>
              </a:rPr>
              <a:t>matter, force, and space-time</a:t>
            </a:r>
          </a:p>
        </p:txBody>
      </p:sp>
      <p:sp>
        <p:nvSpPr>
          <p:cNvPr id="806" name="Shape 806"/>
          <p:cNvSpPr/>
          <p:nvPr/>
        </p:nvSpPr>
        <p:spPr>
          <a:xfrm>
            <a:off x="5127856" y="6677120"/>
            <a:ext cx="2064513" cy="487681"/>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lvl1pPr defTabSz="505742">
              <a:lnSpc>
                <a:spcPct val="80000"/>
              </a:lnSpc>
              <a:defRPr b="1" i="1" sz="1800">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Grand Desert?</a:t>
            </a:r>
          </a:p>
        </p:txBody>
      </p:sp>
    </p:spTree>
  </p:cSld>
  <p:clrMapOvr>
    <a:masterClrMapping/>
  </p:clrMapOvr>
  <p:transitio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6" name="Shape 1946"/>
          <p:cNvSpPr/>
          <p:nvPr/>
        </p:nvSpPr>
        <p:spPr>
          <a:xfrm>
            <a:off x="6718320" y="825500"/>
            <a:ext cx="5714980" cy="3214043"/>
          </a:xfrm>
          <a:prstGeom prst="rect">
            <a:avLst/>
          </a:prstGeom>
          <a:solidFill>
            <a:srgbClr val="00FDFF">
              <a:alpha val="9034"/>
            </a:srgbClr>
          </a:solidFill>
          <a:ln w="12700">
            <a:miter lim="400000"/>
          </a:ln>
        </p:spPr>
        <p:txBody>
          <a:bodyPr lIns="0" tIns="0" rIns="0" bIns="0" anchor="ctr"/>
          <a:lstStyle/>
          <a:p>
            <a:pPr lvl="0" defTabSz="456406">
              <a:defRPr sz="38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1947" name="Shape 1947"/>
          <p:cNvSpPr/>
          <p:nvPr/>
        </p:nvSpPr>
        <p:spPr>
          <a:xfrm>
            <a:off x="590272" y="4235173"/>
            <a:ext cx="8779819" cy="4554935"/>
          </a:xfrm>
          <a:prstGeom prst="rect">
            <a:avLst/>
          </a:prstGeom>
          <a:solidFill>
            <a:srgbClr val="00FDFF">
              <a:alpha val="9034"/>
            </a:srgbClr>
          </a:solidFill>
          <a:ln w="12700">
            <a:miter lim="400000"/>
          </a:ln>
        </p:spPr>
        <p:txBody>
          <a:bodyPr lIns="0" tIns="0" rIns="0" bIns="0" anchor="ctr"/>
          <a:lstStyle/>
          <a:p>
            <a:pPr lvl="0" defTabSz="456406">
              <a:defRPr sz="38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1948" name="Shape 1948"/>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456406"/>
          </a:lstStyle>
          <a:p>
            <a:pPr lvl="0">
              <a:defRPr sz="1800"/>
            </a:pPr>
            <a:fld id="{86CB4B4D-7CA3-9044-876B-883B54F8677D}" type="slidenum">
              <a:rPr sz="1100"/>
            </a:fld>
          </a:p>
        </p:txBody>
      </p:sp>
      <p:sp>
        <p:nvSpPr>
          <p:cNvPr id="1949" name="Shape 1949"/>
          <p:cNvSpPr/>
          <p:nvPr>
            <p:ph type="title"/>
          </p:nvPr>
        </p:nvSpPr>
        <p:spPr>
          <a:xfrm>
            <a:off x="101600" y="-188137"/>
            <a:ext cx="12801601" cy="1149046"/>
          </a:xfrm>
          <a:prstGeom prst="rect">
            <a:avLst/>
          </a:prstGeom>
        </p:spPr>
        <p:txBody>
          <a:bodyPr/>
          <a:lstStyle>
            <a:lvl1pPr defTabSz="456406">
              <a:defRPr sz="3800"/>
            </a:lvl1pPr>
          </a:lstStyle>
          <a:p>
            <a:pPr lvl="0">
              <a:defRPr b="0" sz="1800"/>
            </a:pPr>
            <a:r>
              <a:rPr b="1" sz="3800"/>
              <a:t>What observables limit the coupling precisions?</a:t>
            </a:r>
          </a:p>
        </p:txBody>
      </p:sp>
      <p:pic>
        <p:nvPicPr>
          <p:cNvPr id="1950" name="latex-image-7.pdf"/>
          <p:cNvPicPr/>
          <p:nvPr/>
        </p:nvPicPr>
        <p:blipFill>
          <a:blip r:embed="rId2">
            <a:extLst/>
          </a:blip>
          <a:stretch>
            <a:fillRect/>
          </a:stretch>
        </p:blipFill>
        <p:spPr>
          <a:xfrm>
            <a:off x="6934200" y="985935"/>
            <a:ext cx="2708017" cy="389575"/>
          </a:xfrm>
          <a:prstGeom prst="rect">
            <a:avLst/>
          </a:prstGeom>
          <a:ln w="12700">
            <a:miter lim="400000"/>
          </a:ln>
        </p:spPr>
      </p:pic>
      <p:pic>
        <p:nvPicPr>
          <p:cNvPr id="1951" name="latex-image-23.pdf"/>
          <p:cNvPicPr/>
          <p:nvPr/>
        </p:nvPicPr>
        <p:blipFill>
          <a:blip r:embed="rId3">
            <a:extLst/>
          </a:blip>
          <a:stretch>
            <a:fillRect/>
          </a:stretch>
        </p:blipFill>
        <p:spPr>
          <a:xfrm>
            <a:off x="764979" y="5562008"/>
            <a:ext cx="6959601" cy="939801"/>
          </a:xfrm>
          <a:prstGeom prst="rect">
            <a:avLst/>
          </a:prstGeom>
          <a:ln w="12700">
            <a:miter lim="400000"/>
          </a:ln>
        </p:spPr>
      </p:pic>
      <p:pic>
        <p:nvPicPr>
          <p:cNvPr id="1952" name="latex-image-6.pdf"/>
          <p:cNvPicPr/>
          <p:nvPr/>
        </p:nvPicPr>
        <p:blipFill>
          <a:blip r:embed="rId4">
            <a:extLst/>
          </a:blip>
          <a:stretch>
            <a:fillRect/>
          </a:stretch>
        </p:blipFill>
        <p:spPr>
          <a:xfrm>
            <a:off x="1021685" y="4296454"/>
            <a:ext cx="3213101" cy="939801"/>
          </a:xfrm>
          <a:prstGeom prst="rect">
            <a:avLst/>
          </a:prstGeom>
          <a:ln w="12700">
            <a:miter lim="400000"/>
          </a:ln>
        </p:spPr>
      </p:pic>
      <p:pic>
        <p:nvPicPr>
          <p:cNvPr id="1953" name="latex-image-16.pdf"/>
          <p:cNvPicPr/>
          <p:nvPr/>
        </p:nvPicPr>
        <p:blipFill>
          <a:blip r:embed="rId5">
            <a:extLst/>
          </a:blip>
          <a:stretch>
            <a:fillRect/>
          </a:stretch>
        </p:blipFill>
        <p:spPr>
          <a:xfrm>
            <a:off x="1466850" y="8269599"/>
            <a:ext cx="7327901" cy="419101"/>
          </a:xfrm>
          <a:prstGeom prst="rect">
            <a:avLst/>
          </a:prstGeom>
          <a:ln w="12700">
            <a:miter lim="400000"/>
          </a:ln>
        </p:spPr>
      </p:pic>
      <p:pic>
        <p:nvPicPr>
          <p:cNvPr id="1954" name="latex-image-17.pdf"/>
          <p:cNvPicPr/>
          <p:nvPr/>
        </p:nvPicPr>
        <p:blipFill>
          <a:blip r:embed="rId6">
            <a:extLst/>
          </a:blip>
          <a:stretch>
            <a:fillRect/>
          </a:stretch>
        </p:blipFill>
        <p:spPr>
          <a:xfrm>
            <a:off x="1181100" y="6827561"/>
            <a:ext cx="7899401" cy="939801"/>
          </a:xfrm>
          <a:prstGeom prst="rect">
            <a:avLst/>
          </a:prstGeom>
          <a:ln w="12700">
            <a:miter lim="400000"/>
          </a:ln>
        </p:spPr>
      </p:pic>
      <p:pic>
        <p:nvPicPr>
          <p:cNvPr id="1955" name="latex-image-20.pdf"/>
          <p:cNvPicPr/>
          <p:nvPr/>
        </p:nvPicPr>
        <p:blipFill>
          <a:blip r:embed="rId7">
            <a:extLst/>
          </a:blip>
          <a:stretch>
            <a:fillRect/>
          </a:stretch>
        </p:blipFill>
        <p:spPr>
          <a:xfrm>
            <a:off x="6982743" y="3205566"/>
            <a:ext cx="5067301" cy="723901"/>
          </a:xfrm>
          <a:prstGeom prst="rect">
            <a:avLst/>
          </a:prstGeom>
          <a:ln w="12700">
            <a:miter lim="400000"/>
          </a:ln>
        </p:spPr>
      </p:pic>
      <p:pic>
        <p:nvPicPr>
          <p:cNvPr id="1956" name="latex-image-19.pdf"/>
          <p:cNvPicPr/>
          <p:nvPr/>
        </p:nvPicPr>
        <p:blipFill>
          <a:blip r:embed="rId8">
            <a:extLst/>
          </a:blip>
          <a:stretch>
            <a:fillRect/>
          </a:stretch>
        </p:blipFill>
        <p:spPr>
          <a:xfrm>
            <a:off x="6950993" y="1515179"/>
            <a:ext cx="5130801" cy="723901"/>
          </a:xfrm>
          <a:prstGeom prst="rect">
            <a:avLst/>
          </a:prstGeom>
          <a:ln w="12700">
            <a:miter lim="400000"/>
          </a:ln>
        </p:spPr>
      </p:pic>
      <p:pic>
        <p:nvPicPr>
          <p:cNvPr id="1957" name="pasted-image.pdf"/>
          <p:cNvPicPr/>
          <p:nvPr/>
        </p:nvPicPr>
        <p:blipFill>
          <a:blip r:embed="rId9">
            <a:extLst/>
          </a:blip>
          <a:stretch>
            <a:fillRect/>
          </a:stretch>
        </p:blipFill>
        <p:spPr>
          <a:xfrm>
            <a:off x="6994872" y="2378748"/>
            <a:ext cx="4864101" cy="723901"/>
          </a:xfrm>
          <a:prstGeom prst="rect">
            <a:avLst/>
          </a:prstGeom>
          <a:ln w="12700">
            <a:miter lim="400000"/>
          </a:ln>
        </p:spPr>
      </p:pic>
      <p:sp>
        <p:nvSpPr>
          <p:cNvPr id="1958" name="Shape 1958"/>
          <p:cNvSpPr/>
          <p:nvPr/>
        </p:nvSpPr>
        <p:spPr>
          <a:xfrm>
            <a:off x="8142746" y="4307380"/>
            <a:ext cx="4413484" cy="10303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6406">
              <a:defRPr b="1" i="1" sz="3000">
                <a:solidFill>
                  <a:srgbClr val="FF2C79"/>
                </a:solidFill>
                <a:latin typeface="Helvetica Neue"/>
                <a:ea typeface="Helvetica Neue"/>
                <a:cs typeface="Helvetica Neue"/>
                <a:sym typeface="Helvetica Neue"/>
              </a:defRPr>
            </a:lvl1pPr>
          </a:lstStyle>
          <a:p>
            <a:pPr lvl="0">
              <a:defRPr b="0" i="0" sz="1800">
                <a:solidFill>
                  <a:srgbClr val="000000"/>
                </a:solidFill>
              </a:defRPr>
            </a:pPr>
            <a:r>
              <a:rPr b="1" i="1" sz="3000">
                <a:solidFill>
                  <a:srgbClr val="FF2C79"/>
                </a:solidFill>
              </a:rPr>
              <a:t>Both ZH and ννH productions matter!</a:t>
            </a:r>
          </a:p>
        </p:txBody>
      </p:sp>
      <p:sp>
        <p:nvSpPr>
          <p:cNvPr id="1959" name="Shape 1959"/>
          <p:cNvSpPr/>
          <p:nvPr/>
        </p:nvSpPr>
        <p:spPr>
          <a:xfrm>
            <a:off x="642428" y="951298"/>
            <a:ext cx="5130801" cy="421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marR="57799" algn="l" defTabSz="1012031">
              <a:buClr>
                <a:srgbClr val="FFFDA3"/>
              </a:buClr>
              <a:buFont typeface="Tahoma"/>
              <a:tabLst>
                <a:tab pos="431800" algn="l"/>
                <a:tab pos="1993900" algn="l"/>
                <a:tab pos="2032000" algn="l"/>
              </a:tabLst>
              <a:defRPr b="1" i="1" sz="2800">
                <a:solidFill>
                  <a:srgbClr val="0433FF"/>
                </a:solidFill>
                <a:uFill>
                  <a:solidFill>
                    <a:srgbClr val="FFFB00"/>
                  </a:solidFill>
                </a:uFill>
                <a:latin typeface="Helvetica Neue"/>
                <a:ea typeface="Helvetica Neue"/>
                <a:cs typeface="Helvetica Neue"/>
                <a:sym typeface="Helvetica Neue"/>
              </a:defRPr>
            </a:lvl1pPr>
          </a:lstStyle>
          <a:p>
            <a:pPr lvl="0">
              <a:defRPr b="0" i="0" sz="1800">
                <a:solidFill>
                  <a:srgbClr val="000000"/>
                </a:solidFill>
                <a:uFillTx/>
              </a:defRPr>
            </a:pPr>
            <a:r>
              <a:rPr b="1" i="1" sz="2800">
                <a:solidFill>
                  <a:srgbClr val="0433FF"/>
                </a:solidFill>
                <a:uFill>
                  <a:solidFill>
                    <a:srgbClr val="FFFB00"/>
                  </a:solidFill>
                </a:uFill>
              </a:rPr>
              <a:t>The 4 most important ones</a:t>
            </a:r>
          </a:p>
        </p:txBody>
      </p:sp>
      <p:sp>
        <p:nvSpPr>
          <p:cNvPr id="1960" name="Shape 1960"/>
          <p:cNvSpPr/>
          <p:nvPr/>
        </p:nvSpPr>
        <p:spPr>
          <a:xfrm>
            <a:off x="6128052" y="8989571"/>
            <a:ext cx="6306821" cy="3992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6406">
              <a:defRPr sz="2000">
                <a:latin typeface="Helvetica Neue"/>
                <a:ea typeface="Helvetica Neue"/>
                <a:cs typeface="Helvetica Neue"/>
                <a:sym typeface="Helvetica Neue"/>
              </a:defRPr>
            </a:lvl1pPr>
          </a:lstStyle>
          <a:p>
            <a:pPr lvl="0">
              <a:defRPr sz="1800"/>
            </a:pPr>
            <a:r>
              <a:rPr sz="2000"/>
              <a:t>For more details, see J.Tian @ Tokusui Workshop 2013</a:t>
            </a:r>
          </a:p>
        </p:txBody>
      </p:sp>
      <p:sp>
        <p:nvSpPr>
          <p:cNvPr id="1961" name="Shape 1961"/>
          <p:cNvSpPr/>
          <p:nvPr/>
        </p:nvSpPr>
        <p:spPr>
          <a:xfrm>
            <a:off x="10136721" y="5618267"/>
            <a:ext cx="1905001" cy="1168401"/>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lvl="0" defTabSz="456406">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962" name="Shape 1962"/>
          <p:cNvSpPr/>
          <p:nvPr/>
        </p:nvSpPr>
        <p:spPr>
          <a:xfrm>
            <a:off x="10136721" y="7102287"/>
            <a:ext cx="1905001" cy="1168401"/>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lvl="0" defTabSz="456406">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963" name="-ννWWH-e+e.pdf"/>
          <p:cNvPicPr/>
          <p:nvPr/>
        </p:nvPicPr>
        <p:blipFill>
          <a:blip r:embed="rId10">
            <a:extLst/>
          </a:blip>
          <a:stretch>
            <a:fillRect/>
          </a:stretch>
        </p:blipFill>
        <p:spPr>
          <a:xfrm>
            <a:off x="10378021" y="7042173"/>
            <a:ext cx="1435101" cy="1231901"/>
          </a:xfrm>
          <a:prstGeom prst="rect">
            <a:avLst/>
          </a:prstGeom>
          <a:ln w="12700">
            <a:miter lim="400000"/>
          </a:ln>
        </p:spPr>
      </p:pic>
      <p:pic>
        <p:nvPicPr>
          <p:cNvPr id="1964" name="ZZ-e+eH.pdf"/>
          <p:cNvPicPr/>
          <p:nvPr/>
        </p:nvPicPr>
        <p:blipFill>
          <a:blip r:embed="rId11">
            <a:extLst/>
          </a:blip>
          <a:stretch>
            <a:fillRect/>
          </a:stretch>
        </p:blipFill>
        <p:spPr>
          <a:xfrm>
            <a:off x="10454221" y="5757967"/>
            <a:ext cx="1320801" cy="939801"/>
          </a:xfrm>
          <a:prstGeom prst="rect">
            <a:avLst/>
          </a:prstGeom>
          <a:ln w="12700">
            <a:miter lim="400000"/>
          </a:ln>
        </p:spPr>
      </p:pic>
      <p:sp>
        <p:nvSpPr>
          <p:cNvPr id="1965" name="Shape 1965"/>
          <p:cNvSpPr/>
          <p:nvPr/>
        </p:nvSpPr>
        <p:spPr>
          <a:xfrm>
            <a:off x="1052867" y="1498247"/>
            <a:ext cx="4864101" cy="19697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112888" marR="57799" algn="l" defTabSz="1012031">
              <a:lnSpc>
                <a:spcPct val="120000"/>
              </a:lnSpc>
              <a:buClr>
                <a:srgbClr val="FFFDA3"/>
              </a:buClr>
              <a:buFont typeface="Tahoma"/>
              <a:tabLst>
                <a:tab pos="431800" algn="l"/>
                <a:tab pos="1993900" algn="l"/>
                <a:tab pos="2032000" algn="l"/>
              </a:tabLst>
              <a:defRPr sz="1800"/>
            </a:pPr>
            <a:r>
              <a:rPr b="1" i="1" sz="2800">
                <a:solidFill>
                  <a:srgbClr val="0433FF"/>
                </a:solidFill>
                <a:uFill>
                  <a:solidFill>
                    <a:srgbClr val="FFFB00"/>
                  </a:solidFill>
                </a:uFill>
                <a:latin typeface="Helvetica Neue"/>
                <a:ea typeface="Helvetica Neue"/>
                <a:cs typeface="Helvetica Neue"/>
                <a:sym typeface="Helvetica Neue"/>
              </a:rPr>
              <a:t>Y</a:t>
            </a:r>
            <a:r>
              <a:rPr b="1" baseline="-5999" i="1" sz="2800">
                <a:solidFill>
                  <a:srgbClr val="0433FF"/>
                </a:solidFill>
                <a:uFill>
                  <a:solidFill>
                    <a:srgbClr val="FFFB00"/>
                  </a:solidFill>
                </a:uFill>
                <a:latin typeface="Helvetica Neue"/>
                <a:ea typeface="Helvetica Neue"/>
                <a:cs typeface="Helvetica Neue"/>
                <a:sym typeface="Helvetica Neue"/>
              </a:rPr>
              <a:t>1 </a:t>
            </a:r>
            <a:r>
              <a:rPr b="1" i="1" sz="2800">
                <a:solidFill>
                  <a:srgbClr val="0433FF"/>
                </a:solidFill>
                <a:uFill>
                  <a:solidFill>
                    <a:srgbClr val="FFFB00"/>
                  </a:solidFill>
                </a:uFill>
                <a:latin typeface="Helvetica Neue"/>
                <a:ea typeface="Helvetica Neue"/>
                <a:cs typeface="Helvetica Neue"/>
                <a:sym typeface="Helvetica Neue"/>
              </a:rPr>
              <a:t>: recoil mass</a:t>
            </a:r>
            <a:endParaRPr b="1" i="1" sz="2800">
              <a:solidFill>
                <a:srgbClr val="0433FF"/>
              </a:solidFill>
              <a:uFill>
                <a:solidFill>
                  <a:srgbClr val="FFFB00"/>
                </a:solidFill>
              </a:uFill>
              <a:latin typeface="Helvetica Neue"/>
              <a:ea typeface="Helvetica Neue"/>
              <a:cs typeface="Helvetica Neue"/>
              <a:sym typeface="Helvetica Neue"/>
            </a:endParaRPr>
          </a:p>
          <a:p>
            <a:pPr lvl="0" marL="112888" marR="57799" algn="l" defTabSz="1012031">
              <a:lnSpc>
                <a:spcPct val="120000"/>
              </a:lnSpc>
              <a:buClr>
                <a:srgbClr val="FFFDA3"/>
              </a:buClr>
              <a:buFont typeface="Tahoma"/>
              <a:tabLst>
                <a:tab pos="431800" algn="l"/>
                <a:tab pos="1993900" algn="l"/>
                <a:tab pos="2032000" algn="l"/>
              </a:tabLst>
              <a:defRPr sz="1800"/>
            </a:pPr>
            <a:r>
              <a:rPr b="1" i="1" sz="2800">
                <a:solidFill>
                  <a:srgbClr val="0433FF"/>
                </a:solidFill>
                <a:uFill>
                  <a:solidFill>
                    <a:srgbClr val="FFFB00"/>
                  </a:solidFill>
                </a:uFill>
                <a:latin typeface="Helvetica Neue"/>
                <a:ea typeface="Helvetica Neue"/>
                <a:cs typeface="Helvetica Neue"/>
                <a:sym typeface="Helvetica Neue"/>
              </a:rPr>
              <a:t>Y</a:t>
            </a:r>
            <a:r>
              <a:rPr b="1" baseline="-5999" i="1" sz="2800">
                <a:solidFill>
                  <a:srgbClr val="0433FF"/>
                </a:solidFill>
                <a:uFill>
                  <a:solidFill>
                    <a:srgbClr val="FFFB00"/>
                  </a:solidFill>
                </a:uFill>
                <a:latin typeface="Helvetica Neue"/>
                <a:ea typeface="Helvetica Neue"/>
                <a:cs typeface="Helvetica Neue"/>
                <a:sym typeface="Helvetica Neue"/>
              </a:rPr>
              <a:t>2 </a:t>
            </a:r>
            <a:r>
              <a:rPr b="1" i="1" sz="2800">
                <a:solidFill>
                  <a:srgbClr val="0433FF"/>
                </a:solidFill>
                <a:uFill>
                  <a:solidFill>
                    <a:srgbClr val="FFFB00"/>
                  </a:solidFill>
                </a:uFill>
                <a:latin typeface="Helvetica Neue"/>
                <a:ea typeface="Helvetica Neue"/>
                <a:cs typeface="Helvetica Neue"/>
                <a:sym typeface="Helvetica Neue"/>
              </a:rPr>
              <a:t>: WW-fusion h→bb</a:t>
            </a:r>
            <a:endParaRPr b="1" i="1" sz="2800">
              <a:solidFill>
                <a:srgbClr val="0433FF"/>
              </a:solidFill>
              <a:uFill>
                <a:solidFill>
                  <a:srgbClr val="FFFB00"/>
                </a:solidFill>
              </a:uFill>
              <a:latin typeface="Helvetica Neue"/>
              <a:ea typeface="Helvetica Neue"/>
              <a:cs typeface="Helvetica Neue"/>
              <a:sym typeface="Helvetica Neue"/>
            </a:endParaRPr>
          </a:p>
          <a:p>
            <a:pPr lvl="0" marL="112888" marR="57799" algn="l" defTabSz="1012031">
              <a:lnSpc>
                <a:spcPct val="120000"/>
              </a:lnSpc>
              <a:buClr>
                <a:srgbClr val="FFFDA3"/>
              </a:buClr>
              <a:buFont typeface="Tahoma"/>
              <a:tabLst>
                <a:tab pos="431800" algn="l"/>
                <a:tab pos="1993900" algn="l"/>
                <a:tab pos="2032000" algn="l"/>
              </a:tabLst>
              <a:defRPr sz="1800"/>
            </a:pPr>
            <a:r>
              <a:rPr b="1" i="1" sz="2800">
                <a:solidFill>
                  <a:srgbClr val="0433FF"/>
                </a:solidFill>
                <a:uFill>
                  <a:solidFill>
                    <a:srgbClr val="FFFB00"/>
                  </a:solidFill>
                </a:uFill>
                <a:latin typeface="Helvetica Neue"/>
                <a:ea typeface="Helvetica Neue"/>
                <a:cs typeface="Helvetica Neue"/>
                <a:sym typeface="Helvetica Neue"/>
              </a:rPr>
              <a:t>Y</a:t>
            </a:r>
            <a:r>
              <a:rPr b="1" baseline="-5999" i="1" sz="2800">
                <a:solidFill>
                  <a:srgbClr val="0433FF"/>
                </a:solidFill>
                <a:uFill>
                  <a:solidFill>
                    <a:srgbClr val="FFFB00"/>
                  </a:solidFill>
                </a:uFill>
                <a:latin typeface="Helvetica Neue"/>
                <a:ea typeface="Helvetica Neue"/>
                <a:cs typeface="Helvetica Neue"/>
                <a:sym typeface="Helvetica Neue"/>
              </a:rPr>
              <a:t>3 </a:t>
            </a:r>
            <a:r>
              <a:rPr b="1" i="1" sz="2800">
                <a:solidFill>
                  <a:srgbClr val="0433FF"/>
                </a:solidFill>
                <a:uFill>
                  <a:solidFill>
                    <a:srgbClr val="FFFB00"/>
                  </a:solidFill>
                </a:uFill>
                <a:latin typeface="Helvetica Neue"/>
                <a:ea typeface="Helvetica Neue"/>
                <a:cs typeface="Helvetica Neue"/>
                <a:sym typeface="Helvetica Neue"/>
              </a:rPr>
              <a:t>: higgsstrahlung h→bb</a:t>
            </a:r>
            <a:endParaRPr b="1" i="1" sz="2800">
              <a:solidFill>
                <a:srgbClr val="0433FF"/>
              </a:solidFill>
              <a:uFill>
                <a:solidFill>
                  <a:srgbClr val="FFFB00"/>
                </a:solidFill>
              </a:uFill>
              <a:latin typeface="Helvetica Neue"/>
              <a:ea typeface="Helvetica Neue"/>
              <a:cs typeface="Helvetica Neue"/>
              <a:sym typeface="Helvetica Neue"/>
            </a:endParaRPr>
          </a:p>
          <a:p>
            <a:pPr lvl="0" marL="112888" marR="57799" algn="l" defTabSz="1012031">
              <a:lnSpc>
                <a:spcPct val="120000"/>
              </a:lnSpc>
              <a:buClr>
                <a:srgbClr val="FFFDA3"/>
              </a:buClr>
              <a:buFont typeface="Tahoma"/>
              <a:tabLst>
                <a:tab pos="431800" algn="l"/>
                <a:tab pos="1993900" algn="l"/>
                <a:tab pos="2032000" algn="l"/>
              </a:tabLst>
              <a:defRPr sz="1800"/>
            </a:pPr>
            <a:r>
              <a:rPr b="1" i="1" sz="2800">
                <a:solidFill>
                  <a:srgbClr val="0433FF"/>
                </a:solidFill>
                <a:uFill>
                  <a:solidFill>
                    <a:srgbClr val="FFFB00"/>
                  </a:solidFill>
                </a:uFill>
                <a:latin typeface="Helvetica Neue"/>
                <a:ea typeface="Helvetica Neue"/>
                <a:cs typeface="Helvetica Neue"/>
                <a:sym typeface="Helvetica Neue"/>
              </a:rPr>
              <a:t>Y</a:t>
            </a:r>
            <a:r>
              <a:rPr b="1" baseline="-5999" i="1" sz="2800">
                <a:solidFill>
                  <a:srgbClr val="0433FF"/>
                </a:solidFill>
                <a:uFill>
                  <a:solidFill>
                    <a:srgbClr val="FFFB00"/>
                  </a:solidFill>
                </a:uFill>
                <a:latin typeface="Helvetica Neue"/>
                <a:ea typeface="Helvetica Neue"/>
                <a:cs typeface="Helvetica Neue"/>
                <a:sym typeface="Helvetica Neue"/>
              </a:rPr>
              <a:t>4 </a:t>
            </a:r>
            <a:r>
              <a:rPr b="1" i="1" sz="2800">
                <a:solidFill>
                  <a:srgbClr val="0433FF"/>
                </a:solidFill>
                <a:uFill>
                  <a:solidFill>
                    <a:srgbClr val="FFFB00"/>
                  </a:solidFill>
                </a:uFill>
                <a:latin typeface="Helvetica Neue"/>
                <a:ea typeface="Helvetica Neue"/>
                <a:cs typeface="Helvetica Neue"/>
                <a:sym typeface="Helvetica Neue"/>
              </a:rPr>
              <a:t>: WW-fusion h→WW*</a:t>
            </a:r>
          </a:p>
        </p:txBody>
      </p:sp>
      <p:sp>
        <p:nvSpPr>
          <p:cNvPr id="1966" name="Shape 1966"/>
          <p:cNvSpPr/>
          <p:nvPr/>
        </p:nvSpPr>
        <p:spPr>
          <a:xfrm rot="8604059">
            <a:off x="4773380" y="3826305"/>
            <a:ext cx="2116956" cy="613046"/>
          </a:xfrm>
          <a:prstGeom prst="rightArrow">
            <a:avLst>
              <a:gd name="adj1" fmla="val 32000"/>
              <a:gd name="adj2" fmla="val 132584"/>
            </a:avLst>
          </a:prstGeom>
          <a:blipFill>
            <a:blip r:embed="rId12"/>
          </a:blipFill>
          <a:ln w="12700">
            <a:miter lim="400000"/>
          </a:ln>
          <a:effectLst>
            <a:outerShdw sx="100000" sy="100000" kx="0" ky="0" algn="b" rotWithShape="0" blurRad="25400" dist="12700" dir="5400000">
              <a:srgbClr val="000000">
                <a:alpha val="50000"/>
              </a:srgbClr>
            </a:outerShdw>
          </a:effectLst>
        </p:spPr>
        <p:txBody>
          <a:bodyPr lIns="0" tIns="0" rIns="0" bIns="0" anchor="ctr"/>
          <a:lstStyle/>
          <a:p>
            <a:pPr lvl="0">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Tree>
  </p:cSld>
  <p:clrMapOvr>
    <a:masterClrMapping/>
  </p:clrMapOvr>
  <p:transitio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8" name="Shape 1968"/>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100"/>
            </a:fld>
          </a:p>
        </p:txBody>
      </p:sp>
      <p:graphicFrame>
        <p:nvGraphicFramePr>
          <p:cNvPr id="1969" name="Table 1969"/>
          <p:cNvGraphicFramePr/>
          <p:nvPr/>
        </p:nvGraphicFramePr>
        <p:xfrm>
          <a:off x="1612900" y="2286001"/>
          <a:ext cx="10253153" cy="57150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343149"/>
                <a:gridCol w="2343149"/>
                <a:gridCol w="2343149"/>
                <a:gridCol w="3223703"/>
              </a:tblGrid>
              <a:tr h="519545">
                <a:tc>
                  <a:txBody>
                    <a:bodyPr/>
                    <a:lstStyle/>
                    <a:p>
                      <a:pPr lvl="0" algn="ctr" defTabSz="914400">
                        <a:tabLst>
                          <a:tab pos="914400" algn="l"/>
                        </a:tabLst>
                        <a:defRPr sz="1800"/>
                      </a:pPr>
                      <a:r>
                        <a:rPr sz="2200">
                          <a:solidFill>
                            <a:srgbClr val="FF2600"/>
                          </a:solidFill>
                          <a:latin typeface="Palatino"/>
                          <a:ea typeface="Palatino"/>
                          <a:cs typeface="Palatino"/>
                          <a:sym typeface="Palatino"/>
                        </a:rPr>
                        <a:t>coupling</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a:solidFill>
                            <a:srgbClr val="0433FF"/>
                          </a:solidFill>
                          <a:latin typeface="Palatino"/>
                          <a:ea typeface="Palatino"/>
                          <a:cs typeface="Palatino"/>
                          <a:sym typeface="Palatino"/>
                        </a:rPr>
                        <a:t>250 GeV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a:solidFill>
                            <a:srgbClr val="0433FF"/>
                          </a:solidFill>
                          <a:latin typeface="Palatino"/>
                          <a:ea typeface="Palatino"/>
                          <a:cs typeface="Palatino"/>
                          <a:sym typeface="Palatino"/>
                        </a:rPr>
                        <a:t>250 GeV + 500 GeV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a:solidFill>
                            <a:srgbClr val="FF2600"/>
                          </a:solidFill>
                          <a:latin typeface="Palatino"/>
                          <a:ea typeface="Palatino"/>
                          <a:cs typeface="Palatino"/>
                          <a:sym typeface="Palatino"/>
                        </a:rPr>
                        <a:t>250 GeV + 500 GeV + 1 TeV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HZZ</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0.6%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0.5%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HWW</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2.3%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0.6%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Hbb</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2.5%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0.8%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0.7%</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Hcc</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3.2%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1.5%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Hgg</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1.2%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0.93%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Hττ</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2.7%</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1.2%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Hγγ</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8.2%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4.5%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2.4%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Ημμ</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42%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42%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10%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Γ</a:t>
                      </a:r>
                      <a:r>
                        <a:rPr baseline="-5999" sz="2400">
                          <a:solidFill>
                            <a:srgbClr val="FF2600"/>
                          </a:solidFill>
                          <a:latin typeface="Palatino"/>
                          <a:ea typeface="Palatino"/>
                          <a:cs typeface="Palatino"/>
                          <a:sym typeface="Palatino"/>
                        </a:rPr>
                        <a:t>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5.4%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2.5%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2.3%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Htt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7.8%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1.9%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bl>
          </a:graphicData>
        </a:graphic>
      </p:graphicFrame>
      <p:sp>
        <p:nvSpPr>
          <p:cNvPr id="1970" name="Shape 1970"/>
          <p:cNvSpPr/>
          <p:nvPr/>
        </p:nvSpPr>
        <p:spPr>
          <a:xfrm>
            <a:off x="6118000" y="1797033"/>
            <a:ext cx="44323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400">
                <a:solidFill>
                  <a:srgbClr val="FF2600"/>
                </a:solidFill>
                <a:latin typeface="Palatino"/>
                <a:ea typeface="Palatino"/>
                <a:cs typeface="Palatino"/>
                <a:sym typeface="Palatino"/>
              </a:defRPr>
            </a:lvl1pPr>
          </a:lstStyle>
          <a:p>
            <a:pPr lvl="0">
              <a:defRPr sz="1800">
                <a:solidFill>
                  <a:srgbClr val="000000"/>
                </a:solidFill>
              </a:defRPr>
            </a:pPr>
            <a:r>
              <a:rPr sz="1400">
                <a:solidFill>
                  <a:srgbClr val="FF2600"/>
                </a:solidFill>
              </a:rPr>
              <a:t>P(e-,e+)=(-0.8,+0.3) @ 250, 500 GeV</a:t>
            </a:r>
          </a:p>
        </p:txBody>
      </p:sp>
      <p:sp>
        <p:nvSpPr>
          <p:cNvPr id="1971" name="Shape 1971"/>
          <p:cNvSpPr/>
          <p:nvPr/>
        </p:nvSpPr>
        <p:spPr>
          <a:xfrm>
            <a:off x="9531970" y="1797050"/>
            <a:ext cx="32131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400">
                <a:solidFill>
                  <a:srgbClr val="FF2600"/>
                </a:solidFill>
                <a:latin typeface="Palatino"/>
                <a:ea typeface="Palatino"/>
                <a:cs typeface="Palatino"/>
                <a:sym typeface="Palatino"/>
              </a:defRPr>
            </a:lvl1pPr>
          </a:lstStyle>
          <a:p>
            <a:pPr lvl="0">
              <a:defRPr sz="1800">
                <a:solidFill>
                  <a:srgbClr val="000000"/>
                </a:solidFill>
              </a:defRPr>
            </a:pPr>
            <a:r>
              <a:rPr sz="1400">
                <a:solidFill>
                  <a:srgbClr val="FF2600"/>
                </a:solidFill>
              </a:rPr>
              <a:t>P(e-,e+)=(-0.8,+0.2) @ 1 TeV</a:t>
            </a:r>
          </a:p>
        </p:txBody>
      </p:sp>
      <p:graphicFrame>
        <p:nvGraphicFramePr>
          <p:cNvPr id="1972" name="Table 1972"/>
          <p:cNvGraphicFramePr/>
          <p:nvPr/>
        </p:nvGraphicFramePr>
        <p:xfrm>
          <a:off x="1625600" y="8533822"/>
          <a:ext cx="10222782" cy="520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343150"/>
                <a:gridCol w="2343150"/>
                <a:gridCol w="2343150"/>
                <a:gridCol w="3193331"/>
              </a:tblGrid>
              <a:tr h="520700">
                <a:tc>
                  <a:txBody>
                    <a:bodyPr/>
                    <a:lstStyle/>
                    <a:p>
                      <a:pPr lvl="0" algn="ctr" defTabSz="914400">
                        <a:tabLst>
                          <a:tab pos="914400" algn="l"/>
                        </a:tabLst>
                        <a:defRPr sz="1800"/>
                      </a:pPr>
                      <a:r>
                        <a:rPr sz="2800">
                          <a:solidFill>
                            <a:srgbClr val="FF2600"/>
                          </a:solidFill>
                          <a:latin typeface="Palatino"/>
                          <a:ea typeface="Palatino"/>
                          <a:cs typeface="Palatino"/>
                          <a:sym typeface="Palatino"/>
                        </a:rPr>
                        <a:t>HHH</a:t>
                      </a:r>
                    </a:p>
                  </a:txBody>
                  <a:tcPr marL="50800" marR="50800" marT="50800" marB="50800" anchor="ctr" anchorCtr="0" horzOverflow="overflow">
                    <a:noFill/>
                  </a:tcPr>
                </a:tc>
                <a:tc>
                  <a:txBody>
                    <a:bodyPr/>
                    <a:lstStyle/>
                    <a:p>
                      <a:pPr lvl="0" algn="ctr" defTabSz="914400">
                        <a:tabLst>
                          <a:tab pos="914400" algn="l"/>
                        </a:tabLst>
                        <a:defRPr sz="1800"/>
                      </a:pPr>
                      <a:r>
                        <a:rPr sz="2800">
                          <a:solidFill>
                            <a:srgbClr val="0433FF"/>
                          </a:solidFill>
                          <a:latin typeface="Palatino"/>
                          <a:ea typeface="Palatino"/>
                          <a:cs typeface="Palatino"/>
                          <a:sym typeface="Palatino"/>
                        </a:rPr>
                        <a:t>-</a:t>
                      </a:r>
                    </a:p>
                  </a:txBody>
                  <a:tcPr marL="50800" marR="50800" marT="50800" marB="50800" anchor="ctr" anchorCtr="0" horzOverflow="overflow">
                    <a:noFill/>
                  </a:tcPr>
                </a:tc>
                <a:tc>
                  <a:txBody>
                    <a:bodyPr/>
                    <a:lstStyle/>
                    <a:p>
                      <a:pPr lvl="0" algn="ctr" defTabSz="914400">
                        <a:tabLst>
                          <a:tab pos="914400" algn="l"/>
                        </a:tabLst>
                        <a:defRPr sz="1800"/>
                      </a:pPr>
                      <a:r>
                        <a:rPr sz="2800">
                          <a:solidFill>
                            <a:srgbClr val="0433FF"/>
                          </a:solidFill>
                          <a:latin typeface="Palatino"/>
                          <a:ea typeface="Palatino"/>
                          <a:cs typeface="Palatino"/>
                          <a:sym typeface="Palatino"/>
                        </a:rPr>
                        <a:t>46%(*)</a:t>
                      </a:r>
                    </a:p>
                  </a:txBody>
                  <a:tcPr marL="50800" marR="50800" marT="50800" marB="50800" anchor="ctr" anchorCtr="0" horzOverflow="overflow">
                    <a:noFill/>
                  </a:tcPr>
                </a:tc>
                <a:tc>
                  <a:txBody>
                    <a:bodyPr/>
                    <a:lstStyle/>
                    <a:p>
                      <a:pPr lvl="0" algn="ctr" defTabSz="914400">
                        <a:tabLst>
                          <a:tab pos="914400" algn="l"/>
                        </a:tabLst>
                        <a:defRPr sz="1800"/>
                      </a:pPr>
                      <a:r>
                        <a:rPr sz="2800">
                          <a:solidFill>
                            <a:srgbClr val="FF2600"/>
                          </a:solidFill>
                          <a:latin typeface="Palatino"/>
                          <a:ea typeface="Palatino"/>
                          <a:cs typeface="Palatino"/>
                          <a:sym typeface="Palatino"/>
                        </a:rPr>
                        <a:t>13%(*)</a:t>
                      </a:r>
                    </a:p>
                  </a:txBody>
                  <a:tcPr marL="50800" marR="50800" marT="50800" marB="50800" anchor="ctr" anchorCtr="0" horzOverflow="overflow">
                    <a:solidFill>
                      <a:srgbClr val="C6E6E9"/>
                    </a:solidFill>
                  </a:tcPr>
                </a:tc>
              </a:tr>
            </a:tbl>
          </a:graphicData>
        </a:graphic>
      </p:graphicFrame>
      <p:sp>
        <p:nvSpPr>
          <p:cNvPr id="1973" name="Shape 1973"/>
          <p:cNvSpPr/>
          <p:nvPr/>
        </p:nvSpPr>
        <p:spPr>
          <a:xfrm>
            <a:off x="9125479" y="1085833"/>
            <a:ext cx="3733801" cy="711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3200">
                <a:latin typeface="Palatino"/>
                <a:ea typeface="Palatino"/>
                <a:cs typeface="Palatino"/>
                <a:sym typeface="Palatino"/>
              </a:rPr>
              <a:t>(M</a:t>
            </a:r>
            <a:r>
              <a:rPr baseline="-5999" sz="3200">
                <a:latin typeface="Palatino"/>
                <a:ea typeface="Palatino"/>
                <a:cs typeface="Palatino"/>
                <a:sym typeface="Palatino"/>
              </a:rPr>
              <a:t>H</a:t>
            </a:r>
            <a:r>
              <a:rPr sz="3200">
                <a:latin typeface="Palatino"/>
                <a:ea typeface="Palatino"/>
                <a:cs typeface="Palatino"/>
                <a:sym typeface="Palatino"/>
              </a:rPr>
              <a:t> = 125 GeV)</a:t>
            </a:r>
          </a:p>
        </p:txBody>
      </p:sp>
      <p:sp>
        <p:nvSpPr>
          <p:cNvPr id="1974" name="Shape 1974"/>
          <p:cNvSpPr/>
          <p:nvPr/>
        </p:nvSpPr>
        <p:spPr>
          <a:xfrm>
            <a:off x="1765300" y="9105900"/>
            <a:ext cx="9271001"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112888" algn="l" defTabSz="790649">
              <a:buClr>
                <a:srgbClr val="2E467F"/>
              </a:buClr>
              <a:buFont typeface="Helvetica"/>
              <a:tabLst>
                <a:tab pos="330200" algn="l"/>
                <a:tab pos="1562100" algn="l"/>
                <a:tab pos="1587500" algn="l"/>
              </a:tabLst>
              <a:defRPr sz="1800"/>
            </a:pPr>
            <a:r>
              <a:rPr sz="1100">
                <a:solidFill>
                  <a:srgbClr val="2E467F"/>
                </a:solidFill>
                <a:uFill>
                  <a:solidFill>
                    <a:srgbClr val="2E467F"/>
                  </a:solidFill>
                </a:uFill>
                <a:latin typeface="Helvetica"/>
                <a:ea typeface="Helvetica"/>
                <a:cs typeface="Helvetica"/>
                <a:sym typeface="Helvetica"/>
              </a:rPr>
              <a:t>*) With H-&gt;WW* (preliminary), if we include expected improvements in jet clustering, it would become </a:t>
            </a:r>
            <a:r>
              <a:rPr sz="1100">
                <a:solidFill>
                  <a:srgbClr val="FF2600"/>
                </a:solidFill>
                <a:uFill>
                  <a:solidFill>
                    <a:srgbClr val="FF2600"/>
                  </a:solidFill>
                </a:uFill>
                <a:latin typeface="Helvetica"/>
                <a:ea typeface="Helvetica"/>
                <a:cs typeface="Helvetica"/>
                <a:sym typeface="Helvetica"/>
              </a:rPr>
              <a:t>10%</a:t>
            </a:r>
            <a:r>
              <a:rPr sz="1100">
                <a:solidFill>
                  <a:srgbClr val="2E467F"/>
                </a:solidFill>
                <a:uFill>
                  <a:solidFill>
                    <a:srgbClr val="2E467F"/>
                  </a:solidFill>
                </a:uFill>
                <a:latin typeface="Helvetica"/>
                <a:ea typeface="Helvetica"/>
                <a:cs typeface="Helvetica"/>
                <a:sym typeface="Helvetica"/>
              </a:rPr>
              <a:t>!</a:t>
            </a:r>
          </a:p>
        </p:txBody>
      </p:sp>
      <p:sp>
        <p:nvSpPr>
          <p:cNvPr id="1975" name="Shape 1975"/>
          <p:cNvSpPr/>
          <p:nvPr/>
        </p:nvSpPr>
        <p:spPr>
          <a:xfrm>
            <a:off x="8648700" y="8521700"/>
            <a:ext cx="3180588" cy="520700"/>
          </a:xfrm>
          <a:prstGeom prst="rect">
            <a:avLst/>
          </a:prstGeom>
          <a:ln w="25400">
            <a:solidFill>
              <a:srgbClr val="FF2600"/>
            </a:solidFill>
            <a:miter lim="400000"/>
          </a:ln>
        </p:spPr>
        <p:txBody>
          <a:bodyPr lIns="0" tIns="0" rIns="0" bIns="0" anchor="ctr"/>
          <a:lstStyle/>
          <a:p>
            <a:pPr lvl="0" defTabSz="456406">
              <a:defRPr sz="32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976" name="Shape 1976"/>
          <p:cNvSpPr/>
          <p:nvPr>
            <p:ph type="title"/>
          </p:nvPr>
        </p:nvSpPr>
        <p:spPr>
          <a:xfrm>
            <a:off x="379151" y="-101600"/>
            <a:ext cx="12246498" cy="965199"/>
          </a:xfrm>
          <a:prstGeom prst="rect">
            <a:avLst/>
          </a:prstGeom>
        </p:spPr>
        <p:txBody>
          <a:bodyPr/>
          <a:lstStyle/>
          <a:p>
            <a:pPr lvl="0" defTabSz="456406">
              <a:defRPr b="0" sz="1800"/>
            </a:pPr>
            <a:r>
              <a:rPr b="1" sz="3800">
                <a:solidFill>
                  <a:srgbClr val="0433FF"/>
                </a:solidFill>
              </a:rPr>
              <a:t>Model-independent</a:t>
            </a:r>
            <a:r>
              <a:rPr b="1" sz="3800"/>
              <a:t> Global Fit for Couplings</a:t>
            </a:r>
            <a:r>
              <a:rPr b="1" sz="4200"/>
              <a:t> </a:t>
            </a:r>
          </a:p>
        </p:txBody>
      </p:sp>
      <p:sp>
        <p:nvSpPr>
          <p:cNvPr id="1977" name="Shape 1977"/>
          <p:cNvSpPr/>
          <p:nvPr/>
        </p:nvSpPr>
        <p:spPr>
          <a:xfrm>
            <a:off x="2603500" y="1384300"/>
            <a:ext cx="838200" cy="368301"/>
          </a:xfrm>
          <a:prstGeom prst="rightArrow">
            <a:avLst>
              <a:gd name="adj1" fmla="val 32000"/>
              <a:gd name="adj2" fmla="val 151724"/>
            </a:avLst>
          </a:prstGeom>
          <a:solidFill>
            <a:srgbClr val="2E467F"/>
          </a:solidFill>
          <a:ln w="12700">
            <a:miter lim="400000"/>
          </a:ln>
        </p:spPr>
        <p:txBody>
          <a:bodyPr lIns="0" tIns="0" rIns="0" bIns="0" anchor="ctr"/>
          <a:lstStyle/>
          <a:p>
            <a:pPr lvl="0">
              <a:defRPr sz="38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1978" name="Shape 1978"/>
          <p:cNvSpPr/>
          <p:nvPr/>
        </p:nvSpPr>
        <p:spPr>
          <a:xfrm>
            <a:off x="3480866" y="1022350"/>
            <a:ext cx="2110499" cy="1092201"/>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1600">
                <a:latin typeface="Palatino"/>
                <a:ea typeface="Palatino"/>
                <a:cs typeface="Palatino"/>
                <a:sym typeface="Palatino"/>
              </a:rPr>
              <a:t>250 GeV: 1150 fb</a:t>
            </a:r>
            <a:r>
              <a:rPr baseline="31999" sz="1600">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500 GeV: 1600 fb</a:t>
            </a:r>
            <a:r>
              <a:rPr baseline="31999" sz="1600">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1     TeV:  2500 fb</a:t>
            </a:r>
            <a:r>
              <a:rPr baseline="31999" sz="1600">
                <a:latin typeface="Palatino"/>
                <a:ea typeface="Palatino"/>
                <a:cs typeface="Palatino"/>
                <a:sym typeface="Palatino"/>
              </a:rPr>
              <a:t>-1</a:t>
            </a:r>
          </a:p>
        </p:txBody>
      </p:sp>
      <p:sp>
        <p:nvSpPr>
          <p:cNvPr id="1979" name="Shape 1979"/>
          <p:cNvSpPr/>
          <p:nvPr/>
        </p:nvSpPr>
        <p:spPr>
          <a:xfrm>
            <a:off x="331266" y="1022350"/>
            <a:ext cx="2110500" cy="1092201"/>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1600">
                <a:latin typeface="Palatino"/>
                <a:ea typeface="Palatino"/>
                <a:cs typeface="Palatino"/>
                <a:sym typeface="Palatino"/>
              </a:rPr>
              <a:t>250 GeV:   250 fb</a:t>
            </a:r>
            <a:r>
              <a:rPr baseline="31999" sz="1600">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500 GeV:   500 fb</a:t>
            </a:r>
            <a:r>
              <a:rPr baseline="31999" sz="1600">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1     TeV:  1000 fb</a:t>
            </a:r>
            <a:r>
              <a:rPr baseline="31999" sz="1600">
                <a:latin typeface="Palatino"/>
                <a:ea typeface="Palatino"/>
                <a:cs typeface="Palatino"/>
                <a:sym typeface="Palatino"/>
              </a:rPr>
              <a:t>-1</a:t>
            </a:r>
          </a:p>
        </p:txBody>
      </p:sp>
      <p:sp>
        <p:nvSpPr>
          <p:cNvPr id="1980" name="Shape 1980"/>
          <p:cNvSpPr/>
          <p:nvPr/>
        </p:nvSpPr>
        <p:spPr>
          <a:xfrm>
            <a:off x="6378046" y="692309"/>
            <a:ext cx="5223359" cy="60977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3400">
                <a:solidFill>
                  <a:srgbClr val="FF2C79"/>
                </a:solidFill>
                <a:latin typeface="Helvetica Neue"/>
                <a:ea typeface="Helvetica Neue"/>
                <a:cs typeface="Helvetica Neue"/>
                <a:sym typeface="Helvetica Neue"/>
              </a:defRPr>
            </a:lvl1pPr>
          </a:lstStyle>
          <a:p>
            <a:pPr lvl="0">
              <a:defRPr b="0" sz="1800">
                <a:solidFill>
                  <a:srgbClr val="000000"/>
                </a:solidFill>
              </a:defRPr>
            </a:pPr>
            <a:r>
              <a:rPr b="1" sz="3400">
                <a:solidFill>
                  <a:srgbClr val="FF2C79"/>
                </a:solidFill>
              </a:rPr>
              <a:t>Luminosity Upgraded LC</a:t>
            </a:r>
          </a:p>
        </p:txBody>
      </p:sp>
    </p:spTree>
  </p:cSld>
  <p:clrMapOvr>
    <a:masterClrMapping/>
  </p:clrMapOvr>
  <p:transitio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2" name="Shape 1982"/>
          <p:cNvSpPr/>
          <p:nvPr/>
        </p:nvSpPr>
        <p:spPr>
          <a:xfrm>
            <a:off x="505743" y="-114300"/>
            <a:ext cx="11988801" cy="1803401"/>
          </a:xfrm>
          <a:prstGeom prst="rect">
            <a:avLst/>
          </a:prstGeom>
          <a:ln w="12700">
            <a:miter lim="400000"/>
          </a:ln>
          <a:effectLst>
            <a:outerShdw sx="100000" sy="100000" kx="0" ky="0" algn="b" rotWithShape="0" blurRad="38100" dist="25400" dir="270000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a:buClr>
                <a:srgbClr val="FFFED5"/>
              </a:buClr>
              <a:buFont typeface="Tahoma"/>
              <a:defRPr sz="1800"/>
            </a:pPr>
            <a:r>
              <a:rPr sz="4800">
                <a:solidFill>
                  <a:srgbClr val="2E467F"/>
                </a:solidFill>
                <a:latin typeface="Helvetica Neue"/>
                <a:ea typeface="Helvetica Neue"/>
                <a:cs typeface="Helvetica Neue"/>
                <a:sym typeface="Helvetica Neue"/>
              </a:rPr>
              <a:t>Top Yukawa Coupling</a:t>
            </a:r>
            <a:br>
              <a:rPr sz="4800">
                <a:solidFill>
                  <a:srgbClr val="2E467F"/>
                </a:solidFill>
                <a:latin typeface="Helvetica Neue"/>
                <a:ea typeface="Helvetica Neue"/>
                <a:cs typeface="Helvetica Neue"/>
                <a:sym typeface="Helvetica Neue"/>
              </a:rPr>
            </a:br>
            <a:r>
              <a:rPr sz="3000">
                <a:solidFill>
                  <a:srgbClr val="2E467F"/>
                </a:solidFill>
                <a:latin typeface="Helvetica Neue"/>
                <a:ea typeface="Helvetica Neue"/>
                <a:cs typeface="Helvetica Neue"/>
                <a:sym typeface="Helvetica Neue"/>
              </a:rPr>
              <a:t>The largest among matter fermions, but not yet directly observed</a:t>
            </a:r>
            <a:br>
              <a:rPr sz="3000">
                <a:solidFill>
                  <a:srgbClr val="2E467F"/>
                </a:solidFill>
                <a:latin typeface="Helvetica Neue"/>
                <a:ea typeface="Helvetica Neue"/>
                <a:cs typeface="Helvetica Neue"/>
                <a:sym typeface="Helvetica Neue"/>
              </a:rPr>
            </a:br>
          </a:p>
        </p:txBody>
      </p:sp>
      <p:sp>
        <p:nvSpPr>
          <p:cNvPr id="1983" name="Shape 1983"/>
          <p:cNvSpPr/>
          <p:nvPr/>
        </p:nvSpPr>
        <p:spPr>
          <a:xfrm>
            <a:off x="6680200" y="7454900"/>
            <a:ext cx="5892800" cy="13589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7"/>
              </a:srgbClr>
            </a:outerShdw>
          </a:effectLst>
        </p:spPr>
        <p:txBody>
          <a:bodyPr lIns="0" tIns="0" rIns="0" bIns="0" anchor="ctr"/>
          <a:lstStyle/>
          <a:p>
            <a:pPr lvl="0" marL="57799" marR="57799" algn="l" defTabSz="1295400">
              <a:defRPr sz="3000">
                <a:uFill>
                  <a:solidFill/>
                </a:uFill>
                <a:latin typeface="Arial"/>
                <a:ea typeface="Arial"/>
                <a:cs typeface="Arial"/>
                <a:sym typeface="Arial"/>
              </a:defRPr>
            </a:pPr>
          </a:p>
        </p:txBody>
      </p:sp>
      <p:pic>
        <p:nvPicPr>
          <p:cNvPr id="1984" name="droppedImage.pdf"/>
          <p:cNvPicPr/>
          <p:nvPr/>
        </p:nvPicPr>
        <p:blipFill>
          <a:blip r:embed="rId2">
            <a:extLst/>
          </a:blip>
          <a:stretch>
            <a:fillRect/>
          </a:stretch>
        </p:blipFill>
        <p:spPr>
          <a:xfrm>
            <a:off x="6934200" y="7353427"/>
            <a:ext cx="3073791" cy="723901"/>
          </a:xfrm>
          <a:prstGeom prst="rect">
            <a:avLst/>
          </a:prstGeom>
          <a:ln w="12700">
            <a:miter lim="400000"/>
          </a:ln>
        </p:spPr>
      </p:pic>
      <p:sp>
        <p:nvSpPr>
          <p:cNvPr id="1985" name="Shape 1985"/>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fld>
          </a:p>
        </p:txBody>
      </p:sp>
      <p:sp>
        <p:nvSpPr>
          <p:cNvPr id="1986" name="Shape 1986"/>
          <p:cNvSpPr/>
          <p:nvPr/>
        </p:nvSpPr>
        <p:spPr>
          <a:xfrm>
            <a:off x="7518400" y="6642100"/>
            <a:ext cx="4953000" cy="736600"/>
          </a:xfrm>
          <a:prstGeom prst="rect">
            <a:avLst/>
          </a:prstGeom>
          <a:ln w="12700">
            <a:miter lim="400000"/>
          </a:ln>
          <a:effectLst>
            <a:outerShdw sx="100000" sy="100000" kx="0" ky="0" algn="b" rotWithShape="0" blurRad="38100" dist="254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295400">
              <a:buClr>
                <a:srgbClr val="4349AA"/>
              </a:buClr>
              <a:buFont typeface="Helvetica"/>
              <a:defRPr sz="2200">
                <a:solidFill>
                  <a:srgbClr val="4349AA"/>
                </a:solidFill>
                <a:uFill>
                  <a:solidFill>
                    <a:srgbClr val="4349AA"/>
                  </a:solidFill>
                </a:uFill>
                <a:latin typeface="Helvetica"/>
                <a:ea typeface="Helvetica"/>
                <a:cs typeface="Helvetica"/>
                <a:sym typeface="Helvetica"/>
              </a:defRPr>
            </a:lvl1pPr>
          </a:lstStyle>
          <a:p>
            <a:pPr lvl="0">
              <a:defRPr sz="1800">
                <a:solidFill>
                  <a:srgbClr val="000000"/>
                </a:solidFill>
                <a:uFillTx/>
              </a:defRPr>
            </a:pPr>
            <a:r>
              <a:rPr sz="2200">
                <a:solidFill>
                  <a:srgbClr val="4349AA"/>
                </a:solidFill>
                <a:uFill>
                  <a:solidFill>
                    <a:srgbClr val="4349AA"/>
                  </a:solidFill>
                </a:uFill>
              </a:rPr>
              <a:t>A factor of 2 enhancement from QCD bound-state effects</a:t>
            </a:r>
          </a:p>
        </p:txBody>
      </p:sp>
      <p:sp>
        <p:nvSpPr>
          <p:cNvPr id="1987" name="Shape 1987"/>
          <p:cNvSpPr/>
          <p:nvPr/>
        </p:nvSpPr>
        <p:spPr>
          <a:xfrm>
            <a:off x="6718300" y="8597900"/>
            <a:ext cx="1905000"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Tony Price, LCWS12</a:t>
            </a:r>
          </a:p>
        </p:txBody>
      </p:sp>
      <p:sp>
        <p:nvSpPr>
          <p:cNvPr id="1988" name="Shape 1988"/>
          <p:cNvSpPr/>
          <p:nvPr/>
        </p:nvSpPr>
        <p:spPr>
          <a:xfrm>
            <a:off x="622300" y="7391400"/>
            <a:ext cx="4953001" cy="736600"/>
          </a:xfrm>
          <a:prstGeom prst="rect">
            <a:avLst/>
          </a:prstGeom>
          <a:ln w="12700">
            <a:miter lim="400000"/>
          </a:ln>
          <a:effectLst>
            <a:outerShdw sx="100000" sy="100000" kx="0" ky="0" algn="b" rotWithShape="0" blurRad="38100" dist="254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295400">
              <a:buClr>
                <a:srgbClr val="4349AA"/>
              </a:buClr>
              <a:buFont typeface="Helvetica"/>
              <a:defRPr sz="2200">
                <a:solidFill>
                  <a:srgbClr val="4349AA"/>
                </a:solidFill>
                <a:uFill>
                  <a:solidFill>
                    <a:srgbClr val="4349AA"/>
                  </a:solidFill>
                </a:uFill>
                <a:latin typeface="Helvetica"/>
                <a:ea typeface="Helvetica"/>
                <a:cs typeface="Helvetica"/>
                <a:sym typeface="Helvetica"/>
              </a:defRPr>
            </a:lvl1pPr>
          </a:lstStyle>
          <a:p>
            <a:pPr lvl="0">
              <a:defRPr sz="1800">
                <a:solidFill>
                  <a:srgbClr val="000000"/>
                </a:solidFill>
                <a:uFillTx/>
              </a:defRPr>
            </a:pPr>
            <a:r>
              <a:rPr sz="2200">
                <a:solidFill>
                  <a:srgbClr val="4349AA"/>
                </a:solidFill>
                <a:uFill>
                  <a:solidFill>
                    <a:srgbClr val="4349AA"/>
                  </a:solidFill>
                </a:uFill>
              </a:rPr>
              <a:t>Cross section maximum at around Ecm = 800GeV</a:t>
            </a:r>
          </a:p>
        </p:txBody>
      </p:sp>
      <p:sp>
        <p:nvSpPr>
          <p:cNvPr id="1989" name="Shape 1989"/>
          <p:cNvSpPr/>
          <p:nvPr/>
        </p:nvSpPr>
        <p:spPr>
          <a:xfrm>
            <a:off x="596900" y="8255000"/>
            <a:ext cx="2070101"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Philipp Roloff, LCWS12 </a:t>
            </a:r>
          </a:p>
        </p:txBody>
      </p:sp>
      <p:sp>
        <p:nvSpPr>
          <p:cNvPr id="1990" name="Shape 1990"/>
          <p:cNvSpPr/>
          <p:nvPr/>
        </p:nvSpPr>
        <p:spPr>
          <a:xfrm>
            <a:off x="596900" y="8521700"/>
            <a:ext cx="1905001"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Tony Price, LCWS12</a:t>
            </a:r>
          </a:p>
        </p:txBody>
      </p:sp>
      <p:sp>
        <p:nvSpPr>
          <p:cNvPr id="1991" name="Shape 1991"/>
          <p:cNvSpPr/>
          <p:nvPr/>
        </p:nvSpPr>
        <p:spPr>
          <a:xfrm>
            <a:off x="7424859" y="8915400"/>
            <a:ext cx="4762501" cy="635000"/>
          </a:xfrm>
          <a:prstGeom prst="rect">
            <a:avLst/>
          </a:prstGeom>
          <a:ln w="12700">
            <a:miter lim="400000"/>
          </a:ln>
          <a:effectLst>
            <a:outerShdw sx="100000" sy="100000" kx="0" ky="0" algn="b" rotWithShape="0" blurRad="38100" dist="254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lgn="l" defTabSz="1295400">
              <a:buClr>
                <a:srgbClr val="4349AA"/>
              </a:buClr>
              <a:buFont typeface="Helvetica"/>
              <a:defRPr sz="1800"/>
            </a:pPr>
            <a:r>
              <a:rPr sz="2000">
                <a:solidFill>
                  <a:srgbClr val="4349AA"/>
                </a:solidFill>
                <a:uFill>
                  <a:solidFill>
                    <a:srgbClr val="4349AA"/>
                  </a:solidFill>
                </a:uFill>
                <a:latin typeface="Helvetica"/>
                <a:ea typeface="Helvetica"/>
                <a:cs typeface="Helvetica"/>
                <a:sym typeface="Helvetica"/>
              </a:rPr>
              <a:t>Notice σ(500+20GeV)/σ(500GeV) ~ 2</a:t>
            </a:r>
            <a:endParaRPr sz="2000">
              <a:solidFill>
                <a:srgbClr val="4349AA"/>
              </a:solidFill>
              <a:uFill>
                <a:solidFill>
                  <a:srgbClr val="4349AA"/>
                </a:solidFill>
              </a:uFill>
              <a:latin typeface="Helvetica"/>
              <a:ea typeface="Helvetica"/>
              <a:cs typeface="Helvetica"/>
              <a:sym typeface="Helvetica"/>
            </a:endParaRPr>
          </a:p>
          <a:p>
            <a:pPr lvl="0" algn="l" defTabSz="1295400">
              <a:buClr>
                <a:srgbClr val="4349AA"/>
              </a:buClr>
              <a:buFont typeface="Helvetica"/>
              <a:defRPr sz="1800"/>
            </a:pPr>
            <a:r>
              <a:rPr sz="2000">
                <a:solidFill>
                  <a:srgbClr val="4349AA"/>
                </a:solidFill>
                <a:uFill>
                  <a:solidFill>
                    <a:srgbClr val="4349AA"/>
                  </a:solidFill>
                </a:uFill>
                <a:latin typeface="Helvetica"/>
                <a:ea typeface="Helvetica"/>
                <a:cs typeface="Helvetica"/>
                <a:sym typeface="Helvetica"/>
              </a:rPr>
              <a:t>Moving up a little bit helps significantly!</a:t>
            </a:r>
          </a:p>
        </p:txBody>
      </p:sp>
      <p:sp>
        <p:nvSpPr>
          <p:cNvPr id="1992" name="Shape 1992"/>
          <p:cNvSpPr/>
          <p:nvPr/>
        </p:nvSpPr>
        <p:spPr>
          <a:xfrm>
            <a:off x="10236200" y="1733550"/>
            <a:ext cx="977900" cy="368300"/>
          </a:xfrm>
          <a:prstGeom prst="rect">
            <a:avLst/>
          </a:prstGeom>
          <a:ln w="12700">
            <a:miter lim="400000"/>
          </a:ln>
          <a:effectLst>
            <a:outerShdw sx="100000" sy="100000" kx="0" ky="0" algn="b" rotWithShape="0" blurRad="38100" dist="254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295400">
              <a:buClr>
                <a:srgbClr val="4349AA"/>
              </a:buClr>
              <a:buFont typeface="Helvetica"/>
              <a:defRPr sz="2200">
                <a:solidFill>
                  <a:srgbClr val="4349AA"/>
                </a:solidFill>
                <a:uFill>
                  <a:solidFill>
                    <a:srgbClr val="4349AA"/>
                  </a:solidFill>
                </a:uFill>
                <a:latin typeface="Helvetica"/>
                <a:ea typeface="Helvetica"/>
                <a:cs typeface="Helvetica"/>
                <a:sym typeface="Helvetica"/>
              </a:defRPr>
            </a:lvl1pPr>
          </a:lstStyle>
          <a:p>
            <a:pPr lvl="0">
              <a:defRPr sz="1800">
                <a:solidFill>
                  <a:srgbClr val="000000"/>
                </a:solidFill>
                <a:uFillTx/>
              </a:defRPr>
            </a:pPr>
            <a:r>
              <a:rPr sz="2200">
                <a:solidFill>
                  <a:srgbClr val="4349AA"/>
                </a:solidFill>
                <a:uFill>
                  <a:solidFill>
                    <a:srgbClr val="4349AA"/>
                  </a:solidFill>
                </a:uFill>
              </a:rPr>
              <a:t>H-&gt; bb</a:t>
            </a:r>
          </a:p>
        </p:txBody>
      </p:sp>
      <p:pic>
        <p:nvPicPr>
          <p:cNvPr id="1993" name="droppedImage.pdf"/>
          <p:cNvPicPr/>
          <p:nvPr/>
        </p:nvPicPr>
        <p:blipFill>
          <a:blip r:embed="rId3">
            <a:extLst/>
          </a:blip>
          <a:stretch>
            <a:fillRect/>
          </a:stretch>
        </p:blipFill>
        <p:spPr>
          <a:xfrm>
            <a:off x="10545915" y="7490916"/>
            <a:ext cx="1905001" cy="461368"/>
          </a:xfrm>
          <a:prstGeom prst="rect">
            <a:avLst/>
          </a:prstGeom>
          <a:ln w="12700">
            <a:miter lim="400000"/>
          </a:ln>
        </p:spPr>
      </p:pic>
      <p:sp>
        <p:nvSpPr>
          <p:cNvPr id="1994" name="Shape 1994"/>
          <p:cNvSpPr/>
          <p:nvPr/>
        </p:nvSpPr>
        <p:spPr>
          <a:xfrm>
            <a:off x="10350500" y="8572500"/>
            <a:ext cx="2222500"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scaled from mH=120 GeV</a:t>
            </a:r>
          </a:p>
        </p:txBody>
      </p:sp>
      <p:sp>
        <p:nvSpPr>
          <p:cNvPr id="1995" name="Shape 1995"/>
          <p:cNvSpPr/>
          <p:nvPr/>
        </p:nvSpPr>
        <p:spPr>
          <a:xfrm>
            <a:off x="571500" y="8788400"/>
            <a:ext cx="2959101"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2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2200">
                <a:solidFill>
                  <a:srgbClr val="2E467F"/>
                </a:solidFill>
                <a:uFill>
                  <a:solidFill>
                    <a:srgbClr val="2E467F"/>
                  </a:solidFill>
                </a:uFill>
              </a:rPr>
              <a:t>DBD Full Simulation</a:t>
            </a:r>
          </a:p>
        </p:txBody>
      </p:sp>
      <p:pic>
        <p:nvPicPr>
          <p:cNvPr id="1996" name="-e+e-ttH.pdf"/>
          <p:cNvPicPr/>
          <p:nvPr/>
        </p:nvPicPr>
        <p:blipFill>
          <a:blip r:embed="rId4">
            <a:extLst/>
          </a:blip>
          <a:stretch>
            <a:fillRect/>
          </a:stretch>
        </p:blipFill>
        <p:spPr>
          <a:xfrm>
            <a:off x="7747000" y="1193800"/>
            <a:ext cx="2159000" cy="1542143"/>
          </a:xfrm>
          <a:prstGeom prst="rect">
            <a:avLst/>
          </a:prstGeom>
          <a:ln w="12700">
            <a:miter lim="400000"/>
          </a:ln>
        </p:spPr>
      </p:pic>
      <p:pic>
        <p:nvPicPr>
          <p:cNvPr id="1997" name="droppedImage.pdf"/>
          <p:cNvPicPr/>
          <p:nvPr/>
        </p:nvPicPr>
        <p:blipFill>
          <a:blip r:embed="rId5">
            <a:extLst/>
          </a:blip>
          <a:stretch>
            <a:fillRect/>
          </a:stretch>
        </p:blipFill>
        <p:spPr>
          <a:xfrm>
            <a:off x="7606162" y="7886700"/>
            <a:ext cx="4040876" cy="723900"/>
          </a:xfrm>
          <a:prstGeom prst="rect">
            <a:avLst/>
          </a:prstGeom>
          <a:ln w="12700">
            <a:miter lim="400000"/>
          </a:ln>
        </p:spPr>
      </p:pic>
      <p:pic>
        <p:nvPicPr>
          <p:cNvPr id="1998" name="sigmatth.png"/>
          <p:cNvPicPr/>
          <p:nvPr/>
        </p:nvPicPr>
        <p:blipFill>
          <a:blip r:embed="rId6">
            <a:extLst/>
          </a:blip>
          <a:stretch>
            <a:fillRect/>
          </a:stretch>
        </p:blipFill>
        <p:spPr>
          <a:xfrm>
            <a:off x="489008" y="1338733"/>
            <a:ext cx="6256710" cy="5925667"/>
          </a:xfrm>
          <a:prstGeom prst="rect">
            <a:avLst/>
          </a:prstGeom>
          <a:ln w="12700">
            <a:miter lim="400000"/>
          </a:ln>
        </p:spPr>
      </p:pic>
      <p:pic>
        <p:nvPicPr>
          <p:cNvPr id="1999" name="mtt.png"/>
          <p:cNvPicPr/>
          <p:nvPr/>
        </p:nvPicPr>
        <p:blipFill>
          <a:blip r:embed="rId7">
            <a:extLst/>
          </a:blip>
          <a:stretch>
            <a:fillRect/>
          </a:stretch>
        </p:blipFill>
        <p:spPr>
          <a:xfrm>
            <a:off x="7680021" y="2654299"/>
            <a:ext cx="4252178" cy="4027196"/>
          </a:xfrm>
          <a:prstGeom prst="rect">
            <a:avLst/>
          </a:prstGeom>
          <a:ln w="12700">
            <a:miter lim="400000"/>
          </a:ln>
        </p:spPr>
      </p:pic>
    </p:spTree>
  </p:cSld>
  <p:clrMapOvr>
    <a:masterClrMapping/>
  </p:clrMapOvr>
  <p:transition spd="med" advClick="1"/>
</p:sld>
</file>

<file path=ppt/slides/slide9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001" name="pasted-image.tif"/>
          <p:cNvPicPr/>
          <p:nvPr/>
        </p:nvPicPr>
        <p:blipFill>
          <a:blip r:embed="rId2">
            <a:extLst/>
          </a:blip>
          <a:stretch>
            <a:fillRect/>
          </a:stretch>
        </p:blipFill>
        <p:spPr>
          <a:xfrm>
            <a:off x="1962635" y="977435"/>
            <a:ext cx="9079530" cy="6659500"/>
          </a:xfrm>
          <a:prstGeom prst="rect">
            <a:avLst/>
          </a:prstGeom>
          <a:ln w="12700">
            <a:miter lim="400000"/>
          </a:ln>
        </p:spPr>
      </p:pic>
      <p:sp>
        <p:nvSpPr>
          <p:cNvPr id="2002" name="Shape 2002"/>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Non-decoupling Corrections</a:t>
            </a:r>
          </a:p>
        </p:txBody>
      </p:sp>
      <p:sp>
        <p:nvSpPr>
          <p:cNvPr id="2003" name="Shape 2003"/>
          <p:cNvSpPr/>
          <p:nvPr/>
        </p:nvSpPr>
        <p:spPr>
          <a:xfrm>
            <a:off x="1067551" y="8680568"/>
            <a:ext cx="10616593" cy="882078"/>
          </a:xfrm>
          <a:prstGeom prst="rect">
            <a:avLst/>
          </a:prstGeom>
          <a:ln w="50800">
            <a:solidFill>
              <a:srgbClr val="FF0000"/>
            </a:solidFill>
            <a:miter/>
          </a:ln>
          <a:extLst>
            <a:ext uri="{C572A759-6A51-4108-AA02-DFA0A04FC94B}">
              <ma14:wrappingTextBoxFlag xmlns:ma14="http://schemas.microsoft.com/office/mac/drawingml/2011/main" val="1"/>
            </a:ext>
          </a:extLst>
        </p:spPr>
        <p:txBody>
          <a:bodyPr lIns="65023" tIns="65023" rIns="65023" bIns="65023">
            <a:spAutoFit/>
          </a:bodyPr>
          <a:lstStyle/>
          <a:p>
            <a:pPr lvl="0" defTabSz="1300480">
              <a:defRPr sz="1800"/>
            </a:pPr>
            <a:r>
              <a:rPr sz="2400">
                <a:solidFill>
                  <a:srgbClr val="FF0000"/>
                </a:solidFill>
                <a:latin typeface="Arial"/>
                <a:ea typeface="Arial"/>
                <a:cs typeface="Arial"/>
                <a:sym typeface="Arial"/>
              </a:rPr>
              <a:t>There might be </a:t>
            </a:r>
            <a:r>
              <a:rPr b="1" i="1" sz="2400">
                <a:solidFill>
                  <a:srgbClr val="FF0000"/>
                </a:solidFill>
                <a:latin typeface="Arial"/>
                <a:ea typeface="Arial"/>
                <a:cs typeface="Arial"/>
                <a:sym typeface="Arial"/>
              </a:rPr>
              <a:t>an O(1) deviation </a:t>
            </a:r>
            <a:r>
              <a:rPr sz="2400">
                <a:solidFill>
                  <a:srgbClr val="FF0000"/>
                </a:solidFill>
                <a:latin typeface="Arial"/>
                <a:ea typeface="Arial"/>
                <a:cs typeface="Arial"/>
                <a:sym typeface="Arial"/>
              </a:rPr>
              <a:t>even after HL-LHC due to large sbottom mixing </a:t>
            </a:r>
            <a:r>
              <a:rPr b="1" i="1" sz="2400">
                <a:solidFill>
                  <a:srgbClr val="FF0000"/>
                </a:solidFill>
                <a:latin typeface="Arial"/>
                <a:ea typeface="Arial"/>
                <a:cs typeface="Arial"/>
                <a:sym typeface="Arial"/>
              </a:rPr>
              <a:t>through non-decoupling (mostly gluino) loop effects</a:t>
            </a:r>
            <a:r>
              <a:rPr sz="2400">
                <a:solidFill>
                  <a:srgbClr val="FF0000"/>
                </a:solidFill>
                <a:latin typeface="Arial"/>
                <a:ea typeface="Arial"/>
                <a:cs typeface="Arial"/>
                <a:sym typeface="Arial"/>
              </a:rPr>
              <a:t>  </a:t>
            </a:r>
          </a:p>
        </p:txBody>
      </p:sp>
      <p:sp>
        <p:nvSpPr>
          <p:cNvPr id="2004" name="Shape 2004"/>
          <p:cNvSpPr/>
          <p:nvPr>
            <p:ph type="sldNum" sz="quarter" idx="2"/>
          </p:nvPr>
        </p:nvSpPr>
        <p:spPr>
          <a:xfrm>
            <a:off x="11371457" y="9285384"/>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2005" name="Shape 2005"/>
          <p:cNvSpPr/>
          <p:nvPr/>
        </p:nvSpPr>
        <p:spPr>
          <a:xfrm>
            <a:off x="8857514" y="8213981"/>
            <a:ext cx="4020990" cy="1858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300">
                <a:uFill>
                  <a:solidFill/>
                </a:uFill>
                <a:latin typeface="Helvetica Neue"/>
                <a:ea typeface="Helvetica Neue"/>
                <a:cs typeface="Helvetica Neue"/>
                <a:sym typeface="Helvetica Neue"/>
              </a:defRPr>
            </a:lvl1pPr>
          </a:lstStyle>
          <a:p>
            <a:pPr lvl="0">
              <a:defRPr sz="1800">
                <a:uFillTx/>
              </a:defRPr>
            </a:pPr>
            <a:r>
              <a:rPr sz="1300">
                <a:uFill>
                  <a:solidFill/>
                </a:uFill>
              </a:rPr>
              <a:t>Cahill-Rowley, Hewett, Ismail, Rizzo (arXiv: 1407.702)</a:t>
            </a:r>
          </a:p>
        </p:txBody>
      </p:sp>
      <p:sp>
        <p:nvSpPr>
          <p:cNvPr id="2006" name="Shape 2006"/>
          <p:cNvSpPr/>
          <p:nvPr/>
        </p:nvSpPr>
        <p:spPr>
          <a:xfrm>
            <a:off x="8227604" y="4330068"/>
            <a:ext cx="2328728" cy="5085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456406">
              <a:defRPr b="1" sz="2200">
                <a:latin typeface="Helvetica Neue"/>
                <a:ea typeface="Helvetica Neue"/>
                <a:cs typeface="Helvetica Neue"/>
                <a:sym typeface="Helvetica Neue"/>
              </a:defRPr>
            </a:lvl1pPr>
          </a:lstStyle>
          <a:p>
            <a:pPr lvl="0">
              <a:defRPr b="0" sz="1800"/>
            </a:pPr>
            <a:r>
              <a:rPr b="1" sz="2200"/>
              <a:t>Neutralino LSP</a:t>
            </a:r>
          </a:p>
        </p:txBody>
      </p:sp>
      <p:sp>
        <p:nvSpPr>
          <p:cNvPr id="2007" name="Shape 2007"/>
          <p:cNvSpPr/>
          <p:nvPr/>
        </p:nvSpPr>
        <p:spPr>
          <a:xfrm>
            <a:off x="5533540" y="2601123"/>
            <a:ext cx="1375184" cy="508554"/>
          </a:xfrm>
          <a:prstGeom prst="rect">
            <a:avLst/>
          </a:prstGeom>
          <a:ln w="25400">
            <a:solidFill>
              <a:srgbClr val="942192"/>
            </a:solidFill>
            <a:miter lim="400000"/>
          </a:ln>
          <a:extLst>
            <a:ext uri="{C572A759-6A51-4108-AA02-DFA0A04FC94B}">
              <ma14:wrappingTextBoxFlag xmlns:ma14="http://schemas.microsoft.com/office/mac/drawingml/2011/main" val="1"/>
            </a:ext>
          </a:extLst>
        </p:spPr>
        <p:txBody>
          <a:bodyPr lIns="0" tIns="0" rIns="0" bIns="0" anchor="ctr"/>
          <a:lstStyle>
            <a:lvl1pPr defTabSz="456406">
              <a:defRPr b="1" i="1" sz="2200">
                <a:solidFill>
                  <a:srgbClr val="942192"/>
                </a:solidFill>
                <a:latin typeface="Helvetica Neue"/>
                <a:ea typeface="Helvetica Neue"/>
                <a:cs typeface="Helvetica Neue"/>
                <a:sym typeface="Helvetica Neue"/>
              </a:defRPr>
            </a:lvl1pPr>
          </a:lstStyle>
          <a:p>
            <a:pPr lvl="0">
              <a:defRPr b="0" i="0" sz="1800">
                <a:solidFill>
                  <a:srgbClr val="000000"/>
                </a:solidFill>
              </a:defRPr>
            </a:pPr>
            <a:r>
              <a:rPr b="1" i="1" sz="2200">
                <a:solidFill>
                  <a:srgbClr val="942192"/>
                </a:solidFill>
              </a:rPr>
              <a:t>HL-LHC</a:t>
            </a:r>
          </a:p>
        </p:txBody>
      </p:sp>
      <p:sp>
        <p:nvSpPr>
          <p:cNvPr id="2008" name="Shape 2008"/>
          <p:cNvSpPr/>
          <p:nvPr/>
        </p:nvSpPr>
        <p:spPr>
          <a:xfrm>
            <a:off x="267217" y="1179370"/>
            <a:ext cx="2115005" cy="932877"/>
          </a:xfrm>
          <a:prstGeom prst="rect">
            <a:avLst/>
          </a:prstGeom>
          <a:ln w="50800">
            <a:solidFill/>
            <a:miter/>
          </a:ln>
          <a:extLst>
            <a:ext uri="{C572A759-6A51-4108-AA02-DFA0A04FC94B}">
              <ma14:wrappingTextBoxFlag xmlns:ma14="http://schemas.microsoft.com/office/mac/drawingml/2011/main" val="1"/>
            </a:ext>
          </a:extLst>
        </p:spPr>
        <p:txBody>
          <a:bodyPr lIns="0" tIns="0" rIns="0" bIns="0" anchor="ctr"/>
          <a:lstStyle>
            <a:lvl1pPr defTabSz="456406">
              <a:defRPr b="1" sz="2200">
                <a:latin typeface="Helvetica Neue"/>
                <a:ea typeface="Helvetica Neue"/>
                <a:cs typeface="Helvetica Neue"/>
                <a:sym typeface="Helvetica Neue"/>
              </a:defRPr>
            </a:lvl1pPr>
          </a:lstStyle>
          <a:p>
            <a:pPr lvl="0">
              <a:defRPr b="0" sz="1800"/>
            </a:pPr>
            <a:r>
              <a:rPr b="1" sz="2200"/>
              <a:t>19-parameter pMSSM</a:t>
            </a:r>
          </a:p>
        </p:txBody>
      </p:sp>
      <p:sp>
        <p:nvSpPr>
          <p:cNvPr id="2009" name="Shape 2009"/>
          <p:cNvSpPr/>
          <p:nvPr/>
        </p:nvSpPr>
        <p:spPr>
          <a:xfrm flipH="1" flipV="1">
            <a:off x="4605162" y="2478250"/>
            <a:ext cx="953495" cy="369055"/>
          </a:xfrm>
          <a:prstGeom prst="line">
            <a:avLst/>
          </a:prstGeom>
          <a:ln w="25400">
            <a:solidFill>
              <a:srgbClr val="942192"/>
            </a:solidFill>
            <a:miter lim="400000"/>
            <a:tailEnd type="triangle"/>
          </a:ln>
        </p:spPr>
        <p:txBody>
          <a:bodyPr lIns="0" tIns="0" rIns="0" bIns="0" anchor="ctr"/>
          <a:lstStyle/>
          <a:p>
            <a:pPr lvl="0">
              <a:defRPr sz="2400"/>
            </a:pPr>
          </a:p>
        </p:txBody>
      </p:sp>
      <p:sp>
        <p:nvSpPr>
          <p:cNvPr id="2010" name="Shape 2010"/>
          <p:cNvSpPr/>
          <p:nvPr/>
        </p:nvSpPr>
        <p:spPr>
          <a:xfrm flipH="1">
            <a:off x="4225821" y="1817609"/>
            <a:ext cx="1375184" cy="1"/>
          </a:xfrm>
          <a:prstGeom prst="line">
            <a:avLst/>
          </a:prstGeom>
          <a:ln w="25400">
            <a:solidFill/>
            <a:miter lim="400000"/>
            <a:tailEnd type="triangle"/>
          </a:ln>
        </p:spPr>
        <p:txBody>
          <a:bodyPr lIns="50800" tIns="50800" rIns="50800" bIns="50800" anchor="ctr"/>
          <a:lstStyle/>
          <a:p>
            <a:pPr lvl="0">
              <a:defRPr sz="2400"/>
            </a:pPr>
          </a:p>
        </p:txBody>
      </p:sp>
      <p:sp>
        <p:nvSpPr>
          <p:cNvPr id="2011" name="Shape 2011"/>
          <p:cNvSpPr/>
          <p:nvPr/>
        </p:nvSpPr>
        <p:spPr>
          <a:xfrm>
            <a:off x="5573955" y="1563332"/>
            <a:ext cx="1603784" cy="508555"/>
          </a:xfrm>
          <a:prstGeom prst="rect">
            <a:avLst/>
          </a:prstGeom>
          <a:ln w="25400">
            <a:solidFill/>
            <a:miter lim="400000"/>
          </a:ln>
          <a:extLst>
            <a:ext uri="{C572A759-6A51-4108-AA02-DFA0A04FC94B}">
              <ma14:wrappingTextBoxFlag xmlns:ma14="http://schemas.microsoft.com/office/mac/drawingml/2011/main" val="1"/>
            </a:ext>
          </a:extLst>
        </p:spPr>
        <p:txBody>
          <a:bodyPr lIns="0" tIns="0" rIns="0" bIns="0" anchor="ctr"/>
          <a:lstStyle>
            <a:lvl1pPr defTabSz="456406">
              <a:defRPr b="1" i="1" sz="2200">
                <a:latin typeface="Helvetica Neue"/>
                <a:ea typeface="Helvetica Neue"/>
                <a:cs typeface="Helvetica Neue"/>
                <a:sym typeface="Helvetica Neue"/>
              </a:defRPr>
            </a:lvl1pPr>
          </a:lstStyle>
          <a:p>
            <a:pPr lvl="0">
              <a:defRPr b="0" i="0" sz="1800"/>
            </a:pPr>
            <a:r>
              <a:rPr b="1" i="1" sz="2200"/>
              <a:t>HL-ILC500</a:t>
            </a:r>
          </a:p>
        </p:txBody>
      </p:sp>
      <p:pic>
        <p:nvPicPr>
          <p:cNvPr id="2012" name="pasted-image.pdf"/>
          <p:cNvPicPr/>
          <p:nvPr/>
        </p:nvPicPr>
        <p:blipFill>
          <a:blip r:embed="rId3">
            <a:extLst/>
          </a:blip>
          <a:stretch>
            <a:fillRect/>
          </a:stretch>
        </p:blipFill>
        <p:spPr>
          <a:xfrm>
            <a:off x="5332810" y="7477521"/>
            <a:ext cx="2339180" cy="856927"/>
          </a:xfrm>
          <a:prstGeom prst="rect">
            <a:avLst/>
          </a:prstGeom>
          <a:ln w="12700">
            <a:miter lim="400000"/>
          </a:ln>
        </p:spPr>
      </p:pic>
    </p:spTree>
  </p:cSld>
  <p:clrMapOvr>
    <a:masterClrMapping/>
  </p:clrMapOvr>
  <p:transitio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4" name="Shape 2014"/>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fld>
          </a:p>
        </p:txBody>
      </p:sp>
      <p:pic>
        <p:nvPicPr>
          <p:cNvPr id="2015" name="droppedImage.png"/>
          <p:cNvPicPr/>
          <p:nvPr/>
        </p:nvPicPr>
        <p:blipFill>
          <a:blip r:embed="rId2">
            <a:extLst/>
          </a:blip>
          <a:stretch>
            <a:fillRect/>
          </a:stretch>
        </p:blipFill>
        <p:spPr>
          <a:xfrm>
            <a:off x="-50800" y="1003300"/>
            <a:ext cx="10289181" cy="8661400"/>
          </a:xfrm>
          <a:prstGeom prst="rect">
            <a:avLst/>
          </a:prstGeom>
          <a:ln w="12700">
            <a:miter lim="400000"/>
          </a:ln>
        </p:spPr>
      </p:pic>
      <p:sp>
        <p:nvSpPr>
          <p:cNvPr id="2016" name="Shape 2016"/>
          <p:cNvSpPr/>
          <p:nvPr/>
        </p:nvSpPr>
        <p:spPr>
          <a:xfrm>
            <a:off x="7988300" y="8633552"/>
            <a:ext cx="4826000"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10000"/>
              </a:lnSpc>
              <a:spcBef>
                <a:spcPts val="800"/>
              </a:spcBef>
              <a:buClr>
                <a:srgbClr val="FFFED5"/>
              </a:buClr>
              <a:buFont typeface="Tahoma"/>
              <a:tabLst>
                <a:tab pos="965200" algn="l"/>
                <a:tab pos="1295400" algn="l"/>
              </a:tabLst>
              <a:defRPr sz="1400">
                <a:uFill>
                  <a:solidFill/>
                </a:uFill>
                <a:latin typeface="Helvetica Neue"/>
                <a:ea typeface="Helvetica Neue"/>
                <a:cs typeface="Helvetica Neue"/>
                <a:sym typeface="Helvetica Neue"/>
              </a:defRPr>
            </a:lvl1pPr>
          </a:lstStyle>
          <a:p>
            <a:pPr lvl="0">
              <a:defRPr sz="1800">
                <a:uFillTx/>
              </a:defRPr>
            </a:pPr>
            <a:r>
              <a:rPr sz="1400">
                <a:uFill>
                  <a:solidFill/>
                </a:uFill>
              </a:rPr>
              <a:t>Snowmass ILC Higgs White Paper (arXiv: 1310.0763)</a:t>
            </a:r>
          </a:p>
        </p:txBody>
      </p:sp>
      <p:sp>
        <p:nvSpPr>
          <p:cNvPr id="2017" name="Shape 2017"/>
          <p:cNvSpPr/>
          <p:nvPr/>
        </p:nvSpPr>
        <p:spPr>
          <a:xfrm>
            <a:off x="4123692" y="908271"/>
            <a:ext cx="4757416"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Other ρ=1 possibilities</a:t>
            </a:r>
          </a:p>
        </p:txBody>
      </p:sp>
      <p:sp>
        <p:nvSpPr>
          <p:cNvPr id="2018" name="Shape 2018"/>
          <p:cNvSpPr/>
          <p:nvPr/>
        </p:nvSpPr>
        <p:spPr>
          <a:xfrm>
            <a:off x="4538098" y="253910"/>
            <a:ext cx="3928604"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Multiplet Structure</a:t>
            </a:r>
          </a:p>
        </p:txBody>
      </p:sp>
      <p:sp>
        <p:nvSpPr>
          <p:cNvPr id="2019" name="Shape 2019"/>
          <p:cNvSpPr/>
          <p:nvPr/>
        </p:nvSpPr>
        <p:spPr>
          <a:xfrm>
            <a:off x="8531726" y="20258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2+7</a:t>
            </a:r>
          </a:p>
        </p:txBody>
      </p:sp>
      <p:sp>
        <p:nvSpPr>
          <p:cNvPr id="2020" name="Shape 2020"/>
          <p:cNvSpPr/>
          <p:nvPr/>
        </p:nvSpPr>
        <p:spPr>
          <a:xfrm>
            <a:off x="4023226" y="6102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2+1</a:t>
            </a:r>
          </a:p>
        </p:txBody>
      </p:sp>
      <p:sp>
        <p:nvSpPr>
          <p:cNvPr id="2021" name="Shape 2021"/>
          <p:cNvSpPr/>
          <p:nvPr/>
        </p:nvSpPr>
        <p:spPr>
          <a:xfrm>
            <a:off x="8976226" y="6991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b="1" sz="3400">
                <a:solidFill>
                  <a:srgbClr val="0433FF"/>
                </a:solidFill>
                <a:latin typeface="Helvetica"/>
                <a:ea typeface="Helvetica"/>
                <a:cs typeface="Helvetica"/>
                <a:sym typeface="Helvetica"/>
              </a:defRPr>
            </a:lvl1pPr>
          </a:lstStyle>
          <a:p>
            <a:pPr lvl="0">
              <a:defRPr b="0" sz="1800">
                <a:solidFill>
                  <a:srgbClr val="000000"/>
                </a:solidFill>
              </a:defRPr>
            </a:pPr>
            <a:r>
              <a:rPr b="1" sz="3400">
                <a:solidFill>
                  <a:srgbClr val="0433FF"/>
                </a:solidFill>
              </a:rPr>
              <a:t>2+3</a:t>
            </a:r>
          </a:p>
        </p:txBody>
      </p:sp>
      <p:sp>
        <p:nvSpPr>
          <p:cNvPr id="2022" name="Shape 2022"/>
          <p:cNvSpPr/>
          <p:nvPr/>
        </p:nvSpPr>
        <p:spPr>
          <a:xfrm>
            <a:off x="8306042" y="8892616"/>
            <a:ext cx="3621675" cy="198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400">
                <a:uFill>
                  <a:solidFill/>
                </a:uFill>
                <a:latin typeface="Helvetica Neue"/>
                <a:ea typeface="Helvetica Neue"/>
                <a:cs typeface="Helvetica Neue"/>
                <a:sym typeface="Helvetica Neue"/>
              </a:defRPr>
            </a:lvl1pPr>
          </a:lstStyle>
          <a:p>
            <a:pPr lvl="0">
              <a:defRPr sz="1800">
                <a:uFillTx/>
              </a:defRPr>
            </a:pPr>
            <a:r>
              <a:rPr sz="1400">
                <a:uFill>
                  <a:solidFill/>
                </a:uFill>
              </a:rPr>
              <a:t>Kanemura et al (arXiv: 1406.3294)</a:t>
            </a:r>
          </a:p>
        </p:txBody>
      </p:sp>
    </p:spTree>
  </p:cSld>
  <p:clrMapOvr>
    <a:masterClrMapping/>
  </p:clrMapOvr>
  <p:transitio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4" name="Shape 2024"/>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MSSM Heavy Higgs Bosons</a:t>
            </a:r>
          </a:p>
        </p:txBody>
      </p:sp>
      <p:pic>
        <p:nvPicPr>
          <p:cNvPr id="2025" name="image24.png" descr="matb_ybtau_HL-ILC500.png"/>
          <p:cNvPicPr/>
          <p:nvPr/>
        </p:nvPicPr>
        <p:blipFill>
          <a:blip r:embed="rId2">
            <a:extLst/>
          </a:blip>
          <a:stretch>
            <a:fillRect/>
          </a:stretch>
        </p:blipFill>
        <p:spPr>
          <a:xfrm>
            <a:off x="6330830" y="2553804"/>
            <a:ext cx="6673972" cy="4378672"/>
          </a:xfrm>
          <a:prstGeom prst="rect">
            <a:avLst/>
          </a:prstGeom>
          <a:ln w="12700">
            <a:miter lim="400000"/>
          </a:ln>
        </p:spPr>
      </p:pic>
      <p:pic>
        <p:nvPicPr>
          <p:cNvPr id="2026" name="image25.png" descr="matb_ybtau_HL-LHC14.png"/>
          <p:cNvPicPr/>
          <p:nvPr/>
        </p:nvPicPr>
        <p:blipFill>
          <a:blip r:embed="rId3">
            <a:extLst/>
          </a:blip>
          <a:stretch>
            <a:fillRect/>
          </a:stretch>
        </p:blipFill>
        <p:spPr>
          <a:xfrm>
            <a:off x="-300502" y="2553804"/>
            <a:ext cx="6883715" cy="4325406"/>
          </a:xfrm>
          <a:prstGeom prst="rect">
            <a:avLst/>
          </a:prstGeom>
          <a:ln w="12700">
            <a:miter lim="400000"/>
          </a:ln>
        </p:spPr>
      </p:pic>
      <p:sp>
        <p:nvSpPr>
          <p:cNvPr id="2027" name="Shape 2027"/>
          <p:cNvSpPr/>
          <p:nvPr/>
        </p:nvSpPr>
        <p:spPr>
          <a:xfrm>
            <a:off x="2040738" y="2440885"/>
            <a:ext cx="2471400"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200">
                <a:solidFill>
                  <a:srgbClr val="000090"/>
                </a:solidFill>
                <a:latin typeface="Arial"/>
                <a:ea typeface="Arial"/>
                <a:cs typeface="Arial"/>
                <a:sym typeface="Arial"/>
              </a:defRPr>
            </a:lvl1pPr>
          </a:lstStyle>
          <a:p>
            <a:pPr lvl="0">
              <a:defRPr b="0" sz="1800">
                <a:solidFill>
                  <a:srgbClr val="000000"/>
                </a:solidFill>
              </a:defRPr>
            </a:pPr>
            <a:r>
              <a:rPr b="1" sz="2200">
                <a:solidFill>
                  <a:srgbClr val="000090"/>
                </a:solidFill>
              </a:rPr>
              <a:t>HL-LHC 3000 fb-1</a:t>
            </a:r>
          </a:p>
        </p:txBody>
      </p:sp>
      <p:sp>
        <p:nvSpPr>
          <p:cNvPr id="2028" name="Shape 2028"/>
          <p:cNvSpPr/>
          <p:nvPr/>
        </p:nvSpPr>
        <p:spPr>
          <a:xfrm>
            <a:off x="6583212" y="2466144"/>
            <a:ext cx="6205783"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sz="2200">
                <a:solidFill>
                  <a:srgbClr val="000090"/>
                </a:solidFill>
                <a:latin typeface="Arial"/>
                <a:ea typeface="Arial"/>
                <a:cs typeface="Arial"/>
                <a:sym typeface="Arial"/>
              </a:rPr>
              <a:t>ILC (1150 fb</a:t>
            </a:r>
            <a:r>
              <a:rPr b="1" baseline="30545" sz="2200">
                <a:solidFill>
                  <a:srgbClr val="000090"/>
                </a:solidFill>
                <a:latin typeface="Arial"/>
                <a:ea typeface="Arial"/>
                <a:cs typeface="Arial"/>
                <a:sym typeface="Arial"/>
              </a:rPr>
              <a:t>-1</a:t>
            </a:r>
            <a:r>
              <a:rPr b="1" sz="2200">
                <a:solidFill>
                  <a:srgbClr val="000090"/>
                </a:solidFill>
                <a:latin typeface="Arial"/>
                <a:ea typeface="Arial"/>
                <a:cs typeface="Arial"/>
                <a:sym typeface="Arial"/>
              </a:rPr>
              <a:t>@250 GeV &amp; 1600 fb</a:t>
            </a:r>
            <a:r>
              <a:rPr b="1" baseline="30545" sz="2200">
                <a:solidFill>
                  <a:srgbClr val="000090"/>
                </a:solidFill>
                <a:latin typeface="Arial"/>
                <a:ea typeface="Arial"/>
                <a:cs typeface="Arial"/>
                <a:sym typeface="Arial"/>
              </a:rPr>
              <a:t>-1</a:t>
            </a:r>
            <a:r>
              <a:rPr b="1" sz="2200">
                <a:solidFill>
                  <a:srgbClr val="000090"/>
                </a:solidFill>
                <a:latin typeface="Arial"/>
                <a:ea typeface="Arial"/>
                <a:cs typeface="Arial"/>
                <a:sym typeface="Arial"/>
              </a:rPr>
              <a:t>@500 GeV)</a:t>
            </a:r>
          </a:p>
        </p:txBody>
      </p:sp>
      <p:sp>
        <p:nvSpPr>
          <p:cNvPr id="2029" name="Shape 2029"/>
          <p:cNvSpPr/>
          <p:nvPr/>
        </p:nvSpPr>
        <p:spPr>
          <a:xfrm>
            <a:off x="2398821" y="1549021"/>
            <a:ext cx="788654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Cahill-Rowley, Hewett, Ismail, Rizzo, arXiv:1407.7021 [hep-ph]</a:t>
            </a:r>
          </a:p>
        </p:txBody>
      </p:sp>
      <p:sp>
        <p:nvSpPr>
          <p:cNvPr id="2030" name="Shape 2030"/>
          <p:cNvSpPr/>
          <p:nvPr/>
        </p:nvSpPr>
        <p:spPr>
          <a:xfrm>
            <a:off x="1498985" y="1072028"/>
            <a:ext cx="937058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Exclusions of pMSSM points via Higgs couplings (combining hγγ, hττ, hbb)</a:t>
            </a:r>
          </a:p>
        </p:txBody>
      </p:sp>
      <p:sp>
        <p:nvSpPr>
          <p:cNvPr id="2031" name="Shape 203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2032" name="Shape 2032"/>
          <p:cNvSpPr/>
          <p:nvPr/>
        </p:nvSpPr>
        <p:spPr>
          <a:xfrm>
            <a:off x="1736238" y="6595898"/>
            <a:ext cx="2836538"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Heavy Higgs mass</a:t>
            </a:r>
          </a:p>
        </p:txBody>
      </p:sp>
      <p:sp>
        <p:nvSpPr>
          <p:cNvPr id="2033" name="Shape 2033"/>
          <p:cNvSpPr/>
          <p:nvPr/>
        </p:nvSpPr>
        <p:spPr>
          <a:xfrm>
            <a:off x="8087247" y="6616572"/>
            <a:ext cx="283653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Heavy Higgs mass</a:t>
            </a:r>
          </a:p>
        </p:txBody>
      </p:sp>
      <p:sp>
        <p:nvSpPr>
          <p:cNvPr id="2034" name="Shape 2034"/>
          <p:cNvSpPr/>
          <p:nvPr/>
        </p:nvSpPr>
        <p:spPr>
          <a:xfrm rot="16200000">
            <a:off x="6428058" y="3592894"/>
            <a:ext cx="78598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tanβ</a:t>
            </a:r>
          </a:p>
        </p:txBody>
      </p:sp>
      <p:sp>
        <p:nvSpPr>
          <p:cNvPr id="2035" name="Shape 2035"/>
          <p:cNvSpPr/>
          <p:nvPr/>
        </p:nvSpPr>
        <p:spPr>
          <a:xfrm rot="16200000">
            <a:off x="-155154" y="3585648"/>
            <a:ext cx="78598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400">
                <a:solidFill>
                  <a:srgbClr val="000090"/>
                </a:solidFill>
                <a:latin typeface="Arial"/>
                <a:ea typeface="Arial"/>
                <a:cs typeface="Arial"/>
                <a:sym typeface="Arial"/>
              </a:defRPr>
            </a:lvl1pPr>
          </a:lstStyle>
          <a:p>
            <a:pPr lvl="0">
              <a:defRPr b="0" sz="1800">
                <a:solidFill>
                  <a:srgbClr val="000000"/>
                </a:solidFill>
              </a:defRPr>
            </a:pPr>
            <a:r>
              <a:rPr b="1" sz="2400">
                <a:solidFill>
                  <a:srgbClr val="000090"/>
                </a:solidFill>
              </a:rPr>
              <a:t>tanβ</a:t>
            </a:r>
          </a:p>
        </p:txBody>
      </p:sp>
      <p:sp>
        <p:nvSpPr>
          <p:cNvPr id="2036" name="Shape 2036"/>
          <p:cNvSpPr/>
          <p:nvPr/>
        </p:nvSpPr>
        <p:spPr>
          <a:xfrm>
            <a:off x="2486960" y="7445051"/>
            <a:ext cx="8262467" cy="1427834"/>
          </a:xfrm>
          <a:prstGeom prst="rect">
            <a:avLst/>
          </a:prstGeom>
          <a:ln w="12700">
            <a:solidFill/>
          </a:ln>
          <a:extLst>
            <a:ext uri="{C572A759-6A51-4108-AA02-DFA0A04FC94B}">
              <ma14:wrappingTextBoxFlag xmlns:ma14="http://schemas.microsoft.com/office/mac/drawingml/2011/main" val="1"/>
            </a:ext>
          </a:extLst>
        </p:spPr>
        <p:txBody>
          <a:bodyPr lIns="65023" tIns="65023" rIns="65023" bIns="65023">
            <a:spAutoFit/>
          </a:bodyPr>
          <a:lstStyle/>
          <a:p>
            <a:pPr lvl="0" defTabSz="457200">
              <a:defRPr sz="1800"/>
            </a:pPr>
            <a:r>
              <a:rPr b="1" sz="2800">
                <a:solidFill>
                  <a:srgbClr val="0433FF"/>
                </a:solidFill>
                <a:latin typeface="Helvetica Neue"/>
                <a:ea typeface="Helvetica Neue"/>
                <a:cs typeface="Helvetica Neue"/>
                <a:sym typeface="Helvetica Neue"/>
              </a:rPr>
              <a:t>Precision Higgs coupling measurements sensitive probe for heavy Higgs bosons</a:t>
            </a:r>
            <a:endParaRPr b="1" sz="2800">
              <a:solidFill>
                <a:srgbClr val="FF0000"/>
              </a:solidFill>
              <a:latin typeface="Helvetica Neue"/>
              <a:ea typeface="Helvetica Neue"/>
              <a:cs typeface="Helvetica Neue"/>
              <a:sym typeface="Helvetica Neue"/>
            </a:endParaRPr>
          </a:p>
          <a:p>
            <a:pPr lvl="0" defTabSz="457200">
              <a:defRPr sz="1800"/>
            </a:pPr>
            <a:r>
              <a:rPr b="1" i="1" sz="2800">
                <a:solidFill>
                  <a:srgbClr val="FF0000"/>
                </a:solidFill>
                <a:latin typeface="Helvetica Neue"/>
                <a:ea typeface="Helvetica Neue"/>
                <a:cs typeface="Helvetica Neue"/>
                <a:sym typeface="Helvetica Neue"/>
              </a:rPr>
              <a:t>mA ~ 2 TeV</a:t>
            </a:r>
            <a:r>
              <a:rPr b="1" sz="2800">
                <a:solidFill>
                  <a:srgbClr val="FF0000"/>
                </a:solidFill>
                <a:latin typeface="Helvetica Neue"/>
                <a:ea typeface="Helvetica Neue"/>
                <a:cs typeface="Helvetica Neue"/>
                <a:sym typeface="Helvetica Neue"/>
              </a:rPr>
              <a:t> reach for </a:t>
            </a:r>
            <a:r>
              <a:rPr b="1" sz="2800" u="sng">
                <a:solidFill>
                  <a:srgbClr val="FF0000"/>
                </a:solidFill>
                <a:latin typeface="Helvetica Neue"/>
                <a:ea typeface="Helvetica Neue"/>
                <a:cs typeface="Helvetica Neue"/>
                <a:sym typeface="Helvetica Neue"/>
              </a:rPr>
              <a:t>any</a:t>
            </a:r>
            <a:r>
              <a:rPr b="1" sz="2800">
                <a:solidFill>
                  <a:srgbClr val="FF0000"/>
                </a:solidFill>
                <a:latin typeface="Helvetica Neue"/>
                <a:ea typeface="Helvetica Neue"/>
                <a:cs typeface="Helvetica Neue"/>
                <a:sym typeface="Helvetica Neue"/>
              </a:rPr>
              <a:t> tanβ at the ILC</a:t>
            </a:r>
          </a:p>
        </p:txBody>
      </p:sp>
    </p:spTree>
  </p:cSld>
  <p:clrMapOvr>
    <a:masterClrMapping/>
  </p:clrMapOvr>
  <p:transitio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8" name="Shape 2038"/>
          <p:cNvSpPr/>
          <p:nvPr/>
        </p:nvSpPr>
        <p:spPr>
          <a:xfrm>
            <a:off x="533400" y="914400"/>
            <a:ext cx="2540001" cy="2260600"/>
          </a:xfrm>
          <a:prstGeom prst="roundRect">
            <a:avLst>
              <a:gd name="adj" fmla="val 8427"/>
            </a:avLst>
          </a:prstGeom>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039" name="Shape 2039"/>
          <p:cNvSpPr/>
          <p:nvPr/>
        </p:nvSpPr>
        <p:spPr>
          <a:xfrm>
            <a:off x="533400" y="7645400"/>
            <a:ext cx="5511801" cy="1778000"/>
          </a:xfrm>
          <a:prstGeom prst="roundRect">
            <a:avLst>
              <a:gd name="adj" fmla="val 10714"/>
            </a:avLst>
          </a:prstGeom>
          <a:solidFill>
            <a:srgbClr val="C6E6E9"/>
          </a:solidFill>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040" name="Shape 2040"/>
          <p:cNvSpPr/>
          <p:nvPr/>
        </p:nvSpPr>
        <p:spPr>
          <a:xfrm>
            <a:off x="3505200" y="5257800"/>
            <a:ext cx="2540000" cy="4102100"/>
          </a:xfrm>
          <a:prstGeom prst="roundRect">
            <a:avLst>
              <a:gd name="adj" fmla="val 7500"/>
            </a:avLst>
          </a:prstGeom>
          <a:solidFill>
            <a:srgbClr val="C6E6E9"/>
          </a:solidFill>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041" name="Shape 2041"/>
          <p:cNvSpPr/>
          <p:nvPr/>
        </p:nvSpPr>
        <p:spPr>
          <a:xfrm>
            <a:off x="533400" y="3238500"/>
            <a:ext cx="5511801" cy="1778000"/>
          </a:xfrm>
          <a:prstGeom prst="roundRect">
            <a:avLst>
              <a:gd name="adj" fmla="val 10714"/>
            </a:avLst>
          </a:prstGeom>
          <a:solidFill>
            <a:srgbClr val="C6E6E9"/>
          </a:solidFill>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042" name="Shape 2042"/>
          <p:cNvSpPr/>
          <p:nvPr/>
        </p:nvSpPr>
        <p:spPr>
          <a:xfrm>
            <a:off x="3505200" y="914400"/>
            <a:ext cx="2540000" cy="4102100"/>
          </a:xfrm>
          <a:prstGeom prst="roundRect">
            <a:avLst>
              <a:gd name="adj" fmla="val 7500"/>
            </a:avLst>
          </a:prstGeom>
          <a:solidFill>
            <a:srgbClr val="C6E6E9"/>
          </a:solidFill>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043" name="Shape 2043"/>
          <p:cNvSpPr/>
          <p:nvPr/>
        </p:nvSpPr>
        <p:spPr>
          <a:xfrm>
            <a:off x="251743" y="-12700"/>
            <a:ext cx="12484101" cy="1003301"/>
          </a:xfrm>
          <a:prstGeom prst="rect">
            <a:avLst/>
          </a:prstGeom>
          <a:ln w="12700">
            <a:miter lim="400000"/>
          </a:ln>
          <a:effectLst>
            <a:outerShdw sx="100000" sy="100000" kx="0" ky="0" algn="b" rotWithShape="0" blurRad="25400" dist="12700" dir="270000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defTabSz="830862">
              <a:lnSpc>
                <a:spcPct val="70000"/>
              </a:lnSpc>
              <a:buClr>
                <a:srgbClr val="FFFED5"/>
              </a:buClr>
              <a:buFont typeface="Tahoma"/>
              <a:defRPr sz="1800"/>
            </a:pPr>
            <a:r>
              <a:rPr sz="3400">
                <a:solidFill>
                  <a:srgbClr val="2E467F"/>
                </a:solidFill>
                <a:latin typeface="Helvetica Neue"/>
                <a:ea typeface="Helvetica Neue"/>
                <a:cs typeface="Helvetica Neue"/>
                <a:sym typeface="Helvetica Neue"/>
              </a:rPr>
              <a:t>The Problem : BG diagrams dilute self-coupling contribution </a:t>
            </a:r>
            <a:br>
              <a:rPr sz="3400">
                <a:solidFill>
                  <a:srgbClr val="2E467F"/>
                </a:solidFill>
                <a:latin typeface="Helvetica Neue"/>
                <a:ea typeface="Helvetica Neue"/>
                <a:cs typeface="Helvetica Neue"/>
                <a:sym typeface="Helvetica Neue"/>
              </a:rPr>
            </a:br>
          </a:p>
        </p:txBody>
      </p:sp>
      <p:sp>
        <p:nvSpPr>
          <p:cNvPr id="2044" name="Shape 2044"/>
          <p:cNvSpPr/>
          <p:nvPr>
            <p:ph type="sldNum" sz="quarter" idx="2"/>
          </p:nvPr>
        </p:nvSpPr>
        <p:spPr>
          <a:xfrm>
            <a:off x="12458598" y="9277350"/>
            <a:ext cx="368504" cy="368300"/>
          </a:xfrm>
          <a:prstGeom prst="rect">
            <a:avLst/>
          </a:prstGeom>
          <a:extLst>
            <a:ext uri="{C572A759-6A51-4108-AA02-DFA0A04FC94B}">
              <ma14:wrappingTextBoxFlag xmlns:ma14="http://schemas.microsoft.com/office/mac/drawingml/2011/main" val="1"/>
            </a:ext>
          </a:extLst>
        </p:spPr>
        <p:txBody>
          <a:bodyPr/>
          <a:lstStyle>
            <a:lvl1pPr marR="685800" defTabSz="830862">
              <a:defRPr sz="1600"/>
            </a:lvl1pPr>
          </a:lstStyle>
          <a:p>
            <a:pPr lvl="0">
              <a:defRPr sz="1800"/>
            </a:pPr>
            <a:fld id="{86CB4B4D-7CA3-9044-876B-883B54F8677D}" type="slidenum">
              <a:rPr sz="1600"/>
            </a:fld>
          </a:p>
        </p:txBody>
      </p:sp>
      <p:pic>
        <p:nvPicPr>
          <p:cNvPr id="2045" name="sensitive_vvHH.pdf"/>
          <p:cNvPicPr/>
          <p:nvPr/>
        </p:nvPicPr>
        <p:blipFill>
          <a:blip r:embed="rId2">
            <a:extLst/>
          </a:blip>
          <a:stretch>
            <a:fillRect/>
          </a:stretch>
        </p:blipFill>
        <p:spPr>
          <a:xfrm>
            <a:off x="7182453" y="5626100"/>
            <a:ext cx="5098447" cy="3695700"/>
          </a:xfrm>
          <a:prstGeom prst="rect">
            <a:avLst/>
          </a:prstGeom>
          <a:ln w="12700">
            <a:miter lim="400000"/>
          </a:ln>
        </p:spPr>
      </p:pic>
      <p:pic>
        <p:nvPicPr>
          <p:cNvPr id="2046" name="sensitive_ZHH.pdf"/>
          <p:cNvPicPr/>
          <p:nvPr/>
        </p:nvPicPr>
        <p:blipFill>
          <a:blip r:embed="rId3">
            <a:extLst/>
          </a:blip>
          <a:stretch>
            <a:fillRect/>
          </a:stretch>
        </p:blipFill>
        <p:spPr>
          <a:xfrm>
            <a:off x="7171514" y="2044700"/>
            <a:ext cx="5098448" cy="3695700"/>
          </a:xfrm>
          <a:prstGeom prst="rect">
            <a:avLst/>
          </a:prstGeom>
          <a:ln w="12700">
            <a:miter lim="400000"/>
          </a:ln>
        </p:spPr>
      </p:pic>
      <p:sp>
        <p:nvSpPr>
          <p:cNvPr id="2047" name="Shape 2047"/>
          <p:cNvSpPr/>
          <p:nvPr/>
        </p:nvSpPr>
        <p:spPr>
          <a:xfrm>
            <a:off x="3636713" y="876300"/>
            <a:ext cx="1680073"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2E467F"/>
                </a:solidFill>
                <a:latin typeface="Helvetica Neue"/>
                <a:ea typeface="Helvetica Neue"/>
                <a:cs typeface="Helvetica Neue"/>
                <a:sym typeface="Helvetica Neue"/>
              </a:rPr>
              <a:t>Irreducible </a:t>
            </a:r>
            <a:endParaRPr>
              <a:solidFill>
                <a:srgbClr val="2E467F"/>
              </a:solidFill>
              <a:latin typeface="Helvetica Neue"/>
              <a:ea typeface="Helvetica Neue"/>
              <a:cs typeface="Helvetica Neue"/>
              <a:sym typeface="Helvetica Neue"/>
            </a:endParaRPr>
          </a:p>
          <a:p>
            <a:pPr lvl="0" algn="l" defTabSz="830862">
              <a:defRPr sz="1800"/>
            </a:pPr>
            <a:r>
              <a:rPr>
                <a:solidFill>
                  <a:srgbClr val="2E467F"/>
                </a:solidFill>
                <a:latin typeface="Helvetica Neue"/>
                <a:ea typeface="Helvetica Neue"/>
                <a:cs typeface="Helvetica Neue"/>
                <a:sym typeface="Helvetica Neue"/>
              </a:rPr>
              <a:t>BG diagrams</a:t>
            </a:r>
          </a:p>
        </p:txBody>
      </p:sp>
      <p:pic>
        <p:nvPicPr>
          <p:cNvPr id="2048" name="droppedImage.pdf"/>
          <p:cNvPicPr/>
          <p:nvPr/>
        </p:nvPicPr>
        <p:blipFill>
          <a:blip r:embed="rId4">
            <a:extLst/>
          </a:blip>
          <a:stretch>
            <a:fillRect/>
          </a:stretch>
        </p:blipFill>
        <p:spPr>
          <a:xfrm>
            <a:off x="10261600" y="3784600"/>
            <a:ext cx="1347537" cy="457200"/>
          </a:xfrm>
          <a:prstGeom prst="rect">
            <a:avLst/>
          </a:prstGeom>
          <a:ln w="12700">
            <a:miter lim="400000"/>
          </a:ln>
        </p:spPr>
      </p:pic>
      <p:pic>
        <p:nvPicPr>
          <p:cNvPr id="2049" name="droppedImage.pdf"/>
          <p:cNvPicPr/>
          <p:nvPr/>
        </p:nvPicPr>
        <p:blipFill>
          <a:blip r:embed="rId5">
            <a:extLst/>
          </a:blip>
          <a:stretch>
            <a:fillRect/>
          </a:stretch>
        </p:blipFill>
        <p:spPr>
          <a:xfrm>
            <a:off x="10236200" y="4394200"/>
            <a:ext cx="1347538" cy="457200"/>
          </a:xfrm>
          <a:prstGeom prst="rect">
            <a:avLst/>
          </a:prstGeom>
          <a:ln w="12700">
            <a:miter lim="400000"/>
          </a:ln>
        </p:spPr>
      </p:pic>
      <p:pic>
        <p:nvPicPr>
          <p:cNvPr id="2050" name="droppedImage.pdf"/>
          <p:cNvPicPr/>
          <p:nvPr/>
        </p:nvPicPr>
        <p:blipFill>
          <a:blip r:embed="rId6">
            <a:extLst/>
          </a:blip>
          <a:stretch>
            <a:fillRect/>
          </a:stretch>
        </p:blipFill>
        <p:spPr>
          <a:xfrm>
            <a:off x="8242300" y="8140700"/>
            <a:ext cx="1197811" cy="406400"/>
          </a:xfrm>
          <a:prstGeom prst="rect">
            <a:avLst/>
          </a:prstGeom>
          <a:ln w="12700">
            <a:miter lim="400000"/>
          </a:ln>
        </p:spPr>
      </p:pic>
      <p:pic>
        <p:nvPicPr>
          <p:cNvPr id="2051" name="droppedImage.pdf"/>
          <p:cNvPicPr/>
          <p:nvPr/>
        </p:nvPicPr>
        <p:blipFill>
          <a:blip r:embed="rId7">
            <a:extLst/>
          </a:blip>
          <a:stretch>
            <a:fillRect/>
          </a:stretch>
        </p:blipFill>
        <p:spPr>
          <a:xfrm>
            <a:off x="10007600" y="7353300"/>
            <a:ext cx="1534695" cy="520701"/>
          </a:xfrm>
          <a:prstGeom prst="rect">
            <a:avLst/>
          </a:prstGeom>
          <a:ln w="12700">
            <a:miter lim="400000"/>
          </a:ln>
        </p:spPr>
      </p:pic>
      <p:pic>
        <p:nvPicPr>
          <p:cNvPr id="2052" name="ZHHdiagram.pdf"/>
          <p:cNvPicPr/>
          <p:nvPr/>
        </p:nvPicPr>
        <p:blipFill>
          <a:blip r:embed="rId8">
            <a:extLst/>
          </a:blip>
          <a:stretch>
            <a:fillRect/>
          </a:stretch>
        </p:blipFill>
        <p:spPr>
          <a:xfrm>
            <a:off x="825500" y="1549400"/>
            <a:ext cx="1943100" cy="1628003"/>
          </a:xfrm>
          <a:prstGeom prst="rect">
            <a:avLst/>
          </a:prstGeom>
          <a:ln w="12700">
            <a:miter lim="400000"/>
          </a:ln>
        </p:spPr>
      </p:pic>
      <p:sp>
        <p:nvSpPr>
          <p:cNvPr id="2053" name="Shape 2053"/>
          <p:cNvSpPr/>
          <p:nvPr/>
        </p:nvSpPr>
        <p:spPr>
          <a:xfrm>
            <a:off x="6273800" y="3543300"/>
            <a:ext cx="1079500" cy="419100"/>
          </a:xfrm>
          <a:prstGeom prst="rightArrow">
            <a:avLst>
              <a:gd name="adj1" fmla="val 32000"/>
              <a:gd name="adj2" fmla="val 133333"/>
            </a:avLst>
          </a:prstGeom>
          <a:solidFill>
            <a:srgbClr val="2E467F"/>
          </a:solidFill>
          <a:ln w="12700">
            <a:miter lim="400000"/>
          </a:ln>
        </p:spPr>
        <p:txBody>
          <a:bodyPr lIns="0" tIns="0" rIns="0" bIns="0" anchor="ctr"/>
          <a:lstStyle/>
          <a:p>
            <a:pPr lvl="0" defTabSz="830862">
              <a:defRPr>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2054" name="Shape 2054"/>
          <p:cNvSpPr/>
          <p:nvPr/>
        </p:nvSpPr>
        <p:spPr>
          <a:xfrm>
            <a:off x="6273800" y="7023100"/>
            <a:ext cx="1079500" cy="419100"/>
          </a:xfrm>
          <a:prstGeom prst="rightArrow">
            <a:avLst>
              <a:gd name="adj1" fmla="val 32000"/>
              <a:gd name="adj2" fmla="val 133333"/>
            </a:avLst>
          </a:prstGeom>
          <a:solidFill>
            <a:srgbClr val="2E467F"/>
          </a:solidFill>
          <a:ln w="12700">
            <a:miter lim="400000"/>
          </a:ln>
        </p:spPr>
        <p:txBody>
          <a:bodyPr lIns="0" tIns="0" rIns="0" bIns="0" anchor="ctr"/>
          <a:lstStyle/>
          <a:p>
            <a:pPr lvl="0" defTabSz="830862">
              <a:defRPr>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2055" name="Shape 2055"/>
          <p:cNvSpPr/>
          <p:nvPr/>
        </p:nvSpPr>
        <p:spPr>
          <a:xfrm>
            <a:off x="9080500" y="9220200"/>
            <a:ext cx="2857500"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112888" algn="l" defTabSz="1439333">
              <a:buClr>
                <a:srgbClr val="2E467F"/>
              </a:buClr>
              <a:buFont typeface="Helvetica"/>
              <a:tabLst>
                <a:tab pos="609600" algn="l"/>
                <a:tab pos="2844800" algn="l"/>
                <a:tab pos="2882900" algn="l"/>
              </a:tabLst>
              <a:defRPr sz="1800"/>
            </a:pPr>
            <a:r>
              <a:rPr sz="1200">
                <a:solidFill>
                  <a:srgbClr val="2E467F"/>
                </a:solidFill>
                <a:uFill>
                  <a:solidFill>
                    <a:srgbClr val="2E467F"/>
                  </a:solidFill>
                </a:uFill>
                <a:latin typeface="Helvetica Neue"/>
                <a:ea typeface="Helvetica Neue"/>
                <a:cs typeface="Helvetica Neue"/>
                <a:sym typeface="Helvetica Neue"/>
              </a:rPr>
              <a:t>Junping Tian </a:t>
            </a:r>
            <a:r>
              <a:rPr sz="1200">
                <a:uFill>
                  <a:solidFill>
                    <a:srgbClr val="2E467F"/>
                  </a:solidFill>
                </a:uFill>
                <a:latin typeface="Helvetica Neue"/>
                <a:ea typeface="Helvetica Neue"/>
                <a:cs typeface="Helvetica Neue"/>
                <a:sym typeface="Helvetica Neue"/>
              </a:rPr>
              <a:t>LC-REP-2013-003</a:t>
            </a:r>
          </a:p>
        </p:txBody>
      </p:sp>
      <p:pic>
        <p:nvPicPr>
          <p:cNvPr id="2056" name="−e+eHZHZ.pdf"/>
          <p:cNvPicPr/>
          <p:nvPr/>
        </p:nvPicPr>
        <p:blipFill>
          <a:blip r:embed="rId9">
            <a:extLst/>
          </a:blip>
          <a:stretch>
            <a:fillRect/>
          </a:stretch>
        </p:blipFill>
        <p:spPr>
          <a:xfrm>
            <a:off x="3702460" y="1510098"/>
            <a:ext cx="1943101" cy="1628004"/>
          </a:xfrm>
          <a:prstGeom prst="rect">
            <a:avLst/>
          </a:prstGeom>
          <a:ln w="12700">
            <a:miter lim="400000"/>
          </a:ln>
        </p:spPr>
      </p:pic>
      <p:pic>
        <p:nvPicPr>
          <p:cNvPr id="2057" name="−e+eHZHZ.pdf"/>
          <p:cNvPicPr/>
          <p:nvPr/>
        </p:nvPicPr>
        <p:blipFill>
          <a:blip r:embed="rId10">
            <a:extLst/>
          </a:blip>
          <a:stretch>
            <a:fillRect/>
          </a:stretch>
        </p:blipFill>
        <p:spPr>
          <a:xfrm>
            <a:off x="1123950" y="3200914"/>
            <a:ext cx="1943100" cy="1628004"/>
          </a:xfrm>
          <a:prstGeom prst="rect">
            <a:avLst/>
          </a:prstGeom>
          <a:ln w="12700">
            <a:miter lim="400000"/>
          </a:ln>
        </p:spPr>
      </p:pic>
      <p:sp>
        <p:nvSpPr>
          <p:cNvPr id="2058" name="Shape 2058"/>
          <p:cNvSpPr/>
          <p:nvPr/>
        </p:nvSpPr>
        <p:spPr>
          <a:xfrm>
            <a:off x="3288274" y="377825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sp>
        <p:nvSpPr>
          <p:cNvPr id="2059" name="Shape 2059"/>
          <p:cNvSpPr/>
          <p:nvPr/>
        </p:nvSpPr>
        <p:spPr>
          <a:xfrm>
            <a:off x="3136900" y="23114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2060" name="−e+eHZHZ.pdf"/>
          <p:cNvPicPr/>
          <p:nvPr/>
        </p:nvPicPr>
        <p:blipFill>
          <a:blip r:embed="rId11">
            <a:extLst/>
          </a:blip>
          <a:stretch>
            <a:fillRect/>
          </a:stretch>
        </p:blipFill>
        <p:spPr>
          <a:xfrm>
            <a:off x="3733800" y="3269048"/>
            <a:ext cx="1943100" cy="1628004"/>
          </a:xfrm>
          <a:prstGeom prst="rect">
            <a:avLst/>
          </a:prstGeom>
          <a:ln w="12700">
            <a:miter lim="400000"/>
          </a:ln>
        </p:spPr>
      </p:pic>
      <p:sp>
        <p:nvSpPr>
          <p:cNvPr id="2061" name="Shape 2061"/>
          <p:cNvSpPr/>
          <p:nvPr/>
        </p:nvSpPr>
        <p:spPr>
          <a:xfrm>
            <a:off x="622300" y="3784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2062" name="−e+e−ννHH.pdf"/>
          <p:cNvPicPr/>
          <p:nvPr/>
        </p:nvPicPr>
        <p:blipFill>
          <a:blip r:embed="rId12">
            <a:extLst/>
          </a:blip>
          <a:stretch>
            <a:fillRect/>
          </a:stretch>
        </p:blipFill>
        <p:spPr>
          <a:xfrm>
            <a:off x="3644900" y="5946473"/>
            <a:ext cx="2057400" cy="1619854"/>
          </a:xfrm>
          <a:prstGeom prst="rect">
            <a:avLst/>
          </a:prstGeom>
          <a:ln w="12700">
            <a:miter lim="400000"/>
          </a:ln>
        </p:spPr>
      </p:pic>
      <p:pic>
        <p:nvPicPr>
          <p:cNvPr id="2063" name="−e+e−ννHHH.pdf"/>
          <p:cNvPicPr/>
          <p:nvPr/>
        </p:nvPicPr>
        <p:blipFill>
          <a:blip r:embed="rId13">
            <a:extLst/>
          </a:blip>
          <a:stretch>
            <a:fillRect/>
          </a:stretch>
        </p:blipFill>
        <p:spPr>
          <a:xfrm>
            <a:off x="889000" y="5933773"/>
            <a:ext cx="2057400" cy="1619854"/>
          </a:xfrm>
          <a:prstGeom prst="rect">
            <a:avLst/>
          </a:prstGeom>
          <a:ln w="12700">
            <a:miter lim="400000"/>
          </a:ln>
        </p:spPr>
      </p:pic>
      <p:sp>
        <p:nvSpPr>
          <p:cNvPr id="2064" name="Shape 2064"/>
          <p:cNvSpPr/>
          <p:nvPr/>
        </p:nvSpPr>
        <p:spPr>
          <a:xfrm>
            <a:off x="3136900" y="64770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2065" name="−e+e−ννHH.pdf"/>
          <p:cNvPicPr/>
          <p:nvPr/>
        </p:nvPicPr>
        <p:blipFill>
          <a:blip r:embed="rId14">
            <a:extLst/>
          </a:blip>
          <a:stretch>
            <a:fillRect/>
          </a:stretch>
        </p:blipFill>
        <p:spPr>
          <a:xfrm>
            <a:off x="1066800" y="7648273"/>
            <a:ext cx="2057400" cy="1619854"/>
          </a:xfrm>
          <a:prstGeom prst="rect">
            <a:avLst/>
          </a:prstGeom>
          <a:ln w="12700">
            <a:miter lim="400000"/>
          </a:ln>
        </p:spPr>
      </p:pic>
      <p:sp>
        <p:nvSpPr>
          <p:cNvPr id="2066" name="Shape 2066"/>
          <p:cNvSpPr/>
          <p:nvPr/>
        </p:nvSpPr>
        <p:spPr>
          <a:xfrm>
            <a:off x="622300" y="8229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sp>
        <p:nvSpPr>
          <p:cNvPr id="2067" name="Shape 2067"/>
          <p:cNvSpPr/>
          <p:nvPr/>
        </p:nvSpPr>
        <p:spPr>
          <a:xfrm>
            <a:off x="3289300" y="8229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2068" name="−e+e−ννHH.pdf"/>
          <p:cNvPicPr/>
          <p:nvPr/>
        </p:nvPicPr>
        <p:blipFill>
          <a:blip r:embed="rId15">
            <a:extLst/>
          </a:blip>
          <a:stretch>
            <a:fillRect/>
          </a:stretch>
        </p:blipFill>
        <p:spPr>
          <a:xfrm>
            <a:off x="3644900" y="7648273"/>
            <a:ext cx="2057400" cy="1619854"/>
          </a:xfrm>
          <a:prstGeom prst="rect">
            <a:avLst/>
          </a:prstGeom>
          <a:ln w="12700">
            <a:miter lim="400000"/>
          </a:ln>
        </p:spPr>
      </p:pic>
      <p:sp>
        <p:nvSpPr>
          <p:cNvPr id="2069" name="Shape 2069"/>
          <p:cNvSpPr/>
          <p:nvPr/>
        </p:nvSpPr>
        <p:spPr>
          <a:xfrm>
            <a:off x="3642440" y="5257800"/>
            <a:ext cx="1680073" cy="723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2E467F"/>
                </a:solidFill>
                <a:latin typeface="Helvetica Neue"/>
                <a:ea typeface="Helvetica Neue"/>
                <a:cs typeface="Helvetica Neue"/>
                <a:sym typeface="Helvetica Neue"/>
              </a:rPr>
              <a:t>Irreducible </a:t>
            </a:r>
            <a:endParaRPr>
              <a:solidFill>
                <a:srgbClr val="2E467F"/>
              </a:solidFill>
              <a:latin typeface="Helvetica Neue"/>
              <a:ea typeface="Helvetica Neue"/>
              <a:cs typeface="Helvetica Neue"/>
              <a:sym typeface="Helvetica Neue"/>
            </a:endParaRPr>
          </a:p>
          <a:p>
            <a:pPr lvl="0" algn="l" defTabSz="830862">
              <a:defRPr sz="1800"/>
            </a:pPr>
            <a:r>
              <a:rPr>
                <a:solidFill>
                  <a:srgbClr val="2E467F"/>
                </a:solidFill>
                <a:latin typeface="Helvetica Neue"/>
                <a:ea typeface="Helvetica Neue"/>
                <a:cs typeface="Helvetica Neue"/>
                <a:sym typeface="Helvetica Neue"/>
              </a:rPr>
              <a:t>BG diagrams</a:t>
            </a:r>
          </a:p>
        </p:txBody>
      </p:sp>
      <p:sp>
        <p:nvSpPr>
          <p:cNvPr id="2070" name="Shape 2070"/>
          <p:cNvSpPr/>
          <p:nvPr/>
        </p:nvSpPr>
        <p:spPr>
          <a:xfrm>
            <a:off x="829701" y="5295900"/>
            <a:ext cx="1087470" cy="723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FF2C79"/>
                </a:solidFill>
                <a:latin typeface="Helvetica Neue"/>
                <a:ea typeface="Helvetica Neue"/>
                <a:cs typeface="Helvetica Neue"/>
                <a:sym typeface="Helvetica Neue"/>
              </a:rPr>
              <a:t>Signal</a:t>
            </a:r>
            <a:endParaRPr>
              <a:solidFill>
                <a:srgbClr val="FF2C79"/>
              </a:solidFill>
              <a:latin typeface="Helvetica Neue"/>
              <a:ea typeface="Helvetica Neue"/>
              <a:cs typeface="Helvetica Neue"/>
              <a:sym typeface="Helvetica Neue"/>
            </a:endParaRPr>
          </a:p>
          <a:p>
            <a:pPr lvl="0" algn="l" defTabSz="830862">
              <a:defRPr sz="1800"/>
            </a:pPr>
            <a:r>
              <a:rPr>
                <a:solidFill>
                  <a:srgbClr val="FF2C79"/>
                </a:solidFill>
                <a:latin typeface="Helvetica Neue"/>
                <a:ea typeface="Helvetica Neue"/>
                <a:cs typeface="Helvetica Neue"/>
                <a:sym typeface="Helvetica Neue"/>
              </a:rPr>
              <a:t>diagram</a:t>
            </a:r>
          </a:p>
        </p:txBody>
      </p:sp>
      <p:sp>
        <p:nvSpPr>
          <p:cNvPr id="2071" name="Shape 2071"/>
          <p:cNvSpPr/>
          <p:nvPr/>
        </p:nvSpPr>
        <p:spPr>
          <a:xfrm>
            <a:off x="825500" y="939800"/>
            <a:ext cx="1087469"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FF2C79"/>
                </a:solidFill>
                <a:latin typeface="Helvetica Neue"/>
                <a:ea typeface="Helvetica Neue"/>
                <a:cs typeface="Helvetica Neue"/>
                <a:sym typeface="Helvetica Neue"/>
              </a:rPr>
              <a:t>Signal</a:t>
            </a:r>
            <a:endParaRPr>
              <a:solidFill>
                <a:srgbClr val="FF2C79"/>
              </a:solidFill>
              <a:latin typeface="Helvetica Neue"/>
              <a:ea typeface="Helvetica Neue"/>
              <a:cs typeface="Helvetica Neue"/>
              <a:sym typeface="Helvetica Neue"/>
            </a:endParaRPr>
          </a:p>
          <a:p>
            <a:pPr lvl="0" algn="l" defTabSz="830862">
              <a:defRPr sz="1800"/>
            </a:pPr>
            <a:r>
              <a:rPr>
                <a:solidFill>
                  <a:srgbClr val="FF2C79"/>
                </a:solidFill>
                <a:latin typeface="Helvetica Neue"/>
                <a:ea typeface="Helvetica Neue"/>
                <a:cs typeface="Helvetica Neue"/>
                <a:sym typeface="Helvetica Neue"/>
              </a:rPr>
              <a:t>diagram</a:t>
            </a:r>
          </a:p>
        </p:txBody>
      </p:sp>
      <p:sp>
        <p:nvSpPr>
          <p:cNvPr id="2072" name="Shape 2072"/>
          <p:cNvSpPr/>
          <p:nvPr/>
        </p:nvSpPr>
        <p:spPr>
          <a:xfrm>
            <a:off x="520700" y="5295900"/>
            <a:ext cx="2540001" cy="2260600"/>
          </a:xfrm>
          <a:prstGeom prst="roundRect">
            <a:avLst>
              <a:gd name="adj" fmla="val 8427"/>
            </a:avLst>
          </a:prstGeom>
          <a:ln w="12700">
            <a:miter lim="400000"/>
          </a:ln>
        </p:spPr>
        <p:txBody>
          <a:bodyPr lIns="0" tIns="0" rIns="0" bIns="0" anchor="ctr"/>
          <a:lstStyle/>
          <a:p>
            <a:pPr lvl="0"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2073" name="droppedImage.pdf"/>
          <p:cNvPicPr/>
          <p:nvPr/>
        </p:nvPicPr>
        <p:blipFill>
          <a:blip r:embed="rId16">
            <a:extLst/>
          </a:blip>
          <a:stretch>
            <a:fillRect/>
          </a:stretch>
        </p:blipFill>
        <p:spPr>
          <a:xfrm>
            <a:off x="7721600" y="635000"/>
            <a:ext cx="4025900" cy="825501"/>
          </a:xfrm>
          <a:prstGeom prst="rect">
            <a:avLst/>
          </a:prstGeom>
          <a:ln w="12700">
            <a:miter lim="400000"/>
          </a:ln>
        </p:spPr>
      </p:pic>
      <p:pic>
        <p:nvPicPr>
          <p:cNvPr id="2074" name="droppedImage.pdf"/>
          <p:cNvPicPr/>
          <p:nvPr/>
        </p:nvPicPr>
        <p:blipFill>
          <a:blip r:embed="rId17">
            <a:extLst/>
          </a:blip>
          <a:stretch>
            <a:fillRect/>
          </a:stretch>
        </p:blipFill>
        <p:spPr>
          <a:xfrm>
            <a:off x="8245534" y="1397000"/>
            <a:ext cx="1822331" cy="825501"/>
          </a:xfrm>
          <a:prstGeom prst="rect">
            <a:avLst/>
          </a:prstGeom>
          <a:ln w="12700">
            <a:miter lim="400000"/>
          </a:ln>
        </p:spPr>
      </p:pic>
      <p:sp>
        <p:nvSpPr>
          <p:cNvPr id="2075" name="Shape 2075"/>
          <p:cNvSpPr/>
          <p:nvPr/>
        </p:nvSpPr>
        <p:spPr>
          <a:xfrm>
            <a:off x="10287000" y="1397000"/>
            <a:ext cx="2184400" cy="825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65100" algn="l" defTabSz="719666">
              <a:lnSpc>
                <a:spcPts val="2600"/>
              </a:lnSpc>
              <a:tabLst>
                <a:tab pos="889000" algn="l"/>
                <a:tab pos="7086600" algn="l"/>
              </a:tabLst>
              <a:defRPr sz="2200">
                <a:solidFill>
                  <a:srgbClr val="0433FF"/>
                </a:solidFill>
                <a:latin typeface="Helvetica Neue Medium"/>
                <a:ea typeface="Helvetica Neue Medium"/>
                <a:cs typeface="Helvetica Neue Medium"/>
                <a:sym typeface="Helvetica Neue Medium"/>
              </a:defRPr>
            </a:lvl1pPr>
          </a:lstStyle>
          <a:p>
            <a:pPr lvl="0">
              <a:defRPr sz="1800">
                <a:solidFill>
                  <a:srgbClr val="000000"/>
                </a:solidFill>
              </a:defRPr>
            </a:pPr>
            <a:r>
              <a:rPr sz="2200">
                <a:solidFill>
                  <a:srgbClr val="0433FF"/>
                </a:solidFill>
              </a:rPr>
              <a:t>F=0.5 if no BG diagrams </a:t>
            </a:r>
          </a:p>
        </p:txBody>
      </p:sp>
    </p:spTree>
  </p:cSld>
  <p:clrMapOvr>
    <a:masterClrMapping/>
  </p:clrMapOvr>
  <p:transitio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7" name="Shape 2077"/>
          <p:cNvSpPr/>
          <p:nvPr>
            <p:ph type="title"/>
          </p:nvPr>
        </p:nvSpPr>
        <p:spPr>
          <a:prstGeom prst="rect">
            <a:avLst/>
          </a:prstGeom>
        </p:spPr>
        <p:txBody>
          <a:bodyPr/>
          <a:lstStyle/>
          <a:p>
            <a:pPr lvl="0">
              <a:defRPr b="0" sz="1800"/>
            </a:pPr>
            <a:r>
              <a:rPr b="1" sz="8000"/>
              <a:t>SUSY</a:t>
            </a:r>
          </a:p>
        </p:txBody>
      </p:sp>
      <p:sp>
        <p:nvSpPr>
          <p:cNvPr id="2078" name="Shape 2078"/>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fld>
          </a:p>
        </p:txBody>
      </p:sp>
    </p:spTree>
  </p:cSld>
  <p:clrMapOvr>
    <a:masterClrMapping/>
  </p:clrMapOvr>
  <p:transitio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0" name="image76.png"/>
          <p:cNvPicPr/>
          <p:nvPr/>
        </p:nvPicPr>
        <p:blipFill>
          <a:blip r:embed="rId2">
            <a:extLst/>
          </a:blip>
          <a:stretch>
            <a:fillRect/>
          </a:stretch>
        </p:blipFill>
        <p:spPr>
          <a:xfrm>
            <a:off x="169995" y="4024724"/>
            <a:ext cx="12687301" cy="4495800"/>
          </a:xfrm>
          <a:prstGeom prst="rect">
            <a:avLst/>
          </a:prstGeom>
          <a:ln w="12700">
            <a:miter lim="400000"/>
          </a:ln>
        </p:spPr>
      </p:pic>
      <p:sp>
        <p:nvSpPr>
          <p:cNvPr id="2081" name="Shape 2081"/>
          <p:cNvSpPr/>
          <p:nvPr/>
        </p:nvSpPr>
        <p:spPr>
          <a:xfrm>
            <a:off x="571499" y="984974"/>
            <a:ext cx="11861801" cy="151403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b="1" sz="2400">
                <a:solidFill>
                  <a:srgbClr val="000090"/>
                </a:solidFill>
                <a:latin typeface="Arial"/>
                <a:ea typeface="Arial"/>
                <a:cs typeface="Arial"/>
                <a:sym typeface="Arial"/>
              </a:rPr>
              <a:t>Study of stau pair production at the ILC</a:t>
            </a:r>
            <a:endParaRPr b="1" sz="2400">
              <a:solidFill>
                <a:srgbClr val="000090"/>
              </a:solidFill>
              <a:latin typeface="Arial"/>
              <a:ea typeface="Arial"/>
              <a:cs typeface="Arial"/>
              <a:sym typeface="Arial"/>
            </a:endParaRPr>
          </a:p>
          <a:p>
            <a:pPr lvl="0" algn="l" defTabSz="457200">
              <a:defRPr sz="1800"/>
            </a:pPr>
            <a:r>
              <a:rPr sz="2400">
                <a:latin typeface="Arial"/>
                <a:ea typeface="Arial"/>
                <a:cs typeface="Arial"/>
                <a:sym typeface="Arial"/>
              </a:rPr>
              <a:t>Observation of lighter and heavier stau states with decay to DM + hadronic tau</a:t>
            </a:r>
            <a:endParaRPr sz="2400">
              <a:latin typeface="Arial"/>
              <a:ea typeface="Arial"/>
              <a:cs typeface="Arial"/>
              <a:sym typeface="Arial"/>
            </a:endParaRPr>
          </a:p>
          <a:p>
            <a:pPr lvl="0" algn="l" defTabSz="457200">
              <a:defRPr sz="1800"/>
            </a:pPr>
            <a:endParaRPr sz="2400">
              <a:latin typeface="Arial"/>
              <a:ea typeface="Arial"/>
              <a:cs typeface="Arial"/>
              <a:sym typeface="Arial"/>
            </a:endParaRPr>
          </a:p>
          <a:p>
            <a:pPr lvl="0" algn="l" defTabSz="457200">
              <a:defRPr sz="1800"/>
            </a:pPr>
            <a:r>
              <a:rPr sz="2400">
                <a:latin typeface="Arial"/>
                <a:ea typeface="Arial"/>
                <a:cs typeface="Arial"/>
                <a:sym typeface="Arial"/>
              </a:rPr>
              <a:t>Benchmark point: </a:t>
            </a:r>
            <a:r>
              <a:rPr sz="2400">
                <a:solidFill>
                  <a:srgbClr val="FF0000"/>
                </a:solidFill>
                <a:latin typeface="Arial"/>
                <a:ea typeface="Arial"/>
                <a:cs typeface="Arial"/>
                <a:sym typeface="Arial"/>
              </a:rPr>
              <a:t>m(LSP) = 98 GeV, m(stau1) = 108 GeV, m(stau2) = 195 GeV</a:t>
            </a:r>
          </a:p>
        </p:txBody>
      </p:sp>
      <p:sp>
        <p:nvSpPr>
          <p:cNvPr id="2082" name="Shape 2082"/>
          <p:cNvSpPr/>
          <p:nvPr/>
        </p:nvSpPr>
        <p:spPr>
          <a:xfrm>
            <a:off x="1670254" y="3769511"/>
            <a:ext cx="950076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a:latin typeface="Arial"/>
                <a:ea typeface="Arial"/>
                <a:cs typeface="Arial"/>
                <a:sym typeface="Arial"/>
              </a:rPr>
              <a:t>Bechtle, Berggren, List, Schade, Stempel,</a:t>
            </a:r>
            <a:r>
              <a:rPr>
                <a:latin typeface="Arial"/>
                <a:ea typeface="Arial"/>
                <a:cs typeface="Arial"/>
                <a:sym typeface="Arial"/>
              </a:rPr>
              <a:t> </a:t>
            </a:r>
            <a:r>
              <a:rPr>
                <a:latin typeface="Arial"/>
                <a:ea typeface="Arial"/>
                <a:cs typeface="Arial"/>
                <a:sym typeface="Arial"/>
              </a:rPr>
              <a:t>arXiv:0908</a:t>
            </a:r>
            <a:r>
              <a:rPr>
                <a:latin typeface="Arial"/>
                <a:ea typeface="Arial"/>
                <a:cs typeface="Arial"/>
                <a:sym typeface="Arial"/>
              </a:rPr>
              <a:t>.</a:t>
            </a:r>
            <a:r>
              <a:rPr>
                <a:latin typeface="Arial"/>
                <a:ea typeface="Arial"/>
                <a:cs typeface="Arial"/>
                <a:sym typeface="Arial"/>
              </a:rPr>
              <a:t>0876</a:t>
            </a:r>
            <a:r>
              <a:rPr>
                <a:latin typeface="Arial"/>
                <a:ea typeface="Arial"/>
                <a:cs typeface="Arial"/>
                <a:sym typeface="Arial"/>
              </a:rPr>
              <a:t>,</a:t>
            </a:r>
            <a:r>
              <a:rPr>
                <a:latin typeface="Arial"/>
                <a:ea typeface="Arial"/>
                <a:cs typeface="Arial"/>
                <a:sym typeface="Arial"/>
              </a:rPr>
              <a:t> PRD82, 055016 (2010)</a:t>
            </a:r>
          </a:p>
        </p:txBody>
      </p:sp>
      <p:sp>
        <p:nvSpPr>
          <p:cNvPr id="2083" name="Shape 2083"/>
          <p:cNvSpPr/>
          <p:nvPr>
            <p:ph type="title"/>
          </p:nvPr>
        </p:nvSpPr>
        <p:spPr>
          <a:xfrm>
            <a:off x="-1" y="1"/>
            <a:ext cx="13004801" cy="800907"/>
          </a:xfrm>
          <a:prstGeom prst="rect">
            <a:avLst/>
          </a:prstGeom>
        </p:spPr>
        <p:txBody>
          <a:bodyPr/>
          <a:lstStyle/>
          <a:p>
            <a:pPr lvl="0" defTabSz="425195">
              <a:defRPr b="0" sz="1800">
                <a:solidFill>
                  <a:srgbClr val="000000"/>
                </a:solidFill>
              </a:defRPr>
            </a:pPr>
            <a:r>
              <a:rPr b="1" sz="4650">
                <a:solidFill>
                  <a:srgbClr val="000090"/>
                </a:solidFill>
              </a:rPr>
              <a:t>Slepton decays to DM </a:t>
            </a:r>
            <a:r>
              <a:rPr b="1" sz="2418">
                <a:solidFill>
                  <a:srgbClr val="000090"/>
                </a:solidFill>
              </a:rPr>
              <a:t>with small mass differences</a:t>
            </a:r>
          </a:p>
        </p:txBody>
      </p:sp>
      <p:sp>
        <p:nvSpPr>
          <p:cNvPr id="2084" name="Shape 2084"/>
          <p:cNvSpPr/>
          <p:nvPr/>
        </p:nvSpPr>
        <p:spPr>
          <a:xfrm>
            <a:off x="4319495" y="4891656"/>
            <a:ext cx="1426652" cy="11115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200">
                <a:solidFill>
                  <a:srgbClr val="E3E709"/>
                </a:solidFill>
                <a:latin typeface="Arial"/>
                <a:ea typeface="Arial"/>
                <a:cs typeface="Arial"/>
                <a:sym typeface="Arial"/>
              </a:rPr>
              <a:t>Signal</a:t>
            </a:r>
            <a:endParaRPr sz="2200">
              <a:solidFill>
                <a:srgbClr val="E3E709"/>
              </a:solidFill>
              <a:latin typeface="Arial"/>
              <a:ea typeface="Arial"/>
              <a:cs typeface="Arial"/>
              <a:sym typeface="Arial"/>
            </a:endParaRPr>
          </a:p>
          <a:p>
            <a:pPr lvl="0" algn="l" defTabSz="457200">
              <a:defRPr sz="1800"/>
            </a:pPr>
            <a:r>
              <a:rPr sz="2200">
                <a:solidFill>
                  <a:srgbClr val="FF0000"/>
                </a:solidFill>
                <a:latin typeface="Arial"/>
                <a:ea typeface="Arial"/>
                <a:cs typeface="Arial"/>
                <a:sym typeface="Arial"/>
              </a:rPr>
              <a:t>SM bkg</a:t>
            </a:r>
            <a:endParaRPr sz="2200">
              <a:solidFill>
                <a:srgbClr val="FF0000"/>
              </a:solidFill>
              <a:latin typeface="Arial"/>
              <a:ea typeface="Arial"/>
              <a:cs typeface="Arial"/>
              <a:sym typeface="Arial"/>
            </a:endParaRPr>
          </a:p>
          <a:p>
            <a:pPr lvl="0" algn="l" defTabSz="457200">
              <a:defRPr sz="1800"/>
            </a:pPr>
            <a:r>
              <a:rPr sz="2200">
                <a:solidFill>
                  <a:srgbClr val="008000"/>
                </a:solidFill>
                <a:latin typeface="Arial"/>
                <a:ea typeface="Arial"/>
                <a:cs typeface="Arial"/>
                <a:sym typeface="Arial"/>
              </a:rPr>
              <a:t>SUSY bkg</a:t>
            </a:r>
          </a:p>
        </p:txBody>
      </p:sp>
      <p:sp>
        <p:nvSpPr>
          <p:cNvPr id="2085" name="Shape 2085"/>
          <p:cNvSpPr/>
          <p:nvPr/>
        </p:nvSpPr>
        <p:spPr>
          <a:xfrm>
            <a:off x="1827457" y="8702716"/>
            <a:ext cx="9173563" cy="80282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sz="2400">
                <a:latin typeface="Arial"/>
                <a:ea typeface="Arial"/>
                <a:cs typeface="Arial"/>
                <a:sym typeface="Arial"/>
              </a:rPr>
              <a:t>√s=500 GeV, Lumi=500 fb-1, </a:t>
            </a:r>
            <a:r>
              <a:rPr sz="2400">
                <a:solidFill>
                  <a:srgbClr val="FF0000"/>
                </a:solidFill>
                <a:latin typeface="Arial"/>
                <a:ea typeface="Arial"/>
                <a:cs typeface="Arial"/>
                <a:sym typeface="Arial"/>
              </a:rPr>
              <a:t>P(e-,e+)=(+0.8,-0.3)</a:t>
            </a:r>
            <a:endParaRPr sz="2400">
              <a:solidFill>
                <a:srgbClr val="FF0000"/>
              </a:solidFill>
              <a:latin typeface="Arial"/>
              <a:ea typeface="Arial"/>
              <a:cs typeface="Arial"/>
              <a:sym typeface="Arial"/>
            </a:endParaRPr>
          </a:p>
          <a:p>
            <a:pPr lvl="0" defTabSz="457200">
              <a:defRPr sz="1800"/>
            </a:pPr>
            <a:r>
              <a:rPr sz="2400">
                <a:latin typeface="Arial"/>
                <a:ea typeface="Arial"/>
                <a:cs typeface="Arial"/>
                <a:sym typeface="Arial"/>
              </a:rPr>
              <a:t>Stau1 mass ~0.1%, Stau2 mass ~3% </a:t>
            </a:r>
            <a:r>
              <a:rPr sz="2400">
                <a:latin typeface="Wingdings"/>
                <a:ea typeface="Wingdings"/>
                <a:cs typeface="Wingdings"/>
                <a:sym typeface="Wingdings"/>
              </a:rPr>
              <a:t> </a:t>
            </a:r>
            <a:r>
              <a:rPr sz="2400">
                <a:latin typeface="Arial"/>
                <a:ea typeface="Arial"/>
                <a:cs typeface="Arial"/>
                <a:sym typeface="Arial"/>
              </a:rPr>
              <a:t>LSP mass ~1.7%</a:t>
            </a:r>
          </a:p>
        </p:txBody>
      </p:sp>
      <p:pic>
        <p:nvPicPr>
          <p:cNvPr id="2086" name="image77.png" descr="latexit-drag.pdf"/>
          <p:cNvPicPr/>
          <p:nvPr/>
        </p:nvPicPr>
        <p:blipFill>
          <a:blip r:embed="rId3">
            <a:extLst/>
          </a:blip>
          <a:stretch>
            <a:fillRect/>
          </a:stretch>
        </p:blipFill>
        <p:spPr>
          <a:xfrm>
            <a:off x="3618257" y="2537417"/>
            <a:ext cx="3797880" cy="895215"/>
          </a:xfrm>
          <a:prstGeom prst="rect">
            <a:avLst/>
          </a:prstGeom>
          <a:ln w="12700">
            <a:miter lim="400000"/>
          </a:ln>
        </p:spPr>
      </p:pic>
      <p:sp>
        <p:nvSpPr>
          <p:cNvPr id="2087" name="Shape 2087"/>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Tree>
  </p:cSld>
  <p:clrMapOvr>
    <a:masterClrMapping/>
  </p:clrMapOvr>
  <p:transition spd="med" advClick="1"/>
</p:sld>
</file>

<file path=ppt/slides/slide9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089" name="Shape 2089"/>
          <p:cNvSpPr/>
          <p:nvPr>
            <p:ph type="title"/>
          </p:nvPr>
        </p:nvSpPr>
        <p:spPr>
          <a:xfrm>
            <a:off x="-1" y="1"/>
            <a:ext cx="13004801" cy="800907"/>
          </a:xfrm>
          <a:prstGeom prst="rect">
            <a:avLst/>
          </a:prstGeom>
        </p:spPr>
        <p:txBody>
          <a:bodyPr/>
          <a:lstStyle>
            <a:lvl1pPr defTabSz="425195">
              <a:defRPr sz="4650"/>
            </a:lvl1pPr>
          </a:lstStyle>
          <a:p>
            <a:pPr lvl="0">
              <a:defRPr b="0" sz="1800">
                <a:solidFill>
                  <a:srgbClr val="000000"/>
                </a:solidFill>
              </a:defRPr>
            </a:pPr>
            <a:r>
              <a:rPr b="1" sz="4650">
                <a:solidFill>
                  <a:srgbClr val="000090"/>
                </a:solidFill>
              </a:rPr>
              <a:t>SUSY Precision Measurements</a:t>
            </a:r>
          </a:p>
        </p:txBody>
      </p:sp>
      <p:pic>
        <p:nvPicPr>
          <p:cNvPr id="2090" name="image94.png"/>
          <p:cNvPicPr/>
          <p:nvPr/>
        </p:nvPicPr>
        <p:blipFill>
          <a:blip r:embed="rId2">
            <a:extLst/>
          </a:blip>
          <a:srcRect l="0" t="0" r="50032" b="0"/>
          <a:stretch>
            <a:fillRect/>
          </a:stretch>
        </p:blipFill>
        <p:spPr>
          <a:xfrm>
            <a:off x="577672" y="2860158"/>
            <a:ext cx="5113716" cy="4605312"/>
          </a:xfrm>
          <a:prstGeom prst="rect">
            <a:avLst/>
          </a:prstGeom>
          <a:ln w="12700">
            <a:miter lim="400000"/>
          </a:ln>
        </p:spPr>
      </p:pic>
      <p:sp>
        <p:nvSpPr>
          <p:cNvPr id="2091" name="Shape 2091"/>
          <p:cNvSpPr/>
          <p:nvPr/>
        </p:nvSpPr>
        <p:spPr>
          <a:xfrm>
            <a:off x="1124441" y="8562372"/>
            <a:ext cx="4138536" cy="99804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000">
                <a:latin typeface="Arial"/>
                <a:ea typeface="Arial"/>
                <a:cs typeface="Arial"/>
                <a:sym typeface="Arial"/>
              </a:rPr>
              <a:t>Large mass differences between</a:t>
            </a:r>
            <a:endParaRPr sz="2000">
              <a:latin typeface="Arial"/>
              <a:ea typeface="Arial"/>
              <a:cs typeface="Arial"/>
              <a:sym typeface="Arial"/>
            </a:endParaRPr>
          </a:p>
          <a:p>
            <a:pPr lvl="0" algn="l" defTabSz="457200">
              <a:defRPr sz="1800"/>
            </a:pPr>
            <a:r>
              <a:rPr sz="2000">
                <a:latin typeface="Arial"/>
                <a:ea typeface="Arial"/>
                <a:cs typeface="Arial"/>
                <a:sym typeface="Arial"/>
              </a:rPr>
              <a:t>chargino/neutralino; decays to jets.</a:t>
            </a:r>
            <a:endParaRPr sz="2000">
              <a:latin typeface="Arial"/>
              <a:ea typeface="Arial"/>
              <a:cs typeface="Arial"/>
              <a:sym typeface="Arial"/>
            </a:endParaRPr>
          </a:p>
          <a:p>
            <a:pPr lvl="0" algn="l" defTabSz="457200">
              <a:defRPr sz="1800"/>
            </a:pPr>
            <a:r>
              <a:rPr b="1" sz="2000">
                <a:latin typeface="Arial"/>
                <a:ea typeface="Arial"/>
                <a:cs typeface="Arial"/>
                <a:sym typeface="Arial"/>
              </a:rPr>
              <a:t>O(1)% mass precision</a:t>
            </a:r>
          </a:p>
        </p:txBody>
      </p:sp>
      <p:sp>
        <p:nvSpPr>
          <p:cNvPr id="2092" name="Shape 2092"/>
          <p:cNvSpPr/>
          <p:nvPr/>
        </p:nvSpPr>
        <p:spPr>
          <a:xfrm>
            <a:off x="4028430" y="5459387"/>
            <a:ext cx="1" cy="1204062"/>
          </a:xfrm>
          <a:prstGeom prst="line">
            <a:avLst/>
          </a:prstGeom>
          <a:ln w="50800">
            <a:solidFill>
              <a:srgbClr val="000090"/>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2093" name="Shape 2093"/>
          <p:cNvSpPr/>
          <p:nvPr/>
        </p:nvSpPr>
        <p:spPr>
          <a:xfrm flipH="1">
            <a:off x="1763526" y="5430021"/>
            <a:ext cx="1" cy="1204062"/>
          </a:xfrm>
          <a:prstGeom prst="line">
            <a:avLst/>
          </a:prstGeom>
          <a:ln w="50800">
            <a:solidFill>
              <a:srgbClr val="000090"/>
            </a:solidFill>
            <a:tailEnd type="triangle"/>
          </a:ln>
        </p:spPr>
        <p:txBody>
          <a:bodyPr lIns="65023" tIns="65023" rIns="65023" bIns="65023"/>
          <a:lstStyle/>
          <a:p>
            <a:pPr lvl="0" algn="l" defTabSz="457200">
              <a:defRPr sz="1600">
                <a:latin typeface="Helvetica"/>
                <a:ea typeface="Helvetica"/>
                <a:cs typeface="Helvetica"/>
                <a:sym typeface="Helvetica"/>
              </a:defRPr>
            </a:pPr>
          </a:p>
        </p:txBody>
      </p:sp>
      <p:grpSp>
        <p:nvGrpSpPr>
          <p:cNvPr id="2096" name="Group 2096"/>
          <p:cNvGrpSpPr/>
          <p:nvPr/>
        </p:nvGrpSpPr>
        <p:grpSpPr>
          <a:xfrm>
            <a:off x="6343365" y="2781141"/>
            <a:ext cx="6350468" cy="4663660"/>
            <a:chOff x="0" y="0"/>
            <a:chExt cx="6350466" cy="4663659"/>
          </a:xfrm>
        </p:grpSpPr>
        <p:pic>
          <p:nvPicPr>
            <p:cNvPr id="2094" name="image62.png"/>
            <p:cNvPicPr/>
            <p:nvPr/>
          </p:nvPicPr>
          <p:blipFill>
            <a:blip r:embed="rId3">
              <a:extLst/>
            </a:blip>
            <a:srcRect l="51921" t="0" r="0" b="0"/>
            <a:stretch>
              <a:fillRect/>
            </a:stretch>
          </p:blipFill>
          <p:spPr>
            <a:xfrm>
              <a:off x="0" y="0"/>
              <a:ext cx="6350467" cy="4663660"/>
            </a:xfrm>
            <a:prstGeom prst="rect">
              <a:avLst/>
            </a:prstGeom>
            <a:ln w="12700" cap="flat">
              <a:noFill/>
              <a:miter lim="400000"/>
            </a:ln>
            <a:effectLst/>
          </p:spPr>
        </p:pic>
        <p:sp>
          <p:nvSpPr>
            <p:cNvPr id="2095" name="Shape 2095"/>
            <p:cNvSpPr/>
            <p:nvPr/>
          </p:nvSpPr>
          <p:spPr>
            <a:xfrm>
              <a:off x="3425172" y="2186174"/>
              <a:ext cx="1" cy="1269204"/>
            </a:xfrm>
            <a:prstGeom prst="line">
              <a:avLst/>
            </a:prstGeom>
            <a:noFill/>
            <a:ln w="50800" cap="flat">
              <a:solidFill>
                <a:srgbClr val="000090"/>
              </a:solidFill>
              <a:prstDash val="solid"/>
              <a:bevel/>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sp>
        <p:nvSpPr>
          <p:cNvPr id="2097" name="Shape 2097"/>
          <p:cNvSpPr/>
          <p:nvPr/>
        </p:nvSpPr>
        <p:spPr>
          <a:xfrm>
            <a:off x="7440927" y="8573880"/>
            <a:ext cx="5048624" cy="99803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000">
                <a:latin typeface="Arial"/>
                <a:ea typeface="Arial"/>
                <a:cs typeface="Arial"/>
                <a:sym typeface="Arial"/>
              </a:rPr>
              <a:t>Small mass differences between chargino/neutralino; ISR photon tag.</a:t>
            </a:r>
            <a:endParaRPr sz="2000">
              <a:latin typeface="Arial"/>
              <a:ea typeface="Arial"/>
              <a:cs typeface="Arial"/>
              <a:sym typeface="Arial"/>
            </a:endParaRPr>
          </a:p>
          <a:p>
            <a:pPr lvl="0" algn="l" defTabSz="457200">
              <a:defRPr sz="1800"/>
            </a:pPr>
            <a:r>
              <a:rPr b="1" sz="2000">
                <a:latin typeface="Arial"/>
                <a:ea typeface="Arial"/>
                <a:cs typeface="Arial"/>
                <a:sym typeface="Arial"/>
              </a:rPr>
              <a:t>O(1)% mass precision</a:t>
            </a:r>
          </a:p>
        </p:txBody>
      </p:sp>
      <p:grpSp>
        <p:nvGrpSpPr>
          <p:cNvPr id="2115" name="Group 2115"/>
          <p:cNvGrpSpPr/>
          <p:nvPr/>
        </p:nvGrpSpPr>
        <p:grpSpPr>
          <a:xfrm>
            <a:off x="7281116" y="883423"/>
            <a:ext cx="3602446" cy="2065604"/>
            <a:chOff x="0" y="0"/>
            <a:chExt cx="3602444" cy="2065602"/>
          </a:xfrm>
        </p:grpSpPr>
        <p:grpSp>
          <p:nvGrpSpPr>
            <p:cNvPr id="2113" name="Group 2113"/>
            <p:cNvGrpSpPr/>
            <p:nvPr/>
          </p:nvGrpSpPr>
          <p:grpSpPr>
            <a:xfrm>
              <a:off x="0" y="-1"/>
              <a:ext cx="3602445" cy="2065604"/>
              <a:chOff x="0" y="0"/>
              <a:chExt cx="3602444" cy="2065602"/>
            </a:xfrm>
          </p:grpSpPr>
          <p:pic>
            <p:nvPicPr>
              <p:cNvPr id="2098" name="image64.pdf" descr="latex-image-1.pdf"/>
              <p:cNvPicPr/>
              <p:nvPr/>
            </p:nvPicPr>
            <p:blipFill>
              <a:blip r:embed="rId4">
                <a:extLst/>
              </a:blip>
              <a:stretch>
                <a:fillRect/>
              </a:stretch>
            </p:blipFill>
            <p:spPr>
              <a:xfrm>
                <a:off x="264080" y="354450"/>
                <a:ext cx="2014259" cy="1367707"/>
              </a:xfrm>
              <a:prstGeom prst="rect">
                <a:avLst/>
              </a:prstGeom>
              <a:ln w="12700" cap="flat">
                <a:noFill/>
                <a:miter lim="400000"/>
              </a:ln>
              <a:effectLst/>
            </p:spPr>
          </p:pic>
          <p:pic>
            <p:nvPicPr>
              <p:cNvPr id="2099" name="image65.pdf" descr="latex-image-1.pdf"/>
              <p:cNvPicPr/>
              <p:nvPr/>
            </p:nvPicPr>
            <p:blipFill>
              <a:blip r:embed="rId5">
                <a:extLst/>
              </a:blip>
              <a:stretch>
                <a:fillRect/>
              </a:stretch>
            </p:blipFill>
            <p:spPr>
              <a:xfrm>
                <a:off x="0" y="262347"/>
                <a:ext cx="304340" cy="184207"/>
              </a:xfrm>
              <a:prstGeom prst="rect">
                <a:avLst/>
              </a:prstGeom>
              <a:ln w="12700" cap="flat">
                <a:noFill/>
                <a:miter lim="400000"/>
              </a:ln>
              <a:effectLst/>
            </p:spPr>
          </p:pic>
          <p:pic>
            <p:nvPicPr>
              <p:cNvPr id="2100" name="image66.pdf" descr="latex-image-1.pdf"/>
              <p:cNvPicPr/>
              <p:nvPr/>
            </p:nvPicPr>
            <p:blipFill>
              <a:blip r:embed="rId6">
                <a:extLst/>
              </a:blip>
              <a:stretch>
                <a:fillRect/>
              </a:stretch>
            </p:blipFill>
            <p:spPr>
              <a:xfrm>
                <a:off x="0" y="1465870"/>
                <a:ext cx="312350" cy="256287"/>
              </a:xfrm>
              <a:prstGeom prst="rect">
                <a:avLst/>
              </a:prstGeom>
              <a:ln w="12700" cap="flat">
                <a:noFill/>
                <a:miter lim="400000"/>
              </a:ln>
              <a:effectLst/>
            </p:spPr>
          </p:pic>
          <p:pic>
            <p:nvPicPr>
              <p:cNvPr id="2101" name="image67.pdf" descr="latex-image-1.pdf"/>
              <p:cNvPicPr/>
              <p:nvPr/>
            </p:nvPicPr>
            <p:blipFill>
              <a:blip r:embed="rId7">
                <a:extLst/>
              </a:blip>
              <a:stretch>
                <a:fillRect/>
              </a:stretch>
            </p:blipFill>
            <p:spPr>
              <a:xfrm>
                <a:off x="2237482" y="101872"/>
                <a:ext cx="781735" cy="586302"/>
              </a:xfrm>
              <a:prstGeom prst="rect">
                <a:avLst/>
              </a:prstGeom>
              <a:ln w="12700" cap="flat">
                <a:noFill/>
                <a:miter lim="400000"/>
              </a:ln>
              <a:effectLst/>
            </p:spPr>
          </p:pic>
          <p:pic>
            <p:nvPicPr>
              <p:cNvPr id="2102" name="image68.pdf" descr="latex-image-1.pdf"/>
              <p:cNvPicPr/>
              <p:nvPr/>
            </p:nvPicPr>
            <p:blipFill>
              <a:blip r:embed="rId8">
                <a:extLst/>
              </a:blip>
              <a:stretch>
                <a:fillRect/>
              </a:stretch>
            </p:blipFill>
            <p:spPr>
              <a:xfrm>
                <a:off x="2236720" y="1438632"/>
                <a:ext cx="782497" cy="586873"/>
              </a:xfrm>
              <a:prstGeom prst="rect">
                <a:avLst/>
              </a:prstGeom>
              <a:ln w="12700" cap="flat">
                <a:noFill/>
                <a:miter lim="400000"/>
              </a:ln>
              <a:effectLst/>
            </p:spPr>
          </p:pic>
          <p:pic>
            <p:nvPicPr>
              <p:cNvPr id="2103" name="image95.pdf" descr="latex-image-1.pdf"/>
              <p:cNvPicPr/>
              <p:nvPr/>
            </p:nvPicPr>
            <p:blipFill>
              <a:blip r:embed="rId9">
                <a:extLst/>
              </a:blip>
              <a:stretch>
                <a:fillRect/>
              </a:stretch>
            </p:blipFill>
            <p:spPr>
              <a:xfrm>
                <a:off x="2360049" y="660936"/>
                <a:ext cx="506178" cy="182642"/>
              </a:xfrm>
              <a:prstGeom prst="rect">
                <a:avLst/>
              </a:prstGeom>
              <a:ln w="12700" cap="flat">
                <a:noFill/>
                <a:miter lim="400000"/>
              </a:ln>
              <a:effectLst/>
            </p:spPr>
          </p:pic>
          <p:pic>
            <p:nvPicPr>
              <p:cNvPr id="2104" name="image96.pdf" descr="latex-image-1.pdf"/>
              <p:cNvPicPr/>
              <p:nvPr/>
            </p:nvPicPr>
            <p:blipFill>
              <a:blip r:embed="rId10">
                <a:extLst/>
              </a:blip>
              <a:stretch>
                <a:fillRect/>
              </a:stretch>
            </p:blipFill>
            <p:spPr>
              <a:xfrm>
                <a:off x="2348315" y="1307549"/>
                <a:ext cx="511396" cy="182642"/>
              </a:xfrm>
              <a:prstGeom prst="rect">
                <a:avLst/>
              </a:prstGeom>
              <a:ln w="12700" cap="flat">
                <a:noFill/>
                <a:miter lim="400000"/>
              </a:ln>
              <a:effectLst/>
            </p:spPr>
          </p:pic>
          <p:pic>
            <p:nvPicPr>
              <p:cNvPr id="2105" name="image69.pdf" descr="latex-image-1.pdf"/>
              <p:cNvPicPr/>
              <p:nvPr/>
            </p:nvPicPr>
            <p:blipFill>
              <a:blip r:embed="rId11">
                <a:extLst/>
              </a:blip>
              <a:stretch>
                <a:fillRect/>
              </a:stretch>
            </p:blipFill>
            <p:spPr>
              <a:xfrm>
                <a:off x="1696960" y="316822"/>
                <a:ext cx="334447" cy="298095"/>
              </a:xfrm>
              <a:prstGeom prst="rect">
                <a:avLst/>
              </a:prstGeom>
              <a:ln w="12700" cap="flat">
                <a:noFill/>
                <a:miter lim="400000"/>
              </a:ln>
              <a:effectLst/>
            </p:spPr>
          </p:pic>
          <p:pic>
            <p:nvPicPr>
              <p:cNvPr id="2106" name="image70.pdf" descr="latex-image-1.pdf"/>
              <p:cNvPicPr/>
              <p:nvPr/>
            </p:nvPicPr>
            <p:blipFill>
              <a:blip r:embed="rId12">
                <a:extLst/>
              </a:blip>
              <a:stretch>
                <a:fillRect/>
              </a:stretch>
            </p:blipFill>
            <p:spPr>
              <a:xfrm>
                <a:off x="1669723" y="1431585"/>
                <a:ext cx="384580" cy="290572"/>
              </a:xfrm>
              <a:prstGeom prst="rect">
                <a:avLst/>
              </a:prstGeom>
              <a:ln w="12700" cap="flat">
                <a:noFill/>
                <a:miter lim="400000"/>
              </a:ln>
              <a:effectLst/>
            </p:spPr>
          </p:pic>
          <p:pic>
            <p:nvPicPr>
              <p:cNvPr id="2107" name="image71.pdf" descr="latex-image-1.pdf"/>
              <p:cNvPicPr/>
              <p:nvPr/>
            </p:nvPicPr>
            <p:blipFill>
              <a:blip r:embed="rId13">
                <a:extLst/>
              </a:blip>
              <a:stretch>
                <a:fillRect/>
              </a:stretch>
            </p:blipFill>
            <p:spPr>
              <a:xfrm>
                <a:off x="3019216" y="-1"/>
                <a:ext cx="276801" cy="298095"/>
              </a:xfrm>
              <a:prstGeom prst="rect">
                <a:avLst/>
              </a:prstGeom>
              <a:ln w="12700" cap="flat">
                <a:noFill/>
                <a:miter lim="400000"/>
              </a:ln>
              <a:effectLst/>
            </p:spPr>
          </p:pic>
          <p:pic>
            <p:nvPicPr>
              <p:cNvPr id="2108" name="image71.pdf" descr="latex-image-1.pdf"/>
              <p:cNvPicPr/>
              <p:nvPr/>
            </p:nvPicPr>
            <p:blipFill>
              <a:blip r:embed="rId14">
                <a:extLst/>
              </a:blip>
              <a:stretch>
                <a:fillRect/>
              </a:stretch>
            </p:blipFill>
            <p:spPr>
              <a:xfrm>
                <a:off x="3036072" y="1767509"/>
                <a:ext cx="276802" cy="298094"/>
              </a:xfrm>
              <a:prstGeom prst="rect">
                <a:avLst/>
              </a:prstGeom>
              <a:ln w="12700" cap="flat">
                <a:noFill/>
                <a:miter lim="400000"/>
              </a:ln>
              <a:effectLst/>
            </p:spPr>
          </p:pic>
          <p:sp>
            <p:nvSpPr>
              <p:cNvPr id="2109" name="Shape 2109"/>
              <p:cNvSpPr/>
              <p:nvPr/>
            </p:nvSpPr>
            <p:spPr>
              <a:xfrm flipV="1">
                <a:off x="2989587" y="446554"/>
                <a:ext cx="612858" cy="214383"/>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2110" name="Shape 2110"/>
              <p:cNvSpPr/>
              <p:nvPr/>
            </p:nvSpPr>
            <p:spPr>
              <a:xfrm>
                <a:off x="2989587" y="647370"/>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2111" name="Shape 2111"/>
              <p:cNvSpPr/>
              <p:nvPr/>
            </p:nvSpPr>
            <p:spPr>
              <a:xfrm flipV="1">
                <a:off x="2989587" y="1230769"/>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2112" name="Shape 2112"/>
              <p:cNvSpPr/>
              <p:nvPr/>
            </p:nvSpPr>
            <p:spPr>
              <a:xfrm>
                <a:off x="2989587" y="1431585"/>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sp>
          <p:nvSpPr>
            <p:cNvPr id="2114" name="Shape 2114"/>
            <p:cNvSpPr/>
            <p:nvPr/>
          </p:nvSpPr>
          <p:spPr>
            <a:xfrm>
              <a:off x="470587" y="1490191"/>
              <a:ext cx="1184747" cy="457007"/>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sp>
        <p:nvSpPr>
          <p:cNvPr id="2116" name="Shape 2116"/>
          <p:cNvSpPr/>
          <p:nvPr/>
        </p:nvSpPr>
        <p:spPr>
          <a:xfrm>
            <a:off x="1763526" y="7793470"/>
            <a:ext cx="9813902" cy="56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3400">
                <a:solidFill>
                  <a:srgbClr val="000090"/>
                </a:solidFill>
                <a:latin typeface="ヒラギノ角ゴ Pro W3"/>
                <a:ea typeface="ヒラギノ角ゴ Pro W3"/>
                <a:cs typeface="ヒラギノ角ゴ Pro W3"/>
                <a:sym typeface="ヒラギノ角ゴ Pro W3"/>
              </a:defRPr>
            </a:lvl1pPr>
          </a:lstStyle>
          <a:p>
            <a:pPr lvl="0">
              <a:defRPr sz="1800">
                <a:solidFill>
                  <a:srgbClr val="000000"/>
                </a:solidFill>
              </a:defRPr>
            </a:pPr>
            <a:r>
              <a:rPr sz="3400">
                <a:solidFill>
                  <a:srgbClr val="000090"/>
                </a:solidFill>
              </a:rPr>
              <a:t>Mass determination via kinematic edges</a:t>
            </a:r>
          </a:p>
        </p:txBody>
      </p:sp>
      <p:sp>
        <p:nvSpPr>
          <p:cNvPr id="2117" name="Shape 2117"/>
          <p:cNvSpPr/>
          <p:nvPr/>
        </p:nvSpPr>
        <p:spPr>
          <a:xfrm>
            <a:off x="8228982" y="2073597"/>
            <a:ext cx="523935" cy="42305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FF0000"/>
                </a:solidFill>
                <a:latin typeface="Arial"/>
                <a:ea typeface="Arial"/>
                <a:cs typeface="Arial"/>
                <a:sym typeface="Arial"/>
              </a:rPr>
              <a:t>γ</a:t>
            </a:r>
            <a:r>
              <a:rPr b="1" baseline="-20777">
                <a:solidFill>
                  <a:srgbClr val="FF0000"/>
                </a:solidFill>
                <a:latin typeface="Arial"/>
                <a:ea typeface="Arial"/>
                <a:cs typeface="Arial"/>
                <a:sym typeface="Arial"/>
              </a:rPr>
              <a:t>ISR</a:t>
            </a:r>
          </a:p>
        </p:txBody>
      </p:sp>
      <p:grpSp>
        <p:nvGrpSpPr>
          <p:cNvPr id="2133" name="Group 2133"/>
          <p:cNvGrpSpPr/>
          <p:nvPr/>
        </p:nvGrpSpPr>
        <p:grpSpPr>
          <a:xfrm>
            <a:off x="1193585" y="916855"/>
            <a:ext cx="3602446" cy="2065604"/>
            <a:chOff x="0" y="0"/>
            <a:chExt cx="3602444" cy="2065602"/>
          </a:xfrm>
        </p:grpSpPr>
        <p:pic>
          <p:nvPicPr>
            <p:cNvPr id="2118" name="image64.pdf" descr="latex-image-1.pdf"/>
            <p:cNvPicPr/>
            <p:nvPr/>
          </p:nvPicPr>
          <p:blipFill>
            <a:blip r:embed="rId15">
              <a:extLst/>
            </a:blip>
            <a:stretch>
              <a:fillRect/>
            </a:stretch>
          </p:blipFill>
          <p:spPr>
            <a:xfrm>
              <a:off x="264080" y="354450"/>
              <a:ext cx="2014259" cy="1367707"/>
            </a:xfrm>
            <a:prstGeom prst="rect">
              <a:avLst/>
            </a:prstGeom>
            <a:ln w="12700" cap="flat">
              <a:noFill/>
              <a:miter lim="400000"/>
            </a:ln>
            <a:effectLst/>
          </p:spPr>
        </p:pic>
        <p:pic>
          <p:nvPicPr>
            <p:cNvPr id="2119" name="image65.pdf" descr="latex-image-1.pdf"/>
            <p:cNvPicPr/>
            <p:nvPr/>
          </p:nvPicPr>
          <p:blipFill>
            <a:blip r:embed="rId16">
              <a:extLst/>
            </a:blip>
            <a:stretch>
              <a:fillRect/>
            </a:stretch>
          </p:blipFill>
          <p:spPr>
            <a:xfrm>
              <a:off x="0" y="262347"/>
              <a:ext cx="304340" cy="184207"/>
            </a:xfrm>
            <a:prstGeom prst="rect">
              <a:avLst/>
            </a:prstGeom>
            <a:ln w="12700" cap="flat">
              <a:noFill/>
              <a:miter lim="400000"/>
            </a:ln>
            <a:effectLst/>
          </p:spPr>
        </p:pic>
        <p:pic>
          <p:nvPicPr>
            <p:cNvPr id="2120" name="image66.pdf" descr="latex-image-1.pdf"/>
            <p:cNvPicPr/>
            <p:nvPr/>
          </p:nvPicPr>
          <p:blipFill>
            <a:blip r:embed="rId17">
              <a:extLst/>
            </a:blip>
            <a:stretch>
              <a:fillRect/>
            </a:stretch>
          </p:blipFill>
          <p:spPr>
            <a:xfrm>
              <a:off x="0" y="1465870"/>
              <a:ext cx="312350" cy="256287"/>
            </a:xfrm>
            <a:prstGeom prst="rect">
              <a:avLst/>
            </a:prstGeom>
            <a:ln w="12700" cap="flat">
              <a:noFill/>
              <a:miter lim="400000"/>
            </a:ln>
            <a:effectLst/>
          </p:spPr>
        </p:pic>
        <p:pic>
          <p:nvPicPr>
            <p:cNvPr id="2121" name="image67.pdf" descr="latex-image-1.pdf"/>
            <p:cNvPicPr/>
            <p:nvPr/>
          </p:nvPicPr>
          <p:blipFill>
            <a:blip r:embed="rId18">
              <a:extLst/>
            </a:blip>
            <a:stretch>
              <a:fillRect/>
            </a:stretch>
          </p:blipFill>
          <p:spPr>
            <a:xfrm>
              <a:off x="2237482" y="101872"/>
              <a:ext cx="781735" cy="586302"/>
            </a:xfrm>
            <a:prstGeom prst="rect">
              <a:avLst/>
            </a:prstGeom>
            <a:ln w="12700" cap="flat">
              <a:noFill/>
              <a:miter lim="400000"/>
            </a:ln>
            <a:effectLst/>
          </p:spPr>
        </p:pic>
        <p:pic>
          <p:nvPicPr>
            <p:cNvPr id="2122" name="image68.pdf" descr="latex-image-1.pdf"/>
            <p:cNvPicPr/>
            <p:nvPr/>
          </p:nvPicPr>
          <p:blipFill>
            <a:blip r:embed="rId19">
              <a:extLst/>
            </a:blip>
            <a:stretch>
              <a:fillRect/>
            </a:stretch>
          </p:blipFill>
          <p:spPr>
            <a:xfrm>
              <a:off x="2236720" y="1438632"/>
              <a:ext cx="782497" cy="586873"/>
            </a:xfrm>
            <a:prstGeom prst="rect">
              <a:avLst/>
            </a:prstGeom>
            <a:ln w="12700" cap="flat">
              <a:noFill/>
              <a:miter lim="400000"/>
            </a:ln>
            <a:effectLst/>
          </p:spPr>
        </p:pic>
        <p:pic>
          <p:nvPicPr>
            <p:cNvPr id="2123" name="image95.pdf" descr="latex-image-1.pdf"/>
            <p:cNvPicPr/>
            <p:nvPr/>
          </p:nvPicPr>
          <p:blipFill>
            <a:blip r:embed="rId20">
              <a:extLst/>
            </a:blip>
            <a:stretch>
              <a:fillRect/>
            </a:stretch>
          </p:blipFill>
          <p:spPr>
            <a:xfrm>
              <a:off x="2360049" y="660936"/>
              <a:ext cx="506178" cy="182642"/>
            </a:xfrm>
            <a:prstGeom prst="rect">
              <a:avLst/>
            </a:prstGeom>
            <a:ln w="12700" cap="flat">
              <a:noFill/>
              <a:miter lim="400000"/>
            </a:ln>
            <a:effectLst/>
          </p:spPr>
        </p:pic>
        <p:pic>
          <p:nvPicPr>
            <p:cNvPr id="2124" name="image96.pdf" descr="latex-image-1.pdf"/>
            <p:cNvPicPr/>
            <p:nvPr/>
          </p:nvPicPr>
          <p:blipFill>
            <a:blip r:embed="rId21">
              <a:extLst/>
            </a:blip>
            <a:stretch>
              <a:fillRect/>
            </a:stretch>
          </p:blipFill>
          <p:spPr>
            <a:xfrm>
              <a:off x="2348315" y="1307549"/>
              <a:ext cx="511396" cy="182642"/>
            </a:xfrm>
            <a:prstGeom prst="rect">
              <a:avLst/>
            </a:prstGeom>
            <a:ln w="12700" cap="flat">
              <a:noFill/>
              <a:miter lim="400000"/>
            </a:ln>
            <a:effectLst/>
          </p:spPr>
        </p:pic>
        <p:pic>
          <p:nvPicPr>
            <p:cNvPr id="2125" name="image69.pdf" descr="latex-image-1.pdf"/>
            <p:cNvPicPr/>
            <p:nvPr/>
          </p:nvPicPr>
          <p:blipFill>
            <a:blip r:embed="rId22">
              <a:extLst/>
            </a:blip>
            <a:stretch>
              <a:fillRect/>
            </a:stretch>
          </p:blipFill>
          <p:spPr>
            <a:xfrm>
              <a:off x="1696960" y="316822"/>
              <a:ext cx="334447" cy="298095"/>
            </a:xfrm>
            <a:prstGeom prst="rect">
              <a:avLst/>
            </a:prstGeom>
            <a:ln w="12700" cap="flat">
              <a:noFill/>
              <a:miter lim="400000"/>
            </a:ln>
            <a:effectLst/>
          </p:spPr>
        </p:pic>
        <p:pic>
          <p:nvPicPr>
            <p:cNvPr id="2126" name="image70.pdf" descr="latex-image-1.pdf"/>
            <p:cNvPicPr/>
            <p:nvPr/>
          </p:nvPicPr>
          <p:blipFill>
            <a:blip r:embed="rId23">
              <a:extLst/>
            </a:blip>
            <a:stretch>
              <a:fillRect/>
            </a:stretch>
          </p:blipFill>
          <p:spPr>
            <a:xfrm>
              <a:off x="1669723" y="1431585"/>
              <a:ext cx="384580" cy="290572"/>
            </a:xfrm>
            <a:prstGeom prst="rect">
              <a:avLst/>
            </a:prstGeom>
            <a:ln w="12700" cap="flat">
              <a:noFill/>
              <a:miter lim="400000"/>
            </a:ln>
            <a:effectLst/>
          </p:spPr>
        </p:pic>
        <p:pic>
          <p:nvPicPr>
            <p:cNvPr id="2127" name="image71.pdf" descr="latex-image-1.pdf"/>
            <p:cNvPicPr/>
            <p:nvPr/>
          </p:nvPicPr>
          <p:blipFill>
            <a:blip r:embed="rId24">
              <a:extLst/>
            </a:blip>
            <a:stretch>
              <a:fillRect/>
            </a:stretch>
          </p:blipFill>
          <p:spPr>
            <a:xfrm>
              <a:off x="3019216" y="-1"/>
              <a:ext cx="276801" cy="298095"/>
            </a:xfrm>
            <a:prstGeom prst="rect">
              <a:avLst/>
            </a:prstGeom>
            <a:ln w="12700" cap="flat">
              <a:noFill/>
              <a:miter lim="400000"/>
            </a:ln>
            <a:effectLst/>
          </p:spPr>
        </p:pic>
        <p:pic>
          <p:nvPicPr>
            <p:cNvPr id="2128" name="image71.pdf" descr="latex-image-1.pdf"/>
            <p:cNvPicPr/>
            <p:nvPr/>
          </p:nvPicPr>
          <p:blipFill>
            <a:blip r:embed="rId25">
              <a:extLst/>
            </a:blip>
            <a:stretch>
              <a:fillRect/>
            </a:stretch>
          </p:blipFill>
          <p:spPr>
            <a:xfrm>
              <a:off x="3036072" y="1767509"/>
              <a:ext cx="276802" cy="298094"/>
            </a:xfrm>
            <a:prstGeom prst="rect">
              <a:avLst/>
            </a:prstGeom>
            <a:ln w="12700" cap="flat">
              <a:noFill/>
              <a:miter lim="400000"/>
            </a:ln>
            <a:effectLst/>
          </p:spPr>
        </p:pic>
        <p:sp>
          <p:nvSpPr>
            <p:cNvPr id="2129" name="Shape 2129"/>
            <p:cNvSpPr/>
            <p:nvPr/>
          </p:nvSpPr>
          <p:spPr>
            <a:xfrm flipV="1">
              <a:off x="2989587" y="446554"/>
              <a:ext cx="612858" cy="214383"/>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2130" name="Shape 2130"/>
            <p:cNvSpPr/>
            <p:nvPr/>
          </p:nvSpPr>
          <p:spPr>
            <a:xfrm>
              <a:off x="2989587" y="647370"/>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2131" name="Shape 2131"/>
            <p:cNvSpPr/>
            <p:nvPr/>
          </p:nvSpPr>
          <p:spPr>
            <a:xfrm flipV="1">
              <a:off x="2989587" y="1230769"/>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2132" name="Shape 2132"/>
            <p:cNvSpPr/>
            <p:nvPr/>
          </p:nvSpPr>
          <p:spPr>
            <a:xfrm>
              <a:off x="2989587" y="1431585"/>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sp>
        <p:nvSpPr>
          <p:cNvPr id="2134" name="Shape 2134"/>
          <p:cNvSpPr/>
          <p:nvPr/>
        </p:nvSpPr>
        <p:spPr>
          <a:xfrm>
            <a:off x="4796030" y="1257850"/>
            <a:ext cx="536660"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1800">
                <a:solidFill>
                  <a:srgbClr val="FF0000"/>
                </a:solidFill>
                <a:latin typeface="Arial"/>
                <a:ea typeface="Arial"/>
                <a:cs typeface="Arial"/>
                <a:sym typeface="Arial"/>
              </a:defRPr>
            </a:lvl1pPr>
          </a:lstStyle>
          <a:p>
            <a:pPr lvl="0">
              <a:defRPr b="0">
                <a:solidFill>
                  <a:srgbClr val="000000"/>
                </a:solidFill>
              </a:defRPr>
            </a:pPr>
            <a:r>
              <a:rPr b="1">
                <a:solidFill>
                  <a:srgbClr val="FF0000"/>
                </a:solidFill>
              </a:rPr>
              <a:t>jets</a:t>
            </a:r>
          </a:p>
        </p:txBody>
      </p:sp>
      <p:sp>
        <p:nvSpPr>
          <p:cNvPr id="2135" name="Shape 2135"/>
          <p:cNvSpPr/>
          <p:nvPr/>
        </p:nvSpPr>
        <p:spPr>
          <a:xfrm>
            <a:off x="4796030" y="2061209"/>
            <a:ext cx="536660"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1800">
                <a:solidFill>
                  <a:srgbClr val="FF0000"/>
                </a:solidFill>
                <a:latin typeface="Arial"/>
                <a:ea typeface="Arial"/>
                <a:cs typeface="Arial"/>
                <a:sym typeface="Arial"/>
              </a:defRPr>
            </a:lvl1pPr>
          </a:lstStyle>
          <a:p>
            <a:pPr lvl="0">
              <a:defRPr b="0">
                <a:solidFill>
                  <a:srgbClr val="000000"/>
                </a:solidFill>
              </a:defRPr>
            </a:pPr>
            <a:r>
              <a:rPr b="1">
                <a:solidFill>
                  <a:srgbClr val="FF0000"/>
                </a:solidFill>
              </a:rPr>
              <a:t>jets</a:t>
            </a:r>
          </a:p>
        </p:txBody>
      </p:sp>
      <p:sp>
        <p:nvSpPr>
          <p:cNvPr id="2136" name="Shape 2136"/>
          <p:cNvSpPr/>
          <p:nvPr/>
        </p:nvSpPr>
        <p:spPr>
          <a:xfrm>
            <a:off x="10883562" y="1503586"/>
            <a:ext cx="1044200" cy="9226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FF0000"/>
                </a:solidFill>
                <a:latin typeface="Arial"/>
                <a:ea typeface="Arial"/>
                <a:cs typeface="Arial"/>
                <a:sym typeface="Arial"/>
              </a:rPr>
              <a:t>soft</a:t>
            </a:r>
            <a:endParaRPr b="1">
              <a:solidFill>
                <a:srgbClr val="FF0000"/>
              </a:solidFill>
              <a:latin typeface="Arial"/>
              <a:ea typeface="Arial"/>
              <a:cs typeface="Arial"/>
              <a:sym typeface="Arial"/>
            </a:endParaRPr>
          </a:p>
          <a:p>
            <a:pPr lvl="0" algn="l" defTabSz="457200">
              <a:defRPr sz="1800"/>
            </a:pPr>
            <a:r>
              <a:rPr b="1">
                <a:solidFill>
                  <a:srgbClr val="FF0000"/>
                </a:solidFill>
                <a:latin typeface="Arial"/>
                <a:ea typeface="Arial"/>
                <a:cs typeface="Arial"/>
                <a:sym typeface="Arial"/>
              </a:rPr>
              <a:t>tracks,</a:t>
            </a:r>
            <a:endParaRPr b="1">
              <a:solidFill>
                <a:srgbClr val="FF0000"/>
              </a:solidFill>
              <a:latin typeface="Arial"/>
              <a:ea typeface="Arial"/>
              <a:cs typeface="Arial"/>
              <a:sym typeface="Arial"/>
            </a:endParaRPr>
          </a:p>
          <a:p>
            <a:pPr lvl="0" algn="l" defTabSz="457200">
              <a:defRPr sz="1800"/>
            </a:pPr>
            <a:r>
              <a:rPr b="1">
                <a:solidFill>
                  <a:srgbClr val="FF0000"/>
                </a:solidFill>
                <a:latin typeface="Arial"/>
                <a:ea typeface="Arial"/>
                <a:cs typeface="Arial"/>
                <a:sym typeface="Arial"/>
              </a:rPr>
              <a:t>photons</a:t>
            </a:r>
          </a:p>
        </p:txBody>
      </p:sp>
      <p:sp>
        <p:nvSpPr>
          <p:cNvPr id="2137" name="Shape 2137"/>
          <p:cNvSpPr/>
          <p:nvPr/>
        </p:nvSpPr>
        <p:spPr>
          <a:xfrm>
            <a:off x="6956909" y="7126929"/>
            <a:ext cx="5532642" cy="55215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1600">
                <a:latin typeface="Arial"/>
                <a:ea typeface="Arial"/>
                <a:cs typeface="Arial"/>
                <a:sym typeface="Arial"/>
              </a:rPr>
              <a:t>Berggren, </a:t>
            </a:r>
            <a:r>
              <a:rPr sz="1600">
                <a:latin typeface="Arial"/>
                <a:ea typeface="Arial"/>
                <a:cs typeface="Arial"/>
                <a:sym typeface="Arial"/>
              </a:rPr>
              <a:t>Bruemmer, List, Moortgat-Pick, Robens, Rolbiecki, Sert</a:t>
            </a:r>
            <a:r>
              <a:rPr sz="1600">
                <a:latin typeface="Arial"/>
                <a:ea typeface="Arial"/>
                <a:cs typeface="Arial"/>
                <a:sym typeface="Arial"/>
              </a:rPr>
              <a:t>, </a:t>
            </a:r>
            <a:r>
              <a:rPr sz="1600">
                <a:latin typeface="Arial"/>
                <a:ea typeface="Arial"/>
                <a:cs typeface="Arial"/>
                <a:sym typeface="Arial"/>
              </a:rPr>
              <a:t>EPJ C73 (2013) 2660 [</a:t>
            </a:r>
            <a:r>
              <a:rPr sz="1600">
                <a:latin typeface="Arial"/>
                <a:ea typeface="Arial"/>
                <a:cs typeface="Arial"/>
                <a:sym typeface="Arial"/>
              </a:rPr>
              <a:t>arXiv:1307.3566</a:t>
            </a:r>
            <a:r>
              <a:rPr sz="1600">
                <a:latin typeface="Arial"/>
                <a:ea typeface="Arial"/>
                <a:cs typeface="Arial"/>
                <a:sym typeface="Arial"/>
              </a:rPr>
              <a:t>]</a:t>
            </a:r>
          </a:p>
        </p:txBody>
      </p:sp>
      <p:sp>
        <p:nvSpPr>
          <p:cNvPr id="2138" name="Shape 2138"/>
          <p:cNvSpPr/>
          <p:nvPr/>
        </p:nvSpPr>
        <p:spPr>
          <a:xfrm>
            <a:off x="1763527" y="7377910"/>
            <a:ext cx="3524054" cy="3235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1600">
                <a:latin typeface="Arial"/>
                <a:ea typeface="Arial"/>
                <a:cs typeface="Arial"/>
                <a:sym typeface="Arial"/>
              </a:defRPr>
            </a:lvl1pPr>
          </a:lstStyle>
          <a:p>
            <a:pPr lvl="0">
              <a:defRPr sz="1800"/>
            </a:pPr>
            <a:r>
              <a:rPr sz="1600"/>
              <a:t>Suehara, List, arXiv:0906.5508</a:t>
            </a:r>
          </a:p>
        </p:txBody>
      </p:sp>
      <p:sp>
        <p:nvSpPr>
          <p:cNvPr id="2139" name="Shape 2139"/>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