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notesSlides/notesSlide1.xml" ContentType="application/vnd.openxmlformats-officedocument.presentationml.notesSlide+xml"/>
  <Override PartName="/ppt/media/image8.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000000">
              <a:alpha val="25000"/>
            </a:srgbClr>
          </a:solidFill>
        </a:fill>
      </a:tcStyle>
    </a:band2H>
    <a:firstCol>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def" i="def">
        <a:font>
          <a:latin typeface="Chalkduster"/>
          <a:ea typeface="Chalkduster"/>
          <a:cs typeface="Chalkduster"/>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def" i="def">
        <a:font>
          <a:latin typeface="Chalkduster"/>
          <a:ea typeface="Chalkduster"/>
          <a:cs typeface="Chalkduster"/>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def" i="def">
        <a:font>
          <a:latin typeface="Chalkduster"/>
          <a:ea typeface="Chalkduster"/>
          <a:cs typeface="Chalkduster"/>
        </a:font>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def" i="def">
        <a:font>
          <a:latin typeface="Chalkduster"/>
          <a:ea typeface="Chalkduster"/>
          <a:cs typeface="Chalkduster"/>
        </a:font>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def" i="def">
        <a:font>
          <a:latin typeface="Chalkduster"/>
          <a:ea typeface="Chalkduster"/>
          <a:cs typeface="Chalkduster"/>
        </a:font>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alpha val="15000"/>
            </a:srgbClr>
          </a:solidFill>
        </a:fill>
      </a:tcStyle>
    </a:band2H>
    <a:firstCol>
      <a:tcTxStyle b="def" i="def">
        <a:font>
          <a:latin typeface="Chalkduster"/>
          <a:ea typeface="Chalkduster"/>
          <a:cs typeface="Chalkduster"/>
        </a:font>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def" i="def">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def" i="def">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DEDEDF">
              <a:alpha val="19000"/>
            </a:srgbClr>
          </a:solidFill>
        </a:fill>
      </a:tcStyle>
    </a:band2H>
    <a:firstCol>
      <a:tcTxStyle b="def" i="def">
        <a:font>
          <a:latin typeface="Chalkduster"/>
          <a:ea typeface="Chalkduster"/>
          <a:cs typeface="Chalkduster"/>
        </a:font>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def" i="def">
        <a:font>
          <a:latin typeface="Chalkduster"/>
          <a:ea typeface="Chalkduster"/>
          <a:cs typeface="Chalkduster"/>
        </a:font>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b="def" i="def"/>
      <a:tcStyle>
        <a:tcBdr/>
        <a:fill>
          <a:solidFill>
            <a:srgbClr val="FFFFFF">
              <a:alpha val="15000"/>
            </a:srgbClr>
          </a:solidFill>
        </a:fill>
      </a:tcStyle>
    </a:band2H>
    <a:firstCol>
      <a:tcTxStyle b="def" i="def">
        <a:font>
          <a:latin typeface="Chalkduster"/>
          <a:ea typeface="Chalkduster"/>
          <a:cs typeface="Chalkduster"/>
        </a:font>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b="def" i="def"/>
      <a:tcStyle>
        <a:tcBdr/>
        <a:fill>
          <a:solidFill>
            <a:srgbClr val="F1F5FA"/>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p:nvPr>
            <p:ph type="sldImg"/>
          </p:nvPr>
        </p:nvSpPr>
        <p:spPr>
          <a:xfrm>
            <a:off x="1143000" y="685800"/>
            <a:ext cx="4572000" cy="3429000"/>
          </a:xfrm>
          <a:prstGeom prst="rect">
            <a:avLst/>
          </a:prstGeom>
        </p:spPr>
        <p:txBody>
          <a:bodyPr/>
          <a:lstStyle/>
          <a:p>
            <a:pPr/>
          </a:p>
        </p:txBody>
      </p:sp>
      <p:sp>
        <p:nvSpPr>
          <p:cNvPr id="726" name="Shape 7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a:latin typeface="ヒラギノ角ゴ Pro W3"/>
        <a:ea typeface="ヒラギノ角ゴ Pro W3"/>
        <a:cs typeface="ヒラギノ角ゴ Pro W3"/>
        <a:sym typeface="ヒラギノ角ゴ Pro W3"/>
      </a:defRPr>
    </a:lvl1pPr>
    <a:lvl2pPr indent="228600" defTabSz="457200" latinLnBrk="0">
      <a:defRPr>
        <a:latin typeface="ヒラギノ角ゴ Pro W3"/>
        <a:ea typeface="ヒラギノ角ゴ Pro W3"/>
        <a:cs typeface="ヒラギノ角ゴ Pro W3"/>
        <a:sym typeface="ヒラギノ角ゴ Pro W3"/>
      </a:defRPr>
    </a:lvl2pPr>
    <a:lvl3pPr indent="457200" defTabSz="457200" latinLnBrk="0">
      <a:defRPr>
        <a:latin typeface="ヒラギノ角ゴ Pro W3"/>
        <a:ea typeface="ヒラギノ角ゴ Pro W3"/>
        <a:cs typeface="ヒラギノ角ゴ Pro W3"/>
        <a:sym typeface="ヒラギノ角ゴ Pro W3"/>
      </a:defRPr>
    </a:lvl3pPr>
    <a:lvl4pPr indent="685800" defTabSz="457200" latinLnBrk="0">
      <a:defRPr>
        <a:latin typeface="ヒラギノ角ゴ Pro W3"/>
        <a:ea typeface="ヒラギノ角ゴ Pro W3"/>
        <a:cs typeface="ヒラギノ角ゴ Pro W3"/>
        <a:sym typeface="ヒラギノ角ゴ Pro W3"/>
      </a:defRPr>
    </a:lvl4pPr>
    <a:lvl5pPr indent="914400" defTabSz="457200" latinLnBrk="0">
      <a:defRPr>
        <a:latin typeface="ヒラギノ角ゴ Pro W3"/>
        <a:ea typeface="ヒラギノ角ゴ Pro W3"/>
        <a:cs typeface="ヒラギノ角ゴ Pro W3"/>
        <a:sym typeface="ヒラギノ角ゴ Pro W3"/>
      </a:defRPr>
    </a:lvl5pPr>
    <a:lvl6pPr indent="1143000" defTabSz="457200" latinLnBrk="0">
      <a:defRPr>
        <a:latin typeface="ヒラギノ角ゴ Pro W3"/>
        <a:ea typeface="ヒラギノ角ゴ Pro W3"/>
        <a:cs typeface="ヒラギノ角ゴ Pro W3"/>
        <a:sym typeface="ヒラギノ角ゴ Pro W3"/>
      </a:defRPr>
    </a:lvl6pPr>
    <a:lvl7pPr indent="1371600" defTabSz="457200" latinLnBrk="0">
      <a:defRPr>
        <a:latin typeface="ヒラギノ角ゴ Pro W3"/>
        <a:ea typeface="ヒラギノ角ゴ Pro W3"/>
        <a:cs typeface="ヒラギノ角ゴ Pro W3"/>
        <a:sym typeface="ヒラギノ角ゴ Pro W3"/>
      </a:defRPr>
    </a:lvl7pPr>
    <a:lvl8pPr indent="1600200" defTabSz="457200" latinLnBrk="0">
      <a:defRPr>
        <a:latin typeface="ヒラギノ角ゴ Pro W3"/>
        <a:ea typeface="ヒラギノ角ゴ Pro W3"/>
        <a:cs typeface="ヒラギノ角ゴ Pro W3"/>
        <a:sym typeface="ヒラギノ角ゴ Pro W3"/>
      </a:defRPr>
    </a:lvl8pPr>
    <a:lvl9pPr indent="1828800" defTabSz="457200" latinLnBrk="0">
      <a:defRPr>
        <a:latin typeface="ヒラギノ角ゴ Pro W3"/>
        <a:ea typeface="ヒラギノ角ゴ Pro W3"/>
        <a:cs typeface="ヒラギノ角ゴ Pro W3"/>
        <a:sym typeface="ヒラギノ角ゴ Pro W3"/>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9" name="Shape 1269"/>
          <p:cNvSpPr/>
          <p:nvPr>
            <p:ph type="sldImg"/>
          </p:nvPr>
        </p:nvSpPr>
        <p:spPr>
          <a:prstGeom prst="rect">
            <a:avLst/>
          </a:prstGeom>
        </p:spPr>
        <p:txBody>
          <a:bodyPr/>
          <a:lstStyle/>
          <a:p>
            <a:pPr/>
          </a:p>
        </p:txBody>
      </p:sp>
      <p:sp>
        <p:nvSpPr>
          <p:cNvPr id="1270" name="Shape 1270"/>
          <p:cNvSpPr/>
          <p:nvPr>
            <p:ph type="body" sz="quarter" idx="1"/>
          </p:nvPr>
        </p:nvSpPr>
        <p:spPr>
          <a:prstGeom prst="rect">
            <a:avLst/>
          </a:prstGeom>
        </p:spPr>
        <p:txBody>
          <a:bodyPr/>
          <a:lstStyle/>
          <a:p>
            <a:pPr defTabSz="584200">
              <a:defRPr sz="1200">
                <a:latin typeface="Lucida Grande"/>
                <a:ea typeface="Lucida Grande"/>
                <a:cs typeface="Lucida Grande"/>
                <a:sym typeface="Lucida Grande"/>
              </a:defRPr>
            </a:pPr>
            <a:r>
              <a:t>ILC におけるヒッグス生成は、Higgs-strahlung 過程（ZH）と W fusion 過程（vvH）の二つ。前者は 250 GeV での主過程。後者は 500 GeV でZH を逆転する。クリーンで大量なヒッグスサンプルが大量（&gt;~100k）に得られる。ヒッグスファクトリー実験。設計ルミノシティーでは、１日でヒッグスの再発見ができる。</a:t>
            </a:r>
            <a:br/>
            <a:r>
              <a:t>Recoil mass 測定によるヒッグスの生成断面積測定は、ヒッグスの崩壊を見ることなく測れるので、断面積、よってZHH 結合の絶対測定が可能となる。たとえヒッグスが見えない粒子（ダークマター）に崩壊したとしても検出可能である。ヒッグスの崩壊の測定は、基本的に全て（断面積）x（崩壊分岐比）の測定なので（断面積）で割って初めて（崩壊分岐比）が得られる。よって最も基本的かつ大切な測定である。</a:t>
            </a:r>
            <a:br/>
            <a:r>
              <a:t>TTH は、トップ湯川の測定。標準模型の物質粒子のうち圧倒的に重いトップの湯川結合測定は、物質粒子の質量生成機構の解明の鍵となる。TTH生成断面積は700GeVあたりで最大となるが、しきい値近くの 500 GeV でも、QCD によるしきい値補正の効果で断面積が倍増し、相対誤差で10% のトップ湯川結合定数測定が可能となる。</a:t>
            </a:r>
          </a:p>
          <a:p>
            <a:pPr defTabSz="584200">
              <a:defRPr sz="1200">
                <a:latin typeface="Lucida Grande"/>
                <a:ea typeface="Lucida Grande"/>
                <a:cs typeface="Lucida Grande"/>
                <a:sym typeface="Lucida Grande"/>
              </a:defRPr>
            </a:pPr>
            <a:r>
              <a:t>フルシミュレーション結果は、過去のファストシミュレーション結果と同等かあるいはそれ以上の精度を達成。唯一の例外はヒッグス自己結合。これについては改善努力中。</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7" name="Shape 1327"/>
          <p:cNvSpPr/>
          <p:nvPr>
            <p:ph type="sldImg"/>
          </p:nvPr>
        </p:nvSpPr>
        <p:spPr>
          <a:prstGeom prst="rect">
            <a:avLst/>
          </a:prstGeom>
        </p:spPr>
        <p:txBody>
          <a:bodyPr/>
          <a:lstStyle/>
          <a:p>
            <a:pPr/>
          </a:p>
        </p:txBody>
      </p:sp>
      <p:sp>
        <p:nvSpPr>
          <p:cNvPr id="1328" name="Shape 1328"/>
          <p:cNvSpPr/>
          <p:nvPr>
            <p:ph type="body" sz="quarter" idx="1"/>
          </p:nvPr>
        </p:nvSpPr>
        <p:spPr>
          <a:prstGeom prst="rect">
            <a:avLst/>
          </a:prstGeom>
        </p:spPr>
        <p:txBody>
          <a:bodyPr/>
          <a:lstStyle/>
          <a:p>
            <a:pPr defTabSz="584200">
              <a:buClr>
                <a:srgbClr val="000000"/>
              </a:buClr>
              <a:buFont typeface="Helvetica"/>
              <a:defRPr sz="1600">
                <a:latin typeface="Lucida Grande"/>
                <a:ea typeface="Lucida Grande"/>
                <a:cs typeface="Lucida Grande"/>
                <a:sym typeface="Lucida Grande"/>
              </a:defRPr>
            </a:pPr>
            <a:r>
              <a:rPr>
                <a:latin typeface="ヒラギノ角ゴ ProN W3"/>
                <a:ea typeface="ヒラギノ角ゴ ProN W3"/>
                <a:cs typeface="ヒラギノ角ゴ ProN W3"/>
                <a:sym typeface="ヒラギノ角ゴ ProN W3"/>
              </a:rPr>
              <a:t>３つの良く知られた</a:t>
            </a:r>
            <a:r>
              <a:rPr>
                <a:latin typeface="Helvetica"/>
                <a:ea typeface="Helvetica"/>
                <a:cs typeface="Helvetica"/>
                <a:sym typeface="Helvetica"/>
              </a:rPr>
              <a:t> threshold </a:t>
            </a:r>
            <a:r>
              <a:rPr>
                <a:latin typeface="ヒラギノ角ゴ ProN W3"/>
                <a:ea typeface="ヒラギノ角ゴ ProN W3"/>
                <a:cs typeface="ヒラギノ角ゴ ProN W3"/>
                <a:sym typeface="ヒラギノ角ゴ ProN W3"/>
              </a:rPr>
              <a:t>がある。</a:t>
            </a:r>
          </a:p>
          <a:p>
            <a:pPr defTabSz="584200">
              <a:buClr>
                <a:srgbClr val="000000"/>
              </a:buClr>
              <a:buFont typeface="Helvetica"/>
              <a:defRPr sz="1600">
                <a:latin typeface="Lucida Grande"/>
                <a:ea typeface="Lucida Grande"/>
                <a:cs typeface="Lucida Grande"/>
                <a:sym typeface="Lucida Grande"/>
              </a:defRPr>
            </a:pPr>
            <a:r>
              <a:rPr>
                <a:latin typeface="ヒラギノ角ゴ ProN W3"/>
                <a:ea typeface="ヒラギノ角ゴ ProN W3"/>
                <a:cs typeface="ヒラギノ角ゴ ProN W3"/>
                <a:sym typeface="ヒラギノ角ゴ ProN W3"/>
              </a:rPr>
              <a:t>まずは</a:t>
            </a:r>
            <a:r>
              <a:rPr>
                <a:latin typeface="Helvetica"/>
                <a:ea typeface="Helvetica"/>
                <a:cs typeface="Helvetica"/>
                <a:sym typeface="Helvetica"/>
              </a:rPr>
              <a:t> 250 GeV </a:t>
            </a:r>
            <a:r>
              <a:rPr>
                <a:latin typeface="ヒラギノ角ゴ ProN W3"/>
                <a:ea typeface="ヒラギノ角ゴ ProN W3"/>
                <a:cs typeface="ヒラギノ角ゴ ProN W3"/>
                <a:sym typeface="ヒラギノ角ゴ ProN W3"/>
              </a:rPr>
              <a:t>で</a:t>
            </a:r>
            <a:r>
              <a:rPr>
                <a:latin typeface="Helvetica"/>
                <a:ea typeface="Helvetica"/>
                <a:cs typeface="Helvetica"/>
                <a:sym typeface="Helvetica"/>
              </a:rPr>
              <a:t> ZH</a:t>
            </a:r>
            <a:r>
              <a:rPr>
                <a:latin typeface="ヒラギノ角ゴ ProN W3"/>
                <a:ea typeface="ヒラギノ角ゴ ProN W3"/>
                <a:cs typeface="ヒラギノ角ゴ ProN W3"/>
                <a:sym typeface="ヒラギノ角ゴ ProN W3"/>
              </a:rPr>
              <a:t>生成。ここでヒッグス質量や量子数、崩壊分岐比を測定。特に</a:t>
            </a:r>
            <a:r>
              <a:rPr>
                <a:latin typeface="Helvetica"/>
                <a:ea typeface="Helvetica"/>
                <a:cs typeface="Helvetica"/>
                <a:sym typeface="Helvetica"/>
              </a:rPr>
              <a:t> recoil mass measurement </a:t>
            </a:r>
            <a:r>
              <a:rPr>
                <a:latin typeface="ヒラギノ角ゴ ProN W3"/>
                <a:ea typeface="ヒラギノ角ゴ ProN W3"/>
                <a:cs typeface="ヒラギノ角ゴ ProN W3"/>
                <a:sym typeface="ヒラギノ角ゴ ProN W3"/>
              </a:rPr>
              <a:t>による</a:t>
            </a:r>
            <a:r>
              <a:rPr>
                <a:latin typeface="Helvetica"/>
                <a:ea typeface="Helvetica"/>
                <a:cs typeface="Helvetica"/>
                <a:sym typeface="Helvetica"/>
              </a:rPr>
              <a:t> HZZ </a:t>
            </a:r>
            <a:r>
              <a:rPr>
                <a:latin typeface="ヒラギノ角ゴ ProN W3"/>
                <a:ea typeface="ヒラギノ角ゴ ProN W3"/>
                <a:cs typeface="ヒラギノ角ゴ ProN W3"/>
                <a:sym typeface="ヒラギノ角ゴ ProN W3"/>
              </a:rPr>
              <a:t>結合の絶対測定（</a:t>
            </a:r>
            <a:r>
              <a:rPr>
                <a:latin typeface="Helvetica"/>
                <a:ea typeface="Helvetica"/>
                <a:cs typeface="Helvetica"/>
                <a:sym typeface="Helvetica"/>
              </a:rPr>
              <a:t>LHC </a:t>
            </a:r>
            <a:r>
              <a:rPr>
                <a:latin typeface="ヒラギノ角ゴ ProN W3"/>
                <a:ea typeface="ヒラギノ角ゴ ProN W3"/>
                <a:cs typeface="ヒラギノ角ゴ ProN W3"/>
                <a:sym typeface="ヒラギノ角ゴ ProN W3"/>
              </a:rPr>
              <a:t>では不可能）が重要。</a:t>
            </a:r>
          </a:p>
          <a:p>
            <a:pPr defTabSz="584200">
              <a:buClr>
                <a:srgbClr val="000000"/>
              </a:buClr>
              <a:buFont typeface="Helvetica"/>
              <a:defRPr sz="1600">
                <a:latin typeface="Lucida Grande"/>
                <a:ea typeface="Lucida Grande"/>
                <a:cs typeface="Lucida Grande"/>
                <a:sym typeface="Lucida Grande"/>
              </a:defRPr>
            </a:pPr>
            <a:r>
              <a:rPr>
                <a:latin typeface="ヒラギノ角ゴ ProN W3"/>
                <a:ea typeface="ヒラギノ角ゴ ProN W3"/>
                <a:cs typeface="ヒラギノ角ゴ ProN W3"/>
                <a:sym typeface="ヒラギノ角ゴ ProN W3"/>
              </a:rPr>
              <a:t>次に</a:t>
            </a:r>
            <a:r>
              <a:rPr>
                <a:latin typeface="Helvetica"/>
                <a:ea typeface="Helvetica"/>
                <a:cs typeface="Helvetica"/>
                <a:sym typeface="Helvetica"/>
              </a:rPr>
              <a:t>350 GeV </a:t>
            </a:r>
            <a:r>
              <a:rPr>
                <a:latin typeface="ヒラギノ角ゴ ProN W3"/>
                <a:ea typeface="ヒラギノ角ゴ ProN W3"/>
                <a:cs typeface="ヒラギノ角ゴ ProN W3"/>
                <a:sym typeface="ヒラギノ角ゴ ProN W3"/>
              </a:rPr>
              <a:t>のトップ対</a:t>
            </a:r>
            <a:r>
              <a:rPr>
                <a:latin typeface="Helvetica"/>
                <a:ea typeface="Helvetica"/>
                <a:cs typeface="Helvetica"/>
                <a:sym typeface="Helvetica"/>
              </a:rPr>
              <a:t> threshold</a:t>
            </a:r>
            <a:r>
              <a:rPr>
                <a:latin typeface="ヒラギノ角ゴ ProN W3"/>
                <a:ea typeface="ヒラギノ角ゴ ProN W3"/>
                <a:cs typeface="ヒラギノ角ゴ ProN W3"/>
                <a:sym typeface="ヒラギノ角ゴ ProN W3"/>
              </a:rPr>
              <a:t>。ここではトップの質量の精密測定を始めとするトップに関する様々な測定に加えて、トップ湯川結合の間接測定の可能性がある。光子光子衝突によるヒッグスの自己結合測定の可能性もある。</a:t>
            </a:r>
          </a:p>
          <a:p>
            <a:pPr defTabSz="584200">
              <a:buClr>
                <a:srgbClr val="000000"/>
              </a:buClr>
              <a:buFont typeface="Helvetica"/>
              <a:defRPr sz="1600">
                <a:latin typeface="Lucida Grande"/>
                <a:ea typeface="Lucida Grande"/>
                <a:cs typeface="Lucida Grande"/>
                <a:sym typeface="Lucida Grande"/>
              </a:defRPr>
            </a:pPr>
            <a:r>
              <a:rPr>
                <a:latin typeface="ヒラギノ角ゴ ProN W3"/>
                <a:ea typeface="ヒラギノ角ゴ ProN W3"/>
                <a:cs typeface="ヒラギノ角ゴ ProN W3"/>
                <a:sym typeface="ヒラギノ角ゴ ProN W3"/>
              </a:rPr>
              <a:t>次は</a:t>
            </a:r>
            <a:r>
              <a:rPr>
                <a:latin typeface="Helvetica"/>
                <a:ea typeface="Helvetica"/>
                <a:cs typeface="Helvetica"/>
                <a:sym typeface="Helvetica"/>
              </a:rPr>
              <a:t>500 GeV</a:t>
            </a:r>
            <a:r>
              <a:rPr>
                <a:latin typeface="ヒラギノ角ゴ ProN W3"/>
                <a:ea typeface="ヒラギノ角ゴ ProN W3"/>
                <a:cs typeface="ヒラギノ角ゴ ProN W3"/>
                <a:sym typeface="ヒラギノ角ゴ ProN W3"/>
              </a:rPr>
              <a:t>、ここでは</a:t>
            </a:r>
            <a:r>
              <a:rPr>
                <a:latin typeface="Helvetica"/>
                <a:ea typeface="Helvetica"/>
                <a:cs typeface="Helvetica"/>
                <a:sym typeface="Helvetica"/>
              </a:rPr>
              <a:t> W-fusion </a:t>
            </a:r>
            <a:r>
              <a:rPr>
                <a:latin typeface="ヒラギノ角ゴ ProN W3"/>
                <a:ea typeface="ヒラギノ角ゴ ProN W3"/>
                <a:cs typeface="ヒラギノ角ゴ ProN W3"/>
                <a:sym typeface="ヒラギノ角ゴ ProN W3"/>
              </a:rPr>
              <a:t>によるヒッグス生成でまず</a:t>
            </a:r>
            <a:r>
              <a:rPr>
                <a:latin typeface="Helvetica"/>
                <a:ea typeface="Helvetica"/>
                <a:cs typeface="Helvetica"/>
                <a:sym typeface="Helvetica"/>
              </a:rPr>
              <a:t> HWW </a:t>
            </a:r>
            <a:r>
              <a:rPr>
                <a:latin typeface="ヒラギノ角ゴ ProN W3"/>
                <a:ea typeface="ヒラギノ角ゴ ProN W3"/>
                <a:cs typeface="ヒラギノ角ゴ ProN W3"/>
                <a:sym typeface="ヒラギノ角ゴ ProN W3"/>
              </a:rPr>
              <a:t>結合を精密測定。これは、ヒッグスの全巾に対する制限を与えることで、これまでの結合測定の全ての精度をいっきにおし上げる。そして、</a:t>
            </a:r>
            <a:r>
              <a:rPr>
                <a:latin typeface="Helvetica"/>
                <a:ea typeface="Helvetica"/>
                <a:cs typeface="Helvetica"/>
                <a:sym typeface="Helvetica"/>
              </a:rPr>
              <a:t>ttH </a:t>
            </a:r>
            <a:r>
              <a:rPr>
                <a:latin typeface="ヒラギノ角ゴ ProN W3"/>
                <a:ea typeface="ヒラギノ角ゴ ProN W3"/>
                <a:cs typeface="ヒラギノ角ゴ ProN W3"/>
                <a:sym typeface="ヒラギノ角ゴ ProN W3"/>
              </a:rPr>
              <a:t>によるトップ湯川結合測定と</a:t>
            </a:r>
            <a:r>
              <a:rPr>
                <a:latin typeface="Helvetica"/>
                <a:ea typeface="Helvetica"/>
                <a:cs typeface="Helvetica"/>
                <a:sym typeface="Helvetica"/>
              </a:rPr>
              <a:t> ZHH </a:t>
            </a:r>
            <a:r>
              <a:rPr>
                <a:latin typeface="ヒラギノ角ゴ ProN W3"/>
                <a:ea typeface="ヒラギノ角ゴ ProN W3"/>
                <a:cs typeface="ヒラギノ角ゴ ProN W3"/>
                <a:sym typeface="ヒラギノ角ゴ ProN W3"/>
              </a:rPr>
              <a:t>によるヒッグスの自己結合測定である。こうして、</a:t>
            </a:r>
            <a:r>
              <a:rPr>
                <a:latin typeface="Helvetica"/>
                <a:ea typeface="Helvetica"/>
                <a:cs typeface="Helvetica"/>
                <a:sym typeface="Helvetica"/>
              </a:rPr>
              <a:t>500 GeV ILC </a:t>
            </a:r>
            <a:r>
              <a:rPr>
                <a:latin typeface="ヒラギノ角ゴ ProN W3"/>
                <a:ea typeface="ヒラギノ角ゴ ProN W3"/>
                <a:cs typeface="ヒラギノ角ゴ ProN W3"/>
                <a:sym typeface="ヒラギノ角ゴ ProN W3"/>
              </a:rPr>
              <a:t>では、ヒッグスに対する質量と結合定数の関係のプロットを完結することができる。</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5" name="Shape 1555"/>
          <p:cNvSpPr/>
          <p:nvPr>
            <p:ph type="sldImg"/>
          </p:nvPr>
        </p:nvSpPr>
        <p:spPr>
          <a:prstGeom prst="rect">
            <a:avLst/>
          </a:prstGeom>
        </p:spPr>
        <p:txBody>
          <a:bodyPr/>
          <a:lstStyle/>
          <a:p>
            <a:pPr/>
          </a:p>
        </p:txBody>
      </p:sp>
      <p:sp>
        <p:nvSpPr>
          <p:cNvPr id="1556" name="Shape 1556"/>
          <p:cNvSpPr/>
          <p:nvPr>
            <p:ph type="body" sz="quarter" idx="1"/>
          </p:nvPr>
        </p:nvSpPr>
        <p:spPr>
          <a:prstGeom prst="rect">
            <a:avLst/>
          </a:prstGeom>
        </p:spPr>
        <p:txBody>
          <a:bodyPr/>
          <a:lstStyle/>
          <a:p>
            <a:pPr lvl="1" indent="0">
              <a:defRPr sz="1200">
                <a:latin typeface="+mn-lt"/>
                <a:ea typeface="+mn-ea"/>
                <a:cs typeface="+mn-cs"/>
                <a:sym typeface="Calibri"/>
              </a:defRPr>
            </a:pPr>
            <a:r>
              <a:t>4</a:t>
            </a:r>
            <a:r>
              <a:t>点結合の足のひとつが真空期待値を得ることで</a:t>
            </a:r>
            <a:r>
              <a:t>3</a:t>
            </a:r>
            <a:r>
              <a:t>点結合になる</a:t>
            </a:r>
            <a:r>
              <a:t> </a:t>
            </a:r>
            <a:r>
              <a:rPr>
                <a:latin typeface="Wingdings"/>
                <a:ea typeface="Wingdings"/>
                <a:cs typeface="Wingdings"/>
                <a:sym typeface="Wingdings"/>
              </a:rPr>
              <a:t> </a:t>
            </a:r>
            <a:r>
              <a:t>真空凝縮の直接検証</a:t>
            </a:r>
          </a:p>
          <a:p>
            <a:pPr lvl="1" indent="0">
              <a:defRPr sz="1200">
                <a:latin typeface="+mn-lt"/>
                <a:ea typeface="+mn-ea"/>
                <a:cs typeface="+mn-cs"/>
                <a:sym typeface="Calibri"/>
              </a:defRPr>
            </a:pPr>
            <a:r>
              <a:t>宇宙の成り立ちと密接に関係</a:t>
            </a:r>
            <a:r>
              <a:t> </a:t>
            </a:r>
            <a:r>
              <a:rPr>
                <a:latin typeface="Wingdings"/>
                <a:ea typeface="Wingdings"/>
                <a:cs typeface="Wingdings"/>
                <a:sym typeface="Wingdings"/>
              </a:rPr>
              <a:t> </a:t>
            </a:r>
            <a:r>
              <a:t>宇宙初期は対称性を保った状態、低温になる過程で相転移が起きてヒッグス・ポテンシャルは現在の形に</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tif"/></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1270000" y="203200"/>
            <a:ext cx="10464800" cy="2540000"/>
          </a:xfrm>
          <a:prstGeom prst="rect">
            <a:avLst/>
          </a:prstGeom>
          <a:ln>
            <a:miter lim="400000"/>
          </a:ln>
        </p:spPr>
        <p:txBody>
          <a:bodyPr lIns="50800" tIns="50800" rIns="50800" bIns="50800"/>
          <a:lstStyle>
            <a:lvl1pPr defTabSz="457200">
              <a:defRPr sz="7200">
                <a:solidFill>
                  <a:srgbClr val="FFFFFF"/>
                </a:solidFill>
                <a:uFillTx/>
                <a:latin typeface="+mj-lt"/>
                <a:ea typeface="+mj-ea"/>
                <a:cs typeface="+mj-cs"/>
                <a:sym typeface="ヒラギノ丸ゴ Pro"/>
              </a:defRPr>
            </a:lvl1pPr>
          </a:lstStyle>
          <a:p>
            <a:pPr/>
            <a:r>
              <a:t>タイトルテキスト</a:t>
            </a:r>
          </a:p>
        </p:txBody>
      </p:sp>
      <p:sp>
        <p:nvSpPr>
          <p:cNvPr id="12" name="Shape 12"/>
          <p:cNvSpPr/>
          <p:nvPr>
            <p:ph type="body" idx="1"/>
          </p:nvPr>
        </p:nvSpPr>
        <p:spPr>
          <a:xfrm>
            <a:off x="1270000" y="2946400"/>
            <a:ext cx="10464800" cy="5740400"/>
          </a:xfrm>
          <a:prstGeom prst="rect">
            <a:avLst/>
          </a:prstGeom>
          <a:ln>
            <a:miter lim="400000"/>
          </a:ln>
        </p:spPr>
        <p:txBody>
          <a:bodyPr lIns="50800" tIns="50800" rIns="50800" bIns="50800" anchor="ctr"/>
          <a:lstStyle>
            <a:lvl1pPr marL="893697" indent="-436497" defTabSz="457200">
              <a:spcBef>
                <a:spcPts val="3000"/>
              </a:spcBef>
              <a:buClrTx/>
              <a:buSzPct val="43000"/>
              <a:buFontTx/>
              <a:buBlip>
                <a:blip r:embed="rId3"/>
              </a:buBlip>
              <a:defRPr sz="3600">
                <a:solidFill>
                  <a:srgbClr val="FFFFFF"/>
                </a:solidFill>
                <a:uFillTx/>
                <a:latin typeface="+mj-lt"/>
                <a:ea typeface="+mj-ea"/>
                <a:cs typeface="+mj-cs"/>
                <a:sym typeface="ヒラギノ丸ゴ Pro"/>
              </a:defRPr>
            </a:lvl1pPr>
            <a:lvl2pPr marL="1439797" indent="-436497" defTabSz="457200">
              <a:spcBef>
                <a:spcPts val="3000"/>
              </a:spcBef>
              <a:buClrTx/>
              <a:buSzPct val="43000"/>
              <a:buFontTx/>
              <a:buBlip>
                <a:blip r:embed="rId3"/>
              </a:buBlip>
              <a:defRPr sz="3600">
                <a:solidFill>
                  <a:srgbClr val="FFFFFF"/>
                </a:solidFill>
                <a:uFillTx/>
                <a:latin typeface="+mj-lt"/>
                <a:ea typeface="+mj-ea"/>
                <a:cs typeface="+mj-cs"/>
                <a:sym typeface="ヒラギノ丸ゴ Pro"/>
              </a:defRPr>
            </a:lvl2pPr>
            <a:lvl3pPr marL="1973197" indent="-436497" defTabSz="457200">
              <a:spcBef>
                <a:spcPts val="3000"/>
              </a:spcBef>
              <a:buClrTx/>
              <a:buSzPct val="43000"/>
              <a:buFontTx/>
              <a:buBlip>
                <a:blip r:embed="rId3"/>
              </a:buBlip>
              <a:defRPr sz="3600">
                <a:solidFill>
                  <a:srgbClr val="FFFFFF"/>
                </a:solidFill>
                <a:uFillTx/>
                <a:latin typeface="+mj-lt"/>
                <a:ea typeface="+mj-ea"/>
                <a:cs typeface="+mj-cs"/>
                <a:sym typeface="ヒラギノ丸ゴ Pro"/>
              </a:defRPr>
            </a:lvl3pPr>
            <a:lvl4pPr marL="2544697" indent="-436497" defTabSz="457200">
              <a:spcBef>
                <a:spcPts val="3000"/>
              </a:spcBef>
              <a:buClrTx/>
              <a:buSzPct val="43000"/>
              <a:buFontTx/>
              <a:buBlip>
                <a:blip r:embed="rId3"/>
              </a:buBlip>
              <a:defRPr sz="3600">
                <a:solidFill>
                  <a:srgbClr val="FFFFFF"/>
                </a:solidFill>
                <a:uFillTx/>
                <a:latin typeface="+mj-lt"/>
                <a:ea typeface="+mj-ea"/>
                <a:cs typeface="+mj-cs"/>
                <a:sym typeface="ヒラギノ丸ゴ Pro"/>
              </a:defRPr>
            </a:lvl4pPr>
            <a:lvl5pPr marL="3128897" indent="-436497" defTabSz="457200">
              <a:spcBef>
                <a:spcPts val="3000"/>
              </a:spcBef>
              <a:buClrTx/>
              <a:buSzPct val="43000"/>
              <a:buFontTx/>
              <a:buBlip>
                <a:blip r:embed="rId3"/>
              </a:buBlip>
              <a:defRPr sz="3600">
                <a:solidFill>
                  <a:srgbClr val="FFFFFF"/>
                </a:solidFill>
                <a:uFillTx/>
                <a:latin typeface="+mj-lt"/>
                <a:ea typeface="+mj-ea"/>
                <a:cs typeface="+mj-cs"/>
                <a:sym typeface="ヒラギノ丸ゴ Pro"/>
              </a:defRPr>
            </a:lvl5pPr>
          </a:lstStyle>
          <a:p>
            <a:pPr/>
            <a:r>
              <a:t>本文レベル1</a:t>
            </a:r>
          </a:p>
          <a:p>
            <a:pPr lvl="1"/>
            <a:r>
              <a:t>本文レベル2</a:t>
            </a:r>
          </a:p>
          <a:p>
            <a:pPr lvl="2"/>
            <a:r>
              <a:t>本文レベル3</a:t>
            </a:r>
          </a:p>
          <a:p>
            <a:pPr lvl="3"/>
            <a:r>
              <a:t>本文レベル4</a:t>
            </a:r>
          </a:p>
          <a:p>
            <a:pPr lvl="4"/>
            <a:r>
              <a:t>本文レベル 5</a:t>
            </a:r>
          </a:p>
        </p:txBody>
      </p:sp>
      <p:sp>
        <p:nvSpPr>
          <p:cNvPr id="13" name="Shape 13"/>
          <p:cNvSpPr/>
          <p:nvPr>
            <p:ph type="sldNum" sz="quarter" idx="2"/>
          </p:nvPr>
        </p:nvSpPr>
        <p:spPr>
          <a:xfrm>
            <a:off x="6295733" y="9321800"/>
            <a:ext cx="412396" cy="330200"/>
          </a:xfrm>
          <a:prstGeom prst="rect">
            <a:avLst/>
          </a:prstGeom>
          <a:ln>
            <a:miter lim="400000"/>
          </a:ln>
        </p:spPr>
        <p:txBody>
          <a:bodyPr lIns="50800" tIns="50800" rIns="50800" bIns="50800" anchor="t"/>
          <a:lstStyle>
            <a:lvl1pPr algn="ctr" defTabSz="457200">
              <a:defRPr sz="1800">
                <a:solidFill>
                  <a:srgbClr val="FFFFFF"/>
                </a:solidFill>
                <a:uFillTx/>
                <a:latin typeface="+mj-lt"/>
                <a:ea typeface="+mj-ea"/>
                <a:cs typeface="+mj-cs"/>
                <a:sym typeface="ヒラギノ丸ゴ Pr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90" name="Shape 90"/>
          <p:cNvSpPr/>
          <p:nvPr>
            <p:ph type="title"/>
          </p:nvPr>
        </p:nvSpPr>
        <p:spPr>
          <a:xfrm>
            <a:off x="1270000" y="2971800"/>
            <a:ext cx="10464800" cy="3810000"/>
          </a:xfrm>
          <a:prstGeom prst="rect">
            <a:avLst/>
          </a:prstGeom>
          <a:ln>
            <a:miter lim="400000"/>
          </a:ln>
        </p:spPr>
        <p:txBody>
          <a:bodyPr lIns="0" tIns="0" rIns="0" bIns="0"/>
          <a:lstStyle>
            <a:lvl1pPr defTabSz="584200">
              <a:defRPr b="1" sz="8400">
                <a:uFillTx/>
                <a:latin typeface="Helvetica Neue"/>
                <a:ea typeface="Helvetica Neue"/>
                <a:cs typeface="Helvetica Neue"/>
                <a:sym typeface="Helvetica Neue"/>
              </a:defRPr>
            </a:lvl1pPr>
          </a:lstStyle>
          <a:p>
            <a:pPr/>
            <a:r>
              <a:t>タイトルテキスト</a:t>
            </a:r>
          </a:p>
        </p:txBody>
      </p:sp>
      <p:sp>
        <p:nvSpPr>
          <p:cNvPr id="91" name="Shape 91"/>
          <p:cNvSpPr/>
          <p:nvPr>
            <p:ph type="sldNum" sz="quarter" idx="2"/>
          </p:nvPr>
        </p:nvSpPr>
        <p:spPr>
          <a:xfrm>
            <a:off x="12522098" y="9334500"/>
            <a:ext cx="266904" cy="273000"/>
          </a:xfrm>
          <a:prstGeom prst="rect">
            <a:avLst/>
          </a:prstGeom>
          <a:ln>
            <a:miter lim="400000"/>
          </a:ln>
        </p:spPr>
        <p:txBody>
          <a:bodyPr lIns="0" tIns="0" rIns="0" bIns="0" anchor="t"/>
          <a:lstStyle>
            <a:lvl1pPr algn="ctr" defTabSz="584200">
              <a:defRPr sz="18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98" name="Shape 98"/>
          <p:cNvSpPr/>
          <p:nvPr>
            <p:ph type="title"/>
          </p:nvPr>
        </p:nvSpPr>
        <p:spPr>
          <a:xfrm>
            <a:off x="1270000" y="239710"/>
            <a:ext cx="10464800" cy="2465392"/>
          </a:xfrm>
          <a:prstGeom prst="rect">
            <a:avLst/>
          </a:prstGeom>
          <a:ln>
            <a:miter lim="400000"/>
          </a:ln>
        </p:spPr>
        <p:txBody>
          <a:bodyPr lIns="50800" tIns="50800" rIns="50800" bIns="50800"/>
          <a:lstStyle>
            <a:lvl1pPr defTabSz="914400">
              <a:defRPr sz="8400">
                <a:latin typeface="ヒラギノ角ゴ Pro W3"/>
                <a:ea typeface="ヒラギノ角ゴ Pro W3"/>
                <a:cs typeface="ヒラギノ角ゴ Pro W3"/>
                <a:sym typeface="ヒラギノ角ゴ Pro W3"/>
              </a:defRPr>
            </a:lvl1pPr>
          </a:lstStyle>
          <a:p>
            <a:pPr/>
            <a:r>
              <a:t>タイトルテキスト</a:t>
            </a:r>
          </a:p>
        </p:txBody>
      </p:sp>
      <p:sp>
        <p:nvSpPr>
          <p:cNvPr id="99" name="Shape 99"/>
          <p:cNvSpPr/>
          <p:nvPr>
            <p:ph type="body" idx="1"/>
          </p:nvPr>
        </p:nvSpPr>
        <p:spPr>
          <a:xfrm>
            <a:off x="1270000" y="1498600"/>
            <a:ext cx="10464800" cy="8255000"/>
          </a:xfrm>
          <a:prstGeom prst="rect">
            <a:avLst/>
          </a:prstGeom>
          <a:ln>
            <a:miter lim="400000"/>
          </a:ln>
        </p:spPr>
        <p:txBody>
          <a:bodyPr lIns="50800" tIns="50800" rIns="50800" bIns="50800" anchor="ctr"/>
          <a:lstStyle>
            <a:lvl1pPr marL="736600" indent="-571500" defTabSz="914400">
              <a:spcBef>
                <a:spcPts val="2400"/>
              </a:spcBef>
              <a:buSzPct val="171000"/>
              <a:buFont typeface="ヒラギノ角ゴ Pro W3"/>
              <a:defRPr sz="4200">
                <a:latin typeface="ヒラギノ角ゴ Pro W3"/>
                <a:ea typeface="ヒラギノ角ゴ Pro W3"/>
                <a:cs typeface="ヒラギノ角ゴ Pro W3"/>
                <a:sym typeface="ヒラギノ角ゴ Pro W3"/>
              </a:defRPr>
            </a:lvl1pPr>
            <a:lvl2pPr marL="1181100" indent="-571500" defTabSz="914400">
              <a:spcBef>
                <a:spcPts val="2400"/>
              </a:spcBef>
              <a:buSzPct val="171000"/>
              <a:buFont typeface="ヒラギノ角ゴ Pro W3"/>
              <a:buChar char="•"/>
              <a:defRPr sz="4200">
                <a:latin typeface="ヒラギノ角ゴ Pro W3"/>
                <a:ea typeface="ヒラギノ角ゴ Pro W3"/>
                <a:cs typeface="ヒラギノ角ゴ Pro W3"/>
                <a:sym typeface="ヒラギノ角ゴ Pro W3"/>
              </a:defRPr>
            </a:lvl2pPr>
            <a:lvl3pPr marL="1625600" indent="-571500" defTabSz="914400">
              <a:spcBef>
                <a:spcPts val="2400"/>
              </a:spcBef>
              <a:buSzPct val="171000"/>
              <a:buFont typeface="ヒラギノ角ゴ Pro W3"/>
              <a:defRPr sz="4200">
                <a:latin typeface="ヒラギノ角ゴ Pro W3"/>
                <a:ea typeface="ヒラギノ角ゴ Pro W3"/>
                <a:cs typeface="ヒラギノ角ゴ Pro W3"/>
                <a:sym typeface="ヒラギノ角ゴ Pro W3"/>
              </a:defRPr>
            </a:lvl3pPr>
            <a:lvl4pPr marL="2070100" indent="-571500" defTabSz="914400">
              <a:spcBef>
                <a:spcPts val="2400"/>
              </a:spcBef>
              <a:buSzPct val="171000"/>
              <a:buFont typeface="ヒラギノ角ゴ Pro W3"/>
              <a:buChar char="•"/>
              <a:defRPr sz="4200">
                <a:latin typeface="ヒラギノ角ゴ Pro W3"/>
                <a:ea typeface="ヒラギノ角ゴ Pro W3"/>
                <a:cs typeface="ヒラギノ角ゴ Pro W3"/>
                <a:sym typeface="ヒラギノ角ゴ Pro W3"/>
              </a:defRPr>
            </a:lvl4pPr>
            <a:lvl5pPr marL="2514600" indent="-571500" defTabSz="914400">
              <a:spcBef>
                <a:spcPts val="2400"/>
              </a:spcBef>
              <a:buSzPct val="171000"/>
              <a:buFont typeface="ヒラギノ角ゴ Pro W3"/>
              <a:buChar char="•"/>
              <a:defRPr sz="4200">
                <a:latin typeface="ヒラギノ角ゴ Pro W3"/>
                <a:ea typeface="ヒラギノ角ゴ Pro W3"/>
                <a:cs typeface="ヒラギノ角ゴ Pro W3"/>
                <a:sym typeface="ヒラギノ角ゴ Pro W3"/>
              </a:defRPr>
            </a:lvl5pPr>
          </a:lstStyle>
          <a:p>
            <a:pPr/>
            <a:r>
              <a:t>本文レベル1</a:t>
            </a:r>
          </a:p>
          <a:p>
            <a:pPr lvl="1"/>
            <a:r>
              <a:t>本文レベル2</a:t>
            </a:r>
          </a:p>
          <a:p>
            <a:pPr lvl="2"/>
            <a:r>
              <a:t>本文レベル3</a:t>
            </a:r>
          </a:p>
          <a:p>
            <a:pPr lvl="3"/>
            <a:r>
              <a:t>本文レベル4</a:t>
            </a:r>
          </a:p>
          <a:p>
            <a:pPr lvl="4"/>
            <a:r>
              <a:t>本文レベル 5</a:t>
            </a:r>
          </a:p>
        </p:txBody>
      </p:sp>
      <p:sp>
        <p:nvSpPr>
          <p:cNvPr id="100" name="Shape 100"/>
          <p:cNvSpPr/>
          <p:nvPr>
            <p:ph type="sldNum" sz="quarter" idx="2"/>
          </p:nvPr>
        </p:nvSpPr>
        <p:spPr>
          <a:xfrm>
            <a:off x="6145606" y="9283700"/>
            <a:ext cx="713588" cy="533400"/>
          </a:xfrm>
          <a:prstGeom prst="rect">
            <a:avLst/>
          </a:prstGeom>
          <a:ln>
            <a:miter lim="400000"/>
          </a:ln>
        </p:spPr>
        <p:txBody>
          <a:bodyPr lIns="0" tIns="0" rIns="0" bIns="0" anchor="t"/>
          <a:lstStyle>
            <a:lvl1pPr algn="ctr" defTabSz="584200">
              <a:defRPr sz="4200">
                <a:solidFill>
                  <a:srgbClr val="000000"/>
                </a:solidFill>
                <a:uFill>
                  <a:solidFill>
                    <a:srgbClr val="000000"/>
                  </a:solidFill>
                </a:uFill>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Default - 白紙">
    <p:spTree>
      <p:nvGrpSpPr>
        <p:cNvPr id="1" name=""/>
        <p:cNvGrpSpPr/>
        <p:nvPr/>
      </p:nvGrpSpPr>
      <p:grpSpPr>
        <a:xfrm>
          <a:off x="0" y="0"/>
          <a:ext cx="0" cy="0"/>
          <a:chOff x="0" y="0"/>
          <a:chExt cx="0" cy="0"/>
        </a:xfrm>
      </p:grpSpPr>
      <p:sp>
        <p:nvSpPr>
          <p:cNvPr id="107" name="Shape 107"/>
          <p:cNvSpPr/>
          <p:nvPr>
            <p:ph type="sldNum" sz="quarter" idx="2"/>
          </p:nvPr>
        </p:nvSpPr>
        <p:spPr>
          <a:xfrm>
            <a:off x="12075813" y="9256710"/>
            <a:ext cx="238722" cy="221954"/>
          </a:xfrm>
          <a:prstGeom prst="rect">
            <a:avLst/>
          </a:prstGeom>
          <a:ln>
            <a:miter lim="400000"/>
          </a:ln>
        </p:spPr>
        <p:txBody>
          <a:bodyPr lIns="0" tIns="0" rIns="0" bIns="0" anchor="t"/>
          <a:lstStyle>
            <a:lvl1pPr algn="ctr" defTabSz="584200">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114" name="Shape 114"/>
          <p:cNvSpPr/>
          <p:nvPr>
            <p:ph type="title"/>
          </p:nvPr>
        </p:nvSpPr>
        <p:spPr>
          <a:xfrm>
            <a:off x="650238" y="130951"/>
            <a:ext cx="11704324" cy="2144890"/>
          </a:xfrm>
          <a:prstGeom prst="rect">
            <a:avLst/>
          </a:prstGeom>
          <a:ln>
            <a:miter lim="400000"/>
          </a:ln>
        </p:spPr>
        <p:txBody>
          <a:bodyPr lIns="65022" tIns="65022" rIns="65022" bIns="65022">
            <a:normAutofit fontScale="100000" lnSpcReduction="0"/>
          </a:bodyPr>
          <a:lstStyle>
            <a:lvl1pPr defTabSz="914400">
              <a:defRPr>
                <a:uFillTx/>
                <a:latin typeface="Arial"/>
                <a:ea typeface="Arial"/>
                <a:cs typeface="Arial"/>
                <a:sym typeface="Arial"/>
              </a:defRPr>
            </a:lvl1pPr>
          </a:lstStyle>
          <a:p>
            <a:pPr/>
            <a:r>
              <a:t>タイトルテキスト</a:t>
            </a:r>
          </a:p>
        </p:txBody>
      </p:sp>
      <p:sp>
        <p:nvSpPr>
          <p:cNvPr id="115" name="Shape 115"/>
          <p:cNvSpPr/>
          <p:nvPr>
            <p:ph type="body" idx="1"/>
          </p:nvPr>
        </p:nvSpPr>
        <p:spPr>
          <a:xfrm>
            <a:off x="650238" y="2275838"/>
            <a:ext cx="11704324" cy="7477762"/>
          </a:xfrm>
          <a:prstGeom prst="rect">
            <a:avLst/>
          </a:prstGeom>
          <a:ln>
            <a:miter lim="400000"/>
          </a:ln>
        </p:spPr>
        <p:txBody>
          <a:bodyPr lIns="65022" tIns="65022" rIns="65022" bIns="65022">
            <a:normAutofit fontScale="100000" lnSpcReduction="0"/>
          </a:bodyPr>
          <a:lstStyle>
            <a:lvl1pPr marL="471487" indent="-471487" defTabSz="914400">
              <a:spcBef>
                <a:spcPts val="700"/>
              </a:spcBef>
              <a:buClrTx/>
              <a:defRPr>
                <a:uFillTx/>
                <a:latin typeface="Arial"/>
                <a:ea typeface="Arial"/>
                <a:cs typeface="Arial"/>
                <a:sym typeface="Arial"/>
              </a:defRPr>
            </a:lvl1pPr>
            <a:lvl2pPr marL="906234" indent="-449034" defTabSz="914400">
              <a:spcBef>
                <a:spcPts val="700"/>
              </a:spcBef>
              <a:buClrTx/>
              <a:defRPr sz="4400">
                <a:uFillTx/>
                <a:latin typeface="Arial"/>
                <a:ea typeface="Arial"/>
                <a:cs typeface="Arial"/>
                <a:sym typeface="Arial"/>
              </a:defRPr>
            </a:lvl2pPr>
            <a:lvl3pPr marL="1333500" indent="-419100" defTabSz="914400">
              <a:spcBef>
                <a:spcPts val="700"/>
              </a:spcBef>
              <a:buClrTx/>
              <a:defRPr sz="4400">
                <a:uFillTx/>
                <a:latin typeface="Arial"/>
                <a:ea typeface="Arial"/>
                <a:cs typeface="Arial"/>
                <a:sym typeface="Arial"/>
              </a:defRPr>
            </a:lvl3pPr>
            <a:lvl4pPr marL="1874520" indent="-502919" defTabSz="914400">
              <a:spcBef>
                <a:spcPts val="700"/>
              </a:spcBef>
              <a:buClrTx/>
              <a:defRPr sz="4400">
                <a:uFillTx/>
                <a:latin typeface="Arial"/>
                <a:ea typeface="Arial"/>
                <a:cs typeface="Arial"/>
                <a:sym typeface="Arial"/>
              </a:defRPr>
            </a:lvl4pPr>
            <a:lvl5pPr marL="2331720" indent="-502920" defTabSz="914400">
              <a:spcBef>
                <a:spcPts val="700"/>
              </a:spcBef>
              <a:buClrTx/>
              <a:defRPr sz="4400">
                <a:uFillTx/>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116" name="Shape 116"/>
          <p:cNvSpPr/>
          <p:nvPr>
            <p:ph type="sldNum" sz="quarter" idx="2"/>
          </p:nvPr>
        </p:nvSpPr>
        <p:spPr>
          <a:xfrm>
            <a:off x="9320107" y="9123785"/>
            <a:ext cx="3034455" cy="351999"/>
          </a:xfrm>
          <a:prstGeom prst="rect">
            <a:avLst/>
          </a:prstGeom>
          <a:ln>
            <a:miter lim="400000"/>
          </a:ln>
        </p:spPr>
        <p:txBody>
          <a:bodyPr wrap="square" lIns="65022" tIns="65022" rIns="65022" bIns="65022"/>
          <a:lstStyle>
            <a:lvl1pPr defTabSz="914400">
              <a:defRPr>
                <a:solidFill>
                  <a:srgbClr val="888888"/>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123" name="Shape 123"/>
          <p:cNvSpPr/>
          <p:nvPr>
            <p:ph type="title"/>
          </p:nvPr>
        </p:nvSpPr>
        <p:spPr>
          <a:xfrm>
            <a:off x="1270000" y="240862"/>
            <a:ext cx="10464800" cy="2464676"/>
          </a:xfrm>
          <a:prstGeom prst="rect">
            <a:avLst/>
          </a:prstGeom>
          <a:ln>
            <a:miter lim="400000"/>
          </a:ln>
        </p:spPr>
        <p:txBody>
          <a:bodyPr lIns="0" tIns="0" rIns="0" bIns="0"/>
          <a:lstStyle>
            <a:lvl1pPr defTabSz="584200">
              <a:defRPr sz="8400">
                <a:uFillTx/>
                <a:latin typeface="Gill Sans"/>
                <a:ea typeface="Gill Sans"/>
                <a:cs typeface="Gill Sans"/>
                <a:sym typeface="Gill Sans"/>
              </a:defRPr>
            </a:lvl1pPr>
          </a:lstStyle>
          <a:p>
            <a:pPr/>
            <a:r>
              <a:t>タイトルテキスト</a:t>
            </a:r>
          </a:p>
        </p:txBody>
      </p:sp>
      <p:sp>
        <p:nvSpPr>
          <p:cNvPr id="124" name="Shape 124"/>
          <p:cNvSpPr/>
          <p:nvPr>
            <p:ph type="body" idx="1"/>
          </p:nvPr>
        </p:nvSpPr>
        <p:spPr>
          <a:xfrm>
            <a:off x="1270000" y="2705537"/>
            <a:ext cx="10464800" cy="5841126"/>
          </a:xfrm>
          <a:prstGeom prst="rect">
            <a:avLst/>
          </a:prstGeom>
          <a:ln>
            <a:miter lim="400000"/>
          </a:ln>
        </p:spPr>
        <p:txBody>
          <a:bodyPr lIns="0" tIns="0" rIns="0" bIns="0" anchor="ctr"/>
          <a:lstStyle>
            <a:lvl1pPr marL="889000" indent="-571500" defTabSz="584200">
              <a:spcBef>
                <a:spcPts val="2400"/>
              </a:spcBef>
              <a:buClrTx/>
              <a:buSzPct val="171000"/>
              <a:buFontTx/>
              <a:defRPr sz="4200">
                <a:uFillTx/>
                <a:latin typeface="Gill Sans"/>
                <a:ea typeface="Gill Sans"/>
                <a:cs typeface="Gill Sans"/>
                <a:sym typeface="Gill Sans"/>
              </a:defRPr>
            </a:lvl1pPr>
            <a:lvl2pPr marL="1333500" indent="-571500" defTabSz="584200">
              <a:spcBef>
                <a:spcPts val="2400"/>
              </a:spcBef>
              <a:buClrTx/>
              <a:buSzPct val="171000"/>
              <a:buFontTx/>
              <a:buChar char="•"/>
              <a:defRPr sz="4200">
                <a:uFillTx/>
                <a:latin typeface="Gill Sans"/>
                <a:ea typeface="Gill Sans"/>
                <a:cs typeface="Gill Sans"/>
                <a:sym typeface="Gill Sans"/>
              </a:defRPr>
            </a:lvl2pPr>
            <a:lvl3pPr marL="1778000" indent="-571500" defTabSz="584200">
              <a:spcBef>
                <a:spcPts val="2400"/>
              </a:spcBef>
              <a:buClrTx/>
              <a:buSzPct val="171000"/>
              <a:buFontTx/>
              <a:defRPr sz="4200">
                <a:uFillTx/>
                <a:latin typeface="Gill Sans"/>
                <a:ea typeface="Gill Sans"/>
                <a:cs typeface="Gill Sans"/>
                <a:sym typeface="Gill Sans"/>
              </a:defRPr>
            </a:lvl3pPr>
            <a:lvl4pPr marL="2222500" indent="-571500" defTabSz="584200">
              <a:spcBef>
                <a:spcPts val="2400"/>
              </a:spcBef>
              <a:buClrTx/>
              <a:buSzPct val="171000"/>
              <a:buFontTx/>
              <a:buChar char="•"/>
              <a:defRPr sz="4200">
                <a:uFillTx/>
                <a:latin typeface="Gill Sans"/>
                <a:ea typeface="Gill Sans"/>
                <a:cs typeface="Gill Sans"/>
                <a:sym typeface="Gill Sans"/>
              </a:defRPr>
            </a:lvl4pPr>
            <a:lvl5pPr marL="2667000" indent="-571500" defTabSz="584200">
              <a:spcBef>
                <a:spcPts val="2400"/>
              </a:spcBef>
              <a:buClrTx/>
              <a:buSzPct val="171000"/>
              <a:buFontTx/>
              <a:buChar char="•"/>
              <a:defRPr sz="4200">
                <a:uFillTx/>
                <a:latin typeface="Gill Sans"/>
                <a:ea typeface="Gill Sans"/>
                <a:cs typeface="Gill Sans"/>
                <a:sym typeface="Gill Sans"/>
              </a:defRPr>
            </a:lvl5pPr>
          </a:lstStyle>
          <a:p>
            <a:pPr/>
            <a:r>
              <a:t>本文レベル1</a:t>
            </a:r>
          </a:p>
          <a:p>
            <a:pPr lvl="1"/>
            <a:r>
              <a:t>本文レベル2</a:t>
            </a:r>
          </a:p>
          <a:p>
            <a:pPr lvl="2"/>
            <a:r>
              <a:t>本文レベル3</a:t>
            </a:r>
          </a:p>
          <a:p>
            <a:pPr lvl="3"/>
            <a:r>
              <a:t>本文レベル4</a:t>
            </a:r>
          </a:p>
          <a:p>
            <a:pPr lvl="4"/>
            <a:r>
              <a:t>本文レベル 5</a:t>
            </a:r>
          </a:p>
        </p:txBody>
      </p:sp>
      <p:sp>
        <p:nvSpPr>
          <p:cNvPr id="125" name="Shape 125"/>
          <p:cNvSpPr/>
          <p:nvPr>
            <p:ph type="sldNum" sz="quarter" idx="2"/>
          </p:nvPr>
        </p:nvSpPr>
        <p:spPr>
          <a:xfrm>
            <a:off x="7802879" y="9040141"/>
            <a:ext cx="3034454" cy="520701"/>
          </a:xfrm>
          <a:prstGeom prst="rect">
            <a:avLst/>
          </a:prstGeom>
          <a:ln>
            <a:miter lim="400000"/>
          </a:ln>
        </p:spPr>
        <p:txBody>
          <a:bodyPr lIns="0" tIns="0" rIns="0" bIns="0" anchor="t"/>
          <a:lstStyle>
            <a:lvl1pPr algn="ctr" defTabSz="584200">
              <a:defRPr sz="1800">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白紙 コピー 1">
    <p:spTree>
      <p:nvGrpSpPr>
        <p:cNvPr id="1" name=""/>
        <p:cNvGrpSpPr/>
        <p:nvPr/>
      </p:nvGrpSpPr>
      <p:grpSpPr>
        <a:xfrm>
          <a:off x="0" y="0"/>
          <a:ext cx="0" cy="0"/>
          <a:chOff x="0" y="0"/>
          <a:chExt cx="0" cy="0"/>
        </a:xfrm>
      </p:grpSpPr>
      <p:sp>
        <p:nvSpPr>
          <p:cNvPr id="132" name="Shape 132"/>
          <p:cNvSpPr/>
          <p:nvPr>
            <p:ph type="sldNum" sz="quarter" idx="2"/>
          </p:nvPr>
        </p:nvSpPr>
        <p:spPr>
          <a:xfrm>
            <a:off x="12075813" y="9256710"/>
            <a:ext cx="238722" cy="221954"/>
          </a:xfrm>
          <a:prstGeom prst="rect">
            <a:avLst/>
          </a:prstGeom>
          <a:ln>
            <a:miter lim="400000"/>
          </a:ln>
        </p:spPr>
        <p:txBody>
          <a:bodyPr lIns="0" tIns="0" rIns="0" bIns="0" anchor="t"/>
          <a:lstStyle>
            <a:lvl1pPr algn="ctr" defTabSz="584200">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139" name="Shape 139"/>
          <p:cNvSpPr/>
          <p:nvPr>
            <p:ph type="title"/>
          </p:nvPr>
        </p:nvSpPr>
        <p:spPr>
          <a:xfrm>
            <a:off x="650238" y="130951"/>
            <a:ext cx="11704324" cy="2144890"/>
          </a:xfrm>
          <a:prstGeom prst="rect">
            <a:avLst/>
          </a:prstGeom>
          <a:ln>
            <a:miter lim="400000"/>
          </a:ln>
        </p:spPr>
        <p:txBody>
          <a:bodyPr lIns="65022" tIns="65022" rIns="65022" bIns="65022">
            <a:normAutofit fontScale="100000" lnSpcReduction="0"/>
          </a:bodyPr>
          <a:lstStyle>
            <a:lvl1pPr defTabSz="914400">
              <a:defRPr>
                <a:uFillTx/>
                <a:latin typeface="Arial"/>
                <a:ea typeface="Arial"/>
                <a:cs typeface="Arial"/>
                <a:sym typeface="Arial"/>
              </a:defRPr>
            </a:lvl1pPr>
          </a:lstStyle>
          <a:p>
            <a:pPr/>
            <a:r>
              <a:t>タイトルテキスト</a:t>
            </a:r>
          </a:p>
        </p:txBody>
      </p:sp>
      <p:sp>
        <p:nvSpPr>
          <p:cNvPr id="140" name="Shape 140"/>
          <p:cNvSpPr/>
          <p:nvPr>
            <p:ph type="body" idx="1"/>
          </p:nvPr>
        </p:nvSpPr>
        <p:spPr>
          <a:xfrm>
            <a:off x="650238" y="2275838"/>
            <a:ext cx="11704324" cy="7477762"/>
          </a:xfrm>
          <a:prstGeom prst="rect">
            <a:avLst/>
          </a:prstGeom>
          <a:ln>
            <a:miter lim="400000"/>
          </a:ln>
        </p:spPr>
        <p:txBody>
          <a:bodyPr lIns="65022" tIns="65022" rIns="65022" bIns="65022">
            <a:normAutofit fontScale="100000" lnSpcReduction="0"/>
          </a:bodyPr>
          <a:lstStyle>
            <a:lvl1pPr marL="471487" indent="-471487" defTabSz="914400">
              <a:spcBef>
                <a:spcPts val="700"/>
              </a:spcBef>
              <a:buClrTx/>
              <a:defRPr>
                <a:uFillTx/>
                <a:latin typeface="Arial"/>
                <a:ea typeface="Arial"/>
                <a:cs typeface="Arial"/>
                <a:sym typeface="Arial"/>
              </a:defRPr>
            </a:lvl1pPr>
            <a:lvl2pPr marL="906234" indent="-449034" defTabSz="914400">
              <a:spcBef>
                <a:spcPts val="700"/>
              </a:spcBef>
              <a:buClrTx/>
              <a:defRPr sz="4400">
                <a:uFillTx/>
                <a:latin typeface="Arial"/>
                <a:ea typeface="Arial"/>
                <a:cs typeface="Arial"/>
                <a:sym typeface="Arial"/>
              </a:defRPr>
            </a:lvl2pPr>
            <a:lvl3pPr marL="1333500" indent="-419100" defTabSz="914400">
              <a:spcBef>
                <a:spcPts val="700"/>
              </a:spcBef>
              <a:buClrTx/>
              <a:defRPr sz="4400">
                <a:uFillTx/>
                <a:latin typeface="Arial"/>
                <a:ea typeface="Arial"/>
                <a:cs typeface="Arial"/>
                <a:sym typeface="Arial"/>
              </a:defRPr>
            </a:lvl3pPr>
            <a:lvl4pPr marL="1874520" indent="-502919" defTabSz="914400">
              <a:spcBef>
                <a:spcPts val="700"/>
              </a:spcBef>
              <a:buClrTx/>
              <a:defRPr sz="4400">
                <a:uFillTx/>
                <a:latin typeface="Arial"/>
                <a:ea typeface="Arial"/>
                <a:cs typeface="Arial"/>
                <a:sym typeface="Arial"/>
              </a:defRPr>
            </a:lvl4pPr>
            <a:lvl5pPr marL="2331720" indent="-502920" defTabSz="914400">
              <a:spcBef>
                <a:spcPts val="700"/>
              </a:spcBef>
              <a:buClrTx/>
              <a:defRPr sz="4400">
                <a:uFillTx/>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141" name="Shape 141"/>
          <p:cNvSpPr/>
          <p:nvPr>
            <p:ph type="sldNum" sz="quarter" idx="2"/>
          </p:nvPr>
        </p:nvSpPr>
        <p:spPr>
          <a:xfrm>
            <a:off x="9320107" y="9123785"/>
            <a:ext cx="3034455" cy="351999"/>
          </a:xfrm>
          <a:prstGeom prst="rect">
            <a:avLst/>
          </a:prstGeom>
          <a:ln>
            <a:miter lim="400000"/>
          </a:ln>
        </p:spPr>
        <p:txBody>
          <a:bodyPr wrap="square" lIns="65022" tIns="65022" rIns="65022" bIns="65022"/>
          <a:lstStyle>
            <a:lvl1pPr defTabSz="914400">
              <a:defRPr>
                <a:solidFill>
                  <a:srgbClr val="888888"/>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148" name="Shape 148"/>
          <p:cNvSpPr/>
          <p:nvPr>
            <p:ph type="title"/>
          </p:nvPr>
        </p:nvSpPr>
        <p:spPr>
          <a:xfrm>
            <a:off x="650239" y="130952"/>
            <a:ext cx="11704322" cy="2144888"/>
          </a:xfrm>
          <a:prstGeom prst="rect">
            <a:avLst/>
          </a:prstGeom>
          <a:ln>
            <a:miter lim="400000"/>
          </a:ln>
        </p:spPr>
        <p:txBody>
          <a:bodyPr lIns="65023" tIns="65023" rIns="65023" bIns="65023">
            <a:normAutofit fontScale="100000" lnSpcReduction="0"/>
          </a:bodyPr>
          <a:lstStyle>
            <a:lvl1pPr defTabSz="914400">
              <a:defRPr>
                <a:uFillTx/>
              </a:defRPr>
            </a:lvl1pPr>
          </a:lstStyle>
          <a:p>
            <a:pPr/>
            <a:r>
              <a:t>タイトルテキスト</a:t>
            </a:r>
          </a:p>
        </p:txBody>
      </p:sp>
      <p:sp>
        <p:nvSpPr>
          <p:cNvPr id="149" name="Shape 149"/>
          <p:cNvSpPr/>
          <p:nvPr>
            <p:ph type="body" idx="1"/>
          </p:nvPr>
        </p:nvSpPr>
        <p:spPr>
          <a:xfrm>
            <a:off x="650239" y="2275839"/>
            <a:ext cx="11704322" cy="7477761"/>
          </a:xfrm>
          <a:prstGeom prst="rect">
            <a:avLst/>
          </a:prstGeom>
          <a:ln>
            <a:miter lim="400000"/>
          </a:ln>
        </p:spPr>
        <p:txBody>
          <a:bodyPr lIns="65023" tIns="65023" rIns="65023" bIns="65023">
            <a:normAutofit fontScale="100000" lnSpcReduction="0"/>
          </a:bodyPr>
          <a:lstStyle>
            <a:lvl1pPr marL="471487" indent="-471487" defTabSz="914400">
              <a:spcBef>
                <a:spcPts val="700"/>
              </a:spcBef>
              <a:buClrTx/>
              <a:defRPr>
                <a:uFillTx/>
              </a:defRPr>
            </a:lvl1pPr>
            <a:lvl2pPr marL="906235" indent="-449035" defTabSz="914400">
              <a:spcBef>
                <a:spcPts val="700"/>
              </a:spcBef>
              <a:buClrTx/>
              <a:defRPr sz="4400">
                <a:uFillTx/>
              </a:defRPr>
            </a:lvl2pPr>
            <a:lvl3pPr marL="1333500" indent="-419100" defTabSz="914400">
              <a:spcBef>
                <a:spcPts val="700"/>
              </a:spcBef>
              <a:buClrTx/>
              <a:defRPr sz="4400">
                <a:uFillTx/>
              </a:defRPr>
            </a:lvl3pPr>
            <a:lvl4pPr marL="1874520" indent="-502920" defTabSz="914400">
              <a:spcBef>
                <a:spcPts val="700"/>
              </a:spcBef>
              <a:buClrTx/>
              <a:defRPr sz="4400">
                <a:uFillTx/>
              </a:defRPr>
            </a:lvl4pPr>
            <a:lvl5pPr marL="2331720" indent="-502920" defTabSz="914400">
              <a:spcBef>
                <a:spcPts val="700"/>
              </a:spcBef>
              <a:buClrTx/>
              <a:defRPr sz="4400">
                <a:uFillTx/>
              </a:defRPr>
            </a:lvl5pPr>
          </a:lstStyle>
          <a:p>
            <a:pPr/>
            <a:r>
              <a:t>本文レベル1</a:t>
            </a:r>
          </a:p>
          <a:p>
            <a:pPr lvl="1"/>
            <a:r>
              <a:t>本文レベル2</a:t>
            </a:r>
          </a:p>
          <a:p>
            <a:pPr lvl="2"/>
            <a:r>
              <a:t>本文レベル3</a:t>
            </a:r>
          </a:p>
          <a:p>
            <a:pPr lvl="3"/>
            <a:r>
              <a:t>本文レベル4</a:t>
            </a:r>
          </a:p>
          <a:p>
            <a:pPr lvl="4"/>
            <a:r>
              <a:t>本文レベル 5</a:t>
            </a:r>
          </a:p>
        </p:txBody>
      </p:sp>
      <p:sp>
        <p:nvSpPr>
          <p:cNvPr id="150" name="Shape 150"/>
          <p:cNvSpPr/>
          <p:nvPr>
            <p:ph type="sldNum" sz="quarter" idx="2"/>
          </p:nvPr>
        </p:nvSpPr>
        <p:spPr>
          <a:xfrm>
            <a:off x="9320107" y="9114112"/>
            <a:ext cx="3034454" cy="371349"/>
          </a:xfrm>
          <a:prstGeom prst="rect">
            <a:avLst/>
          </a:prstGeom>
          <a:ln>
            <a:miter lim="400000"/>
          </a:ln>
        </p:spPr>
        <p:txBody>
          <a:bodyPr wrap="square" lIns="65023" tIns="65023" rIns="65023" bIns="65023"/>
          <a:lstStyle>
            <a:lvl1pPr defTabSz="91440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タイトル スライド">
    <p:spTree>
      <p:nvGrpSpPr>
        <p:cNvPr id="1" name=""/>
        <p:cNvGrpSpPr/>
        <p:nvPr/>
      </p:nvGrpSpPr>
      <p:grpSpPr>
        <a:xfrm>
          <a:off x="0" y="0"/>
          <a:ext cx="0" cy="0"/>
          <a:chOff x="0" y="0"/>
          <a:chExt cx="0" cy="0"/>
        </a:xfrm>
      </p:grpSpPr>
      <p:sp>
        <p:nvSpPr>
          <p:cNvPr id="157" name="Shape 157"/>
          <p:cNvSpPr/>
          <p:nvPr>
            <p:ph type="title"/>
          </p:nvPr>
        </p:nvSpPr>
        <p:spPr>
          <a:xfrm>
            <a:off x="975359" y="1528729"/>
            <a:ext cx="11054082" cy="3262062"/>
          </a:xfrm>
          <a:prstGeom prst="rect">
            <a:avLst/>
          </a:prstGeom>
          <a:ln>
            <a:miter lim="400000"/>
          </a:ln>
        </p:spPr>
        <p:txBody>
          <a:bodyPr lIns="65023" tIns="65023" rIns="65023" bIns="65023">
            <a:normAutofit fontScale="100000" lnSpcReduction="0"/>
          </a:bodyPr>
          <a:lstStyle>
            <a:lvl1pPr defTabSz="457200">
              <a:defRPr b="1" sz="4400">
                <a:solidFill>
                  <a:srgbClr val="000090"/>
                </a:solidFill>
                <a:uFillTx/>
                <a:latin typeface="Arial"/>
                <a:ea typeface="Arial"/>
                <a:cs typeface="Arial"/>
                <a:sym typeface="Arial"/>
              </a:defRPr>
            </a:lvl1pPr>
          </a:lstStyle>
          <a:p>
            <a:pPr/>
            <a:r>
              <a:t>タイトルテキスト</a:t>
            </a:r>
          </a:p>
        </p:txBody>
      </p:sp>
      <p:sp>
        <p:nvSpPr>
          <p:cNvPr id="158" name="Shape 158"/>
          <p:cNvSpPr/>
          <p:nvPr>
            <p:ph type="body" sz="half" idx="1"/>
          </p:nvPr>
        </p:nvSpPr>
        <p:spPr>
          <a:xfrm>
            <a:off x="975359" y="4790789"/>
            <a:ext cx="11054082" cy="3942727"/>
          </a:xfrm>
          <a:prstGeom prst="rect">
            <a:avLst/>
          </a:prstGeom>
          <a:ln>
            <a:miter lim="400000"/>
          </a:ln>
        </p:spPr>
        <p:txBody>
          <a:bodyPr lIns="65023" tIns="65023" rIns="65023" bIns="65023" anchor="ctr">
            <a:normAutofit fontScale="100000" lnSpcReduction="0"/>
          </a:bodyPr>
          <a:lstStyle>
            <a:lvl1pPr marL="0" indent="0" algn="ctr" defTabSz="457200">
              <a:spcBef>
                <a:spcPts val="400"/>
              </a:spcBef>
              <a:buClrTx/>
              <a:buSzTx/>
              <a:buFontTx/>
              <a:buNone/>
              <a:defRPr sz="2800">
                <a:solidFill>
                  <a:srgbClr val="4A452A"/>
                </a:solidFill>
                <a:uFillTx/>
                <a:latin typeface="Arial"/>
                <a:ea typeface="Arial"/>
                <a:cs typeface="Arial"/>
                <a:sym typeface="Arial"/>
              </a:defRPr>
            </a:lvl1pPr>
            <a:lvl2pPr marL="0" indent="457200" algn="ctr" defTabSz="457200">
              <a:spcBef>
                <a:spcPts val="400"/>
              </a:spcBef>
              <a:buClrTx/>
              <a:buSzTx/>
              <a:buFontTx/>
              <a:buNone/>
              <a:defRPr sz="2800">
                <a:solidFill>
                  <a:srgbClr val="4A452A"/>
                </a:solidFill>
                <a:uFillTx/>
                <a:latin typeface="Arial"/>
                <a:ea typeface="Arial"/>
                <a:cs typeface="Arial"/>
                <a:sym typeface="Arial"/>
              </a:defRPr>
            </a:lvl2pPr>
            <a:lvl3pPr marL="0" indent="914400" algn="ctr" defTabSz="457200">
              <a:spcBef>
                <a:spcPts val="400"/>
              </a:spcBef>
              <a:buClrTx/>
              <a:buSzTx/>
              <a:buFontTx/>
              <a:buNone/>
              <a:defRPr sz="2800">
                <a:solidFill>
                  <a:srgbClr val="4A452A"/>
                </a:solidFill>
                <a:uFillTx/>
                <a:latin typeface="Arial"/>
                <a:ea typeface="Arial"/>
                <a:cs typeface="Arial"/>
                <a:sym typeface="Arial"/>
              </a:defRPr>
            </a:lvl3pPr>
            <a:lvl4pPr marL="0" indent="1371600" algn="ctr" defTabSz="457200">
              <a:spcBef>
                <a:spcPts val="400"/>
              </a:spcBef>
              <a:buClrTx/>
              <a:buSzTx/>
              <a:buFontTx/>
              <a:buNone/>
              <a:defRPr>
                <a:solidFill>
                  <a:srgbClr val="4A452A"/>
                </a:solidFill>
                <a:uFillTx/>
                <a:latin typeface="Arial"/>
                <a:ea typeface="Arial"/>
                <a:cs typeface="Arial"/>
                <a:sym typeface="Arial"/>
              </a:defRPr>
            </a:lvl4pPr>
            <a:lvl5pPr marL="0" indent="1828800" algn="ctr" defTabSz="457200">
              <a:spcBef>
                <a:spcPts val="400"/>
              </a:spcBef>
              <a:buClrTx/>
              <a:buSzTx/>
              <a:buFontTx/>
              <a:buNone/>
              <a:defRPr>
                <a:solidFill>
                  <a:srgbClr val="4A452A"/>
                </a:solidFill>
                <a:uFillTx/>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159" name="Shape 159"/>
          <p:cNvSpPr/>
          <p:nvPr>
            <p:ph type="sldNum" sz="quarter" idx="2"/>
          </p:nvPr>
        </p:nvSpPr>
        <p:spPr>
          <a:xfrm>
            <a:off x="11399587" y="9344953"/>
            <a:ext cx="1605213" cy="451109"/>
          </a:xfrm>
          <a:prstGeom prst="rect">
            <a:avLst/>
          </a:prstGeom>
          <a:ln>
            <a:miter lim="400000"/>
          </a:ln>
        </p:spPr>
        <p:txBody>
          <a:bodyPr wrap="square" lIns="65023" tIns="65023" rIns="65023" bIns="65023" anchor="t"/>
          <a:lstStyle>
            <a:lvl1pPr defTabSz="457200">
              <a:defRPr b="1" sz="2200">
                <a:solidFill>
                  <a:srgbClr val="000000"/>
                </a:solidFill>
                <a:uFillTx/>
                <a:latin typeface="Arial"/>
                <a:ea typeface="Arial"/>
                <a:cs typeface="Arial"/>
                <a:sym typeface="Arial"/>
              </a:defRPr>
            </a:lvl1pPr>
          </a:lstStyle>
          <a:p>
            <a:pPr/>
            <a:fld id="{86CB4B4D-7CA3-9044-876B-883B54F8677D}" type="slidenum"/>
          </a:p>
        </p:txBody>
      </p:sp>
      <p:pic>
        <p:nvPicPr>
          <p:cNvPr id="160" name="image1.jpg" descr="D:\ILC.jpg"/>
          <p:cNvPicPr>
            <a:picLocks noChangeAspect="1"/>
          </p:cNvPicPr>
          <p:nvPr/>
        </p:nvPicPr>
        <p:blipFill>
          <a:blip r:embed="rId2">
            <a:extLst/>
          </a:blip>
          <a:stretch>
            <a:fillRect/>
          </a:stretch>
        </p:blipFill>
        <p:spPr>
          <a:xfrm>
            <a:off x="-1" y="4703513"/>
            <a:ext cx="13050721" cy="5085313"/>
          </a:xfrm>
          <a:prstGeom prst="rect">
            <a:avLst/>
          </a:prstGeom>
          <a:ln w="88900">
            <a:miter lim="400000"/>
          </a:ln>
        </p:spPr>
      </p:pic>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Default - 白紙">
    <p:spTree>
      <p:nvGrpSpPr>
        <p:cNvPr id="1" name=""/>
        <p:cNvGrpSpPr/>
        <p:nvPr/>
      </p:nvGrpSpPr>
      <p:grpSpPr>
        <a:xfrm>
          <a:off x="0" y="0"/>
          <a:ext cx="0" cy="0"/>
          <a:chOff x="0" y="0"/>
          <a:chExt cx="0" cy="0"/>
        </a:xfrm>
      </p:grpSpPr>
      <p:sp>
        <p:nvSpPr>
          <p:cNvPr id="167" name="Shape 167"/>
          <p:cNvSpPr/>
          <p:nvPr>
            <p:ph type="sldNum" sz="quarter" idx="2"/>
          </p:nvPr>
        </p:nvSpPr>
        <p:spPr>
          <a:xfrm>
            <a:off x="12064092" y="9236541"/>
            <a:ext cx="290468" cy="313437"/>
          </a:xfrm>
          <a:prstGeom prst="rect">
            <a:avLst/>
          </a:prstGeom>
        </p:spPr>
        <p:txBody>
          <a:bodyPr lIns="48767" tIns="48767" rIns="48767" bIns="48767"/>
          <a:lstStyle>
            <a:lvl1pPr defTabSz="1016000">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サブタイトル">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title"/>
          </p:nvPr>
        </p:nvSpPr>
        <p:spPr>
          <a:xfrm>
            <a:off x="1270000" y="2565400"/>
            <a:ext cx="10464800" cy="2540000"/>
          </a:xfrm>
          <a:prstGeom prst="rect">
            <a:avLst/>
          </a:prstGeom>
          <a:ln>
            <a:miter lim="400000"/>
          </a:ln>
        </p:spPr>
        <p:txBody>
          <a:bodyPr lIns="50800" tIns="50800" rIns="50800" bIns="50800" anchor="b"/>
          <a:lstStyle>
            <a:lvl1pPr defTabSz="457200">
              <a:defRPr sz="7200">
                <a:solidFill>
                  <a:srgbClr val="FFFFFF"/>
                </a:solidFill>
                <a:uFillTx/>
                <a:latin typeface="+mj-lt"/>
                <a:ea typeface="+mj-ea"/>
                <a:cs typeface="+mj-cs"/>
                <a:sym typeface="ヒラギノ丸ゴ Pro"/>
              </a:defRPr>
            </a:lvl1pPr>
          </a:lstStyle>
          <a:p>
            <a:pPr/>
            <a:r>
              <a:t>タイトルテキスト</a:t>
            </a:r>
          </a:p>
        </p:txBody>
      </p:sp>
      <p:sp>
        <p:nvSpPr>
          <p:cNvPr id="21" name="Shape 21"/>
          <p:cNvSpPr/>
          <p:nvPr>
            <p:ph type="body" sz="quarter" idx="1"/>
          </p:nvPr>
        </p:nvSpPr>
        <p:spPr>
          <a:xfrm>
            <a:off x="1270000" y="5207000"/>
            <a:ext cx="10464800" cy="1460500"/>
          </a:xfrm>
          <a:prstGeom prst="rect">
            <a:avLst/>
          </a:prstGeom>
          <a:ln>
            <a:miter lim="400000"/>
          </a:ln>
        </p:spPr>
        <p:txBody>
          <a:bodyPr lIns="50800" tIns="50800" rIns="50800" bIns="50800"/>
          <a:lstStyle>
            <a:lvl1pPr marL="0" indent="0" algn="ctr" defTabSz="457200">
              <a:spcBef>
                <a:spcPts val="0"/>
              </a:spcBef>
              <a:buClrTx/>
              <a:buSzTx/>
              <a:buFontTx/>
              <a:buNone/>
              <a:defRPr sz="3600">
                <a:solidFill>
                  <a:srgbClr val="FFFFFF"/>
                </a:solidFill>
                <a:uFillTx/>
                <a:latin typeface="+mj-lt"/>
                <a:ea typeface="+mj-ea"/>
                <a:cs typeface="+mj-cs"/>
                <a:sym typeface="ヒラギノ丸ゴ Pro"/>
              </a:defRPr>
            </a:lvl1pPr>
            <a:lvl2pPr marL="0" indent="0" algn="ctr" defTabSz="457200">
              <a:spcBef>
                <a:spcPts val="0"/>
              </a:spcBef>
              <a:buClrTx/>
              <a:buSzTx/>
              <a:buFontTx/>
              <a:buNone/>
              <a:defRPr sz="3600">
                <a:solidFill>
                  <a:srgbClr val="FFFFFF"/>
                </a:solidFill>
                <a:uFillTx/>
                <a:latin typeface="+mj-lt"/>
                <a:ea typeface="+mj-ea"/>
                <a:cs typeface="+mj-cs"/>
                <a:sym typeface="ヒラギノ丸ゴ Pro"/>
              </a:defRPr>
            </a:lvl2pPr>
            <a:lvl3pPr marL="0" indent="0" algn="ctr" defTabSz="457200">
              <a:spcBef>
                <a:spcPts val="0"/>
              </a:spcBef>
              <a:buClrTx/>
              <a:buSzTx/>
              <a:buFontTx/>
              <a:buNone/>
              <a:defRPr sz="3600">
                <a:solidFill>
                  <a:srgbClr val="FFFFFF"/>
                </a:solidFill>
                <a:uFillTx/>
                <a:latin typeface="+mj-lt"/>
                <a:ea typeface="+mj-ea"/>
                <a:cs typeface="+mj-cs"/>
                <a:sym typeface="ヒラギノ丸ゴ Pro"/>
              </a:defRPr>
            </a:lvl3pPr>
            <a:lvl4pPr marL="0" indent="0" algn="ctr" defTabSz="457200">
              <a:spcBef>
                <a:spcPts val="0"/>
              </a:spcBef>
              <a:buClrTx/>
              <a:buSzTx/>
              <a:buFontTx/>
              <a:buNone/>
              <a:defRPr sz="3600">
                <a:solidFill>
                  <a:srgbClr val="FFFFFF"/>
                </a:solidFill>
                <a:uFillTx/>
                <a:latin typeface="+mj-lt"/>
                <a:ea typeface="+mj-ea"/>
                <a:cs typeface="+mj-cs"/>
                <a:sym typeface="ヒラギノ丸ゴ Pro"/>
              </a:defRPr>
            </a:lvl4pPr>
            <a:lvl5pPr marL="0" indent="0" algn="ctr" defTabSz="457200">
              <a:spcBef>
                <a:spcPts val="0"/>
              </a:spcBef>
              <a:buClrTx/>
              <a:buSzTx/>
              <a:buFontTx/>
              <a:buNone/>
              <a:defRPr sz="3600">
                <a:solidFill>
                  <a:srgbClr val="FFFFFF"/>
                </a:solidFill>
                <a:uFillTx/>
                <a:latin typeface="+mj-lt"/>
                <a:ea typeface="+mj-ea"/>
                <a:cs typeface="+mj-cs"/>
                <a:sym typeface="ヒラギノ丸ゴ Pro"/>
              </a:defRPr>
            </a:lvl5pPr>
          </a:lstStyle>
          <a:p>
            <a:pPr/>
            <a:r>
              <a:t>本文レベル1</a:t>
            </a:r>
          </a:p>
          <a:p>
            <a:pPr lvl="1"/>
            <a:r>
              <a:t>本文レベル2</a:t>
            </a:r>
          </a:p>
          <a:p>
            <a:pPr lvl="2"/>
            <a:r>
              <a:t>本文レベル3</a:t>
            </a:r>
          </a:p>
          <a:p>
            <a:pPr lvl="3"/>
            <a:r>
              <a:t>本文レベル4</a:t>
            </a:r>
          </a:p>
          <a:p>
            <a:pPr lvl="4"/>
            <a:r>
              <a:t>本文レベル 5</a:t>
            </a:r>
          </a:p>
        </p:txBody>
      </p:sp>
      <p:sp>
        <p:nvSpPr>
          <p:cNvPr id="22" name="Shape 22"/>
          <p:cNvSpPr/>
          <p:nvPr>
            <p:ph type="sldNum" sz="quarter" idx="2"/>
          </p:nvPr>
        </p:nvSpPr>
        <p:spPr>
          <a:xfrm>
            <a:off x="6295733" y="9321800"/>
            <a:ext cx="412396" cy="330200"/>
          </a:xfrm>
          <a:prstGeom prst="rect">
            <a:avLst/>
          </a:prstGeom>
          <a:ln>
            <a:miter lim="400000"/>
          </a:ln>
        </p:spPr>
        <p:txBody>
          <a:bodyPr lIns="50800" tIns="50800" rIns="50800" bIns="50800" anchor="t"/>
          <a:lstStyle>
            <a:lvl1pPr algn="ctr" defTabSz="457200">
              <a:defRPr sz="1800">
                <a:solidFill>
                  <a:srgbClr val="FFFFFF"/>
                </a:solidFill>
                <a:uFillTx/>
                <a:latin typeface="+mj-lt"/>
                <a:ea typeface="+mj-ea"/>
                <a:cs typeface="+mj-cs"/>
                <a:sym typeface="ヒラギノ丸ゴ Pr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174" name="Shape 174"/>
          <p:cNvSpPr/>
          <p:nvPr>
            <p:ph type="title"/>
          </p:nvPr>
        </p:nvSpPr>
        <p:spPr>
          <a:xfrm>
            <a:off x="215900" y="76200"/>
            <a:ext cx="12560301" cy="1054101"/>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175" name="Shape 175"/>
          <p:cNvSpPr/>
          <p:nvPr>
            <p:ph type="body" idx="1"/>
          </p:nvPr>
        </p:nvSpPr>
        <p:spPr>
          <a:xfrm>
            <a:off x="596900" y="1397000"/>
            <a:ext cx="11811001" cy="7404101"/>
          </a:xfrm>
          <a:prstGeom prst="rect">
            <a:avLst/>
          </a:prstGeom>
          <a:ln>
            <a:miter lim="400000"/>
          </a:ln>
        </p:spPr>
        <p:txBody>
          <a:bodyPr lIns="50800" tIns="50800" rIns="50800" bIns="50800"/>
          <a:lstStyle>
            <a:lvl1pPr marL="853281" indent="-535781" defTabSz="584200">
              <a:spcBef>
                <a:spcPts val="700"/>
              </a:spcBef>
              <a:buClrTx/>
              <a:buSzPct val="171000"/>
              <a:buFontTx/>
              <a:defRPr sz="3000">
                <a:uFillTx/>
                <a:latin typeface="Helvetica Neue"/>
                <a:ea typeface="Helvetica Neue"/>
                <a:cs typeface="Helvetica Neue"/>
                <a:sym typeface="Helvetica Neue"/>
              </a:defRPr>
            </a:lvl1pPr>
            <a:lvl2pPr marL="1297781" indent="-535781" defTabSz="584200">
              <a:spcBef>
                <a:spcPts val="700"/>
              </a:spcBef>
              <a:buClrTx/>
              <a:buSzPct val="171000"/>
              <a:buFontTx/>
              <a:buChar char="•"/>
              <a:defRPr sz="3000">
                <a:uFillTx/>
                <a:latin typeface="Helvetica Neue"/>
                <a:ea typeface="Helvetica Neue"/>
                <a:cs typeface="Helvetica Neue"/>
                <a:sym typeface="Helvetica Neue"/>
              </a:defRPr>
            </a:lvl2pPr>
            <a:lvl3pPr marL="1742281" indent="-535781" defTabSz="584200">
              <a:spcBef>
                <a:spcPts val="700"/>
              </a:spcBef>
              <a:buClrTx/>
              <a:buSzPct val="171000"/>
              <a:buFontTx/>
              <a:defRPr sz="3000">
                <a:uFillTx/>
                <a:latin typeface="Helvetica Neue"/>
                <a:ea typeface="Helvetica Neue"/>
                <a:cs typeface="Helvetica Neue"/>
                <a:sym typeface="Helvetica Neue"/>
              </a:defRPr>
            </a:lvl3pPr>
            <a:lvl4pPr marL="2186781" indent="-535781" defTabSz="584200">
              <a:spcBef>
                <a:spcPts val="700"/>
              </a:spcBef>
              <a:buClrTx/>
              <a:buSzPct val="171000"/>
              <a:buFontTx/>
              <a:buChar char="•"/>
              <a:defRPr sz="3000">
                <a:uFillTx/>
                <a:latin typeface="Helvetica Neue"/>
                <a:ea typeface="Helvetica Neue"/>
                <a:cs typeface="Helvetica Neue"/>
                <a:sym typeface="Helvetica Neue"/>
              </a:defRPr>
            </a:lvl4pPr>
            <a:lvl5pPr marL="2631281" indent="-535781" defTabSz="584200">
              <a:spcBef>
                <a:spcPts val="700"/>
              </a:spcBef>
              <a:buClrTx/>
              <a:buSzPct val="171000"/>
              <a:buFontTx/>
              <a:buChar char="•"/>
              <a:defRPr sz="30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176" name="Shape 176"/>
          <p:cNvSpPr/>
          <p:nvPr>
            <p:ph type="sldNum" sz="quarter" idx="2"/>
          </p:nvPr>
        </p:nvSpPr>
        <p:spPr>
          <a:xfrm>
            <a:off x="6305397" y="9296400"/>
            <a:ext cx="381306" cy="304800"/>
          </a:xfrm>
          <a:prstGeom prst="rect">
            <a:avLst/>
          </a:prstGeom>
          <a:ln>
            <a:miter lim="400000"/>
          </a:ln>
        </p:spPr>
        <p:txBody>
          <a:bodyPr lIns="50800" tIns="50800" rIns="50800" bIns="50800" anchor="t"/>
          <a:lstStyle>
            <a:lvl1pPr algn="ctr" defTabSz="584200">
              <a:defRPr>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183" name="Shape 183"/>
          <p:cNvSpPr/>
          <p:nvPr>
            <p:ph type="title"/>
          </p:nvPr>
        </p:nvSpPr>
        <p:spPr>
          <a:xfrm>
            <a:off x="-1" y="1"/>
            <a:ext cx="13004801" cy="800907"/>
          </a:xfrm>
          <a:prstGeom prst="rect">
            <a:avLst/>
          </a:prstGeom>
          <a:ln>
            <a:miter lim="400000"/>
          </a:ln>
        </p:spPr>
        <p:txBody>
          <a:bodyPr lIns="65023" tIns="65023" rIns="65023" bIns="65023">
            <a:normAutofit fontScale="100000" lnSpcReduction="0"/>
          </a:bodyPr>
          <a:lstStyle>
            <a:lvl1pPr defTabSz="457200">
              <a:defRPr b="1" sz="5600">
                <a:solidFill>
                  <a:srgbClr val="000090"/>
                </a:solidFill>
                <a:uFillTx/>
                <a:latin typeface="Arial"/>
                <a:ea typeface="Arial"/>
                <a:cs typeface="Arial"/>
                <a:sym typeface="Arial"/>
              </a:defRPr>
            </a:lvl1pPr>
          </a:lstStyle>
          <a:p>
            <a:pPr/>
            <a:r>
              <a:t>タイトルテキスト</a:t>
            </a:r>
          </a:p>
        </p:txBody>
      </p:sp>
      <p:pic>
        <p:nvPicPr>
          <p:cNvPr id="184" name="image2.png"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88900">
            <a:miter lim="400000"/>
          </a:ln>
        </p:spPr>
      </p:pic>
      <p:sp>
        <p:nvSpPr>
          <p:cNvPr id="185" name="Shape 185"/>
          <p:cNvSpPr/>
          <p:nvPr>
            <p:ph type="sldNum" sz="quarter" idx="2"/>
          </p:nvPr>
        </p:nvSpPr>
        <p:spPr>
          <a:xfrm>
            <a:off x="11399587" y="9338682"/>
            <a:ext cx="1605213" cy="389270"/>
          </a:xfrm>
          <a:prstGeom prst="rect">
            <a:avLst/>
          </a:prstGeom>
          <a:ln>
            <a:miter lim="400000"/>
          </a:ln>
        </p:spPr>
        <p:txBody>
          <a:bodyPr wrap="square" lIns="65023" tIns="65023" rIns="65023" bIns="65023" anchor="b"/>
          <a:lstStyle>
            <a:lvl1pPr defTabSz="457200">
              <a:defRPr sz="1800">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192" name="Shape 192"/>
          <p:cNvSpPr/>
          <p:nvPr>
            <p:ph type="title"/>
          </p:nvPr>
        </p:nvSpPr>
        <p:spPr>
          <a:xfrm>
            <a:off x="1270000" y="2971800"/>
            <a:ext cx="10464800" cy="3810000"/>
          </a:xfrm>
          <a:prstGeom prst="rect">
            <a:avLst/>
          </a:prstGeom>
          <a:ln>
            <a:miter lim="400000"/>
          </a:ln>
        </p:spPr>
        <p:txBody>
          <a:bodyPr lIns="50800" tIns="50800" rIns="50800" bIns="50800"/>
          <a:lstStyle>
            <a:lvl1pPr defTabSz="584200">
              <a:defRPr b="1" sz="7800">
                <a:uFillTx/>
                <a:latin typeface="Helvetica Neue"/>
                <a:ea typeface="Helvetica Neue"/>
                <a:cs typeface="Helvetica Neue"/>
                <a:sym typeface="Helvetica Neue"/>
              </a:defRPr>
            </a:lvl1pPr>
          </a:lstStyle>
          <a:p>
            <a:pPr/>
            <a:r>
              <a:t>タイトルテキスト</a:t>
            </a:r>
          </a:p>
        </p:txBody>
      </p:sp>
      <p:sp>
        <p:nvSpPr>
          <p:cNvPr id="193" name="Shape 193"/>
          <p:cNvSpPr/>
          <p:nvPr>
            <p:ph type="sldNum" sz="quarter" idx="2"/>
          </p:nvPr>
        </p:nvSpPr>
        <p:spPr>
          <a:xfrm>
            <a:off x="12485420" y="9258300"/>
            <a:ext cx="340260" cy="324511"/>
          </a:xfrm>
          <a:prstGeom prst="rect">
            <a:avLst/>
          </a:prstGeom>
          <a:ln>
            <a:miter lim="400000"/>
          </a:ln>
        </p:spPr>
        <p:txBody>
          <a:bodyPr lIns="50800" tIns="50800" rIns="50800" bIns="50800" anchor="t"/>
          <a:lstStyle>
            <a:lvl1pPr algn="ctr" defTabSz="584200">
              <a:defRPr>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200" name="Shape 200"/>
          <p:cNvSpPr/>
          <p:nvPr>
            <p:ph type="title"/>
          </p:nvPr>
        </p:nvSpPr>
        <p:spPr>
          <a:xfrm>
            <a:off x="1270000" y="254000"/>
            <a:ext cx="10452100" cy="1371600"/>
          </a:xfrm>
          <a:prstGeom prst="rect">
            <a:avLst/>
          </a:prstGeom>
          <a:ln>
            <a:miter lim="400000"/>
          </a:ln>
        </p:spPr>
        <p:txBody>
          <a:bodyPr lIns="50800" tIns="50800" rIns="50800" bIns="50800"/>
          <a:lstStyle>
            <a:lvl1pPr defTabSz="584200">
              <a:defRPr b="1">
                <a:uFillTx/>
                <a:latin typeface="Helvetica Neue"/>
                <a:ea typeface="Helvetica Neue"/>
                <a:cs typeface="Helvetica Neue"/>
                <a:sym typeface="Helvetica Neue"/>
              </a:defRPr>
            </a:lvl1pPr>
          </a:lstStyle>
          <a:p>
            <a:pPr/>
            <a:r>
              <a:t>タイトルテキスト</a:t>
            </a:r>
          </a:p>
        </p:txBody>
      </p:sp>
      <p:sp>
        <p:nvSpPr>
          <p:cNvPr id="201" name="Shape 201"/>
          <p:cNvSpPr/>
          <p:nvPr>
            <p:ph type="body" idx="1"/>
          </p:nvPr>
        </p:nvSpPr>
        <p:spPr>
          <a:xfrm>
            <a:off x="317500" y="2019300"/>
            <a:ext cx="12382501" cy="7099300"/>
          </a:xfrm>
          <a:prstGeom prst="rect">
            <a:avLst/>
          </a:prstGeom>
          <a:ln>
            <a:miter lim="400000"/>
          </a:ln>
        </p:spPr>
        <p:txBody>
          <a:bodyPr lIns="50800" tIns="50800" rIns="50800" bIns="50800"/>
          <a:lstStyle>
            <a:lvl1pPr marL="841375" indent="-523875" defTabSz="584200">
              <a:spcBef>
                <a:spcPts val="700"/>
              </a:spcBef>
              <a:buClrTx/>
              <a:buSzPct val="171000"/>
              <a:buFontTx/>
              <a:defRPr sz="2200">
                <a:uFillTx/>
                <a:latin typeface="Helvetica Neue"/>
                <a:ea typeface="Helvetica Neue"/>
                <a:cs typeface="Helvetica Neue"/>
                <a:sym typeface="Helvetica Neue"/>
              </a:defRPr>
            </a:lvl1pPr>
            <a:lvl2pPr marL="1285875" indent="-523875" defTabSz="584200">
              <a:spcBef>
                <a:spcPts val="700"/>
              </a:spcBef>
              <a:buClrTx/>
              <a:buSzPct val="171000"/>
              <a:buFontTx/>
              <a:buChar char="•"/>
              <a:defRPr sz="2200">
                <a:uFillTx/>
                <a:latin typeface="Helvetica Neue"/>
                <a:ea typeface="Helvetica Neue"/>
                <a:cs typeface="Helvetica Neue"/>
                <a:sym typeface="Helvetica Neue"/>
              </a:defRPr>
            </a:lvl2pPr>
            <a:lvl3pPr marL="1730375" indent="-523875" defTabSz="584200">
              <a:spcBef>
                <a:spcPts val="700"/>
              </a:spcBef>
              <a:buClrTx/>
              <a:buSzPct val="171000"/>
              <a:buFontTx/>
              <a:defRPr sz="2200">
                <a:uFillTx/>
                <a:latin typeface="Helvetica Neue"/>
                <a:ea typeface="Helvetica Neue"/>
                <a:cs typeface="Helvetica Neue"/>
                <a:sym typeface="Helvetica Neue"/>
              </a:defRPr>
            </a:lvl3pPr>
            <a:lvl4pPr marL="2174875" indent="-523875" defTabSz="584200">
              <a:spcBef>
                <a:spcPts val="700"/>
              </a:spcBef>
              <a:buClrTx/>
              <a:buSzPct val="171000"/>
              <a:buFontTx/>
              <a:buChar char="•"/>
              <a:defRPr sz="2200">
                <a:uFillTx/>
                <a:latin typeface="Helvetica Neue"/>
                <a:ea typeface="Helvetica Neue"/>
                <a:cs typeface="Helvetica Neue"/>
                <a:sym typeface="Helvetica Neue"/>
              </a:defRPr>
            </a:lvl4pPr>
            <a:lvl5pPr marL="2619375" indent="-523875" defTabSz="584200">
              <a:spcBef>
                <a:spcPts val="700"/>
              </a:spcBef>
              <a:buClrTx/>
              <a:buSzPct val="171000"/>
              <a:buFontTx/>
              <a:buChar char="•"/>
              <a:defRPr sz="22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202" name="Shape 202"/>
          <p:cNvSpPr/>
          <p:nvPr>
            <p:ph type="sldNum" sz="quarter" idx="2"/>
          </p:nvPr>
        </p:nvSpPr>
        <p:spPr>
          <a:xfrm>
            <a:off x="12373965" y="9398000"/>
            <a:ext cx="283770" cy="275133"/>
          </a:xfrm>
          <a:prstGeom prst="rect">
            <a:avLst/>
          </a:prstGeom>
          <a:ln>
            <a:miter lim="400000"/>
          </a:ln>
        </p:spPr>
        <p:txBody>
          <a:bodyPr lIns="50800" tIns="50800" rIns="50800" bIns="50800" anchor="t"/>
          <a:lstStyle>
            <a:lvl1pPr algn="ctr" defTabSz="584200">
              <a:defRPr sz="12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209" name="Shape 209"/>
          <p:cNvSpPr/>
          <p:nvPr>
            <p:ph type="title"/>
          </p:nvPr>
        </p:nvSpPr>
        <p:spPr>
          <a:xfrm>
            <a:off x="-1" y="1"/>
            <a:ext cx="13004801" cy="800907"/>
          </a:xfrm>
          <a:prstGeom prst="rect">
            <a:avLst/>
          </a:prstGeom>
          <a:ln>
            <a:miter lim="400000"/>
          </a:ln>
        </p:spPr>
        <p:txBody>
          <a:bodyPr lIns="65023" tIns="65023" rIns="65023" bIns="65023">
            <a:normAutofit fontScale="100000" lnSpcReduction="0"/>
          </a:bodyPr>
          <a:lstStyle>
            <a:lvl1pPr defTabSz="457200">
              <a:defRPr b="1" sz="5600">
                <a:solidFill>
                  <a:srgbClr val="000090"/>
                </a:solidFill>
                <a:uFillTx/>
                <a:latin typeface="Arial"/>
                <a:ea typeface="Arial"/>
                <a:cs typeface="Arial"/>
                <a:sym typeface="Arial"/>
              </a:defRPr>
            </a:lvl1pPr>
          </a:lstStyle>
          <a:p>
            <a:pPr/>
            <a:r>
              <a:t>タイトルテキスト</a:t>
            </a:r>
          </a:p>
        </p:txBody>
      </p:sp>
      <p:sp>
        <p:nvSpPr>
          <p:cNvPr id="210" name="Shape 210"/>
          <p:cNvSpPr/>
          <p:nvPr>
            <p:ph type="body" idx="1"/>
          </p:nvPr>
        </p:nvSpPr>
        <p:spPr>
          <a:xfrm>
            <a:off x="142075" y="1379962"/>
            <a:ext cx="12725729" cy="8373638"/>
          </a:xfrm>
          <a:prstGeom prst="rect">
            <a:avLst/>
          </a:prstGeom>
          <a:ln>
            <a:miter lim="400000"/>
          </a:ln>
        </p:spPr>
        <p:txBody>
          <a:bodyPr lIns="65023" tIns="65023" rIns="65023" bIns="65023">
            <a:normAutofit fontScale="100000" lnSpcReduction="0"/>
          </a:bodyPr>
          <a:lstStyle>
            <a:lvl1pPr marL="457200" indent="-457200" defTabSz="457200">
              <a:spcBef>
                <a:spcPts val="400"/>
              </a:spcBef>
              <a:buClrTx/>
              <a:defRPr sz="2400">
                <a:solidFill>
                  <a:srgbClr val="4A452A"/>
                </a:solidFill>
                <a:uFillTx/>
                <a:latin typeface="Arial"/>
                <a:ea typeface="Arial"/>
                <a:cs typeface="Arial"/>
                <a:sym typeface="Arial"/>
              </a:defRPr>
            </a:lvl1pPr>
            <a:lvl2pPr marL="838200" indent="-381000" defTabSz="457200">
              <a:spcBef>
                <a:spcPts val="400"/>
              </a:spcBef>
              <a:buClrTx/>
              <a:defRPr sz="2400">
                <a:solidFill>
                  <a:srgbClr val="4A452A"/>
                </a:solidFill>
                <a:uFillTx/>
                <a:latin typeface="Arial"/>
                <a:ea typeface="Arial"/>
                <a:cs typeface="Arial"/>
                <a:sym typeface="Arial"/>
              </a:defRPr>
            </a:lvl2pPr>
            <a:lvl3pPr marL="1219200" indent="-304800" defTabSz="457200">
              <a:spcBef>
                <a:spcPts val="400"/>
              </a:spcBef>
              <a:buClrTx/>
              <a:defRPr sz="2400">
                <a:solidFill>
                  <a:srgbClr val="4A452A"/>
                </a:solidFill>
                <a:uFillTx/>
                <a:latin typeface="Arial"/>
                <a:ea typeface="Arial"/>
                <a:cs typeface="Arial"/>
                <a:sym typeface="Arial"/>
              </a:defRPr>
            </a:lvl3pPr>
            <a:lvl4pPr marL="1676400" indent="-304800" defTabSz="457200">
              <a:spcBef>
                <a:spcPts val="400"/>
              </a:spcBef>
              <a:buClrTx/>
              <a:defRPr sz="2400">
                <a:solidFill>
                  <a:srgbClr val="4A452A"/>
                </a:solidFill>
                <a:uFillTx/>
                <a:latin typeface="Arial"/>
                <a:ea typeface="Arial"/>
                <a:cs typeface="Arial"/>
                <a:sym typeface="Arial"/>
              </a:defRPr>
            </a:lvl4pPr>
            <a:lvl5pPr marL="2133600" indent="-304800" defTabSz="457200">
              <a:spcBef>
                <a:spcPts val="400"/>
              </a:spcBef>
              <a:buClrTx/>
              <a:defRPr sz="2400">
                <a:solidFill>
                  <a:srgbClr val="4A452A"/>
                </a:solidFill>
                <a:uFillTx/>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211" name="Shape 211"/>
          <p:cNvSpPr/>
          <p:nvPr>
            <p:ph type="sldNum" sz="quarter" idx="2"/>
          </p:nvPr>
        </p:nvSpPr>
        <p:spPr>
          <a:xfrm>
            <a:off x="11399587" y="9375951"/>
            <a:ext cx="1605213" cy="352001"/>
          </a:xfrm>
          <a:prstGeom prst="rect">
            <a:avLst/>
          </a:prstGeom>
          <a:ln>
            <a:miter lim="400000"/>
          </a:ln>
        </p:spPr>
        <p:txBody>
          <a:bodyPr wrap="square" lIns="65023" tIns="65023" rIns="65023" bIns="65023" anchor="b"/>
          <a:lstStyle>
            <a:lvl1pPr defTabSz="457200">
              <a:defRPr b="1">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218" name="Shape 218"/>
          <p:cNvSpPr/>
          <p:nvPr>
            <p:ph type="title"/>
          </p:nvPr>
        </p:nvSpPr>
        <p:spPr>
          <a:xfrm>
            <a:off x="1270000" y="254000"/>
            <a:ext cx="10452101" cy="1371601"/>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219" name="Shape 219"/>
          <p:cNvSpPr/>
          <p:nvPr>
            <p:ph type="body" idx="1"/>
          </p:nvPr>
        </p:nvSpPr>
        <p:spPr>
          <a:xfrm>
            <a:off x="317500" y="2019300"/>
            <a:ext cx="12382501" cy="7099300"/>
          </a:xfrm>
          <a:prstGeom prst="rect">
            <a:avLst/>
          </a:prstGeom>
          <a:ln>
            <a:miter lim="400000"/>
          </a:ln>
        </p:spPr>
        <p:txBody>
          <a:bodyPr lIns="50800" tIns="50800" rIns="50800" bIns="50800"/>
          <a:lstStyle>
            <a:lvl1pPr marL="841375" indent="-523875" defTabSz="584200">
              <a:spcBef>
                <a:spcPts val="700"/>
              </a:spcBef>
              <a:buClrTx/>
              <a:buSzPct val="171000"/>
              <a:buFontTx/>
              <a:defRPr sz="2200">
                <a:uFillTx/>
                <a:latin typeface="Helvetica Neue"/>
                <a:ea typeface="Helvetica Neue"/>
                <a:cs typeface="Helvetica Neue"/>
                <a:sym typeface="Helvetica Neue"/>
              </a:defRPr>
            </a:lvl1pPr>
            <a:lvl2pPr marL="1285875" indent="-523875" defTabSz="584200">
              <a:spcBef>
                <a:spcPts val="700"/>
              </a:spcBef>
              <a:buClrTx/>
              <a:buSzPct val="171000"/>
              <a:buFontTx/>
              <a:buChar char="•"/>
              <a:defRPr sz="2200">
                <a:uFillTx/>
                <a:latin typeface="Helvetica Neue"/>
                <a:ea typeface="Helvetica Neue"/>
                <a:cs typeface="Helvetica Neue"/>
                <a:sym typeface="Helvetica Neue"/>
              </a:defRPr>
            </a:lvl2pPr>
            <a:lvl3pPr marL="1730375" indent="-523875" defTabSz="584200">
              <a:spcBef>
                <a:spcPts val="700"/>
              </a:spcBef>
              <a:buClrTx/>
              <a:buSzPct val="171000"/>
              <a:buFontTx/>
              <a:defRPr sz="2200">
                <a:uFillTx/>
                <a:latin typeface="Helvetica Neue"/>
                <a:ea typeface="Helvetica Neue"/>
                <a:cs typeface="Helvetica Neue"/>
                <a:sym typeface="Helvetica Neue"/>
              </a:defRPr>
            </a:lvl3pPr>
            <a:lvl4pPr marL="2174875" indent="-523875" defTabSz="584200">
              <a:spcBef>
                <a:spcPts val="700"/>
              </a:spcBef>
              <a:buClrTx/>
              <a:buSzPct val="171000"/>
              <a:buFontTx/>
              <a:buChar char="•"/>
              <a:defRPr sz="2200">
                <a:uFillTx/>
                <a:latin typeface="Helvetica Neue"/>
                <a:ea typeface="Helvetica Neue"/>
                <a:cs typeface="Helvetica Neue"/>
                <a:sym typeface="Helvetica Neue"/>
              </a:defRPr>
            </a:lvl4pPr>
            <a:lvl5pPr marL="2619375" indent="-523875" defTabSz="584200">
              <a:spcBef>
                <a:spcPts val="700"/>
              </a:spcBef>
              <a:buClrTx/>
              <a:buSzPct val="171000"/>
              <a:buFontTx/>
              <a:buChar char="•"/>
              <a:defRPr sz="22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220" name="Shape 220"/>
          <p:cNvSpPr/>
          <p:nvPr>
            <p:ph type="sldNum" sz="quarter" idx="2"/>
          </p:nvPr>
        </p:nvSpPr>
        <p:spPr>
          <a:xfrm>
            <a:off x="12373965" y="9398000"/>
            <a:ext cx="283770" cy="275133"/>
          </a:xfrm>
          <a:prstGeom prst="rect">
            <a:avLst/>
          </a:prstGeom>
          <a:ln>
            <a:miter lim="400000"/>
          </a:ln>
        </p:spPr>
        <p:txBody>
          <a:bodyPr lIns="50800" tIns="50800" rIns="50800" bIns="50800" anchor="t"/>
          <a:lstStyle>
            <a:lvl1pPr algn="ctr" defTabSz="584200">
              <a:defRPr sz="12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227" name="Shape 227"/>
          <p:cNvSpPr/>
          <p:nvPr>
            <p:ph type="title"/>
          </p:nvPr>
        </p:nvSpPr>
        <p:spPr>
          <a:xfrm>
            <a:off x="215900" y="76200"/>
            <a:ext cx="12560301" cy="1054101"/>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228" name="Shape 228"/>
          <p:cNvSpPr/>
          <p:nvPr>
            <p:ph type="body" idx="1"/>
          </p:nvPr>
        </p:nvSpPr>
        <p:spPr>
          <a:xfrm>
            <a:off x="596900" y="1397000"/>
            <a:ext cx="11811001" cy="7404101"/>
          </a:xfrm>
          <a:prstGeom prst="rect">
            <a:avLst/>
          </a:prstGeom>
          <a:ln>
            <a:miter lim="400000"/>
          </a:ln>
        </p:spPr>
        <p:txBody>
          <a:bodyPr lIns="50800" tIns="50800" rIns="50800" bIns="50800"/>
          <a:lstStyle>
            <a:lvl1pPr marL="853281" indent="-535781" defTabSz="584200">
              <a:spcBef>
                <a:spcPts val="700"/>
              </a:spcBef>
              <a:buClrTx/>
              <a:buSzPct val="171000"/>
              <a:buFontTx/>
              <a:defRPr sz="3000">
                <a:uFillTx/>
                <a:latin typeface="Helvetica Neue"/>
                <a:ea typeface="Helvetica Neue"/>
                <a:cs typeface="Helvetica Neue"/>
                <a:sym typeface="Helvetica Neue"/>
              </a:defRPr>
            </a:lvl1pPr>
            <a:lvl2pPr marL="1297781" indent="-535781" defTabSz="584200">
              <a:spcBef>
                <a:spcPts val="700"/>
              </a:spcBef>
              <a:buClrTx/>
              <a:buSzPct val="171000"/>
              <a:buFontTx/>
              <a:buChar char="•"/>
              <a:defRPr sz="3000">
                <a:uFillTx/>
                <a:latin typeface="Helvetica Neue"/>
                <a:ea typeface="Helvetica Neue"/>
                <a:cs typeface="Helvetica Neue"/>
                <a:sym typeface="Helvetica Neue"/>
              </a:defRPr>
            </a:lvl2pPr>
            <a:lvl3pPr marL="1742281" indent="-535781" defTabSz="584200">
              <a:spcBef>
                <a:spcPts val="700"/>
              </a:spcBef>
              <a:buClrTx/>
              <a:buSzPct val="171000"/>
              <a:buFontTx/>
              <a:defRPr sz="3000">
                <a:uFillTx/>
                <a:latin typeface="Helvetica Neue"/>
                <a:ea typeface="Helvetica Neue"/>
                <a:cs typeface="Helvetica Neue"/>
                <a:sym typeface="Helvetica Neue"/>
              </a:defRPr>
            </a:lvl3pPr>
            <a:lvl4pPr marL="2186781" indent="-535781" defTabSz="584200">
              <a:spcBef>
                <a:spcPts val="700"/>
              </a:spcBef>
              <a:buClrTx/>
              <a:buSzPct val="171000"/>
              <a:buFontTx/>
              <a:buChar char="•"/>
              <a:defRPr sz="3000">
                <a:uFillTx/>
                <a:latin typeface="Helvetica Neue"/>
                <a:ea typeface="Helvetica Neue"/>
                <a:cs typeface="Helvetica Neue"/>
                <a:sym typeface="Helvetica Neue"/>
              </a:defRPr>
            </a:lvl4pPr>
            <a:lvl5pPr marL="2631281" indent="-535781" defTabSz="584200">
              <a:spcBef>
                <a:spcPts val="700"/>
              </a:spcBef>
              <a:buClrTx/>
              <a:buSzPct val="171000"/>
              <a:buFontTx/>
              <a:buChar char="•"/>
              <a:defRPr sz="30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229" name="Shape 229"/>
          <p:cNvSpPr/>
          <p:nvPr>
            <p:ph type="sldNum" sz="quarter" idx="2"/>
          </p:nvPr>
        </p:nvSpPr>
        <p:spPr>
          <a:xfrm>
            <a:off x="6305397" y="9296400"/>
            <a:ext cx="381306" cy="304800"/>
          </a:xfrm>
          <a:prstGeom prst="rect">
            <a:avLst/>
          </a:prstGeom>
          <a:ln>
            <a:miter lim="400000"/>
          </a:ln>
        </p:spPr>
        <p:txBody>
          <a:bodyPr lIns="50800" tIns="50800" rIns="50800" bIns="50800" anchor="t"/>
          <a:lstStyle>
            <a:lvl1pPr algn="ctr" defTabSz="584200">
              <a:defRPr>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236" name="Shape 236"/>
          <p:cNvSpPr/>
          <p:nvPr>
            <p:ph type="title"/>
          </p:nvPr>
        </p:nvSpPr>
        <p:spPr>
          <a:xfrm>
            <a:off x="1270000" y="254000"/>
            <a:ext cx="10452100" cy="1371600"/>
          </a:xfrm>
          <a:prstGeom prst="rect">
            <a:avLst/>
          </a:prstGeom>
          <a:ln>
            <a:miter lim="400000"/>
          </a:ln>
        </p:spPr>
        <p:txBody>
          <a:bodyPr lIns="50800" tIns="50800" rIns="50800" bIns="50800"/>
          <a:lstStyle>
            <a:lvl1pPr defTabSz="584200">
              <a:defRPr b="1">
                <a:uFillTx/>
                <a:latin typeface="Helvetica Neue"/>
                <a:ea typeface="Helvetica Neue"/>
                <a:cs typeface="Helvetica Neue"/>
                <a:sym typeface="Helvetica Neue"/>
              </a:defRPr>
            </a:lvl1pPr>
          </a:lstStyle>
          <a:p>
            <a:pPr/>
            <a:r>
              <a:t>タイトルテキスト</a:t>
            </a:r>
          </a:p>
        </p:txBody>
      </p:sp>
      <p:sp>
        <p:nvSpPr>
          <p:cNvPr id="237" name="Shape 237"/>
          <p:cNvSpPr/>
          <p:nvPr>
            <p:ph type="body" idx="1"/>
          </p:nvPr>
        </p:nvSpPr>
        <p:spPr>
          <a:xfrm>
            <a:off x="317500" y="2019300"/>
            <a:ext cx="12382501" cy="7099300"/>
          </a:xfrm>
          <a:prstGeom prst="rect">
            <a:avLst/>
          </a:prstGeom>
          <a:ln>
            <a:miter lim="400000"/>
          </a:ln>
        </p:spPr>
        <p:txBody>
          <a:bodyPr lIns="50800" tIns="50800" rIns="50800" bIns="50800"/>
          <a:lstStyle>
            <a:lvl1pPr marL="841375" indent="-523875" defTabSz="584200">
              <a:spcBef>
                <a:spcPts val="700"/>
              </a:spcBef>
              <a:buClrTx/>
              <a:buSzPct val="171000"/>
              <a:buFontTx/>
              <a:defRPr sz="2200">
                <a:uFillTx/>
                <a:latin typeface="Helvetica Neue"/>
                <a:ea typeface="Helvetica Neue"/>
                <a:cs typeface="Helvetica Neue"/>
                <a:sym typeface="Helvetica Neue"/>
              </a:defRPr>
            </a:lvl1pPr>
            <a:lvl2pPr marL="1285875" indent="-523875" defTabSz="584200">
              <a:spcBef>
                <a:spcPts val="700"/>
              </a:spcBef>
              <a:buClrTx/>
              <a:buSzPct val="171000"/>
              <a:buFontTx/>
              <a:buChar char="•"/>
              <a:defRPr sz="2200">
                <a:uFillTx/>
                <a:latin typeface="Helvetica Neue"/>
                <a:ea typeface="Helvetica Neue"/>
                <a:cs typeface="Helvetica Neue"/>
                <a:sym typeface="Helvetica Neue"/>
              </a:defRPr>
            </a:lvl2pPr>
            <a:lvl3pPr marL="1730375" indent="-523875" defTabSz="584200">
              <a:spcBef>
                <a:spcPts val="700"/>
              </a:spcBef>
              <a:buClrTx/>
              <a:buSzPct val="171000"/>
              <a:buFontTx/>
              <a:defRPr sz="2200">
                <a:uFillTx/>
                <a:latin typeface="Helvetica Neue"/>
                <a:ea typeface="Helvetica Neue"/>
                <a:cs typeface="Helvetica Neue"/>
                <a:sym typeface="Helvetica Neue"/>
              </a:defRPr>
            </a:lvl3pPr>
            <a:lvl4pPr marL="2174875" indent="-523875" defTabSz="584200">
              <a:spcBef>
                <a:spcPts val="700"/>
              </a:spcBef>
              <a:buClrTx/>
              <a:buSzPct val="171000"/>
              <a:buFontTx/>
              <a:buChar char="•"/>
              <a:defRPr sz="2200">
                <a:uFillTx/>
                <a:latin typeface="Helvetica Neue"/>
                <a:ea typeface="Helvetica Neue"/>
                <a:cs typeface="Helvetica Neue"/>
                <a:sym typeface="Helvetica Neue"/>
              </a:defRPr>
            </a:lvl4pPr>
            <a:lvl5pPr marL="2619375" indent="-523875" defTabSz="584200">
              <a:spcBef>
                <a:spcPts val="700"/>
              </a:spcBef>
              <a:buClrTx/>
              <a:buSzPct val="171000"/>
              <a:buFontTx/>
              <a:buChar char="•"/>
              <a:defRPr sz="22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238" name="Shape 238"/>
          <p:cNvSpPr/>
          <p:nvPr>
            <p:ph type="sldNum" sz="quarter" idx="2"/>
          </p:nvPr>
        </p:nvSpPr>
        <p:spPr>
          <a:xfrm>
            <a:off x="12373965" y="9398000"/>
            <a:ext cx="283770" cy="275133"/>
          </a:xfrm>
          <a:prstGeom prst="rect">
            <a:avLst/>
          </a:prstGeom>
          <a:ln>
            <a:miter lim="400000"/>
          </a:ln>
        </p:spPr>
        <p:txBody>
          <a:bodyPr lIns="50800" tIns="50800" rIns="50800" bIns="50800" anchor="t"/>
          <a:lstStyle>
            <a:lvl1pPr algn="ctr" defTabSz="584200">
              <a:defRPr sz="12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245" name="Shape 245"/>
          <p:cNvSpPr/>
          <p:nvPr>
            <p:ph type="title"/>
          </p:nvPr>
        </p:nvSpPr>
        <p:spPr>
          <a:xfrm>
            <a:off x="1270000" y="254000"/>
            <a:ext cx="10452101" cy="1371601"/>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246" name="Shape 246"/>
          <p:cNvSpPr/>
          <p:nvPr>
            <p:ph type="body" idx="1"/>
          </p:nvPr>
        </p:nvSpPr>
        <p:spPr>
          <a:xfrm>
            <a:off x="317500" y="2019300"/>
            <a:ext cx="12382501" cy="7099300"/>
          </a:xfrm>
          <a:prstGeom prst="rect">
            <a:avLst/>
          </a:prstGeom>
          <a:ln>
            <a:miter lim="400000"/>
          </a:ln>
        </p:spPr>
        <p:txBody>
          <a:bodyPr lIns="50800" tIns="50800" rIns="50800" bIns="50800"/>
          <a:lstStyle>
            <a:lvl1pPr marL="793750" indent="-476250" defTabSz="584200">
              <a:spcBef>
                <a:spcPts val="700"/>
              </a:spcBef>
              <a:buClrTx/>
              <a:buSzPct val="171000"/>
              <a:buFontTx/>
              <a:defRPr sz="2000">
                <a:uFillTx/>
                <a:latin typeface="Helvetica Neue"/>
                <a:ea typeface="Helvetica Neue"/>
                <a:cs typeface="Helvetica Neue"/>
                <a:sym typeface="Helvetica Neue"/>
              </a:defRPr>
            </a:lvl1pPr>
            <a:lvl2pPr marL="1238250" indent="-476250" defTabSz="584200">
              <a:spcBef>
                <a:spcPts val="700"/>
              </a:spcBef>
              <a:buClrTx/>
              <a:buSzPct val="171000"/>
              <a:buFontTx/>
              <a:buChar char="•"/>
              <a:defRPr sz="2000">
                <a:uFillTx/>
                <a:latin typeface="Helvetica Neue"/>
                <a:ea typeface="Helvetica Neue"/>
                <a:cs typeface="Helvetica Neue"/>
                <a:sym typeface="Helvetica Neue"/>
              </a:defRPr>
            </a:lvl2pPr>
            <a:lvl3pPr marL="1682750" indent="-476250" defTabSz="584200">
              <a:spcBef>
                <a:spcPts val="700"/>
              </a:spcBef>
              <a:buClrTx/>
              <a:buSzPct val="171000"/>
              <a:buFontTx/>
              <a:defRPr sz="2000">
                <a:uFillTx/>
                <a:latin typeface="Helvetica Neue"/>
                <a:ea typeface="Helvetica Neue"/>
                <a:cs typeface="Helvetica Neue"/>
                <a:sym typeface="Helvetica Neue"/>
              </a:defRPr>
            </a:lvl3pPr>
            <a:lvl4pPr marL="2127250" indent="-476250" defTabSz="584200">
              <a:spcBef>
                <a:spcPts val="700"/>
              </a:spcBef>
              <a:buClrTx/>
              <a:buSzPct val="171000"/>
              <a:buFontTx/>
              <a:buChar char="•"/>
              <a:defRPr sz="2000">
                <a:uFillTx/>
                <a:latin typeface="Helvetica Neue"/>
                <a:ea typeface="Helvetica Neue"/>
                <a:cs typeface="Helvetica Neue"/>
                <a:sym typeface="Helvetica Neue"/>
              </a:defRPr>
            </a:lvl4pPr>
            <a:lvl5pPr marL="2571750" indent="-476250" defTabSz="584200">
              <a:spcBef>
                <a:spcPts val="700"/>
              </a:spcBef>
              <a:buClrTx/>
              <a:buSzPct val="171000"/>
              <a:buFontTx/>
              <a:buChar char="•"/>
              <a:defRPr sz="20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247" name="Shape 247"/>
          <p:cNvSpPr/>
          <p:nvPr>
            <p:ph type="sldNum" sz="quarter" idx="2"/>
          </p:nvPr>
        </p:nvSpPr>
        <p:spPr>
          <a:xfrm>
            <a:off x="12381026" y="9398000"/>
            <a:ext cx="269648" cy="250089"/>
          </a:xfrm>
          <a:prstGeom prst="rect">
            <a:avLst/>
          </a:prstGeom>
          <a:ln>
            <a:miter lim="400000"/>
          </a:ln>
        </p:spPr>
        <p:txBody>
          <a:bodyPr lIns="50800" tIns="50800" rIns="50800" bIns="50800" anchor="t"/>
          <a:lstStyle>
            <a:lvl1pPr algn="ctr" defTabSz="584200">
              <a:defRPr sz="11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254" name="Shape 254"/>
          <p:cNvSpPr/>
          <p:nvPr>
            <p:ph type="title"/>
          </p:nvPr>
        </p:nvSpPr>
        <p:spPr>
          <a:xfrm>
            <a:off x="1270000" y="254000"/>
            <a:ext cx="10452101" cy="1371601"/>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255" name="Shape 255"/>
          <p:cNvSpPr/>
          <p:nvPr>
            <p:ph type="body" idx="1"/>
          </p:nvPr>
        </p:nvSpPr>
        <p:spPr>
          <a:xfrm>
            <a:off x="317500" y="2019300"/>
            <a:ext cx="12382501" cy="7099300"/>
          </a:xfrm>
          <a:prstGeom prst="rect">
            <a:avLst/>
          </a:prstGeom>
          <a:ln>
            <a:miter lim="400000"/>
          </a:ln>
        </p:spPr>
        <p:txBody>
          <a:bodyPr lIns="50800" tIns="50800" rIns="50800" bIns="50800"/>
          <a:lstStyle>
            <a:lvl1pPr marL="841375" indent="-523875" defTabSz="584200">
              <a:spcBef>
                <a:spcPts val="700"/>
              </a:spcBef>
              <a:buClrTx/>
              <a:buSzPct val="171000"/>
              <a:buFontTx/>
              <a:defRPr sz="2200">
                <a:uFillTx/>
                <a:latin typeface="Helvetica Neue"/>
                <a:ea typeface="Helvetica Neue"/>
                <a:cs typeface="Helvetica Neue"/>
                <a:sym typeface="Helvetica Neue"/>
              </a:defRPr>
            </a:lvl1pPr>
            <a:lvl2pPr marL="1285875" indent="-523875" defTabSz="584200">
              <a:spcBef>
                <a:spcPts val="700"/>
              </a:spcBef>
              <a:buClrTx/>
              <a:buSzPct val="171000"/>
              <a:buFontTx/>
              <a:buChar char="•"/>
              <a:defRPr sz="2200">
                <a:uFillTx/>
                <a:latin typeface="Helvetica Neue"/>
                <a:ea typeface="Helvetica Neue"/>
                <a:cs typeface="Helvetica Neue"/>
                <a:sym typeface="Helvetica Neue"/>
              </a:defRPr>
            </a:lvl2pPr>
            <a:lvl3pPr marL="1730375" indent="-523875" defTabSz="584200">
              <a:spcBef>
                <a:spcPts val="700"/>
              </a:spcBef>
              <a:buClrTx/>
              <a:buSzPct val="171000"/>
              <a:buFontTx/>
              <a:defRPr sz="2200">
                <a:uFillTx/>
                <a:latin typeface="Helvetica Neue"/>
                <a:ea typeface="Helvetica Neue"/>
                <a:cs typeface="Helvetica Neue"/>
                <a:sym typeface="Helvetica Neue"/>
              </a:defRPr>
            </a:lvl3pPr>
            <a:lvl4pPr marL="2174875" indent="-523875" defTabSz="584200">
              <a:spcBef>
                <a:spcPts val="700"/>
              </a:spcBef>
              <a:buClrTx/>
              <a:buSzPct val="171000"/>
              <a:buFontTx/>
              <a:buChar char="•"/>
              <a:defRPr sz="2200">
                <a:uFillTx/>
                <a:latin typeface="Helvetica Neue"/>
                <a:ea typeface="Helvetica Neue"/>
                <a:cs typeface="Helvetica Neue"/>
                <a:sym typeface="Helvetica Neue"/>
              </a:defRPr>
            </a:lvl4pPr>
            <a:lvl5pPr marL="2619375" indent="-523875" defTabSz="584200">
              <a:spcBef>
                <a:spcPts val="700"/>
              </a:spcBef>
              <a:buClrTx/>
              <a:buSzPct val="171000"/>
              <a:buFontTx/>
              <a:buChar char="•"/>
              <a:defRPr sz="22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256" name="Shape 256"/>
          <p:cNvSpPr/>
          <p:nvPr>
            <p:ph type="sldNum" sz="quarter" idx="2"/>
          </p:nvPr>
        </p:nvSpPr>
        <p:spPr>
          <a:xfrm>
            <a:off x="12373965" y="9398000"/>
            <a:ext cx="283770" cy="275133"/>
          </a:xfrm>
          <a:prstGeom prst="rect">
            <a:avLst/>
          </a:prstGeom>
          <a:ln>
            <a:miter lim="400000"/>
          </a:ln>
        </p:spPr>
        <p:txBody>
          <a:bodyPr lIns="50800" tIns="50800" rIns="50800" bIns="50800" anchor="t"/>
          <a:lstStyle>
            <a:lvl1pPr algn="ctr" defTabSz="584200">
              <a:defRPr sz="12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 タイトルとコンテンツ">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タイトルテキスト</a:t>
            </a:r>
          </a:p>
        </p:txBody>
      </p:sp>
      <p:sp>
        <p:nvSpPr>
          <p:cNvPr id="30" name="Shape 30"/>
          <p:cNvSpPr/>
          <p:nvPr>
            <p:ph type="body" idx="1"/>
          </p:nvPr>
        </p:nvSpPr>
        <p:spPr>
          <a:prstGeom prst="rect">
            <a:avLst/>
          </a:prstGeom>
        </p:spPr>
        <p:txBody>
          <a:bodyPr/>
          <a:lstStyle/>
          <a:p>
            <a:pPr/>
            <a:r>
              <a:t>本文レベル1</a:t>
            </a:r>
          </a:p>
          <a:p>
            <a:pPr lvl="1"/>
            <a:r>
              <a:t>本文レベル2</a:t>
            </a:r>
          </a:p>
          <a:p>
            <a:pPr lvl="2"/>
            <a:r>
              <a:t>本文レベル3</a:t>
            </a:r>
          </a:p>
          <a:p>
            <a:pPr lvl="3"/>
            <a:r>
              <a:t>本文レベル4</a:t>
            </a:r>
          </a:p>
          <a:p>
            <a:pPr lvl="4"/>
            <a:r>
              <a:t>本文レベル 5</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263" name="Shape 263"/>
          <p:cNvSpPr/>
          <p:nvPr>
            <p:ph type="title"/>
          </p:nvPr>
        </p:nvSpPr>
        <p:spPr>
          <a:xfrm>
            <a:off x="1270000" y="2971800"/>
            <a:ext cx="10464801" cy="3810000"/>
          </a:xfrm>
          <a:prstGeom prst="rect">
            <a:avLst/>
          </a:prstGeom>
          <a:ln>
            <a:miter lim="400000"/>
          </a:ln>
        </p:spPr>
        <p:txBody>
          <a:bodyPr lIns="50800" tIns="50800" rIns="50800" bIns="50800"/>
          <a:lstStyle>
            <a:lvl1pPr defTabSz="584200">
              <a:defRPr b="1" sz="7600">
                <a:uFillTx/>
                <a:latin typeface="Helvetica Neue"/>
                <a:ea typeface="Helvetica Neue"/>
                <a:cs typeface="Helvetica Neue"/>
                <a:sym typeface="Helvetica Neue"/>
              </a:defRPr>
            </a:lvl1pPr>
          </a:lstStyle>
          <a:p>
            <a:pPr/>
            <a:r>
              <a:t>タイトルテキスト</a:t>
            </a:r>
          </a:p>
        </p:txBody>
      </p:sp>
      <p:sp>
        <p:nvSpPr>
          <p:cNvPr id="264" name="Shape 264"/>
          <p:cNvSpPr/>
          <p:nvPr>
            <p:ph type="sldNum" sz="quarter" idx="2"/>
          </p:nvPr>
        </p:nvSpPr>
        <p:spPr>
          <a:xfrm>
            <a:off x="12499543" y="9258300"/>
            <a:ext cx="312014" cy="299822"/>
          </a:xfrm>
          <a:prstGeom prst="rect">
            <a:avLst/>
          </a:prstGeom>
          <a:ln>
            <a:miter lim="400000"/>
          </a:ln>
        </p:spPr>
        <p:txBody>
          <a:bodyPr lIns="50800" tIns="50800" rIns="50800" bIns="50800" anchor="t"/>
          <a:lstStyle>
            <a:lvl1pPr algn="ctr" defTabSz="584200">
              <a:defRPr sz="14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271" name="Shape 271"/>
          <p:cNvSpPr/>
          <p:nvPr>
            <p:ph type="title"/>
          </p:nvPr>
        </p:nvSpPr>
        <p:spPr>
          <a:xfrm>
            <a:off x="1270000" y="254000"/>
            <a:ext cx="10452101" cy="1371601"/>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272" name="Shape 272"/>
          <p:cNvSpPr/>
          <p:nvPr>
            <p:ph type="body" idx="1"/>
          </p:nvPr>
        </p:nvSpPr>
        <p:spPr>
          <a:xfrm>
            <a:off x="317500" y="2019300"/>
            <a:ext cx="12382501" cy="7099300"/>
          </a:xfrm>
          <a:prstGeom prst="rect">
            <a:avLst/>
          </a:prstGeom>
          <a:ln>
            <a:miter lim="400000"/>
          </a:ln>
        </p:spPr>
        <p:txBody>
          <a:bodyPr lIns="50800" tIns="50800" rIns="50800" bIns="50800"/>
          <a:lstStyle>
            <a:lvl1pPr marL="841375" indent="-523875" defTabSz="584200">
              <a:spcBef>
                <a:spcPts val="700"/>
              </a:spcBef>
              <a:buClrTx/>
              <a:buSzPct val="171000"/>
              <a:buFontTx/>
              <a:defRPr sz="2200">
                <a:uFillTx/>
                <a:latin typeface="Helvetica Neue"/>
                <a:ea typeface="Helvetica Neue"/>
                <a:cs typeface="Helvetica Neue"/>
                <a:sym typeface="Helvetica Neue"/>
              </a:defRPr>
            </a:lvl1pPr>
            <a:lvl2pPr marL="1285875" indent="-523875" defTabSz="584200">
              <a:spcBef>
                <a:spcPts val="700"/>
              </a:spcBef>
              <a:buClrTx/>
              <a:buSzPct val="171000"/>
              <a:buFontTx/>
              <a:buChar char="•"/>
              <a:defRPr sz="2200">
                <a:uFillTx/>
                <a:latin typeface="Helvetica Neue"/>
                <a:ea typeface="Helvetica Neue"/>
                <a:cs typeface="Helvetica Neue"/>
                <a:sym typeface="Helvetica Neue"/>
              </a:defRPr>
            </a:lvl2pPr>
            <a:lvl3pPr marL="1730375" indent="-523875" defTabSz="584200">
              <a:spcBef>
                <a:spcPts val="700"/>
              </a:spcBef>
              <a:buClrTx/>
              <a:buSzPct val="171000"/>
              <a:buFontTx/>
              <a:defRPr sz="2200">
                <a:uFillTx/>
                <a:latin typeface="Helvetica Neue"/>
                <a:ea typeface="Helvetica Neue"/>
                <a:cs typeface="Helvetica Neue"/>
                <a:sym typeface="Helvetica Neue"/>
              </a:defRPr>
            </a:lvl3pPr>
            <a:lvl4pPr marL="2174875" indent="-523875" defTabSz="584200">
              <a:spcBef>
                <a:spcPts val="700"/>
              </a:spcBef>
              <a:buClrTx/>
              <a:buSzPct val="171000"/>
              <a:buFontTx/>
              <a:buChar char="•"/>
              <a:defRPr sz="2200">
                <a:uFillTx/>
                <a:latin typeface="Helvetica Neue"/>
                <a:ea typeface="Helvetica Neue"/>
                <a:cs typeface="Helvetica Neue"/>
                <a:sym typeface="Helvetica Neue"/>
              </a:defRPr>
            </a:lvl4pPr>
            <a:lvl5pPr marL="2619375" indent="-523875" defTabSz="584200">
              <a:spcBef>
                <a:spcPts val="700"/>
              </a:spcBef>
              <a:buClrTx/>
              <a:buSzPct val="171000"/>
              <a:buFontTx/>
              <a:buChar char="•"/>
              <a:defRPr sz="22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273" name="Shape 273"/>
          <p:cNvSpPr/>
          <p:nvPr>
            <p:ph type="sldNum" sz="quarter" idx="2"/>
          </p:nvPr>
        </p:nvSpPr>
        <p:spPr>
          <a:xfrm>
            <a:off x="12373965" y="9398000"/>
            <a:ext cx="283770" cy="275133"/>
          </a:xfrm>
          <a:prstGeom prst="rect">
            <a:avLst/>
          </a:prstGeom>
          <a:ln>
            <a:miter lim="400000"/>
          </a:ln>
        </p:spPr>
        <p:txBody>
          <a:bodyPr lIns="50800" tIns="50800" rIns="50800" bIns="50800" anchor="t"/>
          <a:lstStyle>
            <a:lvl1pPr algn="ctr" defTabSz="584200">
              <a:defRPr sz="12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280" name="Shape 280"/>
          <p:cNvSpPr/>
          <p:nvPr>
            <p:ph type="title"/>
          </p:nvPr>
        </p:nvSpPr>
        <p:spPr>
          <a:xfrm>
            <a:off x="1270000" y="254000"/>
            <a:ext cx="10452101" cy="1371601"/>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281" name="Shape 281"/>
          <p:cNvSpPr/>
          <p:nvPr>
            <p:ph type="body" idx="1"/>
          </p:nvPr>
        </p:nvSpPr>
        <p:spPr>
          <a:xfrm>
            <a:off x="317500" y="2019300"/>
            <a:ext cx="12382501" cy="7099300"/>
          </a:xfrm>
          <a:prstGeom prst="rect">
            <a:avLst/>
          </a:prstGeom>
          <a:ln>
            <a:miter lim="400000"/>
          </a:ln>
        </p:spPr>
        <p:txBody>
          <a:bodyPr lIns="50800" tIns="50800" rIns="50800" bIns="50800"/>
          <a:lstStyle>
            <a:lvl1pPr marL="793750" indent="-476250" defTabSz="584200">
              <a:spcBef>
                <a:spcPts val="700"/>
              </a:spcBef>
              <a:buClrTx/>
              <a:buSzPct val="171000"/>
              <a:buFontTx/>
              <a:defRPr sz="2000">
                <a:uFillTx/>
                <a:latin typeface="Helvetica Neue"/>
                <a:ea typeface="Helvetica Neue"/>
                <a:cs typeface="Helvetica Neue"/>
                <a:sym typeface="Helvetica Neue"/>
              </a:defRPr>
            </a:lvl1pPr>
            <a:lvl2pPr marL="1238250" indent="-476250" defTabSz="584200">
              <a:spcBef>
                <a:spcPts val="700"/>
              </a:spcBef>
              <a:buClrTx/>
              <a:buSzPct val="171000"/>
              <a:buFontTx/>
              <a:buChar char="•"/>
              <a:defRPr sz="2000">
                <a:uFillTx/>
                <a:latin typeface="Helvetica Neue"/>
                <a:ea typeface="Helvetica Neue"/>
                <a:cs typeface="Helvetica Neue"/>
                <a:sym typeface="Helvetica Neue"/>
              </a:defRPr>
            </a:lvl2pPr>
            <a:lvl3pPr marL="1682750" indent="-476250" defTabSz="584200">
              <a:spcBef>
                <a:spcPts val="700"/>
              </a:spcBef>
              <a:buClrTx/>
              <a:buSzPct val="171000"/>
              <a:buFontTx/>
              <a:defRPr sz="2000">
                <a:uFillTx/>
                <a:latin typeface="Helvetica Neue"/>
                <a:ea typeface="Helvetica Neue"/>
                <a:cs typeface="Helvetica Neue"/>
                <a:sym typeface="Helvetica Neue"/>
              </a:defRPr>
            </a:lvl3pPr>
            <a:lvl4pPr marL="2127250" indent="-476250" defTabSz="584200">
              <a:spcBef>
                <a:spcPts val="700"/>
              </a:spcBef>
              <a:buClrTx/>
              <a:buSzPct val="171000"/>
              <a:buFontTx/>
              <a:buChar char="•"/>
              <a:defRPr sz="2000">
                <a:uFillTx/>
                <a:latin typeface="Helvetica Neue"/>
                <a:ea typeface="Helvetica Neue"/>
                <a:cs typeface="Helvetica Neue"/>
                <a:sym typeface="Helvetica Neue"/>
              </a:defRPr>
            </a:lvl4pPr>
            <a:lvl5pPr marL="2571750" indent="-476250" defTabSz="584200">
              <a:spcBef>
                <a:spcPts val="700"/>
              </a:spcBef>
              <a:buClrTx/>
              <a:buSzPct val="171000"/>
              <a:buFontTx/>
              <a:buChar char="•"/>
              <a:defRPr sz="20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282" name="Shape 282"/>
          <p:cNvSpPr/>
          <p:nvPr>
            <p:ph type="sldNum" sz="quarter" idx="2"/>
          </p:nvPr>
        </p:nvSpPr>
        <p:spPr>
          <a:xfrm>
            <a:off x="12381026" y="9398000"/>
            <a:ext cx="269648" cy="250089"/>
          </a:xfrm>
          <a:prstGeom prst="rect">
            <a:avLst/>
          </a:prstGeom>
          <a:ln>
            <a:miter lim="400000"/>
          </a:ln>
        </p:spPr>
        <p:txBody>
          <a:bodyPr lIns="50800" tIns="50800" rIns="50800" bIns="50800" anchor="t"/>
          <a:lstStyle>
            <a:lvl1pPr algn="ctr" defTabSz="584200">
              <a:defRPr sz="11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289" name="Shape 289"/>
          <p:cNvSpPr/>
          <p:nvPr>
            <p:ph type="title"/>
          </p:nvPr>
        </p:nvSpPr>
        <p:spPr>
          <a:xfrm>
            <a:off x="-1" y="1"/>
            <a:ext cx="13004801" cy="800907"/>
          </a:xfrm>
          <a:prstGeom prst="rect">
            <a:avLst/>
          </a:prstGeom>
          <a:ln>
            <a:miter lim="400000"/>
          </a:ln>
        </p:spPr>
        <p:txBody>
          <a:bodyPr lIns="65023" tIns="65023" rIns="65023" bIns="65023">
            <a:normAutofit fontScale="100000" lnSpcReduction="0"/>
          </a:bodyPr>
          <a:lstStyle>
            <a:lvl1pPr defTabSz="457200">
              <a:defRPr b="1" sz="5600">
                <a:solidFill>
                  <a:srgbClr val="000090"/>
                </a:solidFill>
                <a:uFillTx/>
                <a:latin typeface="Arial"/>
                <a:ea typeface="Arial"/>
                <a:cs typeface="Arial"/>
                <a:sym typeface="Arial"/>
              </a:defRPr>
            </a:lvl1pPr>
          </a:lstStyle>
          <a:p>
            <a:pPr/>
            <a:r>
              <a:t>タイトルテキスト</a:t>
            </a:r>
          </a:p>
        </p:txBody>
      </p:sp>
      <p:pic>
        <p:nvPicPr>
          <p:cNvPr id="290" name="image2.png"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88900">
            <a:miter lim="400000"/>
          </a:ln>
        </p:spPr>
      </p:pic>
      <p:sp>
        <p:nvSpPr>
          <p:cNvPr id="291" name="Shape 291"/>
          <p:cNvSpPr/>
          <p:nvPr>
            <p:ph type="sldNum" sz="quarter" idx="2"/>
          </p:nvPr>
        </p:nvSpPr>
        <p:spPr>
          <a:xfrm>
            <a:off x="11399587" y="9338682"/>
            <a:ext cx="1605213" cy="389270"/>
          </a:xfrm>
          <a:prstGeom prst="rect">
            <a:avLst/>
          </a:prstGeom>
          <a:ln>
            <a:miter lim="400000"/>
          </a:ln>
        </p:spPr>
        <p:txBody>
          <a:bodyPr wrap="square" lIns="65023" tIns="65023" rIns="65023" bIns="65023" anchor="b"/>
          <a:lstStyle>
            <a:lvl1pPr defTabSz="457200">
              <a:defRPr sz="1800">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标题与项目符号">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8" name="Shape 298"/>
          <p:cNvSpPr/>
          <p:nvPr>
            <p:ph type="title"/>
          </p:nvPr>
        </p:nvSpPr>
        <p:spPr>
          <a:xfrm>
            <a:off x="1524000" y="254000"/>
            <a:ext cx="10464800" cy="2349500"/>
          </a:xfrm>
          <a:prstGeom prst="rect">
            <a:avLst/>
          </a:prstGeom>
          <a:ln>
            <a:miter lim="400000"/>
          </a:ln>
          <a:effectLst>
            <a:outerShdw sx="100000" sy="100000" kx="0" ky="0" algn="b" rotWithShape="0" blurRad="0" dist="0" dir="5400000">
              <a:srgbClr val="FFFFFF"/>
            </a:outerShdw>
          </a:effectLst>
        </p:spPr>
        <p:txBody>
          <a:bodyPr lIns="50800" tIns="50800" rIns="50800" bIns="50800"/>
          <a:lstStyle>
            <a:lvl1pPr defTabSz="584200">
              <a:defRPr sz="7600">
                <a:solidFill>
                  <a:srgbClr val="6E603B"/>
                </a:solidFill>
                <a:uFillTx/>
                <a:latin typeface="American Typewriter"/>
                <a:ea typeface="American Typewriter"/>
                <a:cs typeface="American Typewriter"/>
                <a:sym typeface="American Typewriter"/>
              </a:defRPr>
            </a:lvl1pPr>
          </a:lstStyle>
          <a:p>
            <a:pPr/>
            <a:r>
              <a:t>タイトルテキスト</a:t>
            </a:r>
          </a:p>
        </p:txBody>
      </p:sp>
      <p:sp>
        <p:nvSpPr>
          <p:cNvPr id="299" name="Shape 299"/>
          <p:cNvSpPr/>
          <p:nvPr>
            <p:ph type="body" idx="1"/>
          </p:nvPr>
        </p:nvSpPr>
        <p:spPr>
          <a:xfrm>
            <a:off x="1524000" y="2730500"/>
            <a:ext cx="10464800" cy="6032500"/>
          </a:xfrm>
          <a:prstGeom prst="rect">
            <a:avLst/>
          </a:prstGeom>
          <a:ln>
            <a:miter lim="400000"/>
          </a:ln>
        </p:spPr>
        <p:txBody>
          <a:bodyPr lIns="50800" tIns="50800" rIns="50800" bIns="50800" anchor="ctr"/>
          <a:lstStyle>
            <a:lvl1pPr marL="751805" indent="-434305" defTabSz="584200">
              <a:spcBef>
                <a:spcPts val="3400"/>
              </a:spcBef>
              <a:buClrTx/>
              <a:buSzPct val="45000"/>
              <a:buFont typeface="American Typewriter"/>
              <a:buBlip>
                <a:blip r:embed="rId3"/>
              </a:buBlip>
              <a:defRPr sz="3400">
                <a:solidFill>
                  <a:srgbClr val="93741C"/>
                </a:solidFill>
                <a:uFillTx/>
                <a:latin typeface="Palatino"/>
                <a:ea typeface="Palatino"/>
                <a:cs typeface="Palatino"/>
                <a:sym typeface="Palatino"/>
              </a:defRPr>
            </a:lvl1pPr>
            <a:lvl2pPr marL="1196305" indent="-434305" defTabSz="584200">
              <a:spcBef>
                <a:spcPts val="3400"/>
              </a:spcBef>
              <a:buClrTx/>
              <a:buSzPct val="45000"/>
              <a:buFont typeface="American Typewriter"/>
              <a:buBlip>
                <a:blip r:embed="rId3"/>
              </a:buBlip>
              <a:defRPr sz="3400">
                <a:solidFill>
                  <a:srgbClr val="93741C"/>
                </a:solidFill>
                <a:uFillTx/>
                <a:latin typeface="Palatino"/>
                <a:ea typeface="Palatino"/>
                <a:cs typeface="Palatino"/>
                <a:sym typeface="Palatino"/>
              </a:defRPr>
            </a:lvl2pPr>
            <a:lvl3pPr marL="1640805" indent="-434305" defTabSz="584200">
              <a:spcBef>
                <a:spcPts val="3400"/>
              </a:spcBef>
              <a:buClrTx/>
              <a:buSzPct val="45000"/>
              <a:buFont typeface="American Typewriter"/>
              <a:buBlip>
                <a:blip r:embed="rId3"/>
              </a:buBlip>
              <a:defRPr>
                <a:solidFill>
                  <a:srgbClr val="93741C"/>
                </a:solidFill>
                <a:uFillTx/>
                <a:latin typeface="Palatino"/>
                <a:ea typeface="Palatino"/>
                <a:cs typeface="Palatino"/>
                <a:sym typeface="Palatino"/>
              </a:defRPr>
            </a:lvl3pPr>
            <a:lvl4pPr marL="2085305" indent="-434305" defTabSz="584200">
              <a:spcBef>
                <a:spcPts val="3400"/>
              </a:spcBef>
              <a:buClrTx/>
              <a:buSzPct val="45000"/>
              <a:buFont typeface="American Typewriter"/>
              <a:buBlip>
                <a:blip r:embed="rId3"/>
              </a:buBlip>
              <a:defRPr sz="3400">
                <a:solidFill>
                  <a:srgbClr val="93741C"/>
                </a:solidFill>
                <a:uFillTx/>
                <a:latin typeface="Palatino"/>
                <a:ea typeface="Palatino"/>
                <a:cs typeface="Palatino"/>
                <a:sym typeface="Palatino"/>
              </a:defRPr>
            </a:lvl4pPr>
            <a:lvl5pPr marL="2529805" indent="-434305" defTabSz="584200">
              <a:spcBef>
                <a:spcPts val="3400"/>
              </a:spcBef>
              <a:buClrTx/>
              <a:buSzPct val="45000"/>
              <a:buFont typeface="American Typewriter"/>
              <a:buBlip>
                <a:blip r:embed="rId3"/>
              </a:buBlip>
              <a:defRPr sz="3400">
                <a:solidFill>
                  <a:srgbClr val="93741C"/>
                </a:solidFill>
                <a:uFillTx/>
                <a:latin typeface="Palatino"/>
                <a:ea typeface="Palatino"/>
                <a:cs typeface="Palatino"/>
                <a:sym typeface="Palatino"/>
              </a:defRPr>
            </a:lvl5pPr>
          </a:lstStyle>
          <a:p>
            <a:pPr/>
            <a:r>
              <a:t>本文レベル1</a:t>
            </a:r>
          </a:p>
          <a:p>
            <a:pPr lvl="1"/>
            <a:r>
              <a:t>本文レベル2</a:t>
            </a:r>
          </a:p>
          <a:p>
            <a:pPr lvl="2"/>
            <a:r>
              <a:t>本文レベル3</a:t>
            </a:r>
          </a:p>
          <a:p>
            <a:pPr lvl="3"/>
            <a:r>
              <a:t>本文レベル4</a:t>
            </a:r>
          </a:p>
          <a:p>
            <a:pPr lvl="4"/>
            <a:r>
              <a:t>本文レベル 5</a:t>
            </a:r>
          </a:p>
        </p:txBody>
      </p:sp>
      <p:sp>
        <p:nvSpPr>
          <p:cNvPr id="300" name="Shape 300"/>
          <p:cNvSpPr/>
          <p:nvPr>
            <p:ph type="sldNum" sz="quarter" idx="2"/>
          </p:nvPr>
        </p:nvSpPr>
        <p:spPr>
          <a:xfrm>
            <a:off x="6337300" y="9017000"/>
            <a:ext cx="317501" cy="355600"/>
          </a:xfrm>
          <a:prstGeom prst="rect">
            <a:avLst/>
          </a:prstGeom>
          <a:ln>
            <a:miter lim="400000"/>
          </a:ln>
        </p:spPr>
        <p:txBody>
          <a:bodyPr lIns="50800" tIns="50800" rIns="50800" bIns="50800" anchor="t"/>
          <a:lstStyle>
            <a:lvl1pPr marR="685800" algn="ctr" defTabSz="584200">
              <a:defRPr>
                <a:solidFill>
                  <a:srgbClr val="93741C"/>
                </a:solidFill>
                <a:uFillTx/>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307" name="Shape 307"/>
          <p:cNvSpPr/>
          <p:nvPr>
            <p:ph type="sldNum" sz="quarter" idx="2"/>
          </p:nvPr>
        </p:nvSpPr>
        <p:spPr>
          <a:xfrm>
            <a:off x="11399587" y="8981184"/>
            <a:ext cx="1605213" cy="746768"/>
          </a:xfrm>
          <a:prstGeom prst="rect">
            <a:avLst/>
          </a:prstGeom>
          <a:ln>
            <a:miter lim="400000"/>
          </a:ln>
        </p:spPr>
        <p:txBody>
          <a:bodyPr wrap="square" lIns="65023" tIns="65023" rIns="65023" bIns="65023" anchor="b"/>
          <a:lstStyle>
            <a:lvl1pPr defTabSz="457200">
              <a:defRPr b="1" sz="4400">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314" name="Shape 314"/>
          <p:cNvSpPr/>
          <p:nvPr>
            <p:ph type="title"/>
          </p:nvPr>
        </p:nvSpPr>
        <p:spPr>
          <a:xfrm>
            <a:off x="1270000" y="254000"/>
            <a:ext cx="10452101" cy="1371601"/>
          </a:xfrm>
          <a:prstGeom prst="rect">
            <a:avLst/>
          </a:prstGeom>
          <a:ln>
            <a:miter lim="400000"/>
          </a:ln>
        </p:spPr>
        <p:txBody>
          <a:bodyPr lIns="50800" tIns="50800" rIns="50800" bIns="50800"/>
          <a:lstStyle>
            <a:lvl1pPr defTabSz="584200">
              <a:defRPr b="1">
                <a:uFillTx/>
                <a:latin typeface="Helvetica Neue"/>
                <a:ea typeface="Helvetica Neue"/>
                <a:cs typeface="Helvetica Neue"/>
                <a:sym typeface="Helvetica Neue"/>
              </a:defRPr>
            </a:lvl1pPr>
          </a:lstStyle>
          <a:p>
            <a:pPr/>
            <a:r>
              <a:t>タイトルテキスト</a:t>
            </a:r>
          </a:p>
        </p:txBody>
      </p:sp>
      <p:sp>
        <p:nvSpPr>
          <p:cNvPr id="315" name="Shape 315"/>
          <p:cNvSpPr/>
          <p:nvPr>
            <p:ph type="body" idx="1"/>
          </p:nvPr>
        </p:nvSpPr>
        <p:spPr>
          <a:xfrm>
            <a:off x="317500" y="2019300"/>
            <a:ext cx="12382501" cy="7099300"/>
          </a:xfrm>
          <a:prstGeom prst="rect">
            <a:avLst/>
          </a:prstGeom>
          <a:ln>
            <a:miter lim="400000"/>
          </a:ln>
        </p:spPr>
        <p:txBody>
          <a:bodyPr lIns="50800" tIns="50800" rIns="50800" bIns="50800"/>
          <a:lstStyle>
            <a:lvl1pPr marL="746125" indent="-428625" defTabSz="584200">
              <a:spcBef>
                <a:spcPts val="700"/>
              </a:spcBef>
              <a:buClrTx/>
              <a:buSzPct val="171000"/>
              <a:buFontTx/>
              <a:defRPr sz="1800">
                <a:uFillTx/>
                <a:latin typeface="Helvetica Neue"/>
                <a:ea typeface="Helvetica Neue"/>
                <a:cs typeface="Helvetica Neue"/>
                <a:sym typeface="Helvetica Neue"/>
              </a:defRPr>
            </a:lvl1pPr>
            <a:lvl2pPr marL="1190625" indent="-428625" defTabSz="584200">
              <a:spcBef>
                <a:spcPts val="700"/>
              </a:spcBef>
              <a:buClrTx/>
              <a:buSzPct val="171000"/>
              <a:buFontTx/>
              <a:buChar char="•"/>
              <a:defRPr sz="1800">
                <a:uFillTx/>
                <a:latin typeface="Helvetica Neue"/>
                <a:ea typeface="Helvetica Neue"/>
                <a:cs typeface="Helvetica Neue"/>
                <a:sym typeface="Helvetica Neue"/>
              </a:defRPr>
            </a:lvl2pPr>
            <a:lvl3pPr marL="1635125" indent="-428625" defTabSz="584200">
              <a:spcBef>
                <a:spcPts val="700"/>
              </a:spcBef>
              <a:buClrTx/>
              <a:buSzPct val="171000"/>
              <a:buFontTx/>
              <a:defRPr sz="1800">
                <a:uFillTx/>
                <a:latin typeface="Helvetica Neue"/>
                <a:ea typeface="Helvetica Neue"/>
                <a:cs typeface="Helvetica Neue"/>
                <a:sym typeface="Helvetica Neue"/>
              </a:defRPr>
            </a:lvl3pPr>
            <a:lvl4pPr marL="2079625" indent="-428625" defTabSz="584200">
              <a:spcBef>
                <a:spcPts val="700"/>
              </a:spcBef>
              <a:buClrTx/>
              <a:buSzPct val="171000"/>
              <a:buFontTx/>
              <a:buChar char="•"/>
              <a:defRPr sz="1800">
                <a:uFillTx/>
                <a:latin typeface="Helvetica Neue"/>
                <a:ea typeface="Helvetica Neue"/>
                <a:cs typeface="Helvetica Neue"/>
                <a:sym typeface="Helvetica Neue"/>
              </a:defRPr>
            </a:lvl4pPr>
            <a:lvl5pPr marL="2524125" indent="-428625" defTabSz="584200">
              <a:spcBef>
                <a:spcPts val="700"/>
              </a:spcBef>
              <a:buClrTx/>
              <a:buSzPct val="171000"/>
              <a:buFontTx/>
              <a:buChar char="•"/>
              <a:defRPr sz="18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316" name="Shape 316"/>
          <p:cNvSpPr/>
          <p:nvPr>
            <p:ph type="sldNum" sz="quarter" idx="2"/>
          </p:nvPr>
        </p:nvSpPr>
        <p:spPr>
          <a:xfrm>
            <a:off x="12381026" y="9398000"/>
            <a:ext cx="269648" cy="250089"/>
          </a:xfrm>
          <a:prstGeom prst="rect">
            <a:avLst/>
          </a:prstGeom>
          <a:ln>
            <a:miter lim="400000"/>
          </a:ln>
        </p:spPr>
        <p:txBody>
          <a:bodyPr lIns="50800" tIns="50800" rIns="50800" bIns="50800" anchor="t"/>
          <a:lstStyle>
            <a:lvl1pPr algn="ctr" defTabSz="584200">
              <a:defRPr sz="11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323" name="Shape 323"/>
          <p:cNvSpPr/>
          <p:nvPr>
            <p:ph type="title"/>
          </p:nvPr>
        </p:nvSpPr>
        <p:spPr>
          <a:xfrm>
            <a:off x="1270000" y="254000"/>
            <a:ext cx="10452100" cy="1371600"/>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324" name="Shape 324"/>
          <p:cNvSpPr/>
          <p:nvPr>
            <p:ph type="body" idx="1"/>
          </p:nvPr>
        </p:nvSpPr>
        <p:spPr>
          <a:xfrm>
            <a:off x="317500" y="2019300"/>
            <a:ext cx="12382500" cy="7099300"/>
          </a:xfrm>
          <a:prstGeom prst="rect">
            <a:avLst/>
          </a:prstGeom>
          <a:ln>
            <a:miter lim="400000"/>
          </a:ln>
        </p:spPr>
        <p:txBody>
          <a:bodyPr lIns="50800" tIns="50800" rIns="50800" bIns="50800"/>
          <a:lstStyle>
            <a:lvl1pPr marL="889000" indent="-571500" defTabSz="584200">
              <a:spcBef>
                <a:spcPts val="700"/>
              </a:spcBef>
              <a:buClrTx/>
              <a:buSzPct val="171000"/>
              <a:buFontTx/>
              <a:defRPr sz="2400">
                <a:uFillTx/>
                <a:latin typeface="Helvetica Neue"/>
                <a:ea typeface="Helvetica Neue"/>
                <a:cs typeface="Helvetica Neue"/>
                <a:sym typeface="Helvetica Neue"/>
              </a:defRPr>
            </a:lvl1pPr>
            <a:lvl2pPr marL="1333500" indent="-571500" defTabSz="584200">
              <a:spcBef>
                <a:spcPts val="700"/>
              </a:spcBef>
              <a:buClrTx/>
              <a:buSzPct val="171000"/>
              <a:buFontTx/>
              <a:buChar char="•"/>
              <a:defRPr sz="2400">
                <a:uFillTx/>
                <a:latin typeface="Helvetica Neue"/>
                <a:ea typeface="Helvetica Neue"/>
                <a:cs typeface="Helvetica Neue"/>
                <a:sym typeface="Helvetica Neue"/>
              </a:defRPr>
            </a:lvl2pPr>
            <a:lvl3pPr marL="1778000" indent="-571500" defTabSz="584200">
              <a:spcBef>
                <a:spcPts val="700"/>
              </a:spcBef>
              <a:buClrTx/>
              <a:buSzPct val="171000"/>
              <a:buFontTx/>
              <a:defRPr sz="2400">
                <a:uFillTx/>
                <a:latin typeface="Helvetica Neue"/>
                <a:ea typeface="Helvetica Neue"/>
                <a:cs typeface="Helvetica Neue"/>
                <a:sym typeface="Helvetica Neue"/>
              </a:defRPr>
            </a:lvl3pPr>
            <a:lvl4pPr marL="2222500" indent="-571500" defTabSz="584200">
              <a:spcBef>
                <a:spcPts val="700"/>
              </a:spcBef>
              <a:buClrTx/>
              <a:buSzPct val="171000"/>
              <a:buFontTx/>
              <a:buChar char="•"/>
              <a:defRPr sz="2400">
                <a:uFillTx/>
                <a:latin typeface="Helvetica Neue"/>
                <a:ea typeface="Helvetica Neue"/>
                <a:cs typeface="Helvetica Neue"/>
                <a:sym typeface="Helvetica Neue"/>
              </a:defRPr>
            </a:lvl4pPr>
            <a:lvl5pPr marL="2667000" indent="-571500" defTabSz="584200">
              <a:spcBef>
                <a:spcPts val="700"/>
              </a:spcBef>
              <a:buClrTx/>
              <a:buSzPct val="171000"/>
              <a:buFontTx/>
              <a:buChar char="•"/>
              <a:defRPr sz="24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325" name="Shape 325"/>
          <p:cNvSpPr/>
          <p:nvPr>
            <p:ph type="sldNum" sz="quarter" idx="2"/>
          </p:nvPr>
        </p:nvSpPr>
        <p:spPr>
          <a:xfrm>
            <a:off x="12359843" y="9398000"/>
            <a:ext cx="312014" cy="299822"/>
          </a:xfrm>
          <a:prstGeom prst="rect">
            <a:avLst/>
          </a:prstGeom>
          <a:ln>
            <a:miter lim="400000"/>
          </a:ln>
        </p:spPr>
        <p:txBody>
          <a:bodyPr lIns="50800" tIns="50800" rIns="50800" bIns="50800" anchor="t"/>
          <a:lstStyle>
            <a:lvl1pPr algn="ctr" defTabSz="584200">
              <a:defRPr sz="14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332" name="Shape 332"/>
          <p:cNvSpPr/>
          <p:nvPr>
            <p:ph type="title"/>
          </p:nvPr>
        </p:nvSpPr>
        <p:spPr>
          <a:xfrm>
            <a:off x="-1" y="1"/>
            <a:ext cx="13004803" cy="800907"/>
          </a:xfrm>
          <a:prstGeom prst="rect">
            <a:avLst/>
          </a:prstGeom>
          <a:ln>
            <a:miter lim="400000"/>
          </a:ln>
        </p:spPr>
        <p:txBody>
          <a:bodyPr lIns="65023" tIns="65023" rIns="65023" bIns="65023">
            <a:normAutofit fontScale="100000" lnSpcReduction="0"/>
          </a:bodyPr>
          <a:lstStyle>
            <a:lvl1pPr defTabSz="457200">
              <a:defRPr b="1" sz="5400">
                <a:solidFill>
                  <a:srgbClr val="000090"/>
                </a:solidFill>
                <a:uFillTx/>
                <a:latin typeface="Arial"/>
                <a:ea typeface="Arial"/>
                <a:cs typeface="Arial"/>
                <a:sym typeface="Arial"/>
              </a:defRPr>
            </a:lvl1pPr>
          </a:lstStyle>
          <a:p>
            <a:pPr/>
            <a:r>
              <a:t>タイトルテキスト</a:t>
            </a:r>
          </a:p>
        </p:txBody>
      </p:sp>
      <p:sp>
        <p:nvSpPr>
          <p:cNvPr id="333" name="Shape 333"/>
          <p:cNvSpPr/>
          <p:nvPr/>
        </p:nvSpPr>
        <p:spPr>
          <a:xfrm>
            <a:off x="-1" y="821033"/>
            <a:ext cx="13004803" cy="1"/>
          </a:xfrm>
          <a:prstGeom prst="line">
            <a:avLst/>
          </a:prstGeom>
          <a:ln w="3175">
            <a:solidFill>
              <a:srgbClr val="4C4C4C"/>
            </a:solidFill>
            <a:bevel/>
          </a:ln>
        </p:spPr>
        <p:txBody>
          <a:bodyPr lIns="65023" tIns="65023" rIns="65023" bIns="65023"/>
          <a:lstStyle/>
          <a:p>
            <a:pPr>
              <a:defRPr sz="1400"/>
            </a:pPr>
          </a:p>
        </p:txBody>
      </p:sp>
      <p:pic>
        <p:nvPicPr>
          <p:cNvPr id="334" name="image2.png" descr="index_e.gif"/>
          <p:cNvPicPr>
            <a:picLocks noChangeAspect="1"/>
          </p:cNvPicPr>
          <p:nvPr/>
        </p:nvPicPr>
        <p:blipFill>
          <a:blip r:embed="rId2">
            <a:extLst/>
          </a:blip>
          <a:srcRect l="0" t="0" r="0" b="0"/>
          <a:stretch>
            <a:fillRect/>
          </a:stretch>
        </p:blipFill>
        <p:spPr>
          <a:xfrm>
            <a:off x="12063410" y="42085"/>
            <a:ext cx="958429" cy="705220"/>
          </a:xfrm>
          <a:prstGeom prst="rect">
            <a:avLst/>
          </a:prstGeom>
          <a:ln w="88900">
            <a:miter lim="400000"/>
          </a:ln>
        </p:spPr>
      </p:pic>
      <p:sp>
        <p:nvSpPr>
          <p:cNvPr id="335" name="Shape 335"/>
          <p:cNvSpPr/>
          <p:nvPr>
            <p:ph type="sldNum" sz="quarter" idx="2"/>
          </p:nvPr>
        </p:nvSpPr>
        <p:spPr>
          <a:xfrm>
            <a:off x="11399587" y="9020317"/>
            <a:ext cx="1605213" cy="688849"/>
          </a:xfrm>
          <a:prstGeom prst="rect">
            <a:avLst/>
          </a:prstGeom>
          <a:ln>
            <a:miter lim="400000"/>
          </a:ln>
        </p:spPr>
        <p:txBody>
          <a:bodyPr wrap="square" lIns="65023" tIns="65023" rIns="65023" bIns="65023" anchor="t"/>
          <a:lstStyle>
            <a:lvl1pPr defTabSz="457200">
              <a:defRPr b="1" sz="3600">
                <a:solidFill>
                  <a:srgbClr val="000000"/>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342" name="Shape 342"/>
          <p:cNvSpPr/>
          <p:nvPr>
            <p:ph type="title"/>
          </p:nvPr>
        </p:nvSpPr>
        <p:spPr>
          <a:xfrm>
            <a:off x="1270000" y="254000"/>
            <a:ext cx="10452100" cy="1371600"/>
          </a:xfrm>
          <a:prstGeom prst="rect">
            <a:avLst/>
          </a:prstGeom>
          <a:ln>
            <a:miter lim="400000"/>
          </a:ln>
        </p:spPr>
        <p:txBody>
          <a:bodyPr lIns="50800" tIns="50800" rIns="50800" bIns="50800"/>
          <a:lstStyle>
            <a:lvl1pPr defTabSz="584200">
              <a:defRPr b="1">
                <a:uFillTx/>
                <a:latin typeface="Helvetica Neue"/>
                <a:ea typeface="Helvetica Neue"/>
                <a:cs typeface="Helvetica Neue"/>
                <a:sym typeface="Helvetica Neue"/>
              </a:defRPr>
            </a:lvl1pPr>
          </a:lstStyle>
          <a:p>
            <a:pPr/>
            <a:r>
              <a:t>タイトルテキスト</a:t>
            </a:r>
          </a:p>
        </p:txBody>
      </p:sp>
      <p:sp>
        <p:nvSpPr>
          <p:cNvPr id="343" name="Shape 343"/>
          <p:cNvSpPr/>
          <p:nvPr>
            <p:ph type="body" idx="1"/>
          </p:nvPr>
        </p:nvSpPr>
        <p:spPr>
          <a:xfrm>
            <a:off x="317500" y="2019300"/>
            <a:ext cx="12382501" cy="7099300"/>
          </a:xfrm>
          <a:prstGeom prst="rect">
            <a:avLst/>
          </a:prstGeom>
          <a:ln>
            <a:miter lim="400000"/>
          </a:ln>
        </p:spPr>
        <p:txBody>
          <a:bodyPr lIns="50800" tIns="50800" rIns="50800" bIns="50800"/>
          <a:lstStyle>
            <a:lvl1pPr marL="841375" indent="-523875" defTabSz="584200">
              <a:spcBef>
                <a:spcPts val="700"/>
              </a:spcBef>
              <a:buClrTx/>
              <a:buSzPct val="171000"/>
              <a:buFontTx/>
              <a:defRPr sz="2200">
                <a:uFillTx/>
                <a:latin typeface="Helvetica Neue"/>
                <a:ea typeface="Helvetica Neue"/>
                <a:cs typeface="Helvetica Neue"/>
                <a:sym typeface="Helvetica Neue"/>
              </a:defRPr>
            </a:lvl1pPr>
            <a:lvl2pPr marL="1285875" indent="-523875" defTabSz="584200">
              <a:spcBef>
                <a:spcPts val="700"/>
              </a:spcBef>
              <a:buClrTx/>
              <a:buSzPct val="171000"/>
              <a:buFontTx/>
              <a:buChar char="•"/>
              <a:defRPr sz="2200">
                <a:uFillTx/>
                <a:latin typeface="Helvetica Neue"/>
                <a:ea typeface="Helvetica Neue"/>
                <a:cs typeface="Helvetica Neue"/>
                <a:sym typeface="Helvetica Neue"/>
              </a:defRPr>
            </a:lvl2pPr>
            <a:lvl3pPr marL="1730375" indent="-523875" defTabSz="584200">
              <a:spcBef>
                <a:spcPts val="700"/>
              </a:spcBef>
              <a:buClrTx/>
              <a:buSzPct val="171000"/>
              <a:buFontTx/>
              <a:defRPr sz="2200">
                <a:uFillTx/>
                <a:latin typeface="Helvetica Neue"/>
                <a:ea typeface="Helvetica Neue"/>
                <a:cs typeface="Helvetica Neue"/>
                <a:sym typeface="Helvetica Neue"/>
              </a:defRPr>
            </a:lvl3pPr>
            <a:lvl4pPr marL="2174875" indent="-523875" defTabSz="584200">
              <a:spcBef>
                <a:spcPts val="700"/>
              </a:spcBef>
              <a:buClrTx/>
              <a:buSzPct val="171000"/>
              <a:buFontTx/>
              <a:buChar char="•"/>
              <a:defRPr sz="2200">
                <a:uFillTx/>
                <a:latin typeface="Helvetica Neue"/>
                <a:ea typeface="Helvetica Neue"/>
                <a:cs typeface="Helvetica Neue"/>
                <a:sym typeface="Helvetica Neue"/>
              </a:defRPr>
            </a:lvl4pPr>
            <a:lvl5pPr marL="2619375" indent="-523875" defTabSz="584200">
              <a:spcBef>
                <a:spcPts val="700"/>
              </a:spcBef>
              <a:buClrTx/>
              <a:buSzPct val="171000"/>
              <a:buFontTx/>
              <a:buChar char="•"/>
              <a:defRPr sz="22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344" name="Shape 344"/>
          <p:cNvSpPr/>
          <p:nvPr>
            <p:ph type="sldNum" sz="quarter" idx="2"/>
          </p:nvPr>
        </p:nvSpPr>
        <p:spPr>
          <a:xfrm>
            <a:off x="12373965" y="9398000"/>
            <a:ext cx="283770" cy="275133"/>
          </a:xfrm>
          <a:prstGeom prst="rect">
            <a:avLst/>
          </a:prstGeom>
          <a:ln>
            <a:miter lim="400000"/>
          </a:ln>
        </p:spPr>
        <p:txBody>
          <a:bodyPr lIns="50800" tIns="50800" rIns="50800" bIns="50800" anchor="t"/>
          <a:lstStyle>
            <a:lvl1pPr algn="ctr" defTabSz="584200">
              <a:defRPr sz="1200">
                <a:solidFill>
                  <a:srgbClr val="000000"/>
                </a:solidFill>
                <a:uFillTx/>
                <a:latin typeface="Helvetica Neue"/>
                <a:ea typeface="Helvetica Neue"/>
                <a:cs typeface="Helvetica Neue"/>
                <a:sym typeface="Helvetica Neue"/>
              </a:defRPr>
            </a:lvl1pPr>
          </a:lstStyle>
          <a:p>
            <a:pPr/>
            <a:fld id="{86CB4B4D-7CA3-9044-876B-883B54F8677D}" type="slidenum"/>
          </a:p>
        </p:txBody>
      </p:sp>
      <p:sp>
        <p:nvSpPr>
          <p:cNvPr id="345" name="Shape 345"/>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a:latin typeface="Helvetica Neue"/>
                <a:ea typeface="Helvetica Neue"/>
                <a:cs typeface="Helvetica Neue"/>
                <a:sym typeface="Helvetica Neue"/>
              </a:defRPr>
            </a:pPr>
            <a:r>
              <a:t>K.Fujii,  Tsinghua</a:t>
            </a:r>
            <a:r>
              <a:t>, Aug. 21, 2014</a:t>
            </a: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38" name="Shape 38"/>
          <p:cNvSpPr/>
          <p:nvPr>
            <p:ph type="title"/>
          </p:nvPr>
        </p:nvSpPr>
        <p:spPr>
          <a:xfrm>
            <a:off x="650239" y="130952"/>
            <a:ext cx="11704322" cy="2144888"/>
          </a:xfrm>
          <a:prstGeom prst="rect">
            <a:avLst/>
          </a:prstGeom>
          <a:ln>
            <a:miter lim="400000"/>
          </a:ln>
        </p:spPr>
        <p:txBody>
          <a:bodyPr lIns="65023" tIns="65023" rIns="65023" bIns="65023">
            <a:normAutofit fontScale="100000" lnSpcReduction="0"/>
          </a:bodyPr>
          <a:lstStyle>
            <a:lvl1pPr defTabSz="914400">
              <a:defRPr>
                <a:uFillTx/>
              </a:defRPr>
            </a:lvl1pPr>
          </a:lstStyle>
          <a:p>
            <a:pPr/>
            <a:r>
              <a:t>タイトルテキスト</a:t>
            </a:r>
          </a:p>
        </p:txBody>
      </p:sp>
      <p:sp>
        <p:nvSpPr>
          <p:cNvPr id="39" name="Shape 39"/>
          <p:cNvSpPr/>
          <p:nvPr>
            <p:ph type="body" idx="1"/>
          </p:nvPr>
        </p:nvSpPr>
        <p:spPr>
          <a:xfrm>
            <a:off x="650239" y="2275839"/>
            <a:ext cx="11704322" cy="7477761"/>
          </a:xfrm>
          <a:prstGeom prst="rect">
            <a:avLst/>
          </a:prstGeom>
          <a:ln>
            <a:miter lim="400000"/>
          </a:ln>
        </p:spPr>
        <p:txBody>
          <a:bodyPr lIns="65023" tIns="65023" rIns="65023" bIns="65023">
            <a:normAutofit fontScale="100000" lnSpcReduction="0"/>
          </a:bodyPr>
          <a:lstStyle>
            <a:lvl1pPr marL="471487" indent="-471487" defTabSz="914400">
              <a:spcBef>
                <a:spcPts val="700"/>
              </a:spcBef>
              <a:buClrTx/>
              <a:defRPr>
                <a:uFillTx/>
              </a:defRPr>
            </a:lvl1pPr>
            <a:lvl2pPr marL="906235" indent="-449035" defTabSz="914400">
              <a:spcBef>
                <a:spcPts val="700"/>
              </a:spcBef>
              <a:buClrTx/>
              <a:defRPr sz="4400">
                <a:uFillTx/>
              </a:defRPr>
            </a:lvl2pPr>
            <a:lvl3pPr marL="1333500" indent="-419100" defTabSz="914400">
              <a:spcBef>
                <a:spcPts val="700"/>
              </a:spcBef>
              <a:buClrTx/>
              <a:defRPr sz="4400">
                <a:uFillTx/>
              </a:defRPr>
            </a:lvl3pPr>
            <a:lvl4pPr marL="1874520" indent="-502920" defTabSz="914400">
              <a:spcBef>
                <a:spcPts val="700"/>
              </a:spcBef>
              <a:buClrTx/>
              <a:defRPr sz="4400">
                <a:uFillTx/>
              </a:defRPr>
            </a:lvl4pPr>
            <a:lvl5pPr marL="2331720" indent="-502920" defTabSz="914400">
              <a:spcBef>
                <a:spcPts val="700"/>
              </a:spcBef>
              <a:buClrTx/>
              <a:defRPr sz="4400">
                <a:uFillTx/>
              </a:defRPr>
            </a:lvl5pPr>
          </a:lstStyle>
          <a:p>
            <a:pPr/>
            <a:r>
              <a:t>本文レベル1</a:t>
            </a:r>
          </a:p>
          <a:p>
            <a:pPr lvl="1"/>
            <a:r>
              <a:t>本文レベル2</a:t>
            </a:r>
          </a:p>
          <a:p>
            <a:pPr lvl="2"/>
            <a:r>
              <a:t>本文レベル3</a:t>
            </a:r>
          </a:p>
          <a:p>
            <a:pPr lvl="3"/>
            <a:r>
              <a:t>本文レベル4</a:t>
            </a:r>
          </a:p>
          <a:p>
            <a:pPr lvl="4"/>
            <a:r>
              <a:t>本文レベル 5</a:t>
            </a:r>
          </a:p>
        </p:txBody>
      </p:sp>
      <p:sp>
        <p:nvSpPr>
          <p:cNvPr id="40" name="Shape 40"/>
          <p:cNvSpPr/>
          <p:nvPr>
            <p:ph type="sldNum" sz="quarter" idx="2"/>
          </p:nvPr>
        </p:nvSpPr>
        <p:spPr>
          <a:xfrm>
            <a:off x="9320107" y="9114112"/>
            <a:ext cx="3034454" cy="371349"/>
          </a:xfrm>
          <a:prstGeom prst="rect">
            <a:avLst/>
          </a:prstGeom>
          <a:ln>
            <a:miter lim="400000"/>
          </a:ln>
        </p:spPr>
        <p:txBody>
          <a:bodyPr wrap="square" lIns="65023" tIns="65023" rIns="65023" bIns="65023"/>
          <a:lstStyle>
            <a:lvl1pPr defTabSz="91440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352" name="Shape 352"/>
          <p:cNvSpPr/>
          <p:nvPr>
            <p:ph type="title"/>
          </p:nvPr>
        </p:nvSpPr>
        <p:spPr>
          <a:xfrm>
            <a:off x="-1" y="1"/>
            <a:ext cx="13004801" cy="800907"/>
          </a:xfrm>
          <a:prstGeom prst="rect">
            <a:avLst/>
          </a:prstGeom>
          <a:ln>
            <a:miter lim="400000"/>
          </a:ln>
        </p:spPr>
        <p:txBody>
          <a:bodyPr lIns="65023" tIns="65023" rIns="65023" bIns="65023">
            <a:normAutofit fontScale="100000" lnSpcReduction="0"/>
          </a:bodyPr>
          <a:lstStyle>
            <a:lvl1pPr defTabSz="457200">
              <a:defRPr b="1" sz="5000">
                <a:solidFill>
                  <a:srgbClr val="000090"/>
                </a:solidFill>
                <a:uFillTx/>
                <a:latin typeface="Arial"/>
                <a:ea typeface="Arial"/>
                <a:cs typeface="Arial"/>
                <a:sym typeface="Arial"/>
              </a:defRPr>
            </a:lvl1pPr>
          </a:lstStyle>
          <a:p>
            <a:pPr/>
            <a:r>
              <a:t>タイトルテキスト</a:t>
            </a:r>
          </a:p>
        </p:txBody>
      </p:sp>
      <p:pic>
        <p:nvPicPr>
          <p:cNvPr id="353" name="image2.png"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88900">
            <a:miter lim="400000"/>
          </a:ln>
        </p:spPr>
      </p:pic>
      <p:sp>
        <p:nvSpPr>
          <p:cNvPr id="354" name="Shape 354"/>
          <p:cNvSpPr/>
          <p:nvPr>
            <p:ph type="sldNum" sz="quarter" idx="2"/>
          </p:nvPr>
        </p:nvSpPr>
        <p:spPr>
          <a:xfrm>
            <a:off x="11399587" y="9344953"/>
            <a:ext cx="1605213" cy="389271"/>
          </a:xfrm>
          <a:prstGeom prst="rect">
            <a:avLst/>
          </a:prstGeom>
          <a:ln>
            <a:miter lim="400000"/>
          </a:ln>
        </p:spPr>
        <p:txBody>
          <a:bodyPr wrap="square" lIns="65023" tIns="65023" rIns="65023" bIns="65023" anchor="t"/>
          <a:lstStyle>
            <a:lvl1pPr defTabSz="457200">
              <a:defRPr b="1" sz="1800">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空白">
    <p:spTree>
      <p:nvGrpSpPr>
        <p:cNvPr id="1" name=""/>
        <p:cNvGrpSpPr/>
        <p:nvPr/>
      </p:nvGrpSpPr>
      <p:grpSpPr>
        <a:xfrm>
          <a:off x="0" y="0"/>
          <a:ext cx="0" cy="0"/>
          <a:chOff x="0" y="0"/>
          <a:chExt cx="0" cy="0"/>
        </a:xfrm>
      </p:grpSpPr>
      <p:sp>
        <p:nvSpPr>
          <p:cNvPr id="361" name="Shape 361"/>
          <p:cNvSpPr/>
          <p:nvPr>
            <p:ph type="sldNum" sz="quarter" idx="2"/>
          </p:nvPr>
        </p:nvSpPr>
        <p:spPr>
          <a:xfrm>
            <a:off x="6288709" y="9251950"/>
            <a:ext cx="414682" cy="330200"/>
          </a:xfrm>
          <a:prstGeom prst="rect">
            <a:avLst/>
          </a:prstGeom>
          <a:ln>
            <a:miter lim="400000"/>
          </a:ln>
        </p:spPr>
        <p:txBody>
          <a:bodyPr lIns="50800" tIns="50800" rIns="50800" bIns="50800" anchor="t"/>
          <a:lstStyle>
            <a:lvl1pPr algn="ctr" defTabSz="584200">
              <a:defRPr sz="1800">
                <a:solidFill>
                  <a:srgbClr val="000000"/>
                </a:solidFill>
                <a:uFillTx/>
                <a:latin typeface="ヒラギノ角ゴ ProN W3"/>
                <a:ea typeface="ヒラギノ角ゴ ProN W3"/>
                <a:cs typeface="ヒラギノ角ゴ ProN W3"/>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368" name="Shape 368"/>
          <p:cNvSpPr/>
          <p:nvPr>
            <p:ph type="title"/>
          </p:nvPr>
        </p:nvSpPr>
        <p:spPr>
          <a:xfrm>
            <a:off x="-1" y="1"/>
            <a:ext cx="13004801" cy="800907"/>
          </a:xfrm>
          <a:prstGeom prst="rect">
            <a:avLst/>
          </a:prstGeom>
          <a:ln>
            <a:miter lim="400000"/>
          </a:ln>
        </p:spPr>
        <p:txBody>
          <a:bodyPr lIns="65023" tIns="65023" rIns="65023" bIns="65023">
            <a:normAutofit fontScale="100000" lnSpcReduction="0"/>
          </a:bodyPr>
          <a:lstStyle>
            <a:lvl1pPr defTabSz="457200">
              <a:defRPr b="1" sz="5600">
                <a:solidFill>
                  <a:srgbClr val="000090"/>
                </a:solidFill>
                <a:uFillTx/>
                <a:latin typeface="Arial"/>
                <a:ea typeface="Arial"/>
                <a:cs typeface="Arial"/>
                <a:sym typeface="Arial"/>
              </a:defRPr>
            </a:lvl1pPr>
          </a:lstStyle>
          <a:p>
            <a:pPr/>
            <a:r>
              <a:t>タイトルテキスト</a:t>
            </a:r>
          </a:p>
        </p:txBody>
      </p:sp>
      <p:sp>
        <p:nvSpPr>
          <p:cNvPr id="369" name="Shape 369"/>
          <p:cNvSpPr/>
          <p:nvPr>
            <p:ph type="body" idx="1"/>
          </p:nvPr>
        </p:nvSpPr>
        <p:spPr>
          <a:xfrm>
            <a:off x="142075" y="1379962"/>
            <a:ext cx="12725729" cy="8373638"/>
          </a:xfrm>
          <a:prstGeom prst="rect">
            <a:avLst/>
          </a:prstGeom>
          <a:ln>
            <a:miter lim="400000"/>
          </a:ln>
        </p:spPr>
        <p:txBody>
          <a:bodyPr lIns="65023" tIns="65023" rIns="65023" bIns="65023">
            <a:normAutofit fontScale="100000" lnSpcReduction="0"/>
          </a:bodyPr>
          <a:lstStyle>
            <a:lvl1pPr marL="457200" indent="-457200" defTabSz="457200">
              <a:spcBef>
                <a:spcPts val="400"/>
              </a:spcBef>
              <a:buClrTx/>
              <a:defRPr sz="2400">
                <a:solidFill>
                  <a:srgbClr val="4A452A"/>
                </a:solidFill>
                <a:uFillTx/>
                <a:latin typeface="Arial"/>
                <a:ea typeface="Arial"/>
                <a:cs typeface="Arial"/>
                <a:sym typeface="Arial"/>
              </a:defRPr>
            </a:lvl1pPr>
            <a:lvl2pPr marL="838200" indent="-381000" defTabSz="457200">
              <a:spcBef>
                <a:spcPts val="400"/>
              </a:spcBef>
              <a:buClrTx/>
              <a:defRPr sz="2400">
                <a:solidFill>
                  <a:srgbClr val="4A452A"/>
                </a:solidFill>
                <a:uFillTx/>
                <a:latin typeface="Arial"/>
                <a:ea typeface="Arial"/>
                <a:cs typeface="Arial"/>
                <a:sym typeface="Arial"/>
              </a:defRPr>
            </a:lvl2pPr>
            <a:lvl3pPr marL="1219200" indent="-304800" defTabSz="457200">
              <a:spcBef>
                <a:spcPts val="400"/>
              </a:spcBef>
              <a:buClrTx/>
              <a:defRPr sz="2400">
                <a:solidFill>
                  <a:srgbClr val="4A452A"/>
                </a:solidFill>
                <a:uFillTx/>
                <a:latin typeface="Arial"/>
                <a:ea typeface="Arial"/>
                <a:cs typeface="Arial"/>
                <a:sym typeface="Arial"/>
              </a:defRPr>
            </a:lvl3pPr>
            <a:lvl4pPr marL="1676400" indent="-304800" defTabSz="457200">
              <a:spcBef>
                <a:spcPts val="400"/>
              </a:spcBef>
              <a:buClrTx/>
              <a:defRPr sz="2400">
                <a:solidFill>
                  <a:srgbClr val="4A452A"/>
                </a:solidFill>
                <a:uFillTx/>
                <a:latin typeface="Arial"/>
                <a:ea typeface="Arial"/>
                <a:cs typeface="Arial"/>
                <a:sym typeface="Arial"/>
              </a:defRPr>
            </a:lvl4pPr>
            <a:lvl5pPr marL="2133600" indent="-304800" defTabSz="457200">
              <a:spcBef>
                <a:spcPts val="400"/>
              </a:spcBef>
              <a:buClrTx/>
              <a:defRPr sz="2400">
                <a:solidFill>
                  <a:srgbClr val="4A452A"/>
                </a:solidFill>
                <a:uFillTx/>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370" name="Shape 370"/>
          <p:cNvSpPr/>
          <p:nvPr>
            <p:ph type="sldNum" sz="quarter" idx="2"/>
          </p:nvPr>
        </p:nvSpPr>
        <p:spPr>
          <a:xfrm>
            <a:off x="11399587" y="9375951"/>
            <a:ext cx="1605213" cy="352001"/>
          </a:xfrm>
          <a:prstGeom prst="rect">
            <a:avLst/>
          </a:prstGeom>
          <a:ln>
            <a:miter lim="400000"/>
          </a:ln>
        </p:spPr>
        <p:txBody>
          <a:bodyPr wrap="square" lIns="65023" tIns="65023" rIns="65023" bIns="65023" anchor="b"/>
          <a:lstStyle>
            <a:lvl1pPr defTabSz="457200">
              <a:defRPr b="1">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377" name="Shape 377"/>
          <p:cNvSpPr/>
          <p:nvPr>
            <p:ph type="title"/>
          </p:nvPr>
        </p:nvSpPr>
        <p:spPr>
          <a:xfrm>
            <a:off x="-1" y="1"/>
            <a:ext cx="13004803" cy="800907"/>
          </a:xfrm>
          <a:prstGeom prst="rect">
            <a:avLst/>
          </a:prstGeom>
          <a:ln>
            <a:miter lim="400000"/>
          </a:ln>
        </p:spPr>
        <p:txBody>
          <a:bodyPr lIns="65023" tIns="65023" rIns="65023" bIns="65023">
            <a:normAutofit fontScale="100000" lnSpcReduction="0"/>
          </a:bodyPr>
          <a:lstStyle>
            <a:lvl1pPr defTabSz="457200">
              <a:defRPr b="1" sz="5400">
                <a:solidFill>
                  <a:srgbClr val="000090"/>
                </a:solidFill>
                <a:uFillTx/>
                <a:latin typeface="Arial"/>
                <a:ea typeface="Arial"/>
                <a:cs typeface="Arial"/>
                <a:sym typeface="Arial"/>
              </a:defRPr>
            </a:lvl1pPr>
          </a:lstStyle>
          <a:p>
            <a:pPr/>
            <a:r>
              <a:t>タイトルテキスト</a:t>
            </a:r>
          </a:p>
        </p:txBody>
      </p:sp>
      <p:sp>
        <p:nvSpPr>
          <p:cNvPr id="378" name="Shape 378"/>
          <p:cNvSpPr/>
          <p:nvPr>
            <p:ph type="body" idx="1"/>
          </p:nvPr>
        </p:nvSpPr>
        <p:spPr>
          <a:xfrm>
            <a:off x="142075" y="1379962"/>
            <a:ext cx="12725730" cy="8373638"/>
          </a:xfrm>
          <a:prstGeom prst="rect">
            <a:avLst/>
          </a:prstGeom>
          <a:ln>
            <a:miter lim="400000"/>
          </a:ln>
        </p:spPr>
        <p:txBody>
          <a:bodyPr lIns="65023" tIns="65023" rIns="65023" bIns="65023">
            <a:normAutofit fontScale="100000" lnSpcReduction="0"/>
          </a:bodyPr>
          <a:lstStyle>
            <a:lvl1pPr marL="457200" indent="-457200" defTabSz="457200">
              <a:spcBef>
                <a:spcPts val="400"/>
              </a:spcBef>
              <a:buClrTx/>
              <a:defRPr sz="2400">
                <a:solidFill>
                  <a:srgbClr val="4A452A"/>
                </a:solidFill>
                <a:uFillTx/>
                <a:latin typeface="Arial"/>
                <a:ea typeface="Arial"/>
                <a:cs typeface="Arial"/>
                <a:sym typeface="Arial"/>
              </a:defRPr>
            </a:lvl1pPr>
            <a:lvl2pPr marL="838200" indent="-381000" defTabSz="457200">
              <a:spcBef>
                <a:spcPts val="400"/>
              </a:spcBef>
              <a:buClrTx/>
              <a:defRPr sz="2400">
                <a:solidFill>
                  <a:srgbClr val="4A452A"/>
                </a:solidFill>
                <a:uFillTx/>
                <a:latin typeface="Arial"/>
                <a:ea typeface="Arial"/>
                <a:cs typeface="Arial"/>
                <a:sym typeface="Arial"/>
              </a:defRPr>
            </a:lvl2pPr>
            <a:lvl3pPr marL="1219200" indent="-304800" defTabSz="457200">
              <a:spcBef>
                <a:spcPts val="400"/>
              </a:spcBef>
              <a:buClrTx/>
              <a:defRPr sz="2400">
                <a:solidFill>
                  <a:srgbClr val="4A452A"/>
                </a:solidFill>
                <a:uFillTx/>
                <a:latin typeface="Arial"/>
                <a:ea typeface="Arial"/>
                <a:cs typeface="Arial"/>
                <a:sym typeface="Arial"/>
              </a:defRPr>
            </a:lvl3pPr>
            <a:lvl4pPr marL="1676400" indent="-304800" defTabSz="457200">
              <a:spcBef>
                <a:spcPts val="400"/>
              </a:spcBef>
              <a:buClrTx/>
              <a:defRPr sz="2400">
                <a:solidFill>
                  <a:srgbClr val="4A452A"/>
                </a:solidFill>
                <a:uFillTx/>
                <a:latin typeface="Arial"/>
                <a:ea typeface="Arial"/>
                <a:cs typeface="Arial"/>
                <a:sym typeface="Arial"/>
              </a:defRPr>
            </a:lvl4pPr>
            <a:lvl5pPr marL="2133600" indent="-304800" defTabSz="457200">
              <a:spcBef>
                <a:spcPts val="400"/>
              </a:spcBef>
              <a:buClrTx/>
              <a:defRPr sz="2400">
                <a:solidFill>
                  <a:srgbClr val="4A452A"/>
                </a:solidFill>
                <a:uFillTx/>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379" name="Shape 379"/>
          <p:cNvSpPr/>
          <p:nvPr>
            <p:ph type="sldNum" sz="quarter" idx="2"/>
          </p:nvPr>
        </p:nvSpPr>
        <p:spPr>
          <a:xfrm>
            <a:off x="11399587" y="9020317"/>
            <a:ext cx="1605213" cy="688849"/>
          </a:xfrm>
          <a:prstGeom prst="rect">
            <a:avLst/>
          </a:prstGeom>
          <a:ln>
            <a:miter lim="400000"/>
          </a:ln>
        </p:spPr>
        <p:txBody>
          <a:bodyPr wrap="square" lIns="65023" tIns="65023" rIns="65023" bIns="65023" anchor="t"/>
          <a:lstStyle>
            <a:lvl1pPr defTabSz="457200">
              <a:defRPr b="1" sz="3600">
                <a:solidFill>
                  <a:srgbClr val="000000"/>
                </a:solidFill>
                <a:uFillTx/>
              </a:defRPr>
            </a:lvl1pPr>
          </a:lstStyle>
          <a:p>
            <a:pPr/>
            <a:fld id="{86CB4B4D-7CA3-9044-876B-883B54F8677D}" type="slidenum"/>
          </a:p>
        </p:txBody>
      </p:sp>
      <p:sp>
        <p:nvSpPr>
          <p:cNvPr id="380" name="Shape 380"/>
          <p:cNvSpPr/>
          <p:nvPr/>
        </p:nvSpPr>
        <p:spPr>
          <a:xfrm>
            <a:off x="-1" y="821033"/>
            <a:ext cx="13004803" cy="1"/>
          </a:xfrm>
          <a:prstGeom prst="line">
            <a:avLst/>
          </a:prstGeom>
          <a:ln w="3175">
            <a:solidFill>
              <a:srgbClr val="4C4C4C"/>
            </a:solidFill>
            <a:bevel/>
          </a:ln>
        </p:spPr>
        <p:txBody>
          <a:bodyPr lIns="65023" tIns="65023" rIns="65023" bIns="65023"/>
          <a:lstStyle/>
          <a:p>
            <a:pPr>
              <a:defRPr sz="1400"/>
            </a:pPr>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387" name="Shape 387"/>
          <p:cNvSpPr/>
          <p:nvPr>
            <p:ph type="title"/>
          </p:nvPr>
        </p:nvSpPr>
        <p:spPr>
          <a:xfrm>
            <a:off x="-1" y="1"/>
            <a:ext cx="13004801" cy="800907"/>
          </a:xfrm>
          <a:prstGeom prst="rect">
            <a:avLst/>
          </a:prstGeom>
          <a:ln>
            <a:miter lim="400000"/>
          </a:ln>
        </p:spPr>
        <p:txBody>
          <a:bodyPr lIns="65023" tIns="65023" rIns="65023" bIns="65023">
            <a:normAutofit fontScale="100000" lnSpcReduction="0"/>
          </a:bodyPr>
          <a:lstStyle>
            <a:lvl1pPr defTabSz="457200">
              <a:defRPr b="1" sz="5200">
                <a:solidFill>
                  <a:srgbClr val="000090"/>
                </a:solidFill>
                <a:uFillTx/>
                <a:latin typeface="Arial"/>
                <a:ea typeface="Arial"/>
                <a:cs typeface="Arial"/>
                <a:sym typeface="Arial"/>
              </a:defRPr>
            </a:lvl1pPr>
          </a:lstStyle>
          <a:p>
            <a:pPr/>
            <a:r>
              <a:t>タイトルテキスト</a:t>
            </a:r>
          </a:p>
        </p:txBody>
      </p:sp>
      <p:pic>
        <p:nvPicPr>
          <p:cNvPr id="388" name="image2.png"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88900">
            <a:miter lim="400000"/>
          </a:ln>
        </p:spPr>
      </p:pic>
      <p:sp>
        <p:nvSpPr>
          <p:cNvPr id="389" name="Shape 389"/>
          <p:cNvSpPr/>
          <p:nvPr>
            <p:ph type="sldNum" sz="quarter" idx="2"/>
          </p:nvPr>
        </p:nvSpPr>
        <p:spPr>
          <a:xfrm>
            <a:off x="11399587" y="9344953"/>
            <a:ext cx="1605213" cy="413840"/>
          </a:xfrm>
          <a:prstGeom prst="rect">
            <a:avLst/>
          </a:prstGeom>
          <a:ln>
            <a:miter lim="400000"/>
          </a:ln>
        </p:spPr>
        <p:txBody>
          <a:bodyPr wrap="square" lIns="65023" tIns="65023" rIns="65023" bIns="65023" anchor="t"/>
          <a:lstStyle>
            <a:lvl1pPr defTabSz="457200">
              <a:defRPr b="1" sz="2000">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396" name="Shape 396"/>
          <p:cNvSpPr/>
          <p:nvPr>
            <p:ph type="title"/>
          </p:nvPr>
        </p:nvSpPr>
        <p:spPr>
          <a:xfrm>
            <a:off x="1270000" y="254000"/>
            <a:ext cx="10452101" cy="1371601"/>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397" name="Shape 397"/>
          <p:cNvSpPr/>
          <p:nvPr>
            <p:ph type="body" idx="1"/>
          </p:nvPr>
        </p:nvSpPr>
        <p:spPr>
          <a:xfrm>
            <a:off x="317500" y="2019300"/>
            <a:ext cx="12382501" cy="7099300"/>
          </a:xfrm>
          <a:prstGeom prst="rect">
            <a:avLst/>
          </a:prstGeom>
          <a:ln>
            <a:miter lim="400000"/>
          </a:ln>
        </p:spPr>
        <p:txBody>
          <a:bodyPr lIns="50800" tIns="50800" rIns="50800" bIns="50800"/>
          <a:lstStyle>
            <a:lvl1pPr marL="841375" indent="-523875" defTabSz="584200">
              <a:spcBef>
                <a:spcPts val="700"/>
              </a:spcBef>
              <a:buClrTx/>
              <a:buSzPct val="171000"/>
              <a:buFontTx/>
              <a:defRPr sz="2200">
                <a:uFillTx/>
                <a:latin typeface="Helvetica Neue"/>
                <a:ea typeface="Helvetica Neue"/>
                <a:cs typeface="Helvetica Neue"/>
                <a:sym typeface="Helvetica Neue"/>
              </a:defRPr>
            </a:lvl1pPr>
            <a:lvl2pPr marL="1285875" indent="-523875" defTabSz="584200">
              <a:spcBef>
                <a:spcPts val="700"/>
              </a:spcBef>
              <a:buClrTx/>
              <a:buSzPct val="171000"/>
              <a:buFontTx/>
              <a:buChar char="•"/>
              <a:defRPr sz="2200">
                <a:uFillTx/>
                <a:latin typeface="Helvetica Neue"/>
                <a:ea typeface="Helvetica Neue"/>
                <a:cs typeface="Helvetica Neue"/>
                <a:sym typeface="Helvetica Neue"/>
              </a:defRPr>
            </a:lvl2pPr>
            <a:lvl3pPr marL="1730375" indent="-523875" defTabSz="584200">
              <a:spcBef>
                <a:spcPts val="700"/>
              </a:spcBef>
              <a:buClrTx/>
              <a:buSzPct val="171000"/>
              <a:buFontTx/>
              <a:defRPr sz="2200">
                <a:uFillTx/>
                <a:latin typeface="Helvetica Neue"/>
                <a:ea typeface="Helvetica Neue"/>
                <a:cs typeface="Helvetica Neue"/>
                <a:sym typeface="Helvetica Neue"/>
              </a:defRPr>
            </a:lvl3pPr>
            <a:lvl4pPr marL="2174875" indent="-523875" defTabSz="584200">
              <a:spcBef>
                <a:spcPts val="700"/>
              </a:spcBef>
              <a:buClrTx/>
              <a:buSzPct val="171000"/>
              <a:buFontTx/>
              <a:buChar char="•"/>
              <a:defRPr sz="2200">
                <a:uFillTx/>
                <a:latin typeface="Helvetica Neue"/>
                <a:ea typeface="Helvetica Neue"/>
                <a:cs typeface="Helvetica Neue"/>
                <a:sym typeface="Helvetica Neue"/>
              </a:defRPr>
            </a:lvl4pPr>
            <a:lvl5pPr marL="2619375" indent="-523875" defTabSz="584200">
              <a:spcBef>
                <a:spcPts val="700"/>
              </a:spcBef>
              <a:buClrTx/>
              <a:buSzPct val="171000"/>
              <a:buFontTx/>
              <a:buChar char="•"/>
              <a:defRPr sz="22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398" name="Shape 398"/>
          <p:cNvSpPr/>
          <p:nvPr>
            <p:ph type="sldNum" sz="quarter" idx="2"/>
          </p:nvPr>
        </p:nvSpPr>
        <p:spPr>
          <a:xfrm>
            <a:off x="12373965" y="9398000"/>
            <a:ext cx="283770" cy="275133"/>
          </a:xfrm>
          <a:prstGeom prst="rect">
            <a:avLst/>
          </a:prstGeom>
          <a:ln>
            <a:miter lim="400000"/>
          </a:ln>
        </p:spPr>
        <p:txBody>
          <a:bodyPr lIns="50800" tIns="50800" rIns="50800" bIns="50800" anchor="t"/>
          <a:lstStyle>
            <a:lvl1pPr algn="ctr" defTabSz="584200">
              <a:defRPr sz="1200">
                <a:solidFill>
                  <a:srgbClr val="000000"/>
                </a:solidFill>
                <a:uFillTx/>
                <a:latin typeface="Helvetica Neue"/>
                <a:ea typeface="Helvetica Neue"/>
                <a:cs typeface="Helvetica Neue"/>
                <a:sym typeface="Helvetica Neue"/>
              </a:defRPr>
            </a:lvl1pPr>
          </a:lstStyle>
          <a:p>
            <a:pPr/>
            <a:fld id="{86CB4B4D-7CA3-9044-876B-883B54F8677D}" type="slidenum"/>
          </a:p>
        </p:txBody>
      </p:sp>
      <p:sp>
        <p:nvSpPr>
          <p:cNvPr id="399" name="Shape 399"/>
          <p:cNvSpPr/>
          <p:nvPr/>
        </p:nvSpPr>
        <p:spPr>
          <a:xfrm>
            <a:off x="191112" y="9340850"/>
            <a:ext cx="3355390" cy="31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a:latin typeface="Helvetica Neue Light"/>
                <a:ea typeface="Helvetica Neue Light"/>
                <a:cs typeface="Helvetica Neue Light"/>
                <a:sym typeface="Helvetica Neue Light"/>
              </a:defRPr>
            </a:lvl1pPr>
          </a:lstStyle>
          <a:p>
            <a:pPr/>
            <a:r>
              <a:t>K.Fujii,  LC School, Aug. 13, 2014</a:t>
            </a:r>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406" name="Shape 406"/>
          <p:cNvSpPr/>
          <p:nvPr>
            <p:ph type="title"/>
          </p:nvPr>
        </p:nvSpPr>
        <p:spPr>
          <a:xfrm>
            <a:off x="1270000" y="2971800"/>
            <a:ext cx="10464801" cy="3810000"/>
          </a:xfrm>
          <a:prstGeom prst="rect">
            <a:avLst/>
          </a:prstGeom>
          <a:ln>
            <a:miter lim="400000"/>
          </a:ln>
        </p:spPr>
        <p:txBody>
          <a:bodyPr lIns="50800" tIns="50800" rIns="50800" bIns="50800"/>
          <a:lstStyle>
            <a:lvl1pPr defTabSz="584200">
              <a:defRPr b="1" sz="8000">
                <a:uFillTx/>
                <a:latin typeface="Helvetica Neue"/>
                <a:ea typeface="Helvetica Neue"/>
                <a:cs typeface="Helvetica Neue"/>
                <a:sym typeface="Helvetica Neue"/>
              </a:defRPr>
            </a:lvl1pPr>
          </a:lstStyle>
          <a:p>
            <a:pPr/>
            <a:r>
              <a:t>タイトルテキスト</a:t>
            </a:r>
          </a:p>
        </p:txBody>
      </p:sp>
      <p:sp>
        <p:nvSpPr>
          <p:cNvPr id="407" name="Shape 407"/>
          <p:cNvSpPr/>
          <p:nvPr>
            <p:ph type="sldNum" sz="quarter" idx="2"/>
          </p:nvPr>
        </p:nvSpPr>
        <p:spPr>
          <a:xfrm>
            <a:off x="12485420" y="9258300"/>
            <a:ext cx="340260" cy="324511"/>
          </a:xfrm>
          <a:prstGeom prst="rect">
            <a:avLst/>
          </a:prstGeom>
          <a:ln>
            <a:miter lim="400000"/>
          </a:ln>
        </p:spPr>
        <p:txBody>
          <a:bodyPr lIns="50800" tIns="50800" rIns="50800" bIns="50800" anchor="t"/>
          <a:lstStyle>
            <a:lvl1pPr algn="ctr" defTabSz="584200">
              <a:defRPr>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4" name="Shape 414"/>
          <p:cNvSpPr/>
          <p:nvPr>
            <p:ph type="title"/>
          </p:nvPr>
        </p:nvSpPr>
        <p:spPr>
          <a:xfrm>
            <a:off x="1267968" y="179227"/>
            <a:ext cx="10468865" cy="2600138"/>
          </a:xfrm>
          <a:prstGeom prst="rect">
            <a:avLst/>
          </a:prstGeom>
          <a:ln>
            <a:miter lim="400000"/>
          </a:ln>
        </p:spPr>
        <p:txBody>
          <a:bodyPr lIns="0" tIns="0" rIns="0" bIns="0"/>
          <a:lstStyle>
            <a:lvl1pPr defTabSz="914400">
              <a:defRPr sz="7000">
                <a:solidFill>
                  <a:srgbClr val="FFFFFF"/>
                </a:solidFill>
                <a:uFill>
                  <a:solidFill>
                    <a:srgbClr val="FFFFFF"/>
                  </a:solidFill>
                </a:uFill>
                <a:latin typeface="Chalkboard"/>
                <a:ea typeface="Chalkboard"/>
                <a:cs typeface="Chalkboard"/>
                <a:sym typeface="Chalkboard"/>
              </a:defRPr>
            </a:lvl1pPr>
          </a:lstStyle>
          <a:p>
            <a:pPr/>
            <a:r>
              <a:t>タイトルテキスト</a:t>
            </a:r>
          </a:p>
        </p:txBody>
      </p:sp>
      <p:sp>
        <p:nvSpPr>
          <p:cNvPr id="415" name="Shape 415"/>
          <p:cNvSpPr/>
          <p:nvPr>
            <p:ph type="body" idx="1"/>
          </p:nvPr>
        </p:nvSpPr>
        <p:spPr>
          <a:xfrm>
            <a:off x="1267968" y="1869440"/>
            <a:ext cx="10468865" cy="7884161"/>
          </a:xfrm>
          <a:prstGeom prst="rect">
            <a:avLst/>
          </a:prstGeom>
          <a:ln>
            <a:miter lim="400000"/>
          </a:ln>
        </p:spPr>
        <p:txBody>
          <a:bodyPr lIns="65023" tIns="65023" rIns="65023" bIns="65023" anchor="ctr"/>
          <a:lstStyle>
            <a:lvl1pPr marL="717323" indent="-412523" defTabSz="914400">
              <a:spcBef>
                <a:spcPts val="2300"/>
              </a:spcBef>
              <a:buClrTx/>
              <a:buSzPct val="66000"/>
              <a:buFontTx/>
              <a:defRPr sz="3400">
                <a:solidFill>
                  <a:srgbClr val="FFFFFF"/>
                </a:solidFill>
                <a:uFill>
                  <a:solidFill>
                    <a:srgbClr val="FFFFFF"/>
                  </a:solidFill>
                </a:uFill>
                <a:latin typeface="Chalkboard"/>
                <a:ea typeface="Chalkboard"/>
                <a:cs typeface="Chalkboard"/>
                <a:sym typeface="Chalkboard"/>
              </a:defRPr>
            </a:lvl1pPr>
            <a:lvl2pPr marL="1149123" indent="-412523" defTabSz="914400">
              <a:spcBef>
                <a:spcPts val="2300"/>
              </a:spcBef>
              <a:buClrTx/>
              <a:buSzPct val="66000"/>
              <a:buFontTx/>
              <a:buChar char="•"/>
              <a:defRPr sz="3400">
                <a:solidFill>
                  <a:srgbClr val="FFFFFF"/>
                </a:solidFill>
                <a:uFill>
                  <a:solidFill>
                    <a:srgbClr val="FFFFFF"/>
                  </a:solidFill>
                </a:uFill>
                <a:latin typeface="Chalkboard"/>
                <a:ea typeface="Chalkboard"/>
                <a:cs typeface="Chalkboard"/>
                <a:sym typeface="Chalkboard"/>
              </a:defRPr>
            </a:lvl2pPr>
            <a:lvl3pPr marL="1568223" indent="-412523" defTabSz="914400">
              <a:spcBef>
                <a:spcPts val="2300"/>
              </a:spcBef>
              <a:buClrTx/>
              <a:buSzPct val="66000"/>
              <a:buFontTx/>
              <a:defRPr>
                <a:solidFill>
                  <a:srgbClr val="FFFFFF"/>
                </a:solidFill>
                <a:uFill>
                  <a:solidFill>
                    <a:srgbClr val="FFFFFF"/>
                  </a:solidFill>
                </a:uFill>
                <a:latin typeface="Chalkboard"/>
                <a:ea typeface="Chalkboard"/>
                <a:cs typeface="Chalkboard"/>
                <a:sym typeface="Chalkboard"/>
              </a:defRPr>
            </a:lvl3pPr>
            <a:lvl4pPr marL="2012723" indent="-412523" defTabSz="914400">
              <a:spcBef>
                <a:spcPts val="2300"/>
              </a:spcBef>
              <a:buClrTx/>
              <a:buSzPct val="66000"/>
              <a:buFontTx/>
              <a:buChar char="•"/>
              <a:defRPr sz="3400">
                <a:solidFill>
                  <a:srgbClr val="FFFFFF"/>
                </a:solidFill>
                <a:uFill>
                  <a:solidFill>
                    <a:srgbClr val="FFFFFF"/>
                  </a:solidFill>
                </a:uFill>
                <a:latin typeface="Chalkboard"/>
                <a:ea typeface="Chalkboard"/>
                <a:cs typeface="Chalkboard"/>
                <a:sym typeface="Chalkboard"/>
              </a:defRPr>
            </a:lvl4pPr>
            <a:lvl5pPr marL="2469923" indent="-412523" defTabSz="914400">
              <a:spcBef>
                <a:spcPts val="2300"/>
              </a:spcBef>
              <a:buClrTx/>
              <a:buSzPct val="66000"/>
              <a:buFontTx/>
              <a:buChar char="•"/>
              <a:defRPr sz="3400">
                <a:solidFill>
                  <a:srgbClr val="FFFFFF"/>
                </a:solidFill>
                <a:uFill>
                  <a:solidFill>
                    <a:srgbClr val="FFFFFF"/>
                  </a:solidFill>
                </a:uFill>
                <a:latin typeface="Chalkboard"/>
                <a:ea typeface="Chalkboard"/>
                <a:cs typeface="Chalkboard"/>
                <a:sym typeface="Chalkboard"/>
              </a:defRPr>
            </a:lvl5pPr>
          </a:lstStyle>
          <a:p>
            <a:pPr/>
            <a:r>
              <a:t>本文レベル1</a:t>
            </a:r>
          </a:p>
          <a:p>
            <a:pPr lvl="1"/>
            <a:r>
              <a:t>本文レベル2</a:t>
            </a:r>
          </a:p>
          <a:p>
            <a:pPr lvl="2"/>
            <a:r>
              <a:t>本文レベル3</a:t>
            </a:r>
          </a:p>
          <a:p>
            <a:pPr lvl="3"/>
            <a:r>
              <a:t>本文レベル4</a:t>
            </a:r>
          </a:p>
          <a:p>
            <a:pPr lvl="4"/>
            <a:r>
              <a:t>本文レベル 5</a:t>
            </a:r>
          </a:p>
        </p:txBody>
      </p:sp>
      <p:sp>
        <p:nvSpPr>
          <p:cNvPr id="416" name="Shape 416"/>
          <p:cNvSpPr/>
          <p:nvPr>
            <p:ph type="sldNum" sz="quarter" idx="2"/>
          </p:nvPr>
        </p:nvSpPr>
        <p:spPr>
          <a:xfrm>
            <a:off x="6192181" y="9152128"/>
            <a:ext cx="620438" cy="771013"/>
          </a:xfrm>
          <a:prstGeom prst="rect">
            <a:avLst/>
          </a:prstGeom>
          <a:ln>
            <a:miter lim="400000"/>
          </a:ln>
        </p:spPr>
        <p:txBody>
          <a:bodyPr lIns="65023" tIns="65023" rIns="65023" bIns="65023" anchor="t"/>
          <a:lstStyle>
            <a:lvl1pPr algn="ctr" defTabSz="584200">
              <a:defRPr sz="4000">
                <a:solidFill>
                  <a:srgbClr val="FFFFFF"/>
                </a:solidFill>
                <a:uFill>
                  <a:solidFill>
                    <a:srgbClr val="FFFFFF"/>
                  </a:solidFill>
                </a:u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423" name="Shape 423"/>
          <p:cNvSpPr/>
          <p:nvPr>
            <p:ph type="title"/>
          </p:nvPr>
        </p:nvSpPr>
        <p:spPr>
          <a:xfrm>
            <a:off x="1270000" y="2971800"/>
            <a:ext cx="10464801" cy="3810000"/>
          </a:xfrm>
          <a:prstGeom prst="rect">
            <a:avLst/>
          </a:prstGeom>
          <a:ln>
            <a:miter lim="400000"/>
          </a:ln>
        </p:spPr>
        <p:txBody>
          <a:bodyPr lIns="50800" tIns="50800" rIns="50800" bIns="50800"/>
          <a:lstStyle>
            <a:lvl1pPr defTabSz="584200">
              <a:defRPr b="1" sz="8000">
                <a:uFillTx/>
                <a:latin typeface="Helvetica Neue"/>
                <a:ea typeface="Helvetica Neue"/>
                <a:cs typeface="Helvetica Neue"/>
                <a:sym typeface="Helvetica Neue"/>
              </a:defRPr>
            </a:lvl1pPr>
          </a:lstStyle>
          <a:p>
            <a:pPr/>
            <a:r>
              <a:t>タイトルテキスト</a:t>
            </a:r>
          </a:p>
        </p:txBody>
      </p:sp>
      <p:sp>
        <p:nvSpPr>
          <p:cNvPr id="424" name="Shape 424"/>
          <p:cNvSpPr/>
          <p:nvPr>
            <p:ph type="sldNum" sz="quarter" idx="2"/>
          </p:nvPr>
        </p:nvSpPr>
        <p:spPr>
          <a:xfrm>
            <a:off x="12485420" y="9258300"/>
            <a:ext cx="340260" cy="324511"/>
          </a:xfrm>
          <a:prstGeom prst="rect">
            <a:avLst/>
          </a:prstGeom>
          <a:ln>
            <a:miter lim="400000"/>
          </a:ln>
        </p:spPr>
        <p:txBody>
          <a:bodyPr lIns="50800" tIns="50800" rIns="50800" bIns="50800" anchor="t"/>
          <a:lstStyle>
            <a:lvl1pPr algn="ctr" defTabSz="584200">
              <a:defRPr>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431" name="Shape 431"/>
          <p:cNvSpPr/>
          <p:nvPr>
            <p:ph type="title"/>
          </p:nvPr>
        </p:nvSpPr>
        <p:spPr>
          <a:xfrm>
            <a:off x="-1" y="1"/>
            <a:ext cx="13004801" cy="800907"/>
          </a:xfrm>
          <a:prstGeom prst="rect">
            <a:avLst/>
          </a:prstGeom>
          <a:ln>
            <a:miter lim="400000"/>
          </a:ln>
        </p:spPr>
        <p:txBody>
          <a:bodyPr lIns="65023" tIns="65023" rIns="65023" bIns="65023">
            <a:normAutofit fontScale="100000" lnSpcReduction="0"/>
          </a:bodyPr>
          <a:lstStyle>
            <a:lvl1pPr defTabSz="457200">
              <a:defRPr b="1" sz="5600">
                <a:solidFill>
                  <a:srgbClr val="000090"/>
                </a:solidFill>
                <a:uFillTx/>
                <a:latin typeface="Arial"/>
                <a:ea typeface="Arial"/>
                <a:cs typeface="Arial"/>
                <a:sym typeface="Arial"/>
              </a:defRPr>
            </a:lvl1pPr>
          </a:lstStyle>
          <a:p>
            <a:pPr/>
            <a:r>
              <a:t>タイトルテキスト</a:t>
            </a:r>
          </a:p>
        </p:txBody>
      </p:sp>
      <p:pic>
        <p:nvPicPr>
          <p:cNvPr id="432" name="image2.png"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88900">
            <a:miter lim="400000"/>
          </a:ln>
        </p:spPr>
      </p:pic>
      <p:sp>
        <p:nvSpPr>
          <p:cNvPr id="433" name="Shape 433"/>
          <p:cNvSpPr/>
          <p:nvPr>
            <p:ph type="sldNum" sz="quarter" idx="2"/>
          </p:nvPr>
        </p:nvSpPr>
        <p:spPr>
          <a:xfrm>
            <a:off x="11399587" y="9276844"/>
            <a:ext cx="1605213" cy="451108"/>
          </a:xfrm>
          <a:prstGeom prst="rect">
            <a:avLst/>
          </a:prstGeom>
          <a:ln>
            <a:miter lim="400000"/>
          </a:ln>
        </p:spPr>
        <p:txBody>
          <a:bodyPr wrap="square" lIns="65023" tIns="65023" rIns="65023" bIns="65023" anchor="b"/>
          <a:lstStyle>
            <a:lvl1pPr defTabSz="457200">
              <a:defRPr sz="2200">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47" name="Shape 47"/>
          <p:cNvSpPr/>
          <p:nvPr>
            <p:ph type="title"/>
          </p:nvPr>
        </p:nvSpPr>
        <p:spPr>
          <a:xfrm>
            <a:off x="650239" y="130952"/>
            <a:ext cx="11704322" cy="2144888"/>
          </a:xfrm>
          <a:prstGeom prst="rect">
            <a:avLst/>
          </a:prstGeom>
          <a:ln>
            <a:miter lim="400000"/>
          </a:ln>
        </p:spPr>
        <p:txBody>
          <a:bodyPr lIns="65023" tIns="65023" rIns="65023" bIns="65023">
            <a:normAutofit fontScale="100000" lnSpcReduction="0"/>
          </a:bodyPr>
          <a:lstStyle>
            <a:lvl1pPr defTabSz="914400">
              <a:defRPr>
                <a:uFillTx/>
              </a:defRPr>
            </a:lvl1pPr>
          </a:lstStyle>
          <a:p>
            <a:pPr/>
            <a:r>
              <a:t>タイトルテキスト</a:t>
            </a:r>
          </a:p>
        </p:txBody>
      </p:sp>
      <p:sp>
        <p:nvSpPr>
          <p:cNvPr id="48" name="Shape 48"/>
          <p:cNvSpPr/>
          <p:nvPr>
            <p:ph type="body" idx="1"/>
          </p:nvPr>
        </p:nvSpPr>
        <p:spPr>
          <a:xfrm>
            <a:off x="650239" y="2275839"/>
            <a:ext cx="11704322" cy="7477761"/>
          </a:xfrm>
          <a:prstGeom prst="rect">
            <a:avLst/>
          </a:prstGeom>
          <a:ln>
            <a:miter lim="400000"/>
          </a:ln>
        </p:spPr>
        <p:txBody>
          <a:bodyPr lIns="65023" tIns="65023" rIns="65023" bIns="65023">
            <a:normAutofit fontScale="100000" lnSpcReduction="0"/>
          </a:bodyPr>
          <a:lstStyle>
            <a:lvl1pPr marL="471487" indent="-471487" defTabSz="914400">
              <a:spcBef>
                <a:spcPts val="700"/>
              </a:spcBef>
              <a:buClrTx/>
              <a:defRPr>
                <a:uFillTx/>
              </a:defRPr>
            </a:lvl1pPr>
            <a:lvl2pPr marL="906235" indent="-449035" defTabSz="914400">
              <a:spcBef>
                <a:spcPts val="700"/>
              </a:spcBef>
              <a:buClrTx/>
              <a:defRPr sz="4400">
                <a:uFillTx/>
              </a:defRPr>
            </a:lvl2pPr>
            <a:lvl3pPr marL="1333500" indent="-419100" defTabSz="914400">
              <a:spcBef>
                <a:spcPts val="700"/>
              </a:spcBef>
              <a:buClrTx/>
              <a:defRPr sz="4400">
                <a:uFillTx/>
              </a:defRPr>
            </a:lvl3pPr>
            <a:lvl4pPr marL="1874520" indent="-502920" defTabSz="914400">
              <a:spcBef>
                <a:spcPts val="700"/>
              </a:spcBef>
              <a:buClrTx/>
              <a:defRPr sz="4400">
                <a:uFillTx/>
              </a:defRPr>
            </a:lvl4pPr>
            <a:lvl5pPr marL="2331720" indent="-502920" defTabSz="914400">
              <a:spcBef>
                <a:spcPts val="700"/>
              </a:spcBef>
              <a:buClrTx/>
              <a:defRPr sz="4400">
                <a:uFillTx/>
              </a:defRPr>
            </a:lvl5pPr>
          </a:lstStyle>
          <a:p>
            <a:pPr/>
            <a:r>
              <a:t>本文レベル1</a:t>
            </a:r>
          </a:p>
          <a:p>
            <a:pPr lvl="1"/>
            <a:r>
              <a:t>本文レベル2</a:t>
            </a:r>
          </a:p>
          <a:p>
            <a:pPr lvl="2"/>
            <a:r>
              <a:t>本文レベル3</a:t>
            </a:r>
          </a:p>
          <a:p>
            <a:pPr lvl="3"/>
            <a:r>
              <a:t>本文レベル4</a:t>
            </a:r>
          </a:p>
          <a:p>
            <a:pPr lvl="4"/>
            <a:r>
              <a:t>本文レベル 5</a:t>
            </a:r>
          </a:p>
        </p:txBody>
      </p:sp>
      <p:sp>
        <p:nvSpPr>
          <p:cNvPr id="49" name="Shape 49"/>
          <p:cNvSpPr/>
          <p:nvPr>
            <p:ph type="sldNum" sz="quarter" idx="2"/>
          </p:nvPr>
        </p:nvSpPr>
        <p:spPr>
          <a:xfrm>
            <a:off x="9320107" y="9114112"/>
            <a:ext cx="3034454" cy="371349"/>
          </a:xfrm>
          <a:prstGeom prst="rect">
            <a:avLst/>
          </a:prstGeom>
          <a:ln>
            <a:miter lim="400000"/>
          </a:ln>
        </p:spPr>
        <p:txBody>
          <a:bodyPr wrap="square" lIns="65023" tIns="65023" rIns="65023" bIns="65023"/>
          <a:lstStyle>
            <a:lvl1pPr defTabSz="91440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1" showMasterPhAnim="1">
  <p:cSld name="Default - タイトルとコンテンツ">
    <p:spTree>
      <p:nvGrpSpPr>
        <p:cNvPr id="1" name=""/>
        <p:cNvGrpSpPr/>
        <p:nvPr/>
      </p:nvGrpSpPr>
      <p:grpSpPr>
        <a:xfrm>
          <a:off x="0" y="0"/>
          <a:ext cx="0" cy="0"/>
          <a:chOff x="0" y="0"/>
          <a:chExt cx="0" cy="0"/>
        </a:xfrm>
      </p:grpSpPr>
      <p:sp>
        <p:nvSpPr>
          <p:cNvPr id="440" name="Shape 440"/>
          <p:cNvSpPr/>
          <p:nvPr>
            <p:ph type="title"/>
          </p:nvPr>
        </p:nvSpPr>
        <p:spPr>
          <a:xfrm>
            <a:off x="650239" y="130952"/>
            <a:ext cx="11704322" cy="2144888"/>
          </a:xfrm>
          <a:prstGeom prst="rect">
            <a:avLst/>
          </a:prstGeom>
          <a:ln>
            <a:miter lim="400000"/>
          </a:ln>
        </p:spPr>
        <p:txBody>
          <a:bodyPr lIns="65023" tIns="65023" rIns="65023" bIns="65023">
            <a:normAutofit fontScale="100000" lnSpcReduction="0"/>
          </a:bodyPr>
          <a:lstStyle>
            <a:lvl1pPr defTabSz="914400">
              <a:defRPr>
                <a:latin typeface="Arial"/>
                <a:ea typeface="Arial"/>
                <a:cs typeface="Arial"/>
                <a:sym typeface="Arial"/>
              </a:defRPr>
            </a:lvl1pPr>
          </a:lstStyle>
          <a:p>
            <a:pPr/>
            <a:r>
              <a:t>タイトルテキスト</a:t>
            </a:r>
          </a:p>
        </p:txBody>
      </p:sp>
      <p:sp>
        <p:nvSpPr>
          <p:cNvPr id="441" name="Shape 441"/>
          <p:cNvSpPr/>
          <p:nvPr>
            <p:ph type="body" idx="1"/>
          </p:nvPr>
        </p:nvSpPr>
        <p:spPr>
          <a:xfrm>
            <a:off x="650239" y="2275839"/>
            <a:ext cx="11704322" cy="7477761"/>
          </a:xfrm>
          <a:prstGeom prst="rect">
            <a:avLst/>
          </a:prstGeom>
          <a:ln>
            <a:miter lim="400000"/>
          </a:ln>
        </p:spPr>
        <p:txBody>
          <a:bodyPr lIns="65023" tIns="65023" rIns="65023" bIns="65023">
            <a:normAutofit fontScale="100000" lnSpcReduction="0"/>
          </a:bodyPr>
          <a:lstStyle>
            <a:lvl1pPr marL="471487" indent="-471487" defTabSz="914400">
              <a:spcBef>
                <a:spcPts val="700"/>
              </a:spcBef>
              <a:buClrTx/>
              <a:defRPr>
                <a:latin typeface="Arial"/>
                <a:ea typeface="Arial"/>
                <a:cs typeface="Arial"/>
                <a:sym typeface="Arial"/>
              </a:defRPr>
            </a:lvl1pPr>
            <a:lvl2pPr marL="906235" indent="-449035" defTabSz="914400">
              <a:spcBef>
                <a:spcPts val="700"/>
              </a:spcBef>
              <a:buClrTx/>
              <a:defRPr sz="4400">
                <a:latin typeface="Arial"/>
                <a:ea typeface="Arial"/>
                <a:cs typeface="Arial"/>
                <a:sym typeface="Arial"/>
              </a:defRPr>
            </a:lvl2pPr>
            <a:lvl3pPr marL="1333500" indent="-419100" defTabSz="914400">
              <a:spcBef>
                <a:spcPts val="700"/>
              </a:spcBef>
              <a:buClrTx/>
              <a:defRPr sz="4400">
                <a:latin typeface="Arial"/>
                <a:ea typeface="Arial"/>
                <a:cs typeface="Arial"/>
                <a:sym typeface="Arial"/>
              </a:defRPr>
            </a:lvl3pPr>
            <a:lvl4pPr marL="1874520" indent="-502920" defTabSz="914400">
              <a:spcBef>
                <a:spcPts val="700"/>
              </a:spcBef>
              <a:buClrTx/>
              <a:defRPr sz="4400">
                <a:latin typeface="Arial"/>
                <a:ea typeface="Arial"/>
                <a:cs typeface="Arial"/>
                <a:sym typeface="Arial"/>
              </a:defRPr>
            </a:lvl4pPr>
            <a:lvl5pPr marL="2331720" indent="-502920" defTabSz="914400">
              <a:spcBef>
                <a:spcPts val="700"/>
              </a:spcBef>
              <a:buClrTx/>
              <a:defRPr sz="4400">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442" name="Shape 442"/>
          <p:cNvSpPr/>
          <p:nvPr>
            <p:ph type="sldNum" sz="quarter" idx="2"/>
          </p:nvPr>
        </p:nvSpPr>
        <p:spPr>
          <a:xfrm>
            <a:off x="9320107" y="9123786"/>
            <a:ext cx="3034454" cy="352001"/>
          </a:xfrm>
          <a:prstGeom prst="rect">
            <a:avLst/>
          </a:prstGeom>
          <a:ln>
            <a:miter lim="400000"/>
          </a:ln>
        </p:spPr>
        <p:txBody>
          <a:bodyPr wrap="square" lIns="65023" tIns="65023" rIns="65023" bIns="65023"/>
          <a:lstStyle>
            <a:lvl1pPr defTabSz="914400">
              <a:defRPr>
                <a:solidFill>
                  <a:srgbClr val="888888"/>
                </a:solidFill>
                <a:uFill>
                  <a:solidFill>
                    <a:srgbClr val="888888"/>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1" showMasterPhAnim="1">
  <p:cSld name="Default - タイトルとコンテンツ">
    <p:spTree>
      <p:nvGrpSpPr>
        <p:cNvPr id="1" name=""/>
        <p:cNvGrpSpPr/>
        <p:nvPr/>
      </p:nvGrpSpPr>
      <p:grpSpPr>
        <a:xfrm>
          <a:off x="0" y="0"/>
          <a:ext cx="0" cy="0"/>
          <a:chOff x="0" y="0"/>
          <a:chExt cx="0" cy="0"/>
        </a:xfrm>
      </p:grpSpPr>
      <p:sp>
        <p:nvSpPr>
          <p:cNvPr id="449" name="Shape 449"/>
          <p:cNvSpPr/>
          <p:nvPr>
            <p:ph type="title"/>
          </p:nvPr>
        </p:nvSpPr>
        <p:spPr>
          <a:xfrm>
            <a:off x="650239" y="130952"/>
            <a:ext cx="11704322" cy="2144888"/>
          </a:xfrm>
          <a:prstGeom prst="rect">
            <a:avLst/>
          </a:prstGeom>
          <a:ln>
            <a:miter lim="400000"/>
          </a:ln>
        </p:spPr>
        <p:txBody>
          <a:bodyPr lIns="65023" tIns="65023" rIns="65023" bIns="65023">
            <a:normAutofit fontScale="100000" lnSpcReduction="0"/>
          </a:bodyPr>
          <a:lstStyle>
            <a:lvl1pPr defTabSz="914400">
              <a:defRPr>
                <a:latin typeface="Arial"/>
                <a:ea typeface="Arial"/>
                <a:cs typeface="Arial"/>
                <a:sym typeface="Arial"/>
              </a:defRPr>
            </a:lvl1pPr>
          </a:lstStyle>
          <a:p>
            <a:pPr/>
            <a:r>
              <a:t>タイトルテキスト</a:t>
            </a:r>
          </a:p>
        </p:txBody>
      </p:sp>
      <p:sp>
        <p:nvSpPr>
          <p:cNvPr id="450" name="Shape 450"/>
          <p:cNvSpPr/>
          <p:nvPr>
            <p:ph type="body" idx="1"/>
          </p:nvPr>
        </p:nvSpPr>
        <p:spPr>
          <a:xfrm>
            <a:off x="650239" y="2275839"/>
            <a:ext cx="11704322" cy="7477761"/>
          </a:xfrm>
          <a:prstGeom prst="rect">
            <a:avLst/>
          </a:prstGeom>
          <a:ln>
            <a:miter lim="400000"/>
          </a:ln>
        </p:spPr>
        <p:txBody>
          <a:bodyPr lIns="65023" tIns="65023" rIns="65023" bIns="65023">
            <a:normAutofit fontScale="100000" lnSpcReduction="0"/>
          </a:bodyPr>
          <a:lstStyle>
            <a:lvl1pPr marL="471487" indent="-471487" defTabSz="914400">
              <a:spcBef>
                <a:spcPts val="700"/>
              </a:spcBef>
              <a:buClrTx/>
              <a:defRPr>
                <a:latin typeface="Arial"/>
                <a:ea typeface="Arial"/>
                <a:cs typeface="Arial"/>
                <a:sym typeface="Arial"/>
              </a:defRPr>
            </a:lvl1pPr>
            <a:lvl2pPr marL="906235" indent="-449035" defTabSz="914400">
              <a:spcBef>
                <a:spcPts val="700"/>
              </a:spcBef>
              <a:buClrTx/>
              <a:defRPr sz="4400">
                <a:latin typeface="Arial"/>
                <a:ea typeface="Arial"/>
                <a:cs typeface="Arial"/>
                <a:sym typeface="Arial"/>
              </a:defRPr>
            </a:lvl2pPr>
            <a:lvl3pPr marL="1333500" indent="-419100" defTabSz="914400">
              <a:spcBef>
                <a:spcPts val="700"/>
              </a:spcBef>
              <a:buClrTx/>
              <a:defRPr sz="4400">
                <a:latin typeface="Arial"/>
                <a:ea typeface="Arial"/>
                <a:cs typeface="Arial"/>
                <a:sym typeface="Arial"/>
              </a:defRPr>
            </a:lvl3pPr>
            <a:lvl4pPr marL="1874520" indent="-502920" defTabSz="914400">
              <a:spcBef>
                <a:spcPts val="700"/>
              </a:spcBef>
              <a:buClrTx/>
              <a:defRPr sz="4400">
                <a:latin typeface="Arial"/>
                <a:ea typeface="Arial"/>
                <a:cs typeface="Arial"/>
                <a:sym typeface="Arial"/>
              </a:defRPr>
            </a:lvl4pPr>
            <a:lvl5pPr marL="2331720" indent="-502920" defTabSz="914400">
              <a:spcBef>
                <a:spcPts val="700"/>
              </a:spcBef>
              <a:buClrTx/>
              <a:defRPr sz="4400">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451" name="Shape 451"/>
          <p:cNvSpPr/>
          <p:nvPr>
            <p:ph type="sldNum" sz="quarter" idx="2"/>
          </p:nvPr>
        </p:nvSpPr>
        <p:spPr>
          <a:xfrm>
            <a:off x="9320107" y="9123786"/>
            <a:ext cx="3034454" cy="352001"/>
          </a:xfrm>
          <a:prstGeom prst="rect">
            <a:avLst/>
          </a:prstGeom>
          <a:ln>
            <a:miter lim="400000"/>
          </a:ln>
        </p:spPr>
        <p:txBody>
          <a:bodyPr wrap="square" lIns="65023" tIns="65023" rIns="65023" bIns="65023"/>
          <a:lstStyle>
            <a:lvl1pPr defTabSz="914400">
              <a:defRPr>
                <a:solidFill>
                  <a:srgbClr val="888888"/>
                </a:solidFill>
                <a:uFill>
                  <a:solidFill>
                    <a:srgbClr val="888888"/>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1" showMasterPhAnim="1">
  <p:cSld name="タイトル（中央）">
    <p:spTree>
      <p:nvGrpSpPr>
        <p:cNvPr id="1" name=""/>
        <p:cNvGrpSpPr/>
        <p:nvPr/>
      </p:nvGrpSpPr>
      <p:grpSpPr>
        <a:xfrm>
          <a:off x="0" y="0"/>
          <a:ext cx="0" cy="0"/>
          <a:chOff x="0" y="0"/>
          <a:chExt cx="0" cy="0"/>
        </a:xfrm>
      </p:grpSpPr>
      <p:sp>
        <p:nvSpPr>
          <p:cNvPr id="458" name="Shape 458"/>
          <p:cNvSpPr/>
          <p:nvPr>
            <p:ph type="title"/>
          </p:nvPr>
        </p:nvSpPr>
        <p:spPr>
          <a:xfrm>
            <a:off x="1269999" y="2971800"/>
            <a:ext cx="10464801" cy="3810000"/>
          </a:xfrm>
          <a:prstGeom prst="rect">
            <a:avLst/>
          </a:prstGeom>
          <a:ln>
            <a:miter lim="400000"/>
          </a:ln>
        </p:spPr>
        <p:txBody>
          <a:bodyPr lIns="50800" tIns="50800" rIns="50800" bIns="50800"/>
          <a:lstStyle>
            <a:lvl1pPr defTabSz="584200">
              <a:defRPr sz="8200">
                <a:uFillTx/>
                <a:latin typeface="ヒラギノ角ゴ Pro W3"/>
                <a:ea typeface="ヒラギノ角ゴ Pro W3"/>
                <a:cs typeface="ヒラギノ角ゴ Pro W3"/>
                <a:sym typeface="ヒラギノ角ゴ Pro W3"/>
              </a:defRPr>
            </a:lvl1pPr>
          </a:lstStyle>
          <a:p>
            <a:pPr/>
            <a:r>
              <a:t>タイトルテキスト</a:t>
            </a:r>
          </a:p>
        </p:txBody>
      </p:sp>
      <p:sp>
        <p:nvSpPr>
          <p:cNvPr id="459" name="Shape 459"/>
          <p:cNvSpPr/>
          <p:nvPr>
            <p:ph type="sldNum" sz="quarter" idx="2"/>
          </p:nvPr>
        </p:nvSpPr>
        <p:spPr>
          <a:xfrm>
            <a:off x="9320107" y="8779791"/>
            <a:ext cx="3034454" cy="520701"/>
          </a:xfrm>
          <a:prstGeom prst="rect">
            <a:avLst/>
          </a:prstGeom>
          <a:ln>
            <a:miter lim="400000"/>
          </a:ln>
        </p:spPr>
        <p:txBody>
          <a:bodyPr wrap="square" lIns="65022" tIns="65022" rIns="65022" bIns="65022"/>
          <a:lstStyle>
            <a:lvl1pPr defTabSz="914400">
              <a:defRPr sz="1400">
                <a:solidFill>
                  <a:srgbClr val="888888"/>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466" name="Shape 466"/>
          <p:cNvSpPr/>
          <p:nvPr>
            <p:ph type="title"/>
          </p:nvPr>
        </p:nvSpPr>
        <p:spPr>
          <a:xfrm>
            <a:off x="1269999" y="240861"/>
            <a:ext cx="10464801" cy="2464677"/>
          </a:xfrm>
          <a:prstGeom prst="rect">
            <a:avLst/>
          </a:prstGeom>
          <a:ln>
            <a:miter lim="400000"/>
          </a:ln>
        </p:spPr>
        <p:txBody>
          <a:bodyPr lIns="50800" tIns="50800" rIns="50800" bIns="50800"/>
          <a:lstStyle>
            <a:lvl1pPr defTabSz="584200">
              <a:defRPr sz="8200">
                <a:uFillTx/>
                <a:latin typeface="ヒラギノ角ゴ Pro W3"/>
                <a:ea typeface="ヒラギノ角ゴ Pro W3"/>
                <a:cs typeface="ヒラギノ角ゴ Pro W3"/>
                <a:sym typeface="ヒラギノ角ゴ Pro W3"/>
              </a:defRPr>
            </a:lvl1pPr>
          </a:lstStyle>
          <a:p>
            <a:pPr/>
            <a:r>
              <a:t>タイトルテキスト</a:t>
            </a:r>
          </a:p>
        </p:txBody>
      </p:sp>
      <p:sp>
        <p:nvSpPr>
          <p:cNvPr id="467" name="Shape 467"/>
          <p:cNvSpPr/>
          <p:nvPr>
            <p:ph type="body" idx="1"/>
          </p:nvPr>
        </p:nvSpPr>
        <p:spPr>
          <a:xfrm>
            <a:off x="1269999" y="2705537"/>
            <a:ext cx="10464801" cy="5841126"/>
          </a:xfrm>
          <a:prstGeom prst="rect">
            <a:avLst/>
          </a:prstGeom>
          <a:ln>
            <a:miter lim="400000"/>
          </a:ln>
        </p:spPr>
        <p:txBody>
          <a:bodyPr lIns="50800" tIns="50800" rIns="50800" bIns="50800" anchor="ctr"/>
          <a:lstStyle>
            <a:lvl1pPr marL="834571" indent="-517071" defTabSz="584200">
              <a:spcBef>
                <a:spcPts val="2400"/>
              </a:spcBef>
              <a:buClrTx/>
              <a:buSzPct val="171000"/>
              <a:buFontTx/>
              <a:defRPr sz="3800">
                <a:uFillTx/>
                <a:latin typeface="ヒラギノ角ゴ Pro W3"/>
                <a:ea typeface="ヒラギノ角ゴ Pro W3"/>
                <a:cs typeface="ヒラギノ角ゴ Pro W3"/>
                <a:sym typeface="ヒラギノ角ゴ Pro W3"/>
              </a:defRPr>
            </a:lvl1pPr>
            <a:lvl2pPr marL="1279071" indent="-517071" defTabSz="584200">
              <a:spcBef>
                <a:spcPts val="2400"/>
              </a:spcBef>
              <a:buClrTx/>
              <a:buSzPct val="171000"/>
              <a:buFontTx/>
              <a:buChar char="•"/>
              <a:defRPr>
                <a:uFillTx/>
                <a:latin typeface="ヒラギノ角ゴ Pro W3"/>
                <a:ea typeface="ヒラギノ角ゴ Pro W3"/>
                <a:cs typeface="ヒラギノ角ゴ Pro W3"/>
                <a:sym typeface="ヒラギノ角ゴ Pro W3"/>
              </a:defRPr>
            </a:lvl2pPr>
            <a:lvl3pPr marL="1723571" indent="-517071" defTabSz="584200">
              <a:spcBef>
                <a:spcPts val="2400"/>
              </a:spcBef>
              <a:buClrTx/>
              <a:buSzPct val="171000"/>
              <a:buFontTx/>
              <a:defRPr sz="3800">
                <a:uFillTx/>
                <a:latin typeface="ヒラギノ角ゴ Pro W3"/>
                <a:ea typeface="ヒラギノ角ゴ Pro W3"/>
                <a:cs typeface="ヒラギノ角ゴ Pro W3"/>
                <a:sym typeface="ヒラギノ角ゴ Pro W3"/>
              </a:defRPr>
            </a:lvl3pPr>
            <a:lvl4pPr marL="2168071" indent="-517071" defTabSz="584200">
              <a:spcBef>
                <a:spcPts val="2400"/>
              </a:spcBef>
              <a:buClrTx/>
              <a:buSzPct val="171000"/>
              <a:buFontTx/>
              <a:buChar char="•"/>
              <a:defRPr sz="3800">
                <a:uFillTx/>
                <a:latin typeface="ヒラギノ角ゴ Pro W3"/>
                <a:ea typeface="ヒラギノ角ゴ Pro W3"/>
                <a:cs typeface="ヒラギノ角ゴ Pro W3"/>
                <a:sym typeface="ヒラギノ角ゴ Pro W3"/>
              </a:defRPr>
            </a:lvl4pPr>
            <a:lvl5pPr marL="2612571" indent="-517071" defTabSz="584200">
              <a:spcBef>
                <a:spcPts val="2400"/>
              </a:spcBef>
              <a:buClrTx/>
              <a:buSzPct val="171000"/>
              <a:buFontTx/>
              <a:buChar char="•"/>
              <a:defRPr sz="3800">
                <a:uFillTx/>
                <a:latin typeface="ヒラギノ角ゴ Pro W3"/>
                <a:ea typeface="ヒラギノ角ゴ Pro W3"/>
                <a:cs typeface="ヒラギノ角ゴ Pro W3"/>
                <a:sym typeface="ヒラギノ角ゴ Pro W3"/>
              </a:defRPr>
            </a:lvl5pPr>
          </a:lstStyle>
          <a:p>
            <a:pPr/>
            <a:r>
              <a:t>本文レベル1</a:t>
            </a:r>
          </a:p>
          <a:p>
            <a:pPr lvl="1"/>
            <a:r>
              <a:t>本文レベル2</a:t>
            </a:r>
          </a:p>
          <a:p>
            <a:pPr lvl="2"/>
            <a:r>
              <a:t>本文レベル3</a:t>
            </a:r>
          </a:p>
          <a:p>
            <a:pPr lvl="3"/>
            <a:r>
              <a:t>本文レベル4</a:t>
            </a:r>
          </a:p>
          <a:p>
            <a:pPr lvl="4"/>
            <a:r>
              <a:t>本文レベル 5</a:t>
            </a:r>
          </a:p>
        </p:txBody>
      </p:sp>
      <p:sp>
        <p:nvSpPr>
          <p:cNvPr id="468" name="Shape 468"/>
          <p:cNvSpPr/>
          <p:nvPr>
            <p:ph type="sldNum" sz="quarter" idx="2"/>
          </p:nvPr>
        </p:nvSpPr>
        <p:spPr>
          <a:xfrm>
            <a:off x="9320107" y="8779791"/>
            <a:ext cx="3034454" cy="520701"/>
          </a:xfrm>
          <a:prstGeom prst="rect">
            <a:avLst/>
          </a:prstGeom>
          <a:ln>
            <a:miter lim="400000"/>
          </a:ln>
        </p:spPr>
        <p:txBody>
          <a:bodyPr wrap="square" lIns="65022" tIns="65022" rIns="65022" bIns="65022"/>
          <a:lstStyle>
            <a:lvl1pPr defTabSz="914400">
              <a:defRPr sz="1400">
                <a:solidFill>
                  <a:srgbClr val="888888"/>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475" name="Shape 475"/>
          <p:cNvSpPr/>
          <p:nvPr>
            <p:ph type="title"/>
          </p:nvPr>
        </p:nvSpPr>
        <p:spPr>
          <a:xfrm>
            <a:off x="1269999" y="118938"/>
            <a:ext cx="10464801" cy="1145556"/>
          </a:xfrm>
          <a:prstGeom prst="rect">
            <a:avLst/>
          </a:prstGeom>
          <a:ln>
            <a:miter lim="400000"/>
          </a:ln>
        </p:spPr>
        <p:txBody>
          <a:bodyPr lIns="50800" tIns="50800" rIns="50800" bIns="50800"/>
          <a:lstStyle>
            <a:lvl1pPr defTabSz="584200">
              <a:defRPr b="1" i="1">
                <a:uFillTx/>
                <a:latin typeface="Helvetica Neue"/>
                <a:ea typeface="Helvetica Neue"/>
                <a:cs typeface="Helvetica Neue"/>
                <a:sym typeface="Helvetica Neue"/>
              </a:defRPr>
            </a:lvl1pPr>
          </a:lstStyle>
          <a:p>
            <a:pPr/>
            <a:r>
              <a:t>タイトルテキスト</a:t>
            </a:r>
          </a:p>
        </p:txBody>
      </p:sp>
      <p:sp>
        <p:nvSpPr>
          <p:cNvPr id="476" name="Shape 476"/>
          <p:cNvSpPr/>
          <p:nvPr>
            <p:ph type="body" idx="1"/>
          </p:nvPr>
        </p:nvSpPr>
        <p:spPr>
          <a:xfrm>
            <a:off x="999876" y="1868189"/>
            <a:ext cx="10464801" cy="5715001"/>
          </a:xfrm>
          <a:prstGeom prst="rect">
            <a:avLst/>
          </a:prstGeom>
          <a:ln>
            <a:miter lim="400000"/>
          </a:ln>
        </p:spPr>
        <p:txBody>
          <a:bodyPr lIns="50800" tIns="50800" rIns="50800" bIns="50800"/>
          <a:lstStyle>
            <a:lvl1pPr marL="807357" indent="-489857" defTabSz="584200">
              <a:spcBef>
                <a:spcPts val="2400"/>
              </a:spcBef>
              <a:buClrTx/>
              <a:buSzPct val="171000"/>
              <a:buFontTx/>
              <a:defRPr sz="2400">
                <a:uFillTx/>
                <a:latin typeface="Helvetica Neue Medium"/>
                <a:ea typeface="Helvetica Neue Medium"/>
                <a:cs typeface="Helvetica Neue Medium"/>
                <a:sym typeface="Helvetica Neue Medium"/>
              </a:defRPr>
            </a:lvl1pPr>
            <a:lvl2pPr marL="1251857" indent="-489857" defTabSz="584200">
              <a:spcBef>
                <a:spcPts val="2400"/>
              </a:spcBef>
              <a:buClrTx/>
              <a:buSzPct val="171000"/>
              <a:buFontTx/>
              <a:buChar char="•"/>
              <a:defRPr sz="2400">
                <a:uFillTx/>
                <a:latin typeface="Helvetica Neue Medium"/>
                <a:ea typeface="Helvetica Neue Medium"/>
                <a:cs typeface="Helvetica Neue Medium"/>
                <a:sym typeface="Helvetica Neue Medium"/>
              </a:defRPr>
            </a:lvl2pPr>
            <a:lvl3pPr marL="1696357" indent="-489857" defTabSz="584200">
              <a:spcBef>
                <a:spcPts val="2400"/>
              </a:spcBef>
              <a:buClrTx/>
              <a:buSzPct val="171000"/>
              <a:buFontTx/>
              <a:defRPr sz="2400">
                <a:uFillTx/>
                <a:latin typeface="Helvetica Neue Medium"/>
                <a:ea typeface="Helvetica Neue Medium"/>
                <a:cs typeface="Helvetica Neue Medium"/>
                <a:sym typeface="Helvetica Neue Medium"/>
              </a:defRPr>
            </a:lvl3pPr>
            <a:lvl4pPr marL="2140857" indent="-489857" defTabSz="584200">
              <a:spcBef>
                <a:spcPts val="2400"/>
              </a:spcBef>
              <a:buClrTx/>
              <a:buSzPct val="171000"/>
              <a:buFontTx/>
              <a:buChar char="•"/>
              <a:defRPr sz="2400">
                <a:uFillTx/>
                <a:latin typeface="Helvetica Neue Medium"/>
                <a:ea typeface="Helvetica Neue Medium"/>
                <a:cs typeface="Helvetica Neue Medium"/>
                <a:sym typeface="Helvetica Neue Medium"/>
              </a:defRPr>
            </a:lvl4pPr>
            <a:lvl5pPr marL="2585357" indent="-489857" defTabSz="584200">
              <a:spcBef>
                <a:spcPts val="2400"/>
              </a:spcBef>
              <a:buClrTx/>
              <a:buSzPct val="171000"/>
              <a:buFontTx/>
              <a:buChar char="•"/>
              <a:defRPr sz="2400">
                <a:uFillTx/>
                <a:latin typeface="Helvetica Neue Medium"/>
                <a:ea typeface="Helvetica Neue Medium"/>
                <a:cs typeface="Helvetica Neue Medium"/>
                <a:sym typeface="Helvetica Neue Medium"/>
              </a:defRPr>
            </a:lvl5pPr>
          </a:lstStyle>
          <a:p>
            <a:pPr/>
            <a:r>
              <a:t>本文レベル1</a:t>
            </a:r>
          </a:p>
          <a:p>
            <a:pPr lvl="1"/>
            <a:r>
              <a:t>本文レベル2</a:t>
            </a:r>
          </a:p>
          <a:p>
            <a:pPr lvl="2"/>
            <a:r>
              <a:t>本文レベル3</a:t>
            </a:r>
          </a:p>
          <a:p>
            <a:pPr lvl="3"/>
            <a:r>
              <a:t>本文レベル4</a:t>
            </a:r>
          </a:p>
          <a:p>
            <a:pPr lvl="4"/>
            <a:r>
              <a:t>本文レベル 5</a:t>
            </a:r>
          </a:p>
        </p:txBody>
      </p:sp>
      <p:sp>
        <p:nvSpPr>
          <p:cNvPr id="477" name="Shape 477"/>
          <p:cNvSpPr/>
          <p:nvPr>
            <p:ph type="sldNum" sz="quarter" idx="2"/>
          </p:nvPr>
        </p:nvSpPr>
        <p:spPr>
          <a:xfrm>
            <a:off x="6305397" y="9296400"/>
            <a:ext cx="381306" cy="304800"/>
          </a:xfrm>
          <a:prstGeom prst="rect">
            <a:avLst/>
          </a:prstGeom>
          <a:ln>
            <a:miter lim="400000"/>
          </a:ln>
        </p:spPr>
        <p:txBody>
          <a:bodyPr lIns="50800" tIns="50800" rIns="50800" bIns="50800" anchor="t"/>
          <a:lstStyle>
            <a:lvl1pPr algn="ctr" defTabSz="584200">
              <a:defRPr>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484" name="Shape 484"/>
          <p:cNvSpPr/>
          <p:nvPr>
            <p:ph type="title"/>
          </p:nvPr>
        </p:nvSpPr>
        <p:spPr>
          <a:xfrm>
            <a:off x="1269999" y="240861"/>
            <a:ext cx="10464801" cy="2464677"/>
          </a:xfrm>
          <a:prstGeom prst="rect">
            <a:avLst/>
          </a:prstGeom>
          <a:ln>
            <a:miter lim="400000"/>
          </a:ln>
        </p:spPr>
        <p:txBody>
          <a:bodyPr lIns="50800" tIns="50800" rIns="50800" bIns="50800"/>
          <a:lstStyle>
            <a:lvl1pPr defTabSz="584200">
              <a:defRPr sz="8200">
                <a:uFillTx/>
                <a:latin typeface="ヒラギノ角ゴ Pro W3"/>
                <a:ea typeface="ヒラギノ角ゴ Pro W3"/>
                <a:cs typeface="ヒラギノ角ゴ Pro W3"/>
                <a:sym typeface="ヒラギノ角ゴ Pro W3"/>
              </a:defRPr>
            </a:lvl1pPr>
          </a:lstStyle>
          <a:p>
            <a:pPr/>
            <a:r>
              <a:t>タイトルテキスト</a:t>
            </a:r>
          </a:p>
        </p:txBody>
      </p:sp>
      <p:sp>
        <p:nvSpPr>
          <p:cNvPr id="485" name="Shape 485"/>
          <p:cNvSpPr/>
          <p:nvPr>
            <p:ph type="body" idx="1"/>
          </p:nvPr>
        </p:nvSpPr>
        <p:spPr>
          <a:xfrm>
            <a:off x="1269999" y="2705537"/>
            <a:ext cx="10464801" cy="5841126"/>
          </a:xfrm>
          <a:prstGeom prst="rect">
            <a:avLst/>
          </a:prstGeom>
          <a:ln>
            <a:miter lim="400000"/>
          </a:ln>
        </p:spPr>
        <p:txBody>
          <a:bodyPr lIns="50800" tIns="50800" rIns="50800" bIns="50800" anchor="ctr"/>
          <a:lstStyle>
            <a:lvl1pPr marL="834571" indent="-517071" defTabSz="584200">
              <a:spcBef>
                <a:spcPts val="2400"/>
              </a:spcBef>
              <a:buClrTx/>
              <a:buSzPct val="171000"/>
              <a:buFontTx/>
              <a:defRPr sz="3800">
                <a:uFillTx/>
                <a:latin typeface="ヒラギノ角ゴ Pro W3"/>
                <a:ea typeface="ヒラギノ角ゴ Pro W3"/>
                <a:cs typeface="ヒラギノ角ゴ Pro W3"/>
                <a:sym typeface="ヒラギノ角ゴ Pro W3"/>
              </a:defRPr>
            </a:lvl1pPr>
            <a:lvl2pPr marL="1279071" indent="-517071" defTabSz="584200">
              <a:spcBef>
                <a:spcPts val="2400"/>
              </a:spcBef>
              <a:buClrTx/>
              <a:buSzPct val="171000"/>
              <a:buFontTx/>
              <a:buChar char="•"/>
              <a:defRPr>
                <a:uFillTx/>
                <a:latin typeface="ヒラギノ角ゴ Pro W3"/>
                <a:ea typeface="ヒラギノ角ゴ Pro W3"/>
                <a:cs typeface="ヒラギノ角ゴ Pro W3"/>
                <a:sym typeface="ヒラギノ角ゴ Pro W3"/>
              </a:defRPr>
            </a:lvl2pPr>
            <a:lvl3pPr marL="1723571" indent="-517071" defTabSz="584200">
              <a:spcBef>
                <a:spcPts val="2400"/>
              </a:spcBef>
              <a:buClrTx/>
              <a:buSzPct val="171000"/>
              <a:buFontTx/>
              <a:defRPr sz="3800">
                <a:uFillTx/>
                <a:latin typeface="ヒラギノ角ゴ Pro W3"/>
                <a:ea typeface="ヒラギノ角ゴ Pro W3"/>
                <a:cs typeface="ヒラギノ角ゴ Pro W3"/>
                <a:sym typeface="ヒラギノ角ゴ Pro W3"/>
              </a:defRPr>
            </a:lvl3pPr>
            <a:lvl4pPr marL="2168071" indent="-517071" defTabSz="584200">
              <a:spcBef>
                <a:spcPts val="2400"/>
              </a:spcBef>
              <a:buClrTx/>
              <a:buSzPct val="171000"/>
              <a:buFontTx/>
              <a:buChar char="•"/>
              <a:defRPr sz="3800">
                <a:uFillTx/>
                <a:latin typeface="ヒラギノ角ゴ Pro W3"/>
                <a:ea typeface="ヒラギノ角ゴ Pro W3"/>
                <a:cs typeface="ヒラギノ角ゴ Pro W3"/>
                <a:sym typeface="ヒラギノ角ゴ Pro W3"/>
              </a:defRPr>
            </a:lvl4pPr>
            <a:lvl5pPr marL="2612571" indent="-517071" defTabSz="584200">
              <a:spcBef>
                <a:spcPts val="2400"/>
              </a:spcBef>
              <a:buClrTx/>
              <a:buSzPct val="171000"/>
              <a:buFontTx/>
              <a:buChar char="•"/>
              <a:defRPr sz="3800">
                <a:uFillTx/>
                <a:latin typeface="ヒラギノ角ゴ Pro W3"/>
                <a:ea typeface="ヒラギノ角ゴ Pro W3"/>
                <a:cs typeface="ヒラギノ角ゴ Pro W3"/>
                <a:sym typeface="ヒラギノ角ゴ Pro W3"/>
              </a:defRPr>
            </a:lvl5pPr>
          </a:lstStyle>
          <a:p>
            <a:pPr/>
            <a:r>
              <a:t>本文レベル1</a:t>
            </a:r>
          </a:p>
          <a:p>
            <a:pPr lvl="1"/>
            <a:r>
              <a:t>本文レベル2</a:t>
            </a:r>
          </a:p>
          <a:p>
            <a:pPr lvl="2"/>
            <a:r>
              <a:t>本文レベル3</a:t>
            </a:r>
          </a:p>
          <a:p>
            <a:pPr lvl="3"/>
            <a:r>
              <a:t>本文レベル4</a:t>
            </a:r>
          </a:p>
          <a:p>
            <a:pPr lvl="4"/>
            <a:r>
              <a:t>本文レベル 5</a:t>
            </a:r>
          </a:p>
        </p:txBody>
      </p:sp>
      <p:sp>
        <p:nvSpPr>
          <p:cNvPr id="486" name="Shape 486"/>
          <p:cNvSpPr/>
          <p:nvPr>
            <p:ph type="sldNum" sz="quarter" idx="2"/>
          </p:nvPr>
        </p:nvSpPr>
        <p:spPr>
          <a:xfrm>
            <a:off x="9320107" y="8779791"/>
            <a:ext cx="3034454" cy="520701"/>
          </a:xfrm>
          <a:prstGeom prst="rect">
            <a:avLst/>
          </a:prstGeom>
          <a:ln>
            <a:miter lim="400000"/>
          </a:ln>
        </p:spPr>
        <p:txBody>
          <a:bodyPr wrap="square" lIns="65022" tIns="65022" rIns="65022" bIns="65022"/>
          <a:lstStyle>
            <a:lvl1pPr defTabSz="914400">
              <a:defRPr sz="1400">
                <a:solidFill>
                  <a:srgbClr val="888888"/>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1" showMasterPhAnim="1">
  <p:cSld name="Default - 白紙 コピー 1">
    <p:spTree>
      <p:nvGrpSpPr>
        <p:cNvPr id="1" name=""/>
        <p:cNvGrpSpPr/>
        <p:nvPr/>
      </p:nvGrpSpPr>
      <p:grpSpPr>
        <a:xfrm>
          <a:off x="0" y="0"/>
          <a:ext cx="0" cy="0"/>
          <a:chOff x="0" y="0"/>
          <a:chExt cx="0" cy="0"/>
        </a:xfrm>
      </p:grpSpPr>
      <p:sp>
        <p:nvSpPr>
          <p:cNvPr id="493" name="Shape 493"/>
          <p:cNvSpPr/>
          <p:nvPr>
            <p:ph type="sldNum" sz="quarter" idx="2"/>
          </p:nvPr>
        </p:nvSpPr>
        <p:spPr>
          <a:xfrm>
            <a:off x="12089941" y="9256711"/>
            <a:ext cx="210468" cy="197385"/>
          </a:xfrm>
          <a:prstGeom prst="rect">
            <a:avLst/>
          </a:prstGeom>
          <a:ln>
            <a:miter lim="400000"/>
          </a:ln>
        </p:spPr>
        <p:txBody>
          <a:bodyPr lIns="0" tIns="0" rIns="0" bIns="0" anchor="t"/>
          <a:lstStyle>
            <a:lvl1pPr algn="ctr" defTabSz="584200">
              <a:defRPr sz="14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500" name="Shape 500"/>
          <p:cNvSpPr/>
          <p:nvPr>
            <p:ph type="sldNum" sz="quarter" idx="2"/>
          </p:nvPr>
        </p:nvSpPr>
        <p:spPr>
          <a:xfrm>
            <a:off x="9320107" y="9114117"/>
            <a:ext cx="3034455" cy="371346"/>
          </a:xfrm>
          <a:prstGeom prst="rect">
            <a:avLst/>
          </a:prstGeom>
          <a:ln>
            <a:miter lim="400000"/>
          </a:ln>
        </p:spPr>
        <p:txBody>
          <a:bodyPr wrap="square" lIns="65022" tIns="65022" rIns="65022" bIns="65022"/>
          <a:lstStyle>
            <a:lvl1pPr defTabSz="91439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507" name="Shape 507"/>
          <p:cNvSpPr/>
          <p:nvPr>
            <p:ph type="sldNum" sz="quarter" idx="2"/>
          </p:nvPr>
        </p:nvSpPr>
        <p:spPr>
          <a:xfrm>
            <a:off x="9320107" y="9114117"/>
            <a:ext cx="3034455" cy="371346"/>
          </a:xfrm>
          <a:prstGeom prst="rect">
            <a:avLst/>
          </a:prstGeom>
          <a:ln>
            <a:miter lim="400000"/>
          </a:ln>
        </p:spPr>
        <p:txBody>
          <a:bodyPr wrap="square" lIns="65022" tIns="65022" rIns="65022" bIns="65022"/>
          <a:lstStyle>
            <a:lvl1pPr defTabSz="91439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514" name="Shape 514"/>
          <p:cNvSpPr/>
          <p:nvPr>
            <p:ph type="title"/>
          </p:nvPr>
        </p:nvSpPr>
        <p:spPr>
          <a:xfrm>
            <a:off x="894079" y="327381"/>
            <a:ext cx="11216641" cy="2269064"/>
          </a:xfrm>
          <a:prstGeom prst="rect">
            <a:avLst/>
          </a:prstGeom>
          <a:ln>
            <a:miter lim="400000"/>
          </a:ln>
        </p:spPr>
        <p:txBody>
          <a:bodyPr lIns="65022" tIns="65022" rIns="65022" bIns="65022">
            <a:normAutofit fontScale="100000" lnSpcReduction="0"/>
          </a:bodyPr>
          <a:lstStyle>
            <a:lvl1pPr algn="l" defTabSz="914400">
              <a:lnSpc>
                <a:spcPct val="90000"/>
              </a:lnSpc>
              <a:defRPr>
                <a:uFillTx/>
                <a:latin typeface="Calibri Light"/>
                <a:ea typeface="Calibri Light"/>
                <a:cs typeface="Calibri Light"/>
                <a:sym typeface="Calibri Light"/>
              </a:defRPr>
            </a:lvl1pPr>
          </a:lstStyle>
          <a:p>
            <a:pPr/>
            <a:r>
              <a:t>タイトルテキスト</a:t>
            </a:r>
          </a:p>
        </p:txBody>
      </p:sp>
      <p:sp>
        <p:nvSpPr>
          <p:cNvPr id="515" name="Shape 515"/>
          <p:cNvSpPr/>
          <p:nvPr>
            <p:ph type="body" idx="1"/>
          </p:nvPr>
        </p:nvSpPr>
        <p:spPr>
          <a:xfrm>
            <a:off x="894079" y="2596444"/>
            <a:ext cx="11216641" cy="7157156"/>
          </a:xfrm>
          <a:prstGeom prst="rect">
            <a:avLst/>
          </a:prstGeom>
          <a:ln>
            <a:miter lim="400000"/>
          </a:ln>
        </p:spPr>
        <p:txBody>
          <a:bodyPr lIns="65022" tIns="65022" rIns="65022" bIns="65022">
            <a:normAutofit fontScale="100000" lnSpcReduction="0"/>
          </a:bodyPr>
          <a:lstStyle>
            <a:lvl1pPr marL="310242" indent="-310242" defTabSz="914400">
              <a:lnSpc>
                <a:spcPct val="90000"/>
              </a:lnSpc>
              <a:buClrTx/>
              <a:defRPr sz="3800">
                <a:uFillTx/>
              </a:defRPr>
            </a:lvl1pPr>
            <a:lvl2pPr marL="819150" indent="-361950" defTabSz="914400">
              <a:lnSpc>
                <a:spcPct val="90000"/>
              </a:lnSpc>
              <a:spcBef>
                <a:spcPts val="1000"/>
              </a:spcBef>
              <a:buClrTx/>
              <a:buChar char="•"/>
              <a:defRPr>
                <a:uFillTx/>
              </a:defRPr>
            </a:lvl2pPr>
            <a:lvl3pPr marL="1348739" indent="-434339" defTabSz="914400">
              <a:lnSpc>
                <a:spcPct val="90000"/>
              </a:lnSpc>
              <a:spcBef>
                <a:spcPts val="1000"/>
              </a:spcBef>
              <a:buClrTx/>
              <a:defRPr sz="3800">
                <a:uFillTx/>
              </a:defRPr>
            </a:lvl3pPr>
            <a:lvl4pPr marL="1854200" indent="-482600" defTabSz="914400">
              <a:lnSpc>
                <a:spcPct val="90000"/>
              </a:lnSpc>
              <a:spcBef>
                <a:spcPts val="1000"/>
              </a:spcBef>
              <a:buClrTx/>
              <a:buChar char="•"/>
              <a:defRPr sz="3800">
                <a:uFillTx/>
              </a:defRPr>
            </a:lvl4pPr>
            <a:lvl5pPr marL="2311400" indent="-482600" defTabSz="914400">
              <a:lnSpc>
                <a:spcPct val="90000"/>
              </a:lnSpc>
              <a:spcBef>
                <a:spcPts val="1000"/>
              </a:spcBef>
              <a:buClrTx/>
              <a:buChar char="•"/>
              <a:defRPr sz="3800">
                <a:uFillTx/>
              </a:defRPr>
            </a:lvl5pPr>
          </a:lstStyle>
          <a:p>
            <a:pPr/>
            <a:r>
              <a:t>本文レベル1</a:t>
            </a:r>
          </a:p>
          <a:p>
            <a:pPr lvl="1"/>
            <a:r>
              <a:t>本文レベル2</a:t>
            </a:r>
          </a:p>
          <a:p>
            <a:pPr lvl="2"/>
            <a:r>
              <a:t>本文レベル3</a:t>
            </a:r>
          </a:p>
          <a:p>
            <a:pPr lvl="3"/>
            <a:r>
              <a:t>本文レベル4</a:t>
            </a:r>
          </a:p>
          <a:p>
            <a:pPr lvl="4"/>
            <a:r>
              <a:t>本文レベル 5</a:t>
            </a:r>
          </a:p>
        </p:txBody>
      </p:sp>
      <p:sp>
        <p:nvSpPr>
          <p:cNvPr id="516" name="Shape 516"/>
          <p:cNvSpPr/>
          <p:nvPr>
            <p:ph type="sldNum" sz="quarter" idx="2"/>
          </p:nvPr>
        </p:nvSpPr>
        <p:spPr>
          <a:xfrm>
            <a:off x="9184640" y="9114114"/>
            <a:ext cx="2926081" cy="371349"/>
          </a:xfrm>
          <a:prstGeom prst="rect">
            <a:avLst/>
          </a:prstGeom>
          <a:ln>
            <a:miter lim="400000"/>
          </a:ln>
        </p:spPr>
        <p:txBody>
          <a:bodyPr wrap="square" lIns="65023" tIns="65023" rIns="65023" bIns="65023"/>
          <a:lstStyle>
            <a:lvl1pPr defTabSz="91440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56" name="Shape 56"/>
          <p:cNvSpPr/>
          <p:nvPr>
            <p:ph type="title"/>
          </p:nvPr>
        </p:nvSpPr>
        <p:spPr>
          <a:xfrm>
            <a:off x="650239" y="130952"/>
            <a:ext cx="11704322" cy="2144888"/>
          </a:xfrm>
          <a:prstGeom prst="rect">
            <a:avLst/>
          </a:prstGeom>
          <a:ln>
            <a:miter lim="400000"/>
          </a:ln>
        </p:spPr>
        <p:txBody>
          <a:bodyPr lIns="65023" tIns="65023" rIns="65023" bIns="65023">
            <a:normAutofit fontScale="100000" lnSpcReduction="0"/>
          </a:bodyPr>
          <a:lstStyle>
            <a:lvl1pPr defTabSz="914400">
              <a:defRPr>
                <a:uFillTx/>
              </a:defRPr>
            </a:lvl1pPr>
          </a:lstStyle>
          <a:p>
            <a:pPr/>
            <a:r>
              <a:t>タイトルテキスト</a:t>
            </a:r>
          </a:p>
        </p:txBody>
      </p:sp>
      <p:sp>
        <p:nvSpPr>
          <p:cNvPr id="57" name="Shape 57"/>
          <p:cNvSpPr/>
          <p:nvPr>
            <p:ph type="body" idx="1"/>
          </p:nvPr>
        </p:nvSpPr>
        <p:spPr>
          <a:xfrm>
            <a:off x="650239" y="2275839"/>
            <a:ext cx="11704322" cy="7477761"/>
          </a:xfrm>
          <a:prstGeom prst="rect">
            <a:avLst/>
          </a:prstGeom>
          <a:ln>
            <a:miter lim="400000"/>
          </a:ln>
        </p:spPr>
        <p:txBody>
          <a:bodyPr lIns="65023" tIns="65023" rIns="65023" bIns="65023">
            <a:normAutofit fontScale="100000" lnSpcReduction="0"/>
          </a:bodyPr>
          <a:lstStyle>
            <a:lvl1pPr marL="471487" indent="-471487" defTabSz="914400">
              <a:spcBef>
                <a:spcPts val="700"/>
              </a:spcBef>
              <a:buClrTx/>
              <a:defRPr>
                <a:uFillTx/>
              </a:defRPr>
            </a:lvl1pPr>
            <a:lvl2pPr marL="906235" indent="-449035" defTabSz="914400">
              <a:spcBef>
                <a:spcPts val="700"/>
              </a:spcBef>
              <a:buClrTx/>
              <a:defRPr sz="4400">
                <a:uFillTx/>
              </a:defRPr>
            </a:lvl2pPr>
            <a:lvl3pPr marL="1333500" indent="-419100" defTabSz="914400">
              <a:spcBef>
                <a:spcPts val="700"/>
              </a:spcBef>
              <a:buClrTx/>
              <a:defRPr sz="4400">
                <a:uFillTx/>
              </a:defRPr>
            </a:lvl3pPr>
            <a:lvl4pPr marL="1874520" indent="-502920" defTabSz="914400">
              <a:spcBef>
                <a:spcPts val="700"/>
              </a:spcBef>
              <a:buClrTx/>
              <a:defRPr sz="4400">
                <a:uFillTx/>
              </a:defRPr>
            </a:lvl4pPr>
            <a:lvl5pPr marL="2331720" indent="-502920" defTabSz="914400">
              <a:spcBef>
                <a:spcPts val="700"/>
              </a:spcBef>
              <a:buClrTx/>
              <a:defRPr sz="4400">
                <a:uFillTx/>
              </a:defRPr>
            </a:lvl5pPr>
          </a:lstStyle>
          <a:p>
            <a:pPr/>
            <a:r>
              <a:t>本文レベル1</a:t>
            </a:r>
          </a:p>
          <a:p>
            <a:pPr lvl="1"/>
            <a:r>
              <a:t>本文レベル2</a:t>
            </a:r>
          </a:p>
          <a:p>
            <a:pPr lvl="2"/>
            <a:r>
              <a:t>本文レベル3</a:t>
            </a:r>
          </a:p>
          <a:p>
            <a:pPr lvl="3"/>
            <a:r>
              <a:t>本文レベル4</a:t>
            </a:r>
          </a:p>
          <a:p>
            <a:pPr lvl="4"/>
            <a:r>
              <a:t>本文レベル 5</a:t>
            </a:r>
          </a:p>
        </p:txBody>
      </p:sp>
      <p:sp>
        <p:nvSpPr>
          <p:cNvPr id="58" name="Shape 58"/>
          <p:cNvSpPr/>
          <p:nvPr>
            <p:ph type="sldNum" sz="quarter" idx="2"/>
          </p:nvPr>
        </p:nvSpPr>
        <p:spPr>
          <a:xfrm>
            <a:off x="9320107" y="9114112"/>
            <a:ext cx="3034454" cy="371349"/>
          </a:xfrm>
          <a:prstGeom prst="rect">
            <a:avLst/>
          </a:prstGeom>
          <a:ln>
            <a:miter lim="400000"/>
          </a:ln>
        </p:spPr>
        <p:txBody>
          <a:bodyPr wrap="square" lIns="65023" tIns="65023" rIns="65023" bIns="65023"/>
          <a:lstStyle>
            <a:lvl1pPr defTabSz="91440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523" name="Shape 523"/>
          <p:cNvSpPr/>
          <p:nvPr>
            <p:ph type="sldNum" sz="quarter" idx="2"/>
          </p:nvPr>
        </p:nvSpPr>
        <p:spPr>
          <a:xfrm>
            <a:off x="9320107" y="9114117"/>
            <a:ext cx="3034455" cy="371346"/>
          </a:xfrm>
          <a:prstGeom prst="rect">
            <a:avLst/>
          </a:prstGeom>
          <a:ln>
            <a:miter lim="400000"/>
          </a:ln>
        </p:spPr>
        <p:txBody>
          <a:bodyPr wrap="square" lIns="65022" tIns="65022" rIns="65022" bIns="65022"/>
          <a:lstStyle>
            <a:lvl1pPr defTabSz="91439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530" name="Shape 530"/>
          <p:cNvSpPr/>
          <p:nvPr>
            <p:ph type="sldNum" sz="quarter" idx="2"/>
          </p:nvPr>
        </p:nvSpPr>
        <p:spPr>
          <a:xfrm>
            <a:off x="9320107" y="9114117"/>
            <a:ext cx="3034455" cy="371346"/>
          </a:xfrm>
          <a:prstGeom prst="rect">
            <a:avLst/>
          </a:prstGeom>
          <a:ln>
            <a:miter lim="400000"/>
          </a:ln>
        </p:spPr>
        <p:txBody>
          <a:bodyPr wrap="square" lIns="65022" tIns="65022" rIns="65022" bIns="65022"/>
          <a:lstStyle>
            <a:lvl1pPr defTabSz="91439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537" name="Shape 537"/>
          <p:cNvSpPr/>
          <p:nvPr>
            <p:ph type="sldNum" sz="quarter" idx="2"/>
          </p:nvPr>
        </p:nvSpPr>
        <p:spPr>
          <a:xfrm>
            <a:off x="9320106" y="9126813"/>
            <a:ext cx="3034454" cy="345949"/>
          </a:xfrm>
          <a:prstGeom prst="rect">
            <a:avLst/>
          </a:prstGeom>
          <a:ln>
            <a:miter lim="400000"/>
          </a:ln>
        </p:spPr>
        <p:txBody>
          <a:bodyPr wrap="square" lIns="65023" tIns="65023" rIns="65023" bIns="65023"/>
          <a:lstStyle>
            <a:lvl1pPr defTabSz="457200">
              <a:defRPr sz="1400">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544" name="Shape 544"/>
          <p:cNvSpPr/>
          <p:nvPr>
            <p:ph type="title"/>
          </p:nvPr>
        </p:nvSpPr>
        <p:spPr>
          <a:xfrm>
            <a:off x="215900" y="76200"/>
            <a:ext cx="12560301" cy="1054101"/>
          </a:xfrm>
          <a:prstGeom prst="rect">
            <a:avLst/>
          </a:prstGeom>
          <a:ln>
            <a:miter lim="400000"/>
          </a:ln>
        </p:spPr>
        <p:txBody>
          <a:bodyPr lIns="50800" tIns="50800" rIns="50800" bIns="50800"/>
          <a:lstStyle>
            <a:lvl1pPr defTabSz="747776">
              <a:defRPr b="1" sz="6400">
                <a:uFillTx/>
                <a:latin typeface="Helvetica Neue"/>
                <a:ea typeface="Helvetica Neue"/>
                <a:cs typeface="Helvetica Neue"/>
                <a:sym typeface="Helvetica Neue"/>
              </a:defRPr>
            </a:lvl1pPr>
          </a:lstStyle>
          <a:p>
            <a:pPr/>
            <a:r>
              <a:t>タイトルテキスト</a:t>
            </a:r>
          </a:p>
        </p:txBody>
      </p:sp>
      <p:sp>
        <p:nvSpPr>
          <p:cNvPr id="545" name="Shape 545"/>
          <p:cNvSpPr/>
          <p:nvPr>
            <p:ph type="body" idx="1"/>
          </p:nvPr>
        </p:nvSpPr>
        <p:spPr>
          <a:xfrm>
            <a:off x="596900" y="1397000"/>
            <a:ext cx="11811001" cy="7404101"/>
          </a:xfrm>
          <a:prstGeom prst="rect">
            <a:avLst/>
          </a:prstGeom>
          <a:ln>
            <a:miter lim="400000"/>
          </a:ln>
        </p:spPr>
        <p:txBody>
          <a:bodyPr lIns="50800" tIns="50800" rIns="50800" bIns="50800"/>
          <a:lstStyle>
            <a:lvl1pPr marL="817562" indent="-500062" defTabSz="747776">
              <a:spcBef>
                <a:spcPts val="800"/>
              </a:spcBef>
              <a:buClrTx/>
              <a:buSzPct val="171000"/>
              <a:buFontTx/>
              <a:defRPr sz="2800">
                <a:uFillTx/>
                <a:latin typeface="Helvetica Neue"/>
                <a:ea typeface="Helvetica Neue"/>
                <a:cs typeface="Helvetica Neue"/>
                <a:sym typeface="Helvetica Neue"/>
              </a:defRPr>
            </a:lvl1pPr>
            <a:lvl2pPr marL="1262062" indent="-500062" defTabSz="747776">
              <a:spcBef>
                <a:spcPts val="800"/>
              </a:spcBef>
              <a:buClrTx/>
              <a:buSzPct val="171000"/>
              <a:buFontTx/>
              <a:buChar char="•"/>
              <a:defRPr sz="2800">
                <a:uFillTx/>
                <a:latin typeface="Helvetica Neue"/>
                <a:ea typeface="Helvetica Neue"/>
                <a:cs typeface="Helvetica Neue"/>
                <a:sym typeface="Helvetica Neue"/>
              </a:defRPr>
            </a:lvl2pPr>
            <a:lvl3pPr marL="1706562" indent="-500062" defTabSz="747776">
              <a:buClrTx/>
              <a:buSzPct val="171000"/>
              <a:buFontTx/>
              <a:defRPr sz="2800">
                <a:uFillTx/>
                <a:latin typeface="Helvetica Neue"/>
                <a:ea typeface="Helvetica Neue"/>
                <a:cs typeface="Helvetica Neue"/>
                <a:sym typeface="Helvetica Neue"/>
              </a:defRPr>
            </a:lvl3pPr>
            <a:lvl4pPr marL="2151062" indent="-500062" defTabSz="747776">
              <a:spcBef>
                <a:spcPts val="800"/>
              </a:spcBef>
              <a:buClrTx/>
              <a:buSzPct val="171000"/>
              <a:buFontTx/>
              <a:buChar char="•"/>
              <a:defRPr>
                <a:uFillTx/>
                <a:latin typeface="Helvetica Neue"/>
                <a:ea typeface="Helvetica Neue"/>
                <a:cs typeface="Helvetica Neue"/>
                <a:sym typeface="Helvetica Neue"/>
              </a:defRPr>
            </a:lvl4pPr>
            <a:lvl5pPr marL="2595562" indent="-500062" defTabSz="747776">
              <a:spcBef>
                <a:spcPts val="800"/>
              </a:spcBef>
              <a:buClrTx/>
              <a:buSzPct val="171000"/>
              <a:buFontTx/>
              <a:buChar char="•"/>
              <a:defRPr>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546" name="Shape 546"/>
          <p:cNvSpPr/>
          <p:nvPr>
            <p:ph type="sldNum" sz="quarter" idx="2"/>
          </p:nvPr>
        </p:nvSpPr>
        <p:spPr>
          <a:xfrm>
            <a:off x="6322085" y="9296400"/>
            <a:ext cx="347930" cy="279400"/>
          </a:xfrm>
          <a:prstGeom prst="rect">
            <a:avLst/>
          </a:prstGeom>
          <a:ln>
            <a:miter lim="400000"/>
          </a:ln>
        </p:spPr>
        <p:txBody>
          <a:bodyPr lIns="50800" tIns="50800" rIns="50800" bIns="50800" anchor="t"/>
          <a:lstStyle>
            <a:lvl1pPr algn="ctr" defTabSz="747776">
              <a:defRPr sz="1400">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1" showMasterPhAnim="1">
  <p:cSld name="Default - タイトルとコンテンツ">
    <p:spTree>
      <p:nvGrpSpPr>
        <p:cNvPr id="1" name=""/>
        <p:cNvGrpSpPr/>
        <p:nvPr/>
      </p:nvGrpSpPr>
      <p:grpSpPr>
        <a:xfrm>
          <a:off x="0" y="0"/>
          <a:ext cx="0" cy="0"/>
          <a:chOff x="0" y="0"/>
          <a:chExt cx="0" cy="0"/>
        </a:xfrm>
      </p:grpSpPr>
      <p:sp>
        <p:nvSpPr>
          <p:cNvPr id="553" name="Shape 553"/>
          <p:cNvSpPr/>
          <p:nvPr>
            <p:ph type="title"/>
          </p:nvPr>
        </p:nvSpPr>
        <p:spPr>
          <a:xfrm>
            <a:off x="650240" y="130952"/>
            <a:ext cx="11704320" cy="2144888"/>
          </a:xfrm>
          <a:prstGeom prst="rect">
            <a:avLst/>
          </a:prstGeom>
          <a:ln>
            <a:miter lim="400000"/>
          </a:ln>
        </p:spPr>
        <p:txBody>
          <a:bodyPr lIns="65023" tIns="65023" rIns="65023" bIns="65023">
            <a:normAutofit fontScale="100000" lnSpcReduction="0"/>
          </a:bodyPr>
          <a:lstStyle>
            <a:lvl1pPr defTabSz="1170432">
              <a:defRPr sz="6000">
                <a:latin typeface="Arial"/>
                <a:ea typeface="Arial"/>
                <a:cs typeface="Arial"/>
                <a:sym typeface="Arial"/>
              </a:defRPr>
            </a:lvl1pPr>
          </a:lstStyle>
          <a:p>
            <a:pPr/>
            <a:r>
              <a:t>タイトルテキスト</a:t>
            </a:r>
          </a:p>
        </p:txBody>
      </p:sp>
      <p:sp>
        <p:nvSpPr>
          <p:cNvPr id="554" name="Shape 554"/>
          <p:cNvSpPr/>
          <p:nvPr>
            <p:ph type="body" idx="1"/>
          </p:nvPr>
        </p:nvSpPr>
        <p:spPr>
          <a:xfrm>
            <a:off x="650240" y="2275840"/>
            <a:ext cx="11704320" cy="7477760"/>
          </a:xfrm>
          <a:prstGeom prst="rect">
            <a:avLst/>
          </a:prstGeom>
          <a:ln>
            <a:miter lim="400000"/>
          </a:ln>
        </p:spPr>
        <p:txBody>
          <a:bodyPr lIns="65023" tIns="65023" rIns="65023" bIns="65023">
            <a:normAutofit fontScale="100000" lnSpcReduction="0"/>
          </a:bodyPr>
          <a:lstStyle>
            <a:lvl1pPr marL="450056" indent="-450056" defTabSz="1170432">
              <a:spcBef>
                <a:spcPts val="900"/>
              </a:spcBef>
              <a:buClrTx/>
              <a:defRPr sz="4200">
                <a:latin typeface="Arial"/>
                <a:ea typeface="Arial"/>
                <a:cs typeface="Arial"/>
                <a:sym typeface="Arial"/>
              </a:defRPr>
            </a:lvl1pPr>
            <a:lvl2pPr marL="885825" indent="-428625" defTabSz="1170432">
              <a:buClrTx/>
              <a:defRPr sz="4200">
                <a:latin typeface="Arial"/>
                <a:ea typeface="Arial"/>
                <a:cs typeface="Arial"/>
                <a:sym typeface="Arial"/>
              </a:defRPr>
            </a:lvl2pPr>
            <a:lvl3pPr marL="1314450" indent="-400050" defTabSz="1170432">
              <a:spcBef>
                <a:spcPts val="900"/>
              </a:spcBef>
              <a:buClrTx/>
              <a:defRPr sz="4200">
                <a:latin typeface="Arial"/>
                <a:ea typeface="Arial"/>
                <a:cs typeface="Arial"/>
                <a:sym typeface="Arial"/>
              </a:defRPr>
            </a:lvl3pPr>
            <a:lvl4pPr marL="1851660" indent="-480060" defTabSz="1170432">
              <a:spcBef>
                <a:spcPts val="900"/>
              </a:spcBef>
              <a:buClrTx/>
              <a:defRPr sz="4200">
                <a:latin typeface="Arial"/>
                <a:ea typeface="Arial"/>
                <a:cs typeface="Arial"/>
                <a:sym typeface="Arial"/>
              </a:defRPr>
            </a:lvl4pPr>
            <a:lvl5pPr marL="2308860" indent="-480060" defTabSz="1170432">
              <a:spcBef>
                <a:spcPts val="900"/>
              </a:spcBef>
              <a:buClrTx/>
              <a:defRPr sz="4200">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555" name="Shape 555"/>
          <p:cNvSpPr/>
          <p:nvPr>
            <p:ph type="sldNum" sz="quarter" idx="2"/>
          </p:nvPr>
        </p:nvSpPr>
        <p:spPr>
          <a:xfrm>
            <a:off x="9320107" y="9136070"/>
            <a:ext cx="3034454" cy="327433"/>
          </a:xfrm>
          <a:prstGeom prst="rect">
            <a:avLst/>
          </a:prstGeom>
          <a:ln>
            <a:miter lim="400000"/>
          </a:ln>
        </p:spPr>
        <p:txBody>
          <a:bodyPr wrap="square" lIns="65023" tIns="65023" rIns="65023" bIns="65023"/>
          <a:lstStyle>
            <a:lvl1pPr defTabSz="1170432">
              <a:defRPr sz="1400">
                <a:solidFill>
                  <a:srgbClr val="888888"/>
                </a:solidFill>
                <a:uFill>
                  <a:solidFill>
                    <a:srgbClr val="888888"/>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3399"/>
        </a:solidFill>
      </p:bgPr>
    </p:bg>
    <p:spTree>
      <p:nvGrpSpPr>
        <p:cNvPr id="1" name=""/>
        <p:cNvGrpSpPr/>
        <p:nvPr/>
      </p:nvGrpSpPr>
      <p:grpSpPr>
        <a:xfrm>
          <a:off x="0" y="0"/>
          <a:ext cx="0" cy="0"/>
          <a:chOff x="0" y="0"/>
          <a:chExt cx="0" cy="0"/>
        </a:xfrm>
      </p:grpSpPr>
      <p:grpSp>
        <p:nvGrpSpPr>
          <p:cNvPr id="570" name="Group 570"/>
          <p:cNvGrpSpPr/>
          <p:nvPr/>
        </p:nvGrpSpPr>
        <p:grpSpPr>
          <a:xfrm>
            <a:off x="-1" y="-1"/>
            <a:ext cx="13000285" cy="9742313"/>
            <a:chOff x="0" y="0"/>
            <a:chExt cx="13000283" cy="9742311"/>
          </a:xfrm>
        </p:grpSpPr>
        <p:grpSp>
          <p:nvGrpSpPr>
            <p:cNvPr id="567" name="Group 567"/>
            <p:cNvGrpSpPr/>
            <p:nvPr/>
          </p:nvGrpSpPr>
          <p:grpSpPr>
            <a:xfrm>
              <a:off x="3901440" y="5034844"/>
              <a:ext cx="9092072" cy="4707468"/>
              <a:chOff x="0" y="0"/>
              <a:chExt cx="9092071" cy="4707466"/>
            </a:xfrm>
          </p:grpSpPr>
          <p:sp>
            <p:nvSpPr>
              <p:cNvPr id="562" name="Shape 562"/>
              <p:cNvSpPr/>
              <p:nvPr/>
            </p:nvSpPr>
            <p:spPr>
              <a:xfrm>
                <a:off x="0" y="934719"/>
                <a:ext cx="6506917"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65023" tIns="65023" rIns="65023" bIns="65023" numCol="1" anchor="t">
                <a:noAutofit/>
              </a:bodyPr>
              <a:lstStyle/>
              <a:p>
                <a:pPr defTabSz="1170432">
                  <a:defRPr b="1" sz="3400">
                    <a:solidFill>
                      <a:srgbClr val="FFFFFF"/>
                    </a:solidFill>
                    <a:latin typeface="Garamond"/>
                    <a:ea typeface="Garamond"/>
                    <a:cs typeface="Garamond"/>
                    <a:sym typeface="Garamond"/>
                  </a:defRPr>
                </a:pPr>
              </a:p>
            </p:txBody>
          </p:sp>
          <p:sp>
            <p:nvSpPr>
              <p:cNvPr id="563" name="Shape 563"/>
              <p:cNvSpPr/>
              <p:nvPr/>
            </p:nvSpPr>
            <p:spPr>
              <a:xfrm>
                <a:off x="5513492" y="995680"/>
                <a:ext cx="2842544" cy="1831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65023" tIns="65023" rIns="65023" bIns="65023" numCol="1" anchor="t">
                <a:noAutofit/>
              </a:bodyPr>
              <a:lstStyle/>
              <a:p>
                <a:pPr defTabSz="1170432">
                  <a:defRPr b="1" sz="3400">
                    <a:solidFill>
                      <a:srgbClr val="FFFFFF"/>
                    </a:solidFill>
                    <a:latin typeface="Garamond"/>
                    <a:ea typeface="Garamond"/>
                    <a:cs typeface="Garamond"/>
                    <a:sym typeface="Garamond"/>
                  </a:defRPr>
                </a:pPr>
              </a:p>
            </p:txBody>
          </p:sp>
          <p:sp>
            <p:nvSpPr>
              <p:cNvPr id="564" name="Shape 564"/>
              <p:cNvSpPr/>
              <p:nvPr/>
            </p:nvSpPr>
            <p:spPr>
              <a:xfrm>
                <a:off x="2646115" y="2519679"/>
                <a:ext cx="6432410" cy="2187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65023" tIns="65023" rIns="65023" bIns="65023" numCol="1" anchor="t">
                <a:noAutofit/>
              </a:bodyPr>
              <a:lstStyle/>
              <a:p>
                <a:pPr defTabSz="1170432">
                  <a:defRPr b="1" sz="3400">
                    <a:solidFill>
                      <a:srgbClr val="FFFFFF"/>
                    </a:solidFill>
                    <a:latin typeface="Garamond"/>
                    <a:ea typeface="Garamond"/>
                    <a:cs typeface="Garamond"/>
                    <a:sym typeface="Garamond"/>
                  </a:defRPr>
                </a:pPr>
              </a:p>
            </p:txBody>
          </p:sp>
          <p:sp>
            <p:nvSpPr>
              <p:cNvPr id="565" name="Shape 565"/>
              <p:cNvSpPr/>
              <p:nvPr/>
            </p:nvSpPr>
            <p:spPr>
              <a:xfrm>
                <a:off x="2302933" y="0"/>
                <a:ext cx="6789139" cy="4707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3" tIns="65023" rIns="65023" bIns="65023" numCol="1" anchor="t">
                <a:noAutofit/>
              </a:bodyPr>
              <a:lstStyle/>
              <a:p>
                <a:pPr defTabSz="1170432">
                  <a:defRPr b="1" sz="3400">
                    <a:solidFill>
                      <a:srgbClr val="FFFFFF"/>
                    </a:solidFill>
                    <a:latin typeface="Garamond"/>
                    <a:ea typeface="Garamond"/>
                    <a:cs typeface="Garamond"/>
                    <a:sym typeface="Garamond"/>
                  </a:defRPr>
                </a:pPr>
              </a:p>
            </p:txBody>
          </p:sp>
          <p:sp>
            <p:nvSpPr>
              <p:cNvPr id="566" name="Shape 566"/>
              <p:cNvSpPr/>
              <p:nvPr/>
            </p:nvSpPr>
            <p:spPr>
              <a:xfrm>
                <a:off x="6260817" y="196426"/>
                <a:ext cx="2817707" cy="1216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65023" tIns="65023" rIns="65023" bIns="65023" numCol="1" anchor="t">
                <a:noAutofit/>
              </a:bodyPr>
              <a:lstStyle/>
              <a:p>
                <a:pPr defTabSz="1170432">
                  <a:defRPr b="1" sz="3400">
                    <a:solidFill>
                      <a:srgbClr val="FFFFFF"/>
                    </a:solidFill>
                    <a:latin typeface="Garamond"/>
                    <a:ea typeface="Garamond"/>
                    <a:cs typeface="Garamond"/>
                    <a:sym typeface="Garamond"/>
                  </a:defRPr>
                </a:pPr>
              </a:p>
            </p:txBody>
          </p:sp>
        </p:grpSp>
        <p:sp>
          <p:nvSpPr>
            <p:cNvPr id="568" name="Shape 568"/>
            <p:cNvSpPr/>
            <p:nvPr/>
          </p:nvSpPr>
          <p:spPr>
            <a:xfrm>
              <a:off x="7500338" y="3027679"/>
              <a:ext cx="4120445" cy="3470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65023" tIns="65023" rIns="65023" bIns="65023" numCol="1" anchor="t">
              <a:noAutofit/>
            </a:bodyPr>
            <a:lstStyle/>
            <a:p>
              <a:pPr defTabSz="1170432">
                <a:defRPr b="1" sz="3400">
                  <a:solidFill>
                    <a:srgbClr val="FFFFFF"/>
                  </a:solidFill>
                  <a:latin typeface="Garamond"/>
                  <a:ea typeface="Garamond"/>
                  <a:cs typeface="Garamond"/>
                  <a:sym typeface="Garamond"/>
                </a:defRPr>
              </a:pPr>
            </a:p>
          </p:txBody>
        </p:sp>
        <p:sp>
          <p:nvSpPr>
            <p:cNvPr id="569" name="Shape 569"/>
            <p:cNvSpPr/>
            <p:nvPr/>
          </p:nvSpPr>
          <p:spPr>
            <a:xfrm>
              <a:off x="0" y="0"/>
              <a:ext cx="13000284" cy="400981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65023" tIns="65023" rIns="65023" bIns="65023" numCol="1" anchor="t">
              <a:noAutofit/>
            </a:bodyPr>
            <a:lstStyle/>
            <a:p>
              <a:pPr defTabSz="1170432">
                <a:defRPr b="1" sz="3400">
                  <a:solidFill>
                    <a:srgbClr val="FFFFFF"/>
                  </a:solidFill>
                  <a:latin typeface="Garamond"/>
                  <a:ea typeface="Garamond"/>
                  <a:cs typeface="Garamond"/>
                  <a:sym typeface="Garamond"/>
                </a:defRPr>
              </a:pPr>
            </a:p>
          </p:txBody>
        </p:sp>
      </p:grpSp>
      <p:sp>
        <p:nvSpPr>
          <p:cNvPr id="571" name="Shape 571"/>
          <p:cNvSpPr/>
          <p:nvPr>
            <p:ph type="sldNum" sz="quarter" idx="2"/>
          </p:nvPr>
        </p:nvSpPr>
        <p:spPr>
          <a:xfrm>
            <a:off x="9320107" y="9236515"/>
            <a:ext cx="3034454" cy="327432"/>
          </a:xfrm>
          <a:prstGeom prst="rect">
            <a:avLst/>
          </a:prstGeom>
          <a:ln>
            <a:miter lim="400000"/>
          </a:ln>
        </p:spPr>
        <p:txBody>
          <a:bodyPr wrap="square" lIns="65023" tIns="65023" rIns="65023" bIns="65023" anchor="b"/>
          <a:lstStyle>
            <a:lvl1pPr defTabSz="1170432">
              <a:defRPr sz="1400">
                <a:solidFill>
                  <a:srgbClr val="FFFFFF"/>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578" name="Shape 578"/>
          <p:cNvSpPr/>
          <p:nvPr>
            <p:ph type="title"/>
          </p:nvPr>
        </p:nvSpPr>
        <p:spPr>
          <a:xfrm>
            <a:off x="1270000" y="2971800"/>
            <a:ext cx="10464801" cy="3810000"/>
          </a:xfrm>
          <a:prstGeom prst="rect">
            <a:avLst/>
          </a:prstGeom>
          <a:ln>
            <a:miter lim="400000"/>
          </a:ln>
        </p:spPr>
        <p:txBody>
          <a:bodyPr lIns="50800" tIns="50800" rIns="50800" bIns="50800"/>
          <a:lstStyle>
            <a:lvl1pPr defTabSz="747776">
              <a:defRPr b="1" sz="7600">
                <a:uFillTx/>
                <a:latin typeface="Helvetica Neue"/>
                <a:ea typeface="Helvetica Neue"/>
                <a:cs typeface="Helvetica Neue"/>
                <a:sym typeface="Helvetica Neue"/>
              </a:defRPr>
            </a:lvl1pPr>
          </a:lstStyle>
          <a:p>
            <a:pPr/>
            <a:r>
              <a:t>タイトルテキスト</a:t>
            </a:r>
          </a:p>
        </p:txBody>
      </p:sp>
      <p:sp>
        <p:nvSpPr>
          <p:cNvPr id="579" name="Shape 579"/>
          <p:cNvSpPr/>
          <p:nvPr>
            <p:ph type="sldNum" sz="quarter" idx="2"/>
          </p:nvPr>
        </p:nvSpPr>
        <p:spPr>
          <a:xfrm>
            <a:off x="12499543" y="9258300"/>
            <a:ext cx="312014" cy="299822"/>
          </a:xfrm>
          <a:prstGeom prst="rect">
            <a:avLst/>
          </a:prstGeom>
          <a:ln>
            <a:miter lim="400000"/>
          </a:ln>
        </p:spPr>
        <p:txBody>
          <a:bodyPr lIns="50800" tIns="50800" rIns="50800" bIns="50800" anchor="t"/>
          <a:lstStyle>
            <a:lvl1pPr algn="ctr" defTabSz="747776">
              <a:defRPr sz="14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586" name="Shape 586"/>
          <p:cNvSpPr/>
          <p:nvPr>
            <p:ph type="title"/>
          </p:nvPr>
        </p:nvSpPr>
        <p:spPr>
          <a:xfrm>
            <a:off x="-1" y="1"/>
            <a:ext cx="13004801" cy="800907"/>
          </a:xfrm>
          <a:prstGeom prst="rect">
            <a:avLst/>
          </a:prstGeom>
          <a:ln>
            <a:miter lim="400000"/>
          </a:ln>
        </p:spPr>
        <p:txBody>
          <a:bodyPr lIns="65023" tIns="65023" rIns="65023" bIns="65023">
            <a:normAutofit fontScale="100000" lnSpcReduction="0"/>
          </a:bodyPr>
          <a:lstStyle>
            <a:lvl1pPr defTabSz="585216">
              <a:defRPr b="1" sz="5200">
                <a:solidFill>
                  <a:srgbClr val="000090"/>
                </a:solidFill>
                <a:uFillTx/>
                <a:latin typeface="Arial"/>
                <a:ea typeface="Arial"/>
                <a:cs typeface="Arial"/>
                <a:sym typeface="Arial"/>
              </a:defRPr>
            </a:lvl1pPr>
          </a:lstStyle>
          <a:p>
            <a:pPr/>
            <a:r>
              <a:t>タイトルテキスト</a:t>
            </a:r>
          </a:p>
        </p:txBody>
      </p:sp>
      <p:pic>
        <p:nvPicPr>
          <p:cNvPr id="587" name="image2.png"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88900">
            <a:miter lim="400000"/>
          </a:ln>
        </p:spPr>
      </p:pic>
      <p:sp>
        <p:nvSpPr>
          <p:cNvPr id="588" name="Shape 588"/>
          <p:cNvSpPr/>
          <p:nvPr>
            <p:ph type="sldNum" sz="quarter" idx="2"/>
          </p:nvPr>
        </p:nvSpPr>
        <p:spPr>
          <a:xfrm>
            <a:off x="11399587" y="9375951"/>
            <a:ext cx="1605213" cy="352001"/>
          </a:xfrm>
          <a:prstGeom prst="rect">
            <a:avLst/>
          </a:prstGeom>
          <a:ln>
            <a:miter lim="400000"/>
          </a:ln>
        </p:spPr>
        <p:txBody>
          <a:bodyPr wrap="square" lIns="65023" tIns="65023" rIns="65023" bIns="65023" anchor="b"/>
          <a:lstStyle>
            <a:lvl1pPr defTabSz="585216">
              <a:defRPr>
                <a:solidFill>
                  <a:srgbClr val="000000"/>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595" name="Shape 595"/>
          <p:cNvSpPr/>
          <p:nvPr>
            <p:ph type="title"/>
          </p:nvPr>
        </p:nvSpPr>
        <p:spPr>
          <a:xfrm>
            <a:off x="-1" y="1"/>
            <a:ext cx="13004803" cy="800907"/>
          </a:xfrm>
          <a:prstGeom prst="rect">
            <a:avLst/>
          </a:prstGeom>
          <a:ln>
            <a:miter lim="400000"/>
          </a:ln>
        </p:spPr>
        <p:txBody>
          <a:bodyPr lIns="65023" tIns="65023" rIns="65023" bIns="65023">
            <a:normAutofit fontScale="100000" lnSpcReduction="0"/>
          </a:bodyPr>
          <a:lstStyle>
            <a:lvl1pPr defTabSz="585216">
              <a:defRPr b="1" sz="5200">
                <a:solidFill>
                  <a:srgbClr val="000090"/>
                </a:solidFill>
                <a:uFillTx/>
                <a:latin typeface="Arial"/>
                <a:ea typeface="Arial"/>
                <a:cs typeface="Arial"/>
                <a:sym typeface="Arial"/>
              </a:defRPr>
            </a:lvl1pPr>
          </a:lstStyle>
          <a:p>
            <a:pPr/>
            <a:r>
              <a:t>タイトルテキスト</a:t>
            </a:r>
          </a:p>
        </p:txBody>
      </p:sp>
      <p:sp>
        <p:nvSpPr>
          <p:cNvPr id="596" name="Shape 596"/>
          <p:cNvSpPr/>
          <p:nvPr/>
        </p:nvSpPr>
        <p:spPr>
          <a:xfrm>
            <a:off x="-1" y="821033"/>
            <a:ext cx="13004803" cy="1"/>
          </a:xfrm>
          <a:prstGeom prst="line">
            <a:avLst/>
          </a:prstGeom>
          <a:ln w="3175">
            <a:solidFill>
              <a:srgbClr val="4C4C4C"/>
            </a:solidFill>
            <a:bevel/>
          </a:ln>
        </p:spPr>
        <p:txBody>
          <a:bodyPr lIns="65023" tIns="65023" rIns="65023" bIns="65023"/>
          <a:lstStyle/>
          <a:p>
            <a:pPr defTabSz="585216"/>
          </a:p>
        </p:txBody>
      </p:sp>
      <p:pic>
        <p:nvPicPr>
          <p:cNvPr id="597" name="image2.png"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88900">
            <a:miter lim="400000"/>
          </a:ln>
        </p:spPr>
      </p:pic>
      <p:sp>
        <p:nvSpPr>
          <p:cNvPr id="598" name="Shape 598"/>
          <p:cNvSpPr/>
          <p:nvPr>
            <p:ph type="sldNum" sz="quarter" idx="2"/>
          </p:nvPr>
        </p:nvSpPr>
        <p:spPr>
          <a:xfrm>
            <a:off x="11399587" y="9020317"/>
            <a:ext cx="1605213" cy="650749"/>
          </a:xfrm>
          <a:prstGeom prst="rect">
            <a:avLst/>
          </a:prstGeom>
          <a:ln>
            <a:miter lim="400000"/>
          </a:ln>
        </p:spPr>
        <p:txBody>
          <a:bodyPr wrap="square" lIns="65023" tIns="65023" rIns="65023" bIns="65023" anchor="t"/>
          <a:lstStyle>
            <a:lvl1pPr defTabSz="585216">
              <a:defRPr b="1" sz="3400">
                <a:solidFill>
                  <a:srgbClr val="000000"/>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605" name="Shape 605"/>
          <p:cNvSpPr/>
          <p:nvPr>
            <p:ph type="title"/>
          </p:nvPr>
        </p:nvSpPr>
        <p:spPr>
          <a:xfrm>
            <a:off x="1270000" y="2971800"/>
            <a:ext cx="10464801" cy="3810000"/>
          </a:xfrm>
          <a:prstGeom prst="rect">
            <a:avLst/>
          </a:prstGeom>
          <a:ln>
            <a:miter lim="400000"/>
          </a:ln>
        </p:spPr>
        <p:txBody>
          <a:bodyPr lIns="50800" tIns="50800" rIns="50800" bIns="50800"/>
          <a:lstStyle>
            <a:lvl1pPr defTabSz="747776">
              <a:defRPr b="1" sz="7400">
                <a:uFillTx/>
                <a:latin typeface="Helvetica Neue"/>
                <a:ea typeface="Helvetica Neue"/>
                <a:cs typeface="Helvetica Neue"/>
                <a:sym typeface="Helvetica Neue"/>
              </a:defRPr>
            </a:lvl1pPr>
          </a:lstStyle>
          <a:p>
            <a:pPr/>
            <a:r>
              <a:t>タイトルテキスト</a:t>
            </a:r>
          </a:p>
        </p:txBody>
      </p:sp>
      <p:sp>
        <p:nvSpPr>
          <p:cNvPr id="606" name="Shape 606"/>
          <p:cNvSpPr/>
          <p:nvPr>
            <p:ph type="sldNum" sz="quarter" idx="2"/>
          </p:nvPr>
        </p:nvSpPr>
        <p:spPr>
          <a:xfrm>
            <a:off x="12513665" y="9258300"/>
            <a:ext cx="283770" cy="275133"/>
          </a:xfrm>
          <a:prstGeom prst="rect">
            <a:avLst/>
          </a:prstGeom>
          <a:ln>
            <a:miter lim="400000"/>
          </a:ln>
        </p:spPr>
        <p:txBody>
          <a:bodyPr lIns="50800" tIns="50800" rIns="50800" bIns="50800" anchor="t"/>
          <a:lstStyle>
            <a:lvl1pPr algn="ctr" defTabSz="747776">
              <a:defRPr sz="12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65" name="Shape 65"/>
          <p:cNvSpPr/>
          <p:nvPr>
            <p:ph type="title"/>
          </p:nvPr>
        </p:nvSpPr>
        <p:spPr>
          <a:xfrm>
            <a:off x="1270000" y="240862"/>
            <a:ext cx="10464800" cy="2464676"/>
          </a:xfrm>
          <a:prstGeom prst="rect">
            <a:avLst/>
          </a:prstGeom>
          <a:ln>
            <a:miter lim="400000"/>
          </a:ln>
        </p:spPr>
        <p:txBody>
          <a:bodyPr lIns="0" tIns="0" rIns="0" bIns="0"/>
          <a:lstStyle>
            <a:lvl1pPr defTabSz="584200">
              <a:defRPr sz="8400">
                <a:uFillTx/>
                <a:latin typeface="Gill Sans"/>
                <a:ea typeface="Gill Sans"/>
                <a:cs typeface="Gill Sans"/>
                <a:sym typeface="Gill Sans"/>
              </a:defRPr>
            </a:lvl1pPr>
          </a:lstStyle>
          <a:p>
            <a:pPr/>
            <a:r>
              <a:t>タイトルテキスト</a:t>
            </a:r>
          </a:p>
        </p:txBody>
      </p:sp>
      <p:sp>
        <p:nvSpPr>
          <p:cNvPr id="66" name="Shape 66"/>
          <p:cNvSpPr/>
          <p:nvPr>
            <p:ph type="body" idx="1"/>
          </p:nvPr>
        </p:nvSpPr>
        <p:spPr>
          <a:xfrm>
            <a:off x="1270000" y="2705537"/>
            <a:ext cx="10464800" cy="5841126"/>
          </a:xfrm>
          <a:prstGeom prst="rect">
            <a:avLst/>
          </a:prstGeom>
          <a:ln>
            <a:miter lim="400000"/>
          </a:ln>
        </p:spPr>
        <p:txBody>
          <a:bodyPr lIns="0" tIns="0" rIns="0" bIns="0" anchor="ctr"/>
          <a:lstStyle>
            <a:lvl1pPr marL="889000" indent="-571500" defTabSz="584200">
              <a:spcBef>
                <a:spcPts val="2400"/>
              </a:spcBef>
              <a:buClrTx/>
              <a:buSzPct val="171000"/>
              <a:buFontTx/>
              <a:defRPr sz="4200">
                <a:uFillTx/>
                <a:latin typeface="Gill Sans"/>
                <a:ea typeface="Gill Sans"/>
                <a:cs typeface="Gill Sans"/>
                <a:sym typeface="Gill Sans"/>
              </a:defRPr>
            </a:lvl1pPr>
            <a:lvl2pPr marL="1333500" indent="-571500" defTabSz="584200">
              <a:spcBef>
                <a:spcPts val="2400"/>
              </a:spcBef>
              <a:buClrTx/>
              <a:buSzPct val="171000"/>
              <a:buFontTx/>
              <a:buChar char="•"/>
              <a:defRPr sz="4200">
                <a:uFillTx/>
                <a:latin typeface="Gill Sans"/>
                <a:ea typeface="Gill Sans"/>
                <a:cs typeface="Gill Sans"/>
                <a:sym typeface="Gill Sans"/>
              </a:defRPr>
            </a:lvl2pPr>
            <a:lvl3pPr marL="1778000" indent="-571500" defTabSz="584200">
              <a:spcBef>
                <a:spcPts val="2400"/>
              </a:spcBef>
              <a:buClrTx/>
              <a:buSzPct val="171000"/>
              <a:buFontTx/>
              <a:defRPr sz="4200">
                <a:uFillTx/>
                <a:latin typeface="Gill Sans"/>
                <a:ea typeface="Gill Sans"/>
                <a:cs typeface="Gill Sans"/>
                <a:sym typeface="Gill Sans"/>
              </a:defRPr>
            </a:lvl3pPr>
            <a:lvl4pPr marL="2222500" indent="-571500" defTabSz="584200">
              <a:spcBef>
                <a:spcPts val="2400"/>
              </a:spcBef>
              <a:buClrTx/>
              <a:buSzPct val="171000"/>
              <a:buFontTx/>
              <a:buChar char="•"/>
              <a:defRPr sz="4200">
                <a:uFillTx/>
                <a:latin typeface="Gill Sans"/>
                <a:ea typeface="Gill Sans"/>
                <a:cs typeface="Gill Sans"/>
                <a:sym typeface="Gill Sans"/>
              </a:defRPr>
            </a:lvl4pPr>
            <a:lvl5pPr marL="2667000" indent="-571500" defTabSz="584200">
              <a:spcBef>
                <a:spcPts val="2400"/>
              </a:spcBef>
              <a:buClrTx/>
              <a:buSzPct val="171000"/>
              <a:buFontTx/>
              <a:buChar char="•"/>
              <a:defRPr sz="4200">
                <a:uFillTx/>
                <a:latin typeface="Gill Sans"/>
                <a:ea typeface="Gill Sans"/>
                <a:cs typeface="Gill Sans"/>
                <a:sym typeface="Gill Sans"/>
              </a:defRPr>
            </a:lvl5pPr>
          </a:lstStyle>
          <a:p>
            <a:pPr/>
            <a:r>
              <a:t>本文レベル1</a:t>
            </a:r>
          </a:p>
          <a:p>
            <a:pPr lvl="1"/>
            <a:r>
              <a:t>本文レベル2</a:t>
            </a:r>
          </a:p>
          <a:p>
            <a:pPr lvl="2"/>
            <a:r>
              <a:t>本文レベル3</a:t>
            </a:r>
          </a:p>
          <a:p>
            <a:pPr lvl="3"/>
            <a:r>
              <a:t>本文レベル4</a:t>
            </a:r>
          </a:p>
          <a:p>
            <a:pPr lvl="4"/>
            <a:r>
              <a:t>本文レベル 5</a:t>
            </a:r>
          </a:p>
        </p:txBody>
      </p:sp>
      <p:sp>
        <p:nvSpPr>
          <p:cNvPr id="67" name="Shape 67"/>
          <p:cNvSpPr/>
          <p:nvPr>
            <p:ph type="sldNum" sz="quarter" idx="2"/>
          </p:nvPr>
        </p:nvSpPr>
        <p:spPr>
          <a:xfrm>
            <a:off x="7802879" y="9040141"/>
            <a:ext cx="3034454" cy="520701"/>
          </a:xfrm>
          <a:prstGeom prst="rect">
            <a:avLst/>
          </a:prstGeom>
          <a:ln>
            <a:miter lim="400000"/>
          </a:ln>
        </p:spPr>
        <p:txBody>
          <a:bodyPr lIns="0" tIns="0" rIns="0" bIns="0" anchor="t"/>
          <a:lstStyle>
            <a:lvl1pPr algn="ctr" defTabSz="584200">
              <a:defRPr sz="1800">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13" name="Shape 613"/>
          <p:cNvSpPr/>
          <p:nvPr>
            <p:ph type="title"/>
          </p:nvPr>
        </p:nvSpPr>
        <p:spPr>
          <a:xfrm>
            <a:off x="1270000" y="254000"/>
            <a:ext cx="10452101" cy="1371601"/>
          </a:xfrm>
          <a:prstGeom prst="rect">
            <a:avLst/>
          </a:prstGeom>
          <a:ln>
            <a:miter lim="400000"/>
          </a:ln>
        </p:spPr>
        <p:txBody>
          <a:bodyPr lIns="50800" tIns="50800" rIns="50800" bIns="50800"/>
          <a:lstStyle>
            <a:lvl1pPr defTabSz="747776">
              <a:defRPr b="1" sz="6000">
                <a:uFillTx/>
                <a:latin typeface="Helvetica Neue"/>
                <a:ea typeface="Helvetica Neue"/>
                <a:cs typeface="Helvetica Neue"/>
                <a:sym typeface="Helvetica Neue"/>
              </a:defRPr>
            </a:lvl1pPr>
          </a:lstStyle>
          <a:p>
            <a:pPr/>
            <a:r>
              <a:t>タイトルテキスト</a:t>
            </a:r>
          </a:p>
        </p:txBody>
      </p:sp>
      <p:sp>
        <p:nvSpPr>
          <p:cNvPr id="614" name="Shape 614"/>
          <p:cNvSpPr/>
          <p:nvPr>
            <p:ph type="body" idx="1"/>
          </p:nvPr>
        </p:nvSpPr>
        <p:spPr>
          <a:xfrm>
            <a:off x="317500" y="2019300"/>
            <a:ext cx="12382501" cy="7099300"/>
          </a:xfrm>
          <a:prstGeom prst="rect">
            <a:avLst/>
          </a:prstGeom>
          <a:ln>
            <a:miter lim="400000"/>
          </a:ln>
        </p:spPr>
        <p:txBody>
          <a:bodyPr lIns="50800" tIns="50800" rIns="50800" bIns="50800"/>
          <a:lstStyle>
            <a:lvl1pPr marL="793750" indent="-476250" defTabSz="747776">
              <a:spcBef>
                <a:spcPts val="800"/>
              </a:spcBef>
              <a:buClrTx/>
              <a:buSzPct val="171000"/>
              <a:buFontTx/>
              <a:defRPr sz="2000">
                <a:uFillTx/>
                <a:latin typeface="Helvetica Neue"/>
                <a:ea typeface="Helvetica Neue"/>
                <a:cs typeface="Helvetica Neue"/>
                <a:sym typeface="Helvetica Neue"/>
              </a:defRPr>
            </a:lvl1pPr>
            <a:lvl2pPr marL="1238250" indent="-476250" defTabSz="747776">
              <a:spcBef>
                <a:spcPts val="800"/>
              </a:spcBef>
              <a:buClrTx/>
              <a:buSzPct val="171000"/>
              <a:buFontTx/>
              <a:buChar char="•"/>
              <a:defRPr sz="2000">
                <a:uFillTx/>
                <a:latin typeface="Helvetica Neue"/>
                <a:ea typeface="Helvetica Neue"/>
                <a:cs typeface="Helvetica Neue"/>
                <a:sym typeface="Helvetica Neue"/>
              </a:defRPr>
            </a:lvl2pPr>
            <a:lvl3pPr marL="1682750" indent="-476250" defTabSz="747776">
              <a:buClrTx/>
              <a:buSzPct val="171000"/>
              <a:buFontTx/>
              <a:defRPr sz="2000">
                <a:uFillTx/>
                <a:latin typeface="Helvetica Neue"/>
                <a:ea typeface="Helvetica Neue"/>
                <a:cs typeface="Helvetica Neue"/>
                <a:sym typeface="Helvetica Neue"/>
              </a:defRPr>
            </a:lvl3pPr>
            <a:lvl4pPr marL="2127250" indent="-476250" defTabSz="747776">
              <a:spcBef>
                <a:spcPts val="800"/>
              </a:spcBef>
              <a:buClrTx/>
              <a:buSzPct val="171000"/>
              <a:buFontTx/>
              <a:buChar char="•"/>
              <a:defRPr sz="2000">
                <a:uFillTx/>
                <a:latin typeface="Helvetica Neue"/>
                <a:ea typeface="Helvetica Neue"/>
                <a:cs typeface="Helvetica Neue"/>
                <a:sym typeface="Helvetica Neue"/>
              </a:defRPr>
            </a:lvl4pPr>
            <a:lvl5pPr marL="2571750" indent="-476250" defTabSz="747776">
              <a:spcBef>
                <a:spcPts val="800"/>
              </a:spcBef>
              <a:buClrTx/>
              <a:buSzPct val="171000"/>
              <a:buFontTx/>
              <a:buChar char="•"/>
              <a:defRPr sz="20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615" name="Shape 615"/>
          <p:cNvSpPr/>
          <p:nvPr>
            <p:ph type="sldNum" sz="quarter" idx="2"/>
          </p:nvPr>
        </p:nvSpPr>
        <p:spPr>
          <a:xfrm>
            <a:off x="12381026" y="9398000"/>
            <a:ext cx="269648" cy="250089"/>
          </a:xfrm>
          <a:prstGeom prst="rect">
            <a:avLst/>
          </a:prstGeom>
          <a:ln>
            <a:miter lim="400000"/>
          </a:ln>
        </p:spPr>
        <p:txBody>
          <a:bodyPr lIns="50800" tIns="50800" rIns="50800" bIns="50800" anchor="t"/>
          <a:lstStyle>
            <a:lvl1pPr algn="ctr" defTabSz="747776">
              <a:defRPr sz="11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622" name="Shape 622"/>
          <p:cNvSpPr/>
          <p:nvPr>
            <p:ph type="title"/>
          </p:nvPr>
        </p:nvSpPr>
        <p:spPr>
          <a:xfrm>
            <a:off x="-1" y="1"/>
            <a:ext cx="13004803" cy="800907"/>
          </a:xfrm>
          <a:prstGeom prst="rect">
            <a:avLst/>
          </a:prstGeom>
          <a:ln>
            <a:miter lim="400000"/>
          </a:ln>
        </p:spPr>
        <p:txBody>
          <a:bodyPr lIns="65023" tIns="65023" rIns="65023" bIns="65023">
            <a:normAutofit fontScale="100000" lnSpcReduction="0"/>
          </a:bodyPr>
          <a:lstStyle>
            <a:lvl1pPr defTabSz="585216">
              <a:defRPr b="1" sz="5200">
                <a:solidFill>
                  <a:srgbClr val="000090"/>
                </a:solidFill>
                <a:uFillTx/>
                <a:latin typeface="Arial"/>
                <a:ea typeface="Arial"/>
                <a:cs typeface="Arial"/>
                <a:sym typeface="Arial"/>
              </a:defRPr>
            </a:lvl1pPr>
          </a:lstStyle>
          <a:p>
            <a:pPr/>
            <a:r>
              <a:t>タイトルテキスト</a:t>
            </a:r>
          </a:p>
        </p:txBody>
      </p:sp>
      <p:sp>
        <p:nvSpPr>
          <p:cNvPr id="623" name="Shape 623"/>
          <p:cNvSpPr/>
          <p:nvPr>
            <p:ph type="body" idx="1"/>
          </p:nvPr>
        </p:nvSpPr>
        <p:spPr>
          <a:xfrm>
            <a:off x="142075" y="1379962"/>
            <a:ext cx="12725729" cy="8373638"/>
          </a:xfrm>
          <a:prstGeom prst="rect">
            <a:avLst/>
          </a:prstGeom>
          <a:ln>
            <a:miter lim="400000"/>
          </a:ln>
        </p:spPr>
        <p:txBody>
          <a:bodyPr lIns="65023" tIns="65023" rIns="65023" bIns="65023">
            <a:normAutofit fontScale="100000" lnSpcReduction="0"/>
          </a:bodyPr>
          <a:lstStyle>
            <a:lvl1pPr marL="419100" indent="-419100" defTabSz="585216">
              <a:spcBef>
                <a:spcPts val="500"/>
              </a:spcBef>
              <a:buClrTx/>
              <a:defRPr sz="2200">
                <a:solidFill>
                  <a:srgbClr val="4A452A"/>
                </a:solidFill>
                <a:uFillTx/>
                <a:latin typeface="Arial"/>
                <a:ea typeface="Arial"/>
                <a:cs typeface="Arial"/>
                <a:sym typeface="Arial"/>
              </a:defRPr>
            </a:lvl1pPr>
            <a:lvl2pPr marL="806450" indent="-349250" defTabSz="585216">
              <a:spcBef>
                <a:spcPts val="500"/>
              </a:spcBef>
              <a:buClrTx/>
              <a:defRPr sz="2200">
                <a:solidFill>
                  <a:srgbClr val="4A452A"/>
                </a:solidFill>
                <a:uFillTx/>
                <a:latin typeface="Arial"/>
                <a:ea typeface="Arial"/>
                <a:cs typeface="Arial"/>
                <a:sym typeface="Arial"/>
              </a:defRPr>
            </a:lvl2pPr>
            <a:lvl3pPr marL="1193800" indent="-279400" defTabSz="585216">
              <a:spcBef>
                <a:spcPts val="500"/>
              </a:spcBef>
              <a:buClrTx/>
              <a:defRPr sz="2200">
                <a:solidFill>
                  <a:srgbClr val="4A452A"/>
                </a:solidFill>
                <a:uFillTx/>
                <a:latin typeface="Arial"/>
                <a:ea typeface="Arial"/>
                <a:cs typeface="Arial"/>
                <a:sym typeface="Arial"/>
              </a:defRPr>
            </a:lvl3pPr>
            <a:lvl4pPr marL="1651000" indent="-279400" defTabSz="585216">
              <a:spcBef>
                <a:spcPts val="500"/>
              </a:spcBef>
              <a:buClrTx/>
              <a:defRPr sz="2200">
                <a:solidFill>
                  <a:srgbClr val="4A452A"/>
                </a:solidFill>
                <a:uFillTx/>
                <a:latin typeface="Arial"/>
                <a:ea typeface="Arial"/>
                <a:cs typeface="Arial"/>
                <a:sym typeface="Arial"/>
              </a:defRPr>
            </a:lvl4pPr>
            <a:lvl5pPr marL="2108200" indent="-279400" defTabSz="585216">
              <a:spcBef>
                <a:spcPts val="500"/>
              </a:spcBef>
              <a:buClrTx/>
              <a:defRPr sz="2200">
                <a:solidFill>
                  <a:srgbClr val="4A452A"/>
                </a:solidFill>
                <a:uFillTx/>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 5</a:t>
            </a:r>
          </a:p>
        </p:txBody>
      </p:sp>
      <p:sp>
        <p:nvSpPr>
          <p:cNvPr id="624" name="Shape 624"/>
          <p:cNvSpPr/>
          <p:nvPr>
            <p:ph type="sldNum" sz="quarter" idx="2"/>
          </p:nvPr>
        </p:nvSpPr>
        <p:spPr>
          <a:xfrm>
            <a:off x="11399587" y="9020317"/>
            <a:ext cx="1605213" cy="650749"/>
          </a:xfrm>
          <a:prstGeom prst="rect">
            <a:avLst/>
          </a:prstGeom>
          <a:ln>
            <a:miter lim="400000"/>
          </a:ln>
        </p:spPr>
        <p:txBody>
          <a:bodyPr wrap="square" lIns="65023" tIns="65023" rIns="65023" bIns="65023" anchor="t"/>
          <a:lstStyle>
            <a:lvl1pPr defTabSz="585216">
              <a:defRPr b="1" sz="3400">
                <a:solidFill>
                  <a:srgbClr val="000000"/>
                </a:solidFill>
                <a:uFillTx/>
              </a:defRPr>
            </a:lvl1pPr>
          </a:lstStyle>
          <a:p>
            <a:pPr/>
            <a:fld id="{86CB4B4D-7CA3-9044-876B-883B54F8677D}" type="slidenum"/>
          </a:p>
        </p:txBody>
      </p:sp>
      <p:sp>
        <p:nvSpPr>
          <p:cNvPr id="625" name="Shape 625"/>
          <p:cNvSpPr/>
          <p:nvPr/>
        </p:nvSpPr>
        <p:spPr>
          <a:xfrm>
            <a:off x="-1" y="821033"/>
            <a:ext cx="13004803" cy="1"/>
          </a:xfrm>
          <a:prstGeom prst="line">
            <a:avLst/>
          </a:prstGeom>
          <a:ln w="3175">
            <a:solidFill>
              <a:srgbClr val="4C4C4C"/>
            </a:solidFill>
            <a:bevel/>
          </a:ln>
        </p:spPr>
        <p:txBody>
          <a:bodyPr lIns="65023" tIns="65023" rIns="65023" bIns="65023"/>
          <a:lstStyle/>
          <a:p>
            <a:pPr defTabSz="585216"/>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632" name="Shape 632"/>
          <p:cNvSpPr/>
          <p:nvPr>
            <p:ph type="title"/>
          </p:nvPr>
        </p:nvSpPr>
        <p:spPr>
          <a:xfrm>
            <a:off x="1270000" y="2971800"/>
            <a:ext cx="10464800" cy="3810000"/>
          </a:xfrm>
          <a:prstGeom prst="rect">
            <a:avLst/>
          </a:prstGeom>
          <a:ln>
            <a:miter lim="400000"/>
          </a:ln>
        </p:spPr>
        <p:txBody>
          <a:bodyPr lIns="50800" tIns="50800" rIns="50800" bIns="50800"/>
          <a:lstStyle>
            <a:lvl1pPr defTabSz="584200">
              <a:defRPr sz="8400">
                <a:uFillTx/>
                <a:latin typeface="Helvetica Neue"/>
                <a:ea typeface="Helvetica Neue"/>
                <a:cs typeface="Helvetica Neue"/>
                <a:sym typeface="Helvetica Neue"/>
              </a:defRPr>
            </a:lvl1pPr>
          </a:lstStyle>
          <a:p>
            <a:pPr/>
            <a:r>
              <a:t>タイトルテキスト</a:t>
            </a:r>
          </a:p>
        </p:txBody>
      </p:sp>
      <p:sp>
        <p:nvSpPr>
          <p:cNvPr id="633" name="Shape 633"/>
          <p:cNvSpPr/>
          <p:nvPr>
            <p:ph type="sldNum" sz="quarter" idx="2"/>
          </p:nvPr>
        </p:nvSpPr>
        <p:spPr>
          <a:xfrm>
            <a:off x="12448209" y="9296400"/>
            <a:ext cx="414682" cy="330200"/>
          </a:xfrm>
          <a:prstGeom prst="rect">
            <a:avLst/>
          </a:prstGeom>
          <a:ln>
            <a:miter lim="400000"/>
          </a:ln>
        </p:spPr>
        <p:txBody>
          <a:bodyPr lIns="50800" tIns="50800" rIns="50800" bIns="50800" anchor="t"/>
          <a:lstStyle>
            <a:lvl1pPr algn="ctr" defTabSz="584200">
              <a:defRPr sz="1800">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40" name="Shape 640"/>
          <p:cNvSpPr/>
          <p:nvPr>
            <p:ph type="title"/>
          </p:nvPr>
        </p:nvSpPr>
        <p:spPr>
          <a:xfrm>
            <a:off x="1270000" y="254000"/>
            <a:ext cx="10452100" cy="1371600"/>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641" name="Shape 641"/>
          <p:cNvSpPr/>
          <p:nvPr>
            <p:ph type="body" idx="1"/>
          </p:nvPr>
        </p:nvSpPr>
        <p:spPr>
          <a:xfrm>
            <a:off x="317500" y="2019300"/>
            <a:ext cx="12382500" cy="7099300"/>
          </a:xfrm>
          <a:prstGeom prst="rect">
            <a:avLst/>
          </a:prstGeom>
          <a:ln>
            <a:miter lim="400000"/>
          </a:ln>
        </p:spPr>
        <p:txBody>
          <a:bodyPr lIns="50800" tIns="50800" rIns="50800" bIns="50800"/>
          <a:lstStyle>
            <a:lvl1pPr marL="889000" indent="-571500" defTabSz="584200">
              <a:spcBef>
                <a:spcPts val="700"/>
              </a:spcBef>
              <a:buClrTx/>
              <a:buSzPct val="171000"/>
              <a:buFontTx/>
              <a:defRPr sz="2400">
                <a:uFillTx/>
                <a:latin typeface="Helvetica Neue"/>
                <a:ea typeface="Helvetica Neue"/>
                <a:cs typeface="Helvetica Neue"/>
                <a:sym typeface="Helvetica Neue"/>
              </a:defRPr>
            </a:lvl1pPr>
            <a:lvl2pPr marL="1333500" indent="-571500" defTabSz="584200">
              <a:spcBef>
                <a:spcPts val="700"/>
              </a:spcBef>
              <a:buClrTx/>
              <a:buSzPct val="171000"/>
              <a:buFontTx/>
              <a:buChar char="•"/>
              <a:defRPr sz="2400">
                <a:uFillTx/>
                <a:latin typeface="Helvetica Neue"/>
                <a:ea typeface="Helvetica Neue"/>
                <a:cs typeface="Helvetica Neue"/>
                <a:sym typeface="Helvetica Neue"/>
              </a:defRPr>
            </a:lvl2pPr>
            <a:lvl3pPr marL="1778000" indent="-571500" defTabSz="584200">
              <a:spcBef>
                <a:spcPts val="700"/>
              </a:spcBef>
              <a:buClrTx/>
              <a:buSzPct val="171000"/>
              <a:buFontTx/>
              <a:defRPr sz="2400">
                <a:uFillTx/>
                <a:latin typeface="Helvetica Neue"/>
                <a:ea typeface="Helvetica Neue"/>
                <a:cs typeface="Helvetica Neue"/>
                <a:sym typeface="Helvetica Neue"/>
              </a:defRPr>
            </a:lvl3pPr>
            <a:lvl4pPr marL="2222500" indent="-571500" defTabSz="584200">
              <a:spcBef>
                <a:spcPts val="700"/>
              </a:spcBef>
              <a:buClrTx/>
              <a:buSzPct val="171000"/>
              <a:buFontTx/>
              <a:buChar char="•"/>
              <a:defRPr sz="2400">
                <a:uFillTx/>
                <a:latin typeface="Helvetica Neue"/>
                <a:ea typeface="Helvetica Neue"/>
                <a:cs typeface="Helvetica Neue"/>
                <a:sym typeface="Helvetica Neue"/>
              </a:defRPr>
            </a:lvl4pPr>
            <a:lvl5pPr marL="2667000" indent="-571500" defTabSz="584200">
              <a:spcBef>
                <a:spcPts val="700"/>
              </a:spcBef>
              <a:buClrTx/>
              <a:buSzPct val="171000"/>
              <a:buFontTx/>
              <a:buChar char="•"/>
              <a:defRPr sz="24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642" name="Shape 642"/>
          <p:cNvSpPr/>
          <p:nvPr>
            <p:ph type="sldNum" sz="quarter" idx="2"/>
          </p:nvPr>
        </p:nvSpPr>
        <p:spPr>
          <a:xfrm>
            <a:off x="12341885" y="9423400"/>
            <a:ext cx="347930" cy="279400"/>
          </a:xfrm>
          <a:prstGeom prst="rect">
            <a:avLst/>
          </a:prstGeom>
          <a:ln>
            <a:miter lim="400000"/>
          </a:ln>
        </p:spPr>
        <p:txBody>
          <a:bodyPr lIns="50800" tIns="50800" rIns="50800" bIns="50800" anchor="t"/>
          <a:lstStyle>
            <a:lvl1pPr algn="ctr" defTabSz="584200">
              <a:defRPr sz="1400">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p:spTree>
      <p:nvGrpSpPr>
        <p:cNvPr id="1" name=""/>
        <p:cNvGrpSpPr/>
        <p:nvPr/>
      </p:nvGrpSpPr>
      <p:grpSpPr>
        <a:xfrm>
          <a:off x="0" y="0"/>
          <a:ext cx="0" cy="0"/>
          <a:chOff x="0" y="0"/>
          <a:chExt cx="0" cy="0"/>
        </a:xfrm>
      </p:grpSpPr>
      <p:sp>
        <p:nvSpPr>
          <p:cNvPr id="649" name="Shape 649"/>
          <p:cNvSpPr/>
          <p:nvPr>
            <p:ph type="title"/>
          </p:nvPr>
        </p:nvSpPr>
        <p:spPr>
          <a:xfrm>
            <a:off x="1270000" y="1638300"/>
            <a:ext cx="10464800" cy="3302000"/>
          </a:xfrm>
          <a:prstGeom prst="rect">
            <a:avLst/>
          </a:prstGeom>
          <a:ln>
            <a:miter lim="400000"/>
          </a:ln>
        </p:spPr>
        <p:txBody>
          <a:bodyPr lIns="50800" tIns="50800" rIns="50800" bIns="50800" anchor="b"/>
          <a:lstStyle>
            <a:lvl1pPr defTabSz="584200">
              <a:defRPr sz="8400">
                <a:uFillTx/>
                <a:latin typeface="Helvetica Neue"/>
                <a:ea typeface="Helvetica Neue"/>
                <a:cs typeface="Helvetica Neue"/>
                <a:sym typeface="Helvetica Neue"/>
              </a:defRPr>
            </a:lvl1pPr>
          </a:lstStyle>
          <a:p>
            <a:pPr/>
            <a:r>
              <a:t>タイトルテキスト</a:t>
            </a:r>
          </a:p>
        </p:txBody>
      </p:sp>
      <p:sp>
        <p:nvSpPr>
          <p:cNvPr id="650" name="Shape 650"/>
          <p:cNvSpPr/>
          <p:nvPr>
            <p:ph type="body" sz="half" idx="1"/>
          </p:nvPr>
        </p:nvSpPr>
        <p:spPr>
          <a:xfrm>
            <a:off x="1270000" y="5029200"/>
            <a:ext cx="10464800" cy="3810000"/>
          </a:xfrm>
          <a:prstGeom prst="rect">
            <a:avLst/>
          </a:prstGeom>
          <a:ln>
            <a:miter lim="400000"/>
          </a:ln>
        </p:spPr>
        <p:txBody>
          <a:bodyPr lIns="50800" tIns="50800" rIns="50800" bIns="50800"/>
          <a:lstStyle>
            <a:lvl1pPr marL="0" indent="0" algn="ctr" defTabSz="584200">
              <a:spcBef>
                <a:spcPts val="0"/>
              </a:spcBef>
              <a:buClrTx/>
              <a:buSzTx/>
              <a:buFontTx/>
              <a:buNone/>
              <a:defRPr sz="3600">
                <a:uFillTx/>
                <a:latin typeface="Helvetica Neue"/>
                <a:ea typeface="Helvetica Neue"/>
                <a:cs typeface="Helvetica Neue"/>
                <a:sym typeface="Helvetica Neue"/>
              </a:defRPr>
            </a:lvl1pPr>
            <a:lvl2pPr marL="0" indent="0" algn="ctr" defTabSz="584200">
              <a:spcBef>
                <a:spcPts val="0"/>
              </a:spcBef>
              <a:buClrTx/>
              <a:buSzTx/>
              <a:buFontTx/>
              <a:buNone/>
              <a:defRPr sz="3600">
                <a:uFillTx/>
                <a:latin typeface="Helvetica Neue"/>
                <a:ea typeface="Helvetica Neue"/>
                <a:cs typeface="Helvetica Neue"/>
                <a:sym typeface="Helvetica Neue"/>
              </a:defRPr>
            </a:lvl2pPr>
            <a:lvl3pPr marL="0" indent="0" algn="ctr" defTabSz="584200">
              <a:spcBef>
                <a:spcPts val="0"/>
              </a:spcBef>
              <a:buClrTx/>
              <a:buSzTx/>
              <a:buFontTx/>
              <a:buNone/>
              <a:defRPr sz="3600">
                <a:uFillTx/>
                <a:latin typeface="Helvetica Neue"/>
                <a:ea typeface="Helvetica Neue"/>
                <a:cs typeface="Helvetica Neue"/>
                <a:sym typeface="Helvetica Neue"/>
              </a:defRPr>
            </a:lvl3pPr>
            <a:lvl4pPr marL="0" indent="0" algn="ctr" defTabSz="584200">
              <a:spcBef>
                <a:spcPts val="0"/>
              </a:spcBef>
              <a:buClrTx/>
              <a:buSzTx/>
              <a:buFontTx/>
              <a:buNone/>
              <a:defRPr sz="3600">
                <a:uFillTx/>
                <a:latin typeface="Helvetica Neue"/>
                <a:ea typeface="Helvetica Neue"/>
                <a:cs typeface="Helvetica Neue"/>
                <a:sym typeface="Helvetica Neue"/>
              </a:defRPr>
            </a:lvl4pPr>
            <a:lvl5pPr marL="0" indent="0" algn="ctr" defTabSz="584200">
              <a:spcBef>
                <a:spcPts val="0"/>
              </a:spcBef>
              <a:buClrTx/>
              <a:buSzTx/>
              <a:buFontTx/>
              <a:buNone/>
              <a:defRPr sz="36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651" name="Shape 651"/>
          <p:cNvSpPr/>
          <p:nvPr>
            <p:ph type="sldNum" sz="quarter" idx="2"/>
          </p:nvPr>
        </p:nvSpPr>
        <p:spPr>
          <a:xfrm>
            <a:off x="6311798" y="9258300"/>
            <a:ext cx="368504" cy="374600"/>
          </a:xfrm>
          <a:prstGeom prst="rect">
            <a:avLst/>
          </a:prstGeom>
          <a:ln>
            <a:miter lim="400000"/>
          </a:ln>
        </p:spPr>
        <p:txBody>
          <a:bodyPr lIns="50800" tIns="50800" rIns="50800" bIns="50800" anchor="t"/>
          <a:lstStyle>
            <a:lvl1pPr algn="ctr" defTabSz="584200">
              <a:defRPr sz="18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58" name="Shape 658"/>
          <p:cNvSpPr/>
          <p:nvPr>
            <p:ph type="title"/>
          </p:nvPr>
        </p:nvSpPr>
        <p:spPr>
          <a:xfrm>
            <a:off x="1270000" y="254000"/>
            <a:ext cx="10452100" cy="1371600"/>
          </a:xfrm>
          <a:prstGeom prst="rect">
            <a:avLst/>
          </a:prstGeom>
          <a:ln>
            <a:miter lim="400000"/>
          </a:ln>
        </p:spPr>
        <p:txBody>
          <a:bodyPr lIns="50800" tIns="50800" rIns="50800" bIns="5080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659" name="Shape 659"/>
          <p:cNvSpPr/>
          <p:nvPr>
            <p:ph type="body" idx="1"/>
          </p:nvPr>
        </p:nvSpPr>
        <p:spPr>
          <a:xfrm>
            <a:off x="317500" y="2019300"/>
            <a:ext cx="12382500" cy="7099300"/>
          </a:xfrm>
          <a:prstGeom prst="rect">
            <a:avLst/>
          </a:prstGeom>
          <a:ln>
            <a:miter lim="400000"/>
          </a:ln>
        </p:spPr>
        <p:txBody>
          <a:bodyPr lIns="50800" tIns="50800" rIns="50800" bIns="50800"/>
          <a:lstStyle>
            <a:lvl1pPr marL="889000" indent="-571500" defTabSz="584200">
              <a:spcBef>
                <a:spcPts val="700"/>
              </a:spcBef>
              <a:buClrTx/>
              <a:buSzPct val="171000"/>
              <a:buFontTx/>
              <a:defRPr sz="2400">
                <a:uFillTx/>
                <a:latin typeface="Helvetica Neue"/>
                <a:ea typeface="Helvetica Neue"/>
                <a:cs typeface="Helvetica Neue"/>
                <a:sym typeface="Helvetica Neue"/>
              </a:defRPr>
            </a:lvl1pPr>
            <a:lvl2pPr marL="1333500" indent="-571500" defTabSz="584200">
              <a:spcBef>
                <a:spcPts val="700"/>
              </a:spcBef>
              <a:buClrTx/>
              <a:buSzPct val="171000"/>
              <a:buFontTx/>
              <a:buChar char="•"/>
              <a:defRPr sz="2400">
                <a:uFillTx/>
                <a:latin typeface="Helvetica Neue"/>
                <a:ea typeface="Helvetica Neue"/>
                <a:cs typeface="Helvetica Neue"/>
                <a:sym typeface="Helvetica Neue"/>
              </a:defRPr>
            </a:lvl2pPr>
            <a:lvl3pPr marL="1778000" indent="-571500" defTabSz="584200">
              <a:spcBef>
                <a:spcPts val="700"/>
              </a:spcBef>
              <a:buClrTx/>
              <a:buSzPct val="171000"/>
              <a:buFontTx/>
              <a:defRPr sz="2400">
                <a:uFillTx/>
                <a:latin typeface="Helvetica Neue"/>
                <a:ea typeface="Helvetica Neue"/>
                <a:cs typeface="Helvetica Neue"/>
                <a:sym typeface="Helvetica Neue"/>
              </a:defRPr>
            </a:lvl3pPr>
            <a:lvl4pPr marL="2222500" indent="-571500" defTabSz="584200">
              <a:spcBef>
                <a:spcPts val="700"/>
              </a:spcBef>
              <a:buClrTx/>
              <a:buSzPct val="171000"/>
              <a:buFontTx/>
              <a:buChar char="•"/>
              <a:defRPr sz="2400">
                <a:uFillTx/>
                <a:latin typeface="Helvetica Neue"/>
                <a:ea typeface="Helvetica Neue"/>
                <a:cs typeface="Helvetica Neue"/>
                <a:sym typeface="Helvetica Neue"/>
              </a:defRPr>
            </a:lvl4pPr>
            <a:lvl5pPr marL="2667000" indent="-571500" defTabSz="584200">
              <a:spcBef>
                <a:spcPts val="700"/>
              </a:spcBef>
              <a:buClrTx/>
              <a:buSzPct val="171000"/>
              <a:buFontTx/>
              <a:buChar char="•"/>
              <a:defRPr sz="24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660" name="Shape 660"/>
          <p:cNvSpPr/>
          <p:nvPr>
            <p:ph type="sldNum" sz="quarter" idx="2"/>
          </p:nvPr>
        </p:nvSpPr>
        <p:spPr>
          <a:xfrm>
            <a:off x="12341885" y="9423400"/>
            <a:ext cx="347930" cy="279400"/>
          </a:xfrm>
          <a:prstGeom prst="rect">
            <a:avLst/>
          </a:prstGeom>
          <a:ln>
            <a:miter lim="400000"/>
          </a:ln>
        </p:spPr>
        <p:txBody>
          <a:bodyPr lIns="50800" tIns="50800" rIns="50800" bIns="50800" anchor="t"/>
          <a:lstStyle>
            <a:lvl1pPr algn="ctr" defTabSz="584200">
              <a:defRPr sz="1400">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667" name="Shape 667"/>
          <p:cNvSpPr/>
          <p:nvPr>
            <p:ph type="title"/>
          </p:nvPr>
        </p:nvSpPr>
        <p:spPr>
          <a:xfrm>
            <a:off x="894079" y="519290"/>
            <a:ext cx="11216641" cy="1885246"/>
          </a:xfrm>
          <a:prstGeom prst="rect">
            <a:avLst/>
          </a:prstGeom>
          <a:ln>
            <a:miter lim="400000"/>
          </a:ln>
        </p:spPr>
        <p:txBody>
          <a:bodyPr lIns="65023" tIns="65023" rIns="65023" bIns="65023">
            <a:normAutofit fontScale="100000" lnSpcReduction="0"/>
          </a:bodyPr>
          <a:lstStyle>
            <a:lvl1pPr algn="l" defTabSz="1300480">
              <a:lnSpc>
                <a:spcPct val="90000"/>
              </a:lnSpc>
              <a:defRPr>
                <a:uFillTx/>
                <a:latin typeface="Calibri Light"/>
                <a:ea typeface="Calibri Light"/>
                <a:cs typeface="Calibri Light"/>
                <a:sym typeface="Calibri Light"/>
              </a:defRPr>
            </a:lvl1pPr>
          </a:lstStyle>
          <a:p>
            <a:pPr/>
            <a:r>
              <a:t>タイトルテキスト</a:t>
            </a:r>
          </a:p>
        </p:txBody>
      </p:sp>
      <p:sp>
        <p:nvSpPr>
          <p:cNvPr id="668" name="Shape 668"/>
          <p:cNvSpPr/>
          <p:nvPr>
            <p:ph type="body" idx="1"/>
          </p:nvPr>
        </p:nvSpPr>
        <p:spPr>
          <a:xfrm>
            <a:off x="894079" y="2596444"/>
            <a:ext cx="11216641" cy="6188570"/>
          </a:xfrm>
          <a:prstGeom prst="rect">
            <a:avLst/>
          </a:prstGeom>
          <a:ln>
            <a:miter lim="400000"/>
          </a:ln>
        </p:spPr>
        <p:txBody>
          <a:bodyPr lIns="65023" tIns="65023" rIns="65023" bIns="65023">
            <a:normAutofit fontScale="100000" lnSpcReduction="0"/>
          </a:bodyPr>
          <a:lstStyle>
            <a:lvl1pPr marL="310242" indent="-310242" defTabSz="1300480">
              <a:lnSpc>
                <a:spcPct val="90000"/>
              </a:lnSpc>
              <a:spcBef>
                <a:spcPts val="1400"/>
              </a:spcBef>
              <a:buClrTx/>
              <a:defRPr sz="3800">
                <a:uFillTx/>
              </a:defRPr>
            </a:lvl1pPr>
            <a:lvl2pPr marL="819150" indent="-361950" defTabSz="1300480">
              <a:lnSpc>
                <a:spcPct val="90000"/>
              </a:lnSpc>
              <a:spcBef>
                <a:spcPts val="1400"/>
              </a:spcBef>
              <a:buClrTx/>
              <a:buChar char="•"/>
              <a:defRPr>
                <a:uFillTx/>
              </a:defRPr>
            </a:lvl2pPr>
            <a:lvl3pPr marL="1348739" indent="-434339" defTabSz="1300480">
              <a:lnSpc>
                <a:spcPct val="90000"/>
              </a:lnSpc>
              <a:spcBef>
                <a:spcPts val="1400"/>
              </a:spcBef>
              <a:buClrTx/>
              <a:defRPr sz="3800">
                <a:uFillTx/>
              </a:defRPr>
            </a:lvl3pPr>
            <a:lvl4pPr marL="1854200" indent="-482600" defTabSz="1300480">
              <a:lnSpc>
                <a:spcPct val="90000"/>
              </a:lnSpc>
              <a:spcBef>
                <a:spcPts val="1400"/>
              </a:spcBef>
              <a:buClrTx/>
              <a:buChar char="•"/>
              <a:defRPr sz="3800">
                <a:uFillTx/>
              </a:defRPr>
            </a:lvl4pPr>
            <a:lvl5pPr marL="2311400" indent="-482600" defTabSz="1300480">
              <a:lnSpc>
                <a:spcPct val="90000"/>
              </a:lnSpc>
              <a:spcBef>
                <a:spcPts val="1400"/>
              </a:spcBef>
              <a:buClrTx/>
              <a:buChar char="•"/>
              <a:defRPr sz="3800">
                <a:uFillTx/>
              </a:defRPr>
            </a:lvl5pPr>
          </a:lstStyle>
          <a:p>
            <a:pPr/>
            <a:r>
              <a:t>本文レベル1</a:t>
            </a:r>
          </a:p>
          <a:p>
            <a:pPr lvl="1"/>
            <a:r>
              <a:t>本文レベル2</a:t>
            </a:r>
          </a:p>
          <a:p>
            <a:pPr lvl="2"/>
            <a:r>
              <a:t>本文レベル3</a:t>
            </a:r>
          </a:p>
          <a:p>
            <a:pPr lvl="3"/>
            <a:r>
              <a:t>本文レベル4</a:t>
            </a:r>
          </a:p>
          <a:p>
            <a:pPr lvl="4"/>
            <a:r>
              <a:t>本文レベル 5</a:t>
            </a:r>
          </a:p>
        </p:txBody>
      </p:sp>
      <p:sp>
        <p:nvSpPr>
          <p:cNvPr id="669" name="Shape 669"/>
          <p:cNvSpPr/>
          <p:nvPr>
            <p:ph type="sldNum" sz="quarter" idx="2"/>
          </p:nvPr>
        </p:nvSpPr>
        <p:spPr>
          <a:xfrm>
            <a:off x="11761994" y="9114114"/>
            <a:ext cx="348727" cy="371349"/>
          </a:xfrm>
          <a:prstGeom prst="rect">
            <a:avLst/>
          </a:prstGeom>
          <a:ln>
            <a:miter lim="400000"/>
          </a:ln>
        </p:spPr>
        <p:txBody>
          <a:bodyPr lIns="65023" tIns="65023" rIns="65023" bIns="65023"/>
          <a:lstStyle>
            <a:lvl1pPr defTabSz="1300480">
              <a:defRPr>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type="tx" showMasterSp="1" showMasterPhAnim="1">
  <p:cSld name="ILC Physics">
    <p:spTree>
      <p:nvGrpSpPr>
        <p:cNvPr id="1" name=""/>
        <p:cNvGrpSpPr/>
        <p:nvPr/>
      </p:nvGrpSpPr>
      <p:grpSpPr>
        <a:xfrm>
          <a:off x="0" y="0"/>
          <a:ext cx="0" cy="0"/>
          <a:chOff x="0" y="0"/>
          <a:chExt cx="0" cy="0"/>
        </a:xfrm>
      </p:grpSpPr>
      <p:sp>
        <p:nvSpPr>
          <p:cNvPr id="676" name="Shape 676"/>
          <p:cNvSpPr/>
          <p:nvPr>
            <p:ph type="title"/>
          </p:nvPr>
        </p:nvSpPr>
        <p:spPr>
          <a:xfrm>
            <a:off x="1270000" y="254000"/>
            <a:ext cx="10452101" cy="1371601"/>
          </a:xfrm>
          <a:prstGeom prst="rect">
            <a:avLst/>
          </a:prstGeom>
          <a:ln>
            <a:miter lim="400000"/>
          </a:ln>
        </p:spPr>
        <p:txBody>
          <a:bodyPr lIns="50800" tIns="50800" rIns="50800" bIns="50800"/>
          <a:lstStyle>
            <a:lvl1pPr defTabSz="747776">
              <a:defRPr b="1" sz="6400">
                <a:uFillTx/>
                <a:latin typeface="Helvetica Neue"/>
                <a:ea typeface="Helvetica Neue"/>
                <a:cs typeface="Helvetica Neue"/>
                <a:sym typeface="Helvetica Neue"/>
              </a:defRPr>
            </a:lvl1pPr>
          </a:lstStyle>
          <a:p>
            <a:pPr/>
            <a:r>
              <a:t>タイトルテキスト</a:t>
            </a:r>
          </a:p>
        </p:txBody>
      </p:sp>
      <p:sp>
        <p:nvSpPr>
          <p:cNvPr id="677" name="Shape 677"/>
          <p:cNvSpPr/>
          <p:nvPr>
            <p:ph type="body" idx="1"/>
          </p:nvPr>
        </p:nvSpPr>
        <p:spPr>
          <a:xfrm>
            <a:off x="317500" y="2019300"/>
            <a:ext cx="12382501" cy="7099300"/>
          </a:xfrm>
          <a:prstGeom prst="rect">
            <a:avLst/>
          </a:prstGeom>
          <a:ln>
            <a:miter lim="400000"/>
          </a:ln>
        </p:spPr>
        <p:txBody>
          <a:bodyPr lIns="50800" tIns="50800" rIns="50800" bIns="50800"/>
          <a:lstStyle>
            <a:lvl1pPr marL="841375" indent="-523875" defTabSz="747776">
              <a:spcBef>
                <a:spcPts val="800"/>
              </a:spcBef>
              <a:buClrTx/>
              <a:buSzPct val="171000"/>
              <a:buFontTx/>
              <a:defRPr sz="2200">
                <a:uFillTx/>
                <a:latin typeface="Helvetica Neue"/>
                <a:ea typeface="Helvetica Neue"/>
                <a:cs typeface="Helvetica Neue"/>
                <a:sym typeface="Helvetica Neue"/>
              </a:defRPr>
            </a:lvl1pPr>
            <a:lvl2pPr marL="1285875" indent="-523875" defTabSz="747776">
              <a:spcBef>
                <a:spcPts val="800"/>
              </a:spcBef>
              <a:buClrTx/>
              <a:buSzPct val="171000"/>
              <a:buFontTx/>
              <a:buChar char="•"/>
              <a:defRPr sz="2200">
                <a:uFillTx/>
                <a:latin typeface="Helvetica Neue"/>
                <a:ea typeface="Helvetica Neue"/>
                <a:cs typeface="Helvetica Neue"/>
                <a:sym typeface="Helvetica Neue"/>
              </a:defRPr>
            </a:lvl2pPr>
            <a:lvl3pPr marL="1730375" indent="-523875" defTabSz="747776">
              <a:buClrTx/>
              <a:buSzPct val="171000"/>
              <a:buFontTx/>
              <a:defRPr sz="2200">
                <a:uFillTx/>
                <a:latin typeface="Helvetica Neue"/>
                <a:ea typeface="Helvetica Neue"/>
                <a:cs typeface="Helvetica Neue"/>
                <a:sym typeface="Helvetica Neue"/>
              </a:defRPr>
            </a:lvl3pPr>
            <a:lvl4pPr marL="2174875" indent="-523875" defTabSz="747776">
              <a:spcBef>
                <a:spcPts val="800"/>
              </a:spcBef>
              <a:buClrTx/>
              <a:buSzPct val="171000"/>
              <a:buFontTx/>
              <a:buChar char="•"/>
              <a:defRPr sz="2200">
                <a:uFillTx/>
                <a:latin typeface="Helvetica Neue"/>
                <a:ea typeface="Helvetica Neue"/>
                <a:cs typeface="Helvetica Neue"/>
                <a:sym typeface="Helvetica Neue"/>
              </a:defRPr>
            </a:lvl4pPr>
            <a:lvl5pPr marL="2619375" indent="-523875" defTabSz="747776">
              <a:spcBef>
                <a:spcPts val="800"/>
              </a:spcBef>
              <a:buClrTx/>
              <a:buSzPct val="171000"/>
              <a:buFontTx/>
              <a:buChar char="•"/>
              <a:defRPr sz="22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678" name="Shape 678"/>
          <p:cNvSpPr/>
          <p:nvPr>
            <p:ph type="sldNum" sz="quarter" idx="2"/>
          </p:nvPr>
        </p:nvSpPr>
        <p:spPr>
          <a:xfrm>
            <a:off x="12373965" y="9398000"/>
            <a:ext cx="283770" cy="275133"/>
          </a:xfrm>
          <a:prstGeom prst="rect">
            <a:avLst/>
          </a:prstGeom>
          <a:ln>
            <a:miter lim="400000"/>
          </a:ln>
        </p:spPr>
        <p:txBody>
          <a:bodyPr lIns="50800" tIns="50800" rIns="50800" bIns="50800" anchor="t"/>
          <a:lstStyle>
            <a:lvl1pPr algn="ctr" defTabSz="747776">
              <a:defRPr sz="1200">
                <a:solidFill>
                  <a:srgbClr val="000000"/>
                </a:solidFill>
                <a:uFillTx/>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685" name="Shape 685"/>
          <p:cNvSpPr/>
          <p:nvPr>
            <p:ph type="title"/>
          </p:nvPr>
        </p:nvSpPr>
        <p:spPr>
          <a:xfrm>
            <a:off x="650239" y="130952"/>
            <a:ext cx="11704322" cy="2144888"/>
          </a:xfrm>
          <a:prstGeom prst="rect">
            <a:avLst/>
          </a:prstGeom>
          <a:ln>
            <a:miter lim="400000"/>
          </a:ln>
        </p:spPr>
        <p:txBody>
          <a:bodyPr lIns="65023" tIns="65023" rIns="65023" bIns="65023">
            <a:normAutofit fontScale="100000" lnSpcReduction="0"/>
          </a:bodyPr>
          <a:lstStyle>
            <a:lvl1pPr defTabSz="585216">
              <a:defRPr sz="6000">
                <a:uFillTx/>
              </a:defRPr>
            </a:lvl1pPr>
          </a:lstStyle>
          <a:p>
            <a:pPr/>
            <a:r>
              <a:t>タイトルテキスト</a:t>
            </a:r>
          </a:p>
        </p:txBody>
      </p:sp>
      <p:sp>
        <p:nvSpPr>
          <p:cNvPr id="686" name="Shape 686"/>
          <p:cNvSpPr/>
          <p:nvPr>
            <p:ph type="body" idx="1"/>
          </p:nvPr>
        </p:nvSpPr>
        <p:spPr>
          <a:xfrm>
            <a:off x="650239" y="2275840"/>
            <a:ext cx="11704322" cy="7477761"/>
          </a:xfrm>
          <a:prstGeom prst="rect">
            <a:avLst/>
          </a:prstGeom>
          <a:ln>
            <a:miter lim="400000"/>
          </a:ln>
        </p:spPr>
        <p:txBody>
          <a:bodyPr lIns="65023" tIns="65023" rIns="65023" bIns="65023">
            <a:normAutofit fontScale="100000" lnSpcReduction="0"/>
          </a:bodyPr>
          <a:lstStyle>
            <a:lvl1pPr marL="450056" indent="-450056" defTabSz="585216">
              <a:spcBef>
                <a:spcPts val="900"/>
              </a:spcBef>
              <a:buClrTx/>
              <a:defRPr sz="4200">
                <a:uFillTx/>
              </a:defRPr>
            </a:lvl1pPr>
            <a:lvl2pPr marL="885825" indent="-428625" defTabSz="585216">
              <a:buClrTx/>
              <a:defRPr sz="4200">
                <a:uFillTx/>
              </a:defRPr>
            </a:lvl2pPr>
            <a:lvl3pPr marL="1314450" indent="-400050" defTabSz="585216">
              <a:spcBef>
                <a:spcPts val="900"/>
              </a:spcBef>
              <a:buClrTx/>
              <a:defRPr sz="4200">
                <a:uFillTx/>
              </a:defRPr>
            </a:lvl3pPr>
            <a:lvl4pPr marL="1851660" indent="-480060" defTabSz="585216">
              <a:spcBef>
                <a:spcPts val="900"/>
              </a:spcBef>
              <a:buClrTx/>
              <a:defRPr sz="4200">
                <a:uFillTx/>
              </a:defRPr>
            </a:lvl4pPr>
            <a:lvl5pPr marL="2308860" indent="-480060" defTabSz="585216">
              <a:spcBef>
                <a:spcPts val="900"/>
              </a:spcBef>
              <a:buClrTx/>
              <a:defRPr sz="4200">
                <a:uFillTx/>
              </a:defRPr>
            </a:lvl5pPr>
          </a:lstStyle>
          <a:p>
            <a:pPr/>
            <a:r>
              <a:t>本文レベル1</a:t>
            </a:r>
          </a:p>
          <a:p>
            <a:pPr lvl="1"/>
            <a:r>
              <a:t>本文レベル2</a:t>
            </a:r>
          </a:p>
          <a:p>
            <a:pPr lvl="2"/>
            <a:r>
              <a:t>本文レベル3</a:t>
            </a:r>
          </a:p>
          <a:p>
            <a:pPr lvl="3"/>
            <a:r>
              <a:t>本文レベル4</a:t>
            </a:r>
          </a:p>
          <a:p>
            <a:pPr lvl="4"/>
            <a:r>
              <a:t>本文レベル 5</a:t>
            </a:r>
          </a:p>
        </p:txBody>
      </p:sp>
      <p:sp>
        <p:nvSpPr>
          <p:cNvPr id="687" name="Shape 687"/>
          <p:cNvSpPr/>
          <p:nvPr>
            <p:ph type="sldNum" sz="quarter" idx="2"/>
          </p:nvPr>
        </p:nvSpPr>
        <p:spPr>
          <a:xfrm>
            <a:off x="9320106" y="9126813"/>
            <a:ext cx="3034454" cy="345949"/>
          </a:xfrm>
          <a:prstGeom prst="rect">
            <a:avLst/>
          </a:prstGeom>
          <a:ln>
            <a:miter lim="400000"/>
          </a:ln>
        </p:spPr>
        <p:txBody>
          <a:bodyPr wrap="square" lIns="65023" tIns="65023" rIns="65023" bIns="65023"/>
          <a:lstStyle>
            <a:lvl1pPr defTabSz="585216">
              <a:defRPr sz="1400">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694" name="Shape 694"/>
          <p:cNvSpPr/>
          <p:nvPr>
            <p:ph type="title"/>
          </p:nvPr>
        </p:nvSpPr>
        <p:spPr>
          <a:xfrm>
            <a:off x="650239" y="130952"/>
            <a:ext cx="11704322" cy="2144888"/>
          </a:xfrm>
          <a:prstGeom prst="rect">
            <a:avLst/>
          </a:prstGeom>
          <a:ln>
            <a:miter lim="400000"/>
          </a:ln>
        </p:spPr>
        <p:txBody>
          <a:bodyPr lIns="65023" tIns="65023" rIns="65023" bIns="65023">
            <a:normAutofit fontScale="100000" lnSpcReduction="0"/>
          </a:bodyPr>
          <a:lstStyle>
            <a:lvl1pPr defTabSz="585216">
              <a:defRPr sz="6000">
                <a:uFillTx/>
              </a:defRPr>
            </a:lvl1pPr>
          </a:lstStyle>
          <a:p>
            <a:pPr/>
            <a:r>
              <a:t>タイトルテキスト</a:t>
            </a:r>
          </a:p>
        </p:txBody>
      </p:sp>
      <p:sp>
        <p:nvSpPr>
          <p:cNvPr id="695" name="Shape 695"/>
          <p:cNvSpPr/>
          <p:nvPr>
            <p:ph type="sldNum" sz="quarter" idx="2"/>
          </p:nvPr>
        </p:nvSpPr>
        <p:spPr>
          <a:xfrm>
            <a:off x="9320106" y="9126813"/>
            <a:ext cx="3034454" cy="345949"/>
          </a:xfrm>
          <a:prstGeom prst="rect">
            <a:avLst/>
          </a:prstGeom>
          <a:ln>
            <a:miter lim="400000"/>
          </a:ln>
        </p:spPr>
        <p:txBody>
          <a:bodyPr wrap="square" lIns="65023" tIns="65023" rIns="65023" bIns="65023"/>
          <a:lstStyle>
            <a:lvl1pPr defTabSz="585216">
              <a:defRPr sz="1400">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74" name="Shape 74"/>
          <p:cNvSpPr/>
          <p:nvPr>
            <p:ph type="title"/>
          </p:nvPr>
        </p:nvSpPr>
        <p:spPr>
          <a:xfrm>
            <a:off x="215900" y="0"/>
            <a:ext cx="12560301" cy="1206501"/>
          </a:xfrm>
          <a:prstGeom prst="rect">
            <a:avLst/>
          </a:prstGeom>
          <a:ln>
            <a:miter lim="400000"/>
          </a:ln>
        </p:spPr>
        <p:txBody>
          <a:bodyPr lIns="0" tIns="0" rIns="0" bIns="0"/>
          <a:lstStyle>
            <a:lvl1pPr defTabSz="584200">
              <a:defRPr b="1" sz="6400">
                <a:uFillTx/>
                <a:latin typeface="Helvetica Neue"/>
                <a:ea typeface="Helvetica Neue"/>
                <a:cs typeface="Helvetica Neue"/>
                <a:sym typeface="Helvetica Neue"/>
              </a:defRPr>
            </a:lvl1pPr>
          </a:lstStyle>
          <a:p>
            <a:pPr/>
            <a:r>
              <a:t>タイトルテキスト</a:t>
            </a:r>
          </a:p>
        </p:txBody>
      </p:sp>
      <p:sp>
        <p:nvSpPr>
          <p:cNvPr id="75" name="Shape 75"/>
          <p:cNvSpPr/>
          <p:nvPr>
            <p:ph type="body" idx="1"/>
          </p:nvPr>
        </p:nvSpPr>
        <p:spPr>
          <a:xfrm>
            <a:off x="596900" y="1397000"/>
            <a:ext cx="11811001" cy="8356600"/>
          </a:xfrm>
          <a:prstGeom prst="rect">
            <a:avLst/>
          </a:prstGeom>
          <a:ln>
            <a:miter lim="400000"/>
          </a:ln>
        </p:spPr>
        <p:txBody>
          <a:bodyPr lIns="0" tIns="0" rIns="0" bIns="0"/>
          <a:lstStyle>
            <a:lvl1pPr marL="853280" indent="-535781" defTabSz="584200">
              <a:spcBef>
                <a:spcPts val="700"/>
              </a:spcBef>
              <a:buClrTx/>
              <a:buSzPct val="171000"/>
              <a:buFontTx/>
              <a:defRPr sz="3000">
                <a:uFillTx/>
                <a:latin typeface="Helvetica Neue"/>
                <a:ea typeface="Helvetica Neue"/>
                <a:cs typeface="Helvetica Neue"/>
                <a:sym typeface="Helvetica Neue"/>
              </a:defRPr>
            </a:lvl1pPr>
            <a:lvl2pPr marL="1297780" indent="-535781" defTabSz="584200">
              <a:spcBef>
                <a:spcPts val="700"/>
              </a:spcBef>
              <a:buClrTx/>
              <a:buSzPct val="171000"/>
              <a:buFontTx/>
              <a:buChar char="•"/>
              <a:defRPr sz="3000">
                <a:uFillTx/>
                <a:latin typeface="Helvetica Neue"/>
                <a:ea typeface="Helvetica Neue"/>
                <a:cs typeface="Helvetica Neue"/>
                <a:sym typeface="Helvetica Neue"/>
              </a:defRPr>
            </a:lvl2pPr>
            <a:lvl3pPr marL="1742281" indent="-535781" defTabSz="584200">
              <a:spcBef>
                <a:spcPts val="700"/>
              </a:spcBef>
              <a:buClrTx/>
              <a:buSzPct val="171000"/>
              <a:buFontTx/>
              <a:defRPr sz="3000">
                <a:uFillTx/>
                <a:latin typeface="Helvetica Neue"/>
                <a:ea typeface="Helvetica Neue"/>
                <a:cs typeface="Helvetica Neue"/>
                <a:sym typeface="Helvetica Neue"/>
              </a:defRPr>
            </a:lvl3pPr>
            <a:lvl4pPr marL="2186781" indent="-535781" defTabSz="584200">
              <a:spcBef>
                <a:spcPts val="700"/>
              </a:spcBef>
              <a:buClrTx/>
              <a:buSzPct val="171000"/>
              <a:buFontTx/>
              <a:buChar char="•"/>
              <a:defRPr sz="3000">
                <a:uFillTx/>
                <a:latin typeface="Helvetica Neue"/>
                <a:ea typeface="Helvetica Neue"/>
                <a:cs typeface="Helvetica Neue"/>
                <a:sym typeface="Helvetica Neue"/>
              </a:defRPr>
            </a:lvl4pPr>
            <a:lvl5pPr marL="2631281" indent="-535781" defTabSz="584200">
              <a:spcBef>
                <a:spcPts val="700"/>
              </a:spcBef>
              <a:buClrTx/>
              <a:buSzPct val="171000"/>
              <a:buFontTx/>
              <a:buChar char="•"/>
              <a:defRPr sz="3000">
                <a:uFillTx/>
                <a:latin typeface="Helvetica Neue"/>
                <a:ea typeface="Helvetica Neue"/>
                <a:cs typeface="Helvetica Neue"/>
                <a:sym typeface="Helvetica Neue"/>
              </a:defRPr>
            </a:lvl5pPr>
          </a:lstStyle>
          <a:p>
            <a:pPr/>
            <a:r>
              <a:t>本文レベル1</a:t>
            </a:r>
          </a:p>
          <a:p>
            <a:pPr lvl="1"/>
            <a:r>
              <a:t>本文レベル2</a:t>
            </a:r>
          </a:p>
          <a:p>
            <a:pPr lvl="2"/>
            <a:r>
              <a:t>本文レベル3</a:t>
            </a:r>
          </a:p>
          <a:p>
            <a:pPr lvl="3"/>
            <a:r>
              <a:t>本文レベル4</a:t>
            </a:r>
          </a:p>
          <a:p>
            <a:pPr lvl="4"/>
            <a:r>
              <a:t>本文レベル 5</a:t>
            </a:r>
          </a:p>
        </p:txBody>
      </p:sp>
      <p:sp>
        <p:nvSpPr>
          <p:cNvPr id="76" name="Shape 76"/>
          <p:cNvSpPr/>
          <p:nvPr>
            <p:ph type="sldNum" sz="quarter" idx="2"/>
          </p:nvPr>
        </p:nvSpPr>
        <p:spPr>
          <a:xfrm>
            <a:off x="7802879" y="9040141"/>
            <a:ext cx="3034454" cy="520701"/>
          </a:xfrm>
          <a:prstGeom prst="rect">
            <a:avLst/>
          </a:prstGeom>
          <a:ln>
            <a:miter lim="400000"/>
          </a:ln>
        </p:spPr>
        <p:txBody>
          <a:bodyPr lIns="0" tIns="0" rIns="0" bIns="0" anchor="t"/>
          <a:lstStyle>
            <a:lvl1pPr algn="ctr" defTabSz="584200">
              <a:defRPr sz="1800">
                <a:solidFill>
                  <a:srgbClr val="000000"/>
                </a:solidFill>
                <a:uFillTx/>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type="tx" showMasterSp="1" showMasterPhAnim="1">
  <p:cSld name="ILC Physics Title (middle)">
    <p:spTree>
      <p:nvGrpSpPr>
        <p:cNvPr id="1" name=""/>
        <p:cNvGrpSpPr/>
        <p:nvPr/>
      </p:nvGrpSpPr>
      <p:grpSpPr>
        <a:xfrm>
          <a:off x="0" y="0"/>
          <a:ext cx="0" cy="0"/>
          <a:chOff x="0" y="0"/>
          <a:chExt cx="0" cy="0"/>
        </a:xfrm>
      </p:grpSpPr>
      <p:sp>
        <p:nvSpPr>
          <p:cNvPr id="702" name="Shape 702"/>
          <p:cNvSpPr/>
          <p:nvPr>
            <p:ph type="title"/>
          </p:nvPr>
        </p:nvSpPr>
        <p:spPr>
          <a:xfrm>
            <a:off x="1270000" y="2971800"/>
            <a:ext cx="10464801" cy="3810000"/>
          </a:xfrm>
          <a:prstGeom prst="rect">
            <a:avLst/>
          </a:prstGeom>
          <a:ln>
            <a:miter lim="400000"/>
          </a:ln>
        </p:spPr>
        <p:txBody>
          <a:bodyPr lIns="50800" tIns="50800" rIns="50800" bIns="50800"/>
          <a:lstStyle>
            <a:lvl1pPr defTabSz="747776">
              <a:defRPr b="1" sz="8000">
                <a:uFillTx/>
                <a:latin typeface="Helvetica Neue"/>
                <a:ea typeface="Helvetica Neue"/>
                <a:cs typeface="Helvetica Neue"/>
                <a:sym typeface="Helvetica Neue"/>
              </a:defRPr>
            </a:lvl1pPr>
          </a:lstStyle>
          <a:p>
            <a:pPr/>
            <a:r>
              <a:t>タイトルテキスト</a:t>
            </a:r>
          </a:p>
        </p:txBody>
      </p:sp>
      <p:sp>
        <p:nvSpPr>
          <p:cNvPr id="703" name="Shape 703"/>
          <p:cNvSpPr/>
          <p:nvPr>
            <p:ph type="sldNum" sz="quarter" idx="2"/>
          </p:nvPr>
        </p:nvSpPr>
        <p:spPr>
          <a:xfrm>
            <a:off x="12485420" y="9258300"/>
            <a:ext cx="340260" cy="324511"/>
          </a:xfrm>
          <a:prstGeom prst="rect">
            <a:avLst/>
          </a:prstGeom>
          <a:ln>
            <a:miter lim="400000"/>
          </a:ln>
        </p:spPr>
        <p:txBody>
          <a:bodyPr lIns="50800" tIns="50800" rIns="50800" bIns="50800" anchor="t"/>
          <a:lstStyle>
            <a:lvl1pPr algn="ctr" defTabSz="747776">
              <a:defRPr>
                <a:solidFill>
                  <a:srgbClr val="000000"/>
                </a:solidFill>
                <a:uFillTx/>
                <a:latin typeface="Helvetica Neue"/>
                <a:ea typeface="Helvetica Neue"/>
                <a:cs typeface="Helvetica Neue"/>
                <a:sym typeface="Helvetica Neue"/>
              </a:defRPr>
            </a:lvl1pPr>
          </a:lstStyle>
          <a:p>
            <a:pPr/>
            <a:fld id="{86CB4B4D-7CA3-9044-876B-883B54F8677D}" type="slidenum"/>
          </a:p>
        </p:txBody>
      </p:sp>
      <p:sp>
        <p:nvSpPr>
          <p:cNvPr id="704" name="Shape 704"/>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747776">
              <a:defRPr>
                <a:latin typeface="Helvetica Neue"/>
                <a:ea typeface="Helvetica Neue"/>
                <a:cs typeface="Helvetica Neue"/>
                <a:sym typeface="Helvetica Neue"/>
              </a:defRPr>
            </a:pPr>
            <a:r>
              <a:t>K.Fujii,  Tohoku Univ.</a:t>
            </a:r>
            <a:r>
              <a:t>, April 24, 2014</a:t>
            </a:r>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type="tx" showMasterSp="1" showMasterPhAnim="1">
  <p:cSld name="Default - 白紙">
    <p:spTree>
      <p:nvGrpSpPr>
        <p:cNvPr id="1" name=""/>
        <p:cNvGrpSpPr/>
        <p:nvPr/>
      </p:nvGrpSpPr>
      <p:grpSpPr>
        <a:xfrm>
          <a:off x="0" y="0"/>
          <a:ext cx="0" cy="0"/>
          <a:chOff x="0" y="0"/>
          <a:chExt cx="0" cy="0"/>
        </a:xfrm>
      </p:grpSpPr>
      <p:sp>
        <p:nvSpPr>
          <p:cNvPr id="711" name="Shape 711"/>
          <p:cNvSpPr/>
          <p:nvPr>
            <p:ph type="sldNum" sz="quarter" idx="2"/>
          </p:nvPr>
        </p:nvSpPr>
        <p:spPr>
          <a:xfrm>
            <a:off x="12064092" y="9236541"/>
            <a:ext cx="290468" cy="313437"/>
          </a:xfrm>
          <a:prstGeom prst="rect">
            <a:avLst/>
          </a:prstGeom>
        </p:spPr>
        <p:txBody>
          <a:bodyPr lIns="48767" tIns="48767" rIns="48767" bIns="48767"/>
          <a:lstStyle>
            <a:lvl1pPr defTabSz="1300480">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type="tx" showMasterSp="1" showMasterPhAnim="1">
  <p:cSld name="Custom Layout">
    <p:spTree>
      <p:nvGrpSpPr>
        <p:cNvPr id="1" name=""/>
        <p:cNvGrpSpPr/>
        <p:nvPr/>
      </p:nvGrpSpPr>
      <p:grpSpPr>
        <a:xfrm>
          <a:off x="0" y="0"/>
          <a:ext cx="0" cy="0"/>
          <a:chOff x="0" y="0"/>
          <a:chExt cx="0" cy="0"/>
        </a:xfrm>
      </p:grpSpPr>
      <p:sp>
        <p:nvSpPr>
          <p:cNvPr id="718" name="Shape 718"/>
          <p:cNvSpPr/>
          <p:nvPr>
            <p:ph type="title"/>
          </p:nvPr>
        </p:nvSpPr>
        <p:spPr>
          <a:xfrm>
            <a:off x="1182256" y="1347556"/>
            <a:ext cx="10640292" cy="928284"/>
          </a:xfrm>
          <a:prstGeom prst="rect">
            <a:avLst/>
          </a:prstGeom>
          <a:ln>
            <a:miter lim="400000"/>
          </a:ln>
        </p:spPr>
        <p:txBody>
          <a:bodyPr lIns="0" tIns="0" rIns="0" bIns="0">
            <a:normAutofit fontScale="100000" lnSpcReduction="0"/>
          </a:bodyPr>
          <a:lstStyle>
            <a:lvl1pPr algn="l" defTabSz="585216">
              <a:defRPr b="1" sz="3800">
                <a:uFillTx/>
                <a:latin typeface="Arial"/>
                <a:ea typeface="Arial"/>
                <a:cs typeface="Arial"/>
                <a:sym typeface="Arial"/>
              </a:defRPr>
            </a:lvl1pPr>
          </a:lstStyle>
          <a:p>
            <a:pPr/>
            <a:r>
              <a:t>タイトルテキスト</a:t>
            </a:r>
          </a:p>
        </p:txBody>
      </p:sp>
      <p:sp>
        <p:nvSpPr>
          <p:cNvPr id="719" name="Shape 719"/>
          <p:cNvSpPr/>
          <p:nvPr>
            <p:ph type="sldNum" sz="quarter" idx="2"/>
          </p:nvPr>
        </p:nvSpPr>
        <p:spPr>
          <a:xfrm>
            <a:off x="9320106" y="9126813"/>
            <a:ext cx="3034454" cy="345949"/>
          </a:xfrm>
          <a:prstGeom prst="rect">
            <a:avLst/>
          </a:prstGeom>
          <a:ln>
            <a:miter lim="400000"/>
          </a:ln>
        </p:spPr>
        <p:txBody>
          <a:bodyPr wrap="square" lIns="65023" tIns="65023" rIns="65023" bIns="65023"/>
          <a:lstStyle>
            <a:lvl1pPr defTabSz="585216">
              <a:defRPr sz="1400">
                <a:solidFill>
                  <a:srgbClr val="888888"/>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Default - 白紙 コピー 1">
    <p:spTree>
      <p:nvGrpSpPr>
        <p:cNvPr id="1" name=""/>
        <p:cNvGrpSpPr/>
        <p:nvPr/>
      </p:nvGrpSpPr>
      <p:grpSpPr>
        <a:xfrm>
          <a:off x="0" y="0"/>
          <a:ext cx="0" cy="0"/>
          <a:chOff x="0" y="0"/>
          <a:chExt cx="0" cy="0"/>
        </a:xfrm>
      </p:grpSpPr>
      <p:sp>
        <p:nvSpPr>
          <p:cNvPr id="83" name="Shape 83"/>
          <p:cNvSpPr/>
          <p:nvPr>
            <p:ph type="sldNum" sz="quarter" idx="2"/>
          </p:nvPr>
        </p:nvSpPr>
        <p:spPr>
          <a:xfrm>
            <a:off x="12075813" y="9256710"/>
            <a:ext cx="238722" cy="221954"/>
          </a:xfrm>
          <a:prstGeom prst="rect">
            <a:avLst/>
          </a:prstGeom>
          <a:ln>
            <a:miter lim="400000"/>
          </a:ln>
        </p:spPr>
        <p:txBody>
          <a:bodyPr lIns="0" tIns="0" rIns="0" bIns="0" anchor="t"/>
          <a:lstStyle>
            <a:lvl1pPr algn="ctr" defTabSz="584200">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647700" y="390596"/>
            <a:ext cx="11709400" cy="1625601"/>
          </a:xfrm>
          <a:prstGeom prst="rect">
            <a:avLst/>
          </a:prstGeom>
          <a:ln w="12700"/>
          <a:extLst>
            <a:ext uri="{C572A759-6A51-4108-AA02-DFA0A04FC94B}">
              <ma14:wrappingTextBoxFlag xmlns:ma14="http://schemas.microsoft.com/office/mac/drawingml/2011/main" val="1"/>
            </a:ext>
          </a:extLst>
        </p:spPr>
        <p:txBody>
          <a:bodyPr lIns="38100" tIns="38100" rIns="38100" bIns="38100" anchor="ctr"/>
          <a:lstStyle/>
          <a:p>
            <a:pPr/>
            <a:r>
              <a:t>タイトルテキスト</a:t>
            </a:r>
          </a:p>
        </p:txBody>
      </p:sp>
      <p:sp>
        <p:nvSpPr>
          <p:cNvPr id="3" name="Shape 3"/>
          <p:cNvSpPr/>
          <p:nvPr>
            <p:ph type="body" idx="1"/>
          </p:nvPr>
        </p:nvSpPr>
        <p:spPr>
          <a:xfrm>
            <a:off x="647700" y="2273300"/>
            <a:ext cx="11709400" cy="6436926"/>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2pPr marL="742950" indent="-285750">
              <a:spcBef>
                <a:spcPts val="900"/>
              </a:spcBef>
              <a:buChar char="–"/>
              <a:defRPr sz="3800"/>
            </a:lvl2pPr>
            <a:lvl3pPr marL="1143000" indent="-228600">
              <a:spcBef>
                <a:spcPts val="800"/>
              </a:spcBef>
              <a:defRPr sz="3400"/>
            </a:lvl3pPr>
            <a:lvl4pPr marL="1600200" indent="-228600">
              <a:spcBef>
                <a:spcPts val="600"/>
              </a:spcBef>
              <a:buChar char="–"/>
              <a:defRPr sz="2800"/>
            </a:lvl4pPr>
            <a:lvl5pPr marL="2057400" indent="-228600">
              <a:spcBef>
                <a:spcPts val="600"/>
              </a:spcBef>
              <a:buChar char="»"/>
              <a:defRPr sz="2800"/>
            </a:lvl5pPr>
          </a:lstStyle>
          <a:p>
            <a:pPr/>
            <a:r>
              <a:t>本文レベル1</a:t>
            </a:r>
          </a:p>
          <a:p>
            <a:pPr lvl="1"/>
            <a:r>
              <a:t>本文レベル2</a:t>
            </a:r>
          </a:p>
          <a:p>
            <a:pPr lvl="2"/>
            <a:r>
              <a:t>本文レベル3</a:t>
            </a:r>
          </a:p>
          <a:p>
            <a:pPr lvl="3"/>
            <a:r>
              <a:t>本文レベル4</a:t>
            </a:r>
          </a:p>
          <a:p>
            <a:pPr lvl="4"/>
            <a:r>
              <a:t>本文レベル 5</a:t>
            </a:r>
          </a:p>
        </p:txBody>
      </p:sp>
      <p:sp>
        <p:nvSpPr>
          <p:cNvPr id="4" name="Shape 4"/>
          <p:cNvSpPr/>
          <p:nvPr>
            <p:ph type="sldNum" sz="quarter" idx="2"/>
          </p:nvPr>
        </p:nvSpPr>
        <p:spPr>
          <a:xfrm>
            <a:off x="12059682" y="9236286"/>
            <a:ext cx="294879" cy="317501"/>
          </a:xfrm>
          <a:prstGeom prst="rect">
            <a:avLst/>
          </a:prstGeom>
          <a:ln w="12700"/>
        </p:spPr>
        <p:txBody>
          <a:bodyPr wrap="none" lIns="38100" tIns="38100" rIns="38100" bIns="38100" anchor="ctr">
            <a:spAutoFit/>
          </a:bodyPr>
          <a:lstStyle>
            <a:lvl1pPr algn="r" defTabSz="1295400">
              <a:defRPr sz="1600">
                <a:solidFill>
                  <a:srgbClr val="9A9A9A"/>
                </a:solidFill>
                <a:uFill>
                  <a:solidFill>
                    <a:srgbClr val="9A9A9A"/>
                  </a:solidFill>
                </a:uFill>
                <a:latin typeface="+mn-lt"/>
                <a:ea typeface="+mn-ea"/>
                <a:cs typeface="+mn-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Lst>
  <p:transition xmlns:p14="http://schemas.microsoft.com/office/powerpoint/2010/main" spd="med" advClick="1"/>
  <p:txStyles>
    <p:titleStyle>
      <a:lvl1pPr marL="0" marR="0" indent="0" algn="ctr" defTabSz="1295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mn-lt"/>
          <a:ea typeface="+mn-ea"/>
          <a:cs typeface="+mn-cs"/>
          <a:sym typeface="Calibri"/>
        </a:defRPr>
      </a:lvl1pPr>
      <a:lvl2pPr marL="0" marR="0" indent="228600" algn="ctr" defTabSz="1295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mn-lt"/>
          <a:ea typeface="+mn-ea"/>
          <a:cs typeface="+mn-cs"/>
          <a:sym typeface="Calibri"/>
        </a:defRPr>
      </a:lvl2pPr>
      <a:lvl3pPr marL="0" marR="0" indent="457200" algn="ctr" defTabSz="1295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mn-lt"/>
          <a:ea typeface="+mn-ea"/>
          <a:cs typeface="+mn-cs"/>
          <a:sym typeface="Calibri"/>
        </a:defRPr>
      </a:lvl3pPr>
      <a:lvl4pPr marL="0" marR="0" indent="685800" algn="ctr" defTabSz="1295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mn-lt"/>
          <a:ea typeface="+mn-ea"/>
          <a:cs typeface="+mn-cs"/>
          <a:sym typeface="Calibri"/>
        </a:defRPr>
      </a:lvl4pPr>
      <a:lvl5pPr marL="0" marR="0" indent="914400" algn="ctr" defTabSz="1295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mn-lt"/>
          <a:ea typeface="+mn-ea"/>
          <a:cs typeface="+mn-cs"/>
          <a:sym typeface="Calibri"/>
        </a:defRPr>
      </a:lvl5pPr>
      <a:lvl6pPr marL="0" marR="0" indent="1143000" algn="ctr" defTabSz="1295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mn-lt"/>
          <a:ea typeface="+mn-ea"/>
          <a:cs typeface="+mn-cs"/>
          <a:sym typeface="Calibri"/>
        </a:defRPr>
      </a:lvl6pPr>
      <a:lvl7pPr marL="0" marR="0" indent="1371600" algn="ctr" defTabSz="1295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mn-lt"/>
          <a:ea typeface="+mn-ea"/>
          <a:cs typeface="+mn-cs"/>
          <a:sym typeface="Calibri"/>
        </a:defRPr>
      </a:lvl7pPr>
      <a:lvl8pPr marL="0" marR="0" indent="1600200" algn="ctr" defTabSz="1295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mn-lt"/>
          <a:ea typeface="+mn-ea"/>
          <a:cs typeface="+mn-cs"/>
          <a:sym typeface="Calibri"/>
        </a:defRPr>
      </a:lvl8pPr>
      <a:lvl9pPr marL="0" marR="0" indent="1828800" algn="ctr" defTabSz="1295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mn-lt"/>
          <a:ea typeface="+mn-ea"/>
          <a:cs typeface="+mn-cs"/>
          <a:sym typeface="Calibri"/>
        </a:defRPr>
      </a:lvl9pPr>
    </p:titleStyle>
    <p:bodyStyle>
      <a:lvl1pPr marL="342900" marR="0" indent="-342900" algn="l" defTabSz="12954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mn-lt"/>
          <a:ea typeface="+mn-ea"/>
          <a:cs typeface="+mn-cs"/>
          <a:sym typeface="Calibri"/>
        </a:defRPr>
      </a:lvl1pPr>
      <a:lvl2pPr marL="788068" marR="0" indent="-330868" algn="l" defTabSz="12954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mn-lt"/>
          <a:ea typeface="+mn-ea"/>
          <a:cs typeface="+mn-cs"/>
          <a:sym typeface="Calibri"/>
        </a:defRPr>
      </a:lvl2pPr>
      <a:lvl3pPr marL="1210235" marR="0" indent="-295835" algn="l" defTabSz="12954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mn-lt"/>
          <a:ea typeface="+mn-ea"/>
          <a:cs typeface="+mn-cs"/>
          <a:sym typeface="Calibri"/>
        </a:defRPr>
      </a:lvl3pPr>
      <a:lvl4pPr marL="1730828" marR="0" indent="-359228" algn="l" defTabSz="12954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mn-lt"/>
          <a:ea typeface="+mn-ea"/>
          <a:cs typeface="+mn-cs"/>
          <a:sym typeface="Calibri"/>
        </a:defRPr>
      </a:lvl4pPr>
      <a:lvl5pPr marL="2188028" marR="0" indent="-359228" algn="l" defTabSz="12954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mn-lt"/>
          <a:ea typeface="+mn-ea"/>
          <a:cs typeface="+mn-cs"/>
          <a:sym typeface="Calibri"/>
        </a:defRPr>
      </a:lvl5pPr>
      <a:lvl6pPr marL="3349171" marR="0" indent="-898071" algn="l" defTabSz="1295400" rtl="0" latinLnBrk="0">
        <a:lnSpc>
          <a:spcPct val="100000"/>
        </a:lnSpc>
        <a:spcBef>
          <a:spcPts val="1000"/>
        </a:spcBef>
        <a:spcAft>
          <a:spcPts val="0"/>
        </a:spcAft>
        <a:buClr>
          <a:srgbClr val="000000"/>
        </a:buClr>
        <a:buSzPct val="171000"/>
        <a:buFont typeface="Arial"/>
        <a:buChar char="•"/>
        <a:tabLst/>
        <a:defRPr b="0" baseline="0" cap="none" i="0" spc="0" strike="noStrike" sz="4400" u="none">
          <a:ln>
            <a:noFill/>
          </a:ln>
          <a:solidFill>
            <a:srgbClr val="000000"/>
          </a:solidFill>
          <a:uFill>
            <a:solidFill>
              <a:srgbClr val="000000"/>
            </a:solidFill>
          </a:uFill>
          <a:latin typeface="+mn-lt"/>
          <a:ea typeface="+mn-ea"/>
          <a:cs typeface="+mn-cs"/>
          <a:sym typeface="Calibri"/>
        </a:defRPr>
      </a:lvl6pPr>
      <a:lvl7pPr marL="3704771" marR="0" indent="-898071" algn="l" defTabSz="1295400" rtl="0" latinLnBrk="0">
        <a:lnSpc>
          <a:spcPct val="100000"/>
        </a:lnSpc>
        <a:spcBef>
          <a:spcPts val="1000"/>
        </a:spcBef>
        <a:spcAft>
          <a:spcPts val="0"/>
        </a:spcAft>
        <a:buClr>
          <a:srgbClr val="000000"/>
        </a:buClr>
        <a:buSzPct val="171000"/>
        <a:buFont typeface="Arial"/>
        <a:buChar char="•"/>
        <a:tabLst/>
        <a:defRPr b="0" baseline="0" cap="none" i="0" spc="0" strike="noStrike" sz="4400" u="none">
          <a:ln>
            <a:noFill/>
          </a:ln>
          <a:solidFill>
            <a:srgbClr val="000000"/>
          </a:solidFill>
          <a:uFill>
            <a:solidFill>
              <a:srgbClr val="000000"/>
            </a:solidFill>
          </a:uFill>
          <a:latin typeface="+mn-lt"/>
          <a:ea typeface="+mn-ea"/>
          <a:cs typeface="+mn-cs"/>
          <a:sym typeface="Calibri"/>
        </a:defRPr>
      </a:lvl7pPr>
      <a:lvl8pPr marL="4060371" marR="0" indent="-898071" algn="l" defTabSz="1295400" rtl="0" latinLnBrk="0">
        <a:lnSpc>
          <a:spcPct val="100000"/>
        </a:lnSpc>
        <a:spcBef>
          <a:spcPts val="1000"/>
        </a:spcBef>
        <a:spcAft>
          <a:spcPts val="0"/>
        </a:spcAft>
        <a:buClr>
          <a:srgbClr val="000000"/>
        </a:buClr>
        <a:buSzPct val="171000"/>
        <a:buFont typeface="Arial"/>
        <a:buChar char="•"/>
        <a:tabLst/>
        <a:defRPr b="0" baseline="0" cap="none" i="0" spc="0" strike="noStrike" sz="4400" u="none">
          <a:ln>
            <a:noFill/>
          </a:ln>
          <a:solidFill>
            <a:srgbClr val="000000"/>
          </a:solidFill>
          <a:uFill>
            <a:solidFill>
              <a:srgbClr val="000000"/>
            </a:solidFill>
          </a:uFill>
          <a:latin typeface="+mn-lt"/>
          <a:ea typeface="+mn-ea"/>
          <a:cs typeface="+mn-cs"/>
          <a:sym typeface="Calibri"/>
        </a:defRPr>
      </a:lvl8pPr>
      <a:lvl9pPr marL="4415971" marR="0" indent="-898071" algn="l" defTabSz="1295400" rtl="0" latinLnBrk="0">
        <a:lnSpc>
          <a:spcPct val="100000"/>
        </a:lnSpc>
        <a:spcBef>
          <a:spcPts val="1000"/>
        </a:spcBef>
        <a:spcAft>
          <a:spcPts val="0"/>
        </a:spcAft>
        <a:buClr>
          <a:srgbClr val="000000"/>
        </a:buClr>
        <a:buSzPct val="171000"/>
        <a:buFont typeface="Arial"/>
        <a:buChar char="•"/>
        <a:tabLst/>
        <a:defRPr b="0" baseline="0" cap="none" i="0" spc="0" strike="noStrike" sz="4400" u="none">
          <a:ln>
            <a:noFill/>
          </a:ln>
          <a:solidFill>
            <a:srgbClr val="000000"/>
          </a:solidFill>
          <a:uFill>
            <a:solidFill>
              <a:srgbClr val="000000"/>
            </a:solidFill>
          </a:uFill>
          <a:latin typeface="+mn-lt"/>
          <a:ea typeface="+mn-ea"/>
          <a:cs typeface="+mn-cs"/>
          <a:sym typeface="Calibri"/>
        </a:defRPr>
      </a:lvl9pPr>
    </p:bodyStyle>
    <p:otherStyle>
      <a:lvl1pPr marL="0" marR="0" indent="0" algn="r" defTabSz="12954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A9A9A"/>
            </a:solidFill>
          </a:uFill>
          <a:latin typeface="+mn-lt"/>
          <a:ea typeface="+mn-ea"/>
          <a:cs typeface="+mn-cs"/>
          <a:sym typeface="Calibri"/>
        </a:defRPr>
      </a:lvl1pPr>
      <a:lvl2pPr marL="0" marR="0" indent="0" algn="r" defTabSz="12954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A9A9A"/>
            </a:solidFill>
          </a:uFill>
          <a:latin typeface="+mn-lt"/>
          <a:ea typeface="+mn-ea"/>
          <a:cs typeface="+mn-cs"/>
          <a:sym typeface="Calibri"/>
        </a:defRPr>
      </a:lvl2pPr>
      <a:lvl3pPr marL="0" marR="0" indent="0" algn="r" defTabSz="12954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A9A9A"/>
            </a:solidFill>
          </a:uFill>
          <a:latin typeface="+mn-lt"/>
          <a:ea typeface="+mn-ea"/>
          <a:cs typeface="+mn-cs"/>
          <a:sym typeface="Calibri"/>
        </a:defRPr>
      </a:lvl3pPr>
      <a:lvl4pPr marL="0" marR="0" indent="0" algn="r" defTabSz="12954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A9A9A"/>
            </a:solidFill>
          </a:uFill>
          <a:latin typeface="+mn-lt"/>
          <a:ea typeface="+mn-ea"/>
          <a:cs typeface="+mn-cs"/>
          <a:sym typeface="Calibri"/>
        </a:defRPr>
      </a:lvl4pPr>
      <a:lvl5pPr marL="0" marR="0" indent="0" algn="r" defTabSz="12954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A9A9A"/>
            </a:solidFill>
          </a:uFill>
          <a:latin typeface="+mn-lt"/>
          <a:ea typeface="+mn-ea"/>
          <a:cs typeface="+mn-cs"/>
          <a:sym typeface="Calibri"/>
        </a:defRPr>
      </a:lvl5pPr>
      <a:lvl6pPr marL="0" marR="0" indent="0" algn="r" defTabSz="12954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A9A9A"/>
            </a:solidFill>
          </a:uFill>
          <a:latin typeface="+mn-lt"/>
          <a:ea typeface="+mn-ea"/>
          <a:cs typeface="+mn-cs"/>
          <a:sym typeface="Calibri"/>
        </a:defRPr>
      </a:lvl6pPr>
      <a:lvl7pPr marL="0" marR="0" indent="0" algn="r" defTabSz="12954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A9A9A"/>
            </a:solidFill>
          </a:uFill>
          <a:latin typeface="+mn-lt"/>
          <a:ea typeface="+mn-ea"/>
          <a:cs typeface="+mn-cs"/>
          <a:sym typeface="Calibri"/>
        </a:defRPr>
      </a:lvl7pPr>
      <a:lvl8pPr marL="0" marR="0" indent="0" algn="r" defTabSz="12954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A9A9A"/>
            </a:solidFill>
          </a:uFill>
          <a:latin typeface="+mn-lt"/>
          <a:ea typeface="+mn-ea"/>
          <a:cs typeface="+mn-cs"/>
          <a:sym typeface="Calibri"/>
        </a:defRPr>
      </a:lvl8pPr>
      <a:lvl9pPr marL="0" marR="0" indent="0" algn="r" defTabSz="12954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1.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69.png"/><Relationship Id="rId3" Type="http://schemas.openxmlformats.org/officeDocument/2006/relationships/image" Target="../media/image270.png"/><Relationship Id="rId4" Type="http://schemas.openxmlformats.org/officeDocument/2006/relationships/image" Target="../media/image271.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72.png"/><Relationship Id="rId3" Type="http://schemas.openxmlformats.org/officeDocument/2006/relationships/image" Target="../media/image273.png"/><Relationship Id="rId4" Type="http://schemas.openxmlformats.org/officeDocument/2006/relationships/image" Target="../media/image29.tif"/></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74.png"/><Relationship Id="rId3" Type="http://schemas.openxmlformats.org/officeDocument/2006/relationships/image" Target="../media/image275.png"/><Relationship Id="rId4" Type="http://schemas.openxmlformats.org/officeDocument/2006/relationships/image" Target="../media/image276.pn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77.pn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52.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78.pn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0.tif"/></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7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5.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5.jpeg"/><Relationship Id="rId3" Type="http://schemas.openxmlformats.org/officeDocument/2006/relationships/image" Target="../media/image2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7.jpe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1.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gif"/><Relationship Id="rId3" Type="http://schemas.openxmlformats.org/officeDocument/2006/relationships/image" Target="../media/image54.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4.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54.png"/><Relationship Id="rId11" Type="http://schemas.openxmlformats.org/officeDocument/2006/relationships/image" Target="../media/image70.png"/><Relationship Id="rId12" Type="http://schemas.openxmlformats.org/officeDocument/2006/relationships/image" Target="../media/image7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xml"/><Relationship Id="rId3" Type="http://schemas.openxmlformats.org/officeDocument/2006/relationships/image" Target="../media/image49.png"/><Relationship Id="rId4" Type="http://schemas.openxmlformats.org/officeDocument/2006/relationships/image" Target="../media/image54.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 Id="rId11" Type="http://schemas.openxmlformats.org/officeDocument/2006/relationships/image" Target="../media/image78.png"/><Relationship Id="rId12" Type="http://schemas.openxmlformats.org/officeDocument/2006/relationships/image" Target="../media/image79.png"/><Relationship Id="rId13" Type="http://schemas.openxmlformats.org/officeDocument/2006/relationships/image" Target="../media/image80.png"/><Relationship Id="rId14" Type="http://schemas.openxmlformats.org/officeDocument/2006/relationships/image" Target="../media/image81.png"/><Relationship Id="rId15" Type="http://schemas.openxmlformats.org/officeDocument/2006/relationships/image" Target="../media/image82.png"/><Relationship Id="rId16" Type="http://schemas.openxmlformats.org/officeDocument/2006/relationships/image" Target="../media/image83.png"/><Relationship Id="rId17" Type="http://schemas.openxmlformats.org/officeDocument/2006/relationships/image" Target="../media/image84.png"/><Relationship Id="rId18" Type="http://schemas.openxmlformats.org/officeDocument/2006/relationships/image" Target="../media/image85.png"/><Relationship Id="rId19" Type="http://schemas.openxmlformats.org/officeDocument/2006/relationships/image" Target="../media/image61.png"/><Relationship Id="rId20" Type="http://schemas.openxmlformats.org/officeDocument/2006/relationships/image" Target="../media/image8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52.png"/><Relationship Id="rId3" Type="http://schemas.openxmlformats.org/officeDocument/2006/relationships/image" Target="../media/image8.jpeg"/><Relationship Id="rId4" Type="http://schemas.openxmlformats.org/officeDocument/2006/relationships/image" Target="../media/image53.png"/><Relationship Id="rId5" Type="http://schemas.openxmlformats.org/officeDocument/2006/relationships/image" Target="../media/image49.png"/><Relationship Id="rId6" Type="http://schemas.openxmlformats.org/officeDocument/2006/relationships/image" Target="../media/image46.png"/><Relationship Id="rId7" Type="http://schemas.openxmlformats.org/officeDocument/2006/relationships/image" Target="../media/image45.png"/><Relationship Id="rId8" Type="http://schemas.openxmlformats.org/officeDocument/2006/relationships/image" Target="../media/image64.png"/><Relationship Id="rId9" Type="http://schemas.openxmlformats.org/officeDocument/2006/relationships/image" Target="../media/image68.png"/><Relationship Id="rId10" Type="http://schemas.openxmlformats.org/officeDocument/2006/relationships/image" Target="../media/image55.png"/><Relationship Id="rId11" Type="http://schemas.openxmlformats.org/officeDocument/2006/relationships/image" Target="../media/image87.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xml"/><Relationship Id="rId3" Type="http://schemas.openxmlformats.org/officeDocument/2006/relationships/image" Target="../media/image88.png"/><Relationship Id="rId4" Type="http://schemas.openxmlformats.org/officeDocument/2006/relationships/image" Target="../media/image49.png"/><Relationship Id="rId5" Type="http://schemas.openxmlformats.org/officeDocument/2006/relationships/image" Target="../media/image89.png"/><Relationship Id="rId6" Type="http://schemas.openxmlformats.org/officeDocument/2006/relationships/image" Target="../media/image90.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1.png"/><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 Id="rId11" Type="http://schemas.openxmlformats.org/officeDocument/2006/relationships/image" Target="../media/image100.png"/><Relationship Id="rId12" Type="http://schemas.openxmlformats.org/officeDocument/2006/relationships/image" Target="../media/image10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2.tif"/><Relationship Id="rId3" Type="http://schemas.openxmlformats.org/officeDocument/2006/relationships/image" Target="../media/image102.png"/><Relationship Id="rId4" Type="http://schemas.openxmlformats.org/officeDocument/2006/relationships/image" Target="../media/image43.png"/><Relationship Id="rId5" Type="http://schemas.openxmlformats.org/officeDocument/2006/relationships/image" Target="../media/image10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04.png"/><Relationship Id="rId3" Type="http://schemas.openxmlformats.org/officeDocument/2006/relationships/image" Target="../media/image4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3.tif"/><Relationship Id="rId3" Type="http://schemas.openxmlformats.org/officeDocument/2006/relationships/image" Target="../media/image105.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tif"/><Relationship Id="rId3" Type="http://schemas.openxmlformats.org/officeDocument/2006/relationships/image" Target="../media/image10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7.png"/><Relationship Id="rId3" Type="http://schemas.openxmlformats.org/officeDocument/2006/relationships/image" Target="../media/image108.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09.png"/><Relationship Id="rId3" Type="http://schemas.openxmlformats.org/officeDocument/2006/relationships/image" Target="../media/image110.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11.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17.png"/><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22.png"/><Relationship Id="rId4" Type="http://schemas.openxmlformats.org/officeDocument/2006/relationships/image" Target="../media/image11.tif"/><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8.jpeg"/><Relationship Id="rId9" Type="http://schemas.openxmlformats.org/officeDocument/2006/relationships/image" Target="../media/image126.png"/><Relationship Id="rId10" Type="http://schemas.openxmlformats.org/officeDocument/2006/relationships/image" Target="../media/image127.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8.png"/><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9" Type="http://schemas.openxmlformats.org/officeDocument/2006/relationships/image" Target="../media/image135.png"/><Relationship Id="rId10" Type="http://schemas.openxmlformats.org/officeDocument/2006/relationships/image" Target="../media/image136.png"/><Relationship Id="rId11" Type="http://schemas.openxmlformats.org/officeDocument/2006/relationships/image" Target="../media/image137.png"/><Relationship Id="rId12" Type="http://schemas.openxmlformats.org/officeDocument/2006/relationships/image" Target="../media/image138.png"/><Relationship Id="rId13" Type="http://schemas.openxmlformats.org/officeDocument/2006/relationships/image" Target="../media/image139.png"/><Relationship Id="rId14" Type="http://schemas.openxmlformats.org/officeDocument/2006/relationships/image" Target="../media/image140.png"/><Relationship Id="rId15" Type="http://schemas.openxmlformats.org/officeDocument/2006/relationships/image" Target="../media/image141.png"/><Relationship Id="rId16" Type="http://schemas.openxmlformats.org/officeDocument/2006/relationships/image" Target="../media/image142.png"/><Relationship Id="rId17" Type="http://schemas.openxmlformats.org/officeDocument/2006/relationships/image" Target="../media/image14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44.png"/><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49.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0.png"/><Relationship Id="rId3" Type="http://schemas.openxmlformats.org/officeDocument/2006/relationships/image" Target="../media/image151.png"/><Relationship Id="rId4" Type="http://schemas.openxmlformats.org/officeDocument/2006/relationships/image" Target="../media/image152.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53.png"/><Relationship Id="rId3" Type="http://schemas.openxmlformats.org/officeDocument/2006/relationships/image" Target="../media/image154.png"/><Relationship Id="rId4" Type="http://schemas.openxmlformats.org/officeDocument/2006/relationships/image" Target="../media/image12.tif"/><Relationship Id="rId5" Type="http://schemas.openxmlformats.org/officeDocument/2006/relationships/image" Target="../media/image155.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56.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57.png"/><Relationship Id="rId3" Type="http://schemas.openxmlformats.org/officeDocument/2006/relationships/image" Target="../media/image158.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6.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59.png"/><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56.png"/><Relationship Id="rId8" Type="http://schemas.openxmlformats.org/officeDocument/2006/relationships/image" Target="../media/image164.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3.png"/><Relationship Id="rId5" Type="http://schemas.openxmlformats.org/officeDocument/2006/relationships/image" Target="../media/image56.png"/><Relationship Id="rId6" Type="http://schemas.openxmlformats.org/officeDocument/2006/relationships/image" Target="../media/image164.png"/><Relationship Id="rId7" Type="http://schemas.openxmlformats.org/officeDocument/2006/relationships/image" Target="../media/image16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166.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67.png"/><Relationship Id="rId3" Type="http://schemas.openxmlformats.org/officeDocument/2006/relationships/image" Target="../media/image16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69.png"/><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7" Type="http://schemas.openxmlformats.org/officeDocument/2006/relationships/image" Target="../media/image174.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75.png"/><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8" Type="http://schemas.openxmlformats.org/officeDocument/2006/relationships/image" Target="../media/image181.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90.png"/><Relationship Id="rId11" Type="http://schemas.openxmlformats.org/officeDocument/2006/relationships/image" Target="../media/image191.png"/><Relationship Id="rId12" Type="http://schemas.openxmlformats.org/officeDocument/2006/relationships/image" Target="../media/image192.png"/><Relationship Id="rId13" Type="http://schemas.openxmlformats.org/officeDocument/2006/relationships/image" Target="../media/image193.png"/><Relationship Id="rId14" Type="http://schemas.openxmlformats.org/officeDocument/2006/relationships/image" Target="../media/image194.png"/><Relationship Id="rId15" Type="http://schemas.openxmlformats.org/officeDocument/2006/relationships/image" Target="../media/image195.png"/><Relationship Id="rId16" Type="http://schemas.openxmlformats.org/officeDocument/2006/relationships/image" Target="../media/image196.png"/><Relationship Id="rId17" Type="http://schemas.openxmlformats.org/officeDocument/2006/relationships/image" Target="../media/image197.png"/><Relationship Id="rId18" Type="http://schemas.openxmlformats.org/officeDocument/2006/relationships/image" Target="../media/image198.png"/><Relationship Id="rId19" Type="http://schemas.openxmlformats.org/officeDocument/2006/relationships/image" Target="../media/image199.png"/><Relationship Id="rId20" Type="http://schemas.openxmlformats.org/officeDocument/2006/relationships/image" Target="../media/image200.png"/><Relationship Id="rId21" Type="http://schemas.openxmlformats.org/officeDocument/2006/relationships/image" Target="../media/image201.png"/><Relationship Id="rId22" Type="http://schemas.openxmlformats.org/officeDocument/2006/relationships/image" Target="../media/image202.png"/><Relationship Id="rId23" Type="http://schemas.openxmlformats.org/officeDocument/2006/relationships/image" Target="../media/image203.png"/><Relationship Id="rId24" Type="http://schemas.openxmlformats.org/officeDocument/2006/relationships/image" Target="../media/image204.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05.png"/><Relationship Id="rId3" Type="http://schemas.openxmlformats.org/officeDocument/2006/relationships/image" Target="../media/image13.tif"/><Relationship Id="rId4" Type="http://schemas.openxmlformats.org/officeDocument/2006/relationships/image" Target="../media/image14.tif"/><Relationship Id="rId5" Type="http://schemas.openxmlformats.org/officeDocument/2006/relationships/image" Target="../media/image206.png"/><Relationship Id="rId6" Type="http://schemas.openxmlformats.org/officeDocument/2006/relationships/image" Target="../media/image207.png"/><Relationship Id="rId7" Type="http://schemas.openxmlformats.org/officeDocument/2006/relationships/image" Target="../media/image208.png"/><Relationship Id="rId8" Type="http://schemas.openxmlformats.org/officeDocument/2006/relationships/image" Target="../media/image209.png"/><Relationship Id="rId9" Type="http://schemas.openxmlformats.org/officeDocument/2006/relationships/image" Target="../media/image210.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11.png"/><Relationship Id="rId3" Type="http://schemas.openxmlformats.org/officeDocument/2006/relationships/image" Target="../media/image26.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216.png"/><Relationship Id="rId3" Type="http://schemas.openxmlformats.org/officeDocument/2006/relationships/image" Target="../media/image217.png"/><Relationship Id="rId4" Type="http://schemas.openxmlformats.org/officeDocument/2006/relationships/image" Target="../media/image21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9.png"/><Relationship Id="rId3" Type="http://schemas.openxmlformats.org/officeDocument/2006/relationships/image" Target="../media/image220.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221.png"/><Relationship Id="rId3" Type="http://schemas.openxmlformats.org/officeDocument/2006/relationships/image" Target="../media/image222.png"/><Relationship Id="rId4" Type="http://schemas.openxmlformats.org/officeDocument/2006/relationships/image" Target="../media/image223.png"/><Relationship Id="rId5" Type="http://schemas.openxmlformats.org/officeDocument/2006/relationships/image" Target="../media/image224.png"/><Relationship Id="rId6" Type="http://schemas.openxmlformats.org/officeDocument/2006/relationships/image" Target="../media/image225.png"/><Relationship Id="rId7" Type="http://schemas.openxmlformats.org/officeDocument/2006/relationships/image" Target="../media/image226.png"/><Relationship Id="rId8" Type="http://schemas.openxmlformats.org/officeDocument/2006/relationships/image" Target="../media/image227.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tif"/><Relationship Id="rId3" Type="http://schemas.openxmlformats.org/officeDocument/2006/relationships/image" Target="../media/image9.jpeg"/><Relationship Id="rId4" Type="http://schemas.openxmlformats.org/officeDocument/2006/relationships/image" Target="../media/image228.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3.xm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29.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30.png"/><Relationship Id="rId3" Type="http://schemas.openxmlformats.org/officeDocument/2006/relationships/image" Target="../media/image231.png"/><Relationship Id="rId4" Type="http://schemas.openxmlformats.org/officeDocument/2006/relationships/image" Target="../media/image232.png"/><Relationship Id="rId5" Type="http://schemas.openxmlformats.org/officeDocument/2006/relationships/image" Target="../media/image233.png"/><Relationship Id="rId6" Type="http://schemas.openxmlformats.org/officeDocument/2006/relationships/image" Target="../media/image234.png"/><Relationship Id="rId7" Type="http://schemas.openxmlformats.org/officeDocument/2006/relationships/image" Target="../media/image235.png"/><Relationship Id="rId8" Type="http://schemas.openxmlformats.org/officeDocument/2006/relationships/image" Target="../media/image236.png"/><Relationship Id="rId9" Type="http://schemas.openxmlformats.org/officeDocument/2006/relationships/image" Target="../media/image237.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238.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39.png"/><Relationship Id="rId3" Type="http://schemas.openxmlformats.org/officeDocument/2006/relationships/image" Target="../media/image61.png"/><Relationship Id="rId4" Type="http://schemas.openxmlformats.org/officeDocument/2006/relationships/image" Target="../media/image43.png"/><Relationship Id="rId5" Type="http://schemas.openxmlformats.org/officeDocument/2006/relationships/image" Target="../media/image240.png"/><Relationship Id="rId6" Type="http://schemas.openxmlformats.org/officeDocument/2006/relationships/image" Target="../media/image241.png"/><Relationship Id="rId7" Type="http://schemas.openxmlformats.org/officeDocument/2006/relationships/image" Target="../media/image242.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243.png"/><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6.png"/><Relationship Id="rId6" Type="http://schemas.openxmlformats.org/officeDocument/2006/relationships/image" Target="../media/image247.png"/><Relationship Id="rId7" Type="http://schemas.openxmlformats.org/officeDocument/2006/relationships/image" Target="../media/image24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249.png"/><Relationship Id="rId3" Type="http://schemas.openxmlformats.org/officeDocument/2006/relationships/image" Target="../media/image250.png"/><Relationship Id="rId4" Type="http://schemas.openxmlformats.org/officeDocument/2006/relationships/image" Target="../media/image251.png"/><Relationship Id="rId5" Type="http://schemas.openxmlformats.org/officeDocument/2006/relationships/image" Target="../media/image252.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46.xm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6.tif"/><Relationship Id="rId3" Type="http://schemas.openxmlformats.org/officeDocument/2006/relationships/image" Target="../media/image17.tif"/></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8.tif"/><Relationship Id="rId3" Type="http://schemas.openxmlformats.org/officeDocument/2006/relationships/image" Target="../media/image19.tif"/><Relationship Id="rId4" Type="http://schemas.openxmlformats.org/officeDocument/2006/relationships/image" Target="../media/image20.tif"/><Relationship Id="rId5" Type="http://schemas.openxmlformats.org/officeDocument/2006/relationships/image" Target="../media/image21.tif"/></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2.tif"/><Relationship Id="rId3" Type="http://schemas.openxmlformats.org/officeDocument/2006/relationships/image" Target="../media/image23.tif"/><Relationship Id="rId4" Type="http://schemas.openxmlformats.org/officeDocument/2006/relationships/image" Target="../media/image24.tif"/><Relationship Id="rId5" Type="http://schemas.openxmlformats.org/officeDocument/2006/relationships/image" Target="../media/image25.tif"/></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53.png"/><Relationship Id="rId3" Type="http://schemas.openxmlformats.org/officeDocument/2006/relationships/image" Target="../media/image254.png"/><Relationship Id="rId4" Type="http://schemas.openxmlformats.org/officeDocument/2006/relationships/image" Target="../media/image255.png"/><Relationship Id="rId5" Type="http://schemas.openxmlformats.org/officeDocument/2006/relationships/image" Target="../media/image256.png"/><Relationship Id="rId6" Type="http://schemas.openxmlformats.org/officeDocument/2006/relationships/image" Target="../media/image257.png"/><Relationship Id="rId7" Type="http://schemas.openxmlformats.org/officeDocument/2006/relationships/image" Target="../media/image258.png"/><Relationship Id="rId8" Type="http://schemas.openxmlformats.org/officeDocument/2006/relationships/image" Target="../media/image259.png"/><Relationship Id="rId9" Type="http://schemas.openxmlformats.org/officeDocument/2006/relationships/image" Target="../media/image260.png"/><Relationship Id="rId10" Type="http://schemas.openxmlformats.org/officeDocument/2006/relationships/image" Target="../media/image261.png"/><Relationship Id="rId11" Type="http://schemas.openxmlformats.org/officeDocument/2006/relationships/image" Target="../media/image41.png"/><Relationship Id="rId12" Type="http://schemas.openxmlformats.org/officeDocument/2006/relationships/image" Target="../media/image262.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263.png"/><Relationship Id="rId3" Type="http://schemas.openxmlformats.org/officeDocument/2006/relationships/image" Target="../media/image264.png"/><Relationship Id="rId4" Type="http://schemas.openxmlformats.org/officeDocument/2006/relationships/image" Target="../media/image265.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6.tif"/><Relationship Id="rId3" Type="http://schemas.openxmlformats.org/officeDocument/2006/relationships/image" Target="../media/image266.png"/><Relationship Id="rId4" Type="http://schemas.openxmlformats.org/officeDocument/2006/relationships/image" Target="../media/image27.tif"/><Relationship Id="rId5" Type="http://schemas.openxmlformats.org/officeDocument/2006/relationships/image" Target="../media/image28.tif"/><Relationship Id="rId6" Type="http://schemas.openxmlformats.org/officeDocument/2006/relationships/image" Target="../media/image267.png"/><Relationship Id="rId7" Type="http://schemas.openxmlformats.org/officeDocument/2006/relationships/image" Target="../media/image268.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46.xml"/></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8" name="Shape 728"/>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
        <p:nvSpPr>
          <p:cNvPr id="729" name="Shape 729"/>
          <p:cNvSpPr/>
          <p:nvPr>
            <p:ph type="title"/>
          </p:nvPr>
        </p:nvSpPr>
        <p:spPr>
          <a:xfrm>
            <a:off x="777931" y="1149442"/>
            <a:ext cx="11448938" cy="1437935"/>
          </a:xfrm>
          <a:prstGeom prst="rect">
            <a:avLst/>
          </a:prstGeom>
        </p:spPr>
        <p:txBody>
          <a:bodyPr lIns="65022" tIns="65022" rIns="65022" bIns="65022"/>
          <a:lstStyle>
            <a:lvl1pPr>
              <a:defRPr sz="6300">
                <a:uFill>
                  <a:solidFill>
                    <a:srgbClr val="000000"/>
                  </a:solidFill>
                </a:uFill>
              </a:defRPr>
            </a:lvl1pPr>
          </a:lstStyle>
          <a:p>
            <a:pPr>
              <a:defRPr>
                <a:uFillTx/>
              </a:defRPr>
            </a:pPr>
            <a:r>
              <a:rPr>
                <a:uFill>
                  <a:solidFill>
                    <a:srgbClr val="000000"/>
                  </a:solidFill>
                </a:uFill>
              </a:rPr>
              <a:t>Physics at ILC</a:t>
            </a:r>
          </a:p>
        </p:txBody>
      </p:sp>
      <p:sp>
        <p:nvSpPr>
          <p:cNvPr id="730" name="Shape 730"/>
          <p:cNvSpPr/>
          <p:nvPr/>
        </p:nvSpPr>
        <p:spPr>
          <a:xfrm>
            <a:off x="4466832" y="2913805"/>
            <a:ext cx="4117055" cy="12512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b="1" sz="3200">
                <a:solidFill>
                  <a:srgbClr val="000090"/>
                </a:solidFill>
                <a:latin typeface="Arial"/>
                <a:ea typeface="Arial"/>
                <a:cs typeface="Arial"/>
                <a:sym typeface="Arial"/>
              </a:defRPr>
            </a:pPr>
            <a:r>
              <a:t>Keisuke Fujii (KEK) </a:t>
            </a:r>
          </a:p>
          <a:p>
            <a:pPr algn="ctr">
              <a:defRPr b="1" sz="2200">
                <a:solidFill>
                  <a:srgbClr val="000090"/>
                </a:solidFill>
                <a:latin typeface="Arial"/>
                <a:ea typeface="Arial"/>
                <a:cs typeface="Arial"/>
                <a:sym typeface="Arial"/>
              </a:defRPr>
            </a:pPr>
            <a:r>
              <a:t>Nov. 27, 2015</a:t>
            </a:r>
          </a:p>
          <a:p>
            <a:pPr algn="ctr">
              <a:defRPr b="1" sz="2200">
                <a:solidFill>
                  <a:srgbClr val="000090"/>
                </a:solidFill>
                <a:latin typeface="Arial"/>
                <a:ea typeface="Arial"/>
                <a:cs typeface="Arial"/>
                <a:sym typeface="Arial"/>
              </a:defRPr>
            </a:pPr>
            <a:r>
              <a:t>MadGraph School 2015</a:t>
            </a:r>
          </a:p>
        </p:txBody>
      </p:sp>
      <p:sp>
        <p:nvSpPr>
          <p:cNvPr id="731" name="Shape 731"/>
          <p:cNvSpPr/>
          <p:nvPr/>
        </p:nvSpPr>
        <p:spPr>
          <a:xfrm>
            <a:off x="9537997" y="8641117"/>
            <a:ext cx="2869900" cy="7813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b="1" sz="2200">
                <a:solidFill>
                  <a:srgbClr val="FFFFFF"/>
                </a:solidFill>
                <a:latin typeface="Arial"/>
                <a:ea typeface="Arial"/>
                <a:cs typeface="Arial"/>
                <a:sym typeface="Arial"/>
              </a:defRPr>
            </a:pPr>
            <a:r>
              <a:t>Thanks to T. Tanabe</a:t>
            </a:r>
          </a:p>
          <a:p>
            <a:pPr algn="ctr">
              <a:defRPr b="1" sz="2200">
                <a:solidFill>
                  <a:srgbClr val="FFFFFF"/>
                </a:solidFill>
                <a:latin typeface="Arial"/>
                <a:ea typeface="Arial"/>
                <a:cs typeface="Arial"/>
                <a:sym typeface="Arial"/>
              </a:defRPr>
            </a:pPr>
            <a:r>
              <a:t>for many materials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6" name="Shape 916"/>
          <p:cNvSpPr/>
          <p:nvPr>
            <p:ph type="sldNum" sz="quarter" idx="2"/>
          </p:nvPr>
        </p:nvSpPr>
        <p:spPr>
          <a:xfrm>
            <a:off x="12607848" y="9258300"/>
            <a:ext cx="247804" cy="304800"/>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a:fld id="{86CB4B4D-7CA3-9044-876B-883B54F8677D}" type="slidenum"/>
          </a:p>
        </p:txBody>
      </p:sp>
      <p:sp>
        <p:nvSpPr>
          <p:cNvPr id="917" name="Shape 917"/>
          <p:cNvSpPr/>
          <p:nvPr/>
        </p:nvSpPr>
        <p:spPr>
          <a:xfrm>
            <a:off x="256192" y="1843733"/>
            <a:ext cx="12234030" cy="71844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372533" indent="-372533" defTabSz="830862">
              <a:spcBef>
                <a:spcPts val="1300"/>
              </a:spcBef>
              <a:buSzPct val="171000"/>
              <a:buChar char="•"/>
              <a:defRPr sz="2600">
                <a:latin typeface="Helvetica Neue"/>
                <a:ea typeface="Helvetica Neue"/>
                <a:cs typeface="Helvetica Neue"/>
                <a:sym typeface="Helvetica Neue"/>
              </a:defRPr>
            </a:pPr>
            <a:r>
              <a:t>If </a:t>
            </a:r>
            <a:r>
              <a:rPr b="1" i="1">
                <a:solidFill>
                  <a:srgbClr val="0433FF"/>
                </a:solidFill>
              </a:rPr>
              <a:t>SUSY (elementary),</a:t>
            </a:r>
            <a:br>
              <a:rPr b="1" i="1">
                <a:solidFill>
                  <a:srgbClr val="0433FF"/>
                </a:solidFill>
              </a:rPr>
            </a:br>
            <a:r>
              <a:t>→ (</a:t>
            </a:r>
            <a:r>
              <a:rPr b="1" i="1"/>
              <a:t>At least) 2 Higgs doublets → extra degrees of freedom</a:t>
            </a:r>
            <a:br/>
            <a:r>
              <a:t>    → </a:t>
            </a:r>
            <a:r>
              <a:rPr b="1" i="1">
                <a:solidFill>
                  <a:srgbClr val="0433FF"/>
                </a:solidFill>
              </a:rPr>
              <a:t>Search</a:t>
            </a:r>
            <a:r>
              <a:t> for </a:t>
            </a:r>
            <a:r>
              <a:rPr b="1" i="1">
                <a:solidFill>
                  <a:srgbClr val="FF2C79"/>
                </a:solidFill>
              </a:rPr>
              <a:t>new particles</a:t>
            </a:r>
            <a:br/>
            <a:r>
              <a:t>         -  extra Higgs bosons: </a:t>
            </a:r>
            <a:r>
              <a:rPr b="1" i="1">
                <a:solidFill>
                  <a:srgbClr val="FF2C79"/>
                </a:solidFill>
              </a:rPr>
              <a:t>H, A, H</a:t>
            </a:r>
            <a:r>
              <a:rPr b="1" baseline="31999" i="1">
                <a:solidFill>
                  <a:srgbClr val="FF2C79"/>
                </a:solidFill>
              </a:rPr>
              <a:t>±</a:t>
            </a:r>
            <a:br/>
            <a:r>
              <a:t>         -  uncolored SUSY particles: </a:t>
            </a:r>
            <a:r>
              <a:rPr b="1" i="1">
                <a:solidFill>
                  <a:srgbClr val="FF2C79"/>
                </a:solidFill>
              </a:rPr>
              <a:t>EWkinos, sleptons</a:t>
            </a:r>
            <a:r>
              <a:t>       </a:t>
            </a:r>
            <a:br>
              <a:rPr b="1" baseline="31999" i="1">
                <a:solidFill>
                  <a:srgbClr val="FF2C79"/>
                </a:solidFill>
              </a:rPr>
            </a:br>
            <a:r>
              <a:rPr baseline="31999"/>
              <a:t>      </a:t>
            </a:r>
            <a:r>
              <a:t>→ </a:t>
            </a:r>
            <a:r>
              <a:rPr b="1" i="1">
                <a:solidFill>
                  <a:srgbClr val="0433FF"/>
                </a:solidFill>
              </a:rPr>
              <a:t>Look for specific deviation patterns</a:t>
            </a:r>
            <a:r>
              <a:t> in</a:t>
            </a:r>
            <a:br/>
            <a:r>
              <a:t>         -  </a:t>
            </a:r>
            <a:r>
              <a:rPr b="1" i="1">
                <a:solidFill>
                  <a:srgbClr val="FF2C79"/>
                </a:solidFill>
              </a:rPr>
              <a:t>various Higgs couplings</a:t>
            </a:r>
            <a:br/>
            <a:r>
              <a:t>         -  gauge boson properties </a:t>
            </a:r>
          </a:p>
          <a:p>
            <a:pPr lvl="1" marL="372533" indent="-372533" defTabSz="830862">
              <a:spcBef>
                <a:spcPts val="3400"/>
              </a:spcBef>
              <a:buSzPct val="171000"/>
              <a:buChar char="•"/>
              <a:defRPr sz="2600">
                <a:latin typeface="Helvetica Neue"/>
                <a:ea typeface="Helvetica Neue"/>
                <a:cs typeface="Helvetica Neue"/>
                <a:sym typeface="Helvetica Neue"/>
              </a:defRPr>
            </a:pPr>
            <a:r>
              <a:t>If </a:t>
            </a:r>
            <a:r>
              <a:rPr b="1" i="1">
                <a:solidFill>
                  <a:srgbClr val="0433FF"/>
                </a:solidFill>
              </a:rPr>
              <a:t>Composite,</a:t>
            </a:r>
            <a:br/>
            <a:r>
              <a:t>    → </a:t>
            </a:r>
            <a:r>
              <a:rPr b="1" i="1">
                <a:solidFill>
                  <a:srgbClr val="0433FF"/>
                </a:solidFill>
              </a:rPr>
              <a:t>Look for specific deviation patterns</a:t>
            </a:r>
            <a:r>
              <a:t> in</a:t>
            </a:r>
            <a:br/>
            <a:r>
              <a:t>         -  </a:t>
            </a:r>
            <a:r>
              <a:rPr b="1" i="1">
                <a:solidFill>
                  <a:srgbClr val="FF2C79"/>
                </a:solidFill>
              </a:rPr>
              <a:t>various Higgs couplings</a:t>
            </a:r>
            <a:br/>
            <a:r>
              <a:t>         -  </a:t>
            </a:r>
            <a:r>
              <a:rPr b="1" i="1">
                <a:solidFill>
                  <a:srgbClr val="FF2C79"/>
                </a:solidFill>
              </a:rPr>
              <a:t>Top (ttZ) couplings</a:t>
            </a:r>
          </a:p>
        </p:txBody>
      </p:sp>
      <p:sp>
        <p:nvSpPr>
          <p:cNvPr id="918" name="Shape 918"/>
          <p:cNvSpPr/>
          <p:nvPr/>
        </p:nvSpPr>
        <p:spPr>
          <a:xfrm>
            <a:off x="1276349" y="70424"/>
            <a:ext cx="10452101" cy="16871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830862">
              <a:lnSpc>
                <a:spcPct val="90000"/>
              </a:lnSpc>
              <a:buClr>
                <a:srgbClr val="FFFED5"/>
              </a:buClr>
              <a:buFont typeface="Tahoma"/>
              <a:defRPr b="1" i="1" sz="3800">
                <a:solidFill>
                  <a:srgbClr val="FF2C79"/>
                </a:solidFill>
                <a:latin typeface="Helvetica Neue"/>
                <a:ea typeface="Helvetica Neue"/>
                <a:cs typeface="Helvetica Neue"/>
                <a:sym typeface="Helvetica Neue"/>
              </a:defRPr>
            </a:pPr>
            <a:r>
              <a:rPr i="0" sz="4800">
                <a:solidFill>
                  <a:srgbClr val="2E467F"/>
                </a:solidFill>
              </a:rPr>
              <a:t>Elementary or Composite?</a:t>
            </a:r>
            <a:br/>
            <a:r>
              <a:t>How can ILC address this question?</a:t>
            </a:r>
          </a:p>
        </p:txBody>
      </p:sp>
      <p:sp>
        <p:nvSpPr>
          <p:cNvPr id="919" name="Shape 919"/>
          <p:cNvSpPr/>
          <p:nvPr/>
        </p:nvSpPr>
        <p:spPr>
          <a:xfrm>
            <a:off x="7602367" y="4762989"/>
            <a:ext cx="5343396" cy="4694173"/>
          </a:xfrm>
          <a:prstGeom prst="rect">
            <a:avLst/>
          </a:prstGeom>
          <a:solidFill>
            <a:srgbClr val="FFFFFF">
              <a:alpha val="89802"/>
            </a:srgbClr>
          </a:solidFill>
          <a:ln w="3175">
            <a:solidFill>
              <a:srgbClr val="FFFFFF">
                <a:alpha val="89802"/>
              </a:srgbClr>
            </a:solidFill>
            <a:miter lim="400000"/>
          </a:ln>
          <a:effectLst>
            <a:outerShdw sx="100000" sy="100000" kx="0" ky="0" algn="b" rotWithShape="0" blurRad="25400" dist="12700" dir="2700000">
              <a:srgbClr val="000000">
                <a:alpha val="42999"/>
              </a:srgbClr>
            </a:outerShdw>
          </a:effectLst>
        </p:spPr>
        <p:txBody>
          <a:bodyPr lIns="50800" tIns="50800" rIns="50800" bIns="50800" anchor="ctr"/>
          <a:lstStyle/>
          <a:p>
            <a:pPr algn="ctr" defTabSz="649111">
              <a:defRPr sz="3600">
                <a:solidFill>
                  <a:srgbClr val="FFFFFF"/>
                </a:solidFill>
                <a:effectLst>
                  <a:outerShdw sx="100000" sy="100000" kx="0" ky="0" algn="b" rotWithShape="0" blurRad="38100" dist="12700" dir="5400000">
                    <a:srgbClr val="000000">
                      <a:alpha val="50000"/>
                    </a:srgbClr>
                  </a:outerShdw>
                </a:effectLst>
                <a:latin typeface="Helvetica Neue"/>
                <a:ea typeface="Helvetica Neue"/>
                <a:cs typeface="Helvetica Neue"/>
                <a:sym typeface="Helvetica Neue"/>
              </a:defRPr>
            </a:pPr>
          </a:p>
        </p:txBody>
      </p:sp>
      <p:pic>
        <p:nvPicPr>
          <p:cNvPr id="920" name="tHZWbtcCoupling to Higgs10.10.pdf"/>
          <p:cNvPicPr>
            <a:picLocks noChangeAspect="1"/>
          </p:cNvPicPr>
          <p:nvPr/>
        </p:nvPicPr>
        <p:blipFill>
          <a:blip r:embed="rId2">
            <a:extLst/>
          </a:blip>
          <a:stretch>
            <a:fillRect/>
          </a:stretch>
        </p:blipFill>
        <p:spPr>
          <a:xfrm>
            <a:off x="7605055" y="5227029"/>
            <a:ext cx="5140185" cy="4294197"/>
          </a:xfrm>
          <a:prstGeom prst="rect">
            <a:avLst/>
          </a:prstGeom>
          <a:ln w="88900">
            <a:miter lim="400000"/>
          </a:ln>
        </p:spPr>
      </p:pic>
      <p:sp>
        <p:nvSpPr>
          <p:cNvPr id="921" name="Shape 921"/>
          <p:cNvSpPr/>
          <p:nvPr/>
        </p:nvSpPr>
        <p:spPr>
          <a:xfrm>
            <a:off x="7646775" y="9114339"/>
            <a:ext cx="18923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439333">
              <a:buClr>
                <a:srgbClr val="2E467F"/>
              </a:buClr>
              <a:buFont typeface="Helvetica"/>
              <a:tabLst>
                <a:tab pos="609600" algn="l"/>
                <a:tab pos="2844800" algn="l"/>
                <a:tab pos="2882900" algn="l"/>
              </a:tabLst>
              <a:defRPr>
                <a:solidFill>
                  <a:srgbClr val="2E467F"/>
                </a:solidFill>
                <a:uFill>
                  <a:solidFill>
                    <a:srgbClr val="2E467F"/>
                  </a:solidFill>
                </a:uFill>
                <a:latin typeface="Helvetica Neue"/>
                <a:ea typeface="Helvetica Neue"/>
                <a:cs typeface="Helvetica Neue"/>
                <a:sym typeface="Helvetica Neue"/>
              </a:defRPr>
            </a:lvl1pPr>
          </a:lstStyle>
          <a:p>
            <a:pPr/>
            <a:r>
              <a:t>ACFA Report</a:t>
            </a:r>
          </a:p>
        </p:txBody>
      </p:sp>
      <p:sp>
        <p:nvSpPr>
          <p:cNvPr id="922" name="Shape 922"/>
          <p:cNvSpPr/>
          <p:nvPr/>
        </p:nvSpPr>
        <p:spPr>
          <a:xfrm>
            <a:off x="8401085" y="5246169"/>
            <a:ext cx="3548125" cy="577570"/>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defTabSz="830862">
              <a:spcBef>
                <a:spcPts val="300"/>
              </a:spcBef>
              <a:buClr>
                <a:srgbClr val="FF2600"/>
              </a:buClr>
              <a:buFont typeface="Tahoma"/>
              <a:tabLst>
                <a:tab pos="609600" algn="l"/>
                <a:tab pos="2844800" algn="l"/>
                <a:tab pos="2882900" algn="l"/>
              </a:tabLst>
              <a:defRPr b="1" i="1" sz="1800">
                <a:solidFill>
                  <a:srgbClr val="000090"/>
                </a:solidFill>
                <a:uFill>
                  <a:solidFill>
                    <a:srgbClr val="FF2C79"/>
                  </a:solidFill>
                </a:uFill>
                <a:latin typeface="Helvetica Neue"/>
                <a:ea typeface="Helvetica Neue"/>
                <a:cs typeface="Helvetica Neue"/>
                <a:sym typeface="Helvetica Neue"/>
              </a:defRPr>
            </a:lvl1pPr>
          </a:lstStyle>
          <a:p>
            <a:pPr/>
            <a:r>
              <a:t>Any deviation from the straight line signals BSM! </a:t>
            </a:r>
          </a:p>
        </p:txBody>
      </p:sp>
      <p:sp>
        <p:nvSpPr>
          <p:cNvPr id="923" name="Shape 923"/>
          <p:cNvSpPr/>
          <p:nvPr/>
        </p:nvSpPr>
        <p:spPr>
          <a:xfrm>
            <a:off x="9349313" y="8098646"/>
            <a:ext cx="3548125" cy="615670"/>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marL="112888" defTabSz="830862">
              <a:spcBef>
                <a:spcPts val="300"/>
              </a:spcBef>
              <a:buClr>
                <a:srgbClr val="FF2600"/>
              </a:buClr>
              <a:buFont typeface="Tahoma"/>
              <a:tabLst>
                <a:tab pos="609600" algn="l"/>
                <a:tab pos="2844800" algn="l"/>
                <a:tab pos="2882900" algn="l"/>
              </a:tabLst>
              <a:defRPr b="1" i="1" sz="1800">
                <a:solidFill>
                  <a:srgbClr val="000090"/>
                </a:solidFill>
                <a:uFill>
                  <a:solidFill>
                    <a:srgbClr val="FF2C79"/>
                  </a:solidFill>
                </a:uFill>
                <a:latin typeface="Helvetica Neue"/>
                <a:ea typeface="Helvetica Neue"/>
                <a:cs typeface="Helvetica Neue"/>
                <a:sym typeface="Helvetica Neue"/>
              </a:defRPr>
            </a:pPr>
            <a:r>
              <a:t>Different models predict</a:t>
            </a:r>
          </a:p>
          <a:p>
            <a:pPr marL="112888" defTabSz="830862">
              <a:spcBef>
                <a:spcPts val="300"/>
              </a:spcBef>
              <a:buClr>
                <a:srgbClr val="FF2600"/>
              </a:buClr>
              <a:buFont typeface="Tahoma"/>
              <a:tabLst>
                <a:tab pos="609600" algn="l"/>
                <a:tab pos="2844800" algn="l"/>
                <a:tab pos="2882900" algn="l"/>
              </a:tabLst>
              <a:defRPr b="1" i="1" sz="1800">
                <a:solidFill>
                  <a:srgbClr val="000090"/>
                </a:solidFill>
                <a:uFill>
                  <a:solidFill>
                    <a:srgbClr val="FF2C79"/>
                  </a:solidFill>
                </a:uFill>
                <a:latin typeface="Helvetica Neue"/>
                <a:ea typeface="Helvetica Neue"/>
                <a:cs typeface="Helvetica Neue"/>
                <a:sym typeface="Helvetica Neue"/>
              </a:defRPr>
            </a:pPr>
            <a:r>
              <a:t>different deviation patterns!</a:t>
            </a:r>
          </a:p>
        </p:txBody>
      </p:sp>
      <p:sp>
        <p:nvSpPr>
          <p:cNvPr id="924" name="Shape 924"/>
          <p:cNvSpPr/>
          <p:nvPr/>
        </p:nvSpPr>
        <p:spPr>
          <a:xfrm>
            <a:off x="10279295" y="6816905"/>
            <a:ext cx="710432" cy="396823"/>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defTabSz="830862">
              <a:spcBef>
                <a:spcPts val="300"/>
              </a:spcBef>
              <a:buClr>
                <a:srgbClr val="FF2600"/>
              </a:buClr>
              <a:buFont typeface="Tahoma"/>
              <a:tabLst>
                <a:tab pos="609600" algn="l"/>
                <a:tab pos="2844800" algn="l"/>
                <a:tab pos="2882900" algn="l"/>
              </a:tabLst>
              <a:defRPr b="1" i="1" sz="2600">
                <a:solidFill>
                  <a:srgbClr val="FF2C79"/>
                </a:solidFill>
                <a:uFill>
                  <a:solidFill>
                    <a:srgbClr val="FF2C79"/>
                  </a:solidFill>
                </a:uFill>
                <a:latin typeface="Helvetica Neue"/>
                <a:ea typeface="Helvetica Neue"/>
                <a:cs typeface="Helvetica Neue"/>
                <a:sym typeface="Helvetica Neue"/>
              </a:defRPr>
            </a:lvl1pPr>
          </a:lstStyle>
          <a:p>
            <a:pPr/>
            <a:r>
              <a:t>SM</a:t>
            </a:r>
          </a:p>
        </p:txBody>
      </p:sp>
      <p:sp>
        <p:nvSpPr>
          <p:cNvPr id="925" name="Shape 925"/>
          <p:cNvSpPr/>
          <p:nvPr/>
        </p:nvSpPr>
        <p:spPr>
          <a:xfrm>
            <a:off x="8481859" y="4760731"/>
            <a:ext cx="3867633" cy="334796"/>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algn="ctr" defTabSz="830862">
              <a:spcBef>
                <a:spcPts val="300"/>
              </a:spcBef>
              <a:buClr>
                <a:srgbClr val="FF2600"/>
              </a:buClr>
              <a:buFont typeface="Tahoma"/>
              <a:tabLst>
                <a:tab pos="609600" algn="l"/>
                <a:tab pos="2844800" algn="l"/>
                <a:tab pos="2882900" algn="l"/>
              </a:tabLst>
              <a:defRPr b="1" i="1" sz="2200">
                <a:solidFill>
                  <a:srgbClr val="0433FF"/>
                </a:solidFill>
                <a:uFill>
                  <a:solidFill>
                    <a:srgbClr val="FF2C79"/>
                  </a:solidFill>
                </a:uFill>
                <a:latin typeface="Helvetica Neue"/>
                <a:ea typeface="Helvetica Neue"/>
                <a:cs typeface="Helvetica Neue"/>
                <a:sym typeface="Helvetica Neue"/>
              </a:defRPr>
            </a:lvl1pPr>
          </a:lstStyle>
          <a:p>
            <a:pPr/>
            <a:r>
              <a:t>Mass-Coupling Relation</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7" name="pasted-image.pdf"/>
          <p:cNvPicPr>
            <a:picLocks noChangeAspect="1"/>
          </p:cNvPicPr>
          <p:nvPr/>
        </p:nvPicPr>
        <p:blipFill>
          <a:blip r:embed="rId2">
            <a:extLst/>
          </a:blip>
          <a:stretch>
            <a:fillRect/>
          </a:stretch>
        </p:blipFill>
        <p:spPr>
          <a:xfrm>
            <a:off x="1097264" y="3504620"/>
            <a:ext cx="6050845" cy="5996659"/>
          </a:xfrm>
          <a:prstGeom prst="rect">
            <a:avLst/>
          </a:prstGeom>
          <a:ln w="88900">
            <a:miter lim="400000"/>
          </a:ln>
        </p:spPr>
      </p:pic>
      <p:sp>
        <p:nvSpPr>
          <p:cNvPr id="2248" name="Shape 2248"/>
          <p:cNvSpPr/>
          <p:nvPr>
            <p:ph type="title"/>
          </p:nvPr>
        </p:nvSpPr>
        <p:spPr>
          <a:xfrm>
            <a:off x="-1" y="1"/>
            <a:ext cx="13004801" cy="800907"/>
          </a:xfrm>
          <a:prstGeom prst="rect">
            <a:avLst/>
          </a:prstGeom>
        </p:spPr>
        <p:txBody>
          <a:bodyPr/>
          <a:lstStyle>
            <a:lvl1pPr defTabSz="425195">
              <a:defRPr sz="4650"/>
            </a:lvl1pPr>
          </a:lstStyle>
          <a:p>
            <a:pPr/>
            <a:r>
              <a:t>Z’ : Heavy Neutral Gauge Bosons</a:t>
            </a:r>
          </a:p>
        </p:txBody>
      </p:sp>
      <p:sp>
        <p:nvSpPr>
          <p:cNvPr id="2249" name="Shape 2249"/>
          <p:cNvSpPr/>
          <p:nvPr/>
        </p:nvSpPr>
        <p:spPr>
          <a:xfrm>
            <a:off x="142075" y="1076286"/>
            <a:ext cx="8770850" cy="224841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spcBef>
                <a:spcPts val="300"/>
              </a:spcBef>
              <a:defRPr sz="2200">
                <a:solidFill>
                  <a:srgbClr val="4A452A"/>
                </a:solidFill>
                <a:latin typeface="Arial"/>
                <a:ea typeface="Arial"/>
                <a:cs typeface="Arial"/>
                <a:sym typeface="Arial"/>
              </a:defRPr>
            </a:pPr>
            <a:r>
              <a:t>New gauge forces imply existence of heavy gauge bosons (Z’)</a:t>
            </a:r>
          </a:p>
          <a:p>
            <a:pPr>
              <a:spcBef>
                <a:spcPts val="300"/>
              </a:spcBef>
              <a:defRPr sz="2200">
                <a:solidFill>
                  <a:srgbClr val="4A452A"/>
                </a:solidFill>
                <a:latin typeface="Arial"/>
                <a:ea typeface="Arial"/>
                <a:cs typeface="Arial"/>
                <a:sym typeface="Arial"/>
              </a:defRPr>
            </a:pPr>
            <a:r>
              <a:t>Complementary approaches LHC/ILC</a:t>
            </a:r>
          </a:p>
          <a:p>
            <a:pPr marL="419100" indent="-419100">
              <a:spcBef>
                <a:spcPts val="300"/>
              </a:spcBef>
              <a:buSzPct val="100000"/>
              <a:buFont typeface="Arial"/>
              <a:buChar char="•"/>
              <a:defRPr sz="2200">
                <a:solidFill>
                  <a:srgbClr val="4A452A"/>
                </a:solidFill>
                <a:latin typeface="Arial"/>
                <a:ea typeface="Arial"/>
                <a:cs typeface="Arial"/>
                <a:sym typeface="Arial"/>
              </a:defRPr>
            </a:pPr>
            <a:r>
              <a:t>LHC: Direct searches for Z’ (mass determination)</a:t>
            </a:r>
          </a:p>
          <a:p>
            <a:pPr marL="419100" indent="-419100">
              <a:spcBef>
                <a:spcPts val="300"/>
              </a:spcBef>
              <a:buSzPct val="100000"/>
              <a:buFont typeface="Arial"/>
              <a:buChar char="•"/>
              <a:defRPr sz="2400">
                <a:solidFill>
                  <a:srgbClr val="4A452A"/>
                </a:solidFill>
                <a:latin typeface="Arial"/>
                <a:ea typeface="Arial"/>
                <a:cs typeface="Arial"/>
                <a:sym typeface="Arial"/>
              </a:defRPr>
            </a:pPr>
            <a:r>
              <a:rPr sz="2200"/>
              <a:t>ILC: Indirect searches via interference effects (coupling measurements and model discrimination) – </a:t>
            </a:r>
            <a:r>
              <a:rPr sz="2200">
                <a:solidFill>
                  <a:srgbClr val="008000"/>
                </a:solidFill>
              </a:rPr>
              <a:t>beam polarizations improve reach and discrimination power</a:t>
            </a:r>
          </a:p>
        </p:txBody>
      </p:sp>
      <p:pic>
        <p:nvPicPr>
          <p:cNvPr id="2250" name="image38.pdf" descr="latex-image-1.pdf"/>
          <p:cNvPicPr>
            <a:picLocks noChangeAspect="1"/>
          </p:cNvPicPr>
          <p:nvPr/>
        </p:nvPicPr>
        <p:blipFill>
          <a:blip r:embed="rId3">
            <a:extLst/>
          </a:blip>
          <a:stretch>
            <a:fillRect/>
          </a:stretch>
        </p:blipFill>
        <p:spPr>
          <a:xfrm>
            <a:off x="9075783" y="1076286"/>
            <a:ext cx="3338905" cy="2705812"/>
          </a:xfrm>
          <a:prstGeom prst="rect">
            <a:avLst/>
          </a:prstGeom>
          <a:ln w="88900">
            <a:miter lim="400000"/>
          </a:ln>
        </p:spPr>
      </p:pic>
      <p:sp>
        <p:nvSpPr>
          <p:cNvPr id="2251" name="Shape 2251"/>
          <p:cNvSpPr/>
          <p:nvPr/>
        </p:nvSpPr>
        <p:spPr>
          <a:xfrm>
            <a:off x="10518585" y="1579595"/>
            <a:ext cx="478729" cy="5999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i="1" sz="2800">
                <a:latin typeface="Palatino"/>
                <a:ea typeface="Palatino"/>
                <a:cs typeface="Palatino"/>
                <a:sym typeface="Palatino"/>
              </a:defRPr>
            </a:lvl1pPr>
          </a:lstStyle>
          <a:p>
            <a:pPr>
              <a:defRPr b="0" i="0">
                <a:latin typeface="+mn-lt"/>
                <a:ea typeface="+mn-ea"/>
                <a:cs typeface="+mn-cs"/>
                <a:sym typeface="Calibri"/>
              </a:defRPr>
            </a:pPr>
            <a:r>
              <a:rPr b="1" i="1">
                <a:latin typeface="Palatino"/>
                <a:ea typeface="Palatino"/>
                <a:cs typeface="Palatino"/>
                <a:sym typeface="Palatino"/>
              </a:rPr>
              <a:t>Z’</a:t>
            </a:r>
          </a:p>
        </p:txBody>
      </p:sp>
      <p:pic>
        <p:nvPicPr>
          <p:cNvPr id="2252" name="image81.png"/>
          <p:cNvPicPr>
            <a:picLocks noChangeAspect="1"/>
          </p:cNvPicPr>
          <p:nvPr/>
        </p:nvPicPr>
        <p:blipFill>
          <a:blip r:embed="rId4">
            <a:extLst/>
          </a:blip>
          <a:stretch>
            <a:fillRect/>
          </a:stretch>
        </p:blipFill>
        <p:spPr>
          <a:xfrm>
            <a:off x="7239364" y="3819615"/>
            <a:ext cx="4807781" cy="5701535"/>
          </a:xfrm>
          <a:prstGeom prst="rect">
            <a:avLst/>
          </a:prstGeom>
          <a:ln w="88900">
            <a:miter lim="400000"/>
          </a:ln>
        </p:spPr>
      </p:pic>
      <p:sp>
        <p:nvSpPr>
          <p:cNvPr id="2253" name="Shape 2253"/>
          <p:cNvSpPr/>
          <p:nvPr/>
        </p:nvSpPr>
        <p:spPr>
          <a:xfrm>
            <a:off x="7806635" y="4130276"/>
            <a:ext cx="1733920" cy="5248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8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Z’ = 2 TeV</a:t>
            </a:r>
          </a:p>
        </p:txBody>
      </p:sp>
      <p:sp>
        <p:nvSpPr>
          <p:cNvPr id="2254" name="Shape 2254"/>
          <p:cNvSpPr/>
          <p:nvPr>
            <p:ph type="sldNum" sz="quarter" idx="2"/>
          </p:nvPr>
        </p:nvSpPr>
        <p:spPr>
          <a:xfrm>
            <a:off x="11399587" y="9325436"/>
            <a:ext cx="1605213" cy="38927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
        <p:nvSpPr>
          <p:cNvPr id="2255" name="Shape 2255"/>
          <p:cNvSpPr/>
          <p:nvPr/>
        </p:nvSpPr>
        <p:spPr>
          <a:xfrm>
            <a:off x="3835650" y="8549451"/>
            <a:ext cx="2710034"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18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arXiv:0912.2806 [hep-ph]</a:t>
            </a:r>
          </a:p>
        </p:txBody>
      </p:sp>
      <p:sp>
        <p:nvSpPr>
          <p:cNvPr id="2256" name="Shape 2256"/>
          <p:cNvSpPr/>
          <p:nvPr/>
        </p:nvSpPr>
        <p:spPr>
          <a:xfrm>
            <a:off x="7781078" y="4617956"/>
            <a:ext cx="1791058"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18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hep-ph/0511335</a:t>
            </a:r>
          </a:p>
        </p:txBody>
      </p:sp>
      <p:sp>
        <p:nvSpPr>
          <p:cNvPr id="2257" name="Shape 2257"/>
          <p:cNvSpPr/>
          <p:nvPr/>
        </p:nvSpPr>
        <p:spPr>
          <a:xfrm>
            <a:off x="2880264" y="9259961"/>
            <a:ext cx="208510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2400">
                <a:solidFill>
                  <a:srgbClr val="000090"/>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000090"/>
                </a:solidFill>
                <a:latin typeface="Arial"/>
                <a:ea typeface="Arial"/>
                <a:cs typeface="Arial"/>
                <a:sym typeface="Arial"/>
              </a:rPr>
              <a:t>Z’ mass (TeV)</a:t>
            </a:r>
          </a:p>
        </p:txBody>
      </p:sp>
      <p:sp>
        <p:nvSpPr>
          <p:cNvPr id="2258" name="Shape 2258"/>
          <p:cNvSpPr/>
          <p:nvPr/>
        </p:nvSpPr>
        <p:spPr>
          <a:xfrm rot="16200000">
            <a:off x="-686710" y="6547356"/>
            <a:ext cx="3224533"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2400">
                <a:solidFill>
                  <a:srgbClr val="000090"/>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000090"/>
                </a:solidFill>
                <a:latin typeface="Arial"/>
                <a:ea typeface="Arial"/>
                <a:cs typeface="Arial"/>
                <a:sym typeface="Arial"/>
              </a:rPr>
              <a:t>Models with Z’ boson</a:t>
            </a:r>
          </a:p>
        </p:txBody>
      </p:sp>
      <p:sp>
        <p:nvSpPr>
          <p:cNvPr id="2259" name="Shape 2259"/>
          <p:cNvSpPr/>
          <p:nvPr/>
        </p:nvSpPr>
        <p:spPr>
          <a:xfrm>
            <a:off x="8163869" y="9140374"/>
            <a:ext cx="2085105"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2400">
                <a:solidFill>
                  <a:srgbClr val="000090"/>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000090"/>
                </a:solidFill>
                <a:latin typeface="Arial"/>
                <a:ea typeface="Arial"/>
                <a:cs typeface="Arial"/>
                <a:sym typeface="Arial"/>
              </a:rPr>
              <a:t>Z’ mass (TeV)</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1" name="zpssm.png"/>
          <p:cNvPicPr>
            <a:picLocks noChangeAspect="1"/>
          </p:cNvPicPr>
          <p:nvPr/>
        </p:nvPicPr>
        <p:blipFill>
          <a:blip r:embed="rId2">
            <a:extLst/>
          </a:blip>
          <a:stretch>
            <a:fillRect/>
          </a:stretch>
        </p:blipFill>
        <p:spPr>
          <a:xfrm>
            <a:off x="416841" y="2944551"/>
            <a:ext cx="6519602" cy="6197646"/>
          </a:xfrm>
          <a:prstGeom prst="rect">
            <a:avLst/>
          </a:prstGeom>
          <a:ln w="88900">
            <a:miter lim="400000"/>
          </a:ln>
        </p:spPr>
      </p:pic>
      <p:sp>
        <p:nvSpPr>
          <p:cNvPr id="2262" name="Shape 2262"/>
          <p:cNvSpPr/>
          <p:nvPr>
            <p:ph type="title"/>
          </p:nvPr>
        </p:nvSpPr>
        <p:spPr>
          <a:xfrm>
            <a:off x="1276350" y="-17086"/>
            <a:ext cx="10452100" cy="901701"/>
          </a:xfrm>
          <a:prstGeom prst="rect">
            <a:avLst/>
          </a:prstGeom>
        </p:spPr>
        <p:txBody>
          <a:bodyPr/>
          <a:lstStyle/>
          <a:p>
            <a:pPr/>
            <a:r>
              <a:t>Two-Fermion Processes</a:t>
            </a:r>
          </a:p>
        </p:txBody>
      </p:sp>
      <p:sp>
        <p:nvSpPr>
          <p:cNvPr id="2263" name="Shape 2263"/>
          <p:cNvSpPr/>
          <p:nvPr/>
        </p:nvSpPr>
        <p:spPr>
          <a:xfrm>
            <a:off x="4959749" y="871742"/>
            <a:ext cx="3085302"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i="1" sz="2800">
                <a:latin typeface="Helvetica Neue"/>
                <a:ea typeface="Helvetica Neue"/>
                <a:cs typeface="Helvetica Neue"/>
                <a:sym typeface="Helvetica Neue"/>
              </a:defRPr>
            </a:lvl1pPr>
          </a:lstStyle>
          <a:p>
            <a:pPr/>
            <a:r>
              <a:t>Z’ Search / Study</a:t>
            </a:r>
          </a:p>
        </p:txBody>
      </p:sp>
      <p:sp>
        <p:nvSpPr>
          <p:cNvPr id="2264" name="Shape 2264"/>
          <p:cNvSpPr/>
          <p:nvPr/>
        </p:nvSpPr>
        <p:spPr>
          <a:xfrm>
            <a:off x="760529" y="1316385"/>
            <a:ext cx="5269078"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2800">
                <a:solidFill>
                  <a:srgbClr val="0433FF"/>
                </a:solidFill>
                <a:latin typeface="Helvetica Neue"/>
                <a:ea typeface="Helvetica Neue"/>
                <a:cs typeface="Helvetica Neue"/>
                <a:sym typeface="Helvetica Neue"/>
              </a:defRPr>
            </a:lvl1pPr>
          </a:lstStyle>
          <a:p>
            <a:pPr/>
            <a:r>
              <a:t>Observables: dσ(P-,P+)/d cosθ</a:t>
            </a:r>
          </a:p>
        </p:txBody>
      </p:sp>
      <p:pic>
        <p:nvPicPr>
          <p:cNvPr id="2265" name="pasted-image.pdf"/>
          <p:cNvPicPr>
            <a:picLocks noChangeAspect="1"/>
          </p:cNvPicPr>
          <p:nvPr/>
        </p:nvPicPr>
        <p:blipFill>
          <a:blip r:embed="rId3">
            <a:extLst/>
          </a:blip>
          <a:stretch>
            <a:fillRect/>
          </a:stretch>
        </p:blipFill>
        <p:spPr>
          <a:xfrm>
            <a:off x="1824277" y="1905019"/>
            <a:ext cx="5999211" cy="998619"/>
          </a:xfrm>
          <a:prstGeom prst="rect">
            <a:avLst/>
          </a:prstGeom>
          <a:ln w="88900">
            <a:miter lim="400000"/>
          </a:ln>
        </p:spPr>
      </p:pic>
      <p:sp>
        <p:nvSpPr>
          <p:cNvPr id="2266" name="Shape 2266"/>
          <p:cNvSpPr/>
          <p:nvPr/>
        </p:nvSpPr>
        <p:spPr>
          <a:xfrm>
            <a:off x="8019360" y="2169378"/>
            <a:ext cx="2121362"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i="1" sz="2400">
                <a:latin typeface="Times"/>
                <a:ea typeface="Times"/>
                <a:cs typeface="Times"/>
                <a:sym typeface="Times"/>
              </a:defRPr>
            </a:lvl1pPr>
          </a:lstStyle>
          <a:p>
            <a:pPr/>
            <a:r>
              <a:t>(f=e, μ, τ, c, b)</a:t>
            </a:r>
          </a:p>
        </p:txBody>
      </p:sp>
      <p:pic>
        <p:nvPicPr>
          <p:cNvPr id="2267" name="pasted-image.tif"/>
          <p:cNvPicPr>
            <a:picLocks noChangeAspect="1"/>
          </p:cNvPicPr>
          <p:nvPr/>
        </p:nvPicPr>
        <p:blipFill>
          <a:blip r:embed="rId4">
            <a:extLst/>
          </a:blip>
          <a:stretch>
            <a:fillRect/>
          </a:stretch>
        </p:blipFill>
        <p:spPr>
          <a:xfrm>
            <a:off x="6829087" y="3249824"/>
            <a:ext cx="5689349" cy="5895552"/>
          </a:xfrm>
          <a:prstGeom prst="rect">
            <a:avLst/>
          </a:prstGeom>
          <a:ln w="88900">
            <a:miter lim="400000"/>
          </a:ln>
        </p:spPr>
      </p:pic>
      <p:sp>
        <p:nvSpPr>
          <p:cNvPr id="2268" name="Shape 2268"/>
          <p:cNvSpPr/>
          <p:nvPr/>
        </p:nvSpPr>
        <p:spPr>
          <a:xfrm>
            <a:off x="10305443" y="7198171"/>
            <a:ext cx="1867063" cy="324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1600">
                <a:latin typeface="Helvetica Neue"/>
                <a:ea typeface="Helvetica Neue"/>
                <a:cs typeface="Helvetica Neue"/>
                <a:sym typeface="Helvetica Neue"/>
              </a:defRPr>
            </a:pPr>
            <a:r>
              <a:t>500fb</a:t>
            </a:r>
            <a:r>
              <a:rPr baseline="31999"/>
              <a:t>-1</a:t>
            </a:r>
            <a:r>
              <a:t>@  500GeV</a:t>
            </a:r>
          </a:p>
        </p:txBody>
      </p:sp>
      <p:sp>
        <p:nvSpPr>
          <p:cNvPr id="2269" name="Shape 2269"/>
          <p:cNvSpPr/>
          <p:nvPr/>
        </p:nvSpPr>
        <p:spPr>
          <a:xfrm>
            <a:off x="10257194" y="7461754"/>
            <a:ext cx="1867062" cy="3245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1600">
                <a:latin typeface="Helvetica Neue"/>
                <a:ea typeface="Helvetica Neue"/>
                <a:cs typeface="Helvetica Neue"/>
                <a:sym typeface="Helvetica Neue"/>
              </a:defRPr>
            </a:pPr>
            <a:r>
              <a:t>1000fb</a:t>
            </a:r>
            <a:r>
              <a:rPr baseline="31999"/>
              <a:t>-1</a:t>
            </a:r>
            <a:r>
              <a:t>@1000GeV</a:t>
            </a:r>
          </a:p>
        </p:txBody>
      </p:sp>
      <p:sp>
        <p:nvSpPr>
          <p:cNvPr id="2270" name="Shape 2270"/>
          <p:cNvSpPr/>
          <p:nvPr/>
        </p:nvSpPr>
        <p:spPr>
          <a:xfrm>
            <a:off x="10257194" y="8110254"/>
            <a:ext cx="1867062" cy="324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600">
                <a:latin typeface="Helvetica Neue"/>
                <a:ea typeface="Helvetica Neue"/>
                <a:cs typeface="Helvetica Neue"/>
                <a:sym typeface="Helvetica Neue"/>
              </a:defRPr>
            </a:lvl1pPr>
          </a:lstStyle>
          <a:p>
            <a:pPr/>
            <a:r>
              <a:t>95%CL distinction</a:t>
            </a:r>
          </a:p>
        </p:txBody>
      </p:sp>
      <p:sp>
        <p:nvSpPr>
          <p:cNvPr id="2271" name="Shape 2271"/>
          <p:cNvSpPr/>
          <p:nvPr/>
        </p:nvSpPr>
        <p:spPr>
          <a:xfrm>
            <a:off x="939850" y="2944551"/>
            <a:ext cx="4251935"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2200">
                <a:latin typeface="Helvetica Neue"/>
                <a:ea typeface="Helvetica Neue"/>
                <a:cs typeface="Helvetica Neue"/>
                <a:sym typeface="Helvetica Neue"/>
              </a:defRPr>
            </a:lvl1pPr>
          </a:lstStyle>
          <a:p>
            <a:pPr/>
            <a:r>
              <a:t>Example: Sequential SM-like Z’</a:t>
            </a:r>
          </a:p>
        </p:txBody>
      </p:sp>
      <p:sp>
        <p:nvSpPr>
          <p:cNvPr id="2272" name="Shape 2272"/>
          <p:cNvSpPr/>
          <p:nvPr/>
        </p:nvSpPr>
        <p:spPr>
          <a:xfrm>
            <a:off x="10707027" y="3258172"/>
            <a:ext cx="1867062" cy="3245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600">
                <a:latin typeface="Helvetica Neue"/>
                <a:ea typeface="Helvetica Neue"/>
                <a:cs typeface="Helvetica Neue"/>
                <a:sym typeface="Helvetica Neue"/>
              </a:defRPr>
            </a:lvl1pPr>
          </a:lstStyle>
          <a:p>
            <a:pPr/>
            <a:r>
              <a:t>arXiv: 0912.2806</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4" name="droppedImage.png"/>
          <p:cNvPicPr>
            <a:picLocks noChangeAspect="1"/>
          </p:cNvPicPr>
          <p:nvPr/>
        </p:nvPicPr>
        <p:blipFill>
          <a:blip r:embed="rId2">
            <a:extLst/>
          </a:blip>
          <a:stretch>
            <a:fillRect/>
          </a:stretch>
        </p:blipFill>
        <p:spPr>
          <a:xfrm>
            <a:off x="419100" y="1716168"/>
            <a:ext cx="5348454" cy="5562601"/>
          </a:xfrm>
          <a:prstGeom prst="rect">
            <a:avLst/>
          </a:prstGeom>
          <a:ln w="88900">
            <a:miter lim="400000"/>
          </a:ln>
        </p:spPr>
      </p:pic>
      <p:sp>
        <p:nvSpPr>
          <p:cNvPr id="2275" name="Shape 2275"/>
          <p:cNvSpPr/>
          <p:nvPr>
            <p:ph type="title"/>
          </p:nvPr>
        </p:nvSpPr>
        <p:spPr>
          <a:xfrm>
            <a:off x="1270000" y="101600"/>
            <a:ext cx="10452101" cy="901701"/>
          </a:xfrm>
          <a:prstGeom prst="rect">
            <a:avLst/>
          </a:prstGeom>
        </p:spPr>
        <p:txBody>
          <a:bodyPr/>
          <a:lstStyle/>
          <a:p>
            <a:pPr/>
            <a:r>
              <a:t>Two-Fermion Processes</a:t>
            </a:r>
          </a:p>
        </p:txBody>
      </p:sp>
      <p:sp>
        <p:nvSpPr>
          <p:cNvPr id="2276" name="Shape 2276"/>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77" name="Shape 2277"/>
          <p:cNvSpPr/>
          <p:nvPr/>
        </p:nvSpPr>
        <p:spPr>
          <a:xfrm>
            <a:off x="4954952" y="1123950"/>
            <a:ext cx="3085302"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800">
                <a:latin typeface="Helvetica Neue"/>
                <a:ea typeface="Helvetica Neue"/>
                <a:cs typeface="Helvetica Neue"/>
                <a:sym typeface="Helvetica Neue"/>
              </a:defRPr>
            </a:lvl1pPr>
          </a:lstStyle>
          <a:p>
            <a:pPr/>
            <a:r>
              <a:t>Z’ Search / Study</a:t>
            </a:r>
          </a:p>
        </p:txBody>
      </p:sp>
      <p:sp>
        <p:nvSpPr>
          <p:cNvPr id="2278" name="Shape 2278"/>
          <p:cNvSpPr/>
          <p:nvPr/>
        </p:nvSpPr>
        <p:spPr>
          <a:xfrm>
            <a:off x="800100" y="1714500"/>
            <a:ext cx="1825824"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arXiv:0912.2806 [hep-ph]</a:t>
            </a:r>
          </a:p>
        </p:txBody>
      </p:sp>
      <p:pic>
        <p:nvPicPr>
          <p:cNvPr id="2279" name="droppedImage.png"/>
          <p:cNvPicPr>
            <a:picLocks noChangeAspect="1"/>
          </p:cNvPicPr>
          <p:nvPr/>
        </p:nvPicPr>
        <p:blipFill>
          <a:blip r:embed="rId3">
            <a:extLst/>
          </a:blip>
          <a:stretch>
            <a:fillRect/>
          </a:stretch>
        </p:blipFill>
        <p:spPr>
          <a:xfrm>
            <a:off x="7861300" y="1811962"/>
            <a:ext cx="4660900" cy="5450884"/>
          </a:xfrm>
          <a:prstGeom prst="rect">
            <a:avLst/>
          </a:prstGeom>
          <a:ln w="88900">
            <a:miter lim="400000"/>
          </a:ln>
        </p:spPr>
      </p:pic>
      <p:sp>
        <p:nvSpPr>
          <p:cNvPr id="2280" name="Shape 2280"/>
          <p:cNvSpPr/>
          <p:nvPr/>
        </p:nvSpPr>
        <p:spPr>
          <a:xfrm>
            <a:off x="11176000" y="1612900"/>
            <a:ext cx="1213247"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hep-ph/0511335</a:t>
            </a:r>
          </a:p>
        </p:txBody>
      </p:sp>
      <p:sp>
        <p:nvSpPr>
          <p:cNvPr id="2281" name="Shape 2281"/>
          <p:cNvSpPr/>
          <p:nvPr/>
        </p:nvSpPr>
        <p:spPr>
          <a:xfrm>
            <a:off x="10845800" y="2419350"/>
            <a:ext cx="1073994"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600"/>
            </a:lvl1pPr>
          </a:lstStyle>
          <a:p>
            <a:pPr/>
            <a:r>
              <a:t>Z’(2TeV)</a:t>
            </a:r>
          </a:p>
        </p:txBody>
      </p:sp>
      <p:sp>
        <p:nvSpPr>
          <p:cNvPr id="2282" name="Shape 2282"/>
          <p:cNvSpPr/>
          <p:nvPr/>
        </p:nvSpPr>
        <p:spPr>
          <a:xfrm>
            <a:off x="9575800" y="6953250"/>
            <a:ext cx="228471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600"/>
            </a:lvl1pPr>
          </a:lstStyle>
          <a:p>
            <a:pPr/>
            <a:r>
              <a:t>1ab^-1 @ 500 GeV</a:t>
            </a:r>
          </a:p>
        </p:txBody>
      </p:sp>
      <p:sp>
        <p:nvSpPr>
          <p:cNvPr id="2283" name="Shape 2283"/>
          <p:cNvSpPr/>
          <p:nvPr/>
        </p:nvSpPr>
        <p:spPr>
          <a:xfrm>
            <a:off x="645610" y="8131528"/>
            <a:ext cx="11899901"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Helvetica Neue"/>
                <a:ea typeface="Helvetica Neue"/>
                <a:cs typeface="Helvetica Neue"/>
                <a:sym typeface="Helvetica Neue"/>
              </a:defRPr>
            </a:lvl1pPr>
          </a:lstStyle>
          <a:p>
            <a:pPr/>
            <a:r>
              <a:t>ILC’s Model ID capability is expected to exceed that of LHC even if we cannot hit the Z’ pole.</a:t>
            </a:r>
          </a:p>
        </p:txBody>
      </p:sp>
      <p:sp>
        <p:nvSpPr>
          <p:cNvPr id="2284" name="Shape 2284"/>
          <p:cNvSpPr/>
          <p:nvPr/>
        </p:nvSpPr>
        <p:spPr>
          <a:xfrm>
            <a:off x="3073400" y="9067800"/>
            <a:ext cx="8864600" cy="330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lnSpc>
                <a:spcPct val="110000"/>
              </a:lnSpc>
              <a:spcBef>
                <a:spcPts val="600"/>
              </a:spcBef>
              <a:buClr>
                <a:srgbClr val="FFFED5"/>
              </a:buClr>
              <a:buFont typeface="Tahoma"/>
              <a:tabLst>
                <a:tab pos="749300" algn="l"/>
                <a:tab pos="1016000" algn="l"/>
              </a:tabLst>
              <a:defRPr sz="2000">
                <a:solidFill>
                  <a:srgbClr val="FF2C79"/>
                </a:solidFill>
                <a:uFill>
                  <a:solidFill>
                    <a:srgbClr val="FF2C79"/>
                  </a:solidFill>
                </a:uFill>
                <a:latin typeface="Helvetica Neue"/>
                <a:ea typeface="Helvetica Neue"/>
                <a:cs typeface="Helvetica Neue"/>
                <a:sym typeface="Helvetica Neue"/>
              </a:defRPr>
            </a:lvl1pPr>
          </a:lstStyle>
          <a:p>
            <a:pPr/>
            <a:r>
              <a:t>Beam polarization is essential to sort out various possibilities. </a:t>
            </a:r>
          </a:p>
        </p:txBody>
      </p:sp>
      <p:pic>
        <p:nvPicPr>
          <p:cNvPr id="2285" name="droppedImage.png"/>
          <p:cNvPicPr>
            <a:picLocks noChangeAspect="1"/>
          </p:cNvPicPr>
          <p:nvPr/>
        </p:nvPicPr>
        <p:blipFill>
          <a:blip r:embed="rId4">
            <a:extLst/>
          </a:blip>
          <a:stretch>
            <a:fillRect/>
          </a:stretch>
        </p:blipFill>
        <p:spPr>
          <a:xfrm>
            <a:off x="647700" y="7188073"/>
            <a:ext cx="6096001" cy="901828"/>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7" name="droppedImage.png"/>
          <p:cNvPicPr>
            <a:picLocks noChangeAspect="1"/>
          </p:cNvPicPr>
          <p:nvPr/>
        </p:nvPicPr>
        <p:blipFill>
          <a:blip r:embed="rId2">
            <a:extLst/>
          </a:blip>
          <a:stretch>
            <a:fillRect/>
          </a:stretch>
        </p:blipFill>
        <p:spPr>
          <a:xfrm>
            <a:off x="996768" y="1803400"/>
            <a:ext cx="10998564" cy="7442200"/>
          </a:xfrm>
          <a:prstGeom prst="rect">
            <a:avLst/>
          </a:prstGeom>
          <a:ln w="88900">
            <a:miter lim="400000"/>
          </a:ln>
        </p:spPr>
      </p:pic>
      <p:sp>
        <p:nvSpPr>
          <p:cNvPr id="2288" name="Shape 2288"/>
          <p:cNvSpPr/>
          <p:nvPr>
            <p:ph type="title"/>
          </p:nvPr>
        </p:nvSpPr>
        <p:spPr>
          <a:xfrm>
            <a:off x="1270000" y="101600"/>
            <a:ext cx="10452101" cy="901701"/>
          </a:xfrm>
          <a:prstGeom prst="rect">
            <a:avLst/>
          </a:prstGeom>
        </p:spPr>
        <p:txBody>
          <a:bodyPr/>
          <a:lstStyle/>
          <a:p>
            <a:pPr/>
            <a:r>
              <a:t>Two-Fermion Processes</a:t>
            </a:r>
          </a:p>
        </p:txBody>
      </p:sp>
      <p:sp>
        <p:nvSpPr>
          <p:cNvPr id="2289" name="Shape 2289"/>
          <p:cNvSpPr/>
          <p:nvPr/>
        </p:nvSpPr>
        <p:spPr>
          <a:xfrm>
            <a:off x="5110211" y="1123950"/>
            <a:ext cx="2774784"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800">
                <a:latin typeface="Helvetica Neue"/>
                <a:ea typeface="Helvetica Neue"/>
                <a:cs typeface="Helvetica Neue"/>
                <a:sym typeface="Helvetica Neue"/>
              </a:defRPr>
            </a:lvl1pPr>
          </a:lstStyle>
          <a:p>
            <a:pPr/>
            <a:r>
              <a:t>Compositeness</a:t>
            </a:r>
          </a:p>
        </p:txBody>
      </p:sp>
      <p:sp>
        <p:nvSpPr>
          <p:cNvPr id="2290" name="Shape 2290"/>
          <p:cNvSpPr/>
          <p:nvPr/>
        </p:nvSpPr>
        <p:spPr>
          <a:xfrm>
            <a:off x="4050070" y="8997244"/>
            <a:ext cx="8864601"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10000"/>
              </a:lnSpc>
              <a:spcBef>
                <a:spcPts val="600"/>
              </a:spcBef>
              <a:buClr>
                <a:srgbClr val="FFFED5"/>
              </a:buClr>
              <a:buFont typeface="Tahoma"/>
              <a:tabLst>
                <a:tab pos="749300" algn="l"/>
                <a:tab pos="1016000" algn="l"/>
              </a:tabLst>
              <a:defRPr sz="2000">
                <a:solidFill>
                  <a:srgbClr val="FF2C79"/>
                </a:solidFill>
                <a:uFill>
                  <a:solidFill>
                    <a:srgbClr val="FF2C79"/>
                  </a:solidFill>
                </a:uFill>
                <a:latin typeface="Helvetica Neue"/>
                <a:ea typeface="Helvetica Neue"/>
                <a:cs typeface="Helvetica Neue"/>
                <a:sym typeface="Helvetica Neue"/>
              </a:defRPr>
            </a:lvl1pPr>
          </a:lstStyle>
          <a:p>
            <a:pPr/>
            <a:r>
              <a:t>Beam polarization is essential to sort out various possibilities. </a:t>
            </a:r>
          </a:p>
        </p:txBody>
      </p:sp>
      <p:sp>
        <p:nvSpPr>
          <p:cNvPr id="2291" name="Shape 2291"/>
          <p:cNvSpPr/>
          <p:nvPr/>
        </p:nvSpPr>
        <p:spPr>
          <a:xfrm>
            <a:off x="10045700" y="1638300"/>
            <a:ext cx="2138735"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vl1pPr>
          </a:lstStyle>
          <a:p>
            <a:pPr/>
            <a:r>
              <a:t>S. Riemann, LC-TH-2001-007</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3" name="Shape 2293"/>
          <p:cNvSpPr/>
          <p:nvPr>
            <p:ph type="title"/>
          </p:nvPr>
        </p:nvSpPr>
        <p:spPr>
          <a:prstGeom prst="rect">
            <a:avLst/>
          </a:prstGeom>
        </p:spPr>
        <p:txBody>
          <a:bodyPr>
            <a:normAutofit fontScale="100000" lnSpcReduction="0"/>
          </a:bodyPr>
          <a:lstStyle/>
          <a:p>
            <a:pPr>
              <a:defRPr b="0" sz="1800"/>
            </a:pPr>
            <a:r>
              <a:rPr b="1" sz="8400"/>
              <a:t>More Extra Slides</a:t>
            </a:r>
          </a:p>
        </p:txBody>
      </p:sp>
      <p:sp>
        <p:nvSpPr>
          <p:cNvPr id="2294" name="Shape 2294"/>
          <p:cNvSpPr/>
          <p:nvPr>
            <p:ph type="sldNum" sz="quarter" idx="2"/>
          </p:nvPr>
        </p:nvSpPr>
        <p:spPr>
          <a:xfrm>
            <a:off x="12471297" y="9334500"/>
            <a:ext cx="368505" cy="273000"/>
          </a:xfrm>
          <a:prstGeom prst="rect">
            <a:avLst/>
          </a:prstGeom>
          <a:extLst>
            <a:ext uri="{C572A759-6A51-4108-AA02-DFA0A04FC94B}">
              <ma14:wrappingTextBoxFlag xmlns:ma14="http://schemas.microsoft.com/office/mac/drawingml/2011/main" val="1"/>
            </a:ext>
          </a:extLst>
        </p:spPr>
        <p:txBody>
          <a:bodyPr wrap="square">
            <a:normAutofit fontScale="100000" lnSpcReduction="0"/>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6" name="Shape 2296"/>
          <p:cNvSpPr/>
          <p:nvPr>
            <p:ph type="title"/>
          </p:nvPr>
        </p:nvSpPr>
        <p:spPr>
          <a:xfrm>
            <a:off x="1104571" y="502080"/>
            <a:ext cx="10464801" cy="9148866"/>
          </a:xfrm>
          <a:prstGeom prst="rect">
            <a:avLst/>
          </a:prstGeom>
        </p:spPr>
        <p:txBody>
          <a:bodyPr/>
          <a:lstStyle/>
          <a:p>
            <a:pPr defTabSz="830862">
              <a:defRPr b="1">
                <a:latin typeface="Helvetica Neue"/>
                <a:ea typeface="Helvetica Neue"/>
                <a:cs typeface="Helvetica Neue"/>
                <a:sym typeface="Helvetica Neue"/>
              </a:defRPr>
            </a:pPr>
            <a:r>
              <a:t>Running Scenario</a:t>
            </a:r>
          </a:p>
          <a:p>
            <a:pPr defTabSz="830862">
              <a:defRPr b="1">
                <a:latin typeface="Helvetica Neue"/>
                <a:ea typeface="Helvetica Neue"/>
                <a:cs typeface="Helvetica Neue"/>
                <a:sym typeface="Helvetica Neue"/>
              </a:defRPr>
            </a:pPr>
          </a:p>
          <a:p>
            <a:pPr defTabSz="830862">
              <a:defRPr b="1" sz="5200">
                <a:latin typeface="Helvetica Neue"/>
                <a:ea typeface="Helvetica Neue"/>
                <a:cs typeface="Helvetica Neue"/>
                <a:sym typeface="Helvetica Neue"/>
              </a:defRPr>
            </a:pPr>
            <a:r>
              <a:t>See arXiv: 1506.07830</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8" name="pasted-image.pdf"/>
          <p:cNvPicPr>
            <a:picLocks noChangeAspect="1"/>
          </p:cNvPicPr>
          <p:nvPr/>
        </p:nvPicPr>
        <p:blipFill>
          <a:blip r:embed="rId2">
            <a:extLst/>
          </a:blip>
          <a:stretch>
            <a:fillRect/>
          </a:stretch>
        </p:blipFill>
        <p:spPr>
          <a:xfrm>
            <a:off x="137129" y="-41819"/>
            <a:ext cx="12730543" cy="9837239"/>
          </a:xfrm>
          <a:prstGeom prst="rect">
            <a:avLst/>
          </a:prstGeom>
          <a:ln w="88900">
            <a:miter lim="400000"/>
          </a:ln>
        </p:spPr>
      </p:pic>
      <p:sp>
        <p:nvSpPr>
          <p:cNvPr id="2299" name="Shape 2299"/>
          <p:cNvSpPr/>
          <p:nvPr/>
        </p:nvSpPr>
        <p:spPr>
          <a:xfrm>
            <a:off x="9849467" y="787972"/>
            <a:ext cx="2137157"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i="1" sz="2200">
                <a:solidFill>
                  <a:srgbClr val="FF2600"/>
                </a:solidFill>
                <a:latin typeface="Helvetica Neue"/>
                <a:ea typeface="Helvetica Neue"/>
                <a:cs typeface="Helvetica Neue"/>
                <a:sym typeface="Helvetica Neue"/>
              </a:defRPr>
            </a:lvl1pPr>
          </a:lstStyle>
          <a:p>
            <a:pPr/>
            <a:r>
              <a:t>Recommended</a:t>
            </a:r>
          </a:p>
        </p:txBody>
      </p:sp>
      <p:sp>
        <p:nvSpPr>
          <p:cNvPr id="2300" name="Shape 2300"/>
          <p:cNvSpPr/>
          <p:nvPr/>
        </p:nvSpPr>
        <p:spPr>
          <a:xfrm>
            <a:off x="6395442" y="138043"/>
            <a:ext cx="5989172" cy="4189774"/>
          </a:xfrm>
          <a:prstGeom prst="rect">
            <a:avLst/>
          </a:prstGeom>
          <a:ln w="50800">
            <a:solidFill>
              <a:srgbClr val="FF2600"/>
            </a:solidFill>
            <a:miter lim="400000"/>
          </a:ln>
        </p:spPr>
        <p:txBody>
          <a:bodyPr lIns="50800" tIns="50800" rIns="50800" bIns="50800" anchor="ctr"/>
          <a:lstStyle/>
          <a:p>
            <a:pPr algn="ctr" defTabSz="584200">
              <a:defRPr sz="2200">
                <a:solidFill>
                  <a:srgbClr val="FFFFFF"/>
                </a:solidFill>
                <a:latin typeface="ヒラギノ角ゴ ProN W3"/>
                <a:ea typeface="ヒラギノ角ゴ ProN W3"/>
                <a:cs typeface="ヒラギノ角ゴ ProN W3"/>
                <a:sym typeface="ヒラギノ角ゴ ProN W3"/>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2" name="Shape 230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03" name="pasted-image.tif"/>
          <p:cNvPicPr>
            <a:picLocks noChangeAspect="1"/>
          </p:cNvPicPr>
          <p:nvPr/>
        </p:nvPicPr>
        <p:blipFill>
          <a:blip r:embed="rId2">
            <a:extLst/>
          </a:blip>
          <a:stretch>
            <a:fillRect/>
          </a:stretch>
        </p:blipFill>
        <p:spPr>
          <a:xfrm>
            <a:off x="-1" y="2084910"/>
            <a:ext cx="13004801" cy="5583780"/>
          </a:xfrm>
          <a:prstGeom prst="rect">
            <a:avLst/>
          </a:prstGeom>
          <a:ln w="88900">
            <a:miter lim="400000"/>
          </a:ln>
        </p:spPr>
      </p:pic>
      <p:sp>
        <p:nvSpPr>
          <p:cNvPr id="2304" name="Shape 2304"/>
          <p:cNvSpPr/>
          <p:nvPr/>
        </p:nvSpPr>
        <p:spPr>
          <a:xfrm>
            <a:off x="237836" y="4089940"/>
            <a:ext cx="12722762" cy="870439"/>
          </a:xfrm>
          <a:prstGeom prst="rect">
            <a:avLst/>
          </a:prstGeom>
          <a:ln w="50800">
            <a:solidFill>
              <a:srgbClr val="FF2600"/>
            </a:solidFill>
            <a:miter lim="400000"/>
          </a:ln>
        </p:spPr>
        <p:txBody>
          <a:bodyPr lIns="50800" tIns="50800" rIns="50800" bIns="50800" anchor="ctr"/>
          <a:lstStyle/>
          <a:p>
            <a:pPr algn="ctr" defTabSz="584200">
              <a:defRPr sz="2200">
                <a:solidFill>
                  <a:srgbClr val="FFFFFF"/>
                </a:solidFill>
                <a:latin typeface="ヒラギノ角ゴ ProN W3"/>
                <a:ea typeface="ヒラギノ角ゴ ProN W3"/>
                <a:cs typeface="ヒラギノ角ゴ ProN W3"/>
                <a:sym typeface="ヒラギノ角ゴ ProN W3"/>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6" name="pasted-image.pdf"/>
          <p:cNvPicPr>
            <a:picLocks noChangeAspect="1"/>
          </p:cNvPicPr>
          <p:nvPr/>
        </p:nvPicPr>
        <p:blipFill>
          <a:blip r:embed="rId2">
            <a:extLst/>
          </a:blip>
          <a:stretch>
            <a:fillRect/>
          </a:stretch>
        </p:blipFill>
        <p:spPr>
          <a:xfrm>
            <a:off x="21021" y="15766"/>
            <a:ext cx="12962757" cy="9722068"/>
          </a:xfrm>
          <a:prstGeom prst="rect">
            <a:avLst/>
          </a:prstGeom>
          <a:ln w="88900">
            <a:miter lim="400000"/>
          </a:ln>
        </p:spPr>
      </p:pic>
      <p:sp>
        <p:nvSpPr>
          <p:cNvPr id="2307" name="Shape 2307"/>
          <p:cNvSpPr/>
          <p:nvPr/>
        </p:nvSpPr>
        <p:spPr>
          <a:xfrm>
            <a:off x="7939648" y="7108405"/>
            <a:ext cx="3650946"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i="1" sz="2200">
                <a:solidFill>
                  <a:srgbClr val="FF2600"/>
                </a:solidFill>
                <a:latin typeface="Helvetica Neue"/>
                <a:ea typeface="Helvetica Neue"/>
                <a:cs typeface="Helvetica Neue"/>
                <a:sym typeface="Helvetica Neue"/>
              </a:defRPr>
            </a:lvl1pPr>
          </a:lstStyle>
          <a:p>
            <a:pPr/>
            <a:r>
              <a:t>Most couplings reach &lt;1%</a:t>
            </a:r>
          </a:p>
        </p:txBody>
      </p:sp>
      <p:sp>
        <p:nvSpPr>
          <p:cNvPr id="2308" name="Shape 2308"/>
          <p:cNvSpPr/>
          <p:nvPr/>
        </p:nvSpPr>
        <p:spPr>
          <a:xfrm>
            <a:off x="7991254" y="4730372"/>
            <a:ext cx="3925037" cy="11221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b="1" i="1" sz="2200">
                <a:solidFill>
                  <a:srgbClr val="FF2600"/>
                </a:solidFill>
                <a:latin typeface="Helvetica Neue"/>
                <a:ea typeface="Helvetica Neue"/>
                <a:cs typeface="Helvetica Neue"/>
                <a:sym typeface="Helvetica Neue"/>
              </a:defRPr>
            </a:pPr>
            <a:r>
              <a:t>Self-coupling reaches &lt;30%</a:t>
            </a:r>
          </a:p>
          <a:p>
            <a:pPr defTabSz="584200">
              <a:defRPr b="1" i="1" sz="2200">
                <a:solidFill>
                  <a:srgbClr val="FF2600"/>
                </a:solidFill>
                <a:latin typeface="Helvetica Neue"/>
                <a:ea typeface="Helvetica Neue"/>
                <a:cs typeface="Helvetica Neue"/>
                <a:sym typeface="Helvetica Neue"/>
              </a:defRPr>
            </a:pPr>
            <a:r>
              <a:t>for SM case.</a:t>
            </a:r>
          </a:p>
          <a:p>
            <a:pPr defTabSz="584200">
              <a:defRPr b="1" i="1" sz="2200">
                <a:solidFill>
                  <a:srgbClr val="FF2600"/>
                </a:solidFill>
                <a:latin typeface="Helvetica Neue"/>
                <a:ea typeface="Helvetica Neue"/>
                <a:cs typeface="Helvetica Neue"/>
                <a:sym typeface="Helvetica Neue"/>
              </a:defRPr>
            </a:pPr>
            <a:r>
              <a:t>&lt;15% if lamda=2xSM</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927" name="Shape 927"/>
          <p:cNvSpPr/>
          <p:nvPr/>
        </p:nvSpPr>
        <p:spPr>
          <a:xfrm>
            <a:off x="304399" y="4760298"/>
            <a:ext cx="2682631" cy="1235861"/>
          </a:xfrm>
          <a:prstGeom prst="rect">
            <a:avLst/>
          </a:prstGeom>
          <a:ln w="38100">
            <a:solidFill>
              <a:srgbClr val="FFFB00"/>
            </a:solidFill>
          </a:ln>
          <a:extLst>
            <a:ext uri="{C572A759-6A51-4108-AA02-DFA0A04FC94B}">
              <ma14:wrappingTextBoxFlag xmlns:ma14="http://schemas.microsoft.com/office/mac/drawingml/2011/main" val="1"/>
            </a:ext>
          </a:extLst>
        </p:spPr>
        <p:txBody>
          <a:bodyPr lIns="65023" tIns="65023" rIns="65023" bIns="65023">
            <a:spAutoFit/>
          </a:bodyPr>
          <a:lstStyle/>
          <a:p>
            <a:pPr algn="ctr" defTabSz="1170432">
              <a:defRPr b="1" sz="3800">
                <a:solidFill>
                  <a:srgbClr val="FFFB00"/>
                </a:solidFill>
                <a:latin typeface="Helvetica Neue"/>
                <a:ea typeface="Helvetica Neue"/>
                <a:cs typeface="Helvetica Neue"/>
                <a:sym typeface="Helvetica Neue"/>
              </a:defRPr>
            </a:pPr>
            <a:r>
              <a:t>Why</a:t>
            </a:r>
          </a:p>
          <a:p>
            <a:pPr algn="ctr" defTabSz="1170432">
              <a:defRPr b="1" sz="3200">
                <a:solidFill>
                  <a:srgbClr val="FFFFFF"/>
                </a:solidFill>
                <a:latin typeface="Helvetica Neue"/>
                <a:ea typeface="Helvetica Neue"/>
                <a:cs typeface="Helvetica Neue"/>
                <a:sym typeface="Helvetica Neue"/>
              </a:defRPr>
            </a:pPr>
            <a:r>
              <a:rPr>
                <a:solidFill>
                  <a:srgbClr val="FFFF00"/>
                </a:solidFill>
              </a:rPr>
              <a:t>μ</a:t>
            </a:r>
            <a:r>
              <a:rPr baseline="31999">
                <a:solidFill>
                  <a:srgbClr val="FFFF00"/>
                </a:solidFill>
              </a:rPr>
              <a:t>2</a:t>
            </a:r>
            <a:r>
              <a:rPr>
                <a:solidFill>
                  <a:srgbClr val="FFFF00"/>
                </a:solidFill>
              </a:rPr>
              <a:t>&lt;0 ?</a:t>
            </a:r>
          </a:p>
        </p:txBody>
      </p:sp>
      <p:sp>
        <p:nvSpPr>
          <p:cNvPr id="928" name="Shape 928"/>
          <p:cNvSpPr/>
          <p:nvPr/>
        </p:nvSpPr>
        <p:spPr>
          <a:xfrm>
            <a:off x="9725660" y="4464055"/>
            <a:ext cx="3125669" cy="1605977"/>
          </a:xfrm>
          <a:prstGeom prst="rect">
            <a:avLst/>
          </a:prstGeom>
          <a:ln w="38100">
            <a:solidFill>
              <a:srgbClr val="FFFFFF"/>
            </a:solidFill>
          </a:ln>
          <a:extLst>
            <a:ext uri="{C572A759-6A51-4108-AA02-DFA0A04FC94B}">
              <ma14:wrappingTextBoxFlag xmlns:ma14="http://schemas.microsoft.com/office/mac/drawingml/2011/main" val="1"/>
            </a:ext>
          </a:extLst>
        </p:spPr>
        <p:txBody>
          <a:bodyPr lIns="65023" tIns="65023" rIns="65023" bIns="65023">
            <a:spAutoFit/>
          </a:bodyPr>
          <a:lstStyle/>
          <a:p>
            <a:pPr algn="ctr" defTabSz="1170432">
              <a:defRPr b="1" sz="3800">
                <a:solidFill>
                  <a:srgbClr val="FFFFFF"/>
                </a:solidFill>
                <a:latin typeface="Arial"/>
                <a:ea typeface="Arial"/>
                <a:cs typeface="Arial"/>
                <a:sym typeface="Arial"/>
              </a:defRPr>
            </a:pPr>
            <a:r>
              <a:t>Quantum Gravity</a:t>
            </a:r>
          </a:p>
          <a:p>
            <a:pPr defTabSz="1170432">
              <a:defRPr b="1" sz="2400">
                <a:solidFill>
                  <a:srgbClr val="FFFFFF"/>
                </a:solidFill>
                <a:latin typeface="Arial"/>
                <a:ea typeface="Arial"/>
                <a:cs typeface="Arial"/>
                <a:sym typeface="Arial"/>
              </a:defRPr>
            </a:pPr>
            <a:r>
              <a:t>Ultimate Unification</a:t>
            </a:r>
          </a:p>
        </p:txBody>
      </p:sp>
      <p:sp>
        <p:nvSpPr>
          <p:cNvPr id="929" name="Shape 929"/>
          <p:cNvSpPr/>
          <p:nvPr/>
        </p:nvSpPr>
        <p:spPr>
          <a:xfrm>
            <a:off x="7437858" y="4806244"/>
            <a:ext cx="1717822" cy="819409"/>
          </a:xfrm>
          <a:prstGeom prst="rect">
            <a:avLst/>
          </a:prstGeom>
          <a:solidFill>
            <a:srgbClr val="191919"/>
          </a:solidFill>
          <a:ln w="38100">
            <a:solidFill>
              <a:srgbClr val="FFFFFF"/>
            </a:solidFill>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170432">
              <a:defRPr sz="2200">
                <a:solidFill>
                  <a:srgbClr val="FFFFFF"/>
                </a:solidFill>
                <a:latin typeface="Garamond"/>
                <a:ea typeface="Garamond"/>
                <a:cs typeface="Garamond"/>
                <a:sym typeface="Garamond"/>
              </a:defRPr>
            </a:pPr>
            <a:r>
              <a:rPr>
                <a:latin typeface="Arial"/>
                <a:ea typeface="Arial"/>
                <a:cs typeface="Arial"/>
                <a:sym typeface="Arial"/>
              </a:rPr>
              <a:t>Dark Matter</a:t>
            </a:r>
            <a:endParaRPr>
              <a:latin typeface="Arial"/>
              <a:ea typeface="Arial"/>
              <a:cs typeface="Arial"/>
              <a:sym typeface="Arial"/>
            </a:endParaRPr>
          </a:p>
          <a:p>
            <a:pPr algn="ctr" defTabSz="1170432">
              <a:defRPr sz="2200">
                <a:solidFill>
                  <a:srgbClr val="FFFFFF"/>
                </a:solidFill>
                <a:latin typeface="Garamond"/>
                <a:ea typeface="Garamond"/>
                <a:cs typeface="Garamond"/>
                <a:sym typeface="Garamond"/>
              </a:defRPr>
            </a:pPr>
            <a:r>
              <a:rPr>
                <a:latin typeface="Arial"/>
                <a:ea typeface="Arial"/>
                <a:cs typeface="Arial"/>
                <a:sym typeface="Arial"/>
              </a:rPr>
              <a:t>WIMP</a:t>
            </a:r>
          </a:p>
        </p:txBody>
      </p:sp>
      <p:sp>
        <p:nvSpPr>
          <p:cNvPr id="930" name="Shape 930"/>
          <p:cNvSpPr/>
          <p:nvPr/>
        </p:nvSpPr>
        <p:spPr>
          <a:xfrm>
            <a:off x="6227515" y="2883182"/>
            <a:ext cx="1356925" cy="1844605"/>
          </a:xfrm>
          <a:prstGeom prst="line">
            <a:avLst/>
          </a:prstGeom>
          <a:ln w="88900">
            <a:solidFill>
              <a:srgbClr val="FFFFFF"/>
            </a:solidFill>
            <a:prstDash val="sysDash"/>
          </a:ln>
          <a:effectLst>
            <a:outerShdw sx="100000" sy="100000" kx="0" ky="0" algn="b" rotWithShape="0" blurRad="38100" dist="12700" dir="5400000">
              <a:srgbClr val="808080">
                <a:alpha val="37998"/>
              </a:srgbClr>
            </a:outerShdw>
          </a:effectLst>
        </p:spPr>
        <p:txBody>
          <a:bodyPr lIns="65023" tIns="65023" rIns="65023" bIns="65023"/>
          <a:lstStyle/>
          <a:p>
            <a:pPr defTabSz="585216">
              <a:defRPr sz="1400"/>
            </a:pPr>
          </a:p>
        </p:txBody>
      </p:sp>
      <p:sp>
        <p:nvSpPr>
          <p:cNvPr id="931" name="Shape 931"/>
          <p:cNvSpPr/>
          <p:nvPr/>
        </p:nvSpPr>
        <p:spPr>
          <a:xfrm flipV="1">
            <a:off x="6382173" y="5653475"/>
            <a:ext cx="1151467" cy="1934916"/>
          </a:xfrm>
          <a:prstGeom prst="line">
            <a:avLst/>
          </a:prstGeom>
          <a:ln w="88900">
            <a:solidFill>
              <a:srgbClr val="FFFFFF"/>
            </a:solidFill>
            <a:prstDash val="sysDash"/>
          </a:ln>
          <a:effectLst>
            <a:outerShdw sx="100000" sy="100000" kx="0" ky="0" algn="b" rotWithShape="0" blurRad="38100" dist="12700" dir="5400000">
              <a:srgbClr val="808080">
                <a:alpha val="37998"/>
              </a:srgbClr>
            </a:outerShdw>
          </a:effectLst>
        </p:spPr>
        <p:txBody>
          <a:bodyPr lIns="65023" tIns="65023" rIns="65023" bIns="65023"/>
          <a:lstStyle/>
          <a:p>
            <a:pPr defTabSz="585216">
              <a:defRPr sz="1400"/>
            </a:pPr>
          </a:p>
        </p:txBody>
      </p:sp>
      <p:sp>
        <p:nvSpPr>
          <p:cNvPr id="932" name="Shape 932"/>
          <p:cNvSpPr/>
          <p:nvPr/>
        </p:nvSpPr>
        <p:spPr>
          <a:xfrm>
            <a:off x="7214313" y="6421768"/>
            <a:ext cx="439400" cy="72219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170432">
              <a:defRPr sz="4200">
                <a:solidFill>
                  <a:srgbClr val="FFFFFF"/>
                </a:solidFill>
                <a:latin typeface="Arial"/>
                <a:ea typeface="Arial"/>
                <a:cs typeface="Arial"/>
                <a:sym typeface="Arial"/>
              </a:defRPr>
            </a:lvl1pPr>
          </a:lstStyle>
          <a:p>
            <a:pPr>
              <a:defRPr>
                <a:latin typeface="Garamond"/>
                <a:ea typeface="Garamond"/>
                <a:cs typeface="Garamond"/>
                <a:sym typeface="Garamond"/>
              </a:defRPr>
            </a:pPr>
            <a:r>
              <a:rPr>
                <a:latin typeface="Arial"/>
                <a:ea typeface="Arial"/>
                <a:cs typeface="Arial"/>
                <a:sym typeface="Arial"/>
              </a:rPr>
              <a:t>?</a:t>
            </a:r>
          </a:p>
        </p:txBody>
      </p:sp>
      <p:sp>
        <p:nvSpPr>
          <p:cNvPr id="933" name="Shape 933"/>
          <p:cNvSpPr/>
          <p:nvPr/>
        </p:nvSpPr>
        <p:spPr>
          <a:xfrm>
            <a:off x="1124373" y="1602739"/>
            <a:ext cx="2357121" cy="3036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8765"/>
                </a:lnTo>
                <a:cubicBezTo>
                  <a:pt x="0" y="5000"/>
                  <a:pt x="4231" y="1948"/>
                  <a:pt x="9450" y="1948"/>
                </a:cubicBezTo>
                <a:lnTo>
                  <a:pt x="16200" y="1948"/>
                </a:lnTo>
                <a:lnTo>
                  <a:pt x="16200" y="0"/>
                </a:lnTo>
                <a:lnTo>
                  <a:pt x="21600" y="3895"/>
                </a:lnTo>
                <a:lnTo>
                  <a:pt x="16200" y="7791"/>
                </a:lnTo>
                <a:lnTo>
                  <a:pt x="16200" y="5843"/>
                </a:lnTo>
                <a:lnTo>
                  <a:pt x="9450" y="5843"/>
                </a:lnTo>
                <a:cubicBezTo>
                  <a:pt x="7213" y="5843"/>
                  <a:pt x="5400" y="7151"/>
                  <a:pt x="5400" y="8765"/>
                </a:cubicBezTo>
                <a:lnTo>
                  <a:pt x="5400" y="21600"/>
                </a:lnTo>
                <a:lnTo>
                  <a:pt x="0" y="21600"/>
                </a:lnTo>
                <a:close/>
              </a:path>
            </a:pathLst>
          </a:custGeom>
          <a:solidFill>
            <a:srgbClr val="FFFF00"/>
          </a:solidFill>
          <a:ln w="12700">
            <a:miter lim="400000"/>
          </a:ln>
          <a:effectLst>
            <a:outerShdw sx="100000" sy="100000" kx="0" ky="0" algn="b" rotWithShape="0" blurRad="38100" dist="12700" dir="5400000">
              <a:srgbClr val="000000">
                <a:alpha val="34997"/>
              </a:srgbClr>
            </a:outerShdw>
          </a:effectLst>
        </p:spPr>
        <p:txBody>
          <a:bodyPr lIns="65023" tIns="65023" rIns="65023" bIns="65023" anchor="ctr"/>
          <a:lstStyle/>
          <a:p>
            <a:pPr defTabSz="1170432">
              <a:defRPr b="1" sz="3400">
                <a:solidFill>
                  <a:srgbClr val="FFFFFF"/>
                </a:solidFill>
                <a:latin typeface="Garamond"/>
                <a:ea typeface="Garamond"/>
                <a:cs typeface="Garamond"/>
                <a:sym typeface="Garamond"/>
              </a:defRPr>
            </a:pPr>
          </a:p>
        </p:txBody>
      </p:sp>
      <p:sp>
        <p:nvSpPr>
          <p:cNvPr id="934" name="Shape 934"/>
          <p:cNvSpPr/>
          <p:nvPr/>
        </p:nvSpPr>
        <p:spPr>
          <a:xfrm rot="5400000">
            <a:off x="9908399" y="1448787"/>
            <a:ext cx="2508109" cy="3174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031"/>
                </a:lnTo>
                <a:cubicBezTo>
                  <a:pt x="0" y="6980"/>
                  <a:pt x="4231" y="2886"/>
                  <a:pt x="9450" y="2886"/>
                </a:cubicBezTo>
                <a:lnTo>
                  <a:pt x="16200" y="2886"/>
                </a:lnTo>
                <a:lnTo>
                  <a:pt x="16200" y="0"/>
                </a:lnTo>
                <a:lnTo>
                  <a:pt x="21600" y="5226"/>
                </a:lnTo>
                <a:lnTo>
                  <a:pt x="16200" y="10452"/>
                </a:lnTo>
                <a:lnTo>
                  <a:pt x="16200" y="7566"/>
                </a:lnTo>
                <a:lnTo>
                  <a:pt x="9450" y="7566"/>
                </a:lnTo>
                <a:cubicBezTo>
                  <a:pt x="6902" y="7566"/>
                  <a:pt x="4836" y="9565"/>
                  <a:pt x="4836" y="12031"/>
                </a:cubicBezTo>
                <a:lnTo>
                  <a:pt x="4836" y="21600"/>
                </a:lnTo>
                <a:lnTo>
                  <a:pt x="0" y="21600"/>
                </a:lnTo>
                <a:close/>
              </a:path>
            </a:pathLst>
          </a:custGeom>
          <a:solidFill>
            <a:srgbClr val="FFFF00"/>
          </a:solidFill>
          <a:ln w="12700">
            <a:miter lim="400000"/>
          </a:ln>
          <a:effectLst>
            <a:outerShdw sx="100000" sy="100000" kx="0" ky="0" algn="b" rotWithShape="0" blurRad="38100" dist="12700" dir="5400000">
              <a:srgbClr val="000000">
                <a:alpha val="34997"/>
              </a:srgbClr>
            </a:outerShdw>
          </a:effectLst>
        </p:spPr>
        <p:txBody>
          <a:bodyPr lIns="65023" tIns="65023" rIns="65023" bIns="65023" anchor="ctr"/>
          <a:lstStyle/>
          <a:p>
            <a:pPr defTabSz="1170432">
              <a:defRPr b="1" sz="3400">
                <a:solidFill>
                  <a:srgbClr val="FFFFFF"/>
                </a:solidFill>
                <a:latin typeface="Garamond"/>
                <a:ea typeface="Garamond"/>
                <a:cs typeface="Garamond"/>
                <a:sym typeface="Garamond"/>
              </a:defRPr>
            </a:pPr>
          </a:p>
        </p:txBody>
      </p:sp>
      <p:sp>
        <p:nvSpPr>
          <p:cNvPr id="935" name="Shape 935"/>
          <p:cNvSpPr/>
          <p:nvPr/>
        </p:nvSpPr>
        <p:spPr>
          <a:xfrm flipH="1" rot="5400000">
            <a:off x="9908399" y="5838570"/>
            <a:ext cx="2508110" cy="3174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560"/>
                </a:lnTo>
                <a:cubicBezTo>
                  <a:pt x="0" y="7341"/>
                  <a:pt x="3974" y="3110"/>
                  <a:pt x="8877" y="3110"/>
                </a:cubicBezTo>
                <a:lnTo>
                  <a:pt x="16527" y="3110"/>
                </a:lnTo>
                <a:lnTo>
                  <a:pt x="16527" y="0"/>
                </a:lnTo>
                <a:lnTo>
                  <a:pt x="21600" y="5400"/>
                </a:lnTo>
                <a:lnTo>
                  <a:pt x="16527" y="10800"/>
                </a:lnTo>
                <a:lnTo>
                  <a:pt x="16527" y="7690"/>
                </a:lnTo>
                <a:lnTo>
                  <a:pt x="8877" y="7690"/>
                </a:lnTo>
                <a:cubicBezTo>
                  <a:pt x="6351" y="7690"/>
                  <a:pt x="4303" y="9870"/>
                  <a:pt x="4303" y="12560"/>
                </a:cubicBezTo>
                <a:lnTo>
                  <a:pt x="4303" y="21600"/>
                </a:lnTo>
                <a:lnTo>
                  <a:pt x="0" y="21600"/>
                </a:lnTo>
                <a:close/>
              </a:path>
            </a:pathLst>
          </a:custGeom>
          <a:solidFill>
            <a:srgbClr val="FFFF00"/>
          </a:solidFill>
          <a:ln w="12700">
            <a:miter lim="400000"/>
          </a:ln>
          <a:effectLst>
            <a:outerShdw sx="100000" sy="100000" kx="0" ky="0" algn="b" rotWithShape="0" blurRad="38100" dist="12700" dir="5400000">
              <a:srgbClr val="000000">
                <a:alpha val="34997"/>
              </a:srgbClr>
            </a:outerShdw>
          </a:effectLst>
        </p:spPr>
        <p:txBody>
          <a:bodyPr lIns="65023" tIns="65023" rIns="65023" bIns="65023" anchor="ctr"/>
          <a:lstStyle/>
          <a:p>
            <a:pPr defTabSz="1170432">
              <a:defRPr b="1" sz="3400">
                <a:solidFill>
                  <a:srgbClr val="FFFFFF"/>
                </a:solidFill>
                <a:latin typeface="Garamond"/>
                <a:ea typeface="Garamond"/>
                <a:cs typeface="Garamond"/>
                <a:sym typeface="Garamond"/>
              </a:defRPr>
            </a:pPr>
          </a:p>
        </p:txBody>
      </p:sp>
      <p:sp>
        <p:nvSpPr>
          <p:cNvPr id="936" name="Shape 936"/>
          <p:cNvSpPr/>
          <p:nvPr/>
        </p:nvSpPr>
        <p:spPr>
          <a:xfrm rot="19097930">
            <a:off x="10855928" y="1727033"/>
            <a:ext cx="1253156" cy="723030"/>
          </a:xfrm>
          <a:prstGeom prst="rect">
            <a:avLst/>
          </a:prstGeom>
          <a:solidFill>
            <a:srgbClr val="660066"/>
          </a:solidFill>
          <a:ln w="38100">
            <a:solidFill>
              <a:srgbClr val="FFFFFF"/>
            </a:solidFill>
          </a:ln>
          <a:extLst>
            <a:ext uri="{C572A759-6A51-4108-AA02-DFA0A04FC94B}">
              <ma14:wrappingTextBoxFlag xmlns:ma14="http://schemas.microsoft.com/office/mac/drawingml/2011/main" val="1"/>
            </a:ext>
          </a:extLst>
        </p:spPr>
        <p:txBody>
          <a:bodyPr wrap="none" lIns="65023" tIns="65023" rIns="65023" bIns="65023">
            <a:spAutoFit/>
          </a:bodyPr>
          <a:lstStyle>
            <a:lvl1pPr defTabSz="1170432">
              <a:defRPr sz="4000">
                <a:solidFill>
                  <a:srgbClr val="FFFFFF"/>
                </a:solidFill>
                <a:latin typeface="Arial"/>
                <a:ea typeface="Arial"/>
                <a:cs typeface="Arial"/>
                <a:sym typeface="Arial"/>
              </a:defRPr>
            </a:lvl1pPr>
          </a:lstStyle>
          <a:p>
            <a:pPr>
              <a:defRPr>
                <a:latin typeface="Garamond"/>
                <a:ea typeface="Garamond"/>
                <a:cs typeface="Garamond"/>
                <a:sym typeface="Garamond"/>
              </a:defRPr>
            </a:pPr>
            <a:r>
              <a:rPr>
                <a:latin typeface="Arial"/>
                <a:ea typeface="Arial"/>
                <a:cs typeface="Arial"/>
                <a:sym typeface="Arial"/>
              </a:rPr>
              <a:t>GUT</a:t>
            </a:r>
          </a:p>
        </p:txBody>
      </p:sp>
      <p:sp>
        <p:nvSpPr>
          <p:cNvPr id="937" name="Shape 937"/>
          <p:cNvSpPr/>
          <p:nvPr/>
        </p:nvSpPr>
        <p:spPr>
          <a:xfrm flipH="1" rot="10800000">
            <a:off x="1110826" y="6221505"/>
            <a:ext cx="2357121" cy="2508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8765"/>
                </a:lnTo>
                <a:cubicBezTo>
                  <a:pt x="0" y="5000"/>
                  <a:pt x="4231" y="1948"/>
                  <a:pt x="9450" y="1948"/>
                </a:cubicBezTo>
                <a:lnTo>
                  <a:pt x="16200" y="1948"/>
                </a:lnTo>
                <a:lnTo>
                  <a:pt x="16200" y="0"/>
                </a:lnTo>
                <a:lnTo>
                  <a:pt x="21600" y="3895"/>
                </a:lnTo>
                <a:lnTo>
                  <a:pt x="16200" y="7791"/>
                </a:lnTo>
                <a:lnTo>
                  <a:pt x="16200" y="5843"/>
                </a:lnTo>
                <a:lnTo>
                  <a:pt x="9450" y="5843"/>
                </a:lnTo>
                <a:cubicBezTo>
                  <a:pt x="7213" y="5843"/>
                  <a:pt x="5400" y="7151"/>
                  <a:pt x="5400" y="8765"/>
                </a:cubicBezTo>
                <a:lnTo>
                  <a:pt x="5400" y="21600"/>
                </a:lnTo>
                <a:lnTo>
                  <a:pt x="0" y="21600"/>
                </a:lnTo>
                <a:close/>
              </a:path>
            </a:pathLst>
          </a:custGeom>
          <a:solidFill>
            <a:srgbClr val="FFFF00"/>
          </a:solidFill>
          <a:ln w="12700">
            <a:miter lim="400000"/>
          </a:ln>
          <a:effectLst>
            <a:outerShdw sx="100000" sy="100000" kx="0" ky="0" algn="b" rotWithShape="0" blurRad="38100" dist="12700" dir="5400000">
              <a:srgbClr val="000000">
                <a:alpha val="34997"/>
              </a:srgbClr>
            </a:outerShdw>
          </a:effectLst>
        </p:spPr>
        <p:txBody>
          <a:bodyPr lIns="65023" tIns="65023" rIns="65023" bIns="65023" anchor="ctr"/>
          <a:lstStyle/>
          <a:p>
            <a:pPr defTabSz="1170432">
              <a:defRPr b="1" sz="3400">
                <a:solidFill>
                  <a:srgbClr val="FFFFFF"/>
                </a:solidFill>
                <a:latin typeface="Garamond"/>
                <a:ea typeface="Garamond"/>
                <a:cs typeface="Garamond"/>
                <a:sym typeface="Garamond"/>
              </a:defRPr>
            </a:pPr>
          </a:p>
        </p:txBody>
      </p:sp>
      <p:sp>
        <p:nvSpPr>
          <p:cNvPr id="938" name="Shape 938"/>
          <p:cNvSpPr/>
          <p:nvPr/>
        </p:nvSpPr>
        <p:spPr>
          <a:xfrm>
            <a:off x="1698863" y="3388924"/>
            <a:ext cx="2000620" cy="125866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170432">
              <a:lnSpc>
                <a:spcPct val="90000"/>
              </a:lnSpc>
              <a:defRPr sz="2800">
                <a:solidFill>
                  <a:srgbClr val="FFFFFF"/>
                </a:solidFill>
                <a:latin typeface="Garamond"/>
                <a:ea typeface="Garamond"/>
                <a:cs typeface="Garamond"/>
                <a:sym typeface="Garamond"/>
              </a:defRPr>
            </a:pPr>
            <a:r>
              <a:rPr>
                <a:solidFill>
                  <a:srgbClr val="FFFF00"/>
                </a:solidFill>
                <a:latin typeface="Arial"/>
                <a:ea typeface="Arial"/>
                <a:cs typeface="Arial"/>
                <a:sym typeface="Arial"/>
              </a:rPr>
              <a:t>H125 is</a:t>
            </a:r>
            <a:br>
              <a:rPr>
                <a:solidFill>
                  <a:srgbClr val="FFFF00"/>
                </a:solidFill>
                <a:latin typeface="Arial"/>
                <a:ea typeface="Arial"/>
                <a:cs typeface="Arial"/>
                <a:sym typeface="Arial"/>
              </a:rPr>
            </a:br>
            <a:r>
              <a:rPr>
                <a:solidFill>
                  <a:srgbClr val="FFFF00"/>
                </a:solidFill>
                <a:latin typeface="Arial"/>
                <a:ea typeface="Arial"/>
                <a:cs typeface="Arial"/>
                <a:sym typeface="Arial"/>
              </a:rPr>
              <a:t>elementary</a:t>
            </a:r>
            <a:endParaRPr>
              <a:solidFill>
                <a:srgbClr val="FFFF00"/>
              </a:solidFill>
              <a:latin typeface="Arial"/>
              <a:ea typeface="Arial"/>
              <a:cs typeface="Arial"/>
              <a:sym typeface="Arial"/>
            </a:endParaRPr>
          </a:p>
        </p:txBody>
      </p:sp>
      <p:sp>
        <p:nvSpPr>
          <p:cNvPr id="939" name="Shape 939"/>
          <p:cNvSpPr/>
          <p:nvPr/>
        </p:nvSpPr>
        <p:spPr>
          <a:xfrm>
            <a:off x="1777953" y="6293277"/>
            <a:ext cx="1842441" cy="89173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170432">
              <a:lnSpc>
                <a:spcPct val="90000"/>
              </a:lnSpc>
              <a:defRPr sz="2800">
                <a:solidFill>
                  <a:srgbClr val="FFFFFF"/>
                </a:solidFill>
                <a:latin typeface="Garamond"/>
                <a:ea typeface="Garamond"/>
                <a:cs typeface="Garamond"/>
                <a:sym typeface="Garamond"/>
              </a:defRPr>
            </a:pPr>
            <a:r>
              <a:rPr>
                <a:solidFill>
                  <a:srgbClr val="FFFF00"/>
                </a:solidFill>
                <a:latin typeface="Arial"/>
                <a:ea typeface="Arial"/>
                <a:cs typeface="Arial"/>
                <a:sym typeface="Arial"/>
              </a:rPr>
              <a:t>H125 is</a:t>
            </a:r>
            <a:br>
              <a:rPr>
                <a:solidFill>
                  <a:srgbClr val="FFFF00"/>
                </a:solidFill>
                <a:latin typeface="Arial"/>
                <a:ea typeface="Arial"/>
                <a:cs typeface="Arial"/>
                <a:sym typeface="Arial"/>
              </a:rPr>
            </a:br>
            <a:r>
              <a:rPr>
                <a:solidFill>
                  <a:srgbClr val="FFFF00"/>
                </a:solidFill>
                <a:latin typeface="Arial"/>
                <a:ea typeface="Arial"/>
                <a:cs typeface="Arial"/>
                <a:sym typeface="Arial"/>
              </a:rPr>
              <a:t>Composite</a:t>
            </a:r>
          </a:p>
        </p:txBody>
      </p:sp>
      <p:sp>
        <p:nvSpPr>
          <p:cNvPr id="940" name="Shape 940"/>
          <p:cNvSpPr/>
          <p:nvPr/>
        </p:nvSpPr>
        <p:spPr>
          <a:xfrm>
            <a:off x="5984842" y="1764093"/>
            <a:ext cx="3383872" cy="631699"/>
          </a:xfrm>
          <a:prstGeom prst="rect">
            <a:avLst/>
          </a:prstGeom>
          <a:solidFill>
            <a:srgbClr val="FFFB00"/>
          </a:solidFill>
          <a:ln w="12700">
            <a:miter lim="400000"/>
          </a:ln>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sp>
        <p:nvSpPr>
          <p:cNvPr id="941" name="Shape 941"/>
          <p:cNvSpPr/>
          <p:nvPr/>
        </p:nvSpPr>
        <p:spPr>
          <a:xfrm>
            <a:off x="3419122" y="974231"/>
            <a:ext cx="3333072" cy="2202996"/>
          </a:xfrm>
          <a:prstGeom prst="rect">
            <a:avLst/>
          </a:prstGeom>
          <a:solidFill>
            <a:srgbClr val="FFFFFF"/>
          </a:solidFill>
          <a:ln w="38100">
            <a:solidFill>
              <a:srgbClr val="000090"/>
            </a:solidFill>
          </a:ln>
          <a:extLst>
            <a:ext uri="{C572A759-6A51-4108-AA02-DFA0A04FC94B}">
              <ma14:wrappingTextBoxFlag xmlns:ma14="http://schemas.microsoft.com/office/mac/drawingml/2011/main" val="1"/>
            </a:ext>
          </a:extLst>
        </p:spPr>
        <p:txBody>
          <a:bodyPr lIns="65023" tIns="65023" rIns="65023" bIns="65023">
            <a:spAutoFit/>
          </a:bodyPr>
          <a:lstStyle/>
          <a:p>
            <a:pPr algn="ctr" defTabSz="1170432">
              <a:lnSpc>
                <a:spcPts val="10700"/>
              </a:lnSpc>
              <a:defRPr b="1" sz="4800">
                <a:solidFill>
                  <a:srgbClr val="FFFFFF"/>
                </a:solidFill>
                <a:latin typeface="Garamond"/>
                <a:ea typeface="Garamond"/>
                <a:cs typeface="Garamond"/>
                <a:sym typeface="Garamond"/>
              </a:defRPr>
            </a:pPr>
            <a:r>
              <a:rPr>
                <a:solidFill>
                  <a:srgbClr val="000090"/>
                </a:solidFill>
                <a:latin typeface="Arial"/>
                <a:ea typeface="Arial"/>
                <a:cs typeface="Arial"/>
                <a:sym typeface="Arial"/>
              </a:rPr>
              <a:t>SUSY</a:t>
            </a:r>
            <a:endParaRPr>
              <a:solidFill>
                <a:srgbClr val="000090"/>
              </a:solidFill>
              <a:latin typeface="Arial"/>
              <a:ea typeface="Arial"/>
              <a:cs typeface="Arial"/>
              <a:sym typeface="Arial"/>
            </a:endParaRPr>
          </a:p>
          <a:p>
            <a:pPr algn="ctr" defTabSz="1170432">
              <a:defRPr sz="1600">
                <a:solidFill>
                  <a:srgbClr val="000090"/>
                </a:solidFill>
                <a:latin typeface="Arial"/>
                <a:ea typeface="Arial"/>
                <a:cs typeface="Arial"/>
                <a:sym typeface="Arial"/>
              </a:defRPr>
            </a:pPr>
            <a:r>
              <a:t>EW symmetry was broken radiatively</a:t>
            </a:r>
            <a:br/>
            <a:r>
              <a:rPr b="1" sz="2000"/>
              <a:t>SUSY particles, extra Hs</a:t>
            </a:r>
          </a:p>
          <a:p>
            <a:pPr algn="ctr" defTabSz="1170432">
              <a:lnSpc>
                <a:spcPct val="80000"/>
              </a:lnSpc>
              <a:defRPr b="1" sz="2200">
                <a:solidFill>
                  <a:srgbClr val="000090"/>
                </a:solidFill>
                <a:latin typeface="Arial"/>
                <a:ea typeface="Arial"/>
                <a:cs typeface="Arial"/>
                <a:sym typeface="Arial"/>
              </a:defRPr>
            </a:pPr>
            <a:r>
              <a:t>Deviations in Higgs couplings</a:t>
            </a:r>
          </a:p>
        </p:txBody>
      </p:sp>
      <p:sp>
        <p:nvSpPr>
          <p:cNvPr id="942" name="Shape 942"/>
          <p:cNvSpPr/>
          <p:nvPr/>
        </p:nvSpPr>
        <p:spPr>
          <a:xfrm>
            <a:off x="7051322" y="1541742"/>
            <a:ext cx="3123637" cy="1102180"/>
          </a:xfrm>
          <a:prstGeom prst="rect">
            <a:avLst/>
          </a:prstGeom>
          <a:solidFill>
            <a:srgbClr val="FFFFFF"/>
          </a:solidFill>
          <a:ln w="38100">
            <a:solidFill>
              <a:srgbClr val="000000"/>
            </a:solidFill>
          </a:ln>
          <a:extLst>
            <a:ext uri="{C572A759-6A51-4108-AA02-DFA0A04FC94B}">
              <ma14:wrappingTextBoxFlag xmlns:ma14="http://schemas.microsoft.com/office/mac/drawingml/2011/main" val="1"/>
            </a:ext>
          </a:extLst>
        </p:spPr>
        <p:txBody>
          <a:bodyPr lIns="65023" tIns="65023" rIns="65023" bIns="65023">
            <a:spAutoFit/>
          </a:bodyPr>
          <a:lstStyle/>
          <a:p>
            <a:pPr algn="ctr" defTabSz="1170432">
              <a:lnSpc>
                <a:spcPts val="8900"/>
              </a:lnSpc>
              <a:defRPr b="1" sz="3200">
                <a:latin typeface="Garamond"/>
                <a:ea typeface="Garamond"/>
                <a:cs typeface="Garamond"/>
                <a:sym typeface="Garamond"/>
              </a:defRPr>
            </a:pPr>
            <a:r>
              <a:rPr>
                <a:latin typeface="Arial"/>
                <a:ea typeface="Arial"/>
                <a:cs typeface="Arial"/>
                <a:sym typeface="Arial"/>
              </a:rPr>
              <a:t>Grand Desert?</a:t>
            </a:r>
            <a:endParaRPr>
              <a:latin typeface="Arial"/>
              <a:ea typeface="Arial"/>
              <a:cs typeface="Arial"/>
              <a:sym typeface="Arial"/>
            </a:endParaRPr>
          </a:p>
          <a:p>
            <a:pPr algn="ctr" defTabSz="1170432">
              <a:lnSpc>
                <a:spcPts val="8000"/>
              </a:lnSpc>
              <a:defRPr sz="2000">
                <a:latin typeface="Garamond"/>
                <a:ea typeface="Garamond"/>
                <a:cs typeface="Garamond"/>
                <a:sym typeface="Garamond"/>
              </a:defRPr>
            </a:pPr>
            <a:r>
              <a:rPr>
                <a:latin typeface="Arial"/>
                <a:ea typeface="Arial"/>
                <a:cs typeface="Arial"/>
                <a:sym typeface="Arial"/>
              </a:rPr>
              <a:t>Clear sky to GUT Scale</a:t>
            </a:r>
          </a:p>
        </p:txBody>
      </p:sp>
      <p:sp>
        <p:nvSpPr>
          <p:cNvPr id="943" name="Shape 943"/>
          <p:cNvSpPr/>
          <p:nvPr/>
        </p:nvSpPr>
        <p:spPr>
          <a:xfrm>
            <a:off x="3461455" y="7340713"/>
            <a:ext cx="6242721" cy="1919738"/>
          </a:xfrm>
          <a:prstGeom prst="rect">
            <a:avLst/>
          </a:prstGeom>
          <a:solidFill>
            <a:srgbClr val="FFFFFF"/>
          </a:solidFill>
          <a:ln w="38100">
            <a:solidFill>
              <a:srgbClr val="008000"/>
            </a:solidFill>
          </a:ln>
          <a:effectLst>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65023" tIns="65023" rIns="65023" bIns="65023">
            <a:spAutoFit/>
          </a:bodyPr>
          <a:lstStyle/>
          <a:p>
            <a:pPr algn="ctr" defTabSz="1170432">
              <a:defRPr b="1" sz="4200">
                <a:solidFill>
                  <a:srgbClr val="FFFFFF"/>
                </a:solidFill>
                <a:latin typeface="Garamond"/>
                <a:ea typeface="Garamond"/>
                <a:cs typeface="Garamond"/>
                <a:sym typeface="Garamond"/>
              </a:defRPr>
            </a:pPr>
            <a:r>
              <a:rPr>
                <a:solidFill>
                  <a:srgbClr val="008000"/>
                </a:solidFill>
                <a:latin typeface="Arial"/>
                <a:ea typeface="Arial"/>
                <a:cs typeface="Arial"/>
                <a:sym typeface="Arial"/>
              </a:rPr>
              <a:t>Composite Higgs</a:t>
            </a:r>
            <a:endParaRPr>
              <a:solidFill>
                <a:srgbClr val="008000"/>
              </a:solidFill>
              <a:latin typeface="Arial"/>
              <a:ea typeface="Arial"/>
              <a:cs typeface="Arial"/>
              <a:sym typeface="Arial"/>
            </a:endParaRPr>
          </a:p>
          <a:p>
            <a:pPr algn="ctr" defTabSz="1170432">
              <a:lnSpc>
                <a:spcPct val="150000"/>
              </a:lnSpc>
              <a:defRPr sz="2200">
                <a:solidFill>
                  <a:srgbClr val="008000"/>
                </a:solidFill>
                <a:latin typeface="Arial"/>
                <a:ea typeface="Arial"/>
                <a:cs typeface="Arial"/>
                <a:sym typeface="Arial"/>
              </a:defRPr>
            </a:pPr>
            <a:r>
              <a:t>New strong force makes a vacuum condensat</a:t>
            </a:r>
          </a:p>
          <a:p>
            <a:pPr algn="ctr" defTabSz="1170432">
              <a:defRPr b="1" sz="2200">
                <a:solidFill>
                  <a:srgbClr val="008000"/>
                </a:solidFill>
                <a:latin typeface="Arial"/>
                <a:ea typeface="Arial"/>
                <a:cs typeface="Arial"/>
                <a:sym typeface="Arial"/>
              </a:defRPr>
            </a:pPr>
            <a:r>
              <a:t>Deviations in Higgs and Top couplings</a:t>
            </a:r>
          </a:p>
          <a:p>
            <a:pPr algn="ctr" defTabSz="1170432">
              <a:defRPr b="1" sz="2200">
                <a:solidFill>
                  <a:srgbClr val="008000"/>
                </a:solidFill>
                <a:latin typeface="Arial"/>
                <a:ea typeface="Arial"/>
                <a:cs typeface="Arial"/>
                <a:sym typeface="Arial"/>
              </a:defRPr>
            </a:pPr>
            <a:r>
              <a:t>New particle jungle in </a:t>
            </a:r>
            <a:r>
              <a:t>TeV+ scale</a:t>
            </a:r>
          </a:p>
        </p:txBody>
      </p:sp>
      <p:sp>
        <p:nvSpPr>
          <p:cNvPr id="944" name="Shape 944"/>
          <p:cNvSpPr/>
          <p:nvPr/>
        </p:nvSpPr>
        <p:spPr>
          <a:xfrm rot="17724025">
            <a:off x="3640078" y="3693531"/>
            <a:ext cx="1962003" cy="1025033"/>
          </a:xfrm>
          <a:prstGeom prst="rightArrow">
            <a:avLst>
              <a:gd name="adj1" fmla="val 50000"/>
              <a:gd name="adj2" fmla="val 44979"/>
            </a:avLst>
          </a:prstGeom>
          <a:gradFill>
            <a:gsLst>
              <a:gs pos="0">
                <a:srgbClr val="FF6600">
                  <a:alpha val="29998"/>
                </a:srgbClr>
              </a:gs>
              <a:gs pos="100000">
                <a:srgbClr val="FF6600"/>
              </a:gs>
            </a:gsLst>
          </a:gradFill>
          <a:ln w="12700">
            <a:miter lim="400000"/>
          </a:ln>
          <a:effectLst>
            <a:outerShdw sx="100000" sy="100000" kx="0" ky="0" algn="b" rotWithShape="0" blurRad="38100" dist="12700" dir="5400000">
              <a:srgbClr val="808080">
                <a:alpha val="34997"/>
              </a:srgbClr>
            </a:outerShdw>
          </a:effectLst>
        </p:spPr>
        <p:txBody>
          <a:bodyPr lIns="65023" tIns="65023" rIns="65023" bIns="65023" anchor="ctr"/>
          <a:lstStyle/>
          <a:p>
            <a:pPr algn="ctr" defTabSz="1170432">
              <a:defRPr sz="2200">
                <a:solidFill>
                  <a:srgbClr val="FFFFFF"/>
                </a:solidFill>
                <a:latin typeface="Garamond"/>
                <a:ea typeface="Garamond"/>
                <a:cs typeface="Garamond"/>
                <a:sym typeface="Garamond"/>
              </a:defRPr>
            </a:pPr>
          </a:p>
        </p:txBody>
      </p:sp>
      <p:sp>
        <p:nvSpPr>
          <p:cNvPr id="945" name="Shape 945"/>
          <p:cNvSpPr/>
          <p:nvPr/>
        </p:nvSpPr>
        <p:spPr>
          <a:xfrm>
            <a:off x="5068711" y="4793544"/>
            <a:ext cx="2354863" cy="1025032"/>
          </a:xfrm>
          <a:prstGeom prst="rightArrow">
            <a:avLst>
              <a:gd name="adj1" fmla="val 50000"/>
              <a:gd name="adj2" fmla="val 44952"/>
            </a:avLst>
          </a:prstGeom>
          <a:gradFill>
            <a:gsLst>
              <a:gs pos="0">
                <a:srgbClr val="FF6600">
                  <a:alpha val="29998"/>
                </a:srgbClr>
              </a:gs>
              <a:gs pos="100000">
                <a:srgbClr val="FF6600"/>
              </a:gs>
            </a:gsLst>
          </a:gradFill>
          <a:ln w="12700">
            <a:miter lim="400000"/>
          </a:ln>
          <a:effectLst>
            <a:outerShdw sx="100000" sy="100000" kx="0" ky="0" algn="b" rotWithShape="0" blurRad="38100" dist="12700" dir="5400000">
              <a:srgbClr val="808080">
                <a:alpha val="34997"/>
              </a:srgbClr>
            </a:outerShdw>
          </a:effectLst>
        </p:spPr>
        <p:txBody>
          <a:bodyPr lIns="65023" tIns="65023" rIns="65023" bIns="65023" anchor="ctr"/>
          <a:lstStyle/>
          <a:p>
            <a:pPr algn="ctr" defTabSz="1170432">
              <a:defRPr sz="2200">
                <a:solidFill>
                  <a:srgbClr val="FFFFFF"/>
                </a:solidFill>
                <a:latin typeface="Garamond"/>
                <a:ea typeface="Garamond"/>
                <a:cs typeface="Garamond"/>
                <a:sym typeface="Garamond"/>
              </a:defRPr>
            </a:pPr>
          </a:p>
        </p:txBody>
      </p:sp>
      <p:sp>
        <p:nvSpPr>
          <p:cNvPr id="946" name="Shape 946"/>
          <p:cNvSpPr/>
          <p:nvPr/>
        </p:nvSpPr>
        <p:spPr>
          <a:xfrm rot="3872206">
            <a:off x="3834861" y="5924499"/>
            <a:ext cx="1678317" cy="1025032"/>
          </a:xfrm>
          <a:prstGeom prst="rightArrow">
            <a:avLst>
              <a:gd name="adj1" fmla="val 50000"/>
              <a:gd name="adj2" fmla="val 44936"/>
            </a:avLst>
          </a:prstGeom>
          <a:gradFill>
            <a:gsLst>
              <a:gs pos="0">
                <a:srgbClr val="FF6600">
                  <a:alpha val="29998"/>
                </a:srgbClr>
              </a:gs>
              <a:gs pos="100000">
                <a:srgbClr val="FF6600"/>
              </a:gs>
            </a:gsLst>
          </a:gradFill>
          <a:ln w="12700">
            <a:miter lim="400000"/>
          </a:ln>
          <a:effectLst>
            <a:outerShdw sx="100000" sy="100000" kx="0" ky="0" algn="b" rotWithShape="0" blurRad="38100" dist="12700" dir="5400000">
              <a:srgbClr val="808080">
                <a:alpha val="34997"/>
              </a:srgbClr>
            </a:outerShdw>
          </a:effectLst>
        </p:spPr>
        <p:txBody>
          <a:bodyPr lIns="65023" tIns="65023" rIns="65023" bIns="65023" anchor="ctr"/>
          <a:lstStyle/>
          <a:p>
            <a:pPr algn="ctr" defTabSz="1170432">
              <a:defRPr sz="2200">
                <a:solidFill>
                  <a:srgbClr val="FFFFFF"/>
                </a:solidFill>
                <a:latin typeface="Garamond"/>
                <a:ea typeface="Garamond"/>
                <a:cs typeface="Garamond"/>
                <a:sym typeface="Garamond"/>
              </a:defRPr>
            </a:pPr>
          </a:p>
        </p:txBody>
      </p:sp>
      <p:grpSp>
        <p:nvGrpSpPr>
          <p:cNvPr id="949" name="Group 949"/>
          <p:cNvGrpSpPr/>
          <p:nvPr/>
        </p:nvGrpSpPr>
        <p:grpSpPr>
          <a:xfrm>
            <a:off x="3160606" y="4664287"/>
            <a:ext cx="2151663" cy="1433689"/>
            <a:chOff x="0" y="0"/>
            <a:chExt cx="2151662" cy="1433688"/>
          </a:xfrm>
        </p:grpSpPr>
        <p:sp>
          <p:nvSpPr>
            <p:cNvPr id="947" name="Shape 947"/>
            <p:cNvSpPr/>
            <p:nvPr/>
          </p:nvSpPr>
          <p:spPr>
            <a:xfrm>
              <a:off x="0" y="0"/>
              <a:ext cx="2151663" cy="1433689"/>
            </a:xfrm>
            <a:prstGeom prst="roundRect">
              <a:avLst>
                <a:gd name="adj" fmla="val 15000"/>
              </a:avLst>
            </a:prstGeom>
            <a:solidFill>
              <a:srgbClr val="FF6600"/>
            </a:solidFill>
            <a:ln w="12700" cap="flat">
              <a:noFill/>
              <a:miter lim="400000"/>
            </a:ln>
            <a:effectLst>
              <a:outerShdw sx="100000" sy="100000" kx="0" ky="0" algn="b" rotWithShape="0" blurRad="38100" dist="12700" dir="5400000">
                <a:srgbClr val="808080">
                  <a:alpha val="34997"/>
                </a:srgbClr>
              </a:outerShdw>
            </a:effectLst>
          </p:spPr>
          <p:txBody>
            <a:bodyPr wrap="square" lIns="65023" tIns="65023" rIns="65023" bIns="65023" numCol="1" anchor="ctr">
              <a:noAutofit/>
            </a:bodyPr>
            <a:lstStyle/>
            <a:p>
              <a:pPr algn="ctr" defTabSz="1170432">
                <a:defRPr sz="7000">
                  <a:solidFill>
                    <a:srgbClr val="FFFFFF"/>
                  </a:solidFill>
                  <a:latin typeface="Garamond"/>
                  <a:ea typeface="Garamond"/>
                  <a:cs typeface="Garamond"/>
                  <a:sym typeface="Garamond"/>
                </a:defRPr>
              </a:pPr>
            </a:p>
          </p:txBody>
        </p:sp>
        <p:sp>
          <p:nvSpPr>
            <p:cNvPr id="948" name="Shape 948"/>
            <p:cNvSpPr/>
            <p:nvPr/>
          </p:nvSpPr>
          <p:spPr>
            <a:xfrm>
              <a:off x="69958" y="156520"/>
              <a:ext cx="2011746" cy="1120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1170432">
                <a:defRPr sz="7000">
                  <a:solidFill>
                    <a:srgbClr val="FFFFFF"/>
                  </a:solidFill>
                  <a:latin typeface="Garamond"/>
                  <a:ea typeface="Garamond"/>
                  <a:cs typeface="Garamond"/>
                  <a:sym typeface="Garamond"/>
                </a:defRPr>
              </a:lvl1pPr>
            </a:lstStyle>
            <a:p>
              <a:pPr/>
              <a:r>
                <a:t>ILC</a:t>
              </a:r>
            </a:p>
          </p:txBody>
        </p:sp>
      </p:grpSp>
      <p:sp>
        <p:nvSpPr>
          <p:cNvPr id="950" name="Shape 950"/>
          <p:cNvSpPr/>
          <p:nvPr/>
        </p:nvSpPr>
        <p:spPr>
          <a:xfrm>
            <a:off x="1398129" y="168017"/>
            <a:ext cx="9968485"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747776">
              <a:defRPr sz="4000">
                <a:solidFill>
                  <a:srgbClr val="FF2C79"/>
                </a:solidFill>
                <a:latin typeface="ヒラギノ角ゴ Pro W6"/>
                <a:ea typeface="ヒラギノ角ゴ Pro W6"/>
                <a:cs typeface="ヒラギノ角ゴ Pro W6"/>
                <a:sym typeface="ヒラギノ角ゴ Pro W6"/>
              </a:defRPr>
            </a:lvl1pPr>
          </a:lstStyle>
          <a:p>
            <a:pPr>
              <a:defRPr sz="2400">
                <a:solidFill>
                  <a:srgbClr val="000000"/>
                </a:solidFill>
                <a:latin typeface="ヒラギノ角ゴ Pro W3"/>
                <a:ea typeface="ヒラギノ角ゴ Pro W3"/>
                <a:cs typeface="ヒラギノ角ゴ Pro W3"/>
                <a:sym typeface="ヒラギノ角ゴ Pro W3"/>
              </a:defRPr>
            </a:pPr>
            <a:r>
              <a:rPr sz="4000">
                <a:solidFill>
                  <a:srgbClr val="FF2C79"/>
                </a:solidFill>
                <a:latin typeface="ヒラギノ角ゴ Pro W6"/>
                <a:ea typeface="ヒラギノ角ゴ Pro W6"/>
                <a:cs typeface="ヒラギノ角ゴ Pro W6"/>
                <a:sym typeface="ヒラギノ角ゴ Pro W6"/>
              </a:rPr>
              <a:t>Big Branching Point at the EW Scale</a:t>
            </a:r>
          </a:p>
        </p:txBody>
      </p:sp>
      <p:sp>
        <p:nvSpPr>
          <p:cNvPr id="951" name="Shape 951"/>
          <p:cNvSpPr/>
          <p:nvPr/>
        </p:nvSpPr>
        <p:spPr>
          <a:xfrm>
            <a:off x="4322121" y="5654280"/>
            <a:ext cx="2552650" cy="8483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747776">
              <a:lnSpc>
                <a:spcPct val="60000"/>
              </a:lnSpc>
              <a:defRPr sz="2800">
                <a:solidFill>
                  <a:srgbClr val="FFFB00"/>
                </a:solidFill>
                <a:latin typeface="ヒラギノ角ゴ Pro W3"/>
                <a:ea typeface="ヒラギノ角ゴ Pro W3"/>
                <a:cs typeface="ヒラギノ角ゴ Pro W3"/>
                <a:sym typeface="ヒラギノ角ゴ Pro W3"/>
              </a:defRPr>
            </a:pPr>
            <a:r>
              <a:rPr>
                <a:latin typeface="ヒラギノ角ゴ Pro W6"/>
                <a:ea typeface="ヒラギノ角ゴ Pro W6"/>
                <a:cs typeface="ヒラギノ角ゴ Pro W6"/>
                <a:sym typeface="ヒラギノ角ゴ Pro W6"/>
              </a:rPr>
              <a:t>decides </a:t>
            </a:r>
            <a:br>
              <a:rPr>
                <a:latin typeface="ヒラギノ角ゴ Pro W6"/>
                <a:ea typeface="ヒラギノ角ゴ Pro W6"/>
                <a:cs typeface="ヒラギノ角ゴ Pro W6"/>
                <a:sym typeface="ヒラギノ角ゴ Pro W6"/>
              </a:rPr>
            </a:br>
            <a:r>
              <a:rPr>
                <a:latin typeface="ヒラギノ角ゴ Pro W6"/>
                <a:ea typeface="ヒラギノ角ゴ Pro W6"/>
                <a:cs typeface="ヒラギノ角ゴ Pro W6"/>
                <a:sym typeface="ヒラギノ角ゴ Pro W6"/>
              </a:rPr>
              <a:t>the direction</a:t>
            </a:r>
          </a:p>
        </p:txBody>
      </p:sp>
      <p:sp>
        <p:nvSpPr>
          <p:cNvPr id="952" name="Shape 952"/>
          <p:cNvSpPr/>
          <p:nvPr/>
        </p:nvSpPr>
        <p:spPr>
          <a:xfrm>
            <a:off x="6913109" y="2748120"/>
            <a:ext cx="439401" cy="72219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170432">
              <a:defRPr sz="4200">
                <a:solidFill>
                  <a:srgbClr val="FFFFFF"/>
                </a:solidFill>
                <a:latin typeface="Arial"/>
                <a:ea typeface="Arial"/>
                <a:cs typeface="Arial"/>
                <a:sym typeface="Arial"/>
              </a:defRPr>
            </a:lvl1pPr>
          </a:lstStyle>
          <a:p>
            <a:pPr>
              <a:defRPr>
                <a:latin typeface="Garamond"/>
                <a:ea typeface="Garamond"/>
                <a:cs typeface="Garamond"/>
                <a:sym typeface="Garamond"/>
              </a:defRPr>
            </a:pPr>
            <a:r>
              <a:rPr>
                <a:latin typeface="Arial"/>
                <a:ea typeface="Arial"/>
                <a:cs typeface="Arial"/>
                <a:sym typeface="Arial"/>
              </a:rPr>
              <a:t>?</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4" name="Shape 954"/>
          <p:cNvSpPr/>
          <p:nvPr>
            <p:ph type="title"/>
          </p:nvPr>
        </p:nvSpPr>
        <p:spPr>
          <a:xfrm>
            <a:off x="1269999" y="917440"/>
            <a:ext cx="10464801" cy="7918720"/>
          </a:xfrm>
          <a:prstGeom prst="rect">
            <a:avLst/>
          </a:prstGeom>
        </p:spPr>
        <p:txBody>
          <a:bodyPr/>
          <a:lstStyle/>
          <a:p>
            <a:pPr defTabSz="830862">
              <a:defRPr sz="5000"/>
            </a:pPr>
            <a:r>
              <a:t>The 3 major probes </a:t>
            </a:r>
            <a:br/>
            <a:r>
              <a:t>for BSM at ILC:</a:t>
            </a:r>
          </a:p>
          <a:p>
            <a:pPr defTabSz="830862">
              <a:spcBef>
                <a:spcPts val="3200"/>
              </a:spcBef>
            </a:pPr>
            <a:r>
              <a:rPr i="1">
                <a:solidFill>
                  <a:srgbClr val="0433FF"/>
                </a:solidFill>
              </a:rPr>
              <a:t>Higgs</a:t>
            </a:r>
            <a:r>
              <a:t>, </a:t>
            </a:r>
            <a:r>
              <a:rPr i="1">
                <a:solidFill>
                  <a:srgbClr val="0433FF"/>
                </a:solidFill>
              </a:rPr>
              <a:t>Top</a:t>
            </a:r>
            <a:r>
              <a:t>, and </a:t>
            </a:r>
          </a:p>
          <a:p>
            <a:pPr defTabSz="830862"/>
            <a:r>
              <a:t>search for</a:t>
            </a:r>
          </a:p>
          <a:p>
            <a:pPr defTabSz="830862">
              <a:defRPr i="1">
                <a:solidFill>
                  <a:srgbClr val="0433FF"/>
                </a:solidFill>
              </a:defRPr>
            </a:pPr>
            <a:r>
              <a:t>New Particles</a:t>
            </a:r>
          </a:p>
        </p:txBody>
      </p:sp>
      <p:sp>
        <p:nvSpPr>
          <p:cNvPr id="955" name="Shape 955"/>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7" name="Shape 957"/>
          <p:cNvSpPr/>
          <p:nvPr>
            <p:ph type="title"/>
          </p:nvPr>
        </p:nvSpPr>
        <p:spPr>
          <a:xfrm>
            <a:off x="1269999" y="628431"/>
            <a:ext cx="10464801" cy="8643564"/>
          </a:xfrm>
          <a:prstGeom prst="rect">
            <a:avLst/>
          </a:prstGeom>
        </p:spPr>
        <p:txBody>
          <a:bodyPr/>
          <a:lstStyle/>
          <a:p>
            <a:pPr defTabSz="830862">
              <a:defRPr sz="5000"/>
            </a:pPr>
            <a:r>
              <a:t>The 3 major tools </a:t>
            </a:r>
            <a:br/>
            <a:r>
              <a:t>to enable this endeavor</a:t>
            </a:r>
          </a:p>
          <a:p>
            <a:pPr marL="793750" indent="-793750" algn="l" defTabSz="830862">
              <a:spcBef>
                <a:spcPts val="3200"/>
              </a:spcBef>
              <a:buSzPct val="100000"/>
              <a:defRPr i="1" sz="5000">
                <a:solidFill>
                  <a:srgbClr val="0433FF"/>
                </a:solidFill>
              </a:defRPr>
            </a:pPr>
            <a:r>
              <a:t>Well defined initial state and controllable Ecm</a:t>
            </a:r>
          </a:p>
          <a:p>
            <a:pPr marL="793750" indent="-793750" algn="l" defTabSz="830862">
              <a:spcBef>
                <a:spcPts val="3200"/>
              </a:spcBef>
              <a:buSzPct val="100000"/>
              <a:defRPr i="1" sz="5000">
                <a:solidFill>
                  <a:srgbClr val="0433FF"/>
                </a:solidFill>
              </a:defRPr>
            </a:pPr>
            <a:r>
              <a:t>Clean environment: no QCD BG, only with calculable BG from EW processes</a:t>
            </a:r>
          </a:p>
          <a:p>
            <a:pPr marL="1081656" indent="-1081656" algn="l" defTabSz="830862">
              <a:spcBef>
                <a:spcPts val="3200"/>
              </a:spcBef>
              <a:buSzPct val="100000"/>
              <a:defRPr i="1" sz="7400">
                <a:solidFill>
                  <a:srgbClr val="0433FF"/>
                </a:solidFill>
              </a:defRPr>
            </a:pPr>
            <a:r>
              <a:t>Beam polarization</a:t>
            </a:r>
          </a:p>
        </p:txBody>
      </p:sp>
      <p:sp>
        <p:nvSpPr>
          <p:cNvPr id="958" name="Shape 958"/>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960" name="Shape 960"/>
          <p:cNvSpPr/>
          <p:nvPr/>
        </p:nvSpPr>
        <p:spPr>
          <a:xfrm>
            <a:off x="6730435" y="4165035"/>
            <a:ext cx="6111806" cy="752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defTabSz="914400">
              <a:defRPr sz="2200">
                <a:solidFill>
                  <a:srgbClr val="FFFFFF"/>
                </a:solidFill>
                <a:latin typeface="Garamond"/>
                <a:ea typeface="Garamond"/>
                <a:cs typeface="Garamond"/>
                <a:sym typeface="Garamond"/>
              </a:defRPr>
            </a:pPr>
            <a:r>
              <a:rPr>
                <a:solidFill>
                  <a:srgbClr val="000514"/>
                </a:solidFill>
                <a:latin typeface="ＤＦＰ太丸ゴシック体"/>
                <a:ea typeface="ＤＦＰ太丸ゴシック体"/>
                <a:cs typeface="ＤＦＰ太丸ゴシック体"/>
                <a:sym typeface="ＤＦＰ太丸ゴシック体"/>
              </a:rPr>
              <a:t>Ecm</a:t>
            </a:r>
            <a:r>
              <a:rPr>
                <a:solidFill>
                  <a:srgbClr val="000514"/>
                </a:solidFill>
                <a:latin typeface="Verdana"/>
                <a:ea typeface="Verdana"/>
                <a:cs typeface="Verdana"/>
                <a:sym typeface="Verdana"/>
              </a:rPr>
              <a:t> 0.25-1 TeV</a:t>
            </a:r>
            <a:endParaRPr>
              <a:solidFill>
                <a:srgbClr val="FF0000"/>
              </a:solidFill>
              <a:latin typeface="Verdana"/>
              <a:ea typeface="Verdana"/>
              <a:cs typeface="Verdana"/>
              <a:sym typeface="Verdana"/>
            </a:endParaRPr>
          </a:p>
          <a:p>
            <a:pPr algn="ctr" defTabSz="914400">
              <a:defRPr sz="2200">
                <a:solidFill>
                  <a:srgbClr val="FFFFFF"/>
                </a:solidFill>
                <a:latin typeface="Garamond"/>
                <a:ea typeface="Garamond"/>
                <a:cs typeface="Garamond"/>
                <a:sym typeface="Garamond"/>
              </a:defRPr>
            </a:pPr>
            <a:r>
              <a:rPr>
                <a:solidFill>
                  <a:srgbClr val="FF0000"/>
                </a:solidFill>
                <a:latin typeface="ＤＦＰ太丸ゴシック体"/>
                <a:ea typeface="ＤＦＰ太丸ゴシック体"/>
                <a:cs typeface="ＤＦＰ太丸ゴシック体"/>
                <a:sym typeface="ＤＦＰ太丸ゴシック体"/>
              </a:rPr>
              <a:t>Lab. frame = CM frame</a:t>
            </a:r>
          </a:p>
        </p:txBody>
      </p:sp>
      <p:sp>
        <p:nvSpPr>
          <p:cNvPr id="961" name="Shape 961"/>
          <p:cNvSpPr/>
          <p:nvPr/>
        </p:nvSpPr>
        <p:spPr>
          <a:xfrm>
            <a:off x="200942" y="4101535"/>
            <a:ext cx="6062134" cy="114554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defTabSz="914400">
              <a:defRPr sz="2200">
                <a:solidFill>
                  <a:srgbClr val="FFFFFF"/>
                </a:solidFill>
                <a:latin typeface="Garamond"/>
                <a:ea typeface="Garamond"/>
                <a:cs typeface="Garamond"/>
                <a:sym typeface="Garamond"/>
              </a:defRPr>
            </a:pPr>
            <a:r>
              <a:rPr>
                <a:solidFill>
                  <a:srgbClr val="0000FF"/>
                </a:solidFill>
                <a:latin typeface="ＤＦＰ太丸ゴシック体"/>
                <a:ea typeface="ＤＦＰ太丸ゴシック体"/>
                <a:cs typeface="ＤＦＰ太丸ゴシック体"/>
                <a:sym typeface="ＤＦＰ太丸ゴシック体"/>
              </a:rPr>
              <a:t>Ecm</a:t>
            </a:r>
            <a:r>
              <a:rPr>
                <a:solidFill>
                  <a:srgbClr val="0000FF"/>
                </a:solidFill>
                <a:latin typeface="Verdana"/>
                <a:ea typeface="Verdana"/>
                <a:cs typeface="Verdana"/>
                <a:sym typeface="Verdana"/>
              </a:rPr>
              <a:t> 7-14 TeV</a:t>
            </a:r>
            <a:endParaRPr>
              <a:solidFill>
                <a:srgbClr val="0000FF"/>
              </a:solidFill>
              <a:latin typeface="Verdana"/>
              <a:ea typeface="Verdana"/>
              <a:cs typeface="Verdana"/>
              <a:sym typeface="Verdana"/>
            </a:endParaRPr>
          </a:p>
          <a:p>
            <a:pPr algn="ctr" defTabSz="914400">
              <a:spcBef>
                <a:spcPts val="800"/>
              </a:spcBef>
              <a:defRPr sz="2200">
                <a:solidFill>
                  <a:srgbClr val="000514"/>
                </a:solidFill>
                <a:latin typeface="ＤＦＰ太丸ゴシック体"/>
                <a:ea typeface="ＤＦＰ太丸ゴシック体"/>
                <a:cs typeface="ＤＦＰ太丸ゴシック体"/>
                <a:sym typeface="ＤＦＰ太丸ゴシック体"/>
              </a:defRPr>
            </a:pPr>
            <a:r>
              <a:t>Pileup</a:t>
            </a:r>
            <a:endParaRPr>
              <a:latin typeface="Verdana"/>
              <a:ea typeface="Verdana"/>
              <a:cs typeface="Verdana"/>
              <a:sym typeface="Verdana"/>
            </a:endParaRPr>
          </a:p>
          <a:p>
            <a:pPr algn="ctr" defTabSz="914400">
              <a:defRPr sz="2200">
                <a:solidFill>
                  <a:srgbClr val="0433FF"/>
                </a:solidFill>
                <a:latin typeface="Garamond"/>
                <a:ea typeface="Garamond"/>
                <a:cs typeface="Garamond"/>
                <a:sym typeface="Garamond"/>
              </a:defRPr>
            </a:pPr>
            <a:r>
              <a:rPr>
                <a:latin typeface="ＤＦＰ太丸ゴシック体"/>
                <a:ea typeface="ＤＦＰ太丸ゴシック体"/>
                <a:cs typeface="ＤＦＰ太丸ゴシック体"/>
                <a:sym typeface="ＤＦＰ太丸ゴシック体"/>
              </a:rPr>
              <a:t>Initial state not very well defined</a:t>
            </a:r>
          </a:p>
        </p:txBody>
      </p:sp>
      <p:pic>
        <p:nvPicPr>
          <p:cNvPr id="962" name="image.jpg"/>
          <p:cNvPicPr>
            <a:picLocks noChangeAspect="1"/>
          </p:cNvPicPr>
          <p:nvPr/>
        </p:nvPicPr>
        <p:blipFill>
          <a:blip r:embed="rId2">
            <a:extLst/>
          </a:blip>
          <a:stretch>
            <a:fillRect/>
          </a:stretch>
        </p:blipFill>
        <p:spPr>
          <a:xfrm>
            <a:off x="1054382" y="5328355"/>
            <a:ext cx="4251396" cy="3756943"/>
          </a:xfrm>
          <a:prstGeom prst="rect">
            <a:avLst/>
          </a:prstGeom>
          <a:ln w="88900">
            <a:miter lim="400000"/>
          </a:ln>
        </p:spPr>
      </p:pic>
      <p:pic>
        <p:nvPicPr>
          <p:cNvPr id="963" name="event-v2.png" descr="event-v2"/>
          <p:cNvPicPr>
            <a:picLocks noChangeAspect="1"/>
          </p:cNvPicPr>
          <p:nvPr/>
        </p:nvPicPr>
        <p:blipFill>
          <a:blip r:embed="rId3">
            <a:extLst/>
          </a:blip>
          <a:srcRect l="1683" t="0" r="1683" b="0"/>
          <a:stretch>
            <a:fillRect/>
          </a:stretch>
        </p:blipFill>
        <p:spPr>
          <a:xfrm>
            <a:off x="7342293" y="5341902"/>
            <a:ext cx="5010010" cy="3754685"/>
          </a:xfrm>
          <a:prstGeom prst="rect">
            <a:avLst/>
          </a:prstGeom>
          <a:ln w="88900">
            <a:miter lim="400000"/>
          </a:ln>
        </p:spPr>
      </p:pic>
      <p:sp>
        <p:nvSpPr>
          <p:cNvPr id="964" name="Shape 964"/>
          <p:cNvSpPr/>
          <p:nvPr/>
        </p:nvSpPr>
        <p:spPr>
          <a:xfrm>
            <a:off x="422204" y="2540000"/>
            <a:ext cx="641210" cy="1011485"/>
          </a:xfrm>
          <a:prstGeom prst="ellipse">
            <a:avLst/>
          </a:prstGeom>
          <a:ln w="38100">
            <a:solidFill>
              <a:srgbClr val="000514"/>
            </a:solidFill>
          </a:ln>
        </p:spPr>
        <p:txBody>
          <a:bodyPr lIns="65023" tIns="65023" rIns="65023" bIns="65023"/>
          <a:lstStyle/>
          <a:p>
            <a:pPr defTabSz="914400">
              <a:defRPr sz="2200">
                <a:solidFill>
                  <a:srgbClr val="FFFFFF"/>
                </a:solidFill>
                <a:latin typeface="Verdana"/>
                <a:ea typeface="Verdana"/>
                <a:cs typeface="Verdana"/>
                <a:sym typeface="Verdana"/>
              </a:defRPr>
            </a:pPr>
          </a:p>
        </p:txBody>
      </p:sp>
      <p:sp>
        <p:nvSpPr>
          <p:cNvPr id="965" name="Shape 965"/>
          <p:cNvSpPr/>
          <p:nvPr/>
        </p:nvSpPr>
        <p:spPr>
          <a:xfrm>
            <a:off x="5305777" y="2280355"/>
            <a:ext cx="641210" cy="1011486"/>
          </a:xfrm>
          <a:prstGeom prst="ellipse">
            <a:avLst/>
          </a:prstGeom>
          <a:ln w="38100">
            <a:solidFill>
              <a:srgbClr val="000514"/>
            </a:solidFill>
          </a:ln>
        </p:spPr>
        <p:txBody>
          <a:bodyPr lIns="65023" tIns="65023" rIns="65023" bIns="65023"/>
          <a:lstStyle/>
          <a:p>
            <a:pPr defTabSz="914400">
              <a:defRPr sz="2200">
                <a:solidFill>
                  <a:srgbClr val="FFFFFF"/>
                </a:solidFill>
                <a:latin typeface="Verdana"/>
                <a:ea typeface="Verdana"/>
                <a:cs typeface="Verdana"/>
                <a:sym typeface="Verdana"/>
              </a:defRPr>
            </a:pPr>
          </a:p>
        </p:txBody>
      </p:sp>
      <p:sp>
        <p:nvSpPr>
          <p:cNvPr id="966" name="Shape 966"/>
          <p:cNvSpPr/>
          <p:nvPr/>
        </p:nvSpPr>
        <p:spPr>
          <a:xfrm>
            <a:off x="686364" y="2765777"/>
            <a:ext cx="160303" cy="139983"/>
          </a:xfrm>
          <a:prstGeom prst="ellipse">
            <a:avLst/>
          </a:prstGeom>
          <a:solidFill>
            <a:srgbClr val="00FF00"/>
          </a:solidFill>
          <a:ln w="25400">
            <a:solidFill>
              <a:srgbClr val="000514"/>
            </a:solidFill>
          </a:ln>
        </p:spPr>
        <p:txBody>
          <a:bodyPr lIns="65023" tIns="65023" rIns="65023" bIns="65023"/>
          <a:lstStyle/>
          <a:p>
            <a:pPr defTabSz="914400">
              <a:defRPr sz="2200">
                <a:solidFill>
                  <a:srgbClr val="FFFFFF"/>
                </a:solidFill>
                <a:latin typeface="Verdana"/>
                <a:ea typeface="Verdana"/>
                <a:cs typeface="Verdana"/>
                <a:sym typeface="Verdana"/>
              </a:defRPr>
            </a:pPr>
          </a:p>
        </p:txBody>
      </p:sp>
      <p:sp>
        <p:nvSpPr>
          <p:cNvPr id="967" name="Shape 967"/>
          <p:cNvSpPr/>
          <p:nvPr/>
        </p:nvSpPr>
        <p:spPr>
          <a:xfrm>
            <a:off x="573475" y="2984782"/>
            <a:ext cx="158045" cy="137725"/>
          </a:xfrm>
          <a:prstGeom prst="ellipse">
            <a:avLst/>
          </a:prstGeom>
          <a:solidFill>
            <a:srgbClr val="0000FF"/>
          </a:solidFill>
          <a:ln w="25400">
            <a:solidFill>
              <a:srgbClr val="000514"/>
            </a:solidFill>
          </a:ln>
        </p:spPr>
        <p:txBody>
          <a:bodyPr lIns="65023" tIns="65023" rIns="65023" bIns="65023"/>
          <a:lstStyle/>
          <a:p>
            <a:pPr defTabSz="914400">
              <a:defRPr sz="2200">
                <a:solidFill>
                  <a:srgbClr val="FFFFFF"/>
                </a:solidFill>
                <a:latin typeface="Verdana"/>
                <a:ea typeface="Verdana"/>
                <a:cs typeface="Verdana"/>
                <a:sym typeface="Verdana"/>
              </a:defRPr>
            </a:pPr>
          </a:p>
        </p:txBody>
      </p:sp>
      <p:sp>
        <p:nvSpPr>
          <p:cNvPr id="968" name="Shape 968"/>
          <p:cNvSpPr/>
          <p:nvPr/>
        </p:nvSpPr>
        <p:spPr>
          <a:xfrm>
            <a:off x="697653" y="3192497"/>
            <a:ext cx="162561" cy="139983"/>
          </a:xfrm>
          <a:prstGeom prst="ellipse">
            <a:avLst/>
          </a:prstGeom>
          <a:solidFill>
            <a:srgbClr val="FF0000"/>
          </a:solidFill>
          <a:ln w="25400">
            <a:solidFill>
              <a:srgbClr val="000514"/>
            </a:solidFill>
          </a:ln>
        </p:spPr>
        <p:txBody>
          <a:bodyPr lIns="65023" tIns="65023" rIns="65023" bIns="65023"/>
          <a:lstStyle/>
          <a:p>
            <a:pPr defTabSz="914400">
              <a:defRPr sz="2200">
                <a:solidFill>
                  <a:srgbClr val="FFFFFF"/>
                </a:solidFill>
                <a:latin typeface="Verdana"/>
                <a:ea typeface="Verdana"/>
                <a:cs typeface="Verdana"/>
                <a:sym typeface="Verdana"/>
              </a:defRPr>
            </a:pPr>
          </a:p>
        </p:txBody>
      </p:sp>
      <p:sp>
        <p:nvSpPr>
          <p:cNvPr id="969" name="Shape 969"/>
          <p:cNvSpPr/>
          <p:nvPr/>
        </p:nvSpPr>
        <p:spPr>
          <a:xfrm>
            <a:off x="5545102" y="2458720"/>
            <a:ext cx="160303" cy="139983"/>
          </a:xfrm>
          <a:prstGeom prst="ellipse">
            <a:avLst/>
          </a:prstGeom>
          <a:solidFill>
            <a:srgbClr val="00FF00"/>
          </a:solidFill>
          <a:ln w="25400">
            <a:solidFill>
              <a:srgbClr val="000514"/>
            </a:solidFill>
          </a:ln>
        </p:spPr>
        <p:txBody>
          <a:bodyPr lIns="65023" tIns="65023" rIns="65023" bIns="65023"/>
          <a:lstStyle/>
          <a:p>
            <a:pPr defTabSz="914400">
              <a:defRPr sz="2200">
                <a:solidFill>
                  <a:srgbClr val="FFFFFF"/>
                </a:solidFill>
                <a:latin typeface="Verdana"/>
                <a:ea typeface="Verdana"/>
                <a:cs typeface="Verdana"/>
                <a:sym typeface="Verdana"/>
              </a:defRPr>
            </a:pPr>
          </a:p>
        </p:txBody>
      </p:sp>
      <p:sp>
        <p:nvSpPr>
          <p:cNvPr id="970" name="Shape 970"/>
          <p:cNvSpPr/>
          <p:nvPr/>
        </p:nvSpPr>
        <p:spPr>
          <a:xfrm>
            <a:off x="5466079" y="2698044"/>
            <a:ext cx="158046" cy="137725"/>
          </a:xfrm>
          <a:prstGeom prst="ellipse">
            <a:avLst/>
          </a:prstGeom>
          <a:solidFill>
            <a:srgbClr val="0000FF"/>
          </a:solidFill>
          <a:ln w="25400">
            <a:solidFill>
              <a:srgbClr val="000514"/>
            </a:solidFill>
          </a:ln>
        </p:spPr>
        <p:txBody>
          <a:bodyPr lIns="65023" tIns="65023" rIns="65023" bIns="65023"/>
          <a:lstStyle/>
          <a:p>
            <a:pPr defTabSz="914400">
              <a:defRPr sz="2200">
                <a:solidFill>
                  <a:srgbClr val="FFFFFF"/>
                </a:solidFill>
                <a:latin typeface="Verdana"/>
                <a:ea typeface="Verdana"/>
                <a:cs typeface="Verdana"/>
                <a:sym typeface="Verdana"/>
              </a:defRPr>
            </a:pPr>
          </a:p>
        </p:txBody>
      </p:sp>
      <p:sp>
        <p:nvSpPr>
          <p:cNvPr id="971" name="Shape 971"/>
          <p:cNvSpPr/>
          <p:nvPr/>
        </p:nvSpPr>
        <p:spPr>
          <a:xfrm>
            <a:off x="5592515" y="2984782"/>
            <a:ext cx="160303" cy="137725"/>
          </a:xfrm>
          <a:prstGeom prst="ellipse">
            <a:avLst/>
          </a:prstGeom>
          <a:solidFill>
            <a:srgbClr val="FF0000"/>
          </a:solidFill>
          <a:ln w="25400">
            <a:solidFill>
              <a:srgbClr val="000514"/>
            </a:solidFill>
          </a:ln>
        </p:spPr>
        <p:txBody>
          <a:bodyPr lIns="65023" tIns="65023" rIns="65023" bIns="65023"/>
          <a:lstStyle/>
          <a:p>
            <a:pPr defTabSz="914400">
              <a:defRPr sz="2200">
                <a:solidFill>
                  <a:srgbClr val="FFFFFF"/>
                </a:solidFill>
                <a:latin typeface="Verdana"/>
                <a:ea typeface="Verdana"/>
                <a:cs typeface="Verdana"/>
                <a:sym typeface="Verdana"/>
              </a:defRPr>
            </a:pPr>
          </a:p>
        </p:txBody>
      </p:sp>
      <p:sp>
        <p:nvSpPr>
          <p:cNvPr id="972" name="Shape 972"/>
          <p:cNvSpPr/>
          <p:nvPr/>
        </p:nvSpPr>
        <p:spPr>
          <a:xfrm flipH="1">
            <a:off x="3185724" y="3045742"/>
            <a:ext cx="2336801" cy="9032"/>
          </a:xfrm>
          <a:prstGeom prst="line">
            <a:avLst/>
          </a:prstGeom>
          <a:ln w="38100">
            <a:solidFill>
              <a:srgbClr val="000514"/>
            </a:solidFill>
            <a:tailEnd type="triangle"/>
          </a:ln>
        </p:spPr>
        <p:txBody>
          <a:bodyPr lIns="65023" tIns="65023" rIns="65023" bIns="65023"/>
          <a:lstStyle/>
          <a:p>
            <a:pPr defTabSz="585216">
              <a:defRPr sz="1400"/>
            </a:pPr>
          </a:p>
        </p:txBody>
      </p:sp>
      <p:sp>
        <p:nvSpPr>
          <p:cNvPr id="973" name="Shape 973"/>
          <p:cNvSpPr/>
          <p:nvPr/>
        </p:nvSpPr>
        <p:spPr>
          <a:xfrm>
            <a:off x="860213" y="3242169"/>
            <a:ext cx="3086309" cy="1"/>
          </a:xfrm>
          <a:prstGeom prst="line">
            <a:avLst/>
          </a:prstGeom>
          <a:ln w="38100">
            <a:solidFill>
              <a:srgbClr val="6D6D6D"/>
            </a:solidFill>
            <a:tailEnd type="triangle"/>
          </a:ln>
        </p:spPr>
        <p:txBody>
          <a:bodyPr lIns="65023" tIns="65023" rIns="65023" bIns="65023"/>
          <a:lstStyle/>
          <a:p>
            <a:pPr defTabSz="585216">
              <a:defRPr sz="1400"/>
            </a:pPr>
          </a:p>
        </p:txBody>
      </p:sp>
      <p:grpSp>
        <p:nvGrpSpPr>
          <p:cNvPr id="977" name="Group 977"/>
          <p:cNvGrpSpPr/>
          <p:nvPr/>
        </p:nvGrpSpPr>
        <p:grpSpPr>
          <a:xfrm>
            <a:off x="3852177" y="3251394"/>
            <a:ext cx="1376428" cy="554836"/>
            <a:chOff x="0" y="0"/>
            <a:chExt cx="1376426" cy="554835"/>
          </a:xfrm>
        </p:grpSpPr>
        <p:sp>
          <p:nvSpPr>
            <p:cNvPr id="974" name="Shape 974"/>
            <p:cNvSpPr/>
            <p:nvPr/>
          </p:nvSpPr>
          <p:spPr>
            <a:xfrm flipH="1" flipV="1">
              <a:off x="29108" y="13464"/>
              <a:ext cx="1185001" cy="367231"/>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sp>
          <p:nvSpPr>
            <p:cNvPr id="975" name="Shape 975"/>
            <p:cNvSpPr/>
            <p:nvPr/>
          </p:nvSpPr>
          <p:spPr>
            <a:xfrm flipH="1" flipV="1">
              <a:off x="-1" y="-1"/>
              <a:ext cx="1376428" cy="175155"/>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sp>
          <p:nvSpPr>
            <p:cNvPr id="976" name="Shape 976"/>
            <p:cNvSpPr/>
            <p:nvPr/>
          </p:nvSpPr>
          <p:spPr>
            <a:xfrm flipH="1" flipV="1">
              <a:off x="1933" y="33493"/>
              <a:ext cx="1135495" cy="521343"/>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grpSp>
      <p:sp>
        <p:nvSpPr>
          <p:cNvPr id="978" name="Shape 978"/>
          <p:cNvSpPr/>
          <p:nvPr/>
        </p:nvSpPr>
        <p:spPr>
          <a:xfrm>
            <a:off x="812800" y="2847057"/>
            <a:ext cx="3081867" cy="1"/>
          </a:xfrm>
          <a:prstGeom prst="line">
            <a:avLst/>
          </a:prstGeom>
          <a:ln w="38100">
            <a:solidFill>
              <a:srgbClr val="000514"/>
            </a:solidFill>
            <a:tailEnd type="triangle"/>
          </a:ln>
        </p:spPr>
        <p:txBody>
          <a:bodyPr lIns="65023" tIns="65023" rIns="65023" bIns="65023"/>
          <a:lstStyle/>
          <a:p>
            <a:pPr defTabSz="585216">
              <a:defRPr sz="1400"/>
            </a:pPr>
          </a:p>
        </p:txBody>
      </p:sp>
      <p:grpSp>
        <p:nvGrpSpPr>
          <p:cNvPr id="982" name="Group 982"/>
          <p:cNvGrpSpPr/>
          <p:nvPr/>
        </p:nvGrpSpPr>
        <p:grpSpPr>
          <a:xfrm>
            <a:off x="3905944" y="2249596"/>
            <a:ext cx="1381316" cy="554762"/>
            <a:chOff x="0" y="0"/>
            <a:chExt cx="1381314" cy="554761"/>
          </a:xfrm>
        </p:grpSpPr>
        <p:sp>
          <p:nvSpPr>
            <p:cNvPr id="979" name="Shape 979"/>
            <p:cNvSpPr/>
            <p:nvPr/>
          </p:nvSpPr>
          <p:spPr>
            <a:xfrm flipH="1">
              <a:off x="31484" y="169812"/>
              <a:ext cx="1184222" cy="370472"/>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sp>
          <p:nvSpPr>
            <p:cNvPr id="980" name="Shape 980"/>
            <p:cNvSpPr/>
            <p:nvPr/>
          </p:nvSpPr>
          <p:spPr>
            <a:xfrm flipH="1">
              <a:off x="4846" y="378593"/>
              <a:ext cx="1376469" cy="176169"/>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sp>
          <p:nvSpPr>
            <p:cNvPr id="981" name="Shape 981"/>
            <p:cNvSpPr/>
            <p:nvPr/>
          </p:nvSpPr>
          <p:spPr>
            <a:xfrm flipH="1">
              <a:off x="0" y="-1"/>
              <a:ext cx="1135469" cy="523250"/>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grpSp>
      <p:sp>
        <p:nvSpPr>
          <p:cNvPr id="983" name="Shape 983"/>
          <p:cNvSpPr/>
          <p:nvPr/>
        </p:nvSpPr>
        <p:spPr>
          <a:xfrm flipH="1">
            <a:off x="2530217" y="2748618"/>
            <a:ext cx="2749974" cy="20321"/>
          </a:xfrm>
          <a:prstGeom prst="line">
            <a:avLst/>
          </a:prstGeom>
          <a:ln w="38100">
            <a:solidFill>
              <a:srgbClr val="000514"/>
            </a:solidFill>
            <a:tailEnd type="triangle"/>
          </a:ln>
        </p:spPr>
        <p:txBody>
          <a:bodyPr lIns="65023" tIns="65023" rIns="65023" bIns="65023"/>
          <a:lstStyle/>
          <a:p>
            <a:pPr defTabSz="585216">
              <a:defRPr sz="1400"/>
            </a:pPr>
          </a:p>
        </p:txBody>
      </p:sp>
      <p:sp>
        <p:nvSpPr>
          <p:cNvPr id="984" name="Shape 984"/>
          <p:cNvSpPr/>
          <p:nvPr/>
        </p:nvSpPr>
        <p:spPr>
          <a:xfrm flipH="1">
            <a:off x="2749973" y="2539999"/>
            <a:ext cx="2761263" cy="6775"/>
          </a:xfrm>
          <a:prstGeom prst="line">
            <a:avLst/>
          </a:prstGeom>
          <a:ln w="38100">
            <a:solidFill>
              <a:srgbClr val="000514"/>
            </a:solidFill>
            <a:tailEnd type="triangle"/>
          </a:ln>
        </p:spPr>
        <p:txBody>
          <a:bodyPr lIns="65023" tIns="65023" rIns="65023" bIns="65023"/>
          <a:lstStyle/>
          <a:p>
            <a:pPr defTabSz="585216">
              <a:defRPr sz="1400"/>
            </a:pPr>
          </a:p>
        </p:txBody>
      </p:sp>
      <p:sp>
        <p:nvSpPr>
          <p:cNvPr id="985" name="Shape 985"/>
          <p:cNvSpPr/>
          <p:nvPr/>
        </p:nvSpPr>
        <p:spPr>
          <a:xfrm>
            <a:off x="686364" y="3045742"/>
            <a:ext cx="2336801" cy="9032"/>
          </a:xfrm>
          <a:prstGeom prst="line">
            <a:avLst/>
          </a:prstGeom>
          <a:ln w="38100">
            <a:solidFill>
              <a:srgbClr val="000514"/>
            </a:solidFill>
            <a:tailEnd type="triangle"/>
          </a:ln>
        </p:spPr>
        <p:txBody>
          <a:bodyPr lIns="65023" tIns="65023" rIns="65023" bIns="65023"/>
          <a:lstStyle/>
          <a:p>
            <a:pPr defTabSz="585216">
              <a:defRPr sz="1400"/>
            </a:pPr>
          </a:p>
        </p:txBody>
      </p:sp>
      <p:grpSp>
        <p:nvGrpSpPr>
          <p:cNvPr id="989" name="Group 989"/>
          <p:cNvGrpSpPr/>
          <p:nvPr/>
        </p:nvGrpSpPr>
        <p:grpSpPr>
          <a:xfrm>
            <a:off x="1374268" y="1956675"/>
            <a:ext cx="1381584" cy="556968"/>
            <a:chOff x="0" y="0"/>
            <a:chExt cx="1381583" cy="556967"/>
          </a:xfrm>
        </p:grpSpPr>
        <p:sp>
          <p:nvSpPr>
            <p:cNvPr id="986" name="Shape 986"/>
            <p:cNvSpPr/>
            <p:nvPr/>
          </p:nvSpPr>
          <p:spPr>
            <a:xfrm>
              <a:off x="165505" y="170231"/>
              <a:ext cx="1184600" cy="372202"/>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sp>
          <p:nvSpPr>
            <p:cNvPr id="987" name="Shape 987"/>
            <p:cNvSpPr/>
            <p:nvPr/>
          </p:nvSpPr>
          <p:spPr>
            <a:xfrm>
              <a:off x="-1" y="379486"/>
              <a:ext cx="1376757" cy="177482"/>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sp>
          <p:nvSpPr>
            <p:cNvPr id="988" name="Shape 988"/>
            <p:cNvSpPr/>
            <p:nvPr/>
          </p:nvSpPr>
          <p:spPr>
            <a:xfrm>
              <a:off x="245650" y="0"/>
              <a:ext cx="1135934" cy="525371"/>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grpSp>
      <p:grpSp>
        <p:nvGrpSpPr>
          <p:cNvPr id="993" name="Group 993"/>
          <p:cNvGrpSpPr/>
          <p:nvPr/>
        </p:nvGrpSpPr>
        <p:grpSpPr>
          <a:xfrm>
            <a:off x="1157495" y="2192207"/>
            <a:ext cx="1379379" cy="557329"/>
            <a:chOff x="0" y="0"/>
            <a:chExt cx="1379377" cy="557327"/>
          </a:xfrm>
        </p:grpSpPr>
        <p:sp>
          <p:nvSpPr>
            <p:cNvPr id="990" name="Shape 990"/>
            <p:cNvSpPr/>
            <p:nvPr/>
          </p:nvSpPr>
          <p:spPr>
            <a:xfrm>
              <a:off x="165159" y="170189"/>
              <a:ext cx="1182798" cy="372597"/>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sp>
          <p:nvSpPr>
            <p:cNvPr id="991" name="Shape 991"/>
            <p:cNvSpPr/>
            <p:nvPr/>
          </p:nvSpPr>
          <p:spPr>
            <a:xfrm>
              <a:off x="-1" y="379369"/>
              <a:ext cx="1374570" cy="177959"/>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sp>
          <p:nvSpPr>
            <p:cNvPr id="992" name="Shape 992"/>
            <p:cNvSpPr/>
            <p:nvPr/>
          </p:nvSpPr>
          <p:spPr>
            <a:xfrm>
              <a:off x="245113" y="0"/>
              <a:ext cx="1134265" cy="525735"/>
            </a:xfrm>
            <a:prstGeom prst="line">
              <a:avLst/>
            </a:prstGeom>
            <a:noFill/>
            <a:ln w="38100" cap="flat">
              <a:solidFill>
                <a:srgbClr val="6D6D6D"/>
              </a:solidFill>
              <a:prstDash val="solid"/>
              <a:round/>
            </a:ln>
            <a:effectLst/>
          </p:spPr>
          <p:txBody>
            <a:bodyPr wrap="square" lIns="65023" tIns="65023" rIns="65023" bIns="65023" numCol="1" anchor="t">
              <a:noAutofit/>
            </a:bodyPr>
            <a:lstStyle/>
            <a:p>
              <a:pPr defTabSz="585216">
                <a:defRPr sz="1400"/>
              </a:pPr>
            </a:p>
          </p:txBody>
        </p:sp>
      </p:grpSp>
      <p:sp>
        <p:nvSpPr>
          <p:cNvPr id="994" name="Shape 994"/>
          <p:cNvSpPr/>
          <p:nvPr/>
        </p:nvSpPr>
        <p:spPr>
          <a:xfrm>
            <a:off x="5550182" y="1646484"/>
            <a:ext cx="760872" cy="613269"/>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lvl1pPr algn="ctr" defTabSz="914400">
              <a:defRPr sz="3200">
                <a:latin typeface="Verdana"/>
                <a:ea typeface="Verdana"/>
                <a:cs typeface="Verdana"/>
                <a:sym typeface="Verdana"/>
              </a:defRPr>
            </a:lvl1pPr>
          </a:lstStyle>
          <a:p>
            <a:pPr>
              <a:defRPr>
                <a:solidFill>
                  <a:srgbClr val="FFFFFF"/>
                </a:solidFill>
                <a:latin typeface="Garamond"/>
                <a:ea typeface="Garamond"/>
                <a:cs typeface="Garamond"/>
                <a:sym typeface="Garamond"/>
              </a:defRPr>
            </a:pPr>
            <a:r>
              <a:rPr>
                <a:solidFill>
                  <a:srgbClr val="000000"/>
                </a:solidFill>
                <a:latin typeface="Verdana"/>
                <a:ea typeface="Verdana"/>
                <a:cs typeface="Verdana"/>
                <a:sym typeface="Verdana"/>
              </a:rPr>
              <a:t>p</a:t>
            </a:r>
          </a:p>
        </p:txBody>
      </p:sp>
      <p:sp>
        <p:nvSpPr>
          <p:cNvPr id="995" name="Shape 995"/>
          <p:cNvSpPr/>
          <p:nvPr/>
        </p:nvSpPr>
        <p:spPr>
          <a:xfrm>
            <a:off x="422204" y="1815253"/>
            <a:ext cx="760872" cy="613269"/>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lvl1pPr algn="ctr" defTabSz="914400">
              <a:defRPr sz="3200">
                <a:latin typeface="Verdana"/>
                <a:ea typeface="Verdana"/>
                <a:cs typeface="Verdana"/>
                <a:sym typeface="Verdana"/>
              </a:defRPr>
            </a:lvl1pPr>
          </a:lstStyle>
          <a:p>
            <a:pPr>
              <a:defRPr>
                <a:solidFill>
                  <a:srgbClr val="FFFFFF"/>
                </a:solidFill>
                <a:latin typeface="Garamond"/>
                <a:ea typeface="Garamond"/>
                <a:cs typeface="Garamond"/>
                <a:sym typeface="Garamond"/>
              </a:defRPr>
            </a:pPr>
            <a:r>
              <a:rPr>
                <a:solidFill>
                  <a:srgbClr val="000000"/>
                </a:solidFill>
                <a:latin typeface="Verdana"/>
                <a:ea typeface="Verdana"/>
                <a:cs typeface="Verdana"/>
                <a:sym typeface="Verdana"/>
              </a:rPr>
              <a:t>p</a:t>
            </a:r>
          </a:p>
        </p:txBody>
      </p:sp>
      <p:sp>
        <p:nvSpPr>
          <p:cNvPr id="996" name="Shape 996"/>
          <p:cNvSpPr/>
          <p:nvPr/>
        </p:nvSpPr>
        <p:spPr>
          <a:xfrm>
            <a:off x="552916" y="944942"/>
            <a:ext cx="5357621" cy="971254"/>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p>
            <a:pPr algn="ctr" defTabSz="914400">
              <a:defRPr b="1" sz="2800">
                <a:solidFill>
                  <a:srgbClr val="FFFFFF"/>
                </a:solidFill>
                <a:latin typeface="Helvetica Neue"/>
                <a:ea typeface="Helvetica Neue"/>
                <a:cs typeface="Helvetica Neue"/>
                <a:sym typeface="Helvetica Neue"/>
              </a:defRPr>
            </a:pPr>
            <a:r>
              <a:rPr>
                <a:solidFill>
                  <a:srgbClr val="0000FF"/>
                </a:solidFill>
              </a:rPr>
              <a:t>LHC: </a:t>
            </a:r>
            <a:r>
              <a:rPr>
                <a:solidFill>
                  <a:srgbClr val="0000FF"/>
                </a:solidFill>
              </a:rPr>
              <a:t>Collision of protons which are composite</a:t>
            </a:r>
          </a:p>
        </p:txBody>
      </p:sp>
      <p:sp>
        <p:nvSpPr>
          <p:cNvPr id="997" name="Shape 997"/>
          <p:cNvSpPr/>
          <p:nvPr/>
        </p:nvSpPr>
        <p:spPr>
          <a:xfrm flipV="1">
            <a:off x="3038618" y="1811293"/>
            <a:ext cx="901655" cy="1186847"/>
          </a:xfrm>
          <a:prstGeom prst="line">
            <a:avLst/>
          </a:prstGeom>
          <a:ln w="38100">
            <a:solidFill>
              <a:srgbClr val="FF2600"/>
            </a:solidFill>
          </a:ln>
        </p:spPr>
        <p:txBody>
          <a:bodyPr lIns="65023" tIns="65023" rIns="65023" bIns="65023"/>
          <a:lstStyle/>
          <a:p>
            <a:pPr defTabSz="585216">
              <a:defRPr sz="1400"/>
            </a:pPr>
          </a:p>
        </p:txBody>
      </p:sp>
      <p:sp>
        <p:nvSpPr>
          <p:cNvPr id="998" name="Shape 998"/>
          <p:cNvSpPr/>
          <p:nvPr/>
        </p:nvSpPr>
        <p:spPr>
          <a:xfrm flipV="1">
            <a:off x="3081950" y="1908784"/>
            <a:ext cx="1183694" cy="1079619"/>
          </a:xfrm>
          <a:prstGeom prst="line">
            <a:avLst/>
          </a:prstGeom>
          <a:ln w="38100">
            <a:solidFill>
              <a:srgbClr val="FF2600"/>
            </a:solidFill>
          </a:ln>
        </p:spPr>
        <p:txBody>
          <a:bodyPr lIns="65023" tIns="65023" rIns="65023" bIns="65023"/>
          <a:lstStyle/>
          <a:p>
            <a:pPr defTabSz="585216">
              <a:defRPr sz="1400"/>
            </a:pPr>
          </a:p>
        </p:txBody>
      </p:sp>
      <p:sp>
        <p:nvSpPr>
          <p:cNvPr id="999" name="Shape 999"/>
          <p:cNvSpPr/>
          <p:nvPr/>
        </p:nvSpPr>
        <p:spPr>
          <a:xfrm>
            <a:off x="6900671" y="974851"/>
            <a:ext cx="5014526" cy="971254"/>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lvl1pPr algn="ctr" defTabSz="914400">
              <a:defRPr b="1" sz="2800">
                <a:solidFill>
                  <a:srgbClr val="FF0000"/>
                </a:solidFill>
                <a:latin typeface="Helvetica Neue"/>
                <a:ea typeface="Helvetica Neue"/>
                <a:cs typeface="Helvetica Neue"/>
                <a:sym typeface="Helvetica Neue"/>
              </a:defRPr>
            </a:lvl1pPr>
          </a:lstStyle>
          <a:p>
            <a:pPr>
              <a:defRPr>
                <a:solidFill>
                  <a:srgbClr val="FFFFFF"/>
                </a:solidFill>
              </a:defRPr>
            </a:pPr>
            <a:r>
              <a:rPr>
                <a:solidFill>
                  <a:srgbClr val="FF0000"/>
                </a:solidFill>
              </a:rPr>
              <a:t>ILC: Collision of e+e- which are elementary</a:t>
            </a:r>
          </a:p>
        </p:txBody>
      </p:sp>
      <p:grpSp>
        <p:nvGrpSpPr>
          <p:cNvPr id="1012" name="Group 1012"/>
          <p:cNvGrpSpPr/>
          <p:nvPr/>
        </p:nvGrpSpPr>
        <p:grpSpPr>
          <a:xfrm>
            <a:off x="7195537" y="1620199"/>
            <a:ext cx="5055165" cy="2426944"/>
            <a:chOff x="0" y="0"/>
            <a:chExt cx="5055164" cy="2426943"/>
          </a:xfrm>
        </p:grpSpPr>
        <p:sp>
          <p:nvSpPr>
            <p:cNvPr id="1000" name="Shape 1000"/>
            <p:cNvSpPr/>
            <p:nvPr/>
          </p:nvSpPr>
          <p:spPr>
            <a:xfrm>
              <a:off x="0" y="1117875"/>
              <a:ext cx="160481" cy="138884"/>
            </a:xfrm>
            <a:prstGeom prst="ellipse">
              <a:avLst/>
            </a:prstGeom>
            <a:solidFill>
              <a:srgbClr val="0000FF"/>
            </a:solidFill>
            <a:ln w="25400" cap="flat">
              <a:solidFill>
                <a:srgbClr val="000514"/>
              </a:solidFill>
              <a:prstDash val="solid"/>
              <a:round/>
            </a:ln>
            <a:effectLst/>
          </p:spPr>
          <p:txBody>
            <a:bodyPr wrap="square" lIns="65023" tIns="65023" rIns="65023" bIns="65023" numCol="1" anchor="t">
              <a:noAutofit/>
            </a:bodyPr>
            <a:lstStyle/>
            <a:p>
              <a:pPr defTabSz="914400">
                <a:defRPr sz="2200">
                  <a:solidFill>
                    <a:srgbClr val="FFFFFF"/>
                  </a:solidFill>
                  <a:latin typeface="Verdana"/>
                  <a:ea typeface="Verdana"/>
                  <a:cs typeface="Verdana"/>
                  <a:sym typeface="Verdana"/>
                </a:defRPr>
              </a:pPr>
            </a:p>
          </p:txBody>
        </p:sp>
        <p:sp>
          <p:nvSpPr>
            <p:cNvPr id="1001" name="Shape 1001"/>
            <p:cNvSpPr/>
            <p:nvPr/>
          </p:nvSpPr>
          <p:spPr>
            <a:xfrm>
              <a:off x="4894683" y="1127796"/>
              <a:ext cx="160482" cy="138884"/>
            </a:xfrm>
            <a:prstGeom prst="ellipse">
              <a:avLst/>
            </a:prstGeom>
            <a:solidFill>
              <a:srgbClr val="FF0000"/>
            </a:solidFill>
            <a:ln w="25400" cap="flat">
              <a:solidFill>
                <a:srgbClr val="000514"/>
              </a:solidFill>
              <a:prstDash val="solid"/>
              <a:round/>
            </a:ln>
            <a:effectLst/>
          </p:spPr>
          <p:txBody>
            <a:bodyPr wrap="square" lIns="65023" tIns="65023" rIns="65023" bIns="65023" numCol="1" anchor="t">
              <a:noAutofit/>
            </a:bodyPr>
            <a:lstStyle/>
            <a:p>
              <a:pPr defTabSz="914400">
                <a:defRPr sz="2200">
                  <a:solidFill>
                    <a:srgbClr val="FFFFFF"/>
                  </a:solidFill>
                  <a:latin typeface="Verdana"/>
                  <a:ea typeface="Verdana"/>
                  <a:cs typeface="Verdana"/>
                  <a:sym typeface="Verdana"/>
                </a:defRPr>
              </a:pPr>
            </a:p>
          </p:txBody>
        </p:sp>
        <p:grpSp>
          <p:nvGrpSpPr>
            <p:cNvPr id="1005" name="Group 1005"/>
            <p:cNvGrpSpPr/>
            <p:nvPr/>
          </p:nvGrpSpPr>
          <p:grpSpPr>
            <a:xfrm>
              <a:off x="2560067" y="0"/>
              <a:ext cx="1367813" cy="1187317"/>
              <a:chOff x="0" y="0"/>
              <a:chExt cx="1367811" cy="1187316"/>
            </a:xfrm>
          </p:grpSpPr>
          <p:sp>
            <p:nvSpPr>
              <p:cNvPr id="1002" name="Shape 1002"/>
              <p:cNvSpPr/>
              <p:nvPr/>
            </p:nvSpPr>
            <p:spPr>
              <a:xfrm flipV="1">
                <a:off x="0" y="340482"/>
                <a:ext cx="1367812" cy="846835"/>
              </a:xfrm>
              <a:prstGeom prst="line">
                <a:avLst/>
              </a:prstGeom>
              <a:noFill/>
              <a:ln w="38100" cap="flat">
                <a:solidFill>
                  <a:srgbClr val="FF2600"/>
                </a:solidFill>
                <a:prstDash val="solid"/>
                <a:round/>
              </a:ln>
              <a:effectLst/>
            </p:spPr>
            <p:txBody>
              <a:bodyPr wrap="square" lIns="65023" tIns="65023" rIns="65023" bIns="65023" numCol="1" anchor="t">
                <a:noAutofit/>
              </a:bodyPr>
              <a:lstStyle/>
              <a:p>
                <a:pPr defTabSz="585216">
                  <a:defRPr sz="1400"/>
                </a:pPr>
              </a:p>
            </p:txBody>
          </p:sp>
          <p:sp>
            <p:nvSpPr>
              <p:cNvPr id="1003" name="Shape 1003"/>
              <p:cNvSpPr/>
              <p:nvPr/>
            </p:nvSpPr>
            <p:spPr>
              <a:xfrm flipV="1">
                <a:off x="42280" y="0"/>
                <a:ext cx="1087210" cy="1174085"/>
              </a:xfrm>
              <a:prstGeom prst="line">
                <a:avLst/>
              </a:prstGeom>
              <a:noFill/>
              <a:ln w="38100" cap="flat">
                <a:solidFill>
                  <a:srgbClr val="FF2600"/>
                </a:solidFill>
                <a:prstDash val="solid"/>
                <a:round/>
              </a:ln>
              <a:effectLst/>
            </p:spPr>
            <p:txBody>
              <a:bodyPr wrap="square" lIns="65023" tIns="65023" rIns="65023" bIns="65023" numCol="1" anchor="t">
                <a:noAutofit/>
              </a:bodyPr>
              <a:lstStyle/>
              <a:p>
                <a:pPr defTabSz="585216">
                  <a:defRPr sz="1400"/>
                </a:pPr>
              </a:p>
            </p:txBody>
          </p:sp>
          <p:sp>
            <p:nvSpPr>
              <p:cNvPr id="1004" name="Shape 1004"/>
              <p:cNvSpPr/>
              <p:nvPr/>
            </p:nvSpPr>
            <p:spPr>
              <a:xfrm flipV="1">
                <a:off x="74326" y="68037"/>
                <a:ext cx="1291654" cy="1109368"/>
              </a:xfrm>
              <a:prstGeom prst="line">
                <a:avLst/>
              </a:prstGeom>
              <a:noFill/>
              <a:ln w="38100" cap="flat">
                <a:solidFill>
                  <a:srgbClr val="FF2600"/>
                </a:solidFill>
                <a:prstDash val="solid"/>
                <a:round/>
              </a:ln>
              <a:effectLst/>
            </p:spPr>
            <p:txBody>
              <a:bodyPr wrap="square" lIns="65023" tIns="65023" rIns="65023" bIns="65023" numCol="1" anchor="t">
                <a:noAutofit/>
              </a:bodyPr>
              <a:lstStyle/>
              <a:p>
                <a:pPr defTabSz="585216">
                  <a:defRPr sz="1400"/>
                </a:pPr>
              </a:p>
            </p:txBody>
          </p:sp>
        </p:grpSp>
        <p:sp>
          <p:nvSpPr>
            <p:cNvPr id="1006" name="Shape 1006"/>
            <p:cNvSpPr/>
            <p:nvPr/>
          </p:nvSpPr>
          <p:spPr>
            <a:xfrm flipH="1">
              <a:off x="2649838" y="1207156"/>
              <a:ext cx="2095826" cy="11163"/>
            </a:xfrm>
            <a:prstGeom prst="line">
              <a:avLst/>
            </a:prstGeom>
            <a:noFill/>
            <a:ln w="38100" cap="flat">
              <a:solidFill>
                <a:srgbClr val="000514"/>
              </a:solidFill>
              <a:prstDash val="solid"/>
              <a:round/>
              <a:tailEnd type="triangle" w="med" len="med"/>
            </a:ln>
            <a:effectLst/>
          </p:spPr>
          <p:txBody>
            <a:bodyPr wrap="square" lIns="65023" tIns="65023" rIns="65023" bIns="65023" numCol="1" anchor="t">
              <a:noAutofit/>
            </a:bodyPr>
            <a:lstStyle/>
            <a:p>
              <a:pPr defTabSz="585216">
                <a:defRPr sz="1400"/>
              </a:pPr>
            </a:p>
          </p:txBody>
        </p:sp>
        <p:sp>
          <p:nvSpPr>
            <p:cNvPr id="1007" name="Shape 1007"/>
            <p:cNvSpPr/>
            <p:nvPr/>
          </p:nvSpPr>
          <p:spPr>
            <a:xfrm>
              <a:off x="276013" y="1197237"/>
              <a:ext cx="2177061" cy="11162"/>
            </a:xfrm>
            <a:prstGeom prst="line">
              <a:avLst/>
            </a:prstGeom>
            <a:noFill/>
            <a:ln w="38100" cap="flat">
              <a:solidFill>
                <a:srgbClr val="000514"/>
              </a:solidFill>
              <a:prstDash val="solid"/>
              <a:round/>
              <a:tailEnd type="triangle" w="med" len="med"/>
            </a:ln>
            <a:effectLst/>
          </p:spPr>
          <p:txBody>
            <a:bodyPr wrap="square" lIns="65023" tIns="65023" rIns="65023" bIns="65023" numCol="1" anchor="t">
              <a:noAutofit/>
            </a:bodyPr>
            <a:lstStyle/>
            <a:p>
              <a:pPr defTabSz="585216">
                <a:defRPr sz="1400"/>
              </a:pPr>
            </a:p>
          </p:txBody>
        </p:sp>
        <p:grpSp>
          <p:nvGrpSpPr>
            <p:cNvPr id="1011" name="Group 1011"/>
            <p:cNvGrpSpPr/>
            <p:nvPr/>
          </p:nvGrpSpPr>
          <p:grpSpPr>
            <a:xfrm>
              <a:off x="1114822" y="1264220"/>
              <a:ext cx="1389772" cy="1162724"/>
              <a:chOff x="0" y="0"/>
              <a:chExt cx="1389771" cy="1162722"/>
            </a:xfrm>
          </p:grpSpPr>
          <p:sp>
            <p:nvSpPr>
              <p:cNvPr id="1008" name="Shape 1008"/>
              <p:cNvSpPr/>
              <p:nvPr/>
            </p:nvSpPr>
            <p:spPr>
              <a:xfrm flipH="1">
                <a:off x="12998" y="0"/>
                <a:ext cx="1376774" cy="833092"/>
              </a:xfrm>
              <a:prstGeom prst="line">
                <a:avLst/>
              </a:prstGeom>
              <a:noFill/>
              <a:ln w="38100" cap="flat">
                <a:solidFill>
                  <a:srgbClr val="FF2600"/>
                </a:solidFill>
                <a:prstDash val="solid"/>
                <a:round/>
              </a:ln>
              <a:effectLst/>
            </p:spPr>
            <p:txBody>
              <a:bodyPr wrap="square" lIns="65023" tIns="65023" rIns="65023" bIns="65023" numCol="1" anchor="t">
                <a:noAutofit/>
              </a:bodyPr>
              <a:lstStyle/>
              <a:p>
                <a:pPr defTabSz="585216">
                  <a:defRPr sz="1400"/>
                </a:pPr>
              </a:p>
            </p:txBody>
          </p:sp>
          <p:sp>
            <p:nvSpPr>
              <p:cNvPr id="1009" name="Shape 1009"/>
              <p:cNvSpPr/>
              <p:nvPr/>
            </p:nvSpPr>
            <p:spPr>
              <a:xfrm flipH="1">
                <a:off x="234970" y="12325"/>
                <a:ext cx="1112242" cy="1150398"/>
              </a:xfrm>
              <a:prstGeom prst="line">
                <a:avLst/>
              </a:prstGeom>
              <a:noFill/>
              <a:ln w="38100" cap="flat">
                <a:solidFill>
                  <a:srgbClr val="FF2600"/>
                </a:solidFill>
                <a:prstDash val="solid"/>
                <a:round/>
              </a:ln>
              <a:effectLst/>
            </p:spPr>
            <p:txBody>
              <a:bodyPr wrap="square" lIns="65023" tIns="65023" rIns="65023" bIns="65023" numCol="1" anchor="t">
                <a:noAutofit/>
              </a:bodyPr>
              <a:lstStyle/>
              <a:p>
                <a:pPr defTabSz="585216">
                  <a:defRPr sz="1400"/>
                </a:pPr>
              </a:p>
            </p:txBody>
          </p:sp>
          <p:sp>
            <p:nvSpPr>
              <p:cNvPr id="1010" name="Shape 1010"/>
              <p:cNvSpPr/>
              <p:nvPr/>
            </p:nvSpPr>
            <p:spPr>
              <a:xfrm flipH="1">
                <a:off x="0" y="8315"/>
                <a:ext cx="1315245" cy="1081293"/>
              </a:xfrm>
              <a:prstGeom prst="line">
                <a:avLst/>
              </a:prstGeom>
              <a:noFill/>
              <a:ln w="38100" cap="flat">
                <a:solidFill>
                  <a:srgbClr val="FF2600"/>
                </a:solidFill>
                <a:prstDash val="solid"/>
                <a:round/>
              </a:ln>
              <a:effectLst/>
            </p:spPr>
            <p:txBody>
              <a:bodyPr wrap="square" lIns="65023" tIns="65023" rIns="65023" bIns="65023" numCol="1" anchor="t">
                <a:noAutofit/>
              </a:bodyPr>
              <a:lstStyle/>
              <a:p>
                <a:pPr defTabSz="585216">
                  <a:defRPr sz="1400"/>
                </a:pPr>
              </a:p>
            </p:txBody>
          </p:sp>
        </p:grpSp>
      </p:grpSp>
      <p:sp>
        <p:nvSpPr>
          <p:cNvPr id="1013" name="Shape 1013"/>
          <p:cNvSpPr/>
          <p:nvPr/>
        </p:nvSpPr>
        <p:spPr>
          <a:xfrm>
            <a:off x="3060031" y="3077200"/>
            <a:ext cx="885941" cy="914964"/>
          </a:xfrm>
          <a:prstGeom prst="line">
            <a:avLst/>
          </a:prstGeom>
          <a:ln w="38100">
            <a:solidFill>
              <a:srgbClr val="FF2600"/>
            </a:solidFill>
          </a:ln>
        </p:spPr>
        <p:txBody>
          <a:bodyPr lIns="65023" tIns="65023" rIns="65023" bIns="65023"/>
          <a:lstStyle/>
          <a:p>
            <a:pPr defTabSz="585216">
              <a:defRPr sz="1400"/>
            </a:pPr>
          </a:p>
        </p:txBody>
      </p:sp>
      <p:sp>
        <p:nvSpPr>
          <p:cNvPr id="1014" name="Shape 1014"/>
          <p:cNvSpPr/>
          <p:nvPr/>
        </p:nvSpPr>
        <p:spPr>
          <a:xfrm>
            <a:off x="3045742" y="3096668"/>
            <a:ext cx="748405" cy="1030550"/>
          </a:xfrm>
          <a:prstGeom prst="line">
            <a:avLst/>
          </a:prstGeom>
          <a:ln w="38100">
            <a:solidFill>
              <a:srgbClr val="FF2600"/>
            </a:solidFill>
          </a:ln>
        </p:spPr>
        <p:txBody>
          <a:bodyPr lIns="65023" tIns="65023" rIns="65023" bIns="65023"/>
          <a:lstStyle/>
          <a:p>
            <a:pPr defTabSz="585216">
              <a:defRPr sz="1400"/>
            </a:pPr>
          </a:p>
        </p:txBody>
      </p:sp>
      <p:sp>
        <p:nvSpPr>
          <p:cNvPr id="1015" name="Shape 1015"/>
          <p:cNvSpPr/>
          <p:nvPr/>
        </p:nvSpPr>
        <p:spPr>
          <a:xfrm>
            <a:off x="7206430" y="9249767"/>
            <a:ext cx="5357621" cy="307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1400">
                <a:solidFill>
                  <a:srgbClr val="000514"/>
                </a:solidFill>
                <a:latin typeface="ＭＳ Ｐゴシック"/>
                <a:ea typeface="ＭＳ Ｐゴシック"/>
                <a:cs typeface="ＭＳ Ｐゴシック"/>
                <a:sym typeface="ＭＳ Ｐゴシック"/>
              </a:defRPr>
            </a:lvl1pPr>
          </a:lstStyle>
          <a:p>
            <a:pPr>
              <a:defRPr sz="2200">
                <a:solidFill>
                  <a:srgbClr val="FFFFFF"/>
                </a:solidFill>
                <a:latin typeface="Garamond"/>
                <a:ea typeface="Garamond"/>
                <a:cs typeface="Garamond"/>
                <a:sym typeface="Garamond"/>
              </a:defRPr>
            </a:pPr>
            <a:r>
              <a:rPr sz="1400">
                <a:solidFill>
                  <a:srgbClr val="000514"/>
                </a:solidFill>
                <a:latin typeface="ＭＳ Ｐゴシック"/>
                <a:ea typeface="ＭＳ Ｐゴシック"/>
                <a:cs typeface="ＭＳ Ｐゴシック"/>
                <a:sym typeface="ＭＳ Ｐゴシック"/>
              </a:rPr>
              <a:t>clean and and able to detect everything produced!</a:t>
            </a:r>
          </a:p>
        </p:txBody>
      </p:sp>
      <p:sp>
        <p:nvSpPr>
          <p:cNvPr id="1016" name="Shape 1016"/>
          <p:cNvSpPr/>
          <p:nvPr/>
        </p:nvSpPr>
        <p:spPr>
          <a:xfrm>
            <a:off x="424064" y="9133247"/>
            <a:ext cx="5177046" cy="55592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914400">
              <a:lnSpc>
                <a:spcPct val="70000"/>
              </a:lnSpc>
              <a:defRPr sz="1400">
                <a:solidFill>
                  <a:srgbClr val="FFFFFF"/>
                </a:solidFill>
                <a:latin typeface="Helvetica Neue"/>
                <a:ea typeface="Helvetica Neue"/>
                <a:cs typeface="Helvetica Neue"/>
                <a:sym typeface="Helvetica Neue"/>
              </a:defRPr>
            </a:pPr>
            <a:r>
              <a:rPr>
                <a:solidFill>
                  <a:srgbClr val="000000"/>
                </a:solidFill>
              </a:rPr>
              <a:t>proton is composite </a:t>
            </a:r>
            <a:r>
              <a:rPr>
                <a:solidFill>
                  <a:srgbClr val="000514"/>
                </a:solidFill>
              </a:rPr>
              <a:t>⇒ events are </a:t>
            </a:r>
            <a:r>
              <a:rPr>
                <a:solidFill>
                  <a:srgbClr val="000514"/>
                </a:solidFill>
              </a:rPr>
              <a:t>complicated but maximum reachable energy is high.!</a:t>
            </a:r>
          </a:p>
        </p:txBody>
      </p:sp>
      <p:sp>
        <p:nvSpPr>
          <p:cNvPr id="1017" name="Shape 1017"/>
          <p:cNvSpPr/>
          <p:nvPr/>
        </p:nvSpPr>
        <p:spPr>
          <a:xfrm>
            <a:off x="3396698" y="11756"/>
            <a:ext cx="610971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747776">
              <a:defRPr b="1" sz="6000">
                <a:latin typeface="Helvetica Neue"/>
                <a:ea typeface="Helvetica Neue"/>
                <a:cs typeface="Helvetica Neue"/>
                <a:sym typeface="Helvetica Neue"/>
              </a:defRPr>
            </a:lvl1pPr>
          </a:lstStyle>
          <a:p>
            <a:pPr/>
            <a:r>
              <a:t>3 Powerful Tools</a:t>
            </a:r>
          </a:p>
        </p:txBody>
      </p:sp>
      <p:sp>
        <p:nvSpPr>
          <p:cNvPr id="1018" name="Shape 1018"/>
          <p:cNvSpPr/>
          <p:nvPr/>
        </p:nvSpPr>
        <p:spPr>
          <a:xfrm>
            <a:off x="3110831" y="3102600"/>
            <a:ext cx="960242" cy="647722"/>
          </a:xfrm>
          <a:prstGeom prst="line">
            <a:avLst/>
          </a:prstGeom>
          <a:ln w="38100">
            <a:solidFill>
              <a:srgbClr val="FF2600"/>
            </a:solidFill>
          </a:ln>
        </p:spPr>
        <p:txBody>
          <a:bodyPr lIns="65023" tIns="65023" rIns="65023" bIns="65023"/>
          <a:lstStyle/>
          <a:p>
            <a:pPr defTabSz="585216">
              <a:defRPr sz="1400"/>
            </a:pPr>
          </a:p>
        </p:txBody>
      </p:sp>
      <p:sp>
        <p:nvSpPr>
          <p:cNvPr id="1019" name="Shape 1019"/>
          <p:cNvSpPr/>
          <p:nvPr/>
        </p:nvSpPr>
        <p:spPr>
          <a:xfrm flipV="1">
            <a:off x="3055965" y="1819367"/>
            <a:ext cx="647936" cy="1151987"/>
          </a:xfrm>
          <a:prstGeom prst="line">
            <a:avLst/>
          </a:prstGeom>
          <a:ln w="38100">
            <a:solidFill>
              <a:srgbClr val="FF2600"/>
            </a:solidFill>
          </a:ln>
        </p:spPr>
        <p:txBody>
          <a:bodyPr lIns="65023" tIns="65023" rIns="65023" bIns="65023"/>
          <a:lstStyle/>
          <a:p>
            <a:pPr defTabSz="585216">
              <a:defRPr sz="1400"/>
            </a:pPr>
          </a:p>
        </p:txBody>
      </p:sp>
      <p:sp>
        <p:nvSpPr>
          <p:cNvPr id="1020" name="Shape 1020"/>
          <p:cNvSpPr/>
          <p:nvPr/>
        </p:nvSpPr>
        <p:spPr>
          <a:xfrm>
            <a:off x="6967746" y="2082585"/>
            <a:ext cx="760872" cy="638669"/>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p>
            <a:pPr algn="ctr" defTabSz="914400">
              <a:defRPr sz="3400">
                <a:latin typeface="Verdana"/>
                <a:ea typeface="Verdana"/>
                <a:cs typeface="Verdana"/>
                <a:sym typeface="Verdana"/>
              </a:defRPr>
            </a:pPr>
            <a:r>
              <a:t>e</a:t>
            </a:r>
            <a:r>
              <a:rPr baseline="31999"/>
              <a:t>-</a:t>
            </a:r>
          </a:p>
        </p:txBody>
      </p:sp>
      <p:sp>
        <p:nvSpPr>
          <p:cNvPr id="1021" name="Shape 1021"/>
          <p:cNvSpPr/>
          <p:nvPr/>
        </p:nvSpPr>
        <p:spPr>
          <a:xfrm>
            <a:off x="11828076" y="2088935"/>
            <a:ext cx="760872" cy="638669"/>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p>
            <a:pPr algn="ctr" defTabSz="914400">
              <a:defRPr sz="3400">
                <a:latin typeface="Verdana"/>
                <a:ea typeface="Verdana"/>
                <a:cs typeface="Verdana"/>
                <a:sym typeface="Verdana"/>
              </a:defRPr>
            </a:pPr>
            <a:r>
              <a:t>e</a:t>
            </a:r>
            <a:r>
              <a:rPr baseline="31999"/>
              <a:t>+</a:t>
            </a:r>
          </a:p>
        </p:txBody>
      </p:sp>
      <p:sp>
        <p:nvSpPr>
          <p:cNvPr id="1022" name="Shape 1022"/>
          <p:cNvSpPr/>
          <p:nvPr/>
        </p:nvSpPr>
        <p:spPr>
          <a:xfrm>
            <a:off x="4024237" y="5624523"/>
            <a:ext cx="2224432" cy="499160"/>
          </a:xfrm>
          <a:prstGeom prst="rect">
            <a:avLst/>
          </a:prstGeom>
          <a:solidFill>
            <a:srgbClr val="FFFFFF"/>
          </a:solidFill>
          <a:ln w="38100">
            <a:solidFill>
              <a:srgbClr val="0433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747776">
              <a:defRPr b="1" sz="2400">
                <a:solidFill>
                  <a:srgbClr val="0433FF"/>
                </a:solidFill>
                <a:latin typeface="Helvetica Neue"/>
                <a:ea typeface="Helvetica Neue"/>
                <a:cs typeface="Helvetica Neue"/>
                <a:sym typeface="Helvetica Neue"/>
              </a:defRPr>
            </a:lvl1pPr>
          </a:lstStyle>
          <a:p>
            <a:pPr/>
            <a:r>
              <a:t>Huge QCD BG</a:t>
            </a:r>
          </a:p>
        </p:txBody>
      </p:sp>
      <p:sp>
        <p:nvSpPr>
          <p:cNvPr id="1023" name="Shape 1023"/>
          <p:cNvSpPr/>
          <p:nvPr/>
        </p:nvSpPr>
        <p:spPr>
          <a:xfrm>
            <a:off x="9393036" y="5570958"/>
            <a:ext cx="3516885" cy="867460"/>
          </a:xfrm>
          <a:prstGeom prst="rect">
            <a:avLst/>
          </a:prstGeom>
          <a:solidFill>
            <a:srgbClr val="FFFFFF"/>
          </a:solidFill>
          <a:ln w="38100">
            <a:solidFill>
              <a:srgbClr val="FF26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sz="2400">
                <a:solidFill>
                  <a:srgbClr val="FF2600"/>
                </a:solidFill>
                <a:latin typeface="Helvetica Neue"/>
                <a:ea typeface="Helvetica Neue"/>
                <a:cs typeface="Helvetica Neue"/>
                <a:sym typeface="Helvetica Neue"/>
              </a:defRPr>
            </a:lvl1pPr>
          </a:lstStyle>
          <a:p>
            <a:pPr/>
            <a:r>
              <a:t>2. Clean environment w/o QCD BG</a:t>
            </a:r>
          </a:p>
        </p:txBody>
      </p:sp>
      <p:sp>
        <p:nvSpPr>
          <p:cNvPr id="1024" name="Shape 1024"/>
          <p:cNvSpPr/>
          <p:nvPr/>
        </p:nvSpPr>
        <p:spPr>
          <a:xfrm>
            <a:off x="5694934" y="8632459"/>
            <a:ext cx="2776424" cy="499160"/>
          </a:xfrm>
          <a:prstGeom prst="rect">
            <a:avLst/>
          </a:prstGeom>
          <a:solidFill>
            <a:srgbClr val="FFFFFF"/>
          </a:solidFill>
          <a:ln w="38100">
            <a:solidFill>
              <a:srgbClr val="FF26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400">
                <a:solidFill>
                  <a:srgbClr val="FF2600"/>
                </a:solidFill>
                <a:latin typeface="Helvetica Neue"/>
                <a:ea typeface="Helvetica Neue"/>
                <a:cs typeface="Helvetica Neue"/>
                <a:sym typeface="Helvetica Neue"/>
              </a:defRPr>
            </a:lvl1pPr>
          </a:lstStyle>
          <a:p>
            <a:pPr/>
            <a:r>
              <a:t>3. Polarized Beam</a:t>
            </a:r>
          </a:p>
        </p:txBody>
      </p:sp>
      <p:sp>
        <p:nvSpPr>
          <p:cNvPr id="1025" name="Shape 1025"/>
          <p:cNvSpPr/>
          <p:nvPr/>
        </p:nvSpPr>
        <p:spPr>
          <a:xfrm>
            <a:off x="9988158" y="3282239"/>
            <a:ext cx="2301241" cy="723676"/>
          </a:xfrm>
          <a:prstGeom prst="rect">
            <a:avLst/>
          </a:prstGeom>
          <a:solidFill>
            <a:srgbClr val="FFFFFF"/>
          </a:solidFill>
          <a:ln w="38100">
            <a:solidFill>
              <a:srgbClr val="FF26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60000"/>
              </a:lnSpc>
              <a:defRPr b="1" sz="2400">
                <a:solidFill>
                  <a:srgbClr val="FF2600"/>
                </a:solidFill>
                <a:latin typeface="Helvetica Neue"/>
                <a:ea typeface="Helvetica Neue"/>
                <a:cs typeface="Helvetica Neue"/>
                <a:sym typeface="Helvetica Neue"/>
              </a:defRPr>
            </a:pPr>
            <a:r>
              <a:t>1. Well-defined</a:t>
            </a:r>
            <a:br/>
            <a:r>
              <a:t>initial state</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7" name="Shape 1027"/>
          <p:cNvSpPr/>
          <p:nvPr/>
        </p:nvSpPr>
        <p:spPr>
          <a:xfrm>
            <a:off x="8842981" y="6984661"/>
            <a:ext cx="3995277" cy="800792"/>
          </a:xfrm>
          <a:prstGeom prst="roundRect">
            <a:avLst>
              <a:gd name="adj" fmla="val 22847"/>
            </a:avLst>
          </a:prstGeom>
          <a:solidFill>
            <a:srgbClr val="C6E6E9"/>
          </a:solidFill>
          <a:ln w="12700">
            <a:miter lim="400000"/>
          </a:ln>
        </p:spPr>
        <p:txBody>
          <a:bodyPr lIns="65023" tIns="65023" rIns="65023" bIns="65023" anchor="ctr"/>
          <a:lstStyle/>
          <a:p>
            <a:pPr>
              <a:defRPr sz="2400">
                <a:latin typeface="+mn-lt"/>
                <a:ea typeface="+mn-ea"/>
                <a:cs typeface="+mn-cs"/>
                <a:sym typeface="Calibri"/>
              </a:defRPr>
            </a:pPr>
          </a:p>
        </p:txBody>
      </p:sp>
      <p:sp>
        <p:nvSpPr>
          <p:cNvPr id="1028" name="Shape 1028"/>
          <p:cNvSpPr/>
          <p:nvPr/>
        </p:nvSpPr>
        <p:spPr>
          <a:xfrm>
            <a:off x="5772686" y="8509112"/>
            <a:ext cx="5400236" cy="800792"/>
          </a:xfrm>
          <a:prstGeom prst="roundRect">
            <a:avLst>
              <a:gd name="adj" fmla="val 22847"/>
            </a:avLst>
          </a:prstGeom>
          <a:solidFill>
            <a:srgbClr val="C6E6E9"/>
          </a:solidFill>
          <a:ln w="12700">
            <a:miter lim="400000"/>
          </a:ln>
        </p:spPr>
        <p:txBody>
          <a:bodyPr lIns="65023" tIns="65023" rIns="65023" bIns="65023" anchor="ctr"/>
          <a:lstStyle/>
          <a:p>
            <a:pPr>
              <a:defRPr sz="2400">
                <a:latin typeface="+mn-lt"/>
                <a:ea typeface="+mn-ea"/>
                <a:cs typeface="+mn-cs"/>
                <a:sym typeface="Calibri"/>
              </a:defRPr>
            </a:pPr>
          </a:p>
        </p:txBody>
      </p:sp>
      <p:sp>
        <p:nvSpPr>
          <p:cNvPr id="1029" name="Shape 1029"/>
          <p:cNvSpPr/>
          <p:nvPr/>
        </p:nvSpPr>
        <p:spPr>
          <a:xfrm>
            <a:off x="5772686" y="1288513"/>
            <a:ext cx="4342105" cy="652499"/>
          </a:xfrm>
          <a:prstGeom prst="roundRect">
            <a:avLst>
              <a:gd name="adj" fmla="val 28040"/>
            </a:avLst>
          </a:prstGeom>
          <a:solidFill>
            <a:srgbClr val="C6E6E9"/>
          </a:solidFill>
          <a:ln w="12700">
            <a:miter lim="400000"/>
          </a:ln>
        </p:spPr>
        <p:txBody>
          <a:bodyPr lIns="65023" tIns="65023" rIns="65023" bIns="65023" anchor="ctr"/>
          <a:lstStyle/>
          <a:p>
            <a:pPr>
              <a:defRPr sz="2400">
                <a:latin typeface="+mn-lt"/>
                <a:ea typeface="+mn-ea"/>
                <a:cs typeface="+mn-cs"/>
                <a:sym typeface="Calibri"/>
              </a:defRPr>
            </a:pPr>
          </a:p>
        </p:txBody>
      </p:sp>
      <p:sp>
        <p:nvSpPr>
          <p:cNvPr id="1030" name="Shape 1030"/>
          <p:cNvSpPr/>
          <p:nvPr>
            <p:ph type="title"/>
          </p:nvPr>
        </p:nvSpPr>
        <p:spPr>
          <a:xfrm>
            <a:off x="-1" y="62350"/>
            <a:ext cx="13004801" cy="1130209"/>
          </a:xfrm>
          <a:prstGeom prst="rect">
            <a:avLst/>
          </a:prstGeom>
        </p:spPr>
        <p:txBody>
          <a:bodyPr/>
          <a:lstStyle/>
          <a:p>
            <a:pPr lvl="1" indent="0" defTabSz="457200">
              <a:defRPr b="1" sz="5400">
                <a:solidFill>
                  <a:srgbClr val="2E467F"/>
                </a:solidFill>
                <a:uFillTx/>
                <a:latin typeface="Helvetica Neue"/>
                <a:ea typeface="Helvetica Neue"/>
                <a:cs typeface="Helvetica Neue"/>
                <a:sym typeface="Helvetica Neue"/>
              </a:defRPr>
            </a:pPr>
            <a:r>
              <a:t>Power of Beam Polarization</a:t>
            </a:r>
          </a:p>
        </p:txBody>
      </p:sp>
      <p:sp>
        <p:nvSpPr>
          <p:cNvPr id="1031" name="Shape 10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32" name="Shape 1032"/>
          <p:cNvSpPr/>
          <p:nvPr/>
        </p:nvSpPr>
        <p:spPr>
          <a:xfrm>
            <a:off x="195072" y="1281658"/>
            <a:ext cx="5781815" cy="2940837"/>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algn="ctr">
              <a:lnSpc>
                <a:spcPts val="4300"/>
              </a:lnSpc>
              <a:tabLst>
                <a:tab pos="838200" algn="l"/>
              </a:tabLst>
              <a:defRPr sz="3600">
                <a:solidFill>
                  <a:srgbClr val="CC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1033" name="pasted21.pdf"/>
          <p:cNvPicPr>
            <a:picLocks noChangeAspect="1"/>
          </p:cNvPicPr>
          <p:nvPr/>
        </p:nvPicPr>
        <p:blipFill>
          <a:blip r:embed="rId2">
            <a:extLst/>
          </a:blip>
          <a:stretch>
            <a:fillRect/>
          </a:stretch>
        </p:blipFill>
        <p:spPr>
          <a:xfrm>
            <a:off x="495843" y="2102782"/>
            <a:ext cx="4665403" cy="1748325"/>
          </a:xfrm>
          <a:prstGeom prst="rect">
            <a:avLst/>
          </a:prstGeom>
          <a:ln w="88900">
            <a:miter lim="400000"/>
          </a:ln>
        </p:spPr>
      </p:pic>
      <p:sp>
        <p:nvSpPr>
          <p:cNvPr id="1034" name="Shape 1034"/>
          <p:cNvSpPr/>
          <p:nvPr/>
        </p:nvSpPr>
        <p:spPr>
          <a:xfrm>
            <a:off x="225511" y="1146914"/>
            <a:ext cx="5560346" cy="75473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lnSpc>
                <a:spcPts val="3300"/>
              </a:lnSpc>
              <a:tabLst>
                <a:tab pos="838200" algn="l"/>
              </a:tabLst>
              <a:defRPr b="1" i="1" sz="3400">
                <a:latin typeface="Helvetica Neue"/>
                <a:ea typeface="Helvetica Neue"/>
                <a:cs typeface="Helvetica Neue"/>
                <a:sym typeface="Helvetica Neue"/>
              </a:defRPr>
            </a:pPr>
            <a:r>
              <a:rPr sz="2800"/>
              <a:t>W</a:t>
            </a:r>
            <a:r>
              <a:rPr baseline="57142" sz="2800"/>
              <a:t>+</a:t>
            </a:r>
            <a:r>
              <a:rPr sz="2800"/>
              <a:t>W</a:t>
            </a:r>
            <a:r>
              <a:rPr baseline="57142" sz="2800"/>
              <a:t>-</a:t>
            </a:r>
            <a:r>
              <a:rPr sz="2800"/>
              <a:t> </a:t>
            </a:r>
            <a:r>
              <a:rPr sz="1800"/>
              <a:t>(Largest SM BG in SUSY searches)</a:t>
            </a:r>
          </a:p>
        </p:txBody>
      </p:sp>
      <p:sp>
        <p:nvSpPr>
          <p:cNvPr id="1035" name="Shape 1035"/>
          <p:cNvSpPr/>
          <p:nvPr/>
        </p:nvSpPr>
        <p:spPr>
          <a:xfrm>
            <a:off x="195072" y="4620316"/>
            <a:ext cx="5781815" cy="2614136"/>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algn="ctr">
              <a:lnSpc>
                <a:spcPts val="4300"/>
              </a:lnSpc>
              <a:tabLst>
                <a:tab pos="838200" algn="l"/>
              </a:tabLst>
              <a:defRPr sz="36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1036" name="pasted31.pdf"/>
          <p:cNvPicPr>
            <a:picLocks noChangeAspect="1"/>
          </p:cNvPicPr>
          <p:nvPr/>
        </p:nvPicPr>
        <p:blipFill>
          <a:blip r:embed="rId3">
            <a:extLst/>
          </a:blip>
          <a:stretch>
            <a:fillRect/>
          </a:stretch>
        </p:blipFill>
        <p:spPr>
          <a:xfrm>
            <a:off x="373888" y="5238044"/>
            <a:ext cx="3903727" cy="2041450"/>
          </a:xfrm>
          <a:prstGeom prst="rect">
            <a:avLst/>
          </a:prstGeom>
          <a:ln w="88900">
            <a:miter lim="400000"/>
          </a:ln>
        </p:spPr>
      </p:pic>
      <p:pic>
        <p:nvPicPr>
          <p:cNvPr id="1037" name="pasted41.pdf"/>
          <p:cNvPicPr>
            <a:picLocks noChangeAspect="1"/>
          </p:cNvPicPr>
          <p:nvPr/>
        </p:nvPicPr>
        <p:blipFill>
          <a:blip r:embed="rId4">
            <a:extLst/>
          </a:blip>
          <a:stretch>
            <a:fillRect/>
          </a:stretch>
        </p:blipFill>
        <p:spPr>
          <a:xfrm>
            <a:off x="561735" y="3759283"/>
            <a:ext cx="4533619" cy="556540"/>
          </a:xfrm>
          <a:prstGeom prst="rect">
            <a:avLst/>
          </a:prstGeom>
          <a:ln w="88900">
            <a:miter lim="400000"/>
          </a:ln>
        </p:spPr>
      </p:pic>
      <p:sp>
        <p:nvSpPr>
          <p:cNvPr id="1038" name="Shape 1038"/>
          <p:cNvSpPr/>
          <p:nvPr/>
        </p:nvSpPr>
        <p:spPr>
          <a:xfrm>
            <a:off x="202011" y="4618058"/>
            <a:ext cx="3091689"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nSpc>
                <a:spcPts val="3300"/>
              </a:lnSpc>
              <a:tabLst>
                <a:tab pos="838200" algn="l"/>
              </a:tabLst>
              <a:defRPr b="1" i="1" sz="2800">
                <a:latin typeface="Helvetica Neue"/>
                <a:ea typeface="Helvetica Neue"/>
                <a:cs typeface="Helvetica Neue"/>
                <a:sym typeface="Helvetica Neue"/>
              </a:defRPr>
            </a:lvl1pPr>
          </a:lstStyle>
          <a:p>
            <a:pPr/>
            <a:r>
              <a:t>Slepton Pair</a:t>
            </a:r>
          </a:p>
        </p:txBody>
      </p:sp>
      <p:sp>
        <p:nvSpPr>
          <p:cNvPr id="1039" name="Shape 1039"/>
          <p:cNvSpPr/>
          <p:nvPr/>
        </p:nvSpPr>
        <p:spPr>
          <a:xfrm>
            <a:off x="6632447" y="2364345"/>
            <a:ext cx="6209793" cy="4844288"/>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algn="ctr">
              <a:lnSpc>
                <a:spcPts val="4300"/>
              </a:lnSpc>
              <a:tabLst>
                <a:tab pos="838200" algn="l"/>
              </a:tabLst>
              <a:defRPr sz="36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1040" name="pasted51.pdf"/>
          <p:cNvPicPr>
            <a:picLocks noChangeAspect="1"/>
          </p:cNvPicPr>
          <p:nvPr/>
        </p:nvPicPr>
        <p:blipFill>
          <a:blip r:embed="rId5">
            <a:extLst/>
          </a:blip>
          <a:stretch>
            <a:fillRect/>
          </a:stretch>
        </p:blipFill>
        <p:spPr>
          <a:xfrm>
            <a:off x="6762495" y="3258425"/>
            <a:ext cx="5933443" cy="3861804"/>
          </a:xfrm>
          <a:prstGeom prst="rect">
            <a:avLst/>
          </a:prstGeom>
          <a:ln w="88900">
            <a:miter lim="400000"/>
          </a:ln>
        </p:spPr>
      </p:pic>
      <p:sp>
        <p:nvSpPr>
          <p:cNvPr id="1041" name="Shape 1041"/>
          <p:cNvSpPr/>
          <p:nvPr/>
        </p:nvSpPr>
        <p:spPr>
          <a:xfrm>
            <a:off x="6730182" y="2362087"/>
            <a:ext cx="3332228"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nSpc>
                <a:spcPts val="4000"/>
              </a:lnSpc>
              <a:tabLst>
                <a:tab pos="838200" algn="l"/>
              </a:tabLst>
              <a:defRPr b="1" i="1" sz="3400">
                <a:latin typeface="Helvetica Neue"/>
                <a:ea typeface="Helvetica Neue"/>
                <a:cs typeface="Helvetica Neue"/>
                <a:sym typeface="Helvetica Neue"/>
              </a:defRPr>
            </a:lvl1pPr>
          </a:lstStyle>
          <a:p>
            <a:pPr/>
            <a:r>
              <a:t>Chargino Pair</a:t>
            </a:r>
          </a:p>
        </p:txBody>
      </p:sp>
      <p:sp>
        <p:nvSpPr>
          <p:cNvPr id="1042" name="Shape 1042"/>
          <p:cNvSpPr/>
          <p:nvPr/>
        </p:nvSpPr>
        <p:spPr>
          <a:xfrm>
            <a:off x="6215965" y="1226425"/>
            <a:ext cx="3903727"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nSpc>
                <a:spcPts val="4300"/>
              </a:lnSpc>
              <a:tabLst>
                <a:tab pos="838200" algn="l"/>
              </a:tabLst>
              <a:defRPr b="1" i="1" sz="3600">
                <a:solidFill>
                  <a:srgbClr val="0433FF"/>
                </a:solidFill>
                <a:latin typeface="Helvetica Neue"/>
                <a:ea typeface="Helvetica Neue"/>
                <a:cs typeface="Helvetica Neue"/>
                <a:sym typeface="Helvetica Neue"/>
              </a:defRPr>
            </a:lvl1pPr>
          </a:lstStyle>
          <a:p>
            <a:pPr/>
            <a:r>
              <a:t>BG Suppression</a:t>
            </a:r>
          </a:p>
        </p:txBody>
      </p:sp>
      <p:sp>
        <p:nvSpPr>
          <p:cNvPr id="1043" name="Shape 1043"/>
          <p:cNvSpPr/>
          <p:nvPr/>
        </p:nvSpPr>
        <p:spPr>
          <a:xfrm>
            <a:off x="9106972" y="7098453"/>
            <a:ext cx="3673857" cy="8509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nSpc>
                <a:spcPts val="4300"/>
              </a:lnSpc>
              <a:tabLst>
                <a:tab pos="1066800" algn="l"/>
                <a:tab pos="3708400" algn="l"/>
              </a:tabLst>
              <a:defRPr b="1" i="1" sz="3600">
                <a:solidFill>
                  <a:srgbClr val="0433FF"/>
                </a:solidFill>
                <a:latin typeface="Helvetica Neue"/>
                <a:ea typeface="Helvetica Neue"/>
                <a:cs typeface="Helvetica Neue"/>
                <a:sym typeface="Helvetica Neue"/>
              </a:defRPr>
            </a:lvl1pPr>
          </a:lstStyle>
          <a:p>
            <a:pPr/>
            <a:r>
              <a:t>Decomposition</a:t>
            </a:r>
          </a:p>
        </p:txBody>
      </p:sp>
      <p:sp>
        <p:nvSpPr>
          <p:cNvPr id="1044" name="Shape 1044"/>
          <p:cNvSpPr/>
          <p:nvPr/>
        </p:nvSpPr>
        <p:spPr>
          <a:xfrm>
            <a:off x="6159530" y="8509112"/>
            <a:ext cx="5003236" cy="67558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nSpc>
                <a:spcPts val="4300"/>
              </a:lnSpc>
              <a:tabLst>
                <a:tab pos="1066800" algn="l"/>
                <a:tab pos="5080000" algn="l"/>
              </a:tabLst>
              <a:defRPr b="1" i="1" sz="3600">
                <a:solidFill>
                  <a:srgbClr val="0433FF"/>
                </a:solidFill>
                <a:latin typeface="Helvetica Neue"/>
                <a:ea typeface="Helvetica Neue"/>
                <a:cs typeface="Helvetica Neue"/>
                <a:sym typeface="Helvetica Neue"/>
              </a:defRPr>
            </a:lvl1pPr>
          </a:lstStyle>
          <a:p>
            <a:pPr/>
            <a:r>
              <a:t>Signal Enhancement</a:t>
            </a:r>
          </a:p>
        </p:txBody>
      </p:sp>
      <p:sp>
        <p:nvSpPr>
          <p:cNvPr id="1045" name="Shape 1045"/>
          <p:cNvSpPr/>
          <p:nvPr/>
        </p:nvSpPr>
        <p:spPr>
          <a:xfrm>
            <a:off x="192814" y="7300366"/>
            <a:ext cx="5786331" cy="2041449"/>
          </a:xfrm>
          <a:prstGeom prst="rect">
            <a:avLst/>
          </a:prstGeom>
          <a:solidFill>
            <a:srgbClr val="C6E6E9"/>
          </a:solidFill>
          <a:ln w="3175"/>
          <a:effectLst>
            <a:outerShdw sx="100000" sy="100000" kx="0" ky="0" algn="b" rotWithShape="0" blurRad="50800" dist="25400" dir="2700000">
              <a:srgbClr val="929292">
                <a:alpha val="42997"/>
              </a:srgbClr>
            </a:outerShdw>
          </a:effectLst>
        </p:spPr>
        <p:txBody>
          <a:bodyPr lIns="72248" tIns="72248" rIns="72248" bIns="72248" anchor="ctr"/>
          <a:lstStyle/>
          <a:p>
            <a:pPr marL="57799" marR="57799" defTabSz="1295400">
              <a:defRPr sz="4400">
                <a:uFill>
                  <a:solidFill>
                    <a:srgbClr val="000000"/>
                  </a:solidFill>
                </a:uFill>
                <a:latin typeface="Helvetica Neue"/>
                <a:ea typeface="Helvetica Neue"/>
                <a:cs typeface="Helvetica Neue"/>
                <a:sym typeface="Helvetica Neue"/>
              </a:defRPr>
            </a:pPr>
          </a:p>
        </p:txBody>
      </p:sp>
      <p:pic>
        <p:nvPicPr>
          <p:cNvPr id="1046" name="eeRL-e+eHWW-nn.pdf"/>
          <p:cNvPicPr>
            <a:picLocks noChangeAspect="1"/>
          </p:cNvPicPr>
          <p:nvPr/>
        </p:nvPicPr>
        <p:blipFill>
          <a:blip r:embed="rId6">
            <a:extLst/>
          </a:blip>
          <a:stretch>
            <a:fillRect/>
          </a:stretch>
        </p:blipFill>
        <p:spPr>
          <a:xfrm>
            <a:off x="549345" y="8000500"/>
            <a:ext cx="1895126" cy="1368702"/>
          </a:xfrm>
          <a:prstGeom prst="rect">
            <a:avLst/>
          </a:prstGeom>
          <a:ln w="88900">
            <a:miter lim="400000"/>
          </a:ln>
        </p:spPr>
      </p:pic>
      <p:sp>
        <p:nvSpPr>
          <p:cNvPr id="1047" name="Shape 1047"/>
          <p:cNvSpPr/>
          <p:nvPr/>
        </p:nvSpPr>
        <p:spPr>
          <a:xfrm>
            <a:off x="154698" y="7289929"/>
            <a:ext cx="4074619"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nSpc>
                <a:spcPts val="3300"/>
              </a:lnSpc>
              <a:tabLst>
                <a:tab pos="838200" algn="l"/>
              </a:tabLst>
              <a:defRPr b="1" i="1" sz="2800">
                <a:latin typeface="Helvetica Neue"/>
                <a:ea typeface="Helvetica Neue"/>
                <a:cs typeface="Helvetica Neue"/>
                <a:sym typeface="Helvetica Neue"/>
              </a:defRPr>
            </a:lvl1pPr>
          </a:lstStyle>
          <a:p>
            <a:pPr/>
            <a:r>
              <a:t>WW-fusion Higgs Prod.</a:t>
            </a:r>
          </a:p>
        </p:txBody>
      </p:sp>
      <p:graphicFrame>
        <p:nvGraphicFramePr>
          <p:cNvPr id="1048" name="Table 1048"/>
          <p:cNvGraphicFramePr/>
          <p:nvPr/>
        </p:nvGraphicFramePr>
        <p:xfrm>
          <a:off x="2833269" y="7893528"/>
          <a:ext cx="3127813" cy="140482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05440"/>
                <a:gridCol w="1922371"/>
              </a:tblGrid>
              <a:tr h="332801">
                <a:tc>
                  <a:txBody>
                    <a:bodyPr/>
                    <a:lstStyle/>
                    <a:p>
                      <a:pPr algn="ctr" defTabSz="914400">
                        <a:tabLst>
                          <a:tab pos="927100" algn="l"/>
                        </a:tabLst>
                        <a:defRPr>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algn="ctr" defTabSz="914400">
                        <a:tabLst>
                          <a:tab pos="927100" algn="l"/>
                        </a:tabLst>
                        <a:defRPr sz="1800">
                          <a:solidFill>
                            <a:srgbClr val="000000"/>
                          </a:solidFill>
                          <a:uFillTx/>
                        </a:defRPr>
                      </a:pPr>
                      <a:r>
                        <a:rPr sz="1600">
                          <a:solidFill>
                            <a:srgbClr val="FFFFFF"/>
                          </a:solidFill>
                          <a:latin typeface="ヒラギノ角ゴ Pro W3"/>
                          <a:ea typeface="ヒラギノ角ゴ Pro W3"/>
                          <a:cs typeface="ヒラギノ角ゴ Pro W3"/>
                          <a:sym typeface="ヒラギノ角ゴ Pro W3"/>
                        </a:rPr>
                        <a:t>ILC</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r>
              <a:tr h="332801">
                <a:tc>
                  <a:txBody>
                    <a:bodyPr/>
                    <a:lstStyle/>
                    <a:p>
                      <a:pPr algn="ctr" defTabSz="914400">
                        <a:tabLst>
                          <a:tab pos="927100" algn="l"/>
                        </a:tabLst>
                        <a:defRPr>
                          <a:uFillTx/>
                          <a:latin typeface="ヒラギノ角ゴ Pro W3"/>
                          <a:ea typeface="ヒラギノ角ゴ Pro W3"/>
                          <a:cs typeface="ヒラギノ角ゴ Pro W3"/>
                          <a:sym typeface="ヒラギノ角ゴ Pro W3"/>
                        </a:defRPr>
                      </a:pPr>
                      <a:r>
                        <a:t>Pol (e</a:t>
                      </a:r>
                      <a:r>
                        <a:rPr baseline="31999"/>
                        <a:t>-</a:t>
                      </a:r>
                      <a:r>
                        <a:t>)</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algn="ctr" defTabSz="914400">
                        <a:tabLst>
                          <a:tab pos="927100" algn="l"/>
                        </a:tabLst>
                        <a:defRPr sz="1800">
                          <a:solidFill>
                            <a:srgbClr val="000000"/>
                          </a:solidFill>
                          <a:uFillTx/>
                        </a:defRPr>
                      </a:pPr>
                      <a:r>
                        <a:rPr sz="1600">
                          <a:latin typeface="ヒラギノ角ゴ Pro W3"/>
                          <a:ea typeface="ヒラギノ角ゴ Pro W3"/>
                          <a:cs typeface="ヒラギノ角ゴ Pro W3"/>
                          <a:sym typeface="ヒラギノ角ゴ Pro W3"/>
                        </a:rPr>
                        <a:t>-0.8</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8AD8">
                        <a:alpha val="35293"/>
                      </a:srgbClr>
                    </a:solidFill>
                  </a:tcPr>
                </a:tc>
              </a:tr>
              <a:tr h="332801">
                <a:tc>
                  <a:txBody>
                    <a:bodyPr/>
                    <a:lstStyle/>
                    <a:p>
                      <a:pPr algn="ctr" defTabSz="914400">
                        <a:tabLst>
                          <a:tab pos="927100" algn="l"/>
                        </a:tabLst>
                        <a:defRPr>
                          <a:uFillTx/>
                          <a:latin typeface="ヒラギノ角ゴ Pro W3"/>
                          <a:ea typeface="ヒラギノ角ゴ Pro W3"/>
                          <a:cs typeface="ヒラギノ角ゴ Pro W3"/>
                          <a:sym typeface="ヒラギノ角ゴ Pro W3"/>
                        </a:defRPr>
                      </a:pPr>
                      <a:r>
                        <a:t>Pol (e</a:t>
                      </a:r>
                      <a:r>
                        <a:rPr baseline="31999"/>
                        <a:t>+</a:t>
                      </a:r>
                      <a:r>
                        <a:t>)</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algn="ctr" defTabSz="914400">
                        <a:tabLst>
                          <a:tab pos="927100" algn="l"/>
                        </a:tabLst>
                        <a:defRPr sz="1800">
                          <a:solidFill>
                            <a:srgbClr val="000000"/>
                          </a:solidFill>
                          <a:uFillTx/>
                        </a:defRPr>
                      </a:pPr>
                      <a:r>
                        <a:rPr sz="1600">
                          <a:latin typeface="ヒラギノ角ゴ Pro W3"/>
                          <a:ea typeface="ヒラギノ角ゴ Pro W3"/>
                          <a:cs typeface="ヒラギノ角ゴ Pro W3"/>
                          <a:sym typeface="ヒラギノ角ゴ Pro W3"/>
                        </a:rPr>
                        <a:t>+0.3</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8AD8">
                        <a:alpha val="35293"/>
                      </a:srgbClr>
                    </a:solidFill>
                  </a:tcPr>
                </a:tc>
              </a:tr>
              <a:tr h="406421">
                <a:tc>
                  <a:txBody>
                    <a:bodyPr/>
                    <a:lstStyle/>
                    <a:p>
                      <a:pPr algn="ctr" defTabSz="914400">
                        <a:tabLst>
                          <a:tab pos="927100" algn="l"/>
                        </a:tabLst>
                        <a:defRPr>
                          <a:uFillTx/>
                          <a:latin typeface="Helvetica Neue"/>
                          <a:ea typeface="Helvetica Neue"/>
                          <a:cs typeface="Helvetica Neue"/>
                          <a:sym typeface="Helvetica Neue"/>
                        </a:defRPr>
                      </a:pPr>
                      <a:r>
                        <a:t>(σ/σ</a:t>
                      </a:r>
                      <a:r>
                        <a:rPr baseline="-5999"/>
                        <a:t>0</a:t>
                      </a:r>
                      <a:r>
                        <a:t>)</a:t>
                      </a:r>
                      <a:r>
                        <a:rPr baseline="-5999"/>
                        <a:t>vvH</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algn="ctr" defTabSz="914400">
                        <a:tabLst>
                          <a:tab pos="927100" algn="l"/>
                        </a:tabLst>
                        <a:defRPr>
                          <a:solidFill>
                            <a:srgbClr val="000000"/>
                          </a:solidFill>
                          <a:uFillTx/>
                          <a:latin typeface="ヒラギノ角ゴ Pro W3"/>
                          <a:ea typeface="ヒラギノ角ゴ Pro W3"/>
                          <a:cs typeface="ヒラギノ角ゴ Pro W3"/>
                          <a:sym typeface="ヒラギノ角ゴ Pro W3"/>
                        </a:defRPr>
                      </a:pPr>
                      <a:r>
                        <a:t>1.8x1.3=</a:t>
                      </a:r>
                      <a:r>
                        <a:rPr>
                          <a:solidFill>
                            <a:srgbClr val="FF2C79"/>
                          </a:solidFill>
                        </a:rPr>
                        <a:t>2.34</a:t>
                      </a:r>
                    </a:p>
                  </a:txBody>
                  <a:tcPr marL="50800" marR="50800" marT="50800" marB="508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FDA3"/>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50" name="image5.png"/>
          <p:cNvPicPr>
            <a:picLocks noChangeAspect="1"/>
          </p:cNvPicPr>
          <p:nvPr/>
        </p:nvPicPr>
        <p:blipFill>
          <a:blip r:embed="rId2">
            <a:extLst/>
          </a:blip>
          <a:stretch>
            <a:fillRect/>
          </a:stretch>
        </p:blipFill>
        <p:spPr>
          <a:xfrm>
            <a:off x="6340907" y="3631982"/>
            <a:ext cx="6301943" cy="4750021"/>
          </a:xfrm>
          <a:prstGeom prst="rect">
            <a:avLst/>
          </a:prstGeom>
          <a:ln w="88900">
            <a:miter lim="400000"/>
          </a:ln>
          <a:effectLst>
            <a:outerShdw sx="100000" sy="100000" kx="0" ky="0" algn="b" rotWithShape="0" blurRad="50800" dist="38100" dir="2700000">
              <a:srgbClr val="929292">
                <a:alpha val="42999"/>
              </a:srgbClr>
            </a:outerShdw>
          </a:effectLst>
        </p:spPr>
      </p:pic>
      <p:sp>
        <p:nvSpPr>
          <p:cNvPr id="1051" name="Shape 1051"/>
          <p:cNvSpPr/>
          <p:nvPr/>
        </p:nvSpPr>
        <p:spPr>
          <a:xfrm>
            <a:off x="10338479" y="6197600"/>
            <a:ext cx="2156054" cy="406400"/>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wrap="none" lIns="0" tIns="0" rIns="0" bIns="0">
            <a:spAutoFit/>
          </a:bodyPr>
          <a:lstStyle>
            <a:lvl1pPr marR="40639" indent="40639" algn="ctr" defTabSz="914400">
              <a:defRPr sz="3200">
                <a:solidFill>
                  <a:srgbClr val="FFFFFF"/>
                </a:solidFill>
                <a:uFill>
                  <a:solidFill>
                    <a:srgbClr val="FFFFFF"/>
                  </a:solidFill>
                </a:uFill>
                <a:latin typeface="ヒラギノ角ゴ Pro W3"/>
                <a:ea typeface="ヒラギノ角ゴ Pro W3"/>
                <a:cs typeface="ヒラギノ角ゴ Pro W3"/>
                <a:sym typeface="ヒラギノ角ゴ Pro W3"/>
              </a:defRPr>
            </a:lvl1pPr>
          </a:lstStyle>
          <a:p>
            <a:pPr>
              <a:defRPr sz="1800">
                <a:solidFill>
                  <a:srgbClr val="000000"/>
                </a:solidFill>
                <a:uFillTx/>
              </a:defRPr>
            </a:pPr>
            <a:r>
              <a:rPr sz="3200">
                <a:solidFill>
                  <a:srgbClr val="FFFFFF"/>
                </a:solidFill>
                <a:uFill>
                  <a:solidFill>
                    <a:srgbClr val="FFFFFF"/>
                  </a:solidFill>
                </a:uFill>
              </a:rPr>
              <a:t>PFA at ILC</a:t>
            </a:r>
          </a:p>
        </p:txBody>
      </p:sp>
      <p:sp>
        <p:nvSpPr>
          <p:cNvPr id="1052" name="Shape 1052"/>
          <p:cNvSpPr/>
          <p:nvPr/>
        </p:nvSpPr>
        <p:spPr>
          <a:xfrm>
            <a:off x="10159206" y="6807200"/>
            <a:ext cx="2400303" cy="1464666"/>
          </a:xfrm>
          <a:prstGeom prst="rect">
            <a:avLst/>
          </a:prstGeom>
          <a:ln w="12700">
            <a:miter lim="400000"/>
          </a:ln>
          <a:effectLst>
            <a:outerShdw sx="100000" sy="100000" kx="0" ky="0" algn="b" rotWithShape="0" blurRad="50800" dist="381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marR="40639" indent="40639" algn="ctr" defTabSz="914400">
              <a:defRPr sz="1800">
                <a:latin typeface="ヒラギノ角ゴ Pro W3"/>
                <a:ea typeface="ヒラギノ角ゴ Pro W3"/>
                <a:cs typeface="ヒラギノ角ゴ Pro W3"/>
                <a:sym typeface="ヒラギノ角ゴ Pro W3"/>
              </a:defRPr>
            </a:pPr>
            <a:r>
              <a:rPr sz="2400">
                <a:solidFill>
                  <a:srgbClr val="FFFFFF"/>
                </a:solidFill>
                <a:uFill>
                  <a:solidFill>
                    <a:srgbClr val="FFFFFF"/>
                  </a:solidFill>
                </a:uFill>
                <a:latin typeface="Helvetica Neue"/>
                <a:ea typeface="Helvetica Neue"/>
                <a:cs typeface="Helvetica Neue"/>
                <a:sym typeface="Helvetica Neue"/>
              </a:rPr>
              <a:t>1-to-1 track- cluster matching for exact E</a:t>
            </a:r>
            <a:r>
              <a:rPr baseline="-5998" sz="2400">
                <a:solidFill>
                  <a:srgbClr val="FFFFFF"/>
                </a:solidFill>
                <a:uFill>
                  <a:solidFill>
                    <a:srgbClr val="FFFFFF"/>
                  </a:solidFill>
                </a:uFill>
                <a:latin typeface="Helvetica Neue"/>
                <a:ea typeface="Helvetica Neue"/>
                <a:cs typeface="Helvetica Neue"/>
                <a:sym typeface="Helvetica Neue"/>
              </a:rPr>
              <a:t>ch</a:t>
            </a:r>
            <a:r>
              <a:rPr sz="2400">
                <a:solidFill>
                  <a:srgbClr val="FFFFFF"/>
                </a:solidFill>
                <a:uFill>
                  <a:solidFill>
                    <a:srgbClr val="FFFFFF"/>
                  </a:solidFill>
                </a:uFill>
                <a:latin typeface="Helvetica Neue"/>
                <a:ea typeface="Helvetica Neue"/>
                <a:cs typeface="Helvetica Neue"/>
                <a:sym typeface="Helvetica Neue"/>
              </a:rPr>
              <a:t> subtraction </a:t>
            </a:r>
          </a:p>
        </p:txBody>
      </p:sp>
      <p:sp>
        <p:nvSpPr>
          <p:cNvPr id="1053" name="Shape 1053"/>
          <p:cNvSpPr/>
          <p:nvPr>
            <p:ph type="title"/>
          </p:nvPr>
        </p:nvSpPr>
        <p:spPr>
          <a:xfrm>
            <a:off x="266696" y="52343"/>
            <a:ext cx="12738105" cy="1001139"/>
          </a:xfrm>
          <a:prstGeom prst="rect">
            <a:avLst/>
          </a:prstGeom>
        </p:spPr>
        <p:txBody>
          <a:bodyPr lIns="0" tIns="0" rIns="0" bIns="0">
            <a:normAutofit fontScale="100000" lnSpcReduction="0"/>
          </a:bodyPr>
          <a:lstStyle/>
          <a:p>
            <a:pPr algn="l" defTabSz="585215">
              <a:defRPr sz="1800">
                <a:uFillTx/>
              </a:defRPr>
            </a:pPr>
            <a:r>
              <a:rPr b="1" i="1" sz="3400">
                <a:uFill>
                  <a:solidFill>
                    <a:srgbClr val="FF2600"/>
                  </a:solidFill>
                </a:uFill>
                <a:latin typeface="Helvetica Neue"/>
                <a:ea typeface="Helvetica Neue"/>
                <a:cs typeface="Helvetica Neue"/>
                <a:sym typeface="Helvetica Neue"/>
              </a:rPr>
              <a:t>New Paradigm : </a:t>
            </a:r>
            <a:br>
              <a:rPr b="1" i="1" sz="3400">
                <a:uFill>
                  <a:solidFill>
                    <a:srgbClr val="FF2600"/>
                  </a:solidFill>
                </a:uFill>
                <a:latin typeface="Helvetica Neue"/>
                <a:ea typeface="Helvetica Neue"/>
                <a:cs typeface="Helvetica Neue"/>
                <a:sym typeface="Helvetica Neue"/>
              </a:rPr>
            </a:br>
            <a:r>
              <a:rPr b="1" i="1" sz="2300">
                <a:uFill>
                  <a:solidFill>
                    <a:srgbClr val="FF2600"/>
                  </a:solidFill>
                </a:uFill>
                <a:latin typeface="Helvetica Neue"/>
                <a:ea typeface="Helvetica Neue"/>
                <a:cs typeface="Helvetica Neue"/>
                <a:sym typeface="Helvetica Neue"/>
              </a:rPr>
              <a:t>            </a:t>
            </a:r>
            <a:r>
              <a:rPr b="1" i="1" sz="2300">
                <a:solidFill>
                  <a:srgbClr val="0433FF"/>
                </a:solidFill>
                <a:uFill>
                  <a:solidFill>
                    <a:srgbClr val="FF2600"/>
                  </a:solidFill>
                </a:uFill>
                <a:latin typeface="Helvetica Neue"/>
                <a:ea typeface="Helvetica Neue"/>
                <a:cs typeface="Helvetica Neue"/>
                <a:sym typeface="Helvetica Neue"/>
              </a:rPr>
              <a:t>View events as viewing a Feynman diagram</a:t>
            </a:r>
          </a:p>
        </p:txBody>
      </p:sp>
      <p:sp>
        <p:nvSpPr>
          <p:cNvPr id="1054" name="Shape 1054"/>
          <p:cNvSpPr/>
          <p:nvPr/>
        </p:nvSpPr>
        <p:spPr>
          <a:xfrm>
            <a:off x="773112" y="2160794"/>
            <a:ext cx="5086353" cy="1736391"/>
          </a:xfrm>
          <a:prstGeom prst="rect">
            <a:avLst/>
          </a:prstGeom>
          <a:solidFill>
            <a:srgbClr val="FFFFFF">
              <a:alpha val="89018"/>
            </a:srgbClr>
          </a:solidFill>
          <a:ln w="25400">
            <a:solidFill>
              <a:srgbClr val="FFFFFF">
                <a:alpha val="89803"/>
              </a:srgbClr>
            </a:solidFill>
            <a:miter lim="0"/>
          </a:ln>
          <a:effectLst>
            <a:outerShdw sx="100000" sy="100000" kx="0" ky="0" algn="b" rotWithShape="0" blurRad="50800" dist="38100" dir="2700000">
              <a:srgbClr val="929292">
                <a:alpha val="42998"/>
              </a:srgbClr>
            </a:outerShdw>
          </a:effectLst>
        </p:spPr>
        <p:txBody>
          <a:bodyPr lIns="50800" tIns="50800" rIns="50800" bIns="50800" anchor="ctr"/>
          <a:lstStyle/>
          <a:p>
            <a:pPr defTabSz="1295400">
              <a:defRPr sz="3400">
                <a:latin typeface="Arial"/>
                <a:ea typeface="Arial"/>
                <a:cs typeface="Arial"/>
                <a:sym typeface="Arial"/>
              </a:defRPr>
            </a:pPr>
          </a:p>
        </p:txBody>
      </p:sp>
      <p:pic>
        <p:nvPicPr>
          <p:cNvPr id="1055" name="image6.png" descr="image.png"/>
          <p:cNvPicPr>
            <a:picLocks noChangeAspect="1"/>
          </p:cNvPicPr>
          <p:nvPr/>
        </p:nvPicPr>
        <p:blipFill>
          <a:blip r:embed="rId3">
            <a:extLst/>
          </a:blip>
          <a:stretch>
            <a:fillRect/>
          </a:stretch>
        </p:blipFill>
        <p:spPr>
          <a:xfrm>
            <a:off x="586556" y="2107326"/>
            <a:ext cx="5461051" cy="1767207"/>
          </a:xfrm>
          <a:prstGeom prst="rect">
            <a:avLst/>
          </a:prstGeom>
          <a:ln w="88900">
            <a:miter lim="400000"/>
          </a:ln>
          <a:effectLst>
            <a:outerShdw sx="100000" sy="100000" kx="0" ky="0" algn="b" rotWithShape="0" blurRad="50800" dist="38100" dir="2700000">
              <a:srgbClr val="929292">
                <a:alpha val="42998"/>
              </a:srgbClr>
            </a:outerShdw>
          </a:effectLst>
        </p:spPr>
      </p:pic>
      <p:sp>
        <p:nvSpPr>
          <p:cNvPr id="1056" name="Shape 1056"/>
          <p:cNvSpPr/>
          <p:nvPr/>
        </p:nvSpPr>
        <p:spPr>
          <a:xfrm>
            <a:off x="6424764" y="2053401"/>
            <a:ext cx="3718771" cy="128201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584200">
              <a:tabLst>
                <a:tab pos="1066800" algn="l"/>
                <a:tab pos="6807200" algn="l"/>
              </a:tabLst>
              <a:defRPr sz="1800">
                <a:latin typeface="ヒラギノ角ゴ Pro W3"/>
                <a:ea typeface="ヒラギノ角ゴ Pro W3"/>
                <a:cs typeface="ヒラギノ角ゴ Pro W3"/>
                <a:sym typeface="ヒラギノ角ゴ Pro W3"/>
              </a:defRPr>
            </a:pPr>
            <a:r>
              <a:rPr b="1" sz="2600">
                <a:latin typeface="Helvetica Neue"/>
                <a:ea typeface="Helvetica Neue"/>
                <a:cs typeface="Helvetica Neue"/>
                <a:sym typeface="Helvetica Neue"/>
              </a:rPr>
              <a:t>Identify W/Z/top/Higgs with their</a:t>
            </a:r>
          </a:p>
          <a:p>
            <a:pPr defTabSz="584200">
              <a:tabLst>
                <a:tab pos="1066800" algn="l"/>
                <a:tab pos="6807200" algn="l"/>
              </a:tabLst>
              <a:defRPr sz="1800">
                <a:latin typeface="ヒラギノ角ゴ Pro W3"/>
                <a:ea typeface="ヒラギノ角ゴ Pro W3"/>
                <a:cs typeface="ヒラギノ角ゴ Pro W3"/>
                <a:sym typeface="ヒラギノ角ゴ Pro W3"/>
              </a:defRPr>
            </a:pPr>
            <a:r>
              <a:rPr b="1" sz="2600">
                <a:latin typeface="Helvetica Neue"/>
                <a:ea typeface="Helvetica Neue"/>
                <a:cs typeface="Helvetica Neue"/>
                <a:sym typeface="Helvetica Neue"/>
              </a:rPr>
              <a:t>jet invariant mass: </a:t>
            </a:r>
            <a:r>
              <a:rPr b="1" sz="2600">
                <a:solidFill>
                  <a:srgbClr val="FF0000"/>
                </a:solidFill>
                <a:latin typeface="Helvetica Neue"/>
                <a:ea typeface="Helvetica Neue"/>
                <a:cs typeface="Helvetica Neue"/>
                <a:sym typeface="Helvetica Neue"/>
              </a:rPr>
              <a:t>M</a:t>
            </a:r>
            <a:r>
              <a:rPr b="1" baseline="-27922" sz="2600">
                <a:solidFill>
                  <a:srgbClr val="FF0000"/>
                </a:solidFill>
                <a:latin typeface="Helvetica Neue"/>
                <a:ea typeface="Helvetica Neue"/>
                <a:cs typeface="Helvetica Neue"/>
                <a:sym typeface="Helvetica Neue"/>
              </a:rPr>
              <a:t>jets</a:t>
            </a:r>
          </a:p>
        </p:txBody>
      </p:sp>
      <p:sp>
        <p:nvSpPr>
          <p:cNvPr id="1057" name="Shape 1057"/>
          <p:cNvSpPr/>
          <p:nvPr/>
        </p:nvSpPr>
        <p:spPr>
          <a:xfrm>
            <a:off x="276762" y="4154371"/>
            <a:ext cx="5136621" cy="6471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1800">
                <a:latin typeface="ヒラギノ角ゴ Pro W3"/>
                <a:ea typeface="ヒラギノ角ゴ Pro W3"/>
                <a:cs typeface="ヒラギノ角ゴ Pro W3"/>
                <a:sym typeface="ヒラギノ角ゴ Pro W3"/>
              </a:defRPr>
            </a:pPr>
            <a:r>
              <a:rPr b="1" i="1" sz="3600">
                <a:solidFill>
                  <a:srgbClr val="FF2600"/>
                </a:solidFill>
                <a:uFill>
                  <a:solidFill>
                    <a:srgbClr val="FF2600"/>
                  </a:solidFill>
                </a:uFill>
                <a:latin typeface="Helvetica Neue"/>
                <a:ea typeface="Helvetica Neue"/>
                <a:cs typeface="Helvetica Neue"/>
                <a:sym typeface="Helvetica Neue"/>
              </a:rPr>
              <a:t>P</a:t>
            </a:r>
            <a:r>
              <a:rPr b="1" i="1" sz="3600">
                <a:latin typeface="Helvetica Neue"/>
                <a:ea typeface="Helvetica Neue"/>
                <a:cs typeface="Helvetica Neue"/>
                <a:sym typeface="Helvetica Neue"/>
              </a:rPr>
              <a:t>article </a:t>
            </a:r>
            <a:r>
              <a:rPr b="1" i="1" sz="3600">
                <a:solidFill>
                  <a:srgbClr val="FF2600"/>
                </a:solidFill>
                <a:uFill>
                  <a:solidFill>
                    <a:srgbClr val="FF2600"/>
                  </a:solidFill>
                </a:uFill>
                <a:latin typeface="Helvetica Neue"/>
                <a:ea typeface="Helvetica Neue"/>
                <a:cs typeface="Helvetica Neue"/>
                <a:sym typeface="Helvetica Neue"/>
              </a:rPr>
              <a:t>F</a:t>
            </a:r>
            <a:r>
              <a:rPr b="1" i="1" sz="3600">
                <a:latin typeface="Helvetica Neue"/>
                <a:ea typeface="Helvetica Neue"/>
                <a:cs typeface="Helvetica Neue"/>
                <a:sym typeface="Helvetica Neue"/>
              </a:rPr>
              <a:t>low </a:t>
            </a:r>
            <a:r>
              <a:rPr b="1" i="1" sz="3600">
                <a:solidFill>
                  <a:srgbClr val="FF2600"/>
                </a:solidFill>
                <a:uFill>
                  <a:solidFill>
                    <a:srgbClr val="FF2600"/>
                  </a:solidFill>
                </a:uFill>
                <a:latin typeface="Helvetica Neue"/>
                <a:ea typeface="Helvetica Neue"/>
                <a:cs typeface="Helvetica Neue"/>
                <a:sym typeface="Helvetica Neue"/>
              </a:rPr>
              <a:t>A</a:t>
            </a:r>
            <a:r>
              <a:rPr b="1" i="1" sz="3600">
                <a:latin typeface="Helvetica Neue"/>
                <a:ea typeface="Helvetica Neue"/>
                <a:cs typeface="Helvetica Neue"/>
                <a:sym typeface="Helvetica Neue"/>
              </a:rPr>
              <a:t>nalysis</a:t>
            </a:r>
          </a:p>
        </p:txBody>
      </p:sp>
      <p:sp>
        <p:nvSpPr>
          <p:cNvPr id="1058" name="Shape 1058"/>
          <p:cNvSpPr/>
          <p:nvPr/>
        </p:nvSpPr>
        <p:spPr>
          <a:xfrm>
            <a:off x="586556" y="4826775"/>
            <a:ext cx="5272907" cy="14643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584200">
              <a:defRPr sz="1800">
                <a:latin typeface="ヒラギノ角ゴ Pro W3"/>
                <a:ea typeface="ヒラギノ角ゴ Pro W3"/>
                <a:cs typeface="ヒラギノ角ゴ Pro W3"/>
                <a:sym typeface="ヒラギノ角ゴ Pro W3"/>
              </a:defRPr>
            </a:pPr>
            <a:r>
              <a:rPr b="1" sz="2400">
                <a:solidFill>
                  <a:srgbClr val="FF2600"/>
                </a:solidFill>
                <a:uFill>
                  <a:solidFill>
                    <a:srgbClr val="000000"/>
                  </a:solidFill>
                </a:uFill>
                <a:latin typeface="Helvetica Neue"/>
                <a:ea typeface="Helvetica Neue"/>
                <a:cs typeface="Helvetica Neue"/>
                <a:sym typeface="Helvetica Neue"/>
              </a:rPr>
              <a:t>PFA</a:t>
            </a:r>
            <a:r>
              <a:rPr b="1" sz="2400">
                <a:uFill>
                  <a:solidFill>
                    <a:srgbClr val="000000"/>
                  </a:solidFill>
                </a:uFill>
                <a:latin typeface="Helvetica Neue"/>
                <a:ea typeface="Helvetica Neue"/>
                <a:cs typeface="Helvetica Neue"/>
                <a:sym typeface="Helvetica Neue"/>
              </a:rPr>
              <a:t> is the key to achieve excellent jet invariant mass resolution comparable to the natural width of the weak boson:</a:t>
            </a:r>
          </a:p>
        </p:txBody>
      </p:sp>
      <p:sp>
        <p:nvSpPr>
          <p:cNvPr id="1059" name="Shape 1059"/>
          <p:cNvSpPr/>
          <p:nvPr/>
        </p:nvSpPr>
        <p:spPr>
          <a:xfrm>
            <a:off x="7765825" y="8476698"/>
            <a:ext cx="5220315" cy="10960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584200">
              <a:tabLst>
                <a:tab pos="838200" algn="l"/>
                <a:tab pos="4483100" algn="l"/>
              </a:tabLst>
              <a:defRPr sz="1800">
                <a:latin typeface="ヒラギノ角ゴ Pro W3"/>
                <a:ea typeface="ヒラギノ角ゴ Pro W3"/>
                <a:cs typeface="ヒラギノ角ゴ Pro W3"/>
                <a:sym typeface="ヒラギノ角ゴ Pro W3"/>
              </a:defRPr>
            </a:pPr>
            <a:r>
              <a:rPr b="1" sz="2400">
                <a:latin typeface="Helvetica Neue"/>
                <a:ea typeface="Helvetica Neue"/>
                <a:cs typeface="Helvetica Neue"/>
                <a:sym typeface="Helvetica Neue"/>
              </a:rPr>
              <a:t>1-to-1 matching requires </a:t>
            </a:r>
          </a:p>
          <a:p>
            <a:pPr defTabSz="584200">
              <a:tabLst>
                <a:tab pos="838200" algn="l"/>
                <a:tab pos="4483100" algn="l"/>
              </a:tabLst>
              <a:defRPr sz="1800">
                <a:latin typeface="ヒラギノ角ゴ Pro W3"/>
                <a:ea typeface="ヒラギノ角ゴ Pro W3"/>
                <a:cs typeface="ヒラギノ角ゴ Pro W3"/>
                <a:sym typeface="ヒラギノ角ゴ Pro W3"/>
              </a:defRPr>
            </a:pPr>
            <a:r>
              <a:rPr b="1" sz="2400">
                <a:solidFill>
                  <a:srgbClr val="024C90"/>
                </a:solidFill>
                <a:latin typeface="Helvetica Neue"/>
                <a:ea typeface="Helvetica Neue"/>
                <a:cs typeface="Helvetica Neue"/>
                <a:sym typeface="Helvetica Neue"/>
              </a:rPr>
              <a:t>   High resolution tracking  </a:t>
            </a:r>
          </a:p>
          <a:p>
            <a:pPr defTabSz="584200">
              <a:tabLst>
                <a:tab pos="838200" algn="l"/>
                <a:tab pos="4483100" algn="l"/>
              </a:tabLst>
              <a:defRPr sz="1800">
                <a:latin typeface="ヒラギノ角ゴ Pro W3"/>
                <a:ea typeface="ヒラギノ角ゴ Pro W3"/>
                <a:cs typeface="ヒラギノ角ゴ Pro W3"/>
                <a:sym typeface="ヒラギノ角ゴ Pro W3"/>
              </a:defRPr>
            </a:pPr>
            <a:r>
              <a:rPr b="1" sz="2400">
                <a:solidFill>
                  <a:srgbClr val="024C90"/>
                </a:solidFill>
                <a:latin typeface="Helvetica Neue"/>
                <a:ea typeface="Helvetica Neue"/>
                <a:cs typeface="Helvetica Neue"/>
                <a:sym typeface="Helvetica Neue"/>
              </a:rPr>
              <a:t>   High granularity calorimetry  </a:t>
            </a:r>
          </a:p>
        </p:txBody>
      </p:sp>
      <p:sp>
        <p:nvSpPr>
          <p:cNvPr id="1060" name="Shape 1060"/>
          <p:cNvSpPr/>
          <p:nvPr/>
        </p:nvSpPr>
        <p:spPr>
          <a:xfrm>
            <a:off x="549233" y="7264548"/>
            <a:ext cx="5754354" cy="1976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584200">
              <a:lnSpc>
                <a:spcPct val="110000"/>
              </a:lnSpc>
              <a:tabLst>
                <a:tab pos="838200" algn="l"/>
                <a:tab pos="4483100" algn="l"/>
              </a:tabLst>
              <a:defRPr sz="1800">
                <a:latin typeface="ヒラギノ角ゴ Pro W3"/>
                <a:ea typeface="ヒラギノ角ゴ Pro W3"/>
                <a:cs typeface="ヒラギノ角ゴ Pro W3"/>
                <a:sym typeface="ヒラギノ角ゴ Pro W3"/>
              </a:defRPr>
            </a:pPr>
            <a:r>
              <a:rPr b="1" sz="2400">
                <a:latin typeface="Helvetica Neue"/>
                <a:ea typeface="Helvetica Neue"/>
                <a:cs typeface="Helvetica Neue"/>
                <a:sym typeface="Helvetica Neue"/>
              </a:rPr>
              <a:t>Use tracker for charged particles, </a:t>
            </a:r>
            <a:r>
              <a:rPr b="1" sz="2400">
                <a:solidFill>
                  <a:srgbClr val="FF2600"/>
                </a:solidFill>
                <a:latin typeface="Helvetica Neue"/>
                <a:ea typeface="Helvetica Neue"/>
                <a:cs typeface="Helvetica Neue"/>
                <a:sym typeface="Helvetica Neue"/>
              </a:rPr>
              <a:t>use CAL only for neutral particles</a:t>
            </a:r>
            <a:r>
              <a:rPr b="1" sz="2400">
                <a:latin typeface="Helvetica Neue"/>
                <a:ea typeface="Helvetica Neue"/>
                <a:cs typeface="Helvetica Neue"/>
                <a:sym typeface="Helvetica Neue"/>
              </a:rPr>
              <a:t>, removing energy deposits by charged particles (E</a:t>
            </a:r>
            <a:r>
              <a:rPr b="1" baseline="-5998" sz="2400">
                <a:latin typeface="Helvetica Neue"/>
                <a:ea typeface="Helvetica Neue"/>
                <a:cs typeface="Helvetica Neue"/>
                <a:sym typeface="Helvetica Neue"/>
              </a:rPr>
              <a:t>ch</a:t>
            </a:r>
            <a:r>
              <a:rPr b="1" sz="2400">
                <a:latin typeface="Helvetica Neue"/>
                <a:ea typeface="Helvetica Neue"/>
                <a:cs typeface="Helvetica Neue"/>
                <a:sym typeface="Helvetica Neue"/>
              </a:rPr>
              <a:t>) in CAL by </a:t>
            </a:r>
          </a:p>
          <a:p>
            <a:pPr defTabSz="584200">
              <a:lnSpc>
                <a:spcPct val="110000"/>
              </a:lnSpc>
              <a:tabLst>
                <a:tab pos="838200" algn="l"/>
                <a:tab pos="4483100" algn="l"/>
              </a:tabLst>
              <a:defRPr sz="1800">
                <a:latin typeface="ヒラギノ角ゴ Pro W3"/>
                <a:ea typeface="ヒラギノ角ゴ Pro W3"/>
                <a:cs typeface="ヒラギノ角ゴ Pro W3"/>
                <a:sym typeface="ヒラギノ角ゴ Pro W3"/>
              </a:defRPr>
            </a:pPr>
            <a:r>
              <a:rPr b="1" sz="2400">
                <a:solidFill>
                  <a:srgbClr val="FF2600"/>
                </a:solidFill>
                <a:latin typeface="Helvetica Neue"/>
                <a:ea typeface="Helvetica Neue"/>
                <a:cs typeface="Helvetica Neue"/>
                <a:sym typeface="Helvetica Neue"/>
              </a:rPr>
              <a:t>1-to-1 track to CAL cluster matching</a:t>
            </a:r>
          </a:p>
        </p:txBody>
      </p:sp>
      <p:sp>
        <p:nvSpPr>
          <p:cNvPr id="1061" name="Shape 1061"/>
          <p:cNvSpPr/>
          <p:nvPr/>
        </p:nvSpPr>
        <p:spPr>
          <a:xfrm>
            <a:off x="6340907" y="8571396"/>
            <a:ext cx="1148691" cy="635008"/>
          </a:xfrm>
          <a:prstGeom prst="rightArrow">
            <a:avLst>
              <a:gd name="adj1" fmla="val 50000"/>
              <a:gd name="adj2" fmla="val 50000"/>
            </a:avLst>
          </a:prstGeom>
          <a:blipFill>
            <a:blip r:embed="rId4"/>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062" name="image8.png"/>
          <p:cNvPicPr>
            <a:picLocks noChangeAspect="1"/>
          </p:cNvPicPr>
          <p:nvPr/>
        </p:nvPicPr>
        <p:blipFill>
          <a:blip r:embed="rId5">
            <a:extLst/>
          </a:blip>
          <a:stretch>
            <a:fillRect/>
          </a:stretch>
        </p:blipFill>
        <p:spPr>
          <a:xfrm>
            <a:off x="900942" y="6404867"/>
            <a:ext cx="3043935" cy="940855"/>
          </a:xfrm>
          <a:prstGeom prst="rect">
            <a:avLst/>
          </a:prstGeom>
          <a:ln w="88900">
            <a:miter lim="400000"/>
          </a:ln>
        </p:spPr>
      </p:pic>
      <p:pic>
        <p:nvPicPr>
          <p:cNvPr id="1063" name="image9.png"/>
          <p:cNvPicPr>
            <a:picLocks noChangeAspect="1"/>
          </p:cNvPicPr>
          <p:nvPr/>
        </p:nvPicPr>
        <p:blipFill>
          <a:blip r:embed="rId6">
            <a:extLst/>
          </a:blip>
          <a:stretch>
            <a:fillRect/>
          </a:stretch>
        </p:blipFill>
        <p:spPr>
          <a:xfrm>
            <a:off x="10306828" y="1471257"/>
            <a:ext cx="2697974" cy="2465743"/>
          </a:xfrm>
          <a:prstGeom prst="rect">
            <a:avLst/>
          </a:prstGeom>
          <a:ln w="88900">
            <a:miter lim="400000"/>
          </a:ln>
        </p:spPr>
      </p:pic>
      <p:sp>
        <p:nvSpPr>
          <p:cNvPr id="1064" name="Shape 1064"/>
          <p:cNvSpPr/>
          <p:nvPr>
            <p:ph type="body" sz="quarter" idx="1"/>
          </p:nvPr>
        </p:nvSpPr>
        <p:spPr>
          <a:xfrm>
            <a:off x="526869" y="1070816"/>
            <a:ext cx="12217758" cy="736602"/>
          </a:xfrm>
          <a:prstGeom prst="rect">
            <a:avLst/>
          </a:prstGeom>
        </p:spPr>
        <p:txBody>
          <a:bodyPr lIns="0" tIns="0" rIns="0" bIns="0" anchor="t">
            <a:normAutofit fontScale="100000" lnSpcReduction="0"/>
          </a:bodyPr>
          <a:lstStyle/>
          <a:p>
            <a:pPr marL="0" indent="0" defTabSz="786383">
              <a:spcBef>
                <a:spcPts val="0"/>
              </a:spcBef>
              <a:buSzTx/>
              <a:buNone/>
              <a:defRPr sz="1800">
                <a:uFillTx/>
              </a:defRPr>
            </a:pPr>
            <a:r>
              <a:rPr b="1" sz="2000">
                <a:uFill>
                  <a:solidFill>
                    <a:srgbClr val="000000"/>
                  </a:solidFill>
                </a:uFill>
                <a:latin typeface="Helvetica Neue"/>
                <a:ea typeface="Helvetica Neue"/>
                <a:cs typeface="Helvetica Neue"/>
                <a:sym typeface="Helvetica Neue"/>
              </a:rPr>
              <a:t>Reconstruct final states in terms of fundamental </a:t>
            </a:r>
            <a:r>
              <a:rPr b="1" sz="2000">
                <a:solidFill>
                  <a:srgbClr val="024C90"/>
                </a:solidFill>
                <a:uFill>
                  <a:solidFill>
                    <a:srgbClr val="000000"/>
                  </a:solidFill>
                </a:uFill>
                <a:latin typeface="Helvetica Neue"/>
                <a:ea typeface="Helvetica Neue"/>
                <a:cs typeface="Helvetica Neue"/>
                <a:sym typeface="Helvetica Neue"/>
              </a:rPr>
              <a:t>particles (quarks, leptons, gauge bosons, and Higgs bosons)</a:t>
            </a:r>
          </a:p>
        </p:txBody>
      </p:sp>
      <p:sp>
        <p:nvSpPr>
          <p:cNvPr id="1065" name="Shape 1065"/>
          <p:cNvSpPr/>
          <p:nvPr/>
        </p:nvSpPr>
        <p:spPr>
          <a:xfrm>
            <a:off x="11221151" y="2152341"/>
            <a:ext cx="27641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b="1" i="1" sz="2200">
                <a:solidFill>
                  <a:srgbClr val="0433FF"/>
                </a:solidFill>
              </a:defRPr>
            </a:lvl1pPr>
          </a:lstStyle>
          <a:p>
            <a:pPr>
              <a:defRPr b="0" i="0" sz="1800">
                <a:solidFill>
                  <a:srgbClr val="000000"/>
                </a:solidFill>
              </a:defRPr>
            </a:pPr>
            <a:r>
              <a:rPr b="1" i="1" sz="2200">
                <a:solidFill>
                  <a:srgbClr val="0433FF"/>
                </a:solidFill>
              </a:rPr>
              <a:t>W</a:t>
            </a:r>
          </a:p>
        </p:txBody>
      </p:sp>
      <p:sp>
        <p:nvSpPr>
          <p:cNvPr id="1066" name="Shape 1066"/>
          <p:cNvSpPr/>
          <p:nvPr/>
        </p:nvSpPr>
        <p:spPr>
          <a:xfrm>
            <a:off x="12141320" y="1875550"/>
            <a:ext cx="183369"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b="1" i="1" sz="2200">
                <a:solidFill>
                  <a:srgbClr val="FF2600"/>
                </a:solidFill>
              </a:defRPr>
            </a:lvl1pPr>
          </a:lstStyle>
          <a:p>
            <a:pPr>
              <a:defRPr b="0" i="0" sz="1800">
                <a:solidFill>
                  <a:srgbClr val="000000"/>
                </a:solidFill>
              </a:defRPr>
            </a:pPr>
            <a:r>
              <a:rPr b="1" i="1" sz="2200">
                <a:solidFill>
                  <a:srgbClr val="FF2600"/>
                </a:solidFill>
              </a:rPr>
              <a:t>Z</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68" name="image3.jpeg"/>
          <p:cNvPicPr>
            <a:picLocks noChangeAspect="1"/>
          </p:cNvPicPr>
          <p:nvPr/>
        </p:nvPicPr>
        <p:blipFill>
          <a:blip r:embed="rId2">
            <a:extLst/>
          </a:blip>
          <a:stretch>
            <a:fillRect/>
          </a:stretch>
        </p:blipFill>
        <p:spPr>
          <a:xfrm>
            <a:off x="1668218" y="489392"/>
            <a:ext cx="10032871" cy="8785929"/>
          </a:xfrm>
          <a:prstGeom prst="rect">
            <a:avLst/>
          </a:prstGeom>
          <a:ln w="88900">
            <a:miter lim="400000"/>
          </a:ln>
        </p:spPr>
      </p:pic>
      <p:sp>
        <p:nvSpPr>
          <p:cNvPr id="1069" name="Shape 1069"/>
          <p:cNvSpPr/>
          <p:nvPr/>
        </p:nvSpPr>
        <p:spPr>
          <a:xfrm>
            <a:off x="7082842" y="501196"/>
            <a:ext cx="6181162" cy="2349781"/>
          </a:xfrm>
          <a:prstGeom prst="rect">
            <a:avLst/>
          </a:prstGeom>
          <a:solidFill>
            <a:srgbClr val="F5F5F5"/>
          </a:solidFill>
          <a:ln w="12700">
            <a:miter lim="400000"/>
          </a:ln>
        </p:spPr>
        <p:txBody>
          <a:bodyPr lIns="50800" tIns="50800" rIns="50800" bIns="50800" anchor="ctr"/>
          <a:lstStyle/>
          <a:p>
            <a:pPr marR="40639" algn="ctr" defTabSz="914400">
              <a:defRPr sz="4000">
                <a:uFill>
                  <a:solidFill>
                    <a:srgbClr val="000000"/>
                  </a:solidFill>
                </a:uFill>
                <a:latin typeface="ヒラギノ角ゴ Pro W3"/>
                <a:ea typeface="ヒラギノ角ゴ Pro W3"/>
                <a:cs typeface="ヒラギノ角ゴ Pro W3"/>
                <a:sym typeface="ヒラギノ角ゴ Pro W3"/>
              </a:defRPr>
            </a:pPr>
          </a:p>
        </p:txBody>
      </p:sp>
      <p:sp>
        <p:nvSpPr>
          <p:cNvPr id="1070" name="Shape 1070"/>
          <p:cNvSpPr/>
          <p:nvPr/>
        </p:nvSpPr>
        <p:spPr>
          <a:xfrm>
            <a:off x="11288009" y="2666328"/>
            <a:ext cx="870776" cy="6075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0639" indent="39687" algn="ctr" defTabSz="914400">
              <a:defRPr b="1" i="1" sz="4000">
                <a:uFill>
                  <a:solidFill>
                    <a:srgbClr val="000000"/>
                  </a:solidFill>
                </a:uFill>
                <a:latin typeface="Helvetica Neue"/>
                <a:ea typeface="Helvetica Neue"/>
                <a:cs typeface="Helvetica Neue"/>
                <a:sym typeface="Helvetica Neue"/>
              </a:defRPr>
            </a:lvl1pPr>
          </a:lstStyle>
          <a:p>
            <a:pPr>
              <a:defRPr b="0" i="0" sz="1800">
                <a:uFillTx/>
              </a:defRPr>
            </a:pPr>
            <a:r>
              <a:rPr b="1" i="1" sz="4000">
                <a:uFill>
                  <a:solidFill>
                    <a:srgbClr val="000000"/>
                  </a:solidFill>
                </a:uFill>
              </a:rPr>
              <a:t>ILD</a:t>
            </a:r>
          </a:p>
        </p:txBody>
      </p:sp>
      <p:sp>
        <p:nvSpPr>
          <p:cNvPr id="1071" name="Shape 1071"/>
          <p:cNvSpPr/>
          <p:nvPr/>
        </p:nvSpPr>
        <p:spPr>
          <a:xfrm>
            <a:off x="7191526" y="665102"/>
            <a:ext cx="5829172" cy="19965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97550" marR="40639" indent="-257863" defTabSz="914400">
              <a:lnSpc>
                <a:spcPct val="90000"/>
              </a:lnSpc>
              <a:spcBef>
                <a:spcPts val="500"/>
              </a:spcBef>
              <a:buClr>
                <a:srgbClr val="FF2600"/>
              </a:buClr>
              <a:buSzPct val="100000"/>
              <a:buFont typeface="Arial"/>
              <a:buChar char="•"/>
              <a:defRPr sz="1800">
                <a:latin typeface="ヒラギノ角ゴ Pro W3"/>
                <a:ea typeface="ヒラギノ角ゴ Pro W3"/>
                <a:cs typeface="ヒラギノ角ゴ Pro W3"/>
                <a:sym typeface="ヒラギノ角ゴ Pro W3"/>
              </a:defRPr>
            </a:pPr>
            <a:r>
              <a:rPr sz="2000">
                <a:solidFill>
                  <a:srgbClr val="FF2600"/>
                </a:solidFill>
                <a:uFill>
                  <a:solidFill>
                    <a:srgbClr val="FF2600"/>
                  </a:solidFill>
                </a:uFill>
                <a:latin typeface="Helvetica Neue Medium"/>
                <a:ea typeface="Helvetica Neue Medium"/>
                <a:cs typeface="Helvetica Neue Medium"/>
                <a:sym typeface="Helvetica Neue Medium"/>
              </a:rPr>
              <a:t>Large R </a:t>
            </a:r>
            <a:r>
              <a:rPr sz="2000">
                <a:solidFill>
                  <a:srgbClr val="275D90"/>
                </a:solidFill>
                <a:uFill>
                  <a:solidFill>
                    <a:srgbClr val="275D90"/>
                  </a:solidFill>
                </a:uFill>
                <a:latin typeface="Helvetica Neue Medium"/>
                <a:ea typeface="Helvetica Neue Medium"/>
                <a:cs typeface="Helvetica Neue Medium"/>
                <a:sym typeface="Helvetica Neue Medium"/>
              </a:rPr>
              <a:t>with </a:t>
            </a:r>
            <a:r>
              <a:rPr b="1" i="1" sz="2000">
                <a:solidFill>
                  <a:srgbClr val="275D90"/>
                </a:solidFill>
                <a:uFill>
                  <a:solidFill>
                    <a:srgbClr val="275D90"/>
                  </a:solidFill>
                </a:uFill>
                <a:latin typeface="Helvetica Neue"/>
                <a:ea typeface="Helvetica Neue"/>
                <a:cs typeface="Helvetica Neue"/>
                <a:sym typeface="Helvetica Neue"/>
              </a:rPr>
              <a:t>TPC tracker</a:t>
            </a:r>
          </a:p>
          <a:p>
            <a:pPr marL="510568" marR="40639" indent="-470881" defTabSz="914400">
              <a:lnSpc>
                <a:spcPct val="90000"/>
              </a:lnSpc>
              <a:spcBef>
                <a:spcPts val="500"/>
              </a:spcBef>
              <a:buClr>
                <a:srgbClr val="000000"/>
              </a:buClr>
              <a:buSzPct val="100000"/>
              <a:buFont typeface="Arial"/>
              <a:buChar char="–"/>
              <a:defRPr sz="1800">
                <a:latin typeface="ヒラギノ角ゴ Pro W3"/>
                <a:ea typeface="ヒラギノ角ゴ Pro W3"/>
                <a:cs typeface="ヒラギノ角ゴ Pro W3"/>
                <a:sym typeface="ヒラギノ角ゴ Pro W3"/>
              </a:defRPr>
            </a:pPr>
            <a:r>
              <a:rPr b="1" i="1" sz="2000">
                <a:solidFill>
                  <a:srgbClr val="275D90"/>
                </a:solidFill>
                <a:uFill>
                  <a:solidFill>
                    <a:srgbClr val="275D90"/>
                  </a:solidFill>
                </a:uFill>
                <a:latin typeface="Helvetica Neue"/>
                <a:ea typeface="Helvetica Neue"/>
                <a:cs typeface="Helvetica Neue"/>
                <a:sym typeface="Helvetica Neue"/>
              </a:rPr>
              <a:t>LOI signatories: </a:t>
            </a:r>
            <a:r>
              <a:rPr sz="2000">
                <a:uFill>
                  <a:solidFill>
                    <a:srgbClr val="000000"/>
                  </a:solidFill>
                </a:uFill>
                <a:latin typeface="Helvetica Neue Medium"/>
                <a:ea typeface="Helvetica Neue Medium"/>
                <a:cs typeface="Helvetica Neue Medium"/>
                <a:sym typeface="Helvetica Neue Medium"/>
              </a:rPr>
              <a:t>32 countries, 151 institutions, ~700 members</a:t>
            </a:r>
          </a:p>
          <a:p>
            <a:pPr marL="510568" marR="40639" indent="-470881" defTabSz="914400">
              <a:lnSpc>
                <a:spcPct val="90000"/>
              </a:lnSpc>
              <a:spcBef>
                <a:spcPts val="500"/>
              </a:spcBef>
              <a:buClr>
                <a:srgbClr val="000000"/>
              </a:buClr>
              <a:buSzPct val="100000"/>
              <a:buFont typeface="Arial"/>
              <a:buChar char="–"/>
              <a:defRPr sz="1800">
                <a:latin typeface="ヒラギノ角ゴ Pro W3"/>
                <a:ea typeface="ヒラギノ角ゴ Pro W3"/>
                <a:cs typeface="ヒラギノ角ゴ Pro W3"/>
                <a:sym typeface="ヒラギノ角ゴ Pro W3"/>
              </a:defRPr>
            </a:pPr>
            <a:r>
              <a:rPr sz="2000">
                <a:uFill>
                  <a:solidFill>
                    <a:srgbClr val="000000"/>
                  </a:solidFill>
                </a:uFill>
                <a:latin typeface="Helvetica Neue Medium"/>
                <a:ea typeface="Helvetica Neue Medium"/>
                <a:cs typeface="Helvetica Neue Medium"/>
                <a:sym typeface="Helvetica Neue Medium"/>
              </a:rPr>
              <a:t>Most members from Asia and Europe </a:t>
            </a:r>
          </a:p>
          <a:p>
            <a:pPr marL="297550" marR="40639" indent="-257863" defTabSz="914400">
              <a:lnSpc>
                <a:spcPct val="90000"/>
              </a:lnSpc>
              <a:spcBef>
                <a:spcPts val="500"/>
              </a:spcBef>
              <a:buClr>
                <a:srgbClr val="FF2600"/>
              </a:buClr>
              <a:buSzPct val="100000"/>
              <a:buFont typeface="Arial"/>
              <a:buChar char="–"/>
              <a:defRPr sz="1800">
                <a:latin typeface="ヒラギノ角ゴ Pro W3"/>
                <a:ea typeface="ヒラギノ角ゴ Pro W3"/>
                <a:cs typeface="ヒラギノ角ゴ Pro W3"/>
                <a:sym typeface="ヒラギノ角ゴ Pro W3"/>
              </a:defRPr>
            </a:pPr>
            <a:r>
              <a:rPr sz="2000">
                <a:solidFill>
                  <a:srgbClr val="FF2600"/>
                </a:solidFill>
                <a:uFill>
                  <a:solidFill>
                    <a:srgbClr val="FF2600"/>
                  </a:solidFill>
                </a:uFill>
                <a:latin typeface="Helvetica Neue Medium"/>
                <a:ea typeface="Helvetica Neue Medium"/>
                <a:cs typeface="Helvetica Neue Medium"/>
                <a:sym typeface="Helvetica Neue Medium"/>
              </a:rPr>
              <a:t>B=3.5T</a:t>
            </a:r>
            <a:r>
              <a:rPr sz="2000">
                <a:uFill>
                  <a:solidFill>
                    <a:srgbClr val="000000"/>
                  </a:solidFill>
                </a:uFill>
                <a:latin typeface="Helvetica Neue Medium"/>
                <a:ea typeface="Helvetica Neue Medium"/>
                <a:cs typeface="Helvetica Neue Medium"/>
                <a:sym typeface="Helvetica Neue Medium"/>
              </a:rPr>
              <a:t>, TPC + Si trackers</a:t>
            </a:r>
          </a:p>
          <a:p>
            <a:pPr marL="297550" marR="40639" indent="-257863" defTabSz="914400">
              <a:lnSpc>
                <a:spcPct val="90000"/>
              </a:lnSpc>
              <a:spcBef>
                <a:spcPts val="500"/>
              </a:spcBef>
              <a:buClr>
                <a:srgbClr val="000000"/>
              </a:buClr>
              <a:buSzPct val="100000"/>
              <a:buFont typeface="Arial"/>
              <a:buChar char="–"/>
              <a:defRPr sz="1800">
                <a:latin typeface="ヒラギノ角ゴ Pro W3"/>
                <a:ea typeface="ヒラギノ角ゴ Pro W3"/>
                <a:cs typeface="ヒラギノ角ゴ Pro W3"/>
                <a:sym typeface="ヒラギノ角ゴ Pro W3"/>
              </a:defRPr>
            </a:pPr>
            <a:r>
              <a:rPr sz="2000">
                <a:uFill>
                  <a:solidFill>
                    <a:srgbClr val="000000"/>
                  </a:solidFill>
                </a:uFill>
                <a:latin typeface="Helvetica Neue Medium"/>
                <a:ea typeface="Helvetica Neue Medium"/>
                <a:cs typeface="Helvetica Neue Medium"/>
                <a:sym typeface="Helvetica Neue Medium"/>
              </a:rPr>
              <a:t>ECal: </a:t>
            </a:r>
            <a:r>
              <a:rPr sz="2000">
                <a:solidFill>
                  <a:srgbClr val="FF2600"/>
                </a:solidFill>
                <a:uFill>
                  <a:solidFill>
                    <a:srgbClr val="FF2600"/>
                  </a:solidFill>
                </a:uFill>
                <a:latin typeface="Helvetica Neue Medium"/>
                <a:ea typeface="Helvetica Neue Medium"/>
                <a:cs typeface="Helvetica Neue Medium"/>
                <a:sym typeface="Helvetica Neue Medium"/>
              </a:rPr>
              <a:t>R=1.8m</a:t>
            </a:r>
          </a:p>
        </p:txBody>
      </p:sp>
      <p:sp>
        <p:nvSpPr>
          <p:cNvPr id="1072" name="Shape 1072"/>
          <p:cNvSpPr/>
          <p:nvPr/>
        </p:nvSpPr>
        <p:spPr>
          <a:xfrm>
            <a:off x="882649" y="8405811"/>
            <a:ext cx="11277603" cy="12037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40639" indent="39687" algn="ctr" defTabSz="914400">
              <a:lnSpc>
                <a:spcPct val="90000"/>
              </a:lnSpc>
              <a:spcBef>
                <a:spcPts val="800"/>
              </a:spcBef>
              <a:defRPr sz="1800">
                <a:latin typeface="ヒラギノ角ゴ Pro W3"/>
                <a:ea typeface="ヒラギノ角ゴ Pro W3"/>
                <a:cs typeface="ヒラギノ角ゴ Pro W3"/>
                <a:sym typeface="ヒラギノ角ゴ Pro W3"/>
              </a:defRPr>
            </a:pPr>
            <a:r>
              <a:rPr b="1" i="1" sz="3400">
                <a:uFill>
                  <a:solidFill>
                    <a:srgbClr val="000000"/>
                  </a:solidFill>
                </a:uFill>
                <a:latin typeface="Helvetica Neue"/>
                <a:ea typeface="Helvetica Neue"/>
                <a:cs typeface="Helvetica Neue"/>
                <a:sym typeface="Helvetica Neue"/>
              </a:rPr>
              <a:t>Both detector concepts are optimized for </a:t>
            </a:r>
            <a:endParaRPr b="1" i="1" sz="3400">
              <a:uFill>
                <a:solidFill>
                  <a:srgbClr val="000000"/>
                </a:solidFill>
              </a:uFill>
              <a:latin typeface="Helvetica Neue"/>
              <a:ea typeface="Helvetica Neue"/>
              <a:cs typeface="Helvetica Neue"/>
              <a:sym typeface="Helvetica Neue"/>
            </a:endParaRPr>
          </a:p>
          <a:p>
            <a:pPr marR="40639" indent="39687" algn="ctr" defTabSz="914400">
              <a:lnSpc>
                <a:spcPct val="90000"/>
              </a:lnSpc>
              <a:spcBef>
                <a:spcPts val="800"/>
              </a:spcBef>
              <a:defRPr sz="1800">
                <a:latin typeface="ヒラギノ角ゴ Pro W3"/>
                <a:ea typeface="ヒラギノ角ゴ Pro W3"/>
                <a:cs typeface="ヒラギノ角ゴ Pro W3"/>
                <a:sym typeface="ヒラギノ角ゴ Pro W3"/>
              </a:defRPr>
            </a:pPr>
            <a:r>
              <a:rPr b="1" i="1" sz="4200">
                <a:solidFill>
                  <a:srgbClr val="FF2600"/>
                </a:solidFill>
                <a:uFill>
                  <a:solidFill>
                    <a:srgbClr val="FF2600"/>
                  </a:solidFill>
                </a:uFill>
                <a:latin typeface="Helvetica Neue"/>
                <a:ea typeface="Helvetica Neue"/>
                <a:cs typeface="Helvetica Neue"/>
                <a:sym typeface="Helvetica Neue"/>
              </a:rPr>
              <a:t>P</a:t>
            </a:r>
            <a:r>
              <a:rPr b="1" i="1" sz="4200">
                <a:solidFill>
                  <a:srgbClr val="021CA1"/>
                </a:solidFill>
                <a:uFill>
                  <a:solidFill>
                    <a:srgbClr val="021CA1"/>
                  </a:solidFill>
                </a:uFill>
                <a:latin typeface="Helvetica Neue"/>
                <a:ea typeface="Helvetica Neue"/>
                <a:cs typeface="Helvetica Neue"/>
                <a:sym typeface="Helvetica Neue"/>
              </a:rPr>
              <a:t>article </a:t>
            </a:r>
            <a:r>
              <a:rPr b="1" i="1" sz="4200">
                <a:solidFill>
                  <a:srgbClr val="FF2600"/>
                </a:solidFill>
                <a:uFill>
                  <a:solidFill>
                    <a:srgbClr val="FF2600"/>
                  </a:solidFill>
                </a:uFill>
                <a:latin typeface="Helvetica Neue"/>
                <a:ea typeface="Helvetica Neue"/>
                <a:cs typeface="Helvetica Neue"/>
                <a:sym typeface="Helvetica Neue"/>
              </a:rPr>
              <a:t>F</a:t>
            </a:r>
            <a:r>
              <a:rPr b="1" i="1" sz="4200">
                <a:solidFill>
                  <a:srgbClr val="021CA1"/>
                </a:solidFill>
                <a:uFill>
                  <a:solidFill>
                    <a:srgbClr val="021CA1"/>
                  </a:solidFill>
                </a:uFill>
                <a:latin typeface="Helvetica Neue"/>
                <a:ea typeface="Helvetica Neue"/>
                <a:cs typeface="Helvetica Neue"/>
                <a:sym typeface="Helvetica Neue"/>
              </a:rPr>
              <a:t>low </a:t>
            </a:r>
            <a:r>
              <a:rPr b="1" i="1" sz="4200">
                <a:solidFill>
                  <a:srgbClr val="FF2600"/>
                </a:solidFill>
                <a:uFill>
                  <a:solidFill>
                    <a:srgbClr val="FF2600"/>
                  </a:solidFill>
                </a:uFill>
                <a:latin typeface="Helvetica Neue"/>
                <a:ea typeface="Helvetica Neue"/>
                <a:cs typeface="Helvetica Neue"/>
                <a:sym typeface="Helvetica Neue"/>
              </a:rPr>
              <a:t>A</a:t>
            </a:r>
            <a:r>
              <a:rPr b="1" i="1" sz="4200">
                <a:solidFill>
                  <a:srgbClr val="021CA1"/>
                </a:solidFill>
                <a:uFill>
                  <a:solidFill>
                    <a:srgbClr val="021CA1"/>
                  </a:solidFill>
                </a:uFill>
                <a:latin typeface="Helvetica Neue"/>
                <a:ea typeface="Helvetica Neue"/>
                <a:cs typeface="Helvetica Neue"/>
                <a:sym typeface="Helvetica Neue"/>
              </a:rPr>
              <a:t>nalysis</a:t>
            </a:r>
          </a:p>
        </p:txBody>
      </p:sp>
      <p:sp>
        <p:nvSpPr>
          <p:cNvPr id="1073" name="Shape 1073"/>
          <p:cNvSpPr/>
          <p:nvPr/>
        </p:nvSpPr>
        <p:spPr>
          <a:xfrm>
            <a:off x="-88452" y="6057255"/>
            <a:ext cx="4802996" cy="2256944"/>
          </a:xfrm>
          <a:prstGeom prst="rect">
            <a:avLst/>
          </a:prstGeom>
          <a:solidFill>
            <a:srgbClr val="F5F5F5"/>
          </a:solidFill>
          <a:ln w="12700">
            <a:miter lim="400000"/>
          </a:ln>
        </p:spPr>
        <p:txBody>
          <a:bodyPr lIns="50800" tIns="50800" rIns="50800" bIns="50800" anchor="ctr"/>
          <a:lstStyle/>
          <a:p>
            <a:pPr marR="40639" algn="ctr" defTabSz="914400">
              <a:defRPr sz="4000">
                <a:uFill>
                  <a:solidFill>
                    <a:srgbClr val="000000"/>
                  </a:solidFill>
                </a:uFill>
                <a:latin typeface="ヒラギノ角ゴ Pro W3"/>
                <a:ea typeface="ヒラギノ角ゴ Pro W3"/>
                <a:cs typeface="ヒラギノ角ゴ Pro W3"/>
                <a:sym typeface="ヒラギノ角ゴ Pro W3"/>
              </a:defRPr>
            </a:pPr>
          </a:p>
        </p:txBody>
      </p:sp>
      <p:sp>
        <p:nvSpPr>
          <p:cNvPr id="1074" name="Shape 1074"/>
          <p:cNvSpPr/>
          <p:nvPr/>
        </p:nvSpPr>
        <p:spPr>
          <a:xfrm>
            <a:off x="56005" y="6151729"/>
            <a:ext cx="4514082" cy="19965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97550" marR="40639" indent="-257863" defTabSz="914400">
              <a:lnSpc>
                <a:spcPct val="90000"/>
              </a:lnSpc>
              <a:spcBef>
                <a:spcPts val="500"/>
              </a:spcBef>
              <a:buClr>
                <a:srgbClr val="FF2600"/>
              </a:buClr>
              <a:buSzPct val="100000"/>
              <a:buFont typeface="Arial"/>
              <a:buChar char="•"/>
              <a:defRPr sz="1800">
                <a:latin typeface="ヒラギノ角ゴ Pro W3"/>
                <a:ea typeface="ヒラギノ角ゴ Pro W3"/>
                <a:cs typeface="ヒラギノ角ゴ Pro W3"/>
                <a:sym typeface="ヒラギノ角ゴ Pro W3"/>
              </a:defRPr>
            </a:pPr>
            <a:r>
              <a:rPr sz="2000">
                <a:solidFill>
                  <a:srgbClr val="FF2600"/>
                </a:solidFill>
                <a:uFill>
                  <a:solidFill>
                    <a:srgbClr val="FF2600"/>
                  </a:solidFill>
                </a:uFill>
                <a:latin typeface="Helvetica Neue Medium"/>
                <a:ea typeface="Helvetica Neue Medium"/>
                <a:cs typeface="Helvetica Neue Medium"/>
                <a:sym typeface="Helvetica Neue Medium"/>
              </a:rPr>
              <a:t>High B </a:t>
            </a:r>
            <a:r>
              <a:rPr sz="2000">
                <a:solidFill>
                  <a:srgbClr val="275D90"/>
                </a:solidFill>
                <a:uFill>
                  <a:solidFill>
                    <a:srgbClr val="275D90"/>
                  </a:solidFill>
                </a:uFill>
                <a:latin typeface="Helvetica Neue Medium"/>
                <a:ea typeface="Helvetica Neue Medium"/>
                <a:cs typeface="Helvetica Neue Medium"/>
                <a:sym typeface="Helvetica Neue Medium"/>
              </a:rPr>
              <a:t>with </a:t>
            </a:r>
            <a:r>
              <a:rPr b="1" i="1" sz="2000">
                <a:solidFill>
                  <a:srgbClr val="275D90"/>
                </a:solidFill>
                <a:uFill>
                  <a:solidFill>
                    <a:srgbClr val="275D90"/>
                  </a:solidFill>
                </a:uFill>
                <a:latin typeface="Helvetica Neue"/>
                <a:ea typeface="Helvetica Neue"/>
                <a:cs typeface="Helvetica Neue"/>
                <a:sym typeface="Helvetica Neue"/>
              </a:rPr>
              <a:t>Si strip tracker</a:t>
            </a:r>
            <a:endParaRPr sz="2000">
              <a:solidFill>
                <a:srgbClr val="275D90"/>
              </a:solidFill>
              <a:uFill>
                <a:solidFill>
                  <a:srgbClr val="275D90"/>
                </a:solidFill>
              </a:uFill>
              <a:latin typeface="Helvetica Neue Medium"/>
              <a:ea typeface="Helvetica Neue Medium"/>
              <a:cs typeface="Helvetica Neue Medium"/>
              <a:sym typeface="Helvetica Neue Medium"/>
            </a:endParaRPr>
          </a:p>
          <a:p>
            <a:pPr marL="510568" marR="40639" indent="-470881" defTabSz="914400">
              <a:lnSpc>
                <a:spcPct val="90000"/>
              </a:lnSpc>
              <a:spcBef>
                <a:spcPts val="500"/>
              </a:spcBef>
              <a:buClr>
                <a:srgbClr val="000000"/>
              </a:buClr>
              <a:buSzPct val="100000"/>
              <a:buFont typeface="Arial"/>
              <a:buChar char="–"/>
              <a:defRPr sz="1800">
                <a:latin typeface="ヒラギノ角ゴ Pro W3"/>
                <a:ea typeface="ヒラギノ角ゴ Pro W3"/>
                <a:cs typeface="ヒラギノ角ゴ Pro W3"/>
                <a:sym typeface="ヒラギノ角ゴ Pro W3"/>
              </a:defRPr>
            </a:pPr>
            <a:r>
              <a:rPr b="1" i="1" sz="2000">
                <a:solidFill>
                  <a:srgbClr val="275D90"/>
                </a:solidFill>
                <a:uFill>
                  <a:solidFill>
                    <a:srgbClr val="275D90"/>
                  </a:solidFill>
                </a:uFill>
                <a:latin typeface="Helvetica Neue"/>
                <a:ea typeface="Helvetica Neue"/>
                <a:cs typeface="Helvetica Neue"/>
                <a:sym typeface="Helvetica Neue"/>
              </a:rPr>
              <a:t>LOI signatories: </a:t>
            </a:r>
            <a:r>
              <a:rPr sz="2000">
                <a:uFill>
                  <a:solidFill>
                    <a:srgbClr val="000000"/>
                  </a:solidFill>
                </a:uFill>
                <a:latin typeface="Helvetica Neue Medium"/>
                <a:ea typeface="Helvetica Neue Medium"/>
                <a:cs typeface="Helvetica Neue Medium"/>
                <a:sym typeface="Helvetica Neue Medium"/>
              </a:rPr>
              <a:t>18 countries, 77 institutions, ~240 members</a:t>
            </a:r>
          </a:p>
          <a:p>
            <a:pPr marL="510568" marR="40639" indent="-470881" defTabSz="914400">
              <a:lnSpc>
                <a:spcPct val="90000"/>
              </a:lnSpc>
              <a:spcBef>
                <a:spcPts val="500"/>
              </a:spcBef>
              <a:buClr>
                <a:srgbClr val="000000"/>
              </a:buClr>
              <a:buSzPct val="100000"/>
              <a:buFont typeface="Arial"/>
              <a:buChar char="–"/>
              <a:defRPr sz="1800">
                <a:latin typeface="ヒラギノ角ゴ Pro W3"/>
                <a:ea typeface="ヒラギノ角ゴ Pro W3"/>
                <a:cs typeface="ヒラギノ角ゴ Pro W3"/>
                <a:sym typeface="ヒラギノ角ゴ Pro W3"/>
              </a:defRPr>
            </a:pPr>
            <a:r>
              <a:rPr sz="2000">
                <a:uFill>
                  <a:solidFill>
                    <a:srgbClr val="000000"/>
                  </a:solidFill>
                </a:uFill>
                <a:latin typeface="Helvetica Neue Medium"/>
                <a:ea typeface="Helvetica Neue Medium"/>
                <a:cs typeface="Helvetica Neue Medium"/>
                <a:sym typeface="Helvetica Neue Medium"/>
              </a:rPr>
              <a:t>Mostly American</a:t>
            </a:r>
          </a:p>
          <a:p>
            <a:pPr marL="297550" marR="40639" indent="-257863" defTabSz="914400">
              <a:lnSpc>
                <a:spcPct val="90000"/>
              </a:lnSpc>
              <a:spcBef>
                <a:spcPts val="500"/>
              </a:spcBef>
              <a:buClr>
                <a:srgbClr val="FF2600"/>
              </a:buClr>
              <a:buSzPct val="100000"/>
              <a:buFont typeface="Arial"/>
              <a:buChar char="–"/>
              <a:defRPr sz="1800">
                <a:latin typeface="ヒラギノ角ゴ Pro W3"/>
                <a:ea typeface="ヒラギノ角ゴ Pro W3"/>
                <a:cs typeface="ヒラギノ角ゴ Pro W3"/>
                <a:sym typeface="ヒラギノ角ゴ Pro W3"/>
              </a:defRPr>
            </a:pPr>
            <a:r>
              <a:rPr sz="2000">
                <a:solidFill>
                  <a:srgbClr val="FF2600"/>
                </a:solidFill>
                <a:uFill>
                  <a:solidFill>
                    <a:srgbClr val="FF2600"/>
                  </a:solidFill>
                </a:uFill>
                <a:latin typeface="Helvetica Neue Medium"/>
                <a:ea typeface="Helvetica Neue Medium"/>
                <a:cs typeface="Helvetica Neue Medium"/>
                <a:sym typeface="Helvetica Neue Medium"/>
              </a:rPr>
              <a:t>B=5T</a:t>
            </a:r>
            <a:r>
              <a:rPr sz="2000">
                <a:solidFill>
                  <a:srgbClr val="275D90"/>
                </a:solidFill>
                <a:uFill>
                  <a:solidFill>
                    <a:srgbClr val="275D90"/>
                  </a:solidFill>
                </a:uFill>
                <a:latin typeface="Helvetica Neue Medium"/>
                <a:ea typeface="Helvetica Neue Medium"/>
                <a:cs typeface="Helvetica Neue Medium"/>
                <a:sym typeface="Helvetica Neue Medium"/>
              </a:rPr>
              <a:t>, Si only tracker</a:t>
            </a:r>
          </a:p>
          <a:p>
            <a:pPr marL="297550" marR="40639" indent="-257863" defTabSz="914400">
              <a:lnSpc>
                <a:spcPct val="90000"/>
              </a:lnSpc>
              <a:spcBef>
                <a:spcPts val="500"/>
              </a:spcBef>
              <a:buClr>
                <a:srgbClr val="000000"/>
              </a:buClr>
              <a:buSzPct val="100000"/>
              <a:buFont typeface="Arial"/>
              <a:buChar char="–"/>
              <a:defRPr sz="1800">
                <a:latin typeface="ヒラギノ角ゴ Pro W3"/>
                <a:ea typeface="ヒラギノ角ゴ Pro W3"/>
                <a:cs typeface="ヒラギノ角ゴ Pro W3"/>
                <a:sym typeface="ヒラギノ角ゴ Pro W3"/>
              </a:defRPr>
            </a:pPr>
            <a:r>
              <a:rPr sz="2000">
                <a:uFill>
                  <a:solidFill>
                    <a:srgbClr val="000000"/>
                  </a:solidFill>
                </a:uFill>
                <a:latin typeface="Helvetica Neue Medium"/>
                <a:ea typeface="Helvetica Neue Medium"/>
                <a:cs typeface="Helvetica Neue Medium"/>
                <a:sym typeface="Helvetica Neue Medium"/>
              </a:rPr>
              <a:t>ECal</a:t>
            </a:r>
            <a:r>
              <a:rPr sz="2000">
                <a:uFill>
                  <a:solidFill>
                    <a:srgbClr val="000000"/>
                  </a:solidFill>
                </a:uFill>
                <a:latin typeface="ＭＳ Ｐゴシック"/>
                <a:ea typeface="ＭＳ Ｐゴシック"/>
                <a:cs typeface="ＭＳ Ｐゴシック"/>
                <a:sym typeface="ＭＳ Ｐゴシック"/>
              </a:rPr>
              <a:t>：</a:t>
            </a:r>
            <a:r>
              <a:rPr sz="2000">
                <a:solidFill>
                  <a:srgbClr val="FF2600"/>
                </a:solidFill>
                <a:uFill>
                  <a:solidFill>
                    <a:srgbClr val="FF2600"/>
                  </a:solidFill>
                </a:uFill>
                <a:latin typeface="Helvetica Neue Medium"/>
                <a:ea typeface="Helvetica Neue Medium"/>
                <a:cs typeface="Helvetica Neue Medium"/>
                <a:sym typeface="Helvetica Neue Medium"/>
              </a:rPr>
              <a:t>R=1.27m</a:t>
            </a:r>
          </a:p>
        </p:txBody>
      </p:sp>
      <p:sp>
        <p:nvSpPr>
          <p:cNvPr id="1075" name="Shape 1075"/>
          <p:cNvSpPr/>
          <p:nvPr/>
        </p:nvSpPr>
        <p:spPr>
          <a:xfrm>
            <a:off x="621988" y="5472390"/>
            <a:ext cx="889572" cy="60756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0639" indent="39687" algn="ctr" defTabSz="914400">
              <a:defRPr b="1" i="1" sz="4000">
                <a:uFill>
                  <a:solidFill>
                    <a:srgbClr val="000000"/>
                  </a:solidFill>
                </a:uFill>
                <a:latin typeface="Helvetica Neue"/>
                <a:ea typeface="Helvetica Neue"/>
                <a:cs typeface="Helvetica Neue"/>
                <a:sym typeface="Helvetica Neue"/>
              </a:defRPr>
            </a:lvl1pPr>
          </a:lstStyle>
          <a:p>
            <a:pPr>
              <a:defRPr b="0" i="0" sz="1800">
                <a:uFillTx/>
              </a:defRPr>
            </a:pPr>
            <a:r>
              <a:rPr b="1" i="1" sz="4000">
                <a:uFill>
                  <a:solidFill>
                    <a:srgbClr val="000000"/>
                  </a:solidFill>
                </a:uFill>
              </a:rPr>
              <a:t>SiD</a:t>
            </a:r>
          </a:p>
        </p:txBody>
      </p:sp>
      <p:sp>
        <p:nvSpPr>
          <p:cNvPr id="1076" name="Shape 1076"/>
          <p:cNvSpPr/>
          <p:nvPr>
            <p:ph type="title"/>
          </p:nvPr>
        </p:nvSpPr>
        <p:spPr>
          <a:xfrm>
            <a:off x="231262" y="35436"/>
            <a:ext cx="6629401" cy="1358903"/>
          </a:xfrm>
          <a:prstGeom prst="rect">
            <a:avLst/>
          </a:prstGeom>
        </p:spPr>
        <p:txBody>
          <a:bodyPr>
            <a:normAutofit fontScale="100000" lnSpcReduction="0"/>
          </a:bodyPr>
          <a:lstStyle/>
          <a:p>
            <a:pPr algn="l" defTabSz="457200">
              <a:defRPr b="0" sz="1800"/>
            </a:pPr>
            <a:r>
              <a:rPr b="1" i="1" sz="3400">
                <a:solidFill>
                  <a:srgbClr val="FF2600"/>
                </a:solidFill>
                <a:uFill>
                  <a:solidFill>
                    <a:srgbClr val="FF2600"/>
                  </a:solidFill>
                </a:uFill>
              </a:rPr>
              <a:t>D</a:t>
            </a:r>
            <a:r>
              <a:rPr b="1" i="1" sz="3400"/>
              <a:t>etailed </a:t>
            </a:r>
            <a:r>
              <a:rPr b="1" i="1" sz="3400">
                <a:solidFill>
                  <a:srgbClr val="FF2600"/>
                </a:solidFill>
                <a:uFill>
                  <a:solidFill>
                    <a:srgbClr val="FF2600"/>
                  </a:solidFill>
                </a:uFill>
              </a:rPr>
              <a:t>B</a:t>
            </a:r>
            <a:r>
              <a:rPr b="1" i="1" sz="3400"/>
              <a:t>aseline</a:t>
            </a:r>
            <a:br>
              <a:rPr b="1" i="1" sz="3400"/>
            </a:br>
            <a:r>
              <a:rPr b="1" i="1" sz="3400">
                <a:solidFill>
                  <a:srgbClr val="FF2600"/>
                </a:solidFill>
                <a:uFill>
                  <a:solidFill>
                    <a:srgbClr val="FF2600"/>
                  </a:solidFill>
                </a:uFill>
              </a:rPr>
              <a:t>D</a:t>
            </a:r>
            <a:r>
              <a:rPr b="1" i="1" sz="3400"/>
              <a:t>esign (TDR vol.4)</a:t>
            </a:r>
          </a:p>
        </p:txBody>
      </p:sp>
      <p:sp>
        <p:nvSpPr>
          <p:cNvPr id="1077" name="Shape 1077"/>
          <p:cNvSpPr/>
          <p:nvPr/>
        </p:nvSpPr>
        <p:spPr>
          <a:xfrm>
            <a:off x="324568" y="1382568"/>
            <a:ext cx="1913072"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27100">
              <a:lnSpc>
                <a:spcPct val="80000"/>
              </a:lnSpc>
              <a:defRPr b="1" i="1" sz="1800">
                <a:uFill>
                  <a:solidFill>
                    <a:srgbClr val="000000"/>
                  </a:solidFill>
                </a:uFill>
                <a:latin typeface="Arial"/>
                <a:ea typeface="Arial"/>
                <a:cs typeface="Arial"/>
                <a:sym typeface="Arial"/>
              </a:defRPr>
            </a:lvl1pPr>
          </a:lstStyle>
          <a:p>
            <a:pPr>
              <a:defRPr b="0" i="0">
                <a:uFillTx/>
              </a:defRPr>
            </a:pPr>
            <a:r>
              <a:rPr b="1" i="1">
                <a:uFill>
                  <a:solidFill>
                    <a:srgbClr val="000000"/>
                  </a:solidFill>
                </a:uFill>
              </a:rPr>
              <a:t>arXiv: 1306.6329</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9" name="Shape 1079"/>
          <p:cNvSpPr/>
          <p:nvPr>
            <p:ph type="sldNum" sz="quarter" idx="2"/>
          </p:nvPr>
        </p:nvSpPr>
        <p:spPr>
          <a:xfrm>
            <a:off x="12071109" y="9448664"/>
            <a:ext cx="127002" cy="221953"/>
          </a:xfrm>
          <a:prstGeom prst="rect">
            <a:avLst/>
          </a:prstGeom>
          <a:extLst>
            <a:ext uri="{C572A759-6A51-4108-AA02-DFA0A04FC94B}">
              <ma14:wrappingTextBoxFlag xmlns:ma14="http://schemas.microsoft.com/office/mac/drawingml/2011/main" val="1"/>
            </a:ext>
          </a:extLst>
        </p:spPr>
        <p:txBody>
          <a:bodyPr wrap="square">
            <a:normAutofit fontScale="100000" lnSpcReduction="0"/>
          </a:bodyPr>
          <a:lstStyle/>
          <a:p>
            <a:pPr>
              <a:defRPr sz="1800">
                <a:uFillTx/>
              </a:defRPr>
            </a:pPr>
            <a:fld id="{86CB4B4D-7CA3-9044-876B-883B54F8677D}" type="slidenum">
              <a:rPr sz="1600">
                <a:uFill>
                  <a:solidFill>
                    <a:srgbClr val="000000"/>
                  </a:solidFill>
                </a:uFill>
              </a:rPr>
            </a:fld>
          </a:p>
        </p:txBody>
      </p:sp>
      <p:sp>
        <p:nvSpPr>
          <p:cNvPr id="1080" name="Shape 1080"/>
          <p:cNvSpPr/>
          <p:nvPr/>
        </p:nvSpPr>
        <p:spPr>
          <a:xfrm>
            <a:off x="236615" y="2474034"/>
            <a:ext cx="5892594" cy="58966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21105" indent="-421105" defTabSz="584200">
              <a:lnSpc>
                <a:spcPct val="120000"/>
              </a:lnSpc>
              <a:spcBef>
                <a:spcPts val="1800"/>
              </a:spcBef>
              <a:buSzPct val="100000"/>
              <a:buChar char="•"/>
              <a:defRPr sz="3100">
                <a:latin typeface="Helvetica Neue"/>
                <a:ea typeface="Helvetica Neue"/>
                <a:cs typeface="Helvetica Neue"/>
                <a:sym typeface="Helvetica Neue"/>
              </a:defRPr>
            </a:pPr>
            <a:r>
              <a:t>Compared with LHC detectors, ILC detectors have </a:t>
            </a:r>
            <a:r>
              <a:rPr b="1"/>
              <a:t>~10 times better momentum resolution and 100~1000 times finer granularity.</a:t>
            </a:r>
          </a:p>
          <a:p>
            <a:pPr marL="421105" indent="-421105" defTabSz="584200">
              <a:lnSpc>
                <a:spcPct val="120000"/>
              </a:lnSpc>
              <a:spcBef>
                <a:spcPts val="1800"/>
              </a:spcBef>
              <a:buSzPct val="100000"/>
              <a:buChar char="•"/>
              <a:defRPr sz="3100">
                <a:latin typeface="Helvetica Neue"/>
                <a:ea typeface="Helvetica Neue"/>
                <a:cs typeface="Helvetica Neue"/>
                <a:sym typeface="Helvetica Neue"/>
              </a:defRPr>
            </a:pPr>
            <a:r>
              <a:t>This performance </a:t>
            </a:r>
            <a:r>
              <a:rPr b="1"/>
              <a:t>can be achieved only in the clean environment of the ILC</a:t>
            </a:r>
            <a:r>
              <a:t>, and cannot be achieved in the LHC environment.</a:t>
            </a:r>
          </a:p>
        </p:txBody>
      </p:sp>
      <p:sp>
        <p:nvSpPr>
          <p:cNvPr id="1081" name="Shape 1081"/>
          <p:cNvSpPr/>
          <p:nvPr>
            <p:ph type="title" idx="4294967295"/>
          </p:nvPr>
        </p:nvSpPr>
        <p:spPr>
          <a:xfrm>
            <a:off x="786532" y="379633"/>
            <a:ext cx="11310606" cy="1592341"/>
          </a:xfrm>
          <a:prstGeom prst="rect">
            <a:avLst/>
          </a:prstGeom>
          <a:ln>
            <a:miter lim="400000"/>
          </a:ln>
        </p:spPr>
        <p:txBody>
          <a:bodyPr lIns="50800" tIns="50800" rIns="50800" bIns="50800">
            <a:normAutofit fontScale="100000" lnSpcReduction="0"/>
          </a:bodyPr>
          <a:lstStyle>
            <a:lvl1pPr defTabSz="502412">
              <a:defRPr b="1" sz="7138">
                <a:uFillTx/>
                <a:latin typeface="Helvetica Neue"/>
                <a:ea typeface="Helvetica Neue"/>
                <a:cs typeface="Helvetica Neue"/>
                <a:sym typeface="Helvetica Neue"/>
              </a:defRPr>
            </a:lvl1pPr>
          </a:lstStyle>
          <a:p>
            <a:pPr>
              <a:defRPr b="0" sz="1548"/>
            </a:pPr>
            <a:r>
              <a:rPr b="1" sz="7138"/>
              <a:t>Features of ILC Detectors</a:t>
            </a:r>
          </a:p>
        </p:txBody>
      </p:sp>
      <p:pic>
        <p:nvPicPr>
          <p:cNvPr id="1082" name="image4.png"/>
          <p:cNvPicPr>
            <a:picLocks noChangeAspect="1"/>
          </p:cNvPicPr>
          <p:nvPr/>
        </p:nvPicPr>
        <p:blipFill>
          <a:blip r:embed="rId2">
            <a:extLst/>
          </a:blip>
          <a:stretch>
            <a:fillRect/>
          </a:stretch>
        </p:blipFill>
        <p:spPr>
          <a:xfrm>
            <a:off x="6456655" y="2444400"/>
            <a:ext cx="6226420" cy="5990802"/>
          </a:xfrm>
          <a:prstGeom prst="rect">
            <a:avLst/>
          </a:prstGeom>
          <a:ln w="88900">
            <a:miter lim="400000"/>
          </a:ln>
        </p:spPr>
      </p:pic>
      <p:sp>
        <p:nvSpPr>
          <p:cNvPr id="1083" name="Shape 1083"/>
          <p:cNvSpPr/>
          <p:nvPr/>
        </p:nvSpPr>
        <p:spPr>
          <a:xfrm>
            <a:off x="6644312" y="2626211"/>
            <a:ext cx="870776" cy="60756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0639" indent="39687" algn="ctr" defTabSz="914400">
              <a:defRPr b="1" i="1" sz="4000">
                <a:solidFill>
                  <a:srgbClr val="FFFFFF"/>
                </a:solidFill>
                <a:uFill>
                  <a:solidFill>
                    <a:srgbClr val="000000"/>
                  </a:solidFill>
                </a:uFill>
                <a:latin typeface="Helvetica Neue"/>
                <a:ea typeface="Helvetica Neue"/>
                <a:cs typeface="Helvetica Neue"/>
                <a:sym typeface="Helvetica Neue"/>
              </a:defRPr>
            </a:lvl1pPr>
          </a:lstStyle>
          <a:p>
            <a:pPr>
              <a:defRPr b="0" i="0" sz="1800">
                <a:solidFill>
                  <a:srgbClr val="000000"/>
                </a:solidFill>
                <a:uFillTx/>
              </a:defRPr>
            </a:pPr>
            <a:r>
              <a:rPr b="1" i="1" sz="4000">
                <a:solidFill>
                  <a:srgbClr val="FFFFFF"/>
                </a:solidFill>
                <a:uFill>
                  <a:solidFill>
                    <a:srgbClr val="000000"/>
                  </a:solidFill>
                </a:uFill>
              </a:rPr>
              <a:t>ILD</a:t>
            </a:r>
          </a:p>
        </p:txBody>
      </p:sp>
      <p:sp>
        <p:nvSpPr>
          <p:cNvPr id="1084" name="Shape 1084"/>
          <p:cNvSpPr/>
          <p:nvPr/>
        </p:nvSpPr>
        <p:spPr>
          <a:xfrm>
            <a:off x="9062383" y="-352018"/>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27100">
              <a:lnSpc>
                <a:spcPct val="80000"/>
              </a:lnSpc>
              <a:defRPr b="1" i="1" sz="1800">
                <a:solidFill>
                  <a:srgbClr val="FFFB00"/>
                </a:solidFill>
                <a:uFill>
                  <a:solidFill>
                    <a:srgbClr val="000000"/>
                  </a:solidFill>
                </a:uFill>
                <a:latin typeface="Arial"/>
                <a:ea typeface="Arial"/>
                <a:cs typeface="Arial"/>
                <a:sym typeface="Arial"/>
              </a:defRPr>
            </a:lvl1pPr>
          </a:lstStyle>
          <a:p>
            <a:pPr>
              <a:defRPr b="0" i="0">
                <a:solidFill>
                  <a:srgbClr val="000000"/>
                </a:solidFill>
                <a:uFillTx/>
              </a:defRPr>
            </a:pPr>
            <a:r>
              <a:rPr b="1" i="1">
                <a:solidFill>
                  <a:srgbClr val="FFFB00"/>
                </a:solidFill>
                <a:uFill>
                  <a:solidFill>
                    <a:srgbClr val="000000"/>
                  </a:solidFill>
                </a:uFill>
              </a:rPr>
              <a:t>HCAL</a:t>
            </a:r>
          </a:p>
        </p:txBody>
      </p:sp>
      <p:sp>
        <p:nvSpPr>
          <p:cNvPr id="1085" name="Shape 1085"/>
          <p:cNvSpPr/>
          <p:nvPr/>
        </p:nvSpPr>
        <p:spPr>
          <a:xfrm>
            <a:off x="9723507" y="3860548"/>
            <a:ext cx="761858"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27100">
              <a:lnSpc>
                <a:spcPct val="80000"/>
              </a:lnSpc>
              <a:defRPr b="1" i="1" sz="1800">
                <a:solidFill>
                  <a:srgbClr val="FFFB00"/>
                </a:solidFill>
                <a:uFill>
                  <a:solidFill>
                    <a:srgbClr val="000000"/>
                  </a:solidFill>
                </a:uFill>
                <a:latin typeface="Arial"/>
                <a:ea typeface="Arial"/>
                <a:cs typeface="Arial"/>
                <a:sym typeface="Arial"/>
              </a:defRPr>
            </a:lvl1pPr>
          </a:lstStyle>
          <a:p>
            <a:pPr>
              <a:defRPr b="0" i="0">
                <a:solidFill>
                  <a:srgbClr val="000000"/>
                </a:solidFill>
                <a:uFillTx/>
              </a:defRPr>
            </a:pPr>
            <a:r>
              <a:rPr b="1" i="1">
                <a:solidFill>
                  <a:srgbClr val="FFFB00"/>
                </a:solidFill>
                <a:uFill>
                  <a:solidFill>
                    <a:srgbClr val="000000"/>
                  </a:solidFill>
                </a:uFill>
              </a:rPr>
              <a:t>ECAL</a:t>
            </a:r>
          </a:p>
        </p:txBody>
      </p:sp>
      <p:sp>
        <p:nvSpPr>
          <p:cNvPr id="1086" name="Shape 1086"/>
          <p:cNvSpPr/>
          <p:nvPr/>
        </p:nvSpPr>
        <p:spPr>
          <a:xfrm>
            <a:off x="8477873" y="4542125"/>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27100">
              <a:lnSpc>
                <a:spcPct val="80000"/>
              </a:lnSpc>
              <a:defRPr b="1" i="1" sz="1800">
                <a:solidFill>
                  <a:srgbClr val="FFFB00"/>
                </a:solidFill>
                <a:uFill>
                  <a:solidFill>
                    <a:srgbClr val="000000"/>
                  </a:solidFill>
                </a:uFill>
                <a:latin typeface="Arial"/>
                <a:ea typeface="Arial"/>
                <a:cs typeface="Arial"/>
                <a:sym typeface="Arial"/>
              </a:defRPr>
            </a:lvl1pPr>
          </a:lstStyle>
          <a:p>
            <a:pPr>
              <a:defRPr b="0" i="0">
                <a:solidFill>
                  <a:srgbClr val="000000"/>
                </a:solidFill>
                <a:uFillTx/>
              </a:defRPr>
            </a:pPr>
            <a:r>
              <a:rPr b="1" i="1">
                <a:solidFill>
                  <a:srgbClr val="FFFB00"/>
                </a:solidFill>
                <a:uFill>
                  <a:solidFill>
                    <a:srgbClr val="000000"/>
                  </a:solidFill>
                </a:uFill>
              </a:rPr>
              <a:t>TPC</a:t>
            </a:r>
          </a:p>
        </p:txBody>
      </p:sp>
      <p:sp>
        <p:nvSpPr>
          <p:cNvPr id="1087" name="Shape 1087"/>
          <p:cNvSpPr/>
          <p:nvPr/>
        </p:nvSpPr>
        <p:spPr>
          <a:xfrm>
            <a:off x="10432077" y="7858811"/>
            <a:ext cx="1885416"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27100">
              <a:lnSpc>
                <a:spcPct val="80000"/>
              </a:lnSpc>
              <a:defRPr b="1" i="1" sz="1800">
                <a:solidFill>
                  <a:srgbClr val="FFFFFF"/>
                </a:solidFill>
                <a:uFill>
                  <a:solidFill>
                    <a:srgbClr val="000000"/>
                  </a:solidFill>
                </a:uFill>
                <a:latin typeface="Arial"/>
                <a:ea typeface="Arial"/>
                <a:cs typeface="Arial"/>
                <a:sym typeface="Arial"/>
              </a:defRPr>
            </a:lvl1pPr>
          </a:lstStyle>
          <a:p>
            <a:pPr>
              <a:defRPr b="0" i="0">
                <a:solidFill>
                  <a:srgbClr val="000000"/>
                </a:solidFill>
                <a:uFillTx/>
              </a:defRPr>
            </a:pPr>
            <a:r>
              <a:rPr b="1" i="1">
                <a:solidFill>
                  <a:srgbClr val="FFFFFF"/>
                </a:solidFill>
                <a:uFill>
                  <a:solidFill>
                    <a:srgbClr val="000000"/>
                  </a:solidFill>
                </a:uFill>
              </a:rPr>
              <a:t>tth @ 500 GeV</a:t>
            </a:r>
          </a:p>
        </p:txBody>
      </p:sp>
      <p:sp>
        <p:nvSpPr>
          <p:cNvPr id="1088" name="Shape 1088"/>
          <p:cNvSpPr/>
          <p:nvPr/>
        </p:nvSpPr>
        <p:spPr>
          <a:xfrm>
            <a:off x="10407197" y="3303501"/>
            <a:ext cx="761858"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27100">
              <a:lnSpc>
                <a:spcPct val="80000"/>
              </a:lnSpc>
              <a:defRPr b="1" i="1" sz="1800">
                <a:solidFill>
                  <a:srgbClr val="FFFB00"/>
                </a:solidFill>
                <a:uFill>
                  <a:solidFill>
                    <a:srgbClr val="000000"/>
                  </a:solidFill>
                </a:uFill>
                <a:latin typeface="Arial"/>
                <a:ea typeface="Arial"/>
                <a:cs typeface="Arial"/>
                <a:sym typeface="Arial"/>
              </a:defRPr>
            </a:lvl1pPr>
          </a:lstStyle>
          <a:p>
            <a:pPr>
              <a:defRPr b="0" i="0">
                <a:solidFill>
                  <a:srgbClr val="000000"/>
                </a:solidFill>
                <a:uFillTx/>
              </a:defRPr>
            </a:pPr>
            <a:r>
              <a:rPr b="1" i="1">
                <a:solidFill>
                  <a:srgbClr val="FFFB00"/>
                </a:solidFill>
                <a:uFill>
                  <a:solidFill>
                    <a:srgbClr val="000000"/>
                  </a:solidFill>
                </a:uFill>
              </a:rPr>
              <a:t>HCAL</a:t>
            </a:r>
          </a:p>
        </p:txBody>
      </p:sp>
      <p:sp>
        <p:nvSpPr>
          <p:cNvPr id="1089" name="Shape 1089"/>
          <p:cNvSpPr/>
          <p:nvPr/>
        </p:nvSpPr>
        <p:spPr>
          <a:xfrm>
            <a:off x="9438950" y="5310189"/>
            <a:ext cx="761859"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27100">
              <a:lnSpc>
                <a:spcPct val="80000"/>
              </a:lnSpc>
              <a:defRPr b="1" i="1" sz="1800">
                <a:solidFill>
                  <a:srgbClr val="FFFB00"/>
                </a:solidFill>
                <a:uFill>
                  <a:solidFill>
                    <a:srgbClr val="000000"/>
                  </a:solidFill>
                </a:uFill>
                <a:latin typeface="Arial"/>
                <a:ea typeface="Arial"/>
                <a:cs typeface="Arial"/>
                <a:sym typeface="Arial"/>
              </a:defRPr>
            </a:lvl1pPr>
          </a:lstStyle>
          <a:p>
            <a:pPr>
              <a:defRPr b="0" i="0">
                <a:solidFill>
                  <a:srgbClr val="000000"/>
                </a:solidFill>
                <a:uFillTx/>
              </a:defRPr>
            </a:pPr>
            <a:r>
              <a:rPr b="1" i="1">
                <a:solidFill>
                  <a:srgbClr val="FFFB00"/>
                </a:solidFill>
                <a:uFill>
                  <a:solidFill>
                    <a:srgbClr val="000000"/>
                  </a:solidFill>
                </a:uFill>
              </a:rPr>
              <a:t>VTX</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1" name="Shape 1091"/>
          <p:cNvSpPr/>
          <p:nvPr>
            <p:ph type="title" idx="4294967295"/>
          </p:nvPr>
        </p:nvSpPr>
        <p:spPr>
          <a:xfrm>
            <a:off x="777931" y="2515387"/>
            <a:ext cx="11448938" cy="4722826"/>
          </a:xfrm>
          <a:prstGeom prst="rect">
            <a:avLst/>
          </a:prstGeom>
          <a:ln>
            <a:miter lim="400000"/>
          </a:ln>
        </p:spPr>
        <p:txBody>
          <a:bodyPr lIns="65022" tIns="65022" rIns="65022" bIns="65022">
            <a:normAutofit fontScale="100000" lnSpcReduction="0"/>
          </a:bodyPr>
          <a:lstStyle>
            <a:lvl1pPr defTabSz="914400">
              <a:defRPr b="1" i="1" sz="10000">
                <a:latin typeface="Helvetica Neue"/>
                <a:ea typeface="Helvetica Neue"/>
                <a:cs typeface="Helvetica Neue"/>
                <a:sym typeface="Helvetica Neue"/>
              </a:defRPr>
            </a:lvl1pPr>
          </a:lstStyle>
          <a:p>
            <a:pPr>
              <a:defRPr>
                <a:uFillTx/>
              </a:defRPr>
            </a:pPr>
            <a:r>
              <a:rPr>
                <a:uFill>
                  <a:solidFill>
                    <a:srgbClr val="000000"/>
                  </a:solidFill>
                </a:uFill>
              </a:rPr>
              <a:t>Higgs</a:t>
            </a:r>
          </a:p>
        </p:txBody>
      </p:sp>
      <p:sp>
        <p:nvSpPr>
          <p:cNvPr id="1092" name="Shape 1092"/>
          <p:cNvSpPr/>
          <p:nvPr/>
        </p:nvSpPr>
        <p:spPr>
          <a:xfrm>
            <a:off x="9318625" y="9122781"/>
            <a:ext cx="3035300" cy="35199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r" defTabSz="914400">
              <a:lnSpc>
                <a:spcPct val="90000"/>
              </a:lnSpc>
              <a:defRPr sz="1600">
                <a:solidFill>
                  <a:srgbClr val="888888"/>
                </a:solidFill>
                <a:uFill>
                  <a:solidFill>
                    <a:srgbClr val="888888"/>
                  </a:solidFill>
                </a:uFill>
                <a:latin typeface="Arial"/>
                <a:ea typeface="Arial"/>
                <a:cs typeface="Arial"/>
                <a:sym typeface="Arial"/>
              </a:defRPr>
            </a:lvl1pPr>
          </a:lstStyle>
          <a:p>
            <a:pPr>
              <a:defRPr sz="1800">
                <a:solidFill>
                  <a:srgbClr val="000000"/>
                </a:solidFill>
                <a:uFillTx/>
              </a:defRPr>
            </a:pPr>
            <a:r>
              <a:rPr sz="1600">
                <a:solidFill>
                  <a:srgbClr val="888888"/>
                </a:solidFill>
                <a:uFill>
                  <a:solidFill>
                    <a:srgbClr val="888888"/>
                  </a:solidFill>
                </a:uFill>
              </a:rPr>
              <a:t>14</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3" name="image5.png"/>
          <p:cNvPicPr>
            <a:picLocks noChangeAspect="1"/>
          </p:cNvPicPr>
          <p:nvPr/>
        </p:nvPicPr>
        <p:blipFill>
          <a:blip r:embed="rId2">
            <a:extLst/>
          </a:blip>
          <a:stretch>
            <a:fillRect/>
          </a:stretch>
        </p:blipFill>
        <p:spPr>
          <a:xfrm>
            <a:off x="-16256" y="1087580"/>
            <a:ext cx="8976680" cy="6349505"/>
          </a:xfrm>
          <a:prstGeom prst="rect">
            <a:avLst/>
          </a:prstGeom>
          <a:ln w="12700"/>
        </p:spPr>
      </p:pic>
      <p:pic>
        <p:nvPicPr>
          <p:cNvPr id="734" name="image6.png"/>
          <p:cNvPicPr>
            <a:picLocks noChangeAspect="1"/>
          </p:cNvPicPr>
          <p:nvPr/>
        </p:nvPicPr>
        <p:blipFill>
          <a:blip r:embed="rId3">
            <a:extLst/>
          </a:blip>
          <a:stretch>
            <a:fillRect/>
          </a:stretch>
        </p:blipFill>
        <p:spPr>
          <a:xfrm>
            <a:off x="760329" y="1168858"/>
            <a:ext cx="12244472" cy="8666023"/>
          </a:xfrm>
          <a:prstGeom prst="rect">
            <a:avLst/>
          </a:prstGeom>
          <a:ln w="12700"/>
        </p:spPr>
      </p:pic>
      <p:sp>
        <p:nvSpPr>
          <p:cNvPr id="735" name="Shape 735"/>
          <p:cNvSpPr/>
          <p:nvPr/>
        </p:nvSpPr>
        <p:spPr>
          <a:xfrm>
            <a:off x="972185" y="165876"/>
            <a:ext cx="10076768" cy="764033"/>
          </a:xfrm>
          <a:prstGeom prst="rect">
            <a:avLst/>
          </a:prstGeom>
          <a:ln w="3175"/>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010101"/>
              </a:buClr>
              <a:buFont typeface="Helvetica"/>
              <a:defRPr b="1" i="1" sz="4200">
                <a:solidFill>
                  <a:srgbClr val="010101"/>
                </a:solidFill>
                <a:uFill>
                  <a:solidFill>
                    <a:srgbClr val="010101"/>
                  </a:solidFill>
                </a:uFill>
              </a:defRPr>
            </a:lvl1pPr>
          </a:lstStyle>
          <a:p>
            <a:pPr>
              <a:defRPr b="0" i="0" sz="3200">
                <a:solidFill>
                  <a:srgbClr val="000000"/>
                </a:solidFill>
                <a:uFill>
                  <a:solidFill>
                    <a:srgbClr val="000000"/>
                  </a:solidFill>
                </a:uFill>
                <a:latin typeface="Arial"/>
                <a:ea typeface="Arial"/>
                <a:cs typeface="Arial"/>
                <a:sym typeface="Arial"/>
              </a:defRPr>
            </a:pPr>
            <a:r>
              <a:rPr b="1" i="1" sz="4200">
                <a:solidFill>
                  <a:srgbClr val="010101"/>
                </a:solidFill>
                <a:uFill>
                  <a:solidFill>
                    <a:srgbClr val="010101"/>
                  </a:solidFill>
                </a:uFill>
                <a:latin typeface="Helvetica"/>
                <a:ea typeface="Helvetica"/>
                <a:cs typeface="Helvetica"/>
                <a:sym typeface="Helvetica"/>
              </a:rPr>
              <a:t>Bird’s Eye View of the ILC Accelerator</a:t>
            </a:r>
          </a:p>
        </p:txBody>
      </p:sp>
      <p:sp>
        <p:nvSpPr>
          <p:cNvPr id="736" name="Shape 736"/>
          <p:cNvSpPr/>
          <p:nvPr/>
        </p:nvSpPr>
        <p:spPr>
          <a:xfrm flipH="1" flipV="1">
            <a:off x="5981241" y="8997244"/>
            <a:ext cx="679592" cy="261903"/>
          </a:xfrm>
          <a:prstGeom prst="line">
            <a:avLst/>
          </a:prstGeom>
          <a:ln w="3175">
            <a:solidFill>
              <a:srgbClr val="FFFFFF"/>
            </a:solidFill>
            <a:tailEnd type="triangle"/>
          </a:ln>
        </p:spPr>
        <p:txBody>
          <a:bodyPr lIns="0" tIns="0" rIns="0" bIns="0"/>
          <a:lstStyle/>
          <a:p>
            <a:pPr>
              <a:defRPr sz="1400">
                <a:latin typeface="ヒラギノ角ゴ ProN W3"/>
                <a:ea typeface="ヒラギノ角ゴ ProN W3"/>
                <a:cs typeface="ヒラギノ角ゴ ProN W3"/>
                <a:sym typeface="ヒラギノ角ゴ ProN W3"/>
              </a:defRPr>
            </a:pPr>
          </a:p>
        </p:txBody>
      </p:sp>
      <p:sp>
        <p:nvSpPr>
          <p:cNvPr id="737" name="Shape 737"/>
          <p:cNvSpPr/>
          <p:nvPr/>
        </p:nvSpPr>
        <p:spPr>
          <a:xfrm>
            <a:off x="9071263" y="6816344"/>
            <a:ext cx="2463515" cy="457201"/>
          </a:xfrm>
          <a:prstGeom prst="rect">
            <a:avLst/>
          </a:prstGeom>
          <a:ln w="3175"/>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010101"/>
              </a:buClr>
              <a:buFont typeface="Helvetica"/>
              <a:defRPr b="1" sz="2200">
                <a:solidFill>
                  <a:srgbClr val="010101"/>
                </a:solidFill>
                <a:uFill>
                  <a:solidFill>
                    <a:srgbClr val="010101"/>
                  </a:solidFill>
                </a:uFill>
              </a:defRPr>
            </a:lvl1pPr>
          </a:lstStyle>
          <a:p>
            <a:pPr>
              <a:defRPr>
                <a:solidFill>
                  <a:srgbClr val="000000"/>
                </a:solidFill>
                <a:uFill>
                  <a:solidFill>
                    <a:srgbClr val="000000"/>
                  </a:solidFill>
                </a:uFill>
              </a:defRPr>
            </a:pPr>
            <a:r>
              <a:rPr>
                <a:solidFill>
                  <a:srgbClr val="010101"/>
                </a:solidFill>
                <a:uFill>
                  <a:solidFill>
                    <a:srgbClr val="010101"/>
                  </a:solidFill>
                </a:uFill>
              </a:rPr>
              <a:t>e+, e- Main Linac</a:t>
            </a:r>
          </a:p>
        </p:txBody>
      </p:sp>
      <p:sp>
        <p:nvSpPr>
          <p:cNvPr id="738" name="Shape 738"/>
          <p:cNvSpPr/>
          <p:nvPr/>
        </p:nvSpPr>
        <p:spPr>
          <a:xfrm>
            <a:off x="9027583" y="7312503"/>
            <a:ext cx="3864476" cy="1641857"/>
          </a:xfrm>
          <a:prstGeom prst="rect">
            <a:avLst/>
          </a:prstGeom>
          <a:ln w="3175"/>
          <a:extLst>
            <a:ext uri="{C572A759-6A51-4108-AA02-DFA0A04FC94B}">
              <ma14:wrappingTextBoxFlag xmlns:ma14="http://schemas.microsoft.com/office/mac/drawingml/2011/main" val="1"/>
            </a:ext>
          </a:extLst>
        </p:spPr>
        <p:txBody>
          <a:bodyPr wrap="none" lIns="48767" tIns="48767" rIns="48767" bIns="48767">
            <a:spAutoFit/>
          </a:bodyPr>
          <a:lstStyle/>
          <a:p>
            <a:pPr defTabSz="1016000">
              <a:buClr>
                <a:srgbClr val="010101"/>
              </a:buClr>
              <a:buFont typeface="Helvetica"/>
              <a:defRPr sz="3200">
                <a:uFill>
                  <a:solidFill>
                    <a:srgbClr val="000000"/>
                  </a:solidFill>
                </a:uFill>
                <a:latin typeface="Arial"/>
                <a:ea typeface="Arial"/>
                <a:cs typeface="Arial"/>
                <a:sym typeface="Arial"/>
              </a:defRPr>
            </a:pPr>
            <a:r>
              <a:rPr b="1" sz="2000">
                <a:solidFill>
                  <a:srgbClr val="010101"/>
                </a:solidFill>
                <a:uFill>
                  <a:solidFill>
                    <a:srgbClr val="010101"/>
                  </a:solidFill>
                </a:uFill>
                <a:latin typeface="Helvetica"/>
                <a:ea typeface="Helvetica"/>
                <a:cs typeface="Helvetica"/>
                <a:sym typeface="Helvetica"/>
              </a:rPr>
              <a:t>Energy : 250GeV + 250GeV</a:t>
            </a:r>
          </a:p>
          <a:p>
            <a:pPr defTabSz="1016000">
              <a:buClr>
                <a:srgbClr val="010101"/>
              </a:buClr>
              <a:buFont typeface="Helvetica"/>
              <a:defRPr sz="3200">
                <a:uFill>
                  <a:solidFill>
                    <a:srgbClr val="000000"/>
                  </a:solidFill>
                </a:uFill>
                <a:latin typeface="Arial"/>
                <a:ea typeface="Arial"/>
                <a:cs typeface="Arial"/>
                <a:sym typeface="Arial"/>
              </a:defRPr>
            </a:pPr>
            <a:r>
              <a:rPr b="1" sz="2000">
                <a:solidFill>
                  <a:srgbClr val="010101"/>
                </a:solidFill>
                <a:uFill>
                  <a:solidFill>
                    <a:srgbClr val="010101"/>
                  </a:solidFill>
                </a:uFill>
                <a:latin typeface="Helvetica"/>
                <a:ea typeface="Helvetica"/>
                <a:cs typeface="Helvetica"/>
                <a:sym typeface="Helvetica"/>
              </a:rPr>
              <a:t>Length : 11km + 11km</a:t>
            </a:r>
          </a:p>
          <a:p>
            <a:pPr defTabSz="1016000">
              <a:buClr>
                <a:srgbClr val="010101"/>
              </a:buClr>
              <a:buFont typeface="Helvetica"/>
              <a:defRPr sz="3200">
                <a:uFill>
                  <a:solidFill>
                    <a:srgbClr val="000000"/>
                  </a:solidFill>
                </a:uFill>
                <a:latin typeface="Arial"/>
                <a:ea typeface="Arial"/>
                <a:cs typeface="Arial"/>
                <a:sym typeface="Arial"/>
              </a:defRPr>
            </a:pPr>
            <a:r>
              <a:rPr b="1" sz="2000">
                <a:solidFill>
                  <a:srgbClr val="010101"/>
                </a:solidFill>
                <a:uFill>
                  <a:solidFill>
                    <a:srgbClr val="010101"/>
                  </a:solidFill>
                </a:uFill>
                <a:latin typeface="Helvetica"/>
                <a:ea typeface="Helvetica"/>
                <a:cs typeface="Helvetica"/>
                <a:sym typeface="Helvetica"/>
              </a:rPr>
              <a:t># of DRFS Klystron: 7280 total</a:t>
            </a:r>
          </a:p>
          <a:p>
            <a:pPr defTabSz="1016000">
              <a:buClr>
                <a:srgbClr val="010101"/>
              </a:buClr>
              <a:buFont typeface="Helvetica"/>
              <a:defRPr sz="3200">
                <a:uFill>
                  <a:solidFill>
                    <a:srgbClr val="000000"/>
                  </a:solidFill>
                </a:uFill>
                <a:latin typeface="Arial"/>
                <a:ea typeface="Arial"/>
                <a:cs typeface="Arial"/>
                <a:sym typeface="Arial"/>
              </a:defRPr>
            </a:pPr>
            <a:r>
              <a:rPr b="1" sz="2000">
                <a:solidFill>
                  <a:srgbClr val="010101"/>
                </a:solidFill>
                <a:uFill>
                  <a:solidFill>
                    <a:srgbClr val="010101"/>
                  </a:solidFill>
                </a:uFill>
                <a:latin typeface="Helvetica"/>
                <a:ea typeface="Helvetica"/>
                <a:cs typeface="Helvetica"/>
                <a:sym typeface="Helvetica"/>
              </a:rPr>
              <a:t># of Cryomodules : 1680 total</a:t>
            </a:r>
          </a:p>
          <a:p>
            <a:pPr defTabSz="1016000">
              <a:buClr>
                <a:srgbClr val="010101"/>
              </a:buClr>
              <a:buFont typeface="Helvetica"/>
              <a:defRPr sz="3200">
                <a:uFill>
                  <a:solidFill>
                    <a:srgbClr val="000000"/>
                  </a:solidFill>
                </a:uFill>
                <a:latin typeface="Arial"/>
                <a:ea typeface="Arial"/>
                <a:cs typeface="Arial"/>
                <a:sym typeface="Arial"/>
              </a:defRPr>
            </a:pPr>
            <a:r>
              <a:rPr b="1" sz="2000">
                <a:solidFill>
                  <a:srgbClr val="010101"/>
                </a:solidFill>
                <a:uFill>
                  <a:solidFill>
                    <a:srgbClr val="010101"/>
                  </a:solidFill>
                </a:uFill>
                <a:latin typeface="Helvetica"/>
                <a:ea typeface="Helvetica"/>
                <a:cs typeface="Helvetica"/>
                <a:sym typeface="Helvetica"/>
              </a:rPr>
              <a:t># of Cavities : 14560 total</a:t>
            </a:r>
          </a:p>
        </p:txBody>
      </p:sp>
      <p:sp>
        <p:nvSpPr>
          <p:cNvPr id="739" name="Shape 739"/>
          <p:cNvSpPr/>
          <p:nvPr/>
        </p:nvSpPr>
        <p:spPr>
          <a:xfrm>
            <a:off x="8150732" y="1167229"/>
            <a:ext cx="1656208" cy="357633"/>
          </a:xfrm>
          <a:prstGeom prst="rect">
            <a:avLst/>
          </a:prstGeom>
          <a:ln w="3175"/>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021CA1"/>
              </a:buClr>
              <a:defRPr b="1" sz="1600">
                <a:solidFill>
                  <a:srgbClr val="021CA1"/>
                </a:solidFill>
                <a:uFill>
                  <a:solidFill>
                    <a:srgbClr val="021CA1"/>
                  </a:solidFill>
                </a:uFill>
                <a:latin typeface="Arial"/>
                <a:ea typeface="Arial"/>
                <a:cs typeface="Arial"/>
                <a:sym typeface="Arial"/>
              </a:defRPr>
            </a:lvl1pPr>
          </a:lstStyle>
          <a:p>
            <a:pPr>
              <a:defRPr b="0" sz="3200">
                <a:solidFill>
                  <a:srgbClr val="000000"/>
                </a:solidFill>
                <a:uFill>
                  <a:solidFill>
                    <a:srgbClr val="000000"/>
                  </a:solidFill>
                </a:uFill>
              </a:defRPr>
            </a:pPr>
            <a:r>
              <a:rPr b="1" sz="1600">
                <a:solidFill>
                  <a:srgbClr val="021CA1"/>
                </a:solidFill>
                <a:uFill>
                  <a:solidFill>
                    <a:srgbClr val="021CA1"/>
                  </a:solidFill>
                </a:uFill>
              </a:rPr>
              <a:t>Damping Ring</a:t>
            </a:r>
          </a:p>
        </p:txBody>
      </p:sp>
      <p:sp>
        <p:nvSpPr>
          <p:cNvPr id="740" name="Shape 740"/>
          <p:cNvSpPr/>
          <p:nvPr/>
        </p:nvSpPr>
        <p:spPr>
          <a:xfrm>
            <a:off x="11645617" y="3451176"/>
            <a:ext cx="1163591" cy="357633"/>
          </a:xfrm>
          <a:prstGeom prst="rect">
            <a:avLst/>
          </a:prstGeom>
          <a:ln w="3175"/>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021CA1"/>
              </a:buClr>
              <a:defRPr b="1" sz="1600">
                <a:solidFill>
                  <a:srgbClr val="021CA1"/>
                </a:solidFill>
                <a:uFill>
                  <a:solidFill>
                    <a:srgbClr val="021CA1"/>
                  </a:solidFill>
                </a:uFill>
                <a:latin typeface="Arial"/>
                <a:ea typeface="Arial"/>
                <a:cs typeface="Arial"/>
                <a:sym typeface="Arial"/>
              </a:defRPr>
            </a:lvl1pPr>
          </a:lstStyle>
          <a:p>
            <a:pPr>
              <a:defRPr b="0" sz="3200">
                <a:solidFill>
                  <a:srgbClr val="000000"/>
                </a:solidFill>
                <a:uFill>
                  <a:solidFill>
                    <a:srgbClr val="000000"/>
                  </a:solidFill>
                </a:uFill>
              </a:defRPr>
            </a:pPr>
            <a:r>
              <a:rPr b="1" sz="1600">
                <a:solidFill>
                  <a:srgbClr val="021CA1"/>
                </a:solidFill>
                <a:uFill>
                  <a:solidFill>
                    <a:srgbClr val="021CA1"/>
                  </a:solidFill>
                </a:uFill>
              </a:rPr>
              <a:t>Detectors</a:t>
            </a:r>
          </a:p>
        </p:txBody>
      </p:sp>
      <p:sp>
        <p:nvSpPr>
          <p:cNvPr id="741" name="Shape 741"/>
          <p:cNvSpPr/>
          <p:nvPr/>
        </p:nvSpPr>
        <p:spPr>
          <a:xfrm flipH="1" flipV="1">
            <a:off x="11644671" y="2423802"/>
            <a:ext cx="757566" cy="1049860"/>
          </a:xfrm>
          <a:prstGeom prst="line">
            <a:avLst/>
          </a:prstGeom>
          <a:ln w="25400">
            <a:solidFill>
              <a:srgbClr val="021CA1"/>
            </a:solidFill>
            <a:tailEnd type="triangle"/>
          </a:ln>
          <a:effectLst>
            <a:outerShdw sx="100000" sy="100000" kx="0" ky="0" algn="b" rotWithShape="0" blurRad="38100" dist="25400" dir="5400000">
              <a:srgbClr val="000000">
                <a:alpha val="37999"/>
              </a:srgbClr>
            </a:outerShdw>
          </a:effectLst>
        </p:spPr>
        <p:txBody>
          <a:bodyPr lIns="0" tIns="0" rIns="0" bIns="0"/>
          <a:lstStyle/>
          <a:p>
            <a:pPr defTabSz="508000">
              <a:defRPr sz="1400"/>
            </a:pPr>
          </a:p>
        </p:txBody>
      </p:sp>
      <p:sp>
        <p:nvSpPr>
          <p:cNvPr id="742" name="Shape 742"/>
          <p:cNvSpPr/>
          <p:nvPr/>
        </p:nvSpPr>
        <p:spPr>
          <a:xfrm>
            <a:off x="8983206" y="1599080"/>
            <a:ext cx="548610" cy="579589"/>
          </a:xfrm>
          <a:prstGeom prst="line">
            <a:avLst/>
          </a:prstGeom>
          <a:ln w="25400">
            <a:solidFill>
              <a:srgbClr val="021CA1"/>
            </a:solidFill>
            <a:tailEnd type="triangle"/>
          </a:ln>
          <a:effectLst>
            <a:outerShdw sx="100000" sy="100000" kx="0" ky="0" algn="b" rotWithShape="0" blurRad="38100" dist="25400" dir="5400000">
              <a:srgbClr val="000000">
                <a:alpha val="38000"/>
              </a:srgbClr>
            </a:outerShdw>
          </a:effectLst>
        </p:spPr>
        <p:txBody>
          <a:bodyPr lIns="0" tIns="0" rIns="0" bIns="0"/>
          <a:lstStyle/>
          <a:p>
            <a:pPr defTabSz="508000">
              <a:defRPr sz="1400"/>
            </a:pPr>
          </a:p>
        </p:txBody>
      </p:sp>
      <p:sp>
        <p:nvSpPr>
          <p:cNvPr id="743" name="Shape 743"/>
          <p:cNvSpPr/>
          <p:nvPr/>
        </p:nvSpPr>
        <p:spPr>
          <a:xfrm>
            <a:off x="87870" y="7399697"/>
            <a:ext cx="4606545" cy="342901"/>
          </a:xfrm>
          <a:prstGeom prst="rect">
            <a:avLst/>
          </a:prstGeom>
          <a:ln w="3175"/>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000000"/>
              </a:buClr>
              <a:buFont typeface="Osaka"/>
              <a:defRPr sz="1400">
                <a:uFill>
                  <a:solidFill>
                    <a:srgbClr val="000000"/>
                  </a:solidFill>
                </a:uFill>
                <a:latin typeface="Osaka"/>
                <a:ea typeface="Osaka"/>
                <a:cs typeface="Osaka"/>
                <a:sym typeface="Osaka"/>
              </a:defRPr>
            </a:lvl1pPr>
          </a:lstStyle>
          <a:p>
            <a:pPr>
              <a:defRPr sz="3200">
                <a:latin typeface="Arial"/>
                <a:ea typeface="Arial"/>
                <a:cs typeface="Arial"/>
                <a:sym typeface="Arial"/>
              </a:defRPr>
            </a:pPr>
            <a:r>
              <a:rPr sz="1400">
                <a:latin typeface="Osaka"/>
                <a:ea typeface="Osaka"/>
                <a:cs typeface="Osaka"/>
                <a:sym typeface="Osaka"/>
              </a:rPr>
              <a:t>Tunnel Layout Plan for a Japanese Mountain Site</a:t>
            </a:r>
          </a:p>
        </p:txBody>
      </p:sp>
      <p:sp>
        <p:nvSpPr>
          <p:cNvPr id="744" name="Shape 744"/>
          <p:cNvSpPr/>
          <p:nvPr>
            <p:ph type="sldNum" sz="quarter" idx="2"/>
          </p:nvPr>
        </p:nvSpPr>
        <p:spPr>
          <a:xfrm>
            <a:off x="12043028" y="9228159"/>
            <a:ext cx="311532"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45" name="Shape 745"/>
          <p:cNvSpPr/>
          <p:nvPr/>
        </p:nvSpPr>
        <p:spPr>
          <a:xfrm>
            <a:off x="10096289" y="9149419"/>
            <a:ext cx="2571560" cy="48768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FF2600"/>
              </a:buClr>
              <a:defRPr sz="2400">
                <a:solidFill>
                  <a:srgbClr val="FF2600"/>
                </a:solidFill>
                <a:uFill>
                  <a:solidFill>
                    <a:srgbClr val="FF2600"/>
                  </a:solidFill>
                </a:uFill>
                <a:latin typeface="+mn-lt"/>
                <a:ea typeface="+mn-ea"/>
                <a:cs typeface="+mn-cs"/>
                <a:sym typeface="Calibri"/>
              </a:defRPr>
            </a:lvl1pPr>
          </a:lstStyle>
          <a:p>
            <a:pPr>
              <a:defRPr>
                <a:solidFill>
                  <a:srgbClr val="000000"/>
                </a:solidFill>
                <a:uFill>
                  <a:solidFill>
                    <a:srgbClr val="000000"/>
                  </a:solidFill>
                </a:uFill>
              </a:defRPr>
            </a:pPr>
            <a:r>
              <a:rPr>
                <a:solidFill>
                  <a:srgbClr val="FF2600"/>
                </a:solidFill>
                <a:uFill>
                  <a:solidFill>
                    <a:srgbClr val="FF2600"/>
                  </a:solidFill>
                </a:uFill>
              </a:rPr>
              <a:t>Slide by H. Hayano</a:t>
            </a:r>
          </a:p>
        </p:txBody>
      </p:sp>
      <p:pic>
        <p:nvPicPr>
          <p:cNvPr id="746" name="droppedImage.pdf"/>
          <p:cNvPicPr>
            <a:picLocks noChangeAspect="1"/>
          </p:cNvPicPr>
          <p:nvPr/>
        </p:nvPicPr>
        <p:blipFill>
          <a:blip r:embed="rId4">
            <a:extLst/>
          </a:blip>
          <a:stretch>
            <a:fillRect/>
          </a:stretch>
        </p:blipFill>
        <p:spPr>
          <a:xfrm>
            <a:off x="9832967" y="3832690"/>
            <a:ext cx="3098204" cy="2194561"/>
          </a:xfrm>
          <a:prstGeom prst="rect">
            <a:avLst/>
          </a:prstGeom>
          <a:ln w="88900">
            <a:miter lim="400000"/>
          </a:ln>
        </p:spPr>
      </p:pic>
      <p:sp>
        <p:nvSpPr>
          <p:cNvPr id="747" name="Shape 747"/>
          <p:cNvSpPr/>
          <p:nvPr/>
        </p:nvSpPr>
        <p:spPr>
          <a:xfrm>
            <a:off x="9964928" y="3998976"/>
            <a:ext cx="480394" cy="357633"/>
          </a:xfrm>
          <a:prstGeom prst="rect">
            <a:avLst/>
          </a:prstGeom>
          <a:ln w="3175"/>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021CA1"/>
              </a:buClr>
              <a:defRPr b="1" sz="1600">
                <a:solidFill>
                  <a:srgbClr val="021CA1"/>
                </a:solidFill>
                <a:uFill>
                  <a:solidFill>
                    <a:srgbClr val="021CA1"/>
                  </a:solidFill>
                </a:uFill>
                <a:latin typeface="Arial"/>
                <a:ea typeface="Arial"/>
                <a:cs typeface="Arial"/>
                <a:sym typeface="Arial"/>
              </a:defRPr>
            </a:lvl1pPr>
          </a:lstStyle>
          <a:p>
            <a:pPr/>
            <a:r>
              <a:t>ILD</a:t>
            </a:r>
          </a:p>
        </p:txBody>
      </p:sp>
      <p:sp>
        <p:nvSpPr>
          <p:cNvPr id="748" name="Shape 748"/>
          <p:cNvSpPr/>
          <p:nvPr/>
        </p:nvSpPr>
        <p:spPr>
          <a:xfrm>
            <a:off x="5234432" y="8258047"/>
            <a:ext cx="2516204" cy="622301"/>
          </a:xfrm>
          <a:prstGeom prst="rect">
            <a:avLst/>
          </a:prstGeom>
          <a:ln w="3175"/>
          <a:extLst>
            <a:ext uri="{C572A759-6A51-4108-AA02-DFA0A04FC94B}">
              <ma14:wrappingTextBoxFlag xmlns:ma14="http://schemas.microsoft.com/office/mac/drawingml/2011/main" val="1"/>
            </a:ext>
          </a:extLst>
        </p:spPr>
        <p:txBody>
          <a:bodyPr wrap="none" lIns="48767" tIns="48767" rIns="48767" bIns="48767">
            <a:spAutoFit/>
          </a:bodyPr>
          <a:lstStyle/>
          <a:p>
            <a:pPr defTabSz="1016000">
              <a:buClr>
                <a:srgbClr val="021CA1"/>
              </a:buClr>
              <a:defRPr sz="3200">
                <a:uFill>
                  <a:solidFill>
                    <a:srgbClr val="000000"/>
                  </a:solidFill>
                </a:uFill>
                <a:latin typeface="Arial"/>
                <a:ea typeface="Arial"/>
                <a:cs typeface="Arial"/>
                <a:sym typeface="Arial"/>
              </a:defRPr>
            </a:pPr>
            <a:r>
              <a:rPr b="1" sz="1600">
                <a:solidFill>
                  <a:srgbClr val="021CA1"/>
                </a:solidFill>
                <a:uFill>
                  <a:solidFill>
                    <a:srgbClr val="021CA1"/>
                  </a:solidFill>
                </a:uFill>
              </a:rPr>
              <a:t>Cryomodules housing</a:t>
            </a:r>
            <a:endParaRPr b="1" sz="1600">
              <a:solidFill>
                <a:srgbClr val="021CA1"/>
              </a:solidFill>
              <a:uFill>
                <a:solidFill>
                  <a:srgbClr val="021CA1"/>
                </a:solidFill>
              </a:uFill>
            </a:endParaRPr>
          </a:p>
          <a:p>
            <a:pPr defTabSz="1016000">
              <a:buClr>
                <a:srgbClr val="021CA1"/>
              </a:buClr>
              <a:defRPr sz="3200">
                <a:uFill>
                  <a:solidFill>
                    <a:srgbClr val="000000"/>
                  </a:solidFill>
                </a:uFill>
                <a:latin typeface="Arial"/>
                <a:ea typeface="Arial"/>
                <a:cs typeface="Arial"/>
                <a:sym typeface="Arial"/>
              </a:defRPr>
            </a:pPr>
            <a:r>
              <a:rPr b="1" sz="1600">
                <a:solidFill>
                  <a:srgbClr val="021CA1"/>
                </a:solidFill>
                <a:uFill>
                  <a:solidFill>
                    <a:srgbClr val="021CA1"/>
                  </a:solidFill>
                </a:uFill>
              </a:rPr>
              <a:t>Super Cond. Cavities</a:t>
            </a:r>
          </a:p>
        </p:txBody>
      </p:sp>
      <p:sp>
        <p:nvSpPr>
          <p:cNvPr id="749" name="Shape 749"/>
          <p:cNvSpPr/>
          <p:nvPr/>
        </p:nvSpPr>
        <p:spPr>
          <a:xfrm flipH="1" flipV="1">
            <a:off x="5819647" y="7185152"/>
            <a:ext cx="705411" cy="1099419"/>
          </a:xfrm>
          <a:prstGeom prst="line">
            <a:avLst/>
          </a:prstGeom>
          <a:ln w="25400">
            <a:solidFill>
              <a:srgbClr val="021CA1"/>
            </a:solidFill>
            <a:tailEnd type="triangle"/>
          </a:ln>
          <a:effectLst>
            <a:outerShdw sx="100000" sy="100000" kx="0" ky="0" algn="b" rotWithShape="0" blurRad="38100" dist="25400" dir="5400000">
              <a:srgbClr val="000000">
                <a:alpha val="38000"/>
              </a:srgbClr>
            </a:outerShdw>
          </a:effectLst>
        </p:spPr>
        <p:txBody>
          <a:bodyPr lIns="0" tIns="0" rIns="0" bIns="0"/>
          <a:lstStyle/>
          <a:p>
            <a:pPr defTabSz="508000">
              <a:buClr>
                <a:srgbClr val="000000"/>
              </a:buClr>
              <a:defRPr sz="1400"/>
            </a:pPr>
          </a:p>
        </p:txBody>
      </p:sp>
      <p:sp>
        <p:nvSpPr>
          <p:cNvPr id="750" name="Shape 750"/>
          <p:cNvSpPr/>
          <p:nvPr/>
        </p:nvSpPr>
        <p:spPr>
          <a:xfrm>
            <a:off x="4535423" y="4811776"/>
            <a:ext cx="1773243" cy="48768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000000"/>
              </a:buClr>
              <a:defRPr sz="2400">
                <a:solidFill>
                  <a:srgbClr val="FF2600"/>
                </a:solidFill>
                <a:uFill>
                  <a:solidFill>
                    <a:srgbClr val="FF2600"/>
                  </a:solidFill>
                </a:uFill>
                <a:latin typeface="+mn-lt"/>
                <a:ea typeface="+mn-ea"/>
                <a:cs typeface="+mn-cs"/>
                <a:sym typeface="Calibri"/>
              </a:defRPr>
            </a:lvl1pPr>
          </a:lstStyle>
          <a:p>
            <a:pPr/>
            <a:r>
              <a:t>High gradient</a:t>
            </a:r>
          </a:p>
        </p:txBody>
      </p:sp>
      <p:sp>
        <p:nvSpPr>
          <p:cNvPr id="751" name="Shape 751"/>
          <p:cNvSpPr/>
          <p:nvPr/>
        </p:nvSpPr>
        <p:spPr>
          <a:xfrm>
            <a:off x="5454216" y="1706880"/>
            <a:ext cx="2856699" cy="465837"/>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016000">
              <a:buClr>
                <a:srgbClr val="000000"/>
              </a:buClr>
              <a:defRPr sz="2400">
                <a:solidFill>
                  <a:srgbClr val="FF2600"/>
                </a:solidFill>
                <a:uFill>
                  <a:solidFill>
                    <a:srgbClr val="FF2600"/>
                  </a:solidFill>
                </a:uFill>
                <a:latin typeface="+mn-lt"/>
                <a:ea typeface="+mn-ea"/>
                <a:cs typeface="+mn-cs"/>
                <a:sym typeface="Calibri"/>
              </a:defRPr>
            </a:lvl1pPr>
          </a:lstStyle>
          <a:p>
            <a:pPr/>
            <a:r>
              <a:t>Ultra-low emittance</a:t>
            </a:r>
          </a:p>
        </p:txBody>
      </p:sp>
      <p:sp>
        <p:nvSpPr>
          <p:cNvPr id="752" name="Shape 752"/>
          <p:cNvSpPr/>
          <p:nvPr/>
        </p:nvSpPr>
        <p:spPr>
          <a:xfrm>
            <a:off x="5510784" y="2812288"/>
            <a:ext cx="2763544" cy="48768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000000"/>
              </a:buClr>
              <a:defRPr sz="2400">
                <a:solidFill>
                  <a:srgbClr val="FF2600"/>
                </a:solidFill>
                <a:uFill>
                  <a:solidFill>
                    <a:srgbClr val="FF2600"/>
                  </a:solidFill>
                </a:uFill>
                <a:latin typeface="+mn-lt"/>
                <a:ea typeface="+mn-ea"/>
                <a:cs typeface="+mn-cs"/>
                <a:sym typeface="Calibri"/>
              </a:defRPr>
            </a:lvl1pPr>
          </a:lstStyle>
          <a:p>
            <a:pPr/>
            <a:r>
              <a:t>Nano-beam collisions</a:t>
            </a:r>
          </a:p>
        </p:txBody>
      </p:sp>
      <p:sp>
        <p:nvSpPr>
          <p:cNvPr id="753" name="Shape 753"/>
          <p:cNvSpPr/>
          <p:nvPr/>
        </p:nvSpPr>
        <p:spPr>
          <a:xfrm>
            <a:off x="4437533" y="5388864"/>
            <a:ext cx="4211014" cy="961137"/>
          </a:xfrm>
          <a:prstGeom prst="rect">
            <a:avLst/>
          </a:prstGeom>
          <a:solidFill>
            <a:srgbClr val="FFFB00"/>
          </a:solidFill>
          <a:ln w="12700"/>
          <a:extLst>
            <a:ext uri="{C572A759-6A51-4108-AA02-DFA0A04FC94B}">
              <ma14:wrappingTextBoxFlag xmlns:ma14="http://schemas.microsoft.com/office/mac/drawingml/2011/main" val="1"/>
            </a:ext>
          </a:extLst>
        </p:spPr>
        <p:txBody>
          <a:bodyPr lIns="48767" tIns="48767" rIns="48767" bIns="48767">
            <a:spAutoFit/>
          </a:bodyPr>
          <a:lstStyle/>
          <a:p>
            <a:pPr>
              <a:buClr>
                <a:srgbClr val="000000"/>
              </a:buClr>
              <a:buFont typeface="Calibri"/>
              <a:defRPr sz="5200">
                <a:solidFill>
                  <a:srgbClr val="FFFFFF"/>
                </a:solidFill>
                <a:uFill>
                  <a:solidFill>
                    <a:srgbClr val="FFFFFF"/>
                  </a:solidFill>
                </a:uFill>
                <a:latin typeface="ヒラギノ角ゴ Pro W3"/>
                <a:ea typeface="ヒラギノ角ゴ Pro W3"/>
                <a:cs typeface="ヒラギノ角ゴ Pro W3"/>
                <a:sym typeface="ヒラギノ角ゴ Pro W3"/>
              </a:defRPr>
            </a:pPr>
            <a:r>
              <a:rPr sz="2000">
                <a:solidFill>
                  <a:srgbClr val="000000"/>
                </a:solidFill>
                <a:uFill>
                  <a:solidFill>
                    <a:srgbClr val="000000"/>
                  </a:solidFill>
                </a:uFill>
                <a:latin typeface="ＭＳ Ｐゴシック"/>
                <a:ea typeface="ＭＳ Ｐゴシック"/>
                <a:cs typeface="ＭＳ Ｐゴシック"/>
                <a:sym typeface="ＭＳ Ｐゴシック"/>
              </a:rPr>
              <a:t>world highest gradient as with super-conducting cavities </a:t>
            </a:r>
            <a:r>
              <a:rPr sz="2000">
                <a:solidFill>
                  <a:srgbClr val="000000"/>
                </a:solidFill>
                <a:uFill>
                  <a:solidFill>
                    <a:srgbClr val="000000"/>
                  </a:solidFill>
                </a:uFill>
                <a:latin typeface="+mn-lt"/>
                <a:ea typeface="+mn-ea"/>
                <a:cs typeface="+mn-cs"/>
                <a:sym typeface="Calibri"/>
              </a:rPr>
              <a:t>= 31.5 MV/m</a:t>
            </a:r>
          </a:p>
          <a:p>
            <a:pPr>
              <a:buClr>
                <a:srgbClr val="000000"/>
              </a:buClr>
              <a:buFont typeface="Calibri"/>
              <a:defRPr sz="5200">
                <a:solidFill>
                  <a:srgbClr val="FFFFFF"/>
                </a:solidFill>
                <a:uFill>
                  <a:solidFill>
                    <a:srgbClr val="FFFFFF"/>
                  </a:solidFill>
                </a:uFill>
                <a:latin typeface="ヒラギノ角ゴ Pro W3"/>
                <a:ea typeface="ヒラギノ角ゴ Pro W3"/>
                <a:cs typeface="ヒラギノ角ゴ Pro W3"/>
                <a:sym typeface="ヒラギノ角ゴ Pro W3"/>
              </a:defRPr>
            </a:pPr>
            <a:r>
              <a:rPr sz="2000">
                <a:solidFill>
                  <a:srgbClr val="000000"/>
                </a:solidFill>
                <a:uFill>
                  <a:solidFill>
                    <a:srgbClr val="000000"/>
                  </a:solidFill>
                </a:uFill>
                <a:latin typeface="ＭＳ Ｐゴシック"/>
                <a:ea typeface="ＭＳ Ｐゴシック"/>
                <a:cs typeface="ＭＳ Ｐゴシック"/>
                <a:sym typeface="ＭＳ Ｐゴシック"/>
              </a:rPr>
              <a:t>beam cuurent </a:t>
            </a:r>
            <a:r>
              <a:rPr sz="2000">
                <a:solidFill>
                  <a:srgbClr val="000000"/>
                </a:solidFill>
                <a:uFill>
                  <a:solidFill>
                    <a:srgbClr val="000000"/>
                  </a:solidFill>
                </a:uFill>
                <a:latin typeface="+mn-lt"/>
                <a:ea typeface="+mn-ea"/>
                <a:cs typeface="+mn-cs"/>
                <a:sym typeface="Calibri"/>
              </a:rPr>
              <a:t>= 5.8 mA</a:t>
            </a:r>
          </a:p>
        </p:txBody>
      </p:sp>
      <p:sp>
        <p:nvSpPr>
          <p:cNvPr id="754" name="Shape 754"/>
          <p:cNvSpPr/>
          <p:nvPr/>
        </p:nvSpPr>
        <p:spPr>
          <a:xfrm>
            <a:off x="5608320" y="2324608"/>
            <a:ext cx="3386049" cy="351537"/>
          </a:xfrm>
          <a:prstGeom prst="rect">
            <a:avLst/>
          </a:prstGeom>
          <a:solidFill>
            <a:srgbClr val="FFFB00"/>
          </a:solidFill>
          <a:ln w="12700"/>
          <a:extLst>
            <a:ext uri="{C572A759-6A51-4108-AA02-DFA0A04FC94B}">
              <ma14:wrappingTextBoxFlag xmlns:ma14="http://schemas.microsoft.com/office/mac/drawingml/2011/main" val="1"/>
            </a:ext>
          </a:extLst>
        </p:spPr>
        <p:txBody>
          <a:bodyPr lIns="48767" tIns="48767" rIns="48767" bIns="48767">
            <a:spAutoFit/>
          </a:bodyPr>
          <a:lstStyle>
            <a:lvl1pPr>
              <a:buClr>
                <a:srgbClr val="000000"/>
              </a:buClr>
              <a:buFont typeface="Calibri"/>
              <a:defRPr sz="2000">
                <a:uFill>
                  <a:solidFill>
                    <a:srgbClr val="000000"/>
                  </a:solidFill>
                </a:uFill>
                <a:latin typeface="ＭＳ Ｐゴシック"/>
                <a:ea typeface="ＭＳ Ｐゴシック"/>
                <a:cs typeface="ＭＳ Ｐゴシック"/>
                <a:sym typeface="ＭＳ Ｐゴシック"/>
              </a:defRPr>
            </a:lvl1pPr>
          </a:lstStyle>
          <a:p>
            <a:pPr>
              <a:defRPr sz="5200">
                <a:solidFill>
                  <a:srgbClr val="FFFFFF"/>
                </a:solidFill>
                <a:uFill>
                  <a:solidFill>
                    <a:srgbClr val="FFFFFF"/>
                  </a:solidFill>
                </a:uFill>
                <a:latin typeface="ヒラギノ角ゴ Pro W3"/>
                <a:ea typeface="ヒラギノ角ゴ Pro W3"/>
                <a:cs typeface="ヒラギノ角ゴ Pro W3"/>
                <a:sym typeface="ヒラギノ角ゴ Pro W3"/>
              </a:defRPr>
            </a:pPr>
            <a:r>
              <a:rPr sz="2000">
                <a:solidFill>
                  <a:srgbClr val="000000"/>
                </a:solidFill>
                <a:uFill>
                  <a:solidFill>
                    <a:srgbClr val="000000"/>
                  </a:solidFill>
                </a:uFill>
                <a:latin typeface="ＭＳ Ｐゴシック"/>
                <a:ea typeface="ＭＳ Ｐゴシック"/>
                <a:cs typeface="ＭＳ Ｐゴシック"/>
                <a:sym typeface="ＭＳ Ｐゴシック"/>
              </a:rPr>
              <a:t>normalized emittance＝37nm</a:t>
            </a:r>
          </a:p>
        </p:txBody>
      </p:sp>
      <p:sp>
        <p:nvSpPr>
          <p:cNvPr id="755" name="Shape 755"/>
          <p:cNvSpPr/>
          <p:nvPr/>
        </p:nvSpPr>
        <p:spPr>
          <a:xfrm>
            <a:off x="5364479" y="959104"/>
            <a:ext cx="6599937" cy="2519680"/>
          </a:xfrm>
          <a:prstGeom prst="rect">
            <a:avLst/>
          </a:prstGeom>
          <a:ln w="25400">
            <a:solidFill>
              <a:srgbClr val="000000"/>
            </a:solidFill>
            <a:miter lim="400000"/>
          </a:ln>
        </p:spPr>
        <p:txBody>
          <a:bodyPr lIns="48767" tIns="48767" rIns="48767" bIns="48767"/>
          <a:lstStyle/>
          <a:p>
            <a:pPr defTabSz="1016000">
              <a:buClr>
                <a:srgbClr val="000000"/>
              </a:buClr>
              <a:defRPr sz="2400">
                <a:uFill>
                  <a:solidFill>
                    <a:srgbClr val="000000"/>
                  </a:solidFill>
                </a:uFill>
                <a:latin typeface="+mn-lt"/>
                <a:ea typeface="+mn-ea"/>
                <a:cs typeface="+mn-cs"/>
                <a:sym typeface="Calibri"/>
              </a:defRPr>
            </a:pPr>
          </a:p>
        </p:txBody>
      </p:sp>
      <p:sp>
        <p:nvSpPr>
          <p:cNvPr id="756" name="Shape 756"/>
          <p:cNvSpPr/>
          <p:nvPr/>
        </p:nvSpPr>
        <p:spPr>
          <a:xfrm>
            <a:off x="4259072" y="4584191"/>
            <a:ext cx="4567937" cy="3202433"/>
          </a:xfrm>
          <a:prstGeom prst="rect">
            <a:avLst/>
          </a:prstGeom>
          <a:ln w="25400">
            <a:solidFill>
              <a:srgbClr val="000000"/>
            </a:solidFill>
            <a:miter lim="400000"/>
          </a:ln>
        </p:spPr>
        <p:txBody>
          <a:bodyPr lIns="48767" tIns="48767" rIns="48767" bIns="48767"/>
          <a:lstStyle/>
          <a:p>
            <a:pPr defTabSz="1016000">
              <a:buClr>
                <a:srgbClr val="000000"/>
              </a:buClr>
              <a:defRPr sz="2400">
                <a:uFill>
                  <a:solidFill>
                    <a:srgbClr val="000000"/>
                  </a:solidFill>
                </a:uFill>
                <a:latin typeface="+mn-lt"/>
                <a:ea typeface="+mn-ea"/>
                <a:cs typeface="+mn-cs"/>
                <a:sym typeface="Calibri"/>
              </a:defRPr>
            </a:pPr>
          </a:p>
        </p:txBody>
      </p:sp>
      <p:sp>
        <p:nvSpPr>
          <p:cNvPr id="757" name="Shape 757"/>
          <p:cNvSpPr/>
          <p:nvPr/>
        </p:nvSpPr>
        <p:spPr>
          <a:xfrm>
            <a:off x="9851135" y="3820159"/>
            <a:ext cx="3056129" cy="2828545"/>
          </a:xfrm>
          <a:prstGeom prst="rect">
            <a:avLst/>
          </a:prstGeom>
          <a:ln w="25400">
            <a:solidFill>
              <a:srgbClr val="000000"/>
            </a:solidFill>
            <a:miter lim="400000"/>
          </a:ln>
        </p:spPr>
        <p:txBody>
          <a:bodyPr lIns="48767" tIns="48767" rIns="48767" bIns="48767"/>
          <a:lstStyle/>
          <a:p>
            <a:pPr defTabSz="1016000">
              <a:buClr>
                <a:srgbClr val="000000"/>
              </a:buClr>
              <a:defRPr sz="2400">
                <a:uFill>
                  <a:solidFill>
                    <a:srgbClr val="000000"/>
                  </a:solidFill>
                </a:uFill>
                <a:latin typeface="+mn-lt"/>
                <a:ea typeface="+mn-ea"/>
                <a:cs typeface="+mn-cs"/>
                <a:sym typeface="Calibri"/>
              </a:defRPr>
            </a:pPr>
          </a:p>
        </p:txBody>
      </p:sp>
      <p:sp>
        <p:nvSpPr>
          <p:cNvPr id="758" name="Shape 758"/>
          <p:cNvSpPr/>
          <p:nvPr/>
        </p:nvSpPr>
        <p:spPr>
          <a:xfrm flipH="1" flipV="1">
            <a:off x="10907776" y="2617216"/>
            <a:ext cx="367739" cy="420102"/>
          </a:xfrm>
          <a:prstGeom prst="line">
            <a:avLst/>
          </a:prstGeom>
          <a:ln w="25400">
            <a:solidFill>
              <a:srgbClr val="021CA1"/>
            </a:solidFill>
            <a:tailEnd type="triangle"/>
          </a:ln>
          <a:effectLst>
            <a:outerShdw sx="100000" sy="100000" kx="0" ky="0" algn="b" rotWithShape="0" blurRad="38100" dist="25400" dir="5400000">
              <a:srgbClr val="000000">
                <a:alpha val="37999"/>
              </a:srgbClr>
            </a:outerShdw>
          </a:effectLst>
        </p:spPr>
        <p:txBody>
          <a:bodyPr lIns="0" tIns="0" rIns="0" bIns="0"/>
          <a:lstStyle/>
          <a:p>
            <a:pPr defTabSz="508000">
              <a:buClr>
                <a:srgbClr val="000000"/>
              </a:buClr>
              <a:defRPr sz="1400"/>
            </a:pPr>
          </a:p>
        </p:txBody>
      </p:sp>
      <p:sp>
        <p:nvSpPr>
          <p:cNvPr id="759" name="Shape 759"/>
          <p:cNvSpPr/>
          <p:nvPr/>
        </p:nvSpPr>
        <p:spPr>
          <a:xfrm>
            <a:off x="9022080" y="2974848"/>
            <a:ext cx="2555431" cy="357633"/>
          </a:xfrm>
          <a:prstGeom prst="rect">
            <a:avLst/>
          </a:prstGeom>
          <a:ln w="3175"/>
          <a:extLst>
            <a:ext uri="{C572A759-6A51-4108-AA02-DFA0A04FC94B}">
              <ma14:wrappingTextBoxFlag xmlns:ma14="http://schemas.microsoft.com/office/mac/drawingml/2011/main" val="1"/>
            </a:ext>
          </a:extLst>
        </p:spPr>
        <p:txBody>
          <a:bodyPr wrap="none" lIns="48767" tIns="48767" rIns="48767" bIns="48767">
            <a:spAutoFit/>
          </a:bodyPr>
          <a:lstStyle>
            <a:lvl1pPr defTabSz="1016000">
              <a:buClr>
                <a:srgbClr val="021CA1"/>
              </a:buClr>
              <a:defRPr b="1" sz="1600">
                <a:solidFill>
                  <a:srgbClr val="021CA1"/>
                </a:solidFill>
                <a:uFill>
                  <a:solidFill>
                    <a:srgbClr val="021CA1"/>
                  </a:solidFill>
                </a:uFill>
                <a:latin typeface="Arial"/>
                <a:ea typeface="Arial"/>
                <a:cs typeface="Arial"/>
                <a:sym typeface="Arial"/>
              </a:defRPr>
            </a:lvl1pPr>
          </a:lstStyle>
          <a:p>
            <a:pPr>
              <a:defRPr b="0" sz="3200">
                <a:solidFill>
                  <a:srgbClr val="000000"/>
                </a:solidFill>
                <a:uFill>
                  <a:solidFill>
                    <a:srgbClr val="000000"/>
                  </a:solidFill>
                </a:uFill>
              </a:defRPr>
            </a:pPr>
            <a:r>
              <a:rPr b="1" sz="1600">
                <a:solidFill>
                  <a:srgbClr val="021CA1"/>
                </a:solidFill>
                <a:uFill>
                  <a:solidFill>
                    <a:srgbClr val="021CA1"/>
                  </a:solidFill>
                </a:uFill>
              </a:rPr>
              <a:t>Beam Delivery System</a:t>
            </a:r>
          </a:p>
        </p:txBody>
      </p:sp>
      <p:sp>
        <p:nvSpPr>
          <p:cNvPr id="760" name="Shape 760"/>
          <p:cNvSpPr/>
          <p:nvPr/>
        </p:nvSpPr>
        <p:spPr>
          <a:xfrm>
            <a:off x="9818623" y="5982208"/>
            <a:ext cx="3104897" cy="834137"/>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016000">
              <a:buClr>
                <a:srgbClr val="000000"/>
              </a:buClr>
              <a:defRPr sz="2400">
                <a:solidFill>
                  <a:srgbClr val="FF2600"/>
                </a:solidFill>
                <a:uFill>
                  <a:solidFill>
                    <a:srgbClr val="FF2600"/>
                  </a:solidFill>
                </a:uFill>
                <a:latin typeface="+mn-lt"/>
                <a:ea typeface="+mn-ea"/>
                <a:cs typeface="+mn-cs"/>
                <a:sym typeface="Calibri"/>
              </a:defRPr>
            </a:lvl1pPr>
          </a:lstStyle>
          <a:p>
            <a:pPr/>
            <a:r>
              <a:t>High resolution high granularity detector</a:t>
            </a:r>
          </a:p>
        </p:txBody>
      </p:sp>
      <p:grpSp>
        <p:nvGrpSpPr>
          <p:cNvPr id="763" name="Group 763"/>
          <p:cNvGrpSpPr/>
          <p:nvPr/>
        </p:nvGrpSpPr>
        <p:grpSpPr>
          <a:xfrm>
            <a:off x="4275925" y="8870629"/>
            <a:ext cx="4433218" cy="1045260"/>
            <a:chOff x="0" y="0"/>
            <a:chExt cx="4433216" cy="1045258"/>
          </a:xfrm>
        </p:grpSpPr>
        <p:sp>
          <p:nvSpPr>
            <p:cNvPr id="762" name="Shape 762"/>
            <p:cNvSpPr/>
            <p:nvPr/>
          </p:nvSpPr>
          <p:spPr>
            <a:xfrm>
              <a:off x="215900" y="139700"/>
              <a:ext cx="4001417" cy="486459"/>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747776">
                <a:spcBef>
                  <a:spcPts val="1200"/>
                </a:spcBef>
                <a:buClr>
                  <a:srgbClr val="000000"/>
                </a:buClr>
                <a:buFont typeface="Arial"/>
                <a:defRPr b="1" i="1" sz="2400">
                  <a:solidFill>
                    <a:srgbClr val="FF2600"/>
                  </a:solidFill>
                  <a:latin typeface="Helvetica Neue"/>
                  <a:ea typeface="Helvetica Neue"/>
                  <a:cs typeface="Helvetica Neue"/>
                  <a:sym typeface="Helvetica Neue"/>
                </a:defRPr>
              </a:lvl1pPr>
            </a:lstStyle>
            <a:p>
              <a:pPr/>
              <a:r>
                <a:t>Technologies at hand!</a:t>
              </a:r>
            </a:p>
          </p:txBody>
        </p:sp>
        <p:pic>
          <p:nvPicPr>
            <p:cNvPr id="761" name=""/>
            <p:cNvPicPr>
              <a:picLocks noChangeAspect="0"/>
            </p:cNvPicPr>
            <p:nvPr/>
          </p:nvPicPr>
          <p:blipFill>
            <a:blip r:embed="rId5">
              <a:extLst/>
            </a:blip>
            <a:stretch>
              <a:fillRect/>
            </a:stretch>
          </p:blipFill>
          <p:spPr>
            <a:xfrm>
              <a:off x="0" y="0"/>
              <a:ext cx="4433217" cy="104525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094" name="Shape 1094"/>
          <p:cNvSpPr/>
          <p:nvPr/>
        </p:nvSpPr>
        <p:spPr>
          <a:xfrm>
            <a:off x="7454900" y="2057400"/>
            <a:ext cx="5397500" cy="7135416"/>
          </a:xfrm>
          <a:prstGeom prst="rect">
            <a:avLst/>
          </a:prstGeom>
          <a:solidFill>
            <a:srgbClr val="C6E6E9"/>
          </a:solidFill>
          <a:ln w="3175"/>
          <a:effectLst>
            <a:outerShdw sx="100000" sy="100000" kx="0" ky="0" algn="b" rotWithShape="0" blurRad="38100" dist="25400" dir="2700000">
              <a:srgbClr val="929292">
                <a:alpha val="42997"/>
              </a:srgbClr>
            </a:outerShdw>
          </a:effectLst>
        </p:spPr>
        <p:txBody>
          <a:bodyPr lIns="50800" tIns="50800" rIns="50800" bIns="50800" anchor="ctr"/>
          <a:lstStyle/>
          <a:p>
            <a:pPr marL="57799" marR="57799" defTabSz="1012031">
              <a:defRPr sz="3200">
                <a:uFill>
                  <a:solidFill>
                    <a:srgbClr val="000000"/>
                  </a:solidFill>
                </a:uFill>
                <a:latin typeface="Helvetica Neue"/>
                <a:ea typeface="Helvetica Neue"/>
                <a:cs typeface="Helvetica Neue"/>
                <a:sym typeface="Helvetica Neue"/>
              </a:defRPr>
            </a:pPr>
          </a:p>
        </p:txBody>
      </p:sp>
      <p:sp>
        <p:nvSpPr>
          <p:cNvPr id="1095" name="Shape 1095"/>
          <p:cNvSpPr/>
          <p:nvPr>
            <p:ph type="sldNum" sz="quarter" idx="2"/>
          </p:nvPr>
        </p:nvSpPr>
        <p:spPr>
          <a:xfrm>
            <a:off x="12607849" y="9347200"/>
            <a:ext cx="247803" cy="304800"/>
          </a:xfrm>
          <a:prstGeom prst="rect">
            <a:avLst/>
          </a:prstGeom>
          <a:extLst>
            <a:ext uri="{C572A759-6A51-4108-AA02-DFA0A04FC94B}">
              <ma14:wrappingTextBoxFlag xmlns:ma14="http://schemas.microsoft.com/office/mac/drawingml/2011/main" val="1"/>
            </a:ext>
          </a:extLst>
        </p:spPr>
        <p:txBody>
          <a:bodyPr/>
          <a:lstStyle>
            <a:lvl1pPr defTabSz="456406">
              <a:defRPr sz="1400">
                <a:latin typeface="ヒラギノ角ゴ Pro W3"/>
                <a:ea typeface="ヒラギノ角ゴ Pro W3"/>
                <a:cs typeface="ヒラギノ角ゴ Pro W3"/>
                <a:sym typeface="ヒラギノ角ゴ Pro W3"/>
              </a:defRPr>
            </a:lvl1pPr>
          </a:lstStyle>
          <a:p>
            <a:pPr/>
            <a:fld id="{86CB4B4D-7CA3-9044-876B-883B54F8677D}" type="slidenum"/>
          </a:p>
        </p:txBody>
      </p:sp>
      <p:sp>
        <p:nvSpPr>
          <p:cNvPr id="1096" name="Shape 1096"/>
          <p:cNvSpPr/>
          <p:nvPr/>
        </p:nvSpPr>
        <p:spPr>
          <a:xfrm>
            <a:off x="215900" y="2041784"/>
            <a:ext cx="6934573" cy="7475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256116" indent="-256116" defTabSz="456406">
              <a:spcBef>
                <a:spcPts val="200"/>
              </a:spcBef>
              <a:buSzPct val="171000"/>
              <a:buChar char="•"/>
              <a:defRPr b="1" sz="2200">
                <a:solidFill>
                  <a:srgbClr val="FF2C79"/>
                </a:solidFill>
                <a:latin typeface="Helvetica Neue"/>
                <a:ea typeface="Helvetica Neue"/>
                <a:cs typeface="Helvetica Neue"/>
                <a:sym typeface="Helvetica Neue"/>
              </a:defRPr>
            </a:pPr>
            <a:r>
              <a:t>Multiplet structure :</a:t>
            </a:r>
          </a:p>
          <a:p>
            <a:pPr lvl="1" marL="573616" indent="-256116" defTabSz="456406">
              <a:spcBef>
                <a:spcPts val="200"/>
              </a:spcBef>
              <a:buSzPct val="171000"/>
              <a:buChar char="•"/>
              <a:defRPr sz="2200">
                <a:solidFill>
                  <a:srgbClr val="2E467F"/>
                </a:solidFill>
                <a:latin typeface="Helvetica Neue"/>
                <a:ea typeface="Helvetica Neue"/>
                <a:cs typeface="Helvetica Neue"/>
                <a:sym typeface="Helvetica Neue"/>
              </a:defRPr>
            </a:pPr>
            <a:r>
              <a:t>Additional singlet?		(φ + S) 	+ …?</a:t>
            </a:r>
          </a:p>
          <a:p>
            <a:pPr lvl="1" marL="573616" indent="-256116" defTabSz="456406">
              <a:spcBef>
                <a:spcPts val="200"/>
              </a:spcBef>
              <a:buSzPct val="171000"/>
              <a:buChar char="•"/>
              <a:defRPr sz="2200">
                <a:solidFill>
                  <a:srgbClr val="2E467F"/>
                </a:solidFill>
                <a:latin typeface="Helvetica Neue"/>
                <a:ea typeface="Helvetica Neue"/>
                <a:cs typeface="Helvetica Neue"/>
                <a:sym typeface="Helvetica Neue"/>
              </a:defRPr>
            </a:pPr>
            <a:r>
              <a:t>Additional doublet?		(φ + φ’)	+ …?</a:t>
            </a:r>
          </a:p>
          <a:p>
            <a:pPr lvl="1" marL="573616" indent="-256116" defTabSz="456406">
              <a:spcBef>
                <a:spcPts val="200"/>
              </a:spcBef>
              <a:buSzPct val="171000"/>
              <a:buChar char="•"/>
              <a:defRPr sz="2200">
                <a:solidFill>
                  <a:srgbClr val="2E467F"/>
                </a:solidFill>
                <a:latin typeface="Helvetica Neue"/>
                <a:ea typeface="Helvetica Neue"/>
                <a:cs typeface="Helvetica Neue"/>
                <a:sym typeface="Helvetica Neue"/>
              </a:defRPr>
            </a:pPr>
            <a:r>
              <a:t>Additional triplet? 		(φ + Δ)	+ …?</a:t>
            </a:r>
          </a:p>
          <a:p>
            <a:pPr marL="256116" indent="-256116" defTabSz="456406">
              <a:spcBef>
                <a:spcPts val="700"/>
              </a:spcBef>
              <a:buSzPct val="171000"/>
              <a:buChar char="•"/>
              <a:defRPr b="1" sz="2200">
                <a:solidFill>
                  <a:srgbClr val="FF2C79"/>
                </a:solidFill>
                <a:latin typeface="Helvetica Neue"/>
                <a:ea typeface="Helvetica Neue"/>
                <a:cs typeface="Helvetica Neue"/>
                <a:sym typeface="Helvetica Neue"/>
              </a:defRPr>
            </a:pPr>
            <a:r>
              <a:t>Underlying dynamics :</a:t>
            </a:r>
          </a:p>
          <a:p>
            <a:pPr lvl="1" marL="573616" indent="-256116" defTabSz="456406">
              <a:spcBef>
                <a:spcPts val="200"/>
              </a:spcBef>
              <a:buSzPct val="171000"/>
              <a:buChar char="•"/>
              <a:defRPr b="1" i="1" sz="2200">
                <a:solidFill>
                  <a:srgbClr val="2E467F"/>
                </a:solidFill>
                <a:latin typeface="Helvetica Neue"/>
                <a:ea typeface="Helvetica Neue"/>
                <a:cs typeface="Helvetica Neue"/>
                <a:sym typeface="Helvetica Neue"/>
              </a:defRPr>
            </a:pPr>
            <a:r>
              <a:t>Why did the Higgs condense in the vacuum?</a:t>
            </a:r>
          </a:p>
          <a:p>
            <a:pPr lvl="1" marL="573616" indent="-256116" defTabSz="456406">
              <a:spcBef>
                <a:spcPts val="200"/>
              </a:spcBef>
              <a:buSzPct val="171000"/>
              <a:buChar char="•"/>
              <a:defRPr sz="2200">
                <a:solidFill>
                  <a:srgbClr val="2E467F"/>
                </a:solidFill>
                <a:latin typeface="Helvetica Neue"/>
                <a:ea typeface="Helvetica Neue"/>
                <a:cs typeface="Helvetica Neue"/>
                <a:sym typeface="Helvetica Neue"/>
              </a:defRPr>
            </a:pPr>
            <a:r>
              <a:t>Weakly interacting or strongly interacting?</a:t>
            </a:r>
            <a:br/>
            <a:r>
              <a:t>  = </a:t>
            </a:r>
            <a:r>
              <a:rPr b="1" i="1"/>
              <a:t>elementary or composite ?	</a:t>
            </a:r>
          </a:p>
          <a:p>
            <a:pPr marL="256116" indent="-256116" defTabSz="456406">
              <a:spcBef>
                <a:spcPts val="700"/>
              </a:spcBef>
              <a:buSzPct val="171000"/>
              <a:buChar char="•"/>
              <a:defRPr b="1" sz="2200">
                <a:solidFill>
                  <a:srgbClr val="0433FF"/>
                </a:solidFill>
                <a:latin typeface="Helvetica Neue"/>
                <a:ea typeface="Helvetica Neue"/>
                <a:cs typeface="Helvetica Neue"/>
                <a:sym typeface="Helvetica Neue"/>
              </a:defRPr>
            </a:pPr>
            <a:r>
              <a:t>Relations to other questions of HEP : </a:t>
            </a:r>
          </a:p>
          <a:p>
            <a:pPr lvl="1" marL="573616" indent="-256116" defTabSz="456406">
              <a:spcBef>
                <a:spcPts val="200"/>
              </a:spcBef>
              <a:buSzPct val="171000"/>
              <a:buChar char="•"/>
              <a:defRPr sz="2200">
                <a:latin typeface="Helvetica Neue"/>
                <a:ea typeface="Helvetica Neue"/>
                <a:cs typeface="Helvetica Neue"/>
                <a:sym typeface="Helvetica Neue"/>
              </a:defRPr>
            </a:pPr>
            <a:r>
              <a:t>φ + S	→ (B-L) gauge, </a:t>
            </a:r>
            <a:r>
              <a:rPr b="1"/>
              <a:t>DM</a:t>
            </a:r>
            <a:r>
              <a:t>, …</a:t>
            </a:r>
          </a:p>
          <a:p>
            <a:pPr lvl="1" marL="573616" indent="-256116" defTabSz="456406">
              <a:spcBef>
                <a:spcPts val="200"/>
              </a:spcBef>
              <a:buSzPct val="171000"/>
              <a:buChar char="•"/>
              <a:defRPr sz="2200">
                <a:latin typeface="Helvetica Neue"/>
                <a:ea typeface="Helvetica Neue"/>
                <a:cs typeface="Helvetica Neue"/>
                <a:sym typeface="Helvetica Neue"/>
              </a:defRPr>
            </a:pPr>
            <a:r>
              <a:t>φ + φ’	→ Type I : m</a:t>
            </a:r>
            <a:r>
              <a:rPr baseline="-5999"/>
              <a:t>ν</a:t>
            </a:r>
            <a:r>
              <a:t> from small vev, …</a:t>
            </a:r>
          </a:p>
          <a:p>
            <a:pPr lvl="2" marL="2090208" indent="-337608" defTabSz="456406">
              <a:spcBef>
                <a:spcPts val="200"/>
              </a:spcBef>
              <a:buSzPct val="100000"/>
              <a:buChar char="→"/>
              <a:defRPr sz="2200">
                <a:latin typeface="Helvetica Neue"/>
                <a:ea typeface="Helvetica Neue"/>
                <a:cs typeface="Helvetica Neue"/>
                <a:sym typeface="Helvetica Neue"/>
              </a:defRPr>
            </a:pPr>
            <a:r>
              <a:t>Type II</a:t>
            </a:r>
            <a:r>
              <a:rPr sz="800"/>
              <a:t> </a:t>
            </a:r>
            <a:r>
              <a:t>: </a:t>
            </a:r>
            <a:r>
              <a:rPr b="1"/>
              <a:t>SUSY</a:t>
            </a:r>
            <a:r>
              <a:t>, DM, …</a:t>
            </a:r>
          </a:p>
          <a:p>
            <a:pPr lvl="2" marL="2090208" indent="-337608" defTabSz="456406">
              <a:spcBef>
                <a:spcPts val="200"/>
              </a:spcBef>
              <a:buSzPct val="100000"/>
              <a:buChar char="→"/>
              <a:defRPr sz="2200">
                <a:latin typeface="Helvetica Neue"/>
                <a:ea typeface="Helvetica Neue"/>
                <a:cs typeface="Helvetica Neue"/>
                <a:sym typeface="Helvetica Neue"/>
              </a:defRPr>
            </a:pPr>
            <a:r>
              <a:t>Type X: m</a:t>
            </a:r>
            <a:r>
              <a:rPr baseline="-5999"/>
              <a:t>ν </a:t>
            </a:r>
            <a:r>
              <a:t>(rad.seesaw), …</a:t>
            </a:r>
          </a:p>
          <a:p>
            <a:pPr lvl="1" marL="573616" indent="-256116" defTabSz="456406">
              <a:spcBef>
                <a:spcPts val="200"/>
              </a:spcBef>
              <a:buSzPct val="171000"/>
              <a:buChar char="•"/>
              <a:defRPr sz="2200">
                <a:latin typeface="Helvetica Neue"/>
                <a:ea typeface="Helvetica Neue"/>
                <a:cs typeface="Helvetica Neue"/>
                <a:sym typeface="Helvetica Neue"/>
              </a:defRPr>
            </a:pPr>
            <a:r>
              <a:t>φ + Δ	→ m</a:t>
            </a:r>
            <a:r>
              <a:rPr baseline="-5999"/>
              <a:t>ν </a:t>
            </a:r>
            <a:r>
              <a:t>(Type II seesaw), …</a:t>
            </a:r>
          </a:p>
          <a:p>
            <a:pPr lvl="1" marL="573616" indent="-256116" defTabSz="456406">
              <a:spcBef>
                <a:spcPts val="200"/>
              </a:spcBef>
              <a:buSzPct val="171000"/>
              <a:buChar char="•"/>
              <a:defRPr sz="2200">
                <a:latin typeface="Helvetica Neue"/>
                <a:ea typeface="Helvetica Neue"/>
                <a:cs typeface="Helvetica Neue"/>
                <a:sym typeface="Helvetica Neue"/>
              </a:defRPr>
            </a:pPr>
            <a:r>
              <a:t>λ &gt; λ</a:t>
            </a:r>
            <a:r>
              <a:rPr baseline="-5999"/>
              <a:t>SM</a:t>
            </a:r>
            <a:r>
              <a:t> → </a:t>
            </a:r>
            <a:r>
              <a:rPr b="1"/>
              <a:t>EW baryogenesis</a:t>
            </a:r>
            <a:r>
              <a:t> ?</a:t>
            </a:r>
          </a:p>
          <a:p>
            <a:pPr lvl="1" marL="573616" indent="-256116" defTabSz="456406">
              <a:spcBef>
                <a:spcPts val="200"/>
              </a:spcBef>
              <a:buSzPct val="171000"/>
              <a:buChar char="•"/>
              <a:defRPr sz="2200">
                <a:latin typeface="Helvetica Neue"/>
                <a:ea typeface="Helvetica Neue"/>
                <a:cs typeface="Helvetica Neue"/>
                <a:sym typeface="Helvetica Neue"/>
              </a:defRPr>
            </a:pPr>
            <a:r>
              <a:t>λ↓0 → inflation ?</a:t>
            </a:r>
          </a:p>
        </p:txBody>
      </p:sp>
      <p:sp>
        <p:nvSpPr>
          <p:cNvPr id="1097" name="Shape 1097"/>
          <p:cNvSpPr/>
          <p:nvPr/>
        </p:nvSpPr>
        <p:spPr>
          <a:xfrm>
            <a:off x="556543" y="228600"/>
            <a:ext cx="11811001" cy="1739901"/>
          </a:xfrm>
          <a:prstGeom prst="rect">
            <a:avLst/>
          </a:prstGeom>
          <a:ln w="12700">
            <a:miter lim="400000"/>
          </a:ln>
          <a:effectLst>
            <a:outerShdw sx="100000" sy="100000" kx="0" ky="0" algn="b" rotWithShape="0" blurRad="38100" dist="25400" dir="2700000">
              <a:srgbClr val="000000">
                <a:alpha val="42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456406">
              <a:buClr>
                <a:srgbClr val="FFFED5"/>
              </a:buClr>
              <a:buFont typeface="Tahoma"/>
              <a:defRPr sz="3400">
                <a:latin typeface="Helvetica Neue"/>
                <a:ea typeface="Helvetica Neue"/>
                <a:cs typeface="Helvetica Neue"/>
                <a:sym typeface="Helvetica Neue"/>
              </a:defRPr>
            </a:pPr>
            <a:r>
              <a:rPr>
                <a:solidFill>
                  <a:srgbClr val="2E467F"/>
                </a:solidFill>
              </a:rPr>
              <a:t>Our Mission = Bottom-up Model-Independent</a:t>
            </a:r>
            <a:br>
              <a:rPr>
                <a:solidFill>
                  <a:srgbClr val="2E467F"/>
                </a:solidFill>
              </a:rPr>
            </a:br>
            <a:r>
              <a:rPr>
                <a:solidFill>
                  <a:srgbClr val="2E467F"/>
                </a:solidFill>
              </a:rPr>
              <a:t>                               Reconstruction of the EWSB Sector</a:t>
            </a:r>
            <a:br>
              <a:rPr sz="2200">
                <a:solidFill>
                  <a:srgbClr val="2E467F"/>
                </a:solidFill>
              </a:rPr>
            </a:br>
            <a:r>
              <a:rPr sz="2200">
                <a:solidFill>
                  <a:srgbClr val="2E467F"/>
                </a:solidFill>
              </a:rPr>
              <a:t>                        through Precision Higgs Measurements</a:t>
            </a:r>
          </a:p>
        </p:txBody>
      </p:sp>
      <p:sp>
        <p:nvSpPr>
          <p:cNvPr id="1098" name="Shape 1098"/>
          <p:cNvSpPr/>
          <p:nvPr/>
        </p:nvSpPr>
        <p:spPr>
          <a:xfrm>
            <a:off x="165099" y="2000638"/>
            <a:ext cx="7036174" cy="7184051"/>
          </a:xfrm>
          <a:prstGeom prst="rect">
            <a:avLst/>
          </a:prstGeom>
          <a:ln w="12700">
            <a:solidFill>
              <a:srgbClr val="000000"/>
            </a:solidFill>
            <a:miter lim="400000"/>
          </a:ln>
        </p:spPr>
        <p:txBody>
          <a:bodyPr lIns="50800" tIns="50800" rIns="50800" bIns="50800" anchor="ctr"/>
          <a:lstStyle/>
          <a:p>
            <a:pPr algn="ctr" defTabSz="58420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99" name="Shape 1099"/>
          <p:cNvSpPr/>
          <p:nvPr/>
        </p:nvSpPr>
        <p:spPr>
          <a:xfrm>
            <a:off x="7048500" y="2095500"/>
            <a:ext cx="1270000" cy="419100"/>
          </a:xfrm>
          <a:prstGeom prst="rightArrow">
            <a:avLst>
              <a:gd name="adj1" fmla="val 32000"/>
              <a:gd name="adj2" fmla="val 133333"/>
            </a:avLst>
          </a:prstGeom>
          <a:blipFill>
            <a:blip r:embed="rId2"/>
          </a:blipFill>
          <a:ln w="12700">
            <a:solidFill>
              <a:srgbClr val="000000"/>
            </a:solidFill>
            <a:miter lim="400000"/>
          </a:ln>
        </p:spPr>
        <p:txBody>
          <a:bodyPr lIns="50800" tIns="50800" rIns="50800" bIns="50800" anchor="ctr"/>
          <a:lstStyle/>
          <a:p>
            <a:pPr algn="ctr" defTabSz="58420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00" name="Shape 1100"/>
          <p:cNvSpPr/>
          <p:nvPr/>
        </p:nvSpPr>
        <p:spPr>
          <a:xfrm>
            <a:off x="8456421" y="2070100"/>
            <a:ext cx="40767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6406">
              <a:defRPr sz="2200">
                <a:latin typeface="Helvetica Neue"/>
                <a:ea typeface="Helvetica Neue"/>
                <a:cs typeface="Helvetica Neue"/>
                <a:sym typeface="Helvetica Neue"/>
              </a:defRPr>
            </a:lvl1pPr>
          </a:lstStyle>
          <a:p>
            <a:pPr/>
            <a:r>
              <a:t>There are many possibilities!</a:t>
            </a:r>
          </a:p>
        </p:txBody>
      </p:sp>
      <p:pic>
        <p:nvPicPr>
          <p:cNvPr id="1101" name="droppedImage.png"/>
          <p:cNvPicPr>
            <a:picLocks noChangeAspect="1"/>
          </p:cNvPicPr>
          <p:nvPr/>
        </p:nvPicPr>
        <p:blipFill>
          <a:blip r:embed="rId3">
            <a:extLst/>
          </a:blip>
          <a:stretch>
            <a:fillRect/>
          </a:stretch>
        </p:blipFill>
        <p:spPr>
          <a:xfrm>
            <a:off x="7623723" y="3394941"/>
            <a:ext cx="5127078" cy="1879601"/>
          </a:xfrm>
          <a:prstGeom prst="rect">
            <a:avLst/>
          </a:prstGeom>
          <a:ln w="88900">
            <a:miter lim="400000"/>
          </a:ln>
        </p:spPr>
      </p:pic>
      <p:sp>
        <p:nvSpPr>
          <p:cNvPr id="1102" name="Shape 1102"/>
          <p:cNvSpPr/>
          <p:nvPr/>
        </p:nvSpPr>
        <p:spPr>
          <a:xfrm>
            <a:off x="7670800" y="2692400"/>
            <a:ext cx="4635500" cy="63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1012031">
              <a:buClr>
                <a:srgbClr val="FF2C79"/>
              </a:buClr>
              <a:buFont typeface="Helvetica"/>
              <a:defRPr sz="2000">
                <a:solidFill>
                  <a:srgbClr val="FF2C79"/>
                </a:solidFill>
                <a:uFill>
                  <a:solidFill>
                    <a:srgbClr val="FF2C79"/>
                  </a:solidFill>
                </a:uFill>
              </a:defRPr>
            </a:pPr>
            <a:r>
              <a:rPr>
                <a:solidFill>
                  <a:srgbClr val="2E467F"/>
                </a:solidFill>
                <a:uFill>
                  <a:solidFill>
                    <a:srgbClr val="2E467F"/>
                  </a:solidFill>
                </a:uFill>
              </a:rPr>
              <a:t>Different models predict different deviation patterns</a:t>
            </a:r>
            <a:r>
              <a:t> --&gt; Fingerprinting!</a:t>
            </a:r>
          </a:p>
        </p:txBody>
      </p:sp>
      <p:sp>
        <p:nvSpPr>
          <p:cNvPr id="1103" name="Shape 1103"/>
          <p:cNvSpPr/>
          <p:nvPr/>
        </p:nvSpPr>
        <p:spPr>
          <a:xfrm>
            <a:off x="8407400" y="53403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6406">
              <a:lnSpc>
                <a:spcPct val="110000"/>
              </a:lnSpc>
              <a:spcBef>
                <a:spcPts val="800"/>
              </a:spcBef>
              <a:buClr>
                <a:srgbClr val="FFFED5"/>
              </a:buClr>
              <a:buFont typeface="Tahoma"/>
              <a:tabLst>
                <a:tab pos="749300" algn="l"/>
                <a:tab pos="1003300" algn="l"/>
              </a:tabLst>
              <a:defRPr sz="1600">
                <a:uFill>
                  <a:solidFill>
                    <a:srgbClr val="000000"/>
                  </a:solidFill>
                </a:uFill>
                <a:latin typeface="Helvetica Neue"/>
                <a:ea typeface="Helvetica Neue"/>
                <a:cs typeface="Helvetica Neue"/>
                <a:sym typeface="Helvetica Neue"/>
              </a:defRPr>
            </a:lvl1pPr>
          </a:lstStyle>
          <a:p>
            <a:pPr/>
            <a:r>
              <a:t>Mixing with singlet</a:t>
            </a:r>
          </a:p>
        </p:txBody>
      </p:sp>
      <p:sp>
        <p:nvSpPr>
          <p:cNvPr id="1104" name="Shape 1104"/>
          <p:cNvSpPr/>
          <p:nvPr/>
        </p:nvSpPr>
        <p:spPr>
          <a:xfrm>
            <a:off x="8420100" y="62801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6406">
              <a:lnSpc>
                <a:spcPct val="110000"/>
              </a:lnSpc>
              <a:spcBef>
                <a:spcPts val="800"/>
              </a:spcBef>
              <a:buClr>
                <a:srgbClr val="FFFED5"/>
              </a:buClr>
              <a:buFont typeface="Tahoma"/>
              <a:tabLst>
                <a:tab pos="749300" algn="l"/>
                <a:tab pos="1003300" algn="l"/>
              </a:tabLst>
              <a:defRPr sz="1600">
                <a:uFill>
                  <a:solidFill>
                    <a:srgbClr val="000000"/>
                  </a:solidFill>
                </a:uFill>
                <a:latin typeface="Helvetica Neue"/>
                <a:ea typeface="Helvetica Neue"/>
                <a:cs typeface="Helvetica Neue"/>
                <a:sym typeface="Helvetica Neue"/>
              </a:defRPr>
            </a:lvl1pPr>
          </a:lstStyle>
          <a:p>
            <a:pPr/>
            <a:r>
              <a:t>Composite Higgs</a:t>
            </a:r>
          </a:p>
        </p:txBody>
      </p:sp>
      <p:sp>
        <p:nvSpPr>
          <p:cNvPr id="1105" name="Shape 1105"/>
          <p:cNvSpPr/>
          <p:nvPr/>
        </p:nvSpPr>
        <p:spPr>
          <a:xfrm>
            <a:off x="8407400" y="74612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6406">
              <a:lnSpc>
                <a:spcPct val="110000"/>
              </a:lnSpc>
              <a:spcBef>
                <a:spcPts val="800"/>
              </a:spcBef>
              <a:buClr>
                <a:srgbClr val="FFFED5"/>
              </a:buClr>
              <a:buFont typeface="Tahoma"/>
              <a:tabLst>
                <a:tab pos="749300" algn="l"/>
                <a:tab pos="1003300" algn="l"/>
              </a:tabLst>
              <a:defRPr sz="1600">
                <a:uFill>
                  <a:solidFill>
                    <a:srgbClr val="000000"/>
                  </a:solidFill>
                </a:uFill>
                <a:latin typeface="Helvetica Neue"/>
                <a:ea typeface="Helvetica Neue"/>
                <a:cs typeface="Helvetica Neue"/>
                <a:sym typeface="Helvetica Neue"/>
              </a:defRPr>
            </a:lvl1pPr>
          </a:lstStyle>
          <a:p>
            <a:pPr/>
            <a:r>
              <a:t>SUSY</a:t>
            </a:r>
          </a:p>
        </p:txBody>
      </p:sp>
      <p:pic>
        <p:nvPicPr>
          <p:cNvPr id="1106" name="droppedImage.png"/>
          <p:cNvPicPr>
            <a:picLocks noChangeAspect="1"/>
          </p:cNvPicPr>
          <p:nvPr/>
        </p:nvPicPr>
        <p:blipFill>
          <a:blip r:embed="rId4">
            <a:extLst/>
          </a:blip>
          <a:stretch>
            <a:fillRect/>
          </a:stretch>
        </p:blipFill>
        <p:spPr>
          <a:xfrm>
            <a:off x="8849844" y="6544226"/>
            <a:ext cx="3314701" cy="919648"/>
          </a:xfrm>
          <a:prstGeom prst="rect">
            <a:avLst/>
          </a:prstGeom>
          <a:ln w="88900">
            <a:miter lim="400000"/>
          </a:ln>
        </p:spPr>
      </p:pic>
      <p:pic>
        <p:nvPicPr>
          <p:cNvPr id="1107" name="droppedImage.png"/>
          <p:cNvPicPr>
            <a:picLocks noChangeAspect="1"/>
          </p:cNvPicPr>
          <p:nvPr/>
        </p:nvPicPr>
        <p:blipFill>
          <a:blip r:embed="rId5">
            <a:extLst/>
          </a:blip>
          <a:stretch>
            <a:fillRect/>
          </a:stretch>
        </p:blipFill>
        <p:spPr>
          <a:xfrm>
            <a:off x="8813800" y="5625107"/>
            <a:ext cx="3124200" cy="597894"/>
          </a:xfrm>
          <a:prstGeom prst="rect">
            <a:avLst/>
          </a:prstGeom>
          <a:ln w="88900">
            <a:miter lim="400000"/>
          </a:ln>
        </p:spPr>
      </p:pic>
      <p:pic>
        <p:nvPicPr>
          <p:cNvPr id="1108" name="droppedImage.png"/>
          <p:cNvPicPr>
            <a:picLocks noChangeAspect="1"/>
          </p:cNvPicPr>
          <p:nvPr/>
        </p:nvPicPr>
        <p:blipFill>
          <a:blip r:embed="rId6">
            <a:extLst/>
          </a:blip>
          <a:stretch>
            <a:fillRect/>
          </a:stretch>
        </p:blipFill>
        <p:spPr>
          <a:xfrm>
            <a:off x="8847721" y="7683411"/>
            <a:ext cx="3310360" cy="609601"/>
          </a:xfrm>
          <a:prstGeom prst="rect">
            <a:avLst/>
          </a:prstGeom>
          <a:ln w="88900">
            <a:miter lim="400000"/>
          </a:ln>
        </p:spPr>
      </p:pic>
      <p:sp>
        <p:nvSpPr>
          <p:cNvPr id="1109" name="Shape 1109"/>
          <p:cNvSpPr/>
          <p:nvPr/>
        </p:nvSpPr>
        <p:spPr>
          <a:xfrm>
            <a:off x="7524750" y="8397478"/>
            <a:ext cx="525780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1012031">
              <a:buClr>
                <a:srgbClr val="FF2C79"/>
              </a:buClr>
              <a:buFont typeface="Helvetica"/>
              <a:defRPr sz="2000">
                <a:solidFill>
                  <a:srgbClr val="FF2C79"/>
                </a:solidFill>
                <a:uFill>
                  <a:solidFill>
                    <a:srgbClr val="FF2C79"/>
                  </a:solidFill>
                </a:uFill>
              </a:defRPr>
            </a:pPr>
            <a:r>
              <a:rPr>
                <a:solidFill>
                  <a:srgbClr val="2E467F"/>
                </a:solidFill>
                <a:uFill>
                  <a:solidFill>
                    <a:srgbClr val="2E467F"/>
                  </a:solidFill>
                </a:uFill>
              </a:rPr>
              <a:t>Expected deviations are small, typically </a:t>
            </a:r>
            <a:br>
              <a:rPr>
                <a:solidFill>
                  <a:srgbClr val="2E467F"/>
                </a:solidFill>
                <a:uFill>
                  <a:solidFill>
                    <a:srgbClr val="2E467F"/>
                  </a:solidFill>
                </a:uFill>
              </a:rPr>
            </a:br>
            <a:r>
              <a:t>a few % → </a:t>
            </a:r>
            <a:r>
              <a:rPr b="1" i="1"/>
              <a:t>We need  a sub% precision!</a:t>
            </a:r>
          </a:p>
        </p:txBody>
      </p:sp>
      <p:sp>
        <p:nvSpPr>
          <p:cNvPr id="1110" name="Shape 1110"/>
          <p:cNvSpPr/>
          <p:nvPr/>
        </p:nvSpPr>
        <p:spPr>
          <a:xfrm>
            <a:off x="5632790" y="9266099"/>
            <a:ext cx="6727018" cy="4363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6406">
              <a:spcBef>
                <a:spcPts val="800"/>
              </a:spcBef>
              <a:defRPr b="1" i="1" sz="2200">
                <a:solidFill>
                  <a:srgbClr val="FF2C79"/>
                </a:solidFill>
                <a:latin typeface="Helvetica Neue"/>
                <a:ea typeface="Helvetica Neue"/>
                <a:cs typeface="Helvetica Neue"/>
                <a:sym typeface="Helvetica Neue"/>
              </a:defRPr>
            </a:pPr>
            <a:r>
              <a:t>We need a LC to cover E</a:t>
            </a:r>
            <a:r>
              <a:rPr baseline="-5999"/>
              <a:t>cm</a:t>
            </a:r>
            <a:r>
              <a:t>= 250 to 500 GeV!</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2" name="Shape 1112"/>
          <p:cNvSpPr/>
          <p:nvPr>
            <p:ph type="title"/>
          </p:nvPr>
        </p:nvSpPr>
        <p:spPr>
          <a:xfrm>
            <a:off x="902970" y="639089"/>
            <a:ext cx="11198860" cy="8475421"/>
          </a:xfrm>
          <a:prstGeom prst="rect">
            <a:avLst/>
          </a:prstGeom>
        </p:spPr>
        <p:txBody>
          <a:bodyPr/>
          <a:lstStyle/>
          <a:p>
            <a:pPr defTabSz="830862">
              <a:defRPr b="0" sz="5400"/>
            </a:pPr>
            <a:r>
              <a:t>Our mission is to understand</a:t>
            </a:r>
          </a:p>
          <a:p>
            <a:pPr defTabSz="830862">
              <a:defRPr sz="5400">
                <a:solidFill>
                  <a:srgbClr val="0433FF"/>
                </a:solidFill>
              </a:defRPr>
            </a:pPr>
            <a:r>
              <a:rPr i="1"/>
              <a:t>Multiplet Structure</a:t>
            </a:r>
            <a:r>
              <a:t> &amp; </a:t>
            </a:r>
          </a:p>
          <a:p>
            <a:pPr defTabSz="830862">
              <a:defRPr sz="5400"/>
            </a:pPr>
            <a:r>
              <a:rPr i="1">
                <a:solidFill>
                  <a:srgbClr val="0433FF"/>
                </a:solidFill>
              </a:rPr>
              <a:t>Dynamics</a:t>
            </a:r>
            <a:r>
              <a:rPr>
                <a:solidFill>
                  <a:srgbClr val="0433FF"/>
                </a:solidFill>
              </a:rPr>
              <a:t> </a:t>
            </a:r>
            <a:endParaRPr>
              <a:solidFill>
                <a:srgbClr val="0433FF"/>
              </a:solidFill>
            </a:endParaRPr>
          </a:p>
          <a:p>
            <a:pPr defTabSz="830862">
              <a:defRPr sz="5400"/>
            </a:pPr>
            <a:r>
              <a:t>of the EWSB sector,</a:t>
            </a:r>
          </a:p>
          <a:p>
            <a:pPr defTabSz="830862">
              <a:defRPr sz="5400"/>
            </a:pPr>
            <a:r>
              <a:rPr b="0"/>
              <a:t>and their relation to</a:t>
            </a:r>
            <a:r>
              <a:t> </a:t>
            </a:r>
          </a:p>
          <a:p>
            <a:pPr defTabSz="830862">
              <a:defRPr sz="5400"/>
            </a:pPr>
            <a:r>
              <a:rPr i="1">
                <a:solidFill>
                  <a:srgbClr val="0433FF"/>
                </a:solidFill>
              </a:rPr>
              <a:t>Other Big Questions</a:t>
            </a:r>
            <a:r>
              <a:t> of High Energy Physics:</a:t>
            </a:r>
          </a:p>
          <a:p>
            <a:pPr defTabSz="830862">
              <a:defRPr i="1" sz="5400">
                <a:solidFill>
                  <a:srgbClr val="0433FF"/>
                </a:solidFill>
              </a:defRPr>
            </a:pPr>
            <a:r>
              <a:t>DM, baryogenesis, …</a:t>
            </a:r>
          </a:p>
        </p:txBody>
      </p:sp>
      <p:sp>
        <p:nvSpPr>
          <p:cNvPr id="1113" name="Shape 1113"/>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5" name="Shape 1115"/>
          <p:cNvSpPr/>
          <p:nvPr>
            <p:ph type="title"/>
          </p:nvPr>
        </p:nvSpPr>
        <p:spPr>
          <a:xfrm>
            <a:off x="902970" y="639089"/>
            <a:ext cx="11198860" cy="8475421"/>
          </a:xfrm>
          <a:prstGeom prst="rect">
            <a:avLst/>
          </a:prstGeom>
        </p:spPr>
        <p:txBody>
          <a:bodyPr/>
          <a:lstStyle/>
          <a:p>
            <a:pPr defTabSz="830862">
              <a:defRPr b="0" sz="5400"/>
            </a:pPr>
            <a:r>
              <a:t>Our strategy is to fully exploit</a:t>
            </a:r>
          </a:p>
          <a:p>
            <a:pPr defTabSz="830862">
              <a:defRPr sz="5400">
                <a:solidFill>
                  <a:srgbClr val="0433FF"/>
                </a:solidFill>
              </a:defRPr>
            </a:pPr>
            <a:r>
              <a:rPr i="1"/>
              <a:t>LHC-ILC Synergies</a:t>
            </a:r>
          </a:p>
          <a:p>
            <a:pPr defTabSz="830862">
              <a:defRPr sz="5400"/>
            </a:pPr>
            <a:r>
              <a:rPr b="0"/>
              <a:t>in</a:t>
            </a:r>
            <a:endParaRPr b="0"/>
          </a:p>
          <a:p>
            <a:pPr defTabSz="830862">
              <a:defRPr sz="5400"/>
            </a:pPr>
            <a:r>
              <a:t>direct searches/studies of </a:t>
            </a:r>
          </a:p>
          <a:p>
            <a:pPr defTabSz="830862">
              <a:defRPr sz="5400"/>
            </a:pPr>
            <a:r>
              <a:rPr i="1">
                <a:solidFill>
                  <a:srgbClr val="0433FF"/>
                </a:solidFill>
              </a:rPr>
              <a:t>New Particles</a:t>
            </a:r>
            <a:r>
              <a:t>,</a:t>
            </a:r>
          </a:p>
          <a:p>
            <a:pPr defTabSz="830862">
              <a:defRPr sz="5400"/>
            </a:pPr>
            <a:r>
              <a:rPr b="0"/>
              <a:t>and </a:t>
            </a:r>
          </a:p>
          <a:p>
            <a:pPr defTabSz="830862">
              <a:defRPr sz="5400"/>
            </a:pPr>
            <a:r>
              <a:t>Precision measurements of </a:t>
            </a:r>
            <a:br/>
            <a:r>
              <a:rPr i="1">
                <a:solidFill>
                  <a:srgbClr val="FF2C79"/>
                </a:solidFill>
              </a:rPr>
              <a:t>H(125) Properties (couplings)</a:t>
            </a:r>
          </a:p>
        </p:txBody>
      </p:sp>
      <p:sp>
        <p:nvSpPr>
          <p:cNvPr id="1116" name="Shape 1116"/>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8" name="Shape 1118"/>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
        <p:nvSpPr>
          <p:cNvPr id="1119" name="Shape 1119"/>
          <p:cNvSpPr/>
          <p:nvPr/>
        </p:nvSpPr>
        <p:spPr>
          <a:xfrm>
            <a:off x="294229" y="1269189"/>
            <a:ext cx="7550529" cy="6503362"/>
          </a:xfrm>
          <a:prstGeom prst="rect">
            <a:avLst/>
          </a:prstGeom>
          <a:solidFill>
            <a:srgbClr val="FFFFFF">
              <a:alpha val="89802"/>
            </a:srgbClr>
          </a:solidFill>
          <a:ln w="3175">
            <a:solidFill>
              <a:srgbClr val="FFFFFF">
                <a:alpha val="89802"/>
              </a:srgbClr>
            </a:solidFill>
            <a:miter lim="400000"/>
          </a:ln>
          <a:effectLst>
            <a:outerShdw sx="100000" sy="100000" kx="0" ky="0" algn="b" rotWithShape="0" blurRad="12700" dist="0" dir="2700000">
              <a:srgbClr val="000000">
                <a:alpha val="42999"/>
              </a:srgbClr>
            </a:outerShdw>
          </a:effectLst>
        </p:spPr>
        <p:txBody>
          <a:bodyPr lIns="50800" tIns="50800" rIns="50800" bIns="50800" anchor="ctr"/>
          <a:lstStyle/>
          <a:p>
            <a:pPr algn="ctr" defTabSz="649111">
              <a:defRPr sz="3400">
                <a:solidFill>
                  <a:srgbClr val="FFFFFF"/>
                </a:solidFill>
                <a:effectLst>
                  <a:outerShdw sx="100000" sy="100000" kx="0" ky="0" algn="b" rotWithShape="0" blurRad="38100" dist="12700" dir="5400000">
                    <a:srgbClr val="000000">
                      <a:alpha val="50000"/>
                    </a:srgbClr>
                  </a:outerShdw>
                </a:effectLst>
                <a:latin typeface="Helvetica Neue"/>
                <a:ea typeface="Helvetica Neue"/>
                <a:cs typeface="Helvetica Neue"/>
                <a:sym typeface="Helvetica Neue"/>
              </a:defRPr>
            </a:pPr>
          </a:p>
        </p:txBody>
      </p:sp>
      <p:pic>
        <p:nvPicPr>
          <p:cNvPr id="1120" name="tHZWbtcCoupling to Higgs10.10.pdf"/>
          <p:cNvPicPr>
            <a:picLocks noChangeAspect="1"/>
          </p:cNvPicPr>
          <p:nvPr/>
        </p:nvPicPr>
        <p:blipFill>
          <a:blip r:embed="rId2">
            <a:extLst/>
          </a:blip>
          <a:stretch>
            <a:fillRect/>
          </a:stretch>
        </p:blipFill>
        <p:spPr>
          <a:xfrm>
            <a:off x="596431" y="2094702"/>
            <a:ext cx="6675101" cy="5576491"/>
          </a:xfrm>
          <a:prstGeom prst="rect">
            <a:avLst/>
          </a:prstGeom>
          <a:ln w="88900">
            <a:miter lim="400000"/>
          </a:ln>
        </p:spPr>
      </p:pic>
      <p:sp>
        <p:nvSpPr>
          <p:cNvPr id="1121" name="Shape 1121"/>
          <p:cNvSpPr/>
          <p:nvPr/>
        </p:nvSpPr>
        <p:spPr>
          <a:xfrm>
            <a:off x="4153119" y="4048542"/>
            <a:ext cx="1053333" cy="508176"/>
          </a:xfrm>
          <a:prstGeom prst="rect">
            <a:avLst/>
          </a:prstGeom>
          <a:ln w="12700">
            <a:miter lim="400000"/>
          </a:ln>
          <a:effectLst>
            <a:outerShdw sx="100000" sy="100000" kx="0" ky="0" algn="b" rotWithShape="0" blurRad="12700" dist="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44497" defTabSz="830862">
              <a:spcBef>
                <a:spcPts val="300"/>
              </a:spcBef>
              <a:buClr>
                <a:srgbClr val="FF2600"/>
              </a:buClr>
              <a:buFont typeface="Tahoma"/>
              <a:tabLst>
                <a:tab pos="609600" algn="l"/>
                <a:tab pos="2844800" algn="l"/>
                <a:tab pos="2882900" algn="l"/>
              </a:tabLst>
              <a:defRPr b="1" i="1" sz="3400">
                <a:solidFill>
                  <a:srgbClr val="FF2C79"/>
                </a:solidFill>
                <a:uFill>
                  <a:solidFill>
                    <a:srgbClr val="FF2C79"/>
                  </a:solidFill>
                </a:uFill>
                <a:latin typeface="Helvetica Neue"/>
                <a:ea typeface="Helvetica Neue"/>
                <a:cs typeface="Helvetica Neue"/>
                <a:sym typeface="Helvetica Neue"/>
              </a:defRPr>
            </a:lvl1pPr>
          </a:lstStyle>
          <a:p>
            <a:pPr/>
            <a:r>
              <a:t>SM</a:t>
            </a:r>
          </a:p>
        </p:txBody>
      </p:sp>
      <p:sp>
        <p:nvSpPr>
          <p:cNvPr id="1122" name="Shape 1122"/>
          <p:cNvSpPr/>
          <p:nvPr>
            <p:ph type="title"/>
          </p:nvPr>
        </p:nvSpPr>
        <p:spPr>
          <a:xfrm>
            <a:off x="1270000" y="-117972"/>
            <a:ext cx="10464801" cy="1320762"/>
          </a:xfrm>
          <a:prstGeom prst="rect">
            <a:avLst/>
          </a:prstGeom>
        </p:spPr>
        <p:txBody>
          <a:bodyPr anchor="t">
            <a:normAutofit fontScale="100000" lnSpcReduction="0"/>
          </a:bodyPr>
          <a:lstStyle>
            <a:lvl1pPr defTabSz="648072">
              <a:defRPr sz="5928"/>
            </a:lvl1pPr>
          </a:lstStyle>
          <a:p>
            <a:pPr/>
            <a:r>
              <a:t>Deviation in Higgs Couplings</a:t>
            </a:r>
          </a:p>
        </p:txBody>
      </p:sp>
      <p:sp>
        <p:nvSpPr>
          <p:cNvPr id="1123" name="Shape 1123"/>
          <p:cNvSpPr/>
          <p:nvPr/>
        </p:nvSpPr>
        <p:spPr>
          <a:xfrm>
            <a:off x="1047310" y="7382526"/>
            <a:ext cx="18923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44497" defTabSz="1439333">
              <a:buClr>
                <a:srgbClr val="2E467F"/>
              </a:buClr>
              <a:buFont typeface="Helvetica"/>
              <a:tabLst>
                <a:tab pos="609600" algn="l"/>
                <a:tab pos="2844800" algn="l"/>
                <a:tab pos="2882900" algn="l"/>
              </a:tabLst>
              <a:defRPr sz="1100">
                <a:solidFill>
                  <a:srgbClr val="2E467F"/>
                </a:solidFill>
                <a:uFill>
                  <a:solidFill>
                    <a:srgbClr val="2E467F"/>
                  </a:solidFill>
                </a:uFill>
                <a:latin typeface="Helvetica Neue"/>
                <a:ea typeface="Helvetica Neue"/>
                <a:cs typeface="Helvetica Neue"/>
                <a:sym typeface="Helvetica Neue"/>
              </a:defRPr>
            </a:lvl1pPr>
          </a:lstStyle>
          <a:p>
            <a:pPr/>
            <a:r>
              <a:t>ACFA Report</a:t>
            </a:r>
          </a:p>
        </p:txBody>
      </p:sp>
      <p:sp>
        <p:nvSpPr>
          <p:cNvPr id="1124" name="Shape 1124"/>
          <p:cNvSpPr/>
          <p:nvPr/>
        </p:nvSpPr>
        <p:spPr>
          <a:xfrm>
            <a:off x="1728068" y="1473532"/>
            <a:ext cx="5534816" cy="508176"/>
          </a:xfrm>
          <a:prstGeom prst="rect">
            <a:avLst/>
          </a:prstGeom>
          <a:ln w="12700">
            <a:miter lim="400000"/>
          </a:ln>
          <a:effectLst>
            <a:outerShdw sx="100000" sy="100000" kx="0" ky="0" algn="b" rotWithShape="0" blurRad="12700" dist="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44497" algn="ctr" defTabSz="830862">
              <a:spcBef>
                <a:spcPts val="300"/>
              </a:spcBef>
              <a:buClr>
                <a:srgbClr val="FF2600"/>
              </a:buClr>
              <a:buFont typeface="Tahoma"/>
              <a:tabLst>
                <a:tab pos="609600" algn="l"/>
                <a:tab pos="2844800" algn="l"/>
                <a:tab pos="2882900" algn="l"/>
              </a:tabLst>
              <a:defRPr b="1" i="1" sz="3400">
                <a:solidFill>
                  <a:srgbClr val="0433FF"/>
                </a:solidFill>
                <a:uFill>
                  <a:solidFill>
                    <a:srgbClr val="FF2C79"/>
                  </a:solidFill>
                </a:uFill>
                <a:latin typeface="Helvetica Neue"/>
                <a:ea typeface="Helvetica Neue"/>
                <a:cs typeface="Helvetica Neue"/>
                <a:sym typeface="Helvetica Neue"/>
              </a:defRPr>
            </a:lvl1pPr>
          </a:lstStyle>
          <a:p>
            <a:pPr/>
            <a:r>
              <a:t>Mass-coupling relation</a:t>
            </a:r>
          </a:p>
        </p:txBody>
      </p:sp>
      <p:sp>
        <p:nvSpPr>
          <p:cNvPr id="1125" name="Shape 1125"/>
          <p:cNvSpPr/>
          <p:nvPr/>
        </p:nvSpPr>
        <p:spPr>
          <a:xfrm>
            <a:off x="8199718" y="1370418"/>
            <a:ext cx="4030997" cy="98770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300480">
              <a:lnSpc>
                <a:spcPct val="90000"/>
              </a:lnSpc>
              <a:defRPr i="1" sz="2400">
                <a:latin typeface="+mn-lt"/>
                <a:ea typeface="+mn-ea"/>
                <a:cs typeface="+mn-cs"/>
                <a:sym typeface="Calibri"/>
              </a:defRPr>
            </a:pPr>
            <a:r>
              <a:rPr b="1">
                <a:solidFill>
                  <a:srgbClr val="660066"/>
                </a:solidFill>
                <a:latin typeface="Arial"/>
                <a:ea typeface="Arial"/>
                <a:cs typeface="Arial"/>
                <a:sym typeface="Arial"/>
              </a:rPr>
              <a:t>The size of the deviation depends on the new physics scale (</a:t>
            </a:r>
            <a:r>
              <a:rPr b="1">
                <a:solidFill>
                  <a:srgbClr val="660066"/>
                </a:solidFill>
                <a:latin typeface="Arial"/>
                <a:ea typeface="Arial"/>
                <a:cs typeface="Arial"/>
                <a:sym typeface="Arial"/>
              </a:rPr>
              <a:t>Λ</a:t>
            </a:r>
            <a:r>
              <a:rPr b="1" i="0">
                <a:solidFill>
                  <a:srgbClr val="660066"/>
                </a:solidFill>
                <a:latin typeface="Arial"/>
                <a:ea typeface="Arial"/>
                <a:cs typeface="Arial"/>
                <a:sym typeface="Arial"/>
              </a:rPr>
              <a:t>)</a:t>
            </a:r>
            <a:r>
              <a:rPr b="1">
                <a:solidFill>
                  <a:srgbClr val="660066"/>
                </a:solidFill>
                <a:latin typeface="Arial"/>
                <a:ea typeface="Arial"/>
                <a:cs typeface="Arial"/>
                <a:sym typeface="Arial"/>
              </a:rPr>
              <a:t>!</a:t>
            </a:r>
          </a:p>
        </p:txBody>
      </p:sp>
      <p:sp>
        <p:nvSpPr>
          <p:cNvPr id="1126" name="Shape 1126"/>
          <p:cNvSpPr/>
          <p:nvPr/>
        </p:nvSpPr>
        <p:spPr>
          <a:xfrm>
            <a:off x="11809382" y="5283829"/>
            <a:ext cx="735932" cy="513531"/>
          </a:xfrm>
          <a:prstGeom prst="ellipse">
            <a:avLst/>
          </a:prstGeom>
          <a:solidFill>
            <a:srgbClr val="FFFF66"/>
          </a:solidFill>
          <a:ln w="12700">
            <a:miter lim="400000"/>
          </a:ln>
        </p:spPr>
        <p:txBody>
          <a:bodyPr lIns="65023" tIns="65023" rIns="65023" bIns="65023" anchor="ctr"/>
          <a:lstStyle/>
          <a:p>
            <a:pPr algn="ctr">
              <a:defRPr sz="2200">
                <a:latin typeface="Arial"/>
                <a:ea typeface="Arial"/>
                <a:cs typeface="Arial"/>
                <a:sym typeface="Arial"/>
              </a:defRPr>
            </a:pPr>
          </a:p>
        </p:txBody>
      </p:sp>
      <p:pic>
        <p:nvPicPr>
          <p:cNvPr id="1127" name="image9.png" descr="latex-image-1.pdf"/>
          <p:cNvPicPr>
            <a:picLocks noChangeAspect="1"/>
          </p:cNvPicPr>
          <p:nvPr/>
        </p:nvPicPr>
        <p:blipFill>
          <a:blip r:embed="rId3">
            <a:extLst/>
          </a:blip>
          <a:stretch>
            <a:fillRect/>
          </a:stretch>
        </p:blipFill>
        <p:spPr>
          <a:xfrm>
            <a:off x="8317518" y="4995933"/>
            <a:ext cx="4520075" cy="679820"/>
          </a:xfrm>
          <a:prstGeom prst="rect">
            <a:avLst/>
          </a:prstGeom>
          <a:ln w="88900">
            <a:miter lim="400000"/>
          </a:ln>
        </p:spPr>
      </p:pic>
      <p:sp>
        <p:nvSpPr>
          <p:cNvPr id="1128" name="Shape 1128"/>
          <p:cNvSpPr/>
          <p:nvPr/>
        </p:nvSpPr>
        <p:spPr>
          <a:xfrm>
            <a:off x="8096779" y="3952511"/>
            <a:ext cx="4520075" cy="9660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300480">
              <a:defRPr sz="2200">
                <a:latin typeface="+mn-lt"/>
                <a:ea typeface="+mn-ea"/>
                <a:cs typeface="+mn-cs"/>
                <a:sym typeface="Calibri"/>
              </a:defRPr>
            </a:pPr>
            <a:r>
              <a:rPr u="sng"/>
              <a:t>example 1:</a:t>
            </a:r>
            <a:r>
              <a:rPr>
                <a:latin typeface="Arial"/>
                <a:ea typeface="Arial"/>
                <a:cs typeface="Arial"/>
                <a:sym typeface="Arial"/>
              </a:rPr>
              <a:t> </a:t>
            </a:r>
            <a:r>
              <a:rPr b="1">
                <a:solidFill>
                  <a:srgbClr val="0433FF"/>
                </a:solidFill>
                <a:latin typeface="Arial"/>
                <a:ea typeface="Arial"/>
                <a:cs typeface="Arial"/>
                <a:sym typeface="Arial"/>
              </a:rPr>
              <a:t>Minimal SUSY</a:t>
            </a:r>
            <a:br>
              <a:rPr b="1">
                <a:solidFill>
                  <a:srgbClr val="0433FF"/>
                </a:solidFill>
                <a:latin typeface="Arial"/>
                <a:ea typeface="Arial"/>
                <a:cs typeface="Arial"/>
                <a:sym typeface="Arial"/>
              </a:rPr>
            </a:br>
            <a:r>
              <a:rPr>
                <a:latin typeface="Arial"/>
                <a:ea typeface="Arial"/>
                <a:cs typeface="Arial"/>
                <a:sym typeface="Arial"/>
              </a:rPr>
              <a:t> </a:t>
            </a:r>
            <a:r>
              <a:rPr sz="2000">
                <a:latin typeface="Arial"/>
                <a:ea typeface="Arial"/>
                <a:cs typeface="Arial"/>
                <a:sym typeface="Arial"/>
              </a:rPr>
              <a:t>(MSSM : tanβ=5, radiative correction factor ≈ 1)</a:t>
            </a:r>
          </a:p>
        </p:txBody>
      </p:sp>
      <p:sp>
        <p:nvSpPr>
          <p:cNvPr id="1129" name="Shape 1129"/>
          <p:cNvSpPr/>
          <p:nvPr/>
        </p:nvSpPr>
        <p:spPr>
          <a:xfrm>
            <a:off x="8110399" y="6188869"/>
            <a:ext cx="4492835"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300480">
              <a:defRPr sz="2200">
                <a:latin typeface="+mn-lt"/>
                <a:ea typeface="+mn-ea"/>
                <a:cs typeface="+mn-cs"/>
                <a:sym typeface="Calibri"/>
              </a:defRPr>
            </a:pPr>
            <a:r>
              <a:rPr u="sng"/>
              <a:t>example</a:t>
            </a:r>
            <a:r>
              <a:rPr u="sng">
                <a:latin typeface="Arial"/>
                <a:ea typeface="Arial"/>
                <a:cs typeface="Arial"/>
                <a:sym typeface="Arial"/>
              </a:rPr>
              <a:t> 2:</a:t>
            </a:r>
            <a:r>
              <a:rPr>
                <a:latin typeface="Arial"/>
                <a:ea typeface="Arial"/>
                <a:cs typeface="Arial"/>
                <a:sym typeface="Arial"/>
              </a:rPr>
              <a:t> </a:t>
            </a:r>
            <a:r>
              <a:rPr b="1">
                <a:solidFill>
                  <a:srgbClr val="0433FF"/>
                </a:solidFill>
                <a:latin typeface="Arial"/>
                <a:ea typeface="Arial"/>
                <a:cs typeface="Arial"/>
                <a:sym typeface="Arial"/>
              </a:rPr>
              <a:t>Minimal Composite Higgs Model</a:t>
            </a:r>
          </a:p>
        </p:txBody>
      </p:sp>
      <p:sp>
        <p:nvSpPr>
          <p:cNvPr id="1130" name="Shape 1130"/>
          <p:cNvSpPr/>
          <p:nvPr/>
        </p:nvSpPr>
        <p:spPr>
          <a:xfrm>
            <a:off x="11009903" y="7274381"/>
            <a:ext cx="635118" cy="589020"/>
          </a:xfrm>
          <a:prstGeom prst="ellipse">
            <a:avLst/>
          </a:prstGeom>
          <a:solidFill>
            <a:srgbClr val="FFFF66"/>
          </a:solidFill>
          <a:ln w="12700">
            <a:miter lim="400000"/>
          </a:ln>
        </p:spPr>
        <p:txBody>
          <a:bodyPr lIns="65023" tIns="65023" rIns="65023" bIns="65023" anchor="ctr"/>
          <a:lstStyle/>
          <a:p>
            <a:pPr algn="ctr">
              <a:defRPr sz="2200">
                <a:latin typeface="Arial"/>
                <a:ea typeface="Arial"/>
                <a:cs typeface="Arial"/>
                <a:sym typeface="Arial"/>
              </a:defRPr>
            </a:pPr>
          </a:p>
        </p:txBody>
      </p:sp>
      <p:pic>
        <p:nvPicPr>
          <p:cNvPr id="1131" name="image10.png" descr="latex-image-1.pdf"/>
          <p:cNvPicPr>
            <a:picLocks noChangeAspect="1"/>
          </p:cNvPicPr>
          <p:nvPr/>
        </p:nvPicPr>
        <p:blipFill>
          <a:blip r:embed="rId4">
            <a:extLst/>
          </a:blip>
          <a:stretch>
            <a:fillRect/>
          </a:stretch>
        </p:blipFill>
        <p:spPr>
          <a:xfrm>
            <a:off x="8420257" y="6943287"/>
            <a:ext cx="3589919" cy="685879"/>
          </a:xfrm>
          <a:prstGeom prst="rect">
            <a:avLst/>
          </a:prstGeom>
          <a:ln w="88900">
            <a:miter lim="400000"/>
          </a:ln>
        </p:spPr>
      </p:pic>
      <p:sp>
        <p:nvSpPr>
          <p:cNvPr id="1132" name="Shape 1132"/>
          <p:cNvSpPr/>
          <p:nvPr/>
        </p:nvSpPr>
        <p:spPr>
          <a:xfrm>
            <a:off x="10689196" y="5701645"/>
            <a:ext cx="1802877" cy="35200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585216">
              <a:defRPr sz="16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heavy Higgs mass</a:t>
            </a:r>
          </a:p>
        </p:txBody>
      </p:sp>
      <p:sp>
        <p:nvSpPr>
          <p:cNvPr id="1133" name="Shape 1133"/>
          <p:cNvSpPr/>
          <p:nvPr/>
        </p:nvSpPr>
        <p:spPr>
          <a:xfrm>
            <a:off x="10689196" y="7694913"/>
            <a:ext cx="1599677" cy="352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585216">
              <a:defRPr sz="16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composite scale</a:t>
            </a:r>
          </a:p>
        </p:txBody>
      </p:sp>
      <p:grpSp>
        <p:nvGrpSpPr>
          <p:cNvPr id="1136" name="Group 1136"/>
          <p:cNvGrpSpPr/>
          <p:nvPr/>
        </p:nvGrpSpPr>
        <p:grpSpPr>
          <a:xfrm>
            <a:off x="1209398" y="8127937"/>
            <a:ext cx="11048393" cy="1419532"/>
            <a:chOff x="0" y="0"/>
            <a:chExt cx="11048391" cy="1419530"/>
          </a:xfrm>
        </p:grpSpPr>
        <p:sp>
          <p:nvSpPr>
            <p:cNvPr id="1135" name="Shape 1135"/>
            <p:cNvSpPr/>
            <p:nvPr/>
          </p:nvSpPr>
          <p:spPr>
            <a:xfrm>
              <a:off x="215900" y="139700"/>
              <a:ext cx="10616592" cy="860731"/>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algn="ctr" defTabSz="1300480">
                <a:defRPr sz="2200">
                  <a:latin typeface="Helvetica Neue"/>
                  <a:ea typeface="Helvetica Neue"/>
                  <a:cs typeface="Helvetica Neue"/>
                  <a:sym typeface="Helvetica Neue"/>
                </a:defRPr>
              </a:pPr>
              <a:r>
                <a:rPr>
                  <a:solidFill>
                    <a:srgbClr val="FF0000"/>
                  </a:solidFill>
                </a:rPr>
                <a:t>New physics at 1 TeV → </a:t>
              </a:r>
              <a:r>
                <a:rPr b="1">
                  <a:solidFill>
                    <a:srgbClr val="FF0000"/>
                  </a:solidFill>
                </a:rPr>
                <a:t>deviation is at most ~10%</a:t>
              </a:r>
              <a:r>
                <a:rPr>
                  <a:solidFill>
                    <a:srgbClr val="FF0000"/>
                  </a:solidFill>
                </a:rPr>
                <a:t>  </a:t>
              </a:r>
              <a:endParaRPr>
                <a:solidFill>
                  <a:srgbClr val="FF0000"/>
                </a:solidFill>
              </a:endParaRPr>
            </a:p>
            <a:p>
              <a:pPr algn="ctr" defTabSz="1300480">
                <a:defRPr sz="2400">
                  <a:latin typeface="Helvetica Neue"/>
                  <a:ea typeface="Helvetica Neue"/>
                  <a:cs typeface="Helvetica Neue"/>
                  <a:sym typeface="Helvetica Neue"/>
                </a:defRPr>
              </a:pPr>
              <a:r>
                <a:rPr>
                  <a:solidFill>
                    <a:srgbClr val="FF0000"/>
                  </a:solidFill>
                </a:rPr>
                <a:t>We </a:t>
              </a:r>
              <a:r>
                <a:rPr b="1" i="1">
                  <a:solidFill>
                    <a:srgbClr val="FF0000"/>
                  </a:solidFill>
                </a:rPr>
                <a:t>need a %-level precision </a:t>
              </a:r>
              <a:r>
                <a:rPr>
                  <a:solidFill>
                    <a:srgbClr val="FF0000"/>
                  </a:solidFill>
                </a:rPr>
                <a:t>→ LHC is not enough → </a:t>
              </a:r>
              <a:r>
                <a:rPr b="1" i="1">
                  <a:solidFill>
                    <a:srgbClr val="FF0000"/>
                  </a:solidFill>
                </a:rPr>
                <a:t>ILC at 500 GeV</a:t>
              </a:r>
            </a:p>
          </p:txBody>
        </p:sp>
        <p:pic>
          <p:nvPicPr>
            <p:cNvPr id="1134" name=""/>
            <p:cNvPicPr>
              <a:picLocks noChangeAspect="0"/>
            </p:cNvPicPr>
            <p:nvPr/>
          </p:nvPicPr>
          <p:blipFill>
            <a:blip r:embed="rId5">
              <a:extLst/>
            </a:blip>
            <a:stretch>
              <a:fillRect/>
            </a:stretch>
          </p:blipFill>
          <p:spPr>
            <a:xfrm>
              <a:off x="0" y="0"/>
              <a:ext cx="11048392" cy="1419531"/>
            </a:xfrm>
            <a:prstGeom prst="rect">
              <a:avLst/>
            </a:prstGeom>
            <a:effectLst/>
          </p:spPr>
        </p:pic>
      </p:grpSp>
      <p:sp>
        <p:nvSpPr>
          <p:cNvPr id="1137" name="Shape 1137"/>
          <p:cNvSpPr/>
          <p:nvPr/>
        </p:nvSpPr>
        <p:spPr>
          <a:xfrm>
            <a:off x="8162098" y="2548703"/>
            <a:ext cx="4389437" cy="9893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1300480">
              <a:lnSpc>
                <a:spcPct val="90000"/>
              </a:lnSpc>
              <a:defRPr b="1" i="1" sz="3400">
                <a:solidFill>
                  <a:srgbClr val="FF2C79"/>
                </a:solidFill>
                <a:latin typeface="+mn-lt"/>
                <a:ea typeface="+mn-ea"/>
                <a:cs typeface="+mn-cs"/>
                <a:sym typeface="Calibri"/>
              </a:defRPr>
            </a:lvl1pPr>
          </a:lstStyle>
          <a:p>
            <a:pPr/>
            <a:r>
              <a:t>Decoupling Theorem: Λ↑ → SM</a:t>
            </a:r>
          </a:p>
        </p:txBody>
      </p:sp>
      <p:sp>
        <p:nvSpPr>
          <p:cNvPr id="1138" name="Shape 1138"/>
          <p:cNvSpPr/>
          <p:nvPr/>
        </p:nvSpPr>
        <p:spPr>
          <a:xfrm>
            <a:off x="1663182" y="2127214"/>
            <a:ext cx="4541599" cy="677696"/>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44497" defTabSz="1063503">
              <a:spcBef>
                <a:spcPts val="300"/>
              </a:spcBef>
              <a:buClr>
                <a:srgbClr val="FF2600"/>
              </a:buClr>
              <a:buFont typeface="Tahoma"/>
              <a:tabLst>
                <a:tab pos="787400" algn="l"/>
                <a:tab pos="3644900" algn="l"/>
                <a:tab pos="3695700" algn="l"/>
              </a:tabLst>
              <a:defRPr b="1" i="1" sz="2200">
                <a:solidFill>
                  <a:srgbClr val="FF2C79"/>
                </a:solidFill>
                <a:uFill>
                  <a:solidFill>
                    <a:srgbClr val="FF2C79"/>
                  </a:solidFill>
                </a:uFill>
                <a:latin typeface="Helvetica Neue"/>
                <a:ea typeface="Helvetica Neue"/>
                <a:cs typeface="Helvetica Neue"/>
                <a:sym typeface="Helvetica Neue"/>
              </a:defRPr>
            </a:lvl1pPr>
          </a:lstStyle>
          <a:p>
            <a:pPr/>
            <a:r>
              <a:t>Any deviation from the straight line signals BSM! </a:t>
            </a:r>
          </a:p>
        </p:txBody>
      </p:sp>
      <p:sp>
        <p:nvSpPr>
          <p:cNvPr id="1139" name="Shape 1139"/>
          <p:cNvSpPr/>
          <p:nvPr/>
        </p:nvSpPr>
        <p:spPr>
          <a:xfrm>
            <a:off x="3035665" y="5799181"/>
            <a:ext cx="4030997" cy="726465"/>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marL="144497" defTabSz="1063503">
              <a:spcBef>
                <a:spcPts val="300"/>
              </a:spcBef>
              <a:buClr>
                <a:srgbClr val="FF2600"/>
              </a:buClr>
              <a:buFont typeface="Tahoma"/>
              <a:tabLst>
                <a:tab pos="787400" algn="l"/>
                <a:tab pos="3644900" algn="l"/>
                <a:tab pos="3695700" algn="l"/>
              </a:tabLst>
              <a:defRPr b="1" i="1" sz="2200">
                <a:solidFill>
                  <a:srgbClr val="000090"/>
                </a:solidFill>
                <a:uFill>
                  <a:solidFill>
                    <a:srgbClr val="FF2C79"/>
                  </a:solidFill>
                </a:uFill>
                <a:latin typeface="Helvetica Neue"/>
                <a:ea typeface="Helvetica Neue"/>
                <a:cs typeface="Helvetica Neue"/>
                <a:sym typeface="Helvetica Neue"/>
              </a:defRPr>
            </a:pPr>
            <a:r>
              <a:t>Different models predict</a:t>
            </a:r>
          </a:p>
          <a:p>
            <a:pPr marL="144497" defTabSz="1063503">
              <a:spcBef>
                <a:spcPts val="300"/>
              </a:spcBef>
              <a:buClr>
                <a:srgbClr val="FF2600"/>
              </a:buClr>
              <a:buFont typeface="Tahoma"/>
              <a:tabLst>
                <a:tab pos="787400" algn="l"/>
                <a:tab pos="3644900" algn="l"/>
                <a:tab pos="3695700" algn="l"/>
              </a:tabLst>
              <a:defRPr b="1" i="1" sz="2200">
                <a:solidFill>
                  <a:srgbClr val="000090"/>
                </a:solidFill>
                <a:uFill>
                  <a:solidFill>
                    <a:srgbClr val="FF2C79"/>
                  </a:solidFill>
                </a:uFill>
                <a:latin typeface="Helvetica Neue"/>
                <a:ea typeface="Helvetica Neue"/>
                <a:cs typeface="Helvetica Neue"/>
                <a:sym typeface="Helvetica Neue"/>
              </a:defRPr>
            </a:pPr>
            <a:r>
              <a:t>different deviation patterns!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1" name="Shape 1141"/>
          <p:cNvSpPr/>
          <p:nvPr>
            <p:ph type="title"/>
          </p:nvPr>
        </p:nvSpPr>
        <p:spPr>
          <a:xfrm>
            <a:off x="1269999" y="917440"/>
            <a:ext cx="10464801" cy="7918720"/>
          </a:xfrm>
          <a:prstGeom prst="rect">
            <a:avLst/>
          </a:prstGeom>
        </p:spPr>
        <p:txBody>
          <a:bodyPr/>
          <a:lstStyle>
            <a:lvl1pPr defTabSz="830862"/>
          </a:lstStyle>
          <a:p>
            <a:pPr/>
            <a:r>
              <a:t>Why 500 GeV?</a:t>
            </a:r>
          </a:p>
        </p:txBody>
      </p:sp>
      <p:sp>
        <p:nvSpPr>
          <p:cNvPr id="1142" name="Shape 1142"/>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4" name="Shape 1144"/>
          <p:cNvSpPr/>
          <p:nvPr/>
        </p:nvSpPr>
        <p:spPr>
          <a:xfrm>
            <a:off x="698500" y="1638300"/>
            <a:ext cx="9702801" cy="19304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8"/>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45" name="Shape 1145"/>
          <p:cNvSpPr/>
          <p:nvPr/>
        </p:nvSpPr>
        <p:spPr>
          <a:xfrm>
            <a:off x="698500" y="3657600"/>
            <a:ext cx="9702801" cy="19304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8"/>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46" name="Shape 1146"/>
          <p:cNvSpPr/>
          <p:nvPr/>
        </p:nvSpPr>
        <p:spPr>
          <a:xfrm>
            <a:off x="698500" y="5676900"/>
            <a:ext cx="9702801" cy="27813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8"/>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47" name="Shape 1147"/>
          <p:cNvSpPr/>
          <p:nvPr>
            <p:ph type="title"/>
          </p:nvPr>
        </p:nvSpPr>
        <p:spPr>
          <a:xfrm>
            <a:off x="183120" y="-195616"/>
            <a:ext cx="12638561" cy="1749779"/>
          </a:xfrm>
          <a:prstGeom prst="rect">
            <a:avLst/>
          </a:prstGeom>
        </p:spPr>
        <p:txBody>
          <a:bodyPr lIns="38100" tIns="38100" rIns="38100" bIns="38100"/>
          <a:lstStyle/>
          <a:p>
            <a:pPr>
              <a:spcBef>
                <a:spcPts val="300"/>
              </a:spcBef>
              <a:defRPr b="0"/>
            </a:pPr>
            <a:r>
              <a:rPr sz="4800">
                <a:solidFill>
                  <a:srgbClr val="2E467F"/>
                </a:solidFill>
                <a:effectLst>
                  <a:outerShdw sx="100000" sy="100000" kx="0" ky="0" algn="b" rotWithShape="0" blurRad="50800" dist="38100" dir="2700000">
                    <a:srgbClr val="000000">
                      <a:alpha val="43000"/>
                    </a:srgbClr>
                  </a:outerShdw>
                </a:effectLst>
                <a:uFill>
                  <a:solidFill>
                    <a:srgbClr val="2E467F"/>
                  </a:solidFill>
                </a:uFill>
              </a:rPr>
              <a:t>Higgs-related Physics at Ecm ≲ 500 GeV</a:t>
            </a:r>
            <a:br>
              <a:rPr sz="4800">
                <a:solidFill>
                  <a:srgbClr val="2E467F"/>
                </a:solidFill>
                <a:effectLst>
                  <a:outerShdw sx="100000" sy="100000" kx="0" ky="0" algn="b" rotWithShape="0" blurRad="50800" dist="38100" dir="2700000">
                    <a:srgbClr val="000000">
                      <a:alpha val="43000"/>
                    </a:srgbClr>
                  </a:outerShdw>
                </a:effectLst>
                <a:uFill>
                  <a:solidFill>
                    <a:srgbClr val="2E467F"/>
                  </a:solidFill>
                </a:uFill>
              </a:rPr>
            </a:br>
            <a:r>
              <a:rPr sz="3300">
                <a:solidFill>
                  <a:srgbClr val="2E467F"/>
                </a:solidFill>
                <a:effectLst>
                  <a:outerShdw sx="100000" sy="100000" kx="0" ky="0" algn="b" rotWithShape="0" blurRad="50800" dist="38100" dir="2700000">
                    <a:srgbClr val="000000">
                      <a:alpha val="43000"/>
                    </a:srgbClr>
                  </a:outerShdw>
                </a:effectLst>
                <a:uFill>
                  <a:solidFill>
                    <a:srgbClr val="2E467F"/>
                  </a:solidFill>
                </a:uFill>
              </a:rPr>
              <a:t>Three well know thresholds</a:t>
            </a:r>
          </a:p>
        </p:txBody>
      </p:sp>
      <p:sp>
        <p:nvSpPr>
          <p:cNvPr id="1148" name="Shape 1148"/>
          <p:cNvSpPr/>
          <p:nvPr>
            <p:ph type="body" idx="1"/>
          </p:nvPr>
        </p:nvSpPr>
        <p:spPr>
          <a:xfrm>
            <a:off x="571500" y="1657773"/>
            <a:ext cx="9893301" cy="7150101"/>
          </a:xfrm>
          <a:prstGeom prst="rect">
            <a:avLst/>
          </a:prstGeom>
        </p:spPr>
        <p:txBody>
          <a:bodyPr lIns="38100" tIns="38100" rIns="38100" bIns="38100"/>
          <a:lstStyle/>
          <a:p>
            <a:pPr marL="0" indent="0">
              <a:lnSpc>
                <a:spcPct val="120000"/>
              </a:lnSpc>
              <a:spcBef>
                <a:spcPts val="0"/>
              </a:spcBef>
              <a:buClr>
                <a:srgbClr val="FF2600"/>
              </a:buClr>
              <a:buSzTx/>
              <a:buFont typeface="Helvetica Neue"/>
              <a:buNone/>
              <a:defRPr b="1" sz="1600"/>
            </a:pPr>
            <a:r>
              <a:rPr b="0">
                <a:solidFill>
                  <a:srgbClr val="FF2600"/>
                </a:solidFill>
                <a:uFill>
                  <a:solidFill>
                    <a:srgbClr val="FF2600"/>
                  </a:solidFill>
                </a:uFill>
              </a:rPr>
              <a:t>ZH @ 250 GeV </a:t>
            </a:r>
            <a:r>
              <a:rPr b="0"/>
              <a:t>(~M</a:t>
            </a:r>
            <a:r>
              <a:rPr b="0" sz="1200"/>
              <a:t>Z</a:t>
            </a:r>
            <a:r>
              <a:rPr b="0"/>
              <a:t>+M</a:t>
            </a:r>
            <a:r>
              <a:rPr b="0" sz="1200"/>
              <a:t>H</a:t>
            </a:r>
            <a:r>
              <a:rPr b="0"/>
              <a:t>+20GeV)</a:t>
            </a:r>
            <a:r>
              <a:rPr b="0">
                <a:latin typeface="ヒラギノ角ゴ ProN W3"/>
                <a:ea typeface="ヒラギノ角ゴ ProN W3"/>
                <a:cs typeface="ヒラギノ角ゴ ProN W3"/>
                <a:sym typeface="ヒラギノ角ゴ ProN W3"/>
              </a:rPr>
              <a:t>：</a:t>
            </a:r>
          </a:p>
          <a:p>
            <a:pPr lvl="1" marL="623711" indent="-166511">
              <a:lnSpc>
                <a:spcPct val="120000"/>
              </a:lnSpc>
              <a:spcBef>
                <a:spcPts val="400"/>
              </a:spcBef>
              <a:buClr>
                <a:srgbClr val="2E467F"/>
              </a:buClr>
              <a:buSzPct val="125000"/>
              <a:buFont typeface="Helvetica Neue"/>
              <a:defRPr sz="1600"/>
            </a:pPr>
            <a:r>
              <a:t>Higgs mass, width, J</a:t>
            </a:r>
            <a:r>
              <a:rPr baseline="31999"/>
              <a:t>PC</a:t>
            </a:r>
          </a:p>
          <a:p>
            <a:pPr lvl="1" marL="623711" indent="-166511">
              <a:lnSpc>
                <a:spcPct val="120000"/>
              </a:lnSpc>
              <a:spcBef>
                <a:spcPts val="400"/>
              </a:spcBef>
              <a:buClr>
                <a:srgbClr val="2E467F"/>
              </a:buClr>
              <a:buSzPct val="125000"/>
              <a:buFont typeface="Helvetica Neue"/>
              <a:defRPr sz="1600"/>
            </a:pPr>
            <a:r>
              <a:t>Gauge quantum numbers</a:t>
            </a:r>
          </a:p>
          <a:p>
            <a:pPr lvl="1" marL="623711" indent="-166511">
              <a:lnSpc>
                <a:spcPct val="120000"/>
              </a:lnSpc>
              <a:spcBef>
                <a:spcPts val="400"/>
              </a:spcBef>
              <a:buClr>
                <a:srgbClr val="2E467F"/>
              </a:buClr>
              <a:buSzPct val="125000"/>
              <a:buFont typeface="Helvetica Neue"/>
              <a:defRPr sz="1600"/>
            </a:pPr>
            <a:r>
              <a:t>Absolute measurement of HZZ coupling (</a:t>
            </a:r>
            <a:r>
              <a:rPr b="1" i="1"/>
              <a:t>recoil mass</a:t>
            </a:r>
            <a:r>
              <a:t>)</a:t>
            </a:r>
          </a:p>
          <a:p>
            <a:pPr lvl="1" marL="623711" indent="-166511">
              <a:lnSpc>
                <a:spcPct val="120000"/>
              </a:lnSpc>
              <a:spcBef>
                <a:spcPts val="400"/>
              </a:spcBef>
              <a:buClr>
                <a:srgbClr val="2E467F"/>
              </a:buClr>
              <a:buSzPct val="125000"/>
              <a:buFont typeface="Helvetica Neue"/>
              <a:defRPr sz="1600"/>
            </a:pPr>
            <a:r>
              <a:t>BR(h-&gt;VV,qq,ll,invisible) : V=W/Z(direct), g,</a:t>
            </a:r>
            <a:r>
              <a:rPr sz="1400">
                <a:uFill>
                  <a:solidFill>
                    <a:srgbClr val="000000"/>
                  </a:solidFill>
                </a:uFill>
                <a:latin typeface="ヒラギノ角ゴ Pro W3"/>
                <a:ea typeface="ヒラギノ角ゴ Pro W3"/>
                <a:cs typeface="ヒラギノ角ゴ Pro W3"/>
                <a:sym typeface="ヒラギノ角ゴ Pro W3"/>
              </a:rPr>
              <a:t> </a:t>
            </a:r>
            <a:r>
              <a:rPr sz="1400">
                <a:latin typeface="Helvetica Neue Light"/>
                <a:ea typeface="Helvetica Neue Light"/>
                <a:cs typeface="Helvetica Neue Light"/>
                <a:sym typeface="Helvetica Neue Light"/>
              </a:rPr>
              <a:t>γ </a:t>
            </a:r>
            <a:r>
              <a:t>(loop)</a:t>
            </a:r>
          </a:p>
          <a:p>
            <a:pPr marL="0" indent="0">
              <a:lnSpc>
                <a:spcPct val="120000"/>
              </a:lnSpc>
              <a:spcBef>
                <a:spcPts val="2000"/>
              </a:spcBef>
              <a:buClr>
                <a:srgbClr val="FF2600"/>
              </a:buClr>
              <a:buSzTx/>
              <a:buFont typeface="Helvetica Neue"/>
              <a:buNone/>
              <a:defRPr b="1" sz="1600"/>
            </a:pPr>
            <a:r>
              <a:rPr b="0">
                <a:solidFill>
                  <a:srgbClr val="FF2600"/>
                </a:solidFill>
                <a:uFill>
                  <a:solidFill>
                    <a:srgbClr val="FF2600"/>
                  </a:solidFill>
                </a:uFill>
              </a:rPr>
              <a:t>ttbar @ 340-350GeV </a:t>
            </a:r>
            <a:r>
              <a:rPr b="0"/>
              <a:t>(~2mt)</a:t>
            </a:r>
            <a:r>
              <a:rPr b="0">
                <a:latin typeface="ヒラギノ角ゴ ProN W3"/>
                <a:ea typeface="ヒラギノ角ゴ ProN W3"/>
                <a:cs typeface="ヒラギノ角ゴ ProN W3"/>
                <a:sym typeface="ヒラギノ角ゴ ProN W3"/>
              </a:rPr>
              <a:t>：</a:t>
            </a:r>
            <a:r>
              <a:rPr b="0"/>
              <a:t>ZH meas. Is also possible</a:t>
            </a:r>
          </a:p>
          <a:p>
            <a:pPr lvl="1" marL="623711" indent="-166511">
              <a:lnSpc>
                <a:spcPct val="120000"/>
              </a:lnSpc>
              <a:spcBef>
                <a:spcPts val="200"/>
              </a:spcBef>
              <a:buClr>
                <a:srgbClr val="2E467F"/>
              </a:buClr>
              <a:buSzPct val="125000"/>
              <a:buFont typeface="Helvetica Neue"/>
              <a:defRPr sz="1600"/>
            </a:pPr>
            <a:r>
              <a:t>Threshold scan --&gt; </a:t>
            </a:r>
            <a:r>
              <a:rPr>
                <a:solidFill>
                  <a:srgbClr val="FF2C79"/>
                </a:solidFill>
              </a:rPr>
              <a:t>theoretically clean </a:t>
            </a:r>
            <a:r>
              <a:rPr b="1" i="1">
                <a:solidFill>
                  <a:srgbClr val="FF2C79"/>
                </a:solidFill>
              </a:rPr>
              <a:t>mt</a:t>
            </a:r>
            <a:r>
              <a:rPr>
                <a:solidFill>
                  <a:srgbClr val="FF2C79"/>
                </a:solidFill>
              </a:rPr>
              <a:t> measurement: </a:t>
            </a:r>
            <a:br>
              <a:rPr>
                <a:solidFill>
                  <a:srgbClr val="FF2C79"/>
                </a:solidFill>
              </a:rPr>
            </a:br>
            <a:r>
              <a:rPr>
                <a:solidFill>
                  <a:srgbClr val="FF2C79"/>
                </a:solidFill>
              </a:rPr>
              <a:t>                                </a:t>
            </a:r>
            <a:r>
              <a:t>--&gt; test stability of the SM vacuum</a:t>
            </a:r>
            <a:br>
              <a:rPr>
                <a:solidFill>
                  <a:srgbClr val="2E467F"/>
                </a:solidFill>
              </a:rPr>
            </a:br>
            <a:r>
              <a:t>                          --&gt; </a:t>
            </a:r>
            <a:r>
              <a:rPr>
                <a:solidFill>
                  <a:srgbClr val="FF2C79"/>
                </a:solidFill>
              </a:rPr>
              <a:t>indirect meas. of </a:t>
            </a:r>
            <a:r>
              <a:rPr b="1" i="1">
                <a:solidFill>
                  <a:srgbClr val="FF2C79"/>
                </a:solidFill>
              </a:rPr>
              <a:t>top Yukawa</a:t>
            </a:r>
            <a:r>
              <a:rPr>
                <a:solidFill>
                  <a:srgbClr val="FF2C79"/>
                </a:solidFill>
              </a:rPr>
              <a:t> coupling</a:t>
            </a:r>
          </a:p>
          <a:p>
            <a:pPr lvl="1" marL="623711" indent="-166511">
              <a:lnSpc>
                <a:spcPct val="120000"/>
              </a:lnSpc>
              <a:spcBef>
                <a:spcPts val="400"/>
              </a:spcBef>
              <a:buClr>
                <a:srgbClr val="2E467F"/>
              </a:buClr>
              <a:buSzPct val="125000"/>
              <a:buFont typeface="Helvetica Neue"/>
              <a:defRPr sz="1600"/>
            </a:pPr>
            <a:r>
              <a:t>A</a:t>
            </a:r>
            <a:r>
              <a:rPr baseline="-5999"/>
              <a:t>FB</a:t>
            </a:r>
            <a:r>
              <a:t>, Top momentum measurements</a:t>
            </a:r>
          </a:p>
          <a:p>
            <a:pPr lvl="1" marL="623711" indent="-166511">
              <a:lnSpc>
                <a:spcPct val="120000"/>
              </a:lnSpc>
              <a:spcBef>
                <a:spcPts val="2000"/>
              </a:spcBef>
              <a:buClr>
                <a:srgbClr val="2E467F"/>
              </a:buClr>
              <a:buSzPct val="125000"/>
              <a:buFont typeface="Helvetica Neue"/>
              <a:defRPr sz="1600"/>
            </a:pPr>
            <a:r>
              <a:t>Form factor measurements</a:t>
            </a:r>
          </a:p>
          <a:p>
            <a:pPr marL="0" indent="0">
              <a:lnSpc>
                <a:spcPct val="120000"/>
              </a:lnSpc>
              <a:spcBef>
                <a:spcPts val="0"/>
              </a:spcBef>
              <a:buClr>
                <a:srgbClr val="2E467F"/>
              </a:buClr>
              <a:buSzTx/>
              <a:buFont typeface="Helvetica Neue"/>
              <a:buNone/>
              <a:defRPr sz="1600"/>
            </a:pPr>
            <a:r>
              <a:rPr>
                <a:solidFill>
                  <a:srgbClr val="FF2600"/>
                </a:solidFill>
                <a:uFill>
                  <a:solidFill>
                    <a:srgbClr val="FF2600"/>
                  </a:solidFill>
                </a:uFill>
              </a:rPr>
              <a:t>vvH @ 350 - 500GeV</a:t>
            </a:r>
            <a:r>
              <a:rPr>
                <a:latin typeface="ヒラギノ角ゴ ProN W3"/>
                <a:ea typeface="ヒラギノ角ゴ ProN W3"/>
                <a:cs typeface="ヒラギノ角ゴ ProN W3"/>
                <a:sym typeface="ヒラギノ角ゴ ProN W3"/>
              </a:rPr>
              <a:t>：</a:t>
            </a:r>
          </a:p>
          <a:p>
            <a:pPr lvl="1" marL="623711" indent="-166511">
              <a:lnSpc>
                <a:spcPct val="120000"/>
              </a:lnSpc>
              <a:spcBef>
                <a:spcPts val="1000"/>
              </a:spcBef>
              <a:buClr>
                <a:srgbClr val="2E467F"/>
              </a:buClr>
              <a:buSzPct val="125000"/>
              <a:buFont typeface="Helvetica Neue"/>
              <a:defRPr sz="1600"/>
            </a:pPr>
            <a:r>
              <a:rPr b="1" i="1"/>
              <a:t>HWW coupling</a:t>
            </a:r>
            <a:r>
              <a:t> -&gt; </a:t>
            </a:r>
            <a:r>
              <a:rPr b="1" i="1">
                <a:solidFill>
                  <a:srgbClr val="FF2C79"/>
                </a:solidFill>
              </a:rPr>
              <a:t>total width</a:t>
            </a:r>
            <a:r>
              <a:t> --&gt; absolute normalization of Higgs couplings </a:t>
            </a:r>
          </a:p>
          <a:p>
            <a:pPr marL="0" indent="0">
              <a:lnSpc>
                <a:spcPct val="120000"/>
              </a:lnSpc>
              <a:spcBef>
                <a:spcPts val="500"/>
              </a:spcBef>
              <a:buClr>
                <a:srgbClr val="FF2600"/>
              </a:buClr>
              <a:buSzTx/>
              <a:buFont typeface="Helvetica Neue"/>
              <a:buNone/>
              <a:defRPr b="1" sz="1600"/>
            </a:pPr>
            <a:r>
              <a:rPr b="0">
                <a:solidFill>
                  <a:srgbClr val="FF2600"/>
                </a:solidFill>
                <a:uFill>
                  <a:solidFill>
                    <a:srgbClr val="FF2600"/>
                  </a:solidFill>
                </a:uFill>
              </a:rPr>
              <a:t>ZHH @ 500GeV </a:t>
            </a:r>
            <a:r>
              <a:rPr b="0"/>
              <a:t>(~M</a:t>
            </a:r>
            <a:r>
              <a:rPr b="0" sz="1200"/>
              <a:t>Z</a:t>
            </a:r>
            <a:r>
              <a:rPr b="0"/>
              <a:t>+2M</a:t>
            </a:r>
            <a:r>
              <a:rPr b="0" sz="1200"/>
              <a:t>H</a:t>
            </a:r>
            <a:r>
              <a:rPr b="0"/>
              <a:t>+170GeV)</a:t>
            </a:r>
            <a:r>
              <a:rPr b="0">
                <a:latin typeface="ヒラギノ角ゴ ProN W3"/>
                <a:ea typeface="ヒラギノ角ゴ ProN W3"/>
                <a:cs typeface="ヒラギノ角ゴ ProN W3"/>
                <a:sym typeface="ヒラギノ角ゴ ProN W3"/>
              </a:rPr>
              <a:t>：</a:t>
            </a:r>
          </a:p>
          <a:p>
            <a:pPr lvl="1" marL="623711" indent="-166511">
              <a:lnSpc>
                <a:spcPct val="120000"/>
              </a:lnSpc>
              <a:buClr>
                <a:srgbClr val="2E467F"/>
              </a:buClr>
              <a:buSzPct val="125000"/>
              <a:buFont typeface="Helvetica Neue"/>
              <a:defRPr sz="1600"/>
            </a:pPr>
            <a:r>
              <a:t>Prod. cross section attains its maximum at around 500GeV -&gt; </a:t>
            </a:r>
            <a:r>
              <a:rPr b="1" i="1">
                <a:solidFill>
                  <a:srgbClr val="FF2C79"/>
                </a:solidFill>
              </a:rPr>
              <a:t>Higgs self-coupling</a:t>
            </a:r>
          </a:p>
          <a:p>
            <a:pPr marL="0" indent="0">
              <a:lnSpc>
                <a:spcPct val="120000"/>
              </a:lnSpc>
              <a:spcBef>
                <a:spcPts val="0"/>
              </a:spcBef>
              <a:buClr>
                <a:srgbClr val="FF2600"/>
              </a:buClr>
              <a:buSzTx/>
              <a:buFont typeface="Helvetica Neue"/>
              <a:buNone/>
              <a:defRPr b="1" sz="1600"/>
            </a:pPr>
            <a:r>
              <a:rPr b="0">
                <a:solidFill>
                  <a:srgbClr val="FF2600"/>
                </a:solidFill>
                <a:uFill>
                  <a:solidFill>
                    <a:srgbClr val="FF2600"/>
                  </a:solidFill>
                </a:uFill>
              </a:rPr>
              <a:t>ttbarH @ 500GeV </a:t>
            </a:r>
            <a:r>
              <a:rPr b="0"/>
              <a:t>(~2mt+M</a:t>
            </a:r>
            <a:r>
              <a:rPr b="0" sz="1200"/>
              <a:t>H</a:t>
            </a:r>
            <a:r>
              <a:rPr b="0"/>
              <a:t>+30GeV)</a:t>
            </a:r>
            <a:r>
              <a:rPr b="0">
                <a:latin typeface="ヒラギノ角ゴ ProN W3"/>
                <a:ea typeface="ヒラギノ角ゴ ProN W3"/>
                <a:cs typeface="ヒラギノ角ゴ ProN W3"/>
                <a:sym typeface="ヒラギノ角ゴ ProN W3"/>
              </a:rPr>
              <a:t>：</a:t>
            </a:r>
          </a:p>
          <a:p>
            <a:pPr lvl="1" marL="623711" indent="-166511">
              <a:lnSpc>
                <a:spcPct val="120000"/>
              </a:lnSpc>
              <a:spcBef>
                <a:spcPts val="0"/>
              </a:spcBef>
              <a:buClr>
                <a:srgbClr val="2E467F"/>
              </a:buClr>
              <a:buSzPct val="125000"/>
              <a:buFont typeface="Helvetica Neue"/>
              <a:defRPr sz="1600"/>
            </a:pPr>
            <a:r>
              <a:t>Prod. cross section becomes maximum at around 800GeV.</a:t>
            </a:r>
          </a:p>
          <a:p>
            <a:pPr lvl="1" marL="623711" indent="-166511">
              <a:lnSpc>
                <a:spcPct val="120000"/>
              </a:lnSpc>
              <a:spcBef>
                <a:spcPts val="0"/>
              </a:spcBef>
              <a:buClr>
                <a:srgbClr val="2E467F"/>
              </a:buClr>
              <a:buSzPct val="125000"/>
              <a:buFont typeface="Helvetica Neue"/>
              <a:defRPr sz="1600"/>
            </a:pPr>
            <a:r>
              <a:t>QCD threshold correction enhances the cross section -&gt; </a:t>
            </a:r>
            <a:r>
              <a:rPr b="1" i="1">
                <a:solidFill>
                  <a:srgbClr val="FF2C79"/>
                </a:solidFill>
              </a:rPr>
              <a:t>top Yukawa</a:t>
            </a:r>
            <a:r>
              <a:t> measurable at 500GeV concurrently with the self-coupling</a:t>
            </a:r>
          </a:p>
        </p:txBody>
      </p:sp>
      <p:sp>
        <p:nvSpPr>
          <p:cNvPr id="1149" name="Shape 1149"/>
          <p:cNvSpPr/>
          <p:nvPr/>
        </p:nvSpPr>
        <p:spPr>
          <a:xfrm>
            <a:off x="5422900" y="5127187"/>
            <a:ext cx="4673600" cy="2286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algn="ctr" defTabSz="584200">
              <a:buClr>
                <a:srgbClr val="000000"/>
              </a:buClr>
              <a:defRPr sz="4000">
                <a:latin typeface="ヒラギノ角ゴ Pro W3"/>
                <a:ea typeface="ヒラギノ角ゴ Pro W3"/>
                <a:cs typeface="ヒラギノ角ゴ Pro W3"/>
                <a:sym typeface="ヒラギノ角ゴ Pro W3"/>
              </a:defRPr>
            </a:pPr>
            <a:r>
              <a:rPr sz="1400">
                <a:latin typeface="Helvetica Neue Light"/>
                <a:ea typeface="Helvetica Neue Light"/>
                <a:cs typeface="Helvetica Neue Light"/>
                <a:sym typeface="Helvetica Neue Light"/>
              </a:rPr>
              <a:t>γ</a:t>
            </a:r>
            <a:r>
              <a:rPr sz="1400">
                <a:uFill>
                  <a:solidFill>
                    <a:srgbClr val="000000"/>
                  </a:solidFill>
                </a:uFill>
              </a:rPr>
              <a:t> </a:t>
            </a:r>
            <a:r>
              <a:rPr sz="1400">
                <a:latin typeface="Helvetica Neue Light"/>
                <a:ea typeface="Helvetica Neue Light"/>
                <a:cs typeface="Helvetica Neue Light"/>
                <a:sym typeface="Helvetica Neue Light"/>
              </a:rPr>
              <a:t>γ</a:t>
            </a:r>
            <a:r>
              <a:rPr sz="1400">
                <a:latin typeface="Helvetica Neue"/>
                <a:ea typeface="Helvetica Neue"/>
                <a:cs typeface="Helvetica Neue"/>
                <a:sym typeface="Helvetica Neue"/>
              </a:rPr>
              <a:t> </a:t>
            </a:r>
            <a:r>
              <a:rPr sz="1400">
                <a:uFill>
                  <a:solidFill>
                    <a:srgbClr val="000000"/>
                  </a:solidFill>
                </a:uFill>
              </a:rPr>
              <a:t>→ HH @ 350GeV possibility</a:t>
            </a:r>
          </a:p>
        </p:txBody>
      </p:sp>
      <p:sp>
        <p:nvSpPr>
          <p:cNvPr id="1150" name="Shape 1150"/>
          <p:cNvSpPr/>
          <p:nvPr/>
        </p:nvSpPr>
        <p:spPr>
          <a:xfrm>
            <a:off x="450850" y="8559353"/>
            <a:ext cx="10198101" cy="76898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algn="ctr" defTabSz="584200">
              <a:lnSpc>
                <a:spcPct val="80000"/>
              </a:lnSpc>
              <a:buClr>
                <a:srgbClr val="4180FF"/>
              </a:buClr>
              <a:buFont typeface="Helvetica Neue"/>
              <a:defRPr b="1" i="1" sz="2800">
                <a:solidFill>
                  <a:srgbClr val="0433FF"/>
                </a:solidFill>
                <a:latin typeface="Helvetica Neue"/>
                <a:ea typeface="Helvetica Neue"/>
                <a:cs typeface="Helvetica Neue"/>
                <a:sym typeface="Helvetica Neue"/>
              </a:defRPr>
            </a:pPr>
            <a:r>
              <a:rPr>
                <a:uFill>
                  <a:solidFill>
                    <a:srgbClr val="0433FF"/>
                  </a:solidFill>
                </a:uFill>
              </a:rPr>
              <a:t>We can access all the relevant Higgs couplings</a:t>
            </a:r>
            <a:endParaRPr>
              <a:uFill>
                <a:solidFill>
                  <a:srgbClr val="0433FF"/>
                </a:solidFill>
              </a:uFill>
            </a:endParaRPr>
          </a:p>
          <a:p>
            <a:pPr algn="ctr" defTabSz="584200">
              <a:lnSpc>
                <a:spcPct val="80000"/>
              </a:lnSpc>
              <a:buClr>
                <a:srgbClr val="4180FF"/>
              </a:buClr>
              <a:buFont typeface="Helvetica Neue"/>
              <a:defRPr b="1" i="1" sz="2800">
                <a:solidFill>
                  <a:srgbClr val="0433FF"/>
                </a:solidFill>
                <a:latin typeface="Helvetica Neue"/>
                <a:ea typeface="Helvetica Neue"/>
                <a:cs typeface="Helvetica Neue"/>
                <a:sym typeface="Helvetica Neue"/>
              </a:defRPr>
            </a:pPr>
            <a:r>
              <a:rPr>
                <a:uFill>
                  <a:solidFill>
                    <a:srgbClr val="0433FF"/>
                  </a:solidFill>
                </a:uFill>
              </a:rPr>
              <a:t>at ~500GeV for the mass-coupling plot!</a:t>
            </a:r>
          </a:p>
        </p:txBody>
      </p:sp>
      <p:sp>
        <p:nvSpPr>
          <p:cNvPr id="1151" name="Shape 1151"/>
          <p:cNvSpPr/>
          <p:nvPr/>
        </p:nvSpPr>
        <p:spPr>
          <a:xfrm>
            <a:off x="6759422" y="2766919"/>
            <a:ext cx="3748071" cy="235407"/>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584200">
              <a:buClr>
                <a:srgbClr val="000000"/>
              </a:buClr>
              <a:defRPr b="1" i="1" sz="1600">
                <a:solidFill>
                  <a:srgbClr val="FF2C79"/>
                </a:solidFill>
                <a:latin typeface="Helvetica Neue"/>
                <a:ea typeface="Helvetica Neue"/>
                <a:cs typeface="Helvetica Neue"/>
                <a:sym typeface="Helvetica Neue"/>
              </a:defRPr>
            </a:pPr>
            <a:r>
              <a:t>→Higgs </a:t>
            </a:r>
            <a:r>
              <a:rPr>
                <a:uFill>
                  <a:solidFill>
                    <a:srgbClr val="FF2C79"/>
                  </a:solidFill>
                </a:uFill>
              </a:rPr>
              <a:t>couplings (other than top)</a:t>
            </a:r>
          </a:p>
        </p:txBody>
      </p:sp>
      <p:sp>
        <p:nvSpPr>
          <p:cNvPr id="1152" name="Shape 1152"/>
          <p:cNvSpPr/>
          <p:nvPr/>
        </p:nvSpPr>
        <p:spPr>
          <a:xfrm>
            <a:off x="10756900" y="3314700"/>
            <a:ext cx="1905000" cy="1104900"/>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53" name="Shape 1153"/>
          <p:cNvSpPr/>
          <p:nvPr/>
        </p:nvSpPr>
        <p:spPr>
          <a:xfrm>
            <a:off x="10756900" y="1638300"/>
            <a:ext cx="1905000" cy="1168400"/>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54" name="Shape 1154"/>
          <p:cNvSpPr/>
          <p:nvPr/>
        </p:nvSpPr>
        <p:spPr>
          <a:xfrm>
            <a:off x="10756900" y="4682914"/>
            <a:ext cx="1905000" cy="1168401"/>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155" name="droppedImage.pdf"/>
          <p:cNvPicPr>
            <a:picLocks noChangeAspect="1"/>
          </p:cNvPicPr>
          <p:nvPr/>
        </p:nvPicPr>
        <p:blipFill>
          <a:blip r:embed="rId2">
            <a:extLst/>
          </a:blip>
          <a:stretch>
            <a:fillRect/>
          </a:stretch>
        </p:blipFill>
        <p:spPr>
          <a:xfrm>
            <a:off x="6985000" y="3979667"/>
            <a:ext cx="2082800" cy="397266"/>
          </a:xfrm>
          <a:prstGeom prst="rect">
            <a:avLst/>
          </a:prstGeom>
          <a:ln w="88900">
            <a:miter lim="400000"/>
          </a:ln>
        </p:spPr>
      </p:pic>
      <p:sp>
        <p:nvSpPr>
          <p:cNvPr id="1156" name="Shape 1156"/>
          <p:cNvSpPr/>
          <p:nvPr/>
        </p:nvSpPr>
        <p:spPr>
          <a:xfrm>
            <a:off x="10756900" y="7683500"/>
            <a:ext cx="1892300" cy="1143000"/>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57" name="Shape 1157"/>
          <p:cNvSpPr/>
          <p:nvPr/>
        </p:nvSpPr>
        <p:spPr>
          <a:xfrm>
            <a:off x="10769600" y="6019800"/>
            <a:ext cx="1892300" cy="1409700"/>
          </a:xfrm>
          <a:prstGeom prst="rect">
            <a:avLst/>
          </a:prstGeom>
          <a:solidFill>
            <a:srgbClr val="FFFFFF">
              <a:alpha val="90000"/>
            </a:srgbClr>
          </a:solidFill>
          <a:ln w="12700">
            <a:solidFill>
              <a:srgbClr val="FFFFFF">
                <a:alpha val="90000"/>
              </a:srgbClr>
            </a:solidFill>
            <a:miter lim="400000"/>
          </a:ln>
          <a:effectLst>
            <a:outerShdw sx="100000" sy="100000" kx="0" ky="0" algn="b" rotWithShape="0" blurRad="101600" dist="63500" dir="2700000">
              <a:srgbClr val="000000">
                <a:alpha val="75000"/>
              </a:srgbClr>
            </a:outerShdw>
          </a:effectLst>
        </p:spPr>
        <p:txBody>
          <a:bodyPr lIns="38100" tIns="38100" rIns="38100" bIns="38100" anchor="ctr"/>
          <a:lstStyle/>
          <a:p>
            <a:pPr algn="ctr" defTabSz="584200">
              <a:lnSpc>
                <a:spcPts val="4500"/>
              </a:lnSpc>
              <a:tabLst>
                <a:tab pos="825500" algn="l"/>
              </a:tabLst>
              <a:defRPr sz="38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1158" name="-e+eZZHH.pdf"/>
          <p:cNvPicPr>
            <a:picLocks noChangeAspect="1"/>
          </p:cNvPicPr>
          <p:nvPr/>
        </p:nvPicPr>
        <p:blipFill>
          <a:blip r:embed="rId3">
            <a:extLst/>
          </a:blip>
          <a:stretch>
            <a:fillRect/>
          </a:stretch>
        </p:blipFill>
        <p:spPr>
          <a:xfrm>
            <a:off x="10960100" y="6032500"/>
            <a:ext cx="1473200" cy="1371600"/>
          </a:xfrm>
          <a:prstGeom prst="rect">
            <a:avLst/>
          </a:prstGeom>
          <a:ln w="88900">
            <a:miter lim="400000"/>
          </a:ln>
        </p:spPr>
      </p:pic>
      <p:pic>
        <p:nvPicPr>
          <p:cNvPr id="1159" name="-e+e-ttH.pdf"/>
          <p:cNvPicPr>
            <a:picLocks noChangeAspect="1"/>
          </p:cNvPicPr>
          <p:nvPr/>
        </p:nvPicPr>
        <p:blipFill>
          <a:blip r:embed="rId4">
            <a:extLst/>
          </a:blip>
          <a:stretch>
            <a:fillRect/>
          </a:stretch>
        </p:blipFill>
        <p:spPr>
          <a:xfrm>
            <a:off x="10972800" y="7734300"/>
            <a:ext cx="1511300" cy="1079500"/>
          </a:xfrm>
          <a:prstGeom prst="rect">
            <a:avLst/>
          </a:prstGeom>
          <a:ln w="88900">
            <a:miter lim="400000"/>
          </a:ln>
        </p:spPr>
      </p:pic>
      <p:pic>
        <p:nvPicPr>
          <p:cNvPr id="1160" name="-e+e-ttH.pdf"/>
          <p:cNvPicPr>
            <a:picLocks noChangeAspect="1"/>
          </p:cNvPicPr>
          <p:nvPr/>
        </p:nvPicPr>
        <p:blipFill>
          <a:blip r:embed="rId5">
            <a:extLst/>
          </a:blip>
          <a:stretch>
            <a:fillRect/>
          </a:stretch>
        </p:blipFill>
        <p:spPr>
          <a:xfrm>
            <a:off x="10934700" y="3352800"/>
            <a:ext cx="1574800" cy="1041400"/>
          </a:xfrm>
          <a:prstGeom prst="rect">
            <a:avLst/>
          </a:prstGeom>
          <a:ln w="88900">
            <a:miter lim="400000"/>
          </a:ln>
        </p:spPr>
      </p:pic>
      <p:pic>
        <p:nvPicPr>
          <p:cNvPr id="1161" name="-ννWWH-e+e.pdf"/>
          <p:cNvPicPr>
            <a:picLocks noChangeAspect="1"/>
          </p:cNvPicPr>
          <p:nvPr/>
        </p:nvPicPr>
        <p:blipFill>
          <a:blip r:embed="rId6">
            <a:extLst/>
          </a:blip>
          <a:stretch>
            <a:fillRect/>
          </a:stretch>
        </p:blipFill>
        <p:spPr>
          <a:xfrm>
            <a:off x="10998200" y="4622800"/>
            <a:ext cx="1435100" cy="1231900"/>
          </a:xfrm>
          <a:prstGeom prst="rect">
            <a:avLst/>
          </a:prstGeom>
          <a:ln w="88900">
            <a:miter lim="400000"/>
          </a:ln>
        </p:spPr>
      </p:pic>
      <p:pic>
        <p:nvPicPr>
          <p:cNvPr id="1162" name="ZZ-e+eH.pdf"/>
          <p:cNvPicPr>
            <a:picLocks noChangeAspect="1"/>
          </p:cNvPicPr>
          <p:nvPr/>
        </p:nvPicPr>
        <p:blipFill>
          <a:blip r:embed="rId7">
            <a:extLst/>
          </a:blip>
          <a:stretch>
            <a:fillRect/>
          </a:stretch>
        </p:blipFill>
        <p:spPr>
          <a:xfrm>
            <a:off x="11074400" y="1778000"/>
            <a:ext cx="1320800" cy="939800"/>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4" name="Shape 1164"/>
          <p:cNvSpPr/>
          <p:nvPr/>
        </p:nvSpPr>
        <p:spPr>
          <a:xfrm>
            <a:off x="635000" y="1511300"/>
            <a:ext cx="11734801" cy="7239001"/>
          </a:xfrm>
          <a:prstGeom prst="rect">
            <a:avLst/>
          </a:prstGeom>
          <a:solidFill>
            <a:srgbClr val="C6E6E9"/>
          </a:solidFill>
          <a:ln w="3175">
            <a:solidFill>
              <a:srgbClr val="C2E2E5"/>
            </a:solidFill>
            <a:miter lim="400000"/>
          </a:ln>
          <a:effectLst>
            <a:outerShdw sx="100000" sy="100000" kx="0" ky="0" algn="b" rotWithShape="0" blurRad="0" dist="0" dir="5400000">
              <a:srgbClr val="929292">
                <a:alpha val="34997"/>
              </a:srgbClr>
            </a:outerShdw>
          </a:effectLst>
        </p:spPr>
        <p:txBody>
          <a:bodyPr lIns="50800" tIns="50800" rIns="50800" bIns="50800" anchor="ctr"/>
          <a:lstStyle/>
          <a:p>
            <a:pPr marL="73982" marR="73982" defTabSz="1842346">
              <a:defRPr sz="2400">
                <a:uFill>
                  <a:solidFill>
                    <a:srgbClr val="000000"/>
                  </a:solidFill>
                </a:uFill>
                <a:latin typeface="Helvetica Neue"/>
                <a:ea typeface="Helvetica Neue"/>
                <a:cs typeface="Helvetica Neue"/>
                <a:sym typeface="Helvetica Neue"/>
              </a:defRPr>
            </a:pPr>
          </a:p>
        </p:txBody>
      </p:sp>
      <p:pic>
        <p:nvPicPr>
          <p:cNvPr id="1165" name="higgs_xsec_P-08_03_mh125_250.png"/>
          <p:cNvPicPr>
            <a:picLocks noChangeAspect="1"/>
          </p:cNvPicPr>
          <p:nvPr/>
        </p:nvPicPr>
        <p:blipFill>
          <a:blip r:embed="rId2">
            <a:extLst/>
          </a:blip>
          <a:stretch>
            <a:fillRect/>
          </a:stretch>
        </p:blipFill>
        <p:spPr>
          <a:xfrm rot="5400000">
            <a:off x="1002168" y="1995031"/>
            <a:ext cx="5653763" cy="5892801"/>
          </a:xfrm>
          <a:prstGeom prst="rect">
            <a:avLst/>
          </a:prstGeom>
          <a:ln w="88900">
            <a:miter lim="400000"/>
          </a:ln>
        </p:spPr>
      </p:pic>
      <p:sp>
        <p:nvSpPr>
          <p:cNvPr id="1166" name="Shape 1166"/>
          <p:cNvSpPr/>
          <p:nvPr/>
        </p:nvSpPr>
        <p:spPr>
          <a:xfrm>
            <a:off x="1267743" y="53340"/>
            <a:ext cx="10452101" cy="1803401"/>
          </a:xfrm>
          <a:prstGeom prst="rect">
            <a:avLst/>
          </a:prstGeom>
          <a:ln w="12700">
            <a:miter lim="400000"/>
          </a:ln>
          <a:effectLst>
            <a:outerShdw sx="100000" sy="100000" kx="0" ky="0" algn="b" rotWithShape="0" blurRad="12700" dist="0" dir="2700000">
              <a:srgbClr val="000000">
                <a:alpha val="42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830862">
              <a:buClr>
                <a:srgbClr val="FFFED5"/>
              </a:buClr>
              <a:buFont typeface="Tahoma"/>
              <a:defRPr sz="4600">
                <a:solidFill>
                  <a:srgbClr val="2E467F"/>
                </a:solidFill>
                <a:latin typeface="Helvetica Neue"/>
                <a:ea typeface="Helvetica Neue"/>
                <a:cs typeface="Helvetica Neue"/>
                <a:sym typeface="Helvetica Neue"/>
              </a:defRPr>
            </a:pPr>
            <a:r>
              <a:rPr b="1" i="1" sz="5200">
                <a:solidFill>
                  <a:srgbClr val="000000"/>
                </a:solidFill>
              </a:rPr>
              <a:t>Main Production Processes</a:t>
            </a:r>
            <a:br/>
            <a:r>
              <a:rPr sz="2400"/>
              <a:t>Single Higgs Production</a:t>
            </a:r>
            <a:br>
              <a:rPr sz="2400"/>
            </a:br>
          </a:p>
        </p:txBody>
      </p:sp>
      <p:sp>
        <p:nvSpPr>
          <p:cNvPr id="1167" name="Shape 1167"/>
          <p:cNvSpPr/>
          <p:nvPr/>
        </p:nvSpPr>
        <p:spPr>
          <a:xfrm rot="16200000">
            <a:off x="2451099" y="7112000"/>
            <a:ext cx="368301" cy="419100"/>
          </a:xfrm>
          <a:prstGeom prst="rightArrow">
            <a:avLst>
              <a:gd name="adj1" fmla="val 32000"/>
              <a:gd name="adj2" fmla="val 194207"/>
            </a:avLst>
          </a:prstGeom>
          <a:solidFill>
            <a:srgbClr val="FF2600"/>
          </a:solidFill>
          <a:ln w="3175">
            <a:solidFill>
              <a:srgbClr val="FFFFFF"/>
            </a:solidFill>
          </a:ln>
          <a:effectLst>
            <a:outerShdw sx="100000" sy="100000" kx="0" ky="0" algn="b" rotWithShape="0" blurRad="0" dist="0" dir="5400000">
              <a:srgbClr val="929292">
                <a:alpha val="34997"/>
              </a:srgbClr>
            </a:outerShdw>
          </a:effectLst>
        </p:spPr>
        <p:txBody>
          <a:bodyPr lIns="50800" tIns="50800" rIns="50800" bIns="50800" anchor="ctr"/>
          <a:lstStyle/>
          <a:p>
            <a:pPr marL="73982" marR="73982" defTabSz="1842346">
              <a:defRPr sz="2200">
                <a:solidFill>
                  <a:srgbClr val="FFFFFF"/>
                </a:solidFill>
                <a:uFill>
                  <a:solidFill>
                    <a:srgbClr val="FFFFFF"/>
                  </a:solidFill>
                </a:uFill>
                <a:latin typeface="Helvetica Neue"/>
                <a:ea typeface="Helvetica Neue"/>
                <a:cs typeface="Helvetica Neue"/>
                <a:sym typeface="Helvetica Neue"/>
              </a:defRPr>
            </a:pPr>
          </a:p>
        </p:txBody>
      </p:sp>
      <p:sp>
        <p:nvSpPr>
          <p:cNvPr id="1168" name="Shape 1168"/>
          <p:cNvSpPr/>
          <p:nvPr/>
        </p:nvSpPr>
        <p:spPr>
          <a:xfrm rot="16200000">
            <a:off x="6070600" y="7112000"/>
            <a:ext cx="368300" cy="419100"/>
          </a:xfrm>
          <a:prstGeom prst="rightArrow">
            <a:avLst>
              <a:gd name="adj1" fmla="val 32000"/>
              <a:gd name="adj2" fmla="val 194207"/>
            </a:avLst>
          </a:prstGeom>
          <a:solidFill>
            <a:srgbClr val="FF2600"/>
          </a:solidFill>
          <a:ln w="3175">
            <a:solidFill>
              <a:srgbClr val="FFFFFF"/>
            </a:solidFill>
          </a:ln>
          <a:effectLst>
            <a:outerShdw sx="100000" sy="100000" kx="0" ky="0" algn="b" rotWithShape="0" blurRad="0" dist="0" dir="5400000">
              <a:srgbClr val="929292">
                <a:alpha val="34997"/>
              </a:srgbClr>
            </a:outerShdw>
          </a:effectLst>
        </p:spPr>
        <p:txBody>
          <a:bodyPr lIns="50800" tIns="50800" rIns="50800" bIns="50800" anchor="ctr"/>
          <a:lstStyle/>
          <a:p>
            <a:pPr marL="73982" marR="73982" defTabSz="1842346">
              <a:defRPr sz="2200">
                <a:solidFill>
                  <a:srgbClr val="FFFFFF"/>
                </a:solidFill>
                <a:uFill>
                  <a:solidFill>
                    <a:srgbClr val="FFFFFF"/>
                  </a:solidFill>
                </a:uFill>
                <a:latin typeface="Helvetica Neue"/>
                <a:ea typeface="Helvetica Neue"/>
                <a:cs typeface="Helvetica Neue"/>
                <a:sym typeface="Helvetica Neue"/>
              </a:defRPr>
            </a:pPr>
          </a:p>
        </p:txBody>
      </p:sp>
      <p:pic>
        <p:nvPicPr>
          <p:cNvPr id="1169" name="ZHdiagram.pdf"/>
          <p:cNvPicPr>
            <a:picLocks noChangeAspect="1"/>
          </p:cNvPicPr>
          <p:nvPr/>
        </p:nvPicPr>
        <p:blipFill>
          <a:blip r:embed="rId3">
            <a:extLst/>
          </a:blip>
          <a:stretch>
            <a:fillRect/>
          </a:stretch>
        </p:blipFill>
        <p:spPr>
          <a:xfrm>
            <a:off x="8813800" y="1828800"/>
            <a:ext cx="2571565" cy="1676400"/>
          </a:xfrm>
          <a:prstGeom prst="rect">
            <a:avLst/>
          </a:prstGeom>
          <a:ln w="3175"/>
        </p:spPr>
      </p:pic>
      <p:sp>
        <p:nvSpPr>
          <p:cNvPr id="1170" name="Shape 1170"/>
          <p:cNvSpPr/>
          <p:nvPr/>
        </p:nvSpPr>
        <p:spPr>
          <a:xfrm flipV="1">
            <a:off x="5127693" y="2828660"/>
            <a:ext cx="3550665" cy="2449055"/>
          </a:xfrm>
          <a:prstGeom prst="line">
            <a:avLst/>
          </a:prstGeom>
          <a:ln w="3175">
            <a:solidFill>
              <a:srgbClr val="FF2600"/>
            </a:solidFill>
            <a:headEnd type="stealth"/>
          </a:ln>
        </p:spPr>
        <p:txBody>
          <a:bodyPr lIns="50800" tIns="50800" rIns="50800" bIns="50800" anchor="ctr"/>
          <a:lstStyle/>
          <a:p>
            <a:pPr defTabSz="585216">
              <a:defRPr sz="1000">
                <a:latin typeface="ヒラギノ角ゴ ProN W3"/>
                <a:ea typeface="ヒラギノ角ゴ ProN W3"/>
                <a:cs typeface="ヒラギノ角ゴ ProN W3"/>
                <a:sym typeface="ヒラギノ角ゴ ProN W3"/>
              </a:defRPr>
            </a:pPr>
          </a:p>
        </p:txBody>
      </p:sp>
      <p:sp>
        <p:nvSpPr>
          <p:cNvPr id="1171" name="Shape 1171"/>
          <p:cNvSpPr/>
          <p:nvPr/>
        </p:nvSpPr>
        <p:spPr>
          <a:xfrm flipV="1">
            <a:off x="6350000" y="4683324"/>
            <a:ext cx="2346245" cy="418106"/>
          </a:xfrm>
          <a:prstGeom prst="line">
            <a:avLst/>
          </a:prstGeom>
          <a:ln w="3175">
            <a:solidFill>
              <a:srgbClr val="0433FF"/>
            </a:solidFill>
            <a:headEnd type="stealth"/>
          </a:ln>
        </p:spPr>
        <p:txBody>
          <a:bodyPr lIns="50800" tIns="50800" rIns="50800" bIns="50800" anchor="ctr"/>
          <a:lstStyle/>
          <a:p>
            <a:pPr defTabSz="585216">
              <a:defRPr sz="1000">
                <a:latin typeface="ヒラギノ角ゴ ProN W3"/>
                <a:ea typeface="ヒラギノ角ゴ ProN W3"/>
                <a:cs typeface="ヒラギノ角ゴ ProN W3"/>
                <a:sym typeface="ヒラギノ角ゴ ProN W3"/>
              </a:defRPr>
            </a:pPr>
          </a:p>
        </p:txBody>
      </p:sp>
      <p:pic>
        <p:nvPicPr>
          <p:cNvPr id="1172" name="nunuHdiagram.pdf"/>
          <p:cNvPicPr>
            <a:picLocks noChangeAspect="1"/>
          </p:cNvPicPr>
          <p:nvPr/>
        </p:nvPicPr>
        <p:blipFill>
          <a:blip r:embed="rId4">
            <a:extLst/>
          </a:blip>
          <a:stretch>
            <a:fillRect/>
          </a:stretch>
        </p:blipFill>
        <p:spPr>
          <a:xfrm>
            <a:off x="8699500" y="3693874"/>
            <a:ext cx="2781300" cy="2036072"/>
          </a:xfrm>
          <a:prstGeom prst="rect">
            <a:avLst/>
          </a:prstGeom>
          <a:ln w="3175"/>
        </p:spPr>
      </p:pic>
      <p:sp>
        <p:nvSpPr>
          <p:cNvPr id="1173" name="Shape 1173"/>
          <p:cNvSpPr/>
          <p:nvPr/>
        </p:nvSpPr>
        <p:spPr>
          <a:xfrm>
            <a:off x="1257300" y="7874000"/>
            <a:ext cx="3835401"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4497" defTabSz="1842346">
              <a:buClr>
                <a:srgbClr val="2E467F"/>
              </a:buClr>
              <a:buFont typeface="Helvetica"/>
              <a:tabLst>
                <a:tab pos="787400" algn="l"/>
                <a:tab pos="3644900" algn="l"/>
                <a:tab pos="3695700" algn="l"/>
              </a:tabLst>
              <a:defRPr sz="2000">
                <a:solidFill>
                  <a:srgbClr val="2E467F"/>
                </a:solidFill>
                <a:uFill>
                  <a:solidFill>
                    <a:srgbClr val="2E467F"/>
                  </a:solidFill>
                </a:uFill>
                <a:latin typeface="Helvetica Neue"/>
                <a:ea typeface="Helvetica Neue"/>
                <a:cs typeface="Helvetica Neue"/>
                <a:sym typeface="Helvetica Neue"/>
              </a:defRPr>
            </a:pPr>
            <a:r>
              <a:t>ZH dominates at  250 GeV (~80k ev: 250 fb</a:t>
            </a:r>
            <a:r>
              <a:rPr baseline="31999"/>
              <a:t>-1</a:t>
            </a:r>
            <a:r>
              <a:t>)</a:t>
            </a:r>
          </a:p>
        </p:txBody>
      </p:sp>
      <p:sp>
        <p:nvSpPr>
          <p:cNvPr id="1174" name="Shape 1174"/>
          <p:cNvSpPr/>
          <p:nvPr/>
        </p:nvSpPr>
        <p:spPr>
          <a:xfrm>
            <a:off x="5613400" y="7874000"/>
            <a:ext cx="38354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4497" defTabSz="1842346">
              <a:buClr>
                <a:srgbClr val="2E467F"/>
              </a:buClr>
              <a:buFont typeface="Helvetica"/>
              <a:tabLst>
                <a:tab pos="787400" algn="l"/>
                <a:tab pos="3644900" algn="l"/>
                <a:tab pos="3695700" algn="l"/>
              </a:tabLst>
              <a:defRPr sz="2000">
                <a:solidFill>
                  <a:srgbClr val="2E467F"/>
                </a:solidFill>
                <a:uFill>
                  <a:solidFill>
                    <a:srgbClr val="2E467F"/>
                  </a:solidFill>
                </a:uFill>
                <a:latin typeface="Helvetica Neue"/>
                <a:ea typeface="Helvetica Neue"/>
                <a:cs typeface="Helvetica Neue"/>
                <a:sym typeface="Helvetica Neue"/>
              </a:defRPr>
            </a:pPr>
            <a:r>
              <a:t>vvH takes over at  500 GeV (~125k ev: 500 fb</a:t>
            </a:r>
            <a:r>
              <a:rPr baseline="31999"/>
              <a:t>-1</a:t>
            </a:r>
            <a:r>
              <a:t>)</a:t>
            </a:r>
          </a:p>
        </p:txBody>
      </p:sp>
      <p:sp>
        <p:nvSpPr>
          <p:cNvPr id="1175" name="Shape 1175"/>
          <p:cNvSpPr/>
          <p:nvPr/>
        </p:nvSpPr>
        <p:spPr>
          <a:xfrm>
            <a:off x="876300" y="1545082"/>
            <a:ext cx="5003801" cy="469901"/>
          </a:xfrm>
          <a:prstGeom prst="rect">
            <a:avLst/>
          </a:prstGeom>
          <a:ln w="12700">
            <a:miter lim="400000"/>
          </a:ln>
          <a:effectLst>
            <a:outerShdw sx="100000" sy="100000" kx="0" ky="0" algn="b" rotWithShape="0" blurRad="12700" dist="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1842346">
              <a:buClr>
                <a:srgbClr val="FF2C79"/>
              </a:buClr>
              <a:buFont typeface="Helvetica"/>
              <a:defRPr sz="2400">
                <a:solidFill>
                  <a:srgbClr val="2E467F"/>
                </a:solidFill>
                <a:uFill>
                  <a:solidFill>
                    <a:srgbClr val="2E467F"/>
                  </a:solidFill>
                </a:uFill>
                <a:latin typeface="Helvetica Neue"/>
                <a:ea typeface="Helvetica Neue"/>
                <a:cs typeface="Helvetica Neue"/>
                <a:sym typeface="Helvetica Neue"/>
              </a:defRPr>
            </a:lvl1pPr>
          </a:lstStyle>
          <a:p>
            <a:pPr/>
            <a:r>
              <a:t>Production cross section</a:t>
            </a:r>
          </a:p>
        </p:txBody>
      </p:sp>
      <p:sp>
        <p:nvSpPr>
          <p:cNvPr id="1176" name="Shape 1176"/>
          <p:cNvSpPr/>
          <p:nvPr/>
        </p:nvSpPr>
        <p:spPr>
          <a:xfrm>
            <a:off x="6350000" y="6663511"/>
            <a:ext cx="2280719" cy="254363"/>
          </a:xfrm>
          <a:prstGeom prst="line">
            <a:avLst/>
          </a:prstGeom>
          <a:ln w="3175">
            <a:solidFill>
              <a:srgbClr val="00F900"/>
            </a:solidFill>
            <a:headEnd type="stealth"/>
          </a:ln>
        </p:spPr>
        <p:txBody>
          <a:bodyPr lIns="50800" tIns="50800" rIns="50800" bIns="50800" anchor="ctr"/>
          <a:lstStyle/>
          <a:p>
            <a:pPr defTabSz="585216">
              <a:defRPr sz="1000">
                <a:latin typeface="ヒラギノ角ゴ ProN W3"/>
                <a:ea typeface="ヒラギノ角ゴ ProN W3"/>
                <a:cs typeface="ヒラギノ角ゴ ProN W3"/>
                <a:sym typeface="ヒラギノ角ゴ ProN W3"/>
              </a:defRPr>
            </a:pPr>
          </a:p>
        </p:txBody>
      </p:sp>
      <p:pic>
        <p:nvPicPr>
          <p:cNvPr id="1177" name="eeHdiagram.pdf"/>
          <p:cNvPicPr>
            <a:picLocks noChangeAspect="1"/>
          </p:cNvPicPr>
          <p:nvPr/>
        </p:nvPicPr>
        <p:blipFill>
          <a:blip r:embed="rId5">
            <a:extLst/>
          </a:blip>
          <a:stretch>
            <a:fillRect/>
          </a:stretch>
        </p:blipFill>
        <p:spPr>
          <a:xfrm>
            <a:off x="8699500" y="5784520"/>
            <a:ext cx="2781300" cy="2007260"/>
          </a:xfrm>
          <a:prstGeom prst="rect">
            <a:avLst/>
          </a:prstGeom>
          <a:ln w="88900">
            <a:miter lim="400000"/>
          </a:ln>
        </p:spPr>
      </p:pic>
      <p:grpSp>
        <p:nvGrpSpPr>
          <p:cNvPr id="1180" name="Group 1180"/>
          <p:cNvGrpSpPr/>
          <p:nvPr/>
        </p:nvGrpSpPr>
        <p:grpSpPr>
          <a:xfrm>
            <a:off x="811731" y="8709799"/>
            <a:ext cx="11381338" cy="1067712"/>
            <a:chOff x="0" y="0"/>
            <a:chExt cx="11381337" cy="1067711"/>
          </a:xfrm>
        </p:grpSpPr>
        <p:sp>
          <p:nvSpPr>
            <p:cNvPr id="1179" name="Shape 1179"/>
            <p:cNvSpPr/>
            <p:nvPr/>
          </p:nvSpPr>
          <p:spPr>
            <a:xfrm>
              <a:off x="215900" y="139700"/>
              <a:ext cx="10949538" cy="508912"/>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42346">
                <a:buClr>
                  <a:srgbClr val="FF40FF"/>
                </a:buClr>
                <a:buFont typeface="Helvetica"/>
                <a:defRPr b="1" sz="3200">
                  <a:solidFill>
                    <a:srgbClr val="FF2C79"/>
                  </a:solidFill>
                  <a:uFill>
                    <a:solidFill>
                      <a:srgbClr val="FF2C79"/>
                    </a:solidFill>
                  </a:uFill>
                  <a:latin typeface="Helvetica Neue"/>
                  <a:ea typeface="Helvetica Neue"/>
                  <a:cs typeface="Helvetica Neue"/>
                  <a:sym typeface="Helvetica Neue"/>
                </a:defRPr>
              </a:lvl1pPr>
            </a:lstStyle>
            <a:p>
              <a:pPr/>
              <a:r>
                <a:t>200k w/ TDR baseline, eventually &gt;1M Higgs events!</a:t>
              </a:r>
            </a:p>
          </p:txBody>
        </p:sp>
        <p:pic>
          <p:nvPicPr>
            <p:cNvPr id="1178" name=""/>
            <p:cNvPicPr>
              <a:picLocks noChangeAspect="0"/>
            </p:cNvPicPr>
            <p:nvPr/>
          </p:nvPicPr>
          <p:blipFill>
            <a:blip r:embed="rId6">
              <a:extLst/>
            </a:blip>
            <a:stretch>
              <a:fillRect/>
            </a:stretch>
          </p:blipFill>
          <p:spPr>
            <a:xfrm>
              <a:off x="0" y="0"/>
              <a:ext cx="11381339" cy="106771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82" name="HiggsRecoilModelIndep.pdf"/>
          <p:cNvPicPr>
            <a:picLocks noChangeAspect="1"/>
          </p:cNvPicPr>
          <p:nvPr/>
        </p:nvPicPr>
        <p:blipFill>
          <a:blip r:embed="rId2">
            <a:extLst/>
          </a:blip>
          <a:stretch>
            <a:fillRect/>
          </a:stretch>
        </p:blipFill>
        <p:spPr>
          <a:xfrm>
            <a:off x="514629" y="2088714"/>
            <a:ext cx="6785331" cy="6510090"/>
          </a:xfrm>
          <a:prstGeom prst="rect">
            <a:avLst/>
          </a:prstGeom>
          <a:ln w="88900">
            <a:miter lim="400000"/>
          </a:ln>
        </p:spPr>
      </p:pic>
      <p:sp>
        <p:nvSpPr>
          <p:cNvPr id="1183" name="Shape 1183"/>
          <p:cNvSpPr/>
          <p:nvPr/>
        </p:nvSpPr>
        <p:spPr>
          <a:xfrm>
            <a:off x="7277100" y="5516879"/>
            <a:ext cx="5080000" cy="2628901"/>
          </a:xfrm>
          <a:prstGeom prst="rect">
            <a:avLst/>
          </a:prstGeom>
          <a:solidFill>
            <a:srgbClr val="C6E6E9"/>
          </a:solidFill>
          <a:ln w="3175">
            <a:solidFill>
              <a:srgbClr val="C2E2E5"/>
            </a:solidFill>
            <a:miter lim="400000"/>
          </a:ln>
          <a:effectLst>
            <a:outerShdw sx="100000" sy="100000" kx="0" ky="0" algn="b" rotWithShape="0" blurRad="12700" dist="0" dir="5400000">
              <a:srgbClr val="929292">
                <a:alpha val="34997"/>
              </a:srgbClr>
            </a:outerShdw>
          </a:effectLst>
        </p:spPr>
        <p:txBody>
          <a:bodyPr lIns="50800" tIns="50800" rIns="50800" bIns="50800" anchor="ctr"/>
          <a:lstStyle/>
          <a:p>
            <a:pPr marL="57799" marR="57799" defTabSz="790649">
              <a:defRPr sz="2800">
                <a:uFill>
                  <a:solidFill>
                    <a:srgbClr val="000000"/>
                  </a:solidFill>
                </a:uFill>
                <a:latin typeface="Arial"/>
                <a:ea typeface="Arial"/>
                <a:cs typeface="Arial"/>
                <a:sym typeface="Arial"/>
              </a:defRPr>
            </a:pPr>
          </a:p>
        </p:txBody>
      </p:sp>
      <p:sp>
        <p:nvSpPr>
          <p:cNvPr id="1184" name="Shape 1184"/>
          <p:cNvSpPr/>
          <p:nvPr/>
        </p:nvSpPr>
        <p:spPr>
          <a:xfrm>
            <a:off x="690580" y="-27687"/>
            <a:ext cx="11623640"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lnSpc>
                <a:spcPct val="90000"/>
              </a:lnSpc>
              <a:buClr>
                <a:srgbClr val="FFFED5"/>
              </a:buClr>
              <a:buFont typeface="Tahoma"/>
              <a:defRPr b="1" i="1" sz="4600">
                <a:solidFill>
                  <a:srgbClr val="2E467F"/>
                </a:solidFill>
                <a:latin typeface="Helvetica Neue"/>
                <a:ea typeface="Helvetica Neue"/>
                <a:cs typeface="Helvetica Neue"/>
                <a:sym typeface="Helvetica Neue"/>
              </a:defRPr>
            </a:pPr>
            <a:r>
              <a:rPr>
                <a:solidFill>
                  <a:srgbClr val="000000"/>
                </a:solidFill>
              </a:rPr>
              <a:t>Recoil Mass Measurement: The Key</a:t>
            </a:r>
            <a:br/>
            <a:r>
              <a:rPr sz="2800">
                <a:solidFill>
                  <a:srgbClr val="0433FF"/>
                </a:solidFill>
              </a:rPr>
              <a:t>to unlock the door to fully model-independent determinations of various BRs, Higgs couplings, and total widths</a:t>
            </a:r>
          </a:p>
        </p:txBody>
      </p:sp>
      <p:sp>
        <p:nvSpPr>
          <p:cNvPr id="1185" name="Shape 1185"/>
          <p:cNvSpPr/>
          <p:nvPr/>
        </p:nvSpPr>
        <p:spPr>
          <a:xfrm>
            <a:off x="558800" y="1763832"/>
            <a:ext cx="2667001" cy="482601"/>
          </a:xfrm>
          <a:prstGeom prst="rect">
            <a:avLst/>
          </a:prstGeom>
          <a:ln w="12700">
            <a:miter lim="400000"/>
          </a:ln>
          <a:effectLst>
            <a:outerShdw sx="100000" sy="100000" kx="0" ky="0" algn="b" rotWithShape="0" blurRad="25400" dist="127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790649">
              <a:buClr>
                <a:srgbClr val="FF2C79"/>
              </a:buClr>
              <a:buFont typeface="Helvetica"/>
              <a:defRPr sz="2800">
                <a:solidFill>
                  <a:srgbClr val="2E467F"/>
                </a:solidFill>
                <a:uFill>
                  <a:solidFill>
                    <a:srgbClr val="2E467F"/>
                  </a:solidFill>
                </a:uFill>
              </a:defRPr>
            </a:lvl1pPr>
          </a:lstStyle>
          <a:p>
            <a:pPr/>
            <a:r>
              <a:t>Recoil Mass</a:t>
            </a:r>
          </a:p>
        </p:txBody>
      </p:sp>
      <p:sp>
        <p:nvSpPr>
          <p:cNvPr id="1186" name="Shape 1186"/>
          <p:cNvSpPr/>
          <p:nvPr/>
        </p:nvSpPr>
        <p:spPr>
          <a:xfrm>
            <a:off x="7620000" y="4729479"/>
            <a:ext cx="4483100" cy="431801"/>
          </a:xfrm>
          <a:prstGeom prst="rect">
            <a:avLst/>
          </a:prstGeom>
          <a:ln w="12700">
            <a:miter lim="400000"/>
          </a:ln>
          <a:effectLst>
            <a:outerShdw sx="100000" sy="100000" kx="0" ky="0" algn="b" rotWithShape="0" blurRad="25400" dist="127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790649">
              <a:buClr>
                <a:srgbClr val="4349AA"/>
              </a:buClr>
              <a:buFont typeface="Helvetica"/>
              <a:defRPr sz="2200">
                <a:solidFill>
                  <a:srgbClr val="4349AA"/>
                </a:solidFill>
                <a:uFill>
                  <a:solidFill>
                    <a:srgbClr val="4349AA"/>
                  </a:solidFill>
                </a:uFill>
              </a:defRPr>
            </a:lvl1pPr>
          </a:lstStyle>
          <a:p>
            <a:pPr/>
            <a:r>
              <a:t>Invisible decay detectable!</a:t>
            </a:r>
          </a:p>
        </p:txBody>
      </p:sp>
      <p:pic>
        <p:nvPicPr>
          <p:cNvPr id="1187" name="XZe+e-m+mHZ.pdf"/>
          <p:cNvPicPr>
            <a:picLocks noChangeAspect="1"/>
          </p:cNvPicPr>
          <p:nvPr/>
        </p:nvPicPr>
        <p:blipFill>
          <a:blip r:embed="rId3">
            <a:extLst/>
          </a:blip>
          <a:stretch>
            <a:fillRect/>
          </a:stretch>
        </p:blipFill>
        <p:spPr>
          <a:xfrm>
            <a:off x="7746671" y="1724095"/>
            <a:ext cx="3839818" cy="2324101"/>
          </a:xfrm>
          <a:prstGeom prst="rect">
            <a:avLst/>
          </a:prstGeom>
          <a:ln w="3175"/>
        </p:spPr>
      </p:pic>
      <p:pic>
        <p:nvPicPr>
          <p:cNvPr id="1188" name="droppedImage.pdf"/>
          <p:cNvPicPr>
            <a:picLocks noChangeAspect="1"/>
          </p:cNvPicPr>
          <p:nvPr/>
        </p:nvPicPr>
        <p:blipFill>
          <a:blip r:embed="rId4">
            <a:extLst/>
          </a:blip>
          <a:stretch>
            <a:fillRect/>
          </a:stretch>
        </p:blipFill>
        <p:spPr>
          <a:xfrm>
            <a:off x="7378700" y="5466249"/>
            <a:ext cx="3108961" cy="660401"/>
          </a:xfrm>
          <a:prstGeom prst="rect">
            <a:avLst/>
          </a:prstGeom>
          <a:ln w="88900">
            <a:miter lim="400000"/>
          </a:ln>
        </p:spPr>
      </p:pic>
      <p:pic>
        <p:nvPicPr>
          <p:cNvPr id="1189" name="droppedImage.pdf"/>
          <p:cNvPicPr>
            <a:picLocks noChangeAspect="1"/>
          </p:cNvPicPr>
          <p:nvPr/>
        </p:nvPicPr>
        <p:blipFill>
          <a:blip r:embed="rId5">
            <a:extLst/>
          </a:blip>
          <a:stretch>
            <a:fillRect/>
          </a:stretch>
        </p:blipFill>
        <p:spPr>
          <a:xfrm>
            <a:off x="7493000" y="3980179"/>
            <a:ext cx="4747942" cy="812801"/>
          </a:xfrm>
          <a:prstGeom prst="rect">
            <a:avLst/>
          </a:prstGeom>
          <a:ln w="88900">
            <a:miter lim="400000"/>
          </a:ln>
        </p:spPr>
      </p:pic>
      <p:sp>
        <p:nvSpPr>
          <p:cNvPr id="1190" name="Shape 1190"/>
          <p:cNvSpPr/>
          <p:nvPr/>
        </p:nvSpPr>
        <p:spPr>
          <a:xfrm>
            <a:off x="939800" y="7861300"/>
            <a:ext cx="1892301"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790649">
              <a:buClr>
                <a:srgbClr val="2E467F"/>
              </a:buClr>
              <a:buFont typeface="Helvetica"/>
              <a:tabLst>
                <a:tab pos="330200" algn="l"/>
                <a:tab pos="1562100" algn="l"/>
                <a:tab pos="1587500" algn="l"/>
              </a:tabLst>
              <a:defRPr sz="1100">
                <a:solidFill>
                  <a:srgbClr val="2E467F"/>
                </a:solidFill>
                <a:uFill>
                  <a:solidFill>
                    <a:srgbClr val="2E467F"/>
                  </a:solidFill>
                </a:uFill>
                <a:latin typeface="Helvetica Neue"/>
                <a:ea typeface="Helvetica Neue"/>
                <a:cs typeface="Helvetica Neue"/>
                <a:sym typeface="Helvetica Neue"/>
              </a:defRPr>
            </a:lvl1pPr>
          </a:lstStyle>
          <a:p>
            <a:pPr/>
            <a:r>
              <a:t>Watanuki</a:t>
            </a:r>
          </a:p>
        </p:txBody>
      </p:sp>
      <p:pic>
        <p:nvPicPr>
          <p:cNvPr id="1191" name="droppedImage.pdf"/>
          <p:cNvPicPr>
            <a:picLocks noChangeAspect="1"/>
          </p:cNvPicPr>
          <p:nvPr/>
        </p:nvPicPr>
        <p:blipFill>
          <a:blip r:embed="rId6">
            <a:extLst/>
          </a:blip>
          <a:stretch>
            <a:fillRect/>
          </a:stretch>
        </p:blipFill>
        <p:spPr>
          <a:xfrm>
            <a:off x="8140700" y="6558280"/>
            <a:ext cx="3467100" cy="800101"/>
          </a:xfrm>
          <a:prstGeom prst="rect">
            <a:avLst/>
          </a:prstGeom>
          <a:ln w="88900">
            <a:miter lim="400000"/>
          </a:ln>
        </p:spPr>
      </p:pic>
      <p:sp>
        <p:nvSpPr>
          <p:cNvPr id="1192" name="Shape 1192"/>
          <p:cNvSpPr/>
          <p:nvPr/>
        </p:nvSpPr>
        <p:spPr>
          <a:xfrm>
            <a:off x="9461500" y="2595880"/>
            <a:ext cx="190500" cy="190501"/>
          </a:xfrm>
          <a:prstGeom prst="ellipse">
            <a:avLst/>
          </a:prstGeom>
          <a:ln w="3175">
            <a:solidFill>
              <a:srgbClr val="FF2600"/>
            </a:solidFill>
            <a:miter lim="400000"/>
          </a:ln>
        </p:spPr>
        <p:txBody>
          <a:bodyPr lIns="50800" tIns="50800" rIns="50800" bIns="50800" anchor="ctr"/>
          <a:lstStyle/>
          <a:p>
            <a:pPr algn="ctr" defTabSz="584200">
              <a:defRPr sz="32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193" name="droppedImage.pdf"/>
          <p:cNvPicPr>
            <a:picLocks noChangeAspect="1"/>
          </p:cNvPicPr>
          <p:nvPr/>
        </p:nvPicPr>
        <p:blipFill>
          <a:blip r:embed="rId7">
            <a:extLst/>
          </a:blip>
          <a:stretch>
            <a:fillRect/>
          </a:stretch>
        </p:blipFill>
        <p:spPr>
          <a:xfrm>
            <a:off x="8153400" y="6003258"/>
            <a:ext cx="3467100" cy="817944"/>
          </a:xfrm>
          <a:prstGeom prst="rect">
            <a:avLst/>
          </a:prstGeom>
          <a:ln w="88900">
            <a:miter lim="400000"/>
          </a:ln>
        </p:spPr>
      </p:pic>
      <p:pic>
        <p:nvPicPr>
          <p:cNvPr id="1194" name="droppedImage.pdf"/>
          <p:cNvPicPr>
            <a:picLocks noChangeAspect="1"/>
          </p:cNvPicPr>
          <p:nvPr/>
        </p:nvPicPr>
        <p:blipFill>
          <a:blip r:embed="rId8">
            <a:extLst/>
          </a:blip>
          <a:stretch>
            <a:fillRect/>
          </a:stretch>
        </p:blipFill>
        <p:spPr>
          <a:xfrm>
            <a:off x="10566400" y="5477837"/>
            <a:ext cx="1790700" cy="433686"/>
          </a:xfrm>
          <a:prstGeom prst="rect">
            <a:avLst/>
          </a:prstGeom>
          <a:ln w="88900">
            <a:miter lim="400000"/>
          </a:ln>
        </p:spPr>
      </p:pic>
      <p:sp>
        <p:nvSpPr>
          <p:cNvPr id="1195" name="Shape 1195"/>
          <p:cNvSpPr/>
          <p:nvPr/>
        </p:nvSpPr>
        <p:spPr>
          <a:xfrm>
            <a:off x="9994900" y="7866380"/>
            <a:ext cx="2260600"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790649">
              <a:buClr>
                <a:srgbClr val="2E467F"/>
              </a:buClr>
              <a:buFont typeface="Helvetica"/>
              <a:tabLst>
                <a:tab pos="330200" algn="l"/>
                <a:tab pos="1562100" algn="l"/>
                <a:tab pos="1587500" algn="l"/>
              </a:tabLst>
              <a:defRPr sz="1100">
                <a:solidFill>
                  <a:srgbClr val="2E467F"/>
                </a:solidFill>
                <a:uFill>
                  <a:solidFill>
                    <a:srgbClr val="2E467F"/>
                  </a:solidFill>
                </a:uFill>
              </a:defRPr>
            </a:lvl1pPr>
          </a:lstStyle>
          <a:p>
            <a:pPr/>
            <a:r>
              <a:t>scaled from mH=120 GeV</a:t>
            </a:r>
          </a:p>
        </p:txBody>
      </p:sp>
      <p:pic>
        <p:nvPicPr>
          <p:cNvPr id="1196" name="droppedImage.pdf"/>
          <p:cNvPicPr>
            <a:picLocks noChangeAspect="1"/>
          </p:cNvPicPr>
          <p:nvPr/>
        </p:nvPicPr>
        <p:blipFill>
          <a:blip r:embed="rId9">
            <a:extLst/>
          </a:blip>
          <a:stretch>
            <a:fillRect/>
          </a:stretch>
        </p:blipFill>
        <p:spPr>
          <a:xfrm>
            <a:off x="7339083" y="7263130"/>
            <a:ext cx="4967786" cy="660401"/>
          </a:xfrm>
          <a:prstGeom prst="rect">
            <a:avLst/>
          </a:prstGeom>
          <a:ln w="88900">
            <a:miter lim="400000"/>
          </a:ln>
        </p:spPr>
      </p:pic>
      <p:sp>
        <p:nvSpPr>
          <p:cNvPr id="1197" name="Shape 1197"/>
          <p:cNvSpPr/>
          <p:nvPr/>
        </p:nvSpPr>
        <p:spPr>
          <a:xfrm>
            <a:off x="7367365" y="6074674"/>
            <a:ext cx="4899470" cy="1796882"/>
          </a:xfrm>
          <a:prstGeom prst="rect">
            <a:avLst/>
          </a:prstGeom>
          <a:ln w="25400">
            <a:solidFill>
              <a:srgbClr val="FF2600"/>
            </a:solidFill>
            <a:miter lim="400000"/>
          </a:ln>
        </p:spPr>
        <p:txBody>
          <a:bodyPr lIns="50800" tIns="50800" rIns="50800" bIns="50800" anchor="ctr"/>
          <a:lstStyle/>
          <a:p>
            <a:pPr algn="ctr" defTabSz="584200">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grpSp>
        <p:nvGrpSpPr>
          <p:cNvPr id="1200" name="Group 1200"/>
          <p:cNvGrpSpPr/>
          <p:nvPr/>
        </p:nvGrpSpPr>
        <p:grpSpPr>
          <a:xfrm>
            <a:off x="474679" y="8602981"/>
            <a:ext cx="12055442" cy="1016001"/>
            <a:chOff x="0" y="0"/>
            <a:chExt cx="12055440" cy="1016000"/>
          </a:xfrm>
        </p:grpSpPr>
        <p:sp>
          <p:nvSpPr>
            <p:cNvPr id="1199" name="Shape 1199"/>
            <p:cNvSpPr/>
            <p:nvPr/>
          </p:nvSpPr>
          <p:spPr>
            <a:xfrm>
              <a:off x="215900" y="139700"/>
              <a:ext cx="11623641" cy="45720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lnSpc>
                  <a:spcPct val="80000"/>
                </a:lnSpc>
                <a:buClr>
                  <a:srgbClr val="FF40FF"/>
                </a:buClr>
                <a:buFont typeface="Helvetica"/>
                <a:defRPr sz="2800">
                  <a:solidFill>
                    <a:srgbClr val="FF2C79"/>
                  </a:solidFill>
                  <a:uFill>
                    <a:solidFill>
                      <a:srgbClr val="FF2C79"/>
                    </a:solidFill>
                  </a:uFill>
                </a:defRPr>
              </a:lvl1pPr>
            </a:lstStyle>
            <a:p>
              <a:pPr/>
              <a:r>
                <a:t>Model-independent absolute measurement of the σ(HZ) → HZZ coupling</a:t>
              </a:r>
            </a:p>
          </p:txBody>
        </p:sp>
        <p:pic>
          <p:nvPicPr>
            <p:cNvPr id="1198" name=""/>
            <p:cNvPicPr>
              <a:picLocks noChangeAspect="0"/>
            </p:cNvPicPr>
            <p:nvPr/>
          </p:nvPicPr>
          <p:blipFill>
            <a:blip r:embed="rId10">
              <a:extLst/>
            </a:blip>
            <a:stretch>
              <a:fillRect/>
            </a:stretch>
          </p:blipFill>
          <p:spPr>
            <a:xfrm>
              <a:off x="0" y="0"/>
              <a:ext cx="12055441" cy="10160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02" name="template_sample_2D_1TeV.gif"/>
          <p:cNvPicPr>
            <a:picLocks noChangeAspect="1"/>
          </p:cNvPicPr>
          <p:nvPr/>
        </p:nvPicPr>
        <p:blipFill>
          <a:blip r:embed="rId2">
            <a:extLst/>
          </a:blip>
          <a:stretch>
            <a:fillRect/>
          </a:stretch>
        </p:blipFill>
        <p:spPr>
          <a:xfrm>
            <a:off x="145302" y="1869329"/>
            <a:ext cx="8977301" cy="4293493"/>
          </a:xfrm>
          <a:prstGeom prst="rect">
            <a:avLst/>
          </a:prstGeom>
          <a:ln w="88900">
            <a:miter lim="400000"/>
          </a:ln>
          <a:effectLst>
            <a:outerShdw sx="100000" sy="100000" kx="0" ky="0" algn="b" rotWithShape="0" blurRad="38100" dist="25400" dir="2700000">
              <a:srgbClr val="000000">
                <a:alpha val="42999"/>
              </a:srgbClr>
            </a:outerShdw>
          </a:effectLst>
        </p:spPr>
      </p:pic>
      <p:sp>
        <p:nvSpPr>
          <p:cNvPr id="1203" name="Shape 1203"/>
          <p:cNvSpPr/>
          <p:nvPr>
            <p:ph type="sldNum" sz="quarter" idx="2"/>
          </p:nvPr>
        </p:nvSpPr>
        <p:spPr>
          <a:xfrm>
            <a:off x="12397943" y="91440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04" name="Shape 1204"/>
          <p:cNvSpPr/>
          <p:nvPr/>
        </p:nvSpPr>
        <p:spPr>
          <a:xfrm>
            <a:off x="303350" y="6242471"/>
            <a:ext cx="7466106" cy="411278"/>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lvl1pPr defTabSz="506015">
              <a:buClr>
                <a:srgbClr val="000000"/>
              </a:buClr>
              <a:defRPr sz="2200">
                <a:solidFill>
                  <a:srgbClr val="0433FF"/>
                </a:solidFill>
                <a:uFill>
                  <a:solidFill>
                    <a:srgbClr val="FF2C79"/>
                  </a:solidFill>
                </a:uFill>
                <a:latin typeface="Helvetica Neue"/>
                <a:ea typeface="Helvetica Neue"/>
                <a:cs typeface="Helvetica Neue"/>
                <a:sym typeface="Helvetica Neue"/>
              </a:defRPr>
            </a:lvl1pPr>
          </a:lstStyle>
          <a:p>
            <a:pPr/>
            <a:r>
              <a:t>What we measure here is not BR itself but σxBR.</a:t>
            </a:r>
          </a:p>
        </p:txBody>
      </p:sp>
      <p:sp>
        <p:nvSpPr>
          <p:cNvPr id="1205" name="Shape 1205"/>
          <p:cNvSpPr/>
          <p:nvPr/>
        </p:nvSpPr>
        <p:spPr>
          <a:xfrm>
            <a:off x="9350170" y="1371600"/>
            <a:ext cx="3372260" cy="1193801"/>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7"/>
              </a:srgbClr>
            </a:outerShdw>
          </a:effectLst>
        </p:spPr>
        <p:txBody>
          <a:bodyPr lIns="50800" tIns="50800" rIns="50800" bIns="50800" anchor="ctr"/>
          <a:lstStyle/>
          <a:p>
            <a:pPr marL="57799" marR="57799" defTabSz="1012031">
              <a:defRPr sz="3000">
                <a:uFill>
                  <a:solidFill>
                    <a:srgbClr val="000000"/>
                  </a:solidFill>
                </a:uFill>
                <a:latin typeface="Arial"/>
                <a:ea typeface="Arial"/>
                <a:cs typeface="Arial"/>
                <a:sym typeface="Arial"/>
              </a:defRPr>
            </a:pPr>
          </a:p>
        </p:txBody>
      </p:sp>
      <p:pic>
        <p:nvPicPr>
          <p:cNvPr id="1206" name="droppedImage.pdf"/>
          <p:cNvPicPr>
            <a:picLocks noChangeAspect="1"/>
          </p:cNvPicPr>
          <p:nvPr/>
        </p:nvPicPr>
        <p:blipFill>
          <a:blip r:embed="rId3">
            <a:extLst/>
          </a:blip>
          <a:stretch>
            <a:fillRect/>
          </a:stretch>
        </p:blipFill>
        <p:spPr>
          <a:xfrm>
            <a:off x="9474200" y="1308269"/>
            <a:ext cx="3108961" cy="660401"/>
          </a:xfrm>
          <a:prstGeom prst="rect">
            <a:avLst/>
          </a:prstGeom>
          <a:ln w="88900">
            <a:miter lim="400000"/>
          </a:ln>
        </p:spPr>
      </p:pic>
      <p:sp>
        <p:nvSpPr>
          <p:cNvPr id="1207" name="Shape 1207"/>
          <p:cNvSpPr/>
          <p:nvPr/>
        </p:nvSpPr>
        <p:spPr>
          <a:xfrm>
            <a:off x="282218" y="6923285"/>
            <a:ext cx="8977314" cy="1097077"/>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p>
            <a:pPr defTabSz="506015">
              <a:buClr>
                <a:srgbClr val="000000"/>
              </a:buClr>
              <a:defRPr sz="2200">
                <a:uFill>
                  <a:solidFill>
                    <a:srgbClr val="000000"/>
                  </a:solidFill>
                </a:uFill>
                <a:latin typeface="Helvetica Neue"/>
                <a:ea typeface="Helvetica Neue"/>
                <a:cs typeface="Helvetica Neue"/>
                <a:sym typeface="Helvetica Neue"/>
              </a:defRPr>
            </a:pPr>
            <a:br/>
            <a:r>
              <a:t>--&gt;</a:t>
            </a:r>
            <a:r>
              <a:rPr>
                <a:solidFill>
                  <a:srgbClr val="0433FF"/>
                </a:solidFill>
              </a:rPr>
              <a:t> </a:t>
            </a:r>
            <a:r>
              <a:rPr>
                <a:solidFill>
                  <a:srgbClr val="0433FF"/>
                </a:solidFill>
                <a:uFill>
                  <a:solidFill>
                    <a:srgbClr val="FF2C79"/>
                  </a:solidFill>
                </a:uFill>
              </a:rPr>
              <a:t>Δσ/σ=2.6% eventually limits the BR measurements.</a:t>
            </a:r>
            <a:r>
              <a:rPr>
                <a:solidFill>
                  <a:srgbClr val="0433FF"/>
                </a:solidFill>
              </a:rPr>
              <a:t> </a:t>
            </a:r>
            <a:br>
              <a:rPr>
                <a:solidFill>
                  <a:srgbClr val="0433FF"/>
                </a:solidFill>
              </a:rPr>
            </a:br>
            <a:r>
              <a:t>--&gt; </a:t>
            </a:r>
            <a:r>
              <a:rPr>
                <a:solidFill>
                  <a:srgbClr val="0433FF"/>
                </a:solidFill>
                <a:uFill>
                  <a:solidFill>
                    <a:srgbClr val="FF2C79"/>
                  </a:solidFill>
                </a:uFill>
              </a:rPr>
              <a:t>luminosity upgrade and/or longer running in a later stage.</a:t>
            </a:r>
          </a:p>
        </p:txBody>
      </p:sp>
      <p:sp>
        <p:nvSpPr>
          <p:cNvPr id="1208" name="Shape 1208"/>
          <p:cNvSpPr/>
          <p:nvPr/>
        </p:nvSpPr>
        <p:spPr>
          <a:xfrm>
            <a:off x="10907577" y="7666037"/>
            <a:ext cx="1905001"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012031">
              <a:buClr>
                <a:srgbClr val="2E467F"/>
              </a:buClr>
              <a:buFont typeface="Helvetica"/>
              <a:tabLst>
                <a:tab pos="431800" algn="l"/>
                <a:tab pos="1993900" algn="l"/>
                <a:tab pos="2032000" algn="l"/>
              </a:tabLst>
              <a:defRPr>
                <a:solidFill>
                  <a:srgbClr val="2E467F"/>
                </a:solidFill>
                <a:uFill>
                  <a:solidFill>
                    <a:srgbClr val="2E467F"/>
                  </a:solidFill>
                </a:uFill>
              </a:defRPr>
            </a:lvl1pPr>
          </a:lstStyle>
          <a:p>
            <a:pPr/>
            <a:r>
              <a:t>DBD Physics Chap.</a:t>
            </a:r>
          </a:p>
        </p:txBody>
      </p:sp>
      <p:graphicFrame>
        <p:nvGraphicFramePr>
          <p:cNvPr id="1209" name="Table 1209"/>
          <p:cNvGraphicFramePr/>
          <p:nvPr/>
        </p:nvGraphicFramePr>
        <p:xfrm>
          <a:off x="9372600" y="2692400"/>
          <a:ext cx="3327400" cy="48514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663700"/>
                <a:gridCol w="1663700"/>
              </a:tblGrid>
              <a:tr h="485140">
                <a:tc>
                  <a:txBody>
                    <a:bodyPr/>
                    <a:lstStyle/>
                    <a:p>
                      <a:pPr algn="ctr" defTabSz="914400">
                        <a:tabLst>
                          <a:tab pos="927100" algn="l"/>
                        </a:tabLst>
                        <a:defRPr sz="4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@250GeV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r>
              <a:tr h="485140">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process</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ZH</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5140">
                <a:tc>
                  <a:txBody>
                    <a:bodyPr/>
                    <a:lstStyle/>
                    <a:p>
                      <a:pPr algn="ctr" defTabSz="914400">
                        <a:tabLst>
                          <a:tab pos="927100" algn="l"/>
                        </a:tabLst>
                        <a:defRPr sz="2200">
                          <a:solidFill>
                            <a:srgbClr val="000000"/>
                          </a:solidFill>
                          <a:uFillTx/>
                          <a:latin typeface="Times New Roman"/>
                          <a:ea typeface="Times New Roman"/>
                          <a:cs typeface="Times New Roman"/>
                          <a:sym typeface="Times New Roman"/>
                        </a:defRPr>
                      </a:pPr>
                      <a:r>
                        <a:t>Int. Lumi. [fb</a:t>
                      </a:r>
                      <a:r>
                        <a:rPr baseline="31999"/>
                        <a:t>-1</a:t>
                      </a:r>
                      <a: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250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5140">
                <a:tc>
                  <a:txBody>
                    <a:bodyPr/>
                    <a:lstStyle/>
                    <a:p>
                      <a:pPr algn="ctr" defTabSz="914400">
                        <a:tabLst>
                          <a:tab pos="927100" algn="l"/>
                        </a:tabLst>
                        <a:defRPr sz="1800">
                          <a:solidFill>
                            <a:srgbClr val="000000"/>
                          </a:solidFill>
                          <a:uFillTx/>
                        </a:defRPr>
                      </a:pPr>
                      <a:r>
                        <a:rPr sz="2200">
                          <a:solidFill>
                            <a:srgbClr val="0433FF"/>
                          </a:solidFill>
                          <a:latin typeface="Times New Roman"/>
                          <a:ea typeface="Times New Roman"/>
                          <a:cs typeface="Times New Roman"/>
                          <a:sym typeface="Times New Roman"/>
                        </a:rPr>
                        <a:t>Δσ/σ</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solidFill>
                            <a:srgbClr val="FF2600"/>
                          </a:solidFill>
                          <a:latin typeface="Times New Roman"/>
                          <a:ea typeface="Times New Roman"/>
                          <a:cs typeface="Times New Roman"/>
                          <a:sym typeface="Times New Roman"/>
                        </a:rPr>
                        <a:t>2.6%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5140">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decay mode</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ΔσBr/σBr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5140">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H → bb</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solidFill>
                            <a:srgbClr val="FF40FF"/>
                          </a:solidFill>
                          <a:latin typeface="Times New Roman"/>
                          <a:ea typeface="Times New Roman"/>
                          <a:cs typeface="Times New Roman"/>
                          <a:sym typeface="Times New Roman"/>
                        </a:rPr>
                        <a:t>1.2%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5140">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H → cc</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solidFill>
                            <a:srgbClr val="FF40FF"/>
                          </a:solidFill>
                          <a:latin typeface="Times New Roman"/>
                          <a:ea typeface="Times New Roman"/>
                          <a:cs typeface="Times New Roman"/>
                          <a:sym typeface="Times New Roman"/>
                        </a:rPr>
                        <a:t>8.3%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5140">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H → gg</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7%</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5140">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H → WW*</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6.4%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5140">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H → ττ</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27100" algn="l"/>
                        </a:tabLst>
                        <a:defRPr sz="1800">
                          <a:solidFill>
                            <a:srgbClr val="000000"/>
                          </a:solidFill>
                          <a:uFillTx/>
                        </a:defRPr>
                      </a:pPr>
                      <a:r>
                        <a:rPr sz="2200">
                          <a:latin typeface="Times New Roman"/>
                          <a:ea typeface="Times New Roman"/>
                          <a:cs typeface="Times New Roman"/>
                          <a:sym typeface="Times New Roman"/>
                        </a:rPr>
                        <a:t>4.2%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bl>
          </a:graphicData>
        </a:graphic>
      </p:graphicFrame>
      <p:pic>
        <p:nvPicPr>
          <p:cNvPr id="1210" name="droppedImage.pdf"/>
          <p:cNvPicPr>
            <a:picLocks noChangeAspect="1"/>
          </p:cNvPicPr>
          <p:nvPr/>
        </p:nvPicPr>
        <p:blipFill>
          <a:blip r:embed="rId4">
            <a:extLst/>
          </a:blip>
          <a:stretch>
            <a:fillRect/>
          </a:stretch>
        </p:blipFill>
        <p:spPr>
          <a:xfrm>
            <a:off x="9766300" y="1764059"/>
            <a:ext cx="2527300" cy="612082"/>
          </a:xfrm>
          <a:prstGeom prst="rect">
            <a:avLst/>
          </a:prstGeom>
          <a:ln w="88900">
            <a:miter lim="400000"/>
          </a:ln>
        </p:spPr>
      </p:pic>
      <p:sp>
        <p:nvSpPr>
          <p:cNvPr id="1211" name="Shape 1211"/>
          <p:cNvSpPr/>
          <p:nvPr/>
        </p:nvSpPr>
        <p:spPr>
          <a:xfrm>
            <a:off x="9766300" y="2298700"/>
            <a:ext cx="3022600"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012031">
              <a:buClr>
                <a:srgbClr val="2E467F"/>
              </a:buClr>
              <a:buFont typeface="Helvetica"/>
              <a:tabLst>
                <a:tab pos="431800" algn="l"/>
                <a:tab pos="1993900" algn="l"/>
                <a:tab pos="2032000" algn="l"/>
              </a:tabLst>
              <a:defRPr>
                <a:solidFill>
                  <a:srgbClr val="2E467F"/>
                </a:solidFill>
                <a:uFill>
                  <a:solidFill>
                    <a:srgbClr val="2E467F"/>
                  </a:solidFill>
                </a:uFill>
              </a:defRPr>
            </a:lvl1pPr>
          </a:lstStyle>
          <a:p>
            <a:pPr/>
            <a:r>
              <a:t>scaled from mH=120 GeV</a:t>
            </a:r>
          </a:p>
        </p:txBody>
      </p:sp>
      <p:sp>
        <p:nvSpPr>
          <p:cNvPr id="1212" name="Shape 1212"/>
          <p:cNvSpPr/>
          <p:nvPr/>
        </p:nvSpPr>
        <p:spPr>
          <a:xfrm>
            <a:off x="204624" y="1318717"/>
            <a:ext cx="8231026" cy="411278"/>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lvl1pPr defTabSz="506015">
              <a:buClr>
                <a:srgbClr val="000000"/>
              </a:buClr>
              <a:defRPr sz="2200">
                <a:uFill>
                  <a:solidFill>
                    <a:srgbClr val="000000"/>
                  </a:solidFill>
                </a:uFill>
                <a:latin typeface="Helvetica Neue"/>
                <a:ea typeface="Helvetica Neue"/>
                <a:cs typeface="Helvetica Neue"/>
                <a:sym typeface="Helvetica Neue"/>
              </a:defRPr>
            </a:lvl1pPr>
          </a:lstStyle>
          <a:p>
            <a:pPr/>
            <a:r>
              <a:t>By template fitting, we can separate H →bb, cc, gg, others!</a:t>
            </a:r>
          </a:p>
        </p:txBody>
      </p:sp>
      <p:pic>
        <p:nvPicPr>
          <p:cNvPr id="1213" name="pasted-image.pdf"/>
          <p:cNvPicPr>
            <a:picLocks noChangeAspect="1"/>
          </p:cNvPicPr>
          <p:nvPr/>
        </p:nvPicPr>
        <p:blipFill>
          <a:blip r:embed="rId5">
            <a:extLst/>
          </a:blip>
          <a:stretch>
            <a:fillRect/>
          </a:stretch>
        </p:blipFill>
        <p:spPr>
          <a:xfrm>
            <a:off x="2338262" y="6609339"/>
            <a:ext cx="4216401" cy="850901"/>
          </a:xfrm>
          <a:prstGeom prst="rect">
            <a:avLst/>
          </a:prstGeom>
          <a:ln w="88900">
            <a:miter lim="400000"/>
          </a:ln>
        </p:spPr>
      </p:pic>
      <p:sp>
        <p:nvSpPr>
          <p:cNvPr id="1214" name="Shape 1214"/>
          <p:cNvSpPr/>
          <p:nvPr/>
        </p:nvSpPr>
        <p:spPr>
          <a:xfrm>
            <a:off x="3235320" y="1846594"/>
            <a:ext cx="954076"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H→Others</a:t>
            </a:r>
          </a:p>
        </p:txBody>
      </p:sp>
      <p:sp>
        <p:nvSpPr>
          <p:cNvPr id="1215" name="Shape 1215"/>
          <p:cNvSpPr/>
          <p:nvPr/>
        </p:nvSpPr>
        <p:spPr>
          <a:xfrm>
            <a:off x="6162517" y="1848287"/>
            <a:ext cx="687289" cy="31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SM BG</a:t>
            </a:r>
          </a:p>
        </p:txBody>
      </p:sp>
      <p:sp>
        <p:nvSpPr>
          <p:cNvPr id="1216" name="Shape 1216"/>
          <p:cNvSpPr/>
          <p:nvPr/>
        </p:nvSpPr>
        <p:spPr>
          <a:xfrm>
            <a:off x="233608" y="4034268"/>
            <a:ext cx="618270"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H→bb</a:t>
            </a:r>
          </a:p>
        </p:txBody>
      </p:sp>
      <p:sp>
        <p:nvSpPr>
          <p:cNvPr id="1217" name="Shape 1217"/>
          <p:cNvSpPr/>
          <p:nvPr/>
        </p:nvSpPr>
        <p:spPr>
          <a:xfrm>
            <a:off x="3176448" y="4034268"/>
            <a:ext cx="598303"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H→cc</a:t>
            </a:r>
          </a:p>
        </p:txBody>
      </p:sp>
      <p:sp>
        <p:nvSpPr>
          <p:cNvPr id="1218" name="Shape 1218"/>
          <p:cNvSpPr/>
          <p:nvPr/>
        </p:nvSpPr>
        <p:spPr>
          <a:xfrm>
            <a:off x="6157267" y="4034268"/>
            <a:ext cx="618270"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H→gg</a:t>
            </a:r>
          </a:p>
        </p:txBody>
      </p:sp>
      <p:sp>
        <p:nvSpPr>
          <p:cNvPr id="1219" name="Shape 1219"/>
          <p:cNvSpPr/>
          <p:nvPr/>
        </p:nvSpPr>
        <p:spPr>
          <a:xfrm>
            <a:off x="233608" y="1851703"/>
            <a:ext cx="815777" cy="31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MC Data</a:t>
            </a:r>
          </a:p>
        </p:txBody>
      </p:sp>
      <p:sp>
        <p:nvSpPr>
          <p:cNvPr id="1220" name="Shape 1220"/>
          <p:cNvSpPr/>
          <p:nvPr/>
        </p:nvSpPr>
        <p:spPr>
          <a:xfrm>
            <a:off x="690580" y="-281687"/>
            <a:ext cx="11623640"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buClr>
                <a:srgbClr val="FFFED5"/>
              </a:buClr>
              <a:buFont typeface="Tahoma"/>
              <a:defRPr b="1" i="1" sz="4600">
                <a:solidFill>
                  <a:srgbClr val="2E467F"/>
                </a:solidFill>
                <a:latin typeface="Helvetica Neue"/>
                <a:ea typeface="Helvetica Neue"/>
                <a:cs typeface="Helvetica Neue"/>
                <a:sym typeface="Helvetica Neue"/>
              </a:defRPr>
            </a:pPr>
            <a:r>
              <a:rPr sz="4000">
                <a:solidFill>
                  <a:srgbClr val="000000"/>
                </a:solidFill>
              </a:rPr>
              <a:t>High Performance Flavor Tagging</a:t>
            </a:r>
            <a:br>
              <a:rPr sz="4000">
                <a:solidFill>
                  <a:srgbClr val="000000"/>
                </a:solidFill>
              </a:rPr>
            </a:br>
            <a:r>
              <a:rPr sz="2800">
                <a:solidFill>
                  <a:srgbClr val="0433FF"/>
                </a:solidFill>
              </a:rPr>
              <a:t>to directly access major couplings: </a:t>
            </a:r>
            <a:r>
              <a:rPr sz="2800">
                <a:solidFill>
                  <a:srgbClr val="FF2C79"/>
                </a:solidFill>
              </a:rPr>
              <a:t>bb, cc, ττ,</a:t>
            </a:r>
            <a:r>
              <a:rPr sz="2800">
                <a:solidFill>
                  <a:srgbClr val="0433FF"/>
                </a:solidFill>
              </a:rPr>
              <a:t> gg, WW* </a:t>
            </a:r>
          </a:p>
        </p:txBody>
      </p:sp>
      <p:grpSp>
        <p:nvGrpSpPr>
          <p:cNvPr id="1223" name="Group 1223"/>
          <p:cNvGrpSpPr/>
          <p:nvPr/>
        </p:nvGrpSpPr>
        <p:grpSpPr>
          <a:xfrm>
            <a:off x="204201" y="8289898"/>
            <a:ext cx="12524402" cy="1244601"/>
            <a:chOff x="0" y="0"/>
            <a:chExt cx="12524400" cy="1244600"/>
          </a:xfrm>
        </p:grpSpPr>
        <p:sp>
          <p:nvSpPr>
            <p:cNvPr id="1222" name="Shape 1222"/>
            <p:cNvSpPr/>
            <p:nvPr/>
          </p:nvSpPr>
          <p:spPr>
            <a:xfrm>
              <a:off x="215900" y="139700"/>
              <a:ext cx="12092601" cy="68580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790649">
                <a:buClr>
                  <a:srgbClr val="FF40FF"/>
                </a:buClr>
                <a:buFont typeface="Helvetica"/>
                <a:defRPr b="1" i="1" sz="2200">
                  <a:solidFill>
                    <a:srgbClr val="FF2C79"/>
                  </a:solidFill>
                  <a:uFill>
                    <a:solidFill>
                      <a:srgbClr val="FF2C79"/>
                    </a:solidFill>
                  </a:uFill>
                </a:defRPr>
              </a:lvl1pPr>
            </a:lstStyle>
            <a:p>
              <a:pPr/>
              <a:r>
                <a:t>Clean environment and a high performance vertex detector are the two powerful weapons of the ILC to directly access all of the major couplings (great advantage of the ILC)  </a:t>
              </a:r>
            </a:p>
          </p:txBody>
        </p:sp>
        <p:pic>
          <p:nvPicPr>
            <p:cNvPr id="1221" name=""/>
            <p:cNvPicPr>
              <a:picLocks noChangeAspect="0"/>
            </p:cNvPicPr>
            <p:nvPr/>
          </p:nvPicPr>
          <p:blipFill>
            <a:blip r:embed="rId6">
              <a:extLst/>
            </a:blip>
            <a:stretch>
              <a:fillRect/>
            </a:stretch>
          </p:blipFill>
          <p:spPr>
            <a:xfrm>
              <a:off x="0" y="-1"/>
              <a:ext cx="12524401" cy="1244601"/>
            </a:xfrm>
            <a:prstGeom prst="rect">
              <a:avLst/>
            </a:prstGeom>
            <a:effectLst/>
          </p:spPr>
        </p:pic>
      </p:grpSp>
      <p:sp>
        <p:nvSpPr>
          <p:cNvPr id="1224" name="Shape 1224"/>
          <p:cNvSpPr/>
          <p:nvPr/>
        </p:nvSpPr>
        <p:spPr>
          <a:xfrm>
            <a:off x="3861408" y="6720365"/>
            <a:ext cx="1950486" cy="622301"/>
          </a:xfrm>
          <a:prstGeom prst="rect">
            <a:avLst/>
          </a:prstGeom>
          <a:ln w="25400">
            <a:solidFill>
              <a:srgbClr val="FF2600"/>
            </a:solidFill>
            <a:miter lim="400000"/>
          </a:ln>
        </p:spPr>
        <p:txBody>
          <a:bodyPr lIns="50800" tIns="50800" rIns="50800" bIns="50800" anchor="ctr"/>
          <a:lstStyle/>
          <a:p>
            <a:pPr algn="ctr"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25" name="Shape 1225"/>
          <p:cNvSpPr/>
          <p:nvPr/>
        </p:nvSpPr>
        <p:spPr>
          <a:xfrm rot="19800000">
            <a:off x="5678477" y="6228180"/>
            <a:ext cx="2028846" cy="2107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012031">
              <a:buClr>
                <a:srgbClr val="2E467F"/>
              </a:buClr>
              <a:buFont typeface="Helvetica"/>
              <a:tabLst>
                <a:tab pos="431800" algn="l"/>
                <a:tab pos="1993900" algn="l"/>
                <a:tab pos="2032000" algn="l"/>
              </a:tabLst>
              <a:defRPr b="1" i="1" sz="1400">
                <a:solidFill>
                  <a:srgbClr val="FF2600"/>
                </a:solidFill>
                <a:uFill>
                  <a:solidFill>
                    <a:srgbClr val="2E467F"/>
                  </a:solidFill>
                </a:uFill>
                <a:latin typeface="Helvetica Neue"/>
                <a:ea typeface="Helvetica Neue"/>
                <a:cs typeface="Helvetica Neue"/>
                <a:sym typeface="Helvetica Neue"/>
              </a:defRPr>
            </a:lvl1pPr>
          </a:lstStyle>
          <a:p>
            <a:pPr/>
            <a:r>
              <a:t>What we measure</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7" name="Shape 1227"/>
          <p:cNvSpPr/>
          <p:nvPr/>
        </p:nvSpPr>
        <p:spPr>
          <a:xfrm>
            <a:off x="939800" y="5803900"/>
            <a:ext cx="5232401" cy="33274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7"/>
              </a:srgbClr>
            </a:outerShdw>
          </a:effectLst>
        </p:spPr>
        <p:txBody>
          <a:bodyPr lIns="50800" tIns="50800" rIns="50800" bIns="50800" anchor="ctr"/>
          <a:lstStyle/>
          <a:p>
            <a:pPr marL="57799" marR="57799" defTabSz="1295400">
              <a:defRPr sz="3000">
                <a:uFill>
                  <a:solidFill>
                    <a:srgbClr val="000000"/>
                  </a:solidFill>
                </a:uFill>
                <a:latin typeface="Arial"/>
                <a:ea typeface="Arial"/>
                <a:cs typeface="Arial"/>
                <a:sym typeface="Arial"/>
              </a:defRPr>
            </a:pPr>
          </a:p>
        </p:txBody>
      </p:sp>
      <p:sp>
        <p:nvSpPr>
          <p:cNvPr id="1228" name="Shape 1228"/>
          <p:cNvSpPr/>
          <p:nvPr/>
        </p:nvSpPr>
        <p:spPr>
          <a:xfrm>
            <a:off x="6502400" y="5803900"/>
            <a:ext cx="5537200" cy="33274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7"/>
              </a:srgbClr>
            </a:outerShdw>
          </a:effectLst>
        </p:spPr>
        <p:txBody>
          <a:bodyPr lIns="50800" tIns="50800" rIns="50800" bIns="50800" anchor="ctr"/>
          <a:lstStyle/>
          <a:p>
            <a:pPr marL="57799" marR="57799" defTabSz="1295400">
              <a:defRPr sz="3000">
                <a:uFill>
                  <a:solidFill>
                    <a:srgbClr val="000000"/>
                  </a:solidFill>
                </a:uFill>
                <a:latin typeface="Arial"/>
                <a:ea typeface="Arial"/>
                <a:cs typeface="Arial"/>
                <a:sym typeface="Arial"/>
              </a:defRPr>
            </a:pPr>
          </a:p>
        </p:txBody>
      </p:sp>
      <p:sp>
        <p:nvSpPr>
          <p:cNvPr id="1229" name="Shape 1229"/>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30" name="Shape 1230"/>
          <p:cNvSpPr/>
          <p:nvPr/>
        </p:nvSpPr>
        <p:spPr>
          <a:xfrm>
            <a:off x="1267743" y="0"/>
            <a:ext cx="10452101" cy="1803401"/>
          </a:xfrm>
          <a:prstGeom prst="rect">
            <a:avLst/>
          </a:prstGeom>
          <a:ln w="12700">
            <a:miter lim="400000"/>
          </a:ln>
          <a:effectLst>
            <a:outerShdw sx="100000" sy="100000" kx="0" ky="0" algn="b" rotWithShape="0" blurRad="38100" dist="25400" dir="2700000">
              <a:srgbClr val="000000">
                <a:alpha val="42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buClr>
                <a:srgbClr val="FFFED5"/>
              </a:buClr>
              <a:buFont typeface="Tahoma"/>
              <a:defRPr sz="4800">
                <a:solidFill>
                  <a:srgbClr val="2E467F"/>
                </a:solidFill>
                <a:latin typeface="Helvetica Neue"/>
                <a:ea typeface="Helvetica Neue"/>
                <a:cs typeface="Helvetica Neue"/>
                <a:sym typeface="Helvetica Neue"/>
              </a:defRPr>
            </a:pPr>
            <a:r>
              <a:t>Total Width and Coupling Extraction</a:t>
            </a:r>
            <a:br/>
            <a:r>
              <a:rPr sz="3000"/>
              <a:t>One of the major advantages of the LC</a:t>
            </a:r>
            <a:br>
              <a:rPr sz="3000"/>
            </a:br>
          </a:p>
        </p:txBody>
      </p:sp>
      <p:pic>
        <p:nvPicPr>
          <p:cNvPr id="1231" name="droppedImage.pdf"/>
          <p:cNvPicPr>
            <a:picLocks noChangeAspect="1"/>
          </p:cNvPicPr>
          <p:nvPr/>
        </p:nvPicPr>
        <p:blipFill>
          <a:blip r:embed="rId2">
            <a:extLst/>
          </a:blip>
          <a:stretch>
            <a:fillRect/>
          </a:stretch>
        </p:blipFill>
        <p:spPr>
          <a:xfrm>
            <a:off x="2209800" y="2222500"/>
            <a:ext cx="8826500" cy="901700"/>
          </a:xfrm>
          <a:prstGeom prst="rect">
            <a:avLst/>
          </a:prstGeom>
          <a:ln w="88900">
            <a:miter lim="400000"/>
          </a:ln>
        </p:spPr>
      </p:pic>
      <p:sp>
        <p:nvSpPr>
          <p:cNvPr id="1232" name="Shape 1232"/>
          <p:cNvSpPr/>
          <p:nvPr/>
        </p:nvSpPr>
        <p:spPr>
          <a:xfrm>
            <a:off x="567939" y="1772285"/>
            <a:ext cx="11861801" cy="431801"/>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lvl1pPr defTabSz="647700">
              <a:buClr>
                <a:srgbClr val="000000"/>
              </a:buClr>
              <a:defRPr sz="2200">
                <a:uFill>
                  <a:solidFill>
                    <a:srgbClr val="000000"/>
                  </a:solidFill>
                </a:uFill>
                <a:latin typeface="Helvetica Neue"/>
                <a:ea typeface="Helvetica Neue"/>
                <a:cs typeface="Helvetica Neue"/>
                <a:sym typeface="Helvetica Neue"/>
              </a:defRPr>
            </a:lvl1pPr>
          </a:lstStyle>
          <a:p>
            <a:pPr/>
            <a:r>
              <a:t>To extract couplings from BRs, we need the total width:</a:t>
            </a:r>
          </a:p>
        </p:txBody>
      </p:sp>
      <p:sp>
        <p:nvSpPr>
          <p:cNvPr id="1233" name="Shape 1233"/>
          <p:cNvSpPr/>
          <p:nvPr/>
        </p:nvSpPr>
        <p:spPr>
          <a:xfrm>
            <a:off x="571500" y="3263900"/>
            <a:ext cx="11861801" cy="431800"/>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lvl1pPr defTabSz="647700">
              <a:buClr>
                <a:srgbClr val="000000"/>
              </a:buClr>
              <a:defRPr sz="2200">
                <a:uFill>
                  <a:solidFill>
                    <a:srgbClr val="000000"/>
                  </a:solidFill>
                </a:uFill>
                <a:latin typeface="Helvetica Neue"/>
                <a:ea typeface="Helvetica Neue"/>
                <a:cs typeface="Helvetica Neue"/>
                <a:sym typeface="Helvetica Neue"/>
              </a:defRPr>
            </a:lvl1pPr>
          </a:lstStyle>
          <a:p>
            <a:pPr/>
            <a:r>
              <a:t>To determine the total width, we need at least one partial width and corresponding BR:</a:t>
            </a:r>
          </a:p>
        </p:txBody>
      </p:sp>
      <p:sp>
        <p:nvSpPr>
          <p:cNvPr id="1234" name="Shape 1234"/>
          <p:cNvSpPr/>
          <p:nvPr/>
        </p:nvSpPr>
        <p:spPr>
          <a:xfrm>
            <a:off x="571500" y="4940300"/>
            <a:ext cx="11861801" cy="800100"/>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lvl1pPr defTabSz="647700">
              <a:buClr>
                <a:srgbClr val="000000"/>
              </a:buClr>
              <a:defRPr sz="2200">
                <a:uFill>
                  <a:solidFill>
                    <a:srgbClr val="000000"/>
                  </a:solidFill>
                </a:uFill>
                <a:latin typeface="Helvetica Neue"/>
                <a:ea typeface="Helvetica Neue"/>
                <a:cs typeface="Helvetica Neue"/>
                <a:sym typeface="Helvetica Neue"/>
              </a:defRPr>
            </a:lvl1pPr>
          </a:lstStyle>
          <a:p>
            <a:pPr/>
            <a:r>
              <a:t>In principle, we can use A=Z, or W for which we can measure both the BRs and the couplings:</a:t>
            </a:r>
          </a:p>
        </p:txBody>
      </p:sp>
      <p:pic>
        <p:nvPicPr>
          <p:cNvPr id="1235" name="ZHdiagram.pdf"/>
          <p:cNvPicPr>
            <a:picLocks noChangeAspect="1"/>
          </p:cNvPicPr>
          <p:nvPr/>
        </p:nvPicPr>
        <p:blipFill>
          <a:blip r:embed="rId3">
            <a:extLst/>
          </a:blip>
          <a:stretch>
            <a:fillRect/>
          </a:stretch>
        </p:blipFill>
        <p:spPr>
          <a:xfrm>
            <a:off x="1358900" y="5999423"/>
            <a:ext cx="2400301" cy="1564754"/>
          </a:xfrm>
          <a:prstGeom prst="rect">
            <a:avLst/>
          </a:prstGeom>
          <a:ln w="3175"/>
        </p:spPr>
      </p:pic>
      <p:pic>
        <p:nvPicPr>
          <p:cNvPr id="1236" name="nunuHdiagram.pdf"/>
          <p:cNvPicPr>
            <a:picLocks noChangeAspect="1"/>
          </p:cNvPicPr>
          <p:nvPr/>
        </p:nvPicPr>
        <p:blipFill>
          <a:blip r:embed="rId4">
            <a:extLst/>
          </a:blip>
          <a:stretch>
            <a:fillRect/>
          </a:stretch>
        </p:blipFill>
        <p:spPr>
          <a:xfrm>
            <a:off x="6872028" y="6117751"/>
            <a:ext cx="2552701" cy="1868724"/>
          </a:xfrm>
          <a:prstGeom prst="rect">
            <a:avLst/>
          </a:prstGeom>
          <a:ln w="3175"/>
        </p:spPr>
      </p:pic>
      <p:sp>
        <p:nvSpPr>
          <p:cNvPr id="1237" name="Shape 1237"/>
          <p:cNvSpPr/>
          <p:nvPr/>
        </p:nvSpPr>
        <p:spPr>
          <a:xfrm>
            <a:off x="2755900" y="6654800"/>
            <a:ext cx="190500" cy="190500"/>
          </a:xfrm>
          <a:prstGeom prst="ellipse">
            <a:avLst/>
          </a:prstGeom>
          <a:ln w="12700">
            <a:solidFill>
              <a:srgbClr val="FF2600"/>
            </a:solidFill>
            <a:miter lim="400000"/>
          </a:ln>
        </p:spPr>
        <p:txBody>
          <a:bodyPr lIns="50800" tIns="50800" rIns="50800" bIns="50800" anchor="ctr"/>
          <a:lstStyle/>
          <a:p>
            <a:pPr algn="ctr" defTabSz="58420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38" name="Shape 1238"/>
          <p:cNvSpPr/>
          <p:nvPr/>
        </p:nvSpPr>
        <p:spPr>
          <a:xfrm>
            <a:off x="8216900" y="6997700"/>
            <a:ext cx="190500" cy="190500"/>
          </a:xfrm>
          <a:prstGeom prst="ellipse">
            <a:avLst/>
          </a:prstGeom>
          <a:ln w="12700">
            <a:solidFill>
              <a:srgbClr val="FF2600"/>
            </a:solidFill>
            <a:miter lim="400000"/>
          </a:ln>
        </p:spPr>
        <p:txBody>
          <a:bodyPr lIns="50800" tIns="50800" rIns="50800" bIns="50800" anchor="ctr"/>
          <a:lstStyle/>
          <a:p>
            <a:pPr algn="ctr" defTabSz="58420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239" name="droppedImage.pdf"/>
          <p:cNvPicPr>
            <a:picLocks noChangeAspect="1"/>
          </p:cNvPicPr>
          <p:nvPr/>
        </p:nvPicPr>
        <p:blipFill>
          <a:blip r:embed="rId5">
            <a:extLst/>
          </a:blip>
          <a:stretch>
            <a:fillRect/>
          </a:stretch>
        </p:blipFill>
        <p:spPr>
          <a:xfrm>
            <a:off x="7315200" y="5753100"/>
            <a:ext cx="2006600" cy="539929"/>
          </a:xfrm>
          <a:prstGeom prst="rect">
            <a:avLst/>
          </a:prstGeom>
          <a:ln w="88900">
            <a:miter lim="400000"/>
          </a:ln>
        </p:spPr>
      </p:pic>
      <p:pic>
        <p:nvPicPr>
          <p:cNvPr id="1240" name="droppedImage.pdf"/>
          <p:cNvPicPr>
            <a:picLocks noChangeAspect="1"/>
          </p:cNvPicPr>
          <p:nvPr/>
        </p:nvPicPr>
        <p:blipFill>
          <a:blip r:embed="rId6">
            <a:extLst/>
          </a:blip>
          <a:stretch>
            <a:fillRect/>
          </a:stretch>
        </p:blipFill>
        <p:spPr>
          <a:xfrm>
            <a:off x="1600200" y="7442200"/>
            <a:ext cx="1930401" cy="574831"/>
          </a:xfrm>
          <a:prstGeom prst="rect">
            <a:avLst/>
          </a:prstGeom>
          <a:ln w="88900">
            <a:miter lim="400000"/>
          </a:ln>
        </p:spPr>
      </p:pic>
      <p:pic>
        <p:nvPicPr>
          <p:cNvPr id="1241" name="droppedImage.pdf"/>
          <p:cNvPicPr>
            <a:picLocks noChangeAspect="1"/>
          </p:cNvPicPr>
          <p:nvPr/>
        </p:nvPicPr>
        <p:blipFill>
          <a:blip r:embed="rId7">
            <a:extLst/>
          </a:blip>
          <a:stretch>
            <a:fillRect/>
          </a:stretch>
        </p:blipFill>
        <p:spPr>
          <a:xfrm>
            <a:off x="4025900" y="6642100"/>
            <a:ext cx="2020627" cy="520700"/>
          </a:xfrm>
          <a:prstGeom prst="rect">
            <a:avLst/>
          </a:prstGeom>
          <a:ln w="88900">
            <a:miter lim="400000"/>
          </a:ln>
        </p:spPr>
      </p:pic>
      <p:pic>
        <p:nvPicPr>
          <p:cNvPr id="1242" name="droppedImage.pdf"/>
          <p:cNvPicPr>
            <a:picLocks noChangeAspect="1"/>
          </p:cNvPicPr>
          <p:nvPr/>
        </p:nvPicPr>
        <p:blipFill>
          <a:blip r:embed="rId8">
            <a:extLst/>
          </a:blip>
          <a:stretch>
            <a:fillRect/>
          </a:stretch>
        </p:blipFill>
        <p:spPr>
          <a:xfrm>
            <a:off x="9766300" y="6788150"/>
            <a:ext cx="2145732" cy="508000"/>
          </a:xfrm>
          <a:prstGeom prst="rect">
            <a:avLst/>
          </a:prstGeom>
          <a:ln w="88900">
            <a:miter lim="400000"/>
          </a:ln>
        </p:spPr>
      </p:pic>
      <p:pic>
        <p:nvPicPr>
          <p:cNvPr id="1243" name="droppedImage.pdf"/>
          <p:cNvPicPr>
            <a:picLocks noChangeAspect="1"/>
          </p:cNvPicPr>
          <p:nvPr/>
        </p:nvPicPr>
        <p:blipFill>
          <a:blip r:embed="rId9">
            <a:extLst/>
          </a:blip>
          <a:stretch>
            <a:fillRect/>
          </a:stretch>
        </p:blipFill>
        <p:spPr>
          <a:xfrm>
            <a:off x="2997200" y="3911600"/>
            <a:ext cx="6997700" cy="850900"/>
          </a:xfrm>
          <a:prstGeom prst="rect">
            <a:avLst/>
          </a:prstGeom>
          <a:ln w="88900">
            <a:miter lim="400000"/>
          </a:ln>
        </p:spPr>
      </p:pic>
      <p:sp>
        <p:nvSpPr>
          <p:cNvPr id="1244" name="Shape 1244"/>
          <p:cNvSpPr/>
          <p:nvPr/>
        </p:nvSpPr>
        <p:spPr>
          <a:xfrm flipH="1">
            <a:off x="2340378" y="6870700"/>
            <a:ext cx="453623" cy="657322"/>
          </a:xfrm>
          <a:prstGeom prst="line">
            <a:avLst/>
          </a:prstGeom>
          <a:ln w="25400">
            <a:solidFill>
              <a:srgbClr val="000000"/>
            </a:solidFill>
            <a:miter lim="400000"/>
            <a:headEnd type="stealth"/>
          </a:ln>
        </p:spPr>
        <p:txBody>
          <a:bodyPr lIns="0" tIns="0" rIns="0" bIns="0"/>
          <a:lstStyle/>
          <a:p>
            <a:pPr>
              <a:defRPr sz="1100">
                <a:latin typeface="ヒラギノ角ゴ ProN W3"/>
                <a:ea typeface="ヒラギノ角ゴ ProN W3"/>
                <a:cs typeface="ヒラギノ角ゴ ProN W3"/>
                <a:sym typeface="ヒラギノ角ゴ ProN W3"/>
              </a:defRPr>
            </a:pPr>
          </a:p>
        </p:txBody>
      </p:sp>
      <p:sp>
        <p:nvSpPr>
          <p:cNvPr id="1245" name="Shape 1245"/>
          <p:cNvSpPr/>
          <p:nvPr/>
        </p:nvSpPr>
        <p:spPr>
          <a:xfrm flipV="1">
            <a:off x="8340321" y="6290128"/>
            <a:ext cx="289724" cy="682172"/>
          </a:xfrm>
          <a:prstGeom prst="line">
            <a:avLst/>
          </a:prstGeom>
          <a:ln w="25400">
            <a:solidFill>
              <a:srgbClr val="000000"/>
            </a:solidFill>
            <a:miter lim="400000"/>
            <a:headEnd type="stealth"/>
          </a:ln>
        </p:spPr>
        <p:txBody>
          <a:bodyPr lIns="0" tIns="0" rIns="0" bIns="0"/>
          <a:lstStyle/>
          <a:p>
            <a:pPr>
              <a:defRPr sz="1100">
                <a:latin typeface="ヒラギノ角ゴ ProN W3"/>
                <a:ea typeface="ヒラギノ角ゴ ProN W3"/>
                <a:cs typeface="ヒラギノ角ゴ ProN W3"/>
                <a:sym typeface="ヒラギノ角ゴ ProN W3"/>
              </a:defRPr>
            </a:pPr>
          </a:p>
        </p:txBody>
      </p:sp>
      <p:sp>
        <p:nvSpPr>
          <p:cNvPr id="1246" name="Shape 1246"/>
          <p:cNvSpPr/>
          <p:nvPr/>
        </p:nvSpPr>
        <p:spPr>
          <a:xfrm>
            <a:off x="1168400" y="8077200"/>
            <a:ext cx="4800601" cy="673100"/>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lvl1pPr defTabSz="647700">
              <a:buClr>
                <a:srgbClr val="000000"/>
              </a:buClr>
              <a:defRPr sz="1600">
                <a:solidFill>
                  <a:srgbClr val="2E467F"/>
                </a:solidFill>
                <a:uFill>
                  <a:solidFill>
                    <a:srgbClr val="2E467F"/>
                  </a:solidFill>
                </a:uFill>
                <a:latin typeface="Helvetica Neue"/>
                <a:ea typeface="Helvetica Neue"/>
                <a:cs typeface="Helvetica Neue"/>
                <a:sym typeface="Helvetica Neue"/>
              </a:defRPr>
            </a:lvl1pPr>
          </a:lstStyle>
          <a:p>
            <a:pPr/>
            <a:r>
              <a:t>BR=O(1%): precision limited by low stat. for H-&gt;ZZ* events</a:t>
            </a:r>
          </a:p>
        </p:txBody>
      </p:sp>
      <p:sp>
        <p:nvSpPr>
          <p:cNvPr id="1247" name="Shape 1247"/>
          <p:cNvSpPr/>
          <p:nvPr/>
        </p:nvSpPr>
        <p:spPr>
          <a:xfrm>
            <a:off x="6743700" y="8026400"/>
            <a:ext cx="5143500" cy="368300"/>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lvl1pPr defTabSz="647700">
              <a:buClr>
                <a:srgbClr val="000000"/>
              </a:buClr>
              <a:defRPr sz="1600">
                <a:solidFill>
                  <a:srgbClr val="2E467F"/>
                </a:solidFill>
                <a:uFill>
                  <a:solidFill>
                    <a:srgbClr val="2E467F"/>
                  </a:solidFill>
                </a:uFill>
                <a:latin typeface="Helvetica Neue"/>
                <a:ea typeface="Helvetica Neue"/>
                <a:cs typeface="Helvetica Neue"/>
                <a:sym typeface="Helvetica Neue"/>
              </a:defRPr>
            </a:lvl1pPr>
          </a:lstStyle>
          <a:p>
            <a:pPr/>
            <a:r>
              <a:t>More advantageous but not easy at low E</a:t>
            </a:r>
          </a:p>
        </p:txBody>
      </p:sp>
      <p:sp>
        <p:nvSpPr>
          <p:cNvPr id="1248" name="Shape 1248"/>
          <p:cNvSpPr/>
          <p:nvPr/>
        </p:nvSpPr>
        <p:spPr>
          <a:xfrm>
            <a:off x="9436100" y="8686800"/>
            <a:ext cx="2590800" cy="431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295400">
              <a:buClr>
                <a:srgbClr val="2E467F"/>
              </a:buClr>
              <a:buFont typeface="Helvetica"/>
              <a:tabLst>
                <a:tab pos="558800" algn="l"/>
                <a:tab pos="2565400" algn="l"/>
                <a:tab pos="2603500" algn="l"/>
              </a:tabLst>
              <a:defRPr>
                <a:solidFill>
                  <a:srgbClr val="2E467F"/>
                </a:solidFill>
                <a:uFill>
                  <a:solidFill>
                    <a:srgbClr val="2E467F"/>
                  </a:solidFill>
                </a:uFill>
              </a:defRPr>
            </a:lvl1pPr>
          </a:lstStyle>
          <a:p>
            <a:pPr/>
            <a:r>
              <a:t>C.F.Durig, Helmholtz Alliance 6th WS, Dec. 2012</a:t>
            </a:r>
          </a:p>
        </p:txBody>
      </p:sp>
      <p:pic>
        <p:nvPicPr>
          <p:cNvPr id="1249" name="droppedImage.pdf"/>
          <p:cNvPicPr>
            <a:picLocks noChangeAspect="1"/>
          </p:cNvPicPr>
          <p:nvPr/>
        </p:nvPicPr>
        <p:blipFill>
          <a:blip r:embed="rId10">
            <a:extLst/>
          </a:blip>
          <a:stretch>
            <a:fillRect/>
          </a:stretch>
        </p:blipFill>
        <p:spPr>
          <a:xfrm>
            <a:off x="6845300" y="8369469"/>
            <a:ext cx="2273300" cy="482892"/>
          </a:xfrm>
          <a:prstGeom prst="rect">
            <a:avLst/>
          </a:prstGeom>
          <a:ln w="88900">
            <a:miter lim="400000"/>
          </a:ln>
        </p:spPr>
      </p:pic>
      <p:pic>
        <p:nvPicPr>
          <p:cNvPr id="1250" name="droppedImage.pdf"/>
          <p:cNvPicPr>
            <a:picLocks noChangeAspect="1"/>
          </p:cNvPicPr>
          <p:nvPr/>
        </p:nvPicPr>
        <p:blipFill>
          <a:blip r:embed="rId11">
            <a:extLst/>
          </a:blip>
          <a:stretch>
            <a:fillRect/>
          </a:stretch>
        </p:blipFill>
        <p:spPr>
          <a:xfrm>
            <a:off x="6883400" y="8697466"/>
            <a:ext cx="2019300" cy="486667"/>
          </a:xfrm>
          <a:prstGeom prst="rect">
            <a:avLst/>
          </a:prstGeom>
          <a:ln w="88900">
            <a:miter lim="400000"/>
          </a:ln>
        </p:spPr>
      </p:pic>
      <p:pic>
        <p:nvPicPr>
          <p:cNvPr id="1251" name="droppedImage.pdf"/>
          <p:cNvPicPr>
            <a:picLocks noChangeAspect="1"/>
          </p:cNvPicPr>
          <p:nvPr/>
        </p:nvPicPr>
        <p:blipFill>
          <a:blip r:embed="rId10">
            <a:extLst/>
          </a:blip>
          <a:stretch>
            <a:fillRect/>
          </a:stretch>
        </p:blipFill>
        <p:spPr>
          <a:xfrm>
            <a:off x="3835400" y="8356600"/>
            <a:ext cx="2273300" cy="482891"/>
          </a:xfrm>
          <a:prstGeom prst="rect">
            <a:avLst/>
          </a:prstGeom>
          <a:ln w="88900">
            <a:miter lim="400000"/>
          </a:ln>
        </p:spPr>
      </p:pic>
      <p:pic>
        <p:nvPicPr>
          <p:cNvPr id="1252" name="droppedImage.pdf"/>
          <p:cNvPicPr>
            <a:picLocks noChangeAspect="1"/>
          </p:cNvPicPr>
          <p:nvPr/>
        </p:nvPicPr>
        <p:blipFill>
          <a:blip r:embed="rId12">
            <a:extLst/>
          </a:blip>
          <a:stretch>
            <a:fillRect/>
          </a:stretch>
        </p:blipFill>
        <p:spPr>
          <a:xfrm>
            <a:off x="3810000" y="8691116"/>
            <a:ext cx="2019300" cy="486667"/>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5" name="Shape 765"/>
          <p:cNvSpPr/>
          <p:nvPr/>
        </p:nvSpPr>
        <p:spPr>
          <a:xfrm>
            <a:off x="2961878" y="2280651"/>
            <a:ext cx="7138552" cy="6319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54" y="21600"/>
                </a:moveTo>
                <a:cubicBezTo>
                  <a:pt x="11469" y="21600"/>
                  <a:pt x="11446" y="21132"/>
                  <a:pt x="12099" y="20468"/>
                </a:cubicBezTo>
                <a:cubicBezTo>
                  <a:pt x="12751" y="19803"/>
                  <a:pt x="13607" y="20104"/>
                  <a:pt x="14570" y="17616"/>
                </a:cubicBezTo>
                <a:cubicBezTo>
                  <a:pt x="15533" y="15127"/>
                  <a:pt x="16785" y="8311"/>
                  <a:pt x="17877" y="5536"/>
                </a:cubicBezTo>
                <a:cubicBezTo>
                  <a:pt x="18914" y="2691"/>
                  <a:pt x="19979" y="1482"/>
                  <a:pt x="21600" y="0"/>
                </a:cubicBezTo>
                <a:lnTo>
                  <a:pt x="0" y="54"/>
                </a:lnTo>
                <a:cubicBezTo>
                  <a:pt x="1148" y="1482"/>
                  <a:pt x="1964" y="2159"/>
                  <a:pt x="3262" y="4829"/>
                </a:cubicBezTo>
                <a:cubicBezTo>
                  <a:pt x="4298" y="7343"/>
                  <a:pt x="5795" y="14984"/>
                  <a:pt x="6753" y="17598"/>
                </a:cubicBezTo>
                <a:cubicBezTo>
                  <a:pt x="7712" y="20211"/>
                  <a:pt x="8565" y="19735"/>
                  <a:pt x="9171" y="20376"/>
                </a:cubicBezTo>
                <a:cubicBezTo>
                  <a:pt x="9776" y="21016"/>
                  <a:pt x="9839" y="21600"/>
                  <a:pt x="10654" y="21600"/>
                </a:cubicBezTo>
                <a:close/>
              </a:path>
            </a:pathLst>
          </a:custGeom>
          <a:gradFill>
            <a:gsLst>
              <a:gs pos="0">
                <a:srgbClr val="0000FF">
                  <a:alpha val="50000"/>
                </a:srgbClr>
              </a:gs>
              <a:gs pos="47000">
                <a:srgbClr val="3399FF">
                  <a:alpha val="50000"/>
                </a:srgbClr>
              </a:gs>
              <a:gs pos="100000">
                <a:srgbClr val="FFFFFF">
                  <a:alpha val="50000"/>
                </a:srgbClr>
              </a:gs>
            </a:gsLst>
            <a:lin ang="5400000"/>
          </a:gradFill>
          <a:ln w="12700">
            <a:solidFill>
              <a:srgbClr val="7F7F7F"/>
            </a:solidFill>
            <a:bevel/>
          </a:ln>
        </p:spPr>
        <p:txBody>
          <a:bodyPr lIns="65023" tIns="65023" rIns="65023" bIns="65023" anchor="ctr"/>
          <a:lstStyle/>
          <a:p>
            <a:pPr algn="ctr">
              <a:defRPr sz="2400">
                <a:solidFill>
                  <a:srgbClr val="FFFFFF"/>
                </a:solidFill>
                <a:latin typeface="Arial"/>
                <a:ea typeface="Arial"/>
                <a:cs typeface="Arial"/>
                <a:sym typeface="Arial"/>
              </a:defRPr>
            </a:pPr>
          </a:p>
        </p:txBody>
      </p:sp>
      <p:pic>
        <p:nvPicPr>
          <p:cNvPr id="766" name="pasted-image.pdf"/>
          <p:cNvPicPr>
            <a:picLocks noChangeAspect="1"/>
          </p:cNvPicPr>
          <p:nvPr/>
        </p:nvPicPr>
        <p:blipFill>
          <a:blip r:embed="rId2">
            <a:extLst/>
          </a:blip>
          <a:stretch>
            <a:fillRect/>
          </a:stretch>
        </p:blipFill>
        <p:spPr>
          <a:xfrm>
            <a:off x="4727136" y="5331549"/>
            <a:ext cx="3514404" cy="929776"/>
          </a:xfrm>
          <a:prstGeom prst="rect">
            <a:avLst/>
          </a:prstGeom>
          <a:ln w="88900">
            <a:miter lim="400000"/>
          </a:ln>
        </p:spPr>
      </p:pic>
      <p:sp>
        <p:nvSpPr>
          <p:cNvPr id="767" name="Shape 767"/>
          <p:cNvSpPr/>
          <p:nvPr/>
        </p:nvSpPr>
        <p:spPr>
          <a:xfrm>
            <a:off x="6645895" y="944528"/>
            <a:ext cx="916357"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400">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Weak</a:t>
            </a:r>
          </a:p>
        </p:txBody>
      </p:sp>
      <p:sp>
        <p:nvSpPr>
          <p:cNvPr id="768" name="Shape 768"/>
          <p:cNvSpPr/>
          <p:nvPr/>
        </p:nvSpPr>
        <p:spPr>
          <a:xfrm>
            <a:off x="7920933" y="944528"/>
            <a:ext cx="599949"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400">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EM</a:t>
            </a:r>
          </a:p>
        </p:txBody>
      </p:sp>
      <p:sp>
        <p:nvSpPr>
          <p:cNvPr id="769" name="Shape 769"/>
          <p:cNvSpPr/>
          <p:nvPr/>
        </p:nvSpPr>
        <p:spPr>
          <a:xfrm>
            <a:off x="5229998" y="944528"/>
            <a:ext cx="104077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400">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Strong</a:t>
            </a:r>
          </a:p>
        </p:txBody>
      </p:sp>
      <p:sp>
        <p:nvSpPr>
          <p:cNvPr id="770" name="Shape 770"/>
          <p:cNvSpPr/>
          <p:nvPr/>
        </p:nvSpPr>
        <p:spPr>
          <a:xfrm>
            <a:off x="8548967" y="5733841"/>
            <a:ext cx="331070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sz="2400">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Electroweak Unification</a:t>
            </a:r>
          </a:p>
        </p:txBody>
      </p:sp>
      <p:sp>
        <p:nvSpPr>
          <p:cNvPr id="771" name="Shape 771"/>
          <p:cNvSpPr/>
          <p:nvPr/>
        </p:nvSpPr>
        <p:spPr>
          <a:xfrm>
            <a:off x="7761612" y="7502549"/>
            <a:ext cx="275185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sz="2400">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Grand Unification ?</a:t>
            </a:r>
          </a:p>
        </p:txBody>
      </p:sp>
      <p:sp>
        <p:nvSpPr>
          <p:cNvPr id="772" name="Shape 772"/>
          <p:cNvSpPr/>
          <p:nvPr/>
        </p:nvSpPr>
        <p:spPr>
          <a:xfrm>
            <a:off x="6774753" y="8234940"/>
            <a:ext cx="270065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sz="2400">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Quantum Gravity ?</a:t>
            </a:r>
          </a:p>
        </p:txBody>
      </p:sp>
      <p:sp>
        <p:nvSpPr>
          <p:cNvPr id="773" name="Shape 773"/>
          <p:cNvSpPr/>
          <p:nvPr/>
        </p:nvSpPr>
        <p:spPr>
          <a:xfrm>
            <a:off x="3737944" y="944528"/>
            <a:ext cx="110804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400">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Gravity</a:t>
            </a:r>
          </a:p>
        </p:txBody>
      </p:sp>
      <p:sp>
        <p:nvSpPr>
          <p:cNvPr id="774" name="Shape 774"/>
          <p:cNvSpPr/>
          <p:nvPr/>
        </p:nvSpPr>
        <p:spPr>
          <a:xfrm>
            <a:off x="1331681" y="8100377"/>
            <a:ext cx="101255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400">
                <a:latin typeface="+mn-lt"/>
                <a:ea typeface="+mn-ea"/>
                <a:cs typeface="+mn-cs"/>
                <a:sym typeface="Calibri"/>
              </a:defRPr>
            </a:pPr>
            <a:r>
              <a:rPr>
                <a:latin typeface="Arial"/>
                <a:ea typeface="Arial"/>
                <a:cs typeface="Arial"/>
                <a:sym typeface="Arial"/>
              </a:rPr>
              <a:t>10</a:t>
            </a:r>
            <a:r>
              <a:rPr baseline="30500">
                <a:latin typeface="Arial"/>
                <a:ea typeface="Arial"/>
                <a:cs typeface="Arial"/>
                <a:sym typeface="Arial"/>
              </a:rPr>
              <a:t>-43</a:t>
            </a:r>
            <a:r>
              <a:rPr>
                <a:latin typeface="Arial"/>
                <a:ea typeface="Arial"/>
                <a:cs typeface="Arial"/>
                <a:sym typeface="Arial"/>
              </a:rPr>
              <a:t> s</a:t>
            </a:r>
          </a:p>
        </p:txBody>
      </p:sp>
      <p:sp>
        <p:nvSpPr>
          <p:cNvPr id="775" name="Shape 775"/>
          <p:cNvSpPr/>
          <p:nvPr/>
        </p:nvSpPr>
        <p:spPr>
          <a:xfrm>
            <a:off x="1425149" y="5604117"/>
            <a:ext cx="101255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sz="2400">
                <a:latin typeface="+mn-lt"/>
                <a:ea typeface="+mn-ea"/>
                <a:cs typeface="+mn-cs"/>
                <a:sym typeface="Calibri"/>
              </a:defRPr>
            </a:pPr>
            <a:r>
              <a:rPr>
                <a:latin typeface="Arial"/>
                <a:ea typeface="Arial"/>
                <a:cs typeface="Arial"/>
                <a:sym typeface="Arial"/>
              </a:rPr>
              <a:t>10</a:t>
            </a:r>
            <a:r>
              <a:rPr baseline="30500">
                <a:latin typeface="Arial"/>
                <a:ea typeface="Arial"/>
                <a:cs typeface="Arial"/>
                <a:sym typeface="Arial"/>
              </a:rPr>
              <a:t>-10</a:t>
            </a:r>
            <a:r>
              <a:rPr>
                <a:latin typeface="Arial"/>
                <a:ea typeface="Arial"/>
                <a:cs typeface="Arial"/>
                <a:sym typeface="Arial"/>
              </a:rPr>
              <a:t> s</a:t>
            </a:r>
          </a:p>
        </p:txBody>
      </p:sp>
      <p:sp>
        <p:nvSpPr>
          <p:cNvPr id="776" name="Shape 776"/>
          <p:cNvSpPr/>
          <p:nvPr/>
        </p:nvSpPr>
        <p:spPr>
          <a:xfrm>
            <a:off x="1331681" y="4045122"/>
            <a:ext cx="1142279"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380 kyr</a:t>
            </a:r>
          </a:p>
        </p:txBody>
      </p:sp>
      <p:sp>
        <p:nvSpPr>
          <p:cNvPr id="777" name="Shape 777"/>
          <p:cNvSpPr/>
          <p:nvPr/>
        </p:nvSpPr>
        <p:spPr>
          <a:xfrm>
            <a:off x="1230391" y="2033476"/>
            <a:ext cx="1244077"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13.8 byr</a:t>
            </a:r>
          </a:p>
        </p:txBody>
      </p:sp>
      <p:sp>
        <p:nvSpPr>
          <p:cNvPr id="778" name="Shape 778"/>
          <p:cNvSpPr/>
          <p:nvPr/>
        </p:nvSpPr>
        <p:spPr>
          <a:xfrm flipH="1" flipV="1">
            <a:off x="1012324" y="1231098"/>
            <a:ext cx="50702" cy="7175694"/>
          </a:xfrm>
          <a:prstGeom prst="line">
            <a:avLst/>
          </a:prstGeom>
          <a:ln w="88900">
            <a:solidFill>
              <a:srgbClr val="000000"/>
            </a:solidFill>
            <a:tailEnd type="triangle"/>
          </a:ln>
        </p:spPr>
        <p:txBody>
          <a:bodyPr lIns="65023" tIns="65023" rIns="65023" bIns="65023"/>
          <a:lstStyle/>
          <a:p>
            <a:pPr>
              <a:defRPr sz="1600"/>
            </a:pPr>
          </a:p>
        </p:txBody>
      </p:sp>
      <p:sp>
        <p:nvSpPr>
          <p:cNvPr id="779" name="Shape 779"/>
          <p:cNvSpPr/>
          <p:nvPr/>
        </p:nvSpPr>
        <p:spPr>
          <a:xfrm>
            <a:off x="1425149" y="7224114"/>
            <a:ext cx="101255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sz="2400">
                <a:latin typeface="+mn-lt"/>
                <a:ea typeface="+mn-ea"/>
                <a:cs typeface="+mn-cs"/>
                <a:sym typeface="Calibri"/>
              </a:defRPr>
            </a:pPr>
            <a:r>
              <a:rPr>
                <a:latin typeface="Arial"/>
                <a:ea typeface="Arial"/>
                <a:cs typeface="Arial"/>
                <a:sym typeface="Arial"/>
              </a:rPr>
              <a:t>10</a:t>
            </a:r>
            <a:r>
              <a:rPr baseline="30500">
                <a:latin typeface="Arial"/>
                <a:ea typeface="Arial"/>
                <a:cs typeface="Arial"/>
                <a:sym typeface="Arial"/>
              </a:rPr>
              <a:t>-36</a:t>
            </a:r>
            <a:r>
              <a:rPr>
                <a:latin typeface="Arial"/>
                <a:ea typeface="Arial"/>
                <a:cs typeface="Arial"/>
                <a:sym typeface="Arial"/>
              </a:rPr>
              <a:t> s</a:t>
            </a:r>
          </a:p>
        </p:txBody>
      </p:sp>
      <p:sp>
        <p:nvSpPr>
          <p:cNvPr id="780" name="Shape 780"/>
          <p:cNvSpPr/>
          <p:nvPr/>
        </p:nvSpPr>
        <p:spPr>
          <a:xfrm rot="16200000">
            <a:off x="-1017824" y="4672086"/>
            <a:ext cx="2829313"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Age of Universe</a:t>
            </a:r>
          </a:p>
        </p:txBody>
      </p:sp>
      <p:sp>
        <p:nvSpPr>
          <p:cNvPr id="781" name="Shape 781"/>
          <p:cNvSpPr/>
          <p:nvPr/>
        </p:nvSpPr>
        <p:spPr>
          <a:xfrm>
            <a:off x="805693" y="2324966"/>
            <a:ext cx="441581" cy="1"/>
          </a:xfrm>
          <a:prstGeom prst="line">
            <a:avLst/>
          </a:prstGeom>
          <a:ln w="50800">
            <a:solidFill>
              <a:srgbClr val="000000"/>
            </a:solidFill>
            <a:bevel/>
          </a:ln>
        </p:spPr>
        <p:txBody>
          <a:bodyPr lIns="65023" tIns="65023" rIns="65023" bIns="65023"/>
          <a:lstStyle/>
          <a:p>
            <a:pPr>
              <a:defRPr sz="1600"/>
            </a:pPr>
          </a:p>
        </p:txBody>
      </p:sp>
      <p:sp>
        <p:nvSpPr>
          <p:cNvPr id="782" name="Shape 782"/>
          <p:cNvSpPr/>
          <p:nvPr/>
        </p:nvSpPr>
        <p:spPr>
          <a:xfrm>
            <a:off x="788811" y="4331210"/>
            <a:ext cx="441581" cy="1"/>
          </a:xfrm>
          <a:prstGeom prst="line">
            <a:avLst/>
          </a:prstGeom>
          <a:ln w="50800">
            <a:solidFill>
              <a:srgbClr val="000000"/>
            </a:solidFill>
            <a:bevel/>
          </a:ln>
        </p:spPr>
        <p:txBody>
          <a:bodyPr lIns="65023" tIns="65023" rIns="65023" bIns="65023"/>
          <a:lstStyle/>
          <a:p>
            <a:pPr>
              <a:defRPr sz="1600"/>
            </a:pPr>
          </a:p>
        </p:txBody>
      </p:sp>
      <p:sp>
        <p:nvSpPr>
          <p:cNvPr id="783" name="Shape 783"/>
          <p:cNvSpPr/>
          <p:nvPr/>
        </p:nvSpPr>
        <p:spPr>
          <a:xfrm>
            <a:off x="819322" y="5907330"/>
            <a:ext cx="441581" cy="1"/>
          </a:xfrm>
          <a:prstGeom prst="line">
            <a:avLst/>
          </a:prstGeom>
          <a:ln w="50800">
            <a:solidFill>
              <a:srgbClr val="000000"/>
            </a:solidFill>
            <a:bevel/>
          </a:ln>
        </p:spPr>
        <p:txBody>
          <a:bodyPr lIns="65023" tIns="65023" rIns="65023" bIns="65023"/>
          <a:lstStyle/>
          <a:p>
            <a:pPr>
              <a:defRPr sz="1600"/>
            </a:pPr>
          </a:p>
        </p:txBody>
      </p:sp>
      <p:sp>
        <p:nvSpPr>
          <p:cNvPr id="784" name="Shape 784"/>
          <p:cNvSpPr/>
          <p:nvPr/>
        </p:nvSpPr>
        <p:spPr>
          <a:xfrm>
            <a:off x="890101" y="7486749"/>
            <a:ext cx="441581" cy="1"/>
          </a:xfrm>
          <a:prstGeom prst="line">
            <a:avLst/>
          </a:prstGeom>
          <a:ln w="50800">
            <a:solidFill>
              <a:srgbClr val="000000"/>
            </a:solidFill>
            <a:bevel/>
          </a:ln>
        </p:spPr>
        <p:txBody>
          <a:bodyPr lIns="65023" tIns="65023" rIns="65023" bIns="65023"/>
          <a:lstStyle/>
          <a:p>
            <a:pPr>
              <a:defRPr sz="1600"/>
            </a:pPr>
          </a:p>
        </p:txBody>
      </p:sp>
      <p:sp>
        <p:nvSpPr>
          <p:cNvPr id="785" name="Shape 785"/>
          <p:cNvSpPr/>
          <p:nvPr/>
        </p:nvSpPr>
        <p:spPr>
          <a:xfrm>
            <a:off x="842235" y="8361894"/>
            <a:ext cx="441581" cy="1"/>
          </a:xfrm>
          <a:prstGeom prst="line">
            <a:avLst/>
          </a:prstGeom>
          <a:ln w="50800">
            <a:solidFill>
              <a:srgbClr val="000000"/>
            </a:solidFill>
            <a:bevel/>
          </a:ln>
        </p:spPr>
        <p:txBody>
          <a:bodyPr lIns="65023" tIns="65023" rIns="65023" bIns="65023"/>
          <a:lstStyle/>
          <a:p>
            <a:pPr>
              <a:defRPr sz="1600"/>
            </a:pPr>
          </a:p>
        </p:txBody>
      </p:sp>
      <p:sp>
        <p:nvSpPr>
          <p:cNvPr id="786" name="Shape 786"/>
          <p:cNvSpPr/>
          <p:nvPr>
            <p:ph type="title"/>
          </p:nvPr>
        </p:nvSpPr>
        <p:spPr>
          <a:xfrm>
            <a:off x="-1" y="1"/>
            <a:ext cx="13004801" cy="800907"/>
          </a:xfrm>
          <a:prstGeom prst="rect">
            <a:avLst/>
          </a:prstGeom>
        </p:spPr>
        <p:txBody>
          <a:bodyPr/>
          <a:lstStyle>
            <a:lvl1pPr defTabSz="425195">
              <a:defRPr sz="4650"/>
            </a:lvl1pPr>
          </a:lstStyle>
          <a:p>
            <a:pPr/>
            <a:r>
              <a:t>Towards ultimate unification</a:t>
            </a:r>
          </a:p>
        </p:txBody>
      </p:sp>
      <p:pic>
        <p:nvPicPr>
          <p:cNvPr id="787" name="image7.png" descr="planck-cmb-with-alpha.png"/>
          <p:cNvPicPr>
            <a:picLocks noChangeAspect="1"/>
          </p:cNvPicPr>
          <p:nvPr/>
        </p:nvPicPr>
        <p:blipFill>
          <a:blip r:embed="rId3">
            <a:extLst/>
          </a:blip>
          <a:stretch>
            <a:fillRect/>
          </a:stretch>
        </p:blipFill>
        <p:spPr>
          <a:xfrm>
            <a:off x="4270727" y="3627131"/>
            <a:ext cx="4447314" cy="1259767"/>
          </a:xfrm>
          <a:prstGeom prst="rect">
            <a:avLst/>
          </a:prstGeom>
          <a:ln w="88900">
            <a:miter lim="400000"/>
          </a:ln>
        </p:spPr>
      </p:pic>
      <p:pic>
        <p:nvPicPr>
          <p:cNvPr id="788" name="image8.png" descr="visible-skymap-edited.png"/>
          <p:cNvPicPr>
            <a:picLocks noChangeAspect="1"/>
          </p:cNvPicPr>
          <p:nvPr/>
        </p:nvPicPr>
        <p:blipFill>
          <a:blip r:embed="rId4">
            <a:extLst/>
          </a:blip>
          <a:stretch>
            <a:fillRect/>
          </a:stretch>
        </p:blipFill>
        <p:spPr>
          <a:xfrm>
            <a:off x="2971741" y="1471236"/>
            <a:ext cx="7128689" cy="1618829"/>
          </a:xfrm>
          <a:prstGeom prst="rect">
            <a:avLst/>
          </a:prstGeom>
          <a:ln w="88900">
            <a:miter lim="400000"/>
          </a:ln>
        </p:spPr>
      </p:pic>
      <p:grpSp>
        <p:nvGrpSpPr>
          <p:cNvPr id="793" name="Group 793"/>
          <p:cNvGrpSpPr/>
          <p:nvPr/>
        </p:nvGrpSpPr>
        <p:grpSpPr>
          <a:xfrm>
            <a:off x="4634613" y="1953504"/>
            <a:ext cx="3524337" cy="7584391"/>
            <a:chOff x="0" y="0"/>
            <a:chExt cx="3524335" cy="7584390"/>
          </a:xfrm>
        </p:grpSpPr>
        <p:sp>
          <p:nvSpPr>
            <p:cNvPr id="789" name="Shape 789"/>
            <p:cNvSpPr/>
            <p:nvPr/>
          </p:nvSpPr>
          <p:spPr>
            <a:xfrm flipH="1">
              <a:off x="-1" y="51982"/>
              <a:ext cx="1898759" cy="7532409"/>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21600"/>
                  </a:moveTo>
                  <a:cubicBezTo>
                    <a:pt x="82" y="20172"/>
                    <a:pt x="-2" y="20153"/>
                    <a:pt x="9" y="18288"/>
                  </a:cubicBezTo>
                  <a:cubicBezTo>
                    <a:pt x="5223" y="17206"/>
                    <a:pt x="9423" y="17945"/>
                    <a:pt x="13022" y="14897"/>
                  </a:cubicBezTo>
                  <a:cubicBezTo>
                    <a:pt x="16620" y="11849"/>
                    <a:pt x="21270" y="5563"/>
                    <a:pt x="21598" y="0"/>
                  </a:cubicBezTo>
                </a:path>
              </a:pathLst>
            </a:custGeom>
            <a:noFill/>
            <a:ln w="76200" cap="flat">
              <a:solidFill>
                <a:srgbClr val="008000"/>
              </a:solidFill>
              <a:prstDash val="solid"/>
              <a:bevel/>
            </a:ln>
            <a:effectLst/>
          </p:spPr>
          <p:txBody>
            <a:bodyPr wrap="square" lIns="65023" tIns="65023" rIns="65023" bIns="65023" numCol="1" anchor="ctr">
              <a:noAutofit/>
            </a:bodyPr>
            <a:lstStyle/>
            <a:p>
              <a:pPr algn="ctr">
                <a:defRPr sz="2400">
                  <a:solidFill>
                    <a:srgbClr val="FFFFFF"/>
                  </a:solidFill>
                  <a:latin typeface="Arial"/>
                  <a:ea typeface="Arial"/>
                  <a:cs typeface="Arial"/>
                  <a:sym typeface="Arial"/>
                </a:defRPr>
              </a:pPr>
            </a:p>
          </p:txBody>
        </p:sp>
        <p:sp>
          <p:nvSpPr>
            <p:cNvPr id="790" name="Shape 790"/>
            <p:cNvSpPr/>
            <p:nvPr/>
          </p:nvSpPr>
          <p:spPr>
            <a:xfrm flipH="1">
              <a:off x="1211638" y="0"/>
              <a:ext cx="1091892" cy="6408390"/>
            </a:xfrm>
            <a:custGeom>
              <a:avLst/>
              <a:gdLst/>
              <a:ahLst/>
              <a:cxnLst>
                <a:cxn ang="0">
                  <a:pos x="wd2" y="hd2"/>
                </a:cxn>
                <a:cxn ang="5400000">
                  <a:pos x="wd2" y="hd2"/>
                </a:cxn>
                <a:cxn ang="10800000">
                  <a:pos x="wd2" y="hd2"/>
                </a:cxn>
                <a:cxn ang="16200000">
                  <a:pos x="wd2" y="hd2"/>
                </a:cxn>
              </a:cxnLst>
              <a:rect l="0" t="0" r="r" b="b"/>
              <a:pathLst>
                <a:path w="21270" h="21600" fill="norm" stroke="1" extrusionOk="0">
                  <a:moveTo>
                    <a:pt x="8127" y="21600"/>
                  </a:moveTo>
                  <a:cubicBezTo>
                    <a:pt x="3687" y="20596"/>
                    <a:pt x="5162" y="20885"/>
                    <a:pt x="0" y="19555"/>
                  </a:cubicBezTo>
                  <a:cubicBezTo>
                    <a:pt x="8522" y="19180"/>
                    <a:pt x="16909" y="19013"/>
                    <a:pt x="18152" y="15940"/>
                  </a:cubicBezTo>
                  <a:cubicBezTo>
                    <a:pt x="19394" y="12866"/>
                    <a:pt x="21600" y="6669"/>
                    <a:pt x="21229" y="0"/>
                  </a:cubicBezTo>
                </a:path>
              </a:pathLst>
            </a:custGeom>
            <a:noFill/>
            <a:ln w="76200" cap="flat">
              <a:solidFill>
                <a:srgbClr val="008000"/>
              </a:solidFill>
              <a:prstDash val="solid"/>
              <a:bevel/>
            </a:ln>
            <a:effectLst/>
          </p:spPr>
          <p:txBody>
            <a:bodyPr wrap="square" lIns="65023" tIns="65023" rIns="65023" bIns="65023" numCol="1" anchor="ctr">
              <a:noAutofit/>
            </a:bodyPr>
            <a:lstStyle/>
            <a:p>
              <a:pPr algn="ctr">
                <a:defRPr sz="2400">
                  <a:solidFill>
                    <a:srgbClr val="FFFFFF"/>
                  </a:solidFill>
                  <a:latin typeface="Arial"/>
                  <a:ea typeface="Arial"/>
                  <a:cs typeface="Arial"/>
                  <a:sym typeface="Arial"/>
                </a:defRPr>
              </a:pPr>
            </a:p>
          </p:txBody>
        </p:sp>
        <p:sp>
          <p:nvSpPr>
            <p:cNvPr id="791" name="Shape 791"/>
            <p:cNvSpPr/>
            <p:nvPr/>
          </p:nvSpPr>
          <p:spPr>
            <a:xfrm flipH="1">
              <a:off x="2290788" y="41556"/>
              <a:ext cx="545614" cy="5754324"/>
            </a:xfrm>
            <a:custGeom>
              <a:avLst/>
              <a:gdLst/>
              <a:ahLst/>
              <a:cxnLst>
                <a:cxn ang="0">
                  <a:pos x="wd2" y="hd2"/>
                </a:cxn>
                <a:cxn ang="5400000">
                  <a:pos x="wd2" y="hd2"/>
                </a:cxn>
                <a:cxn ang="10800000">
                  <a:pos x="wd2" y="hd2"/>
                </a:cxn>
                <a:cxn ang="16200000">
                  <a:pos x="wd2" y="hd2"/>
                </a:cxn>
              </a:cxnLst>
              <a:rect l="0" t="0" r="r" b="b"/>
              <a:pathLst>
                <a:path w="19838" h="21600" fill="norm" stroke="1" extrusionOk="0">
                  <a:moveTo>
                    <a:pt x="19606" y="21600"/>
                  </a:moveTo>
                  <a:cubicBezTo>
                    <a:pt x="11019" y="21190"/>
                    <a:pt x="6702" y="20701"/>
                    <a:pt x="3441" y="19634"/>
                  </a:cubicBezTo>
                  <a:cubicBezTo>
                    <a:pt x="179" y="18567"/>
                    <a:pt x="-131" y="17501"/>
                    <a:pt x="35" y="15196"/>
                  </a:cubicBezTo>
                  <a:cubicBezTo>
                    <a:pt x="9149" y="14840"/>
                    <a:pt x="13240" y="14642"/>
                    <a:pt x="16455" y="13681"/>
                  </a:cubicBezTo>
                  <a:cubicBezTo>
                    <a:pt x="21469" y="11934"/>
                    <a:pt x="19552" y="6162"/>
                    <a:pt x="19110" y="0"/>
                  </a:cubicBezTo>
                </a:path>
              </a:pathLst>
            </a:custGeom>
            <a:noFill/>
            <a:ln w="76200" cap="flat">
              <a:solidFill>
                <a:srgbClr val="008000"/>
              </a:solidFill>
              <a:prstDash val="solid"/>
              <a:bevel/>
            </a:ln>
            <a:effectLst/>
          </p:spPr>
          <p:txBody>
            <a:bodyPr wrap="square" lIns="65023" tIns="65023" rIns="65023" bIns="65023" numCol="1" anchor="ctr">
              <a:noAutofit/>
            </a:bodyPr>
            <a:lstStyle/>
            <a:p>
              <a:pPr algn="ctr">
                <a:defRPr sz="2400">
                  <a:solidFill>
                    <a:srgbClr val="FFFFFF"/>
                  </a:solidFill>
                  <a:latin typeface="Arial"/>
                  <a:ea typeface="Arial"/>
                  <a:cs typeface="Arial"/>
                  <a:sym typeface="Arial"/>
                </a:defRPr>
              </a:pPr>
            </a:p>
          </p:txBody>
        </p:sp>
        <p:sp>
          <p:nvSpPr>
            <p:cNvPr id="792" name="Shape 792"/>
            <p:cNvSpPr/>
            <p:nvPr/>
          </p:nvSpPr>
          <p:spPr>
            <a:xfrm flipH="1">
              <a:off x="2858450" y="77096"/>
              <a:ext cx="665886" cy="3978948"/>
            </a:xfrm>
            <a:custGeom>
              <a:avLst/>
              <a:gdLst/>
              <a:ahLst/>
              <a:cxnLst>
                <a:cxn ang="0">
                  <a:pos x="wd2" y="hd2"/>
                </a:cxn>
                <a:cxn ang="5400000">
                  <a:pos x="wd2" y="hd2"/>
                </a:cxn>
                <a:cxn ang="10800000">
                  <a:pos x="wd2" y="hd2"/>
                </a:cxn>
                <a:cxn ang="16200000">
                  <a:pos x="wd2" y="hd2"/>
                </a:cxn>
              </a:cxnLst>
              <a:rect l="0" t="0" r="r" b="b"/>
              <a:pathLst>
                <a:path w="21600" h="21186" fill="norm" stroke="1" extrusionOk="0">
                  <a:moveTo>
                    <a:pt x="21600" y="21186"/>
                  </a:moveTo>
                  <a:cubicBezTo>
                    <a:pt x="12844" y="20424"/>
                    <a:pt x="8384" y="21600"/>
                    <a:pt x="3478" y="18017"/>
                  </a:cubicBezTo>
                  <a:cubicBezTo>
                    <a:pt x="395" y="14155"/>
                    <a:pt x="86" y="8734"/>
                    <a:pt x="0" y="0"/>
                  </a:cubicBezTo>
                </a:path>
              </a:pathLst>
            </a:custGeom>
            <a:noFill/>
            <a:ln w="76200" cap="flat">
              <a:solidFill>
                <a:srgbClr val="008000"/>
              </a:solidFill>
              <a:prstDash val="solid"/>
              <a:bevel/>
            </a:ln>
            <a:effectLst/>
          </p:spPr>
          <p:txBody>
            <a:bodyPr wrap="square" lIns="65023" tIns="65023" rIns="65023" bIns="65023" numCol="1" anchor="ctr">
              <a:noAutofit/>
            </a:bodyPr>
            <a:lstStyle/>
            <a:p>
              <a:pPr algn="ctr">
                <a:defRPr sz="2400">
                  <a:solidFill>
                    <a:srgbClr val="FFFFFF"/>
                  </a:solidFill>
                  <a:latin typeface="Arial"/>
                  <a:ea typeface="Arial"/>
                  <a:cs typeface="Arial"/>
                  <a:sym typeface="Arial"/>
                </a:defRPr>
              </a:pPr>
            </a:p>
          </p:txBody>
        </p:sp>
      </p:grpSp>
      <p:grpSp>
        <p:nvGrpSpPr>
          <p:cNvPr id="797" name="Group 797"/>
          <p:cNvGrpSpPr/>
          <p:nvPr/>
        </p:nvGrpSpPr>
        <p:grpSpPr>
          <a:xfrm>
            <a:off x="6882457" y="5733841"/>
            <a:ext cx="1665359" cy="2374239"/>
            <a:chOff x="0" y="0"/>
            <a:chExt cx="1665357" cy="2374238"/>
          </a:xfrm>
        </p:grpSpPr>
        <p:sp>
          <p:nvSpPr>
            <p:cNvPr id="794" name="Shape 794"/>
            <p:cNvSpPr/>
            <p:nvPr/>
          </p:nvSpPr>
          <p:spPr>
            <a:xfrm>
              <a:off x="776249" y="657784"/>
              <a:ext cx="889109" cy="662023"/>
            </a:xfrm>
            <a:prstGeom prst="rect">
              <a:avLst/>
            </a:prstGeom>
            <a:solidFill>
              <a:srgbClr val="FFFFFF"/>
            </a:solidFill>
            <a:ln w="50800" cap="flat">
              <a:solidFill>
                <a:srgbClr val="FF00FF"/>
              </a:solidFill>
              <a:prstDash val="solid"/>
              <a:bevel/>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ctr">
                <a:defRPr b="1" sz="3400">
                  <a:solidFill>
                    <a:srgbClr val="FF00FF"/>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FF00FF"/>
                  </a:solidFill>
                  <a:latin typeface="Arial"/>
                  <a:ea typeface="Arial"/>
                  <a:cs typeface="Arial"/>
                  <a:sym typeface="Arial"/>
                </a:rPr>
                <a:t>ILC</a:t>
              </a:r>
            </a:p>
          </p:txBody>
        </p:sp>
        <p:sp>
          <p:nvSpPr>
            <p:cNvPr id="795" name="Shape 795"/>
            <p:cNvSpPr/>
            <p:nvPr/>
          </p:nvSpPr>
          <p:spPr>
            <a:xfrm>
              <a:off x="0" y="0"/>
              <a:ext cx="1050317" cy="494763"/>
            </a:xfrm>
            <a:prstGeom prst="ellipse">
              <a:avLst/>
            </a:prstGeom>
            <a:noFill/>
            <a:ln w="101600" cap="flat">
              <a:solidFill>
                <a:srgbClr val="FF00FF"/>
              </a:solidFill>
              <a:prstDash val="solid"/>
              <a:bevel/>
            </a:ln>
            <a:effectLst/>
          </p:spPr>
          <p:txBody>
            <a:bodyPr wrap="square" lIns="65023" tIns="65023" rIns="65023" bIns="65023" numCol="1" anchor="ctr">
              <a:noAutofit/>
            </a:bodyPr>
            <a:lstStyle/>
            <a:p>
              <a:pPr algn="ctr">
                <a:defRPr sz="2400">
                  <a:latin typeface="Arial"/>
                  <a:ea typeface="Arial"/>
                  <a:cs typeface="Arial"/>
                  <a:sym typeface="Arial"/>
                </a:defRPr>
              </a:pPr>
            </a:p>
          </p:txBody>
        </p:sp>
        <p:sp>
          <p:nvSpPr>
            <p:cNvPr id="796" name="Shape 796"/>
            <p:cNvSpPr/>
            <p:nvPr/>
          </p:nvSpPr>
          <p:spPr>
            <a:xfrm flipH="1">
              <a:off x="248807" y="527308"/>
              <a:ext cx="1" cy="1846931"/>
            </a:xfrm>
            <a:prstGeom prst="line">
              <a:avLst/>
            </a:prstGeom>
            <a:noFill/>
            <a:ln w="76200" cap="flat">
              <a:solidFill>
                <a:srgbClr val="FF00FF"/>
              </a:solidFill>
              <a:prstDash val="sysDash"/>
              <a:bevel/>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defRPr sz="1600"/>
              </a:pPr>
            </a:p>
          </p:txBody>
        </p:sp>
      </p:grpSp>
      <p:sp>
        <p:nvSpPr>
          <p:cNvPr id="798" name="Shape 798"/>
          <p:cNvSpPr/>
          <p:nvPr/>
        </p:nvSpPr>
        <p:spPr>
          <a:xfrm>
            <a:off x="8809311" y="5006656"/>
            <a:ext cx="3023189" cy="744039"/>
          </a:xfrm>
          <a:prstGeom prst="rect">
            <a:avLst/>
          </a:prstGeom>
          <a:ln w="38100">
            <a:solidFill>
              <a:srgbClr val="FF0000"/>
            </a:solidFill>
            <a:bevel/>
          </a:ln>
          <a:extLst>
            <a:ext uri="{C572A759-6A51-4108-AA02-DFA0A04FC94B}">
              <ma14:wrappingTextBoxFlag xmlns:ma14="http://schemas.microsoft.com/office/mac/drawingml/2011/main" val="1"/>
            </a:ext>
          </a:extLst>
        </p:spPr>
        <p:txBody>
          <a:bodyPr lIns="65023" tIns="65023" rIns="65023" bIns="65023">
            <a:spAutoFit/>
          </a:bodyPr>
          <a:lstStyle/>
          <a:p>
            <a:pPr algn="ctr">
              <a:defRPr b="1" i="1" sz="2000">
                <a:latin typeface="+mn-lt"/>
                <a:ea typeface="+mn-ea"/>
                <a:cs typeface="+mn-cs"/>
                <a:sym typeface="Calibri"/>
              </a:defRPr>
            </a:pPr>
            <a:r>
              <a:rPr>
                <a:solidFill>
                  <a:srgbClr val="FF0000"/>
                </a:solidFill>
                <a:latin typeface="Arial"/>
                <a:ea typeface="Arial"/>
                <a:cs typeface="Arial"/>
                <a:sym typeface="Arial"/>
              </a:rPr>
              <a:t>EW symmetry breaking </a:t>
            </a:r>
            <a:endParaRPr>
              <a:solidFill>
                <a:srgbClr val="FF0000"/>
              </a:solidFill>
              <a:latin typeface="Arial"/>
              <a:ea typeface="Arial"/>
              <a:cs typeface="Arial"/>
              <a:sym typeface="Arial"/>
            </a:endParaRPr>
          </a:p>
          <a:p>
            <a:pPr algn="ctr">
              <a:defRPr b="1" i="1" sz="2000">
                <a:latin typeface="+mn-lt"/>
                <a:ea typeface="+mn-ea"/>
                <a:cs typeface="+mn-cs"/>
                <a:sym typeface="Calibri"/>
              </a:defRPr>
            </a:pPr>
            <a:r>
              <a:rPr>
                <a:solidFill>
                  <a:srgbClr val="FF0000"/>
                </a:solidFill>
                <a:latin typeface="Arial"/>
                <a:ea typeface="Arial"/>
                <a:cs typeface="Arial"/>
                <a:sym typeface="Arial"/>
              </a:rPr>
              <a:t>= phase transition</a:t>
            </a:r>
          </a:p>
        </p:txBody>
      </p:sp>
      <p:sp>
        <p:nvSpPr>
          <p:cNvPr id="799" name="Shape 799"/>
          <p:cNvSpPr/>
          <p:nvPr/>
        </p:nvSpPr>
        <p:spPr>
          <a:xfrm>
            <a:off x="2713118" y="7141902"/>
            <a:ext cx="2064513" cy="663143"/>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p>
            <a:pPr algn="ctr" defTabSz="505742">
              <a:lnSpc>
                <a:spcPct val="80000"/>
              </a:lnSpc>
              <a:defRPr b="1" i="1" sz="2000">
                <a:solidFill>
                  <a:srgbClr val="0433FF"/>
                </a:solidFill>
                <a:latin typeface="Helvetica Neue"/>
                <a:ea typeface="Helvetica Neue"/>
                <a:cs typeface="Helvetica Neue"/>
                <a:sym typeface="Helvetica Neue"/>
              </a:defRPr>
            </a:pPr>
            <a:r>
              <a:t>Unification of </a:t>
            </a:r>
          </a:p>
          <a:p>
            <a:pPr algn="ctr" defTabSz="505742">
              <a:lnSpc>
                <a:spcPct val="80000"/>
              </a:lnSpc>
              <a:defRPr b="1" i="1" sz="2000">
                <a:solidFill>
                  <a:srgbClr val="0433FF"/>
                </a:solidFill>
                <a:latin typeface="Helvetica Neue"/>
                <a:ea typeface="Helvetica Neue"/>
                <a:cs typeface="Helvetica Neue"/>
                <a:sym typeface="Helvetica Neue"/>
              </a:defRPr>
            </a:pPr>
            <a:r>
              <a:t>matter</a:t>
            </a:r>
          </a:p>
        </p:txBody>
      </p:sp>
      <p:sp>
        <p:nvSpPr>
          <p:cNvPr id="800" name="Shape 800"/>
          <p:cNvSpPr/>
          <p:nvPr/>
        </p:nvSpPr>
        <p:spPr>
          <a:xfrm>
            <a:off x="2519738" y="6324352"/>
            <a:ext cx="2064513" cy="663143"/>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p>
            <a:pPr algn="ctr" defTabSz="505742">
              <a:lnSpc>
                <a:spcPct val="80000"/>
              </a:lnSpc>
              <a:defRPr b="1" i="1" sz="2000">
                <a:solidFill>
                  <a:srgbClr val="0433FF"/>
                </a:solidFill>
                <a:latin typeface="Helvetica Neue"/>
                <a:ea typeface="Helvetica Neue"/>
                <a:cs typeface="Helvetica Neue"/>
                <a:sym typeface="Helvetica Neue"/>
              </a:defRPr>
            </a:pPr>
            <a:r>
              <a:t>Unification of </a:t>
            </a:r>
          </a:p>
          <a:p>
            <a:pPr algn="ctr" defTabSz="505742">
              <a:lnSpc>
                <a:spcPct val="80000"/>
              </a:lnSpc>
              <a:defRPr b="1" i="1" sz="2000">
                <a:solidFill>
                  <a:srgbClr val="0433FF"/>
                </a:solidFill>
                <a:latin typeface="Helvetica Neue"/>
                <a:ea typeface="Helvetica Neue"/>
                <a:cs typeface="Helvetica Neue"/>
                <a:sym typeface="Helvetica Neue"/>
              </a:defRPr>
            </a:pPr>
            <a:r>
              <a:t>forces</a:t>
            </a:r>
          </a:p>
        </p:txBody>
      </p:sp>
      <p:sp>
        <p:nvSpPr>
          <p:cNvPr id="801" name="Shape 801"/>
          <p:cNvSpPr/>
          <p:nvPr/>
        </p:nvSpPr>
        <p:spPr>
          <a:xfrm>
            <a:off x="3106628" y="7781705"/>
            <a:ext cx="2137665" cy="663143"/>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p>
            <a:pPr algn="ctr" defTabSz="505742">
              <a:lnSpc>
                <a:spcPct val="80000"/>
              </a:lnSpc>
              <a:defRPr b="1" i="1" sz="2000">
                <a:solidFill>
                  <a:srgbClr val="0433FF"/>
                </a:solidFill>
                <a:latin typeface="Helvetica Neue"/>
                <a:ea typeface="Helvetica Neue"/>
                <a:cs typeface="Helvetica Neue"/>
                <a:sym typeface="Helvetica Neue"/>
              </a:defRPr>
            </a:pPr>
            <a:r>
              <a:t>Unification of </a:t>
            </a:r>
          </a:p>
          <a:p>
            <a:pPr algn="ctr" defTabSz="505742">
              <a:lnSpc>
                <a:spcPct val="80000"/>
              </a:lnSpc>
              <a:defRPr b="1" i="1" sz="2000">
                <a:solidFill>
                  <a:srgbClr val="0433FF"/>
                </a:solidFill>
                <a:latin typeface="Helvetica Neue"/>
                <a:ea typeface="Helvetica Neue"/>
                <a:cs typeface="Helvetica Neue"/>
                <a:sym typeface="Helvetica Neue"/>
              </a:defRPr>
            </a:pPr>
            <a:r>
              <a:t>matter and force</a:t>
            </a:r>
          </a:p>
        </p:txBody>
      </p:sp>
      <p:sp>
        <p:nvSpPr>
          <p:cNvPr id="802" name="Shape 802"/>
          <p:cNvSpPr/>
          <p:nvPr/>
        </p:nvSpPr>
        <p:spPr>
          <a:xfrm>
            <a:off x="1754167" y="8697143"/>
            <a:ext cx="4568490" cy="688543"/>
          </a:xfrm>
          <a:prstGeom prst="rect">
            <a:avLst/>
          </a:prstGeom>
          <a:ln w="25400">
            <a:solidFill>
              <a:srgbClr val="FF2600"/>
            </a:solidFill>
            <a:bevel/>
          </a:ln>
          <a:extLst>
            <a:ext uri="{C572A759-6A51-4108-AA02-DFA0A04FC94B}">
              <ma14:wrappingTextBoxFlag xmlns:ma14="http://schemas.microsoft.com/office/mac/drawingml/2011/main" val="1"/>
            </a:ext>
          </a:extLst>
        </p:spPr>
        <p:txBody>
          <a:bodyPr lIns="48768" tIns="48768" rIns="48768" bIns="48768" anchor="ctr">
            <a:spAutoFit/>
          </a:bodyPr>
          <a:lstStyle/>
          <a:p>
            <a:pPr algn="ctr" defTabSz="505742">
              <a:lnSpc>
                <a:spcPct val="80000"/>
              </a:lnSpc>
              <a:defRPr b="1" i="1" sz="2000">
                <a:solidFill>
                  <a:srgbClr val="FF2600"/>
                </a:solidFill>
                <a:latin typeface="Helvetica Neue"/>
                <a:ea typeface="Helvetica Neue"/>
                <a:cs typeface="Helvetica Neue"/>
                <a:sym typeface="Helvetica Neue"/>
              </a:defRPr>
            </a:pPr>
            <a:r>
              <a:t>Unification of </a:t>
            </a:r>
          </a:p>
          <a:p>
            <a:pPr algn="ctr" defTabSz="505742">
              <a:lnSpc>
                <a:spcPct val="80000"/>
              </a:lnSpc>
              <a:defRPr b="1" i="1" sz="2000">
                <a:solidFill>
                  <a:srgbClr val="FF2600"/>
                </a:solidFill>
                <a:latin typeface="Helvetica Neue"/>
                <a:ea typeface="Helvetica Neue"/>
                <a:cs typeface="Helvetica Neue"/>
                <a:sym typeface="Helvetica Neue"/>
              </a:defRPr>
            </a:pPr>
            <a:r>
              <a:t>matter, force, and space-time</a:t>
            </a:r>
          </a:p>
        </p:txBody>
      </p:sp>
      <p:sp>
        <p:nvSpPr>
          <p:cNvPr id="803" name="Shape 803"/>
          <p:cNvSpPr/>
          <p:nvPr/>
        </p:nvSpPr>
        <p:spPr>
          <a:xfrm>
            <a:off x="5127856" y="6677120"/>
            <a:ext cx="2064513" cy="487681"/>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lvl1pPr algn="ctr" defTabSz="505742">
              <a:lnSpc>
                <a:spcPct val="80000"/>
              </a:lnSpc>
              <a:defRPr b="1" i="1" sz="1800">
                <a:solidFill>
                  <a:srgbClr val="0433FF"/>
                </a:solidFill>
                <a:latin typeface="Helvetica Neue"/>
                <a:ea typeface="Helvetica Neue"/>
                <a:cs typeface="Helvetica Neue"/>
                <a:sym typeface="Helvetica Neue"/>
              </a:defRPr>
            </a:lvl1pPr>
          </a:lstStyle>
          <a:p>
            <a:pPr/>
            <a:r>
              <a:t>Grand Desert?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4" name="Shape 1254"/>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55" name="Shape 1255"/>
          <p:cNvSpPr/>
          <p:nvPr/>
        </p:nvSpPr>
        <p:spPr>
          <a:xfrm>
            <a:off x="569244" y="-63500"/>
            <a:ext cx="11861801" cy="1803401"/>
          </a:xfrm>
          <a:prstGeom prst="rect">
            <a:avLst/>
          </a:prstGeom>
          <a:ln w="12700">
            <a:miter lim="400000"/>
          </a:ln>
          <a:effectLst>
            <a:outerShdw sx="100000" sy="100000" kx="0" ky="0" algn="b" rotWithShape="0" blurRad="38100" dist="25400" dir="2700000">
              <a:srgbClr val="000000">
                <a:alpha val="42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747776">
              <a:buClr>
                <a:srgbClr val="FFFED5"/>
              </a:buClr>
              <a:buFont typeface="Tahoma"/>
              <a:defRPr sz="4800">
                <a:solidFill>
                  <a:srgbClr val="2E467F"/>
                </a:solidFill>
                <a:latin typeface="Helvetica Neue"/>
                <a:ea typeface="Helvetica Neue"/>
                <a:cs typeface="Helvetica Neue"/>
                <a:sym typeface="Helvetica Neue"/>
              </a:defRPr>
            </a:pPr>
            <a:r>
              <a:t>Width and BR Measurements at 500 GeV</a:t>
            </a:r>
            <a:br/>
            <a:r>
              <a:rPr sz="3000"/>
              <a:t>Addition of 500GeV data to 250GeV data</a:t>
            </a:r>
            <a:br>
              <a:rPr sz="3000"/>
            </a:br>
          </a:p>
        </p:txBody>
      </p:sp>
      <p:sp>
        <p:nvSpPr>
          <p:cNvPr id="1256" name="Shape 1256"/>
          <p:cNvSpPr/>
          <p:nvPr/>
        </p:nvSpPr>
        <p:spPr>
          <a:xfrm>
            <a:off x="4597400" y="8407400"/>
            <a:ext cx="2628900"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44497" defTabSz="1658111">
              <a:buClr>
                <a:srgbClr val="2E467F"/>
              </a:buClr>
              <a:buFont typeface="Helvetica"/>
              <a:tabLst>
                <a:tab pos="711200" algn="l"/>
                <a:tab pos="3276600" algn="l"/>
                <a:tab pos="3327400" algn="l"/>
              </a:tabLst>
              <a:defRPr>
                <a:solidFill>
                  <a:srgbClr val="2E467F"/>
                </a:solidFill>
                <a:uFill>
                  <a:solidFill>
                    <a:srgbClr val="2E467F"/>
                  </a:solidFill>
                </a:uFill>
                <a:latin typeface="Helvetica Neue"/>
                <a:ea typeface="Helvetica Neue"/>
                <a:cs typeface="Helvetica Neue"/>
                <a:sym typeface="Helvetica Neue"/>
              </a:defRPr>
            </a:lvl1pPr>
          </a:lstStyle>
          <a:p>
            <a:pPr/>
            <a:r>
              <a:t>ILD DBD Full Simulation Study</a:t>
            </a:r>
          </a:p>
        </p:txBody>
      </p:sp>
      <p:sp>
        <p:nvSpPr>
          <p:cNvPr id="1257" name="Shape 1257"/>
          <p:cNvSpPr/>
          <p:nvPr/>
        </p:nvSpPr>
        <p:spPr>
          <a:xfrm>
            <a:off x="7708900" y="3568700"/>
            <a:ext cx="5143500" cy="431800"/>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lvl1pPr defTabSz="829055">
              <a:buClr>
                <a:srgbClr val="000000"/>
              </a:buClr>
              <a:defRPr sz="2200">
                <a:uFill>
                  <a:solidFill>
                    <a:srgbClr val="000000"/>
                  </a:solidFill>
                </a:uFill>
                <a:latin typeface="Helvetica Neue"/>
                <a:ea typeface="Helvetica Neue"/>
                <a:cs typeface="Helvetica Neue"/>
                <a:sym typeface="Helvetica Neue"/>
              </a:defRPr>
            </a:lvl1pPr>
          </a:lstStyle>
          <a:p>
            <a:pPr/>
            <a:r>
              <a:t>comes in as a powerful tool!</a:t>
            </a:r>
          </a:p>
        </p:txBody>
      </p:sp>
      <p:pic>
        <p:nvPicPr>
          <p:cNvPr id="1258" name="nunuHdiagram.pdf"/>
          <p:cNvPicPr>
            <a:picLocks noChangeAspect="1"/>
          </p:cNvPicPr>
          <p:nvPr/>
        </p:nvPicPr>
        <p:blipFill>
          <a:blip r:embed="rId3">
            <a:extLst/>
          </a:blip>
          <a:stretch>
            <a:fillRect/>
          </a:stretch>
        </p:blipFill>
        <p:spPr>
          <a:xfrm>
            <a:off x="8269028" y="1609251"/>
            <a:ext cx="2552701" cy="1868724"/>
          </a:xfrm>
          <a:prstGeom prst="rect">
            <a:avLst/>
          </a:prstGeom>
          <a:ln w="3175"/>
        </p:spPr>
      </p:pic>
      <p:graphicFrame>
        <p:nvGraphicFramePr>
          <p:cNvPr id="1259" name="Table 1259"/>
          <p:cNvGraphicFramePr/>
          <p:nvPr/>
        </p:nvGraphicFramePr>
        <p:xfrm>
          <a:off x="8521700" y="4876800"/>
          <a:ext cx="3784600" cy="28194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71555"/>
                <a:gridCol w="2487644"/>
              </a:tblGrid>
              <a:tr h="404806">
                <a:tc>
                  <a:txBody>
                    <a:bodyPr/>
                    <a:lstStyle/>
                    <a:p>
                      <a:pPr algn="ctr" defTabSz="914400">
                        <a:tabLst>
                          <a:tab pos="1181100" algn="l"/>
                        </a:tabLst>
                        <a:defRPr sz="1800">
                          <a:solidFill>
                            <a:srgbClr val="000000"/>
                          </a:solidFill>
                          <a:uFillTx/>
                        </a:defRPr>
                      </a:pPr>
                      <a:r>
                        <a:rPr sz="2200">
                          <a:latin typeface="ヒラギノ角ゴ Pro W3"/>
                          <a:ea typeface="ヒラギノ角ゴ Pro W3"/>
                          <a:cs typeface="ヒラギノ角ゴ Pro W3"/>
                          <a:sym typeface="ヒラギノ角ゴ Pro W3"/>
                        </a:rPr>
                        <a:t>Mode</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lnSpc>
                          <a:spcPct val="50000"/>
                        </a:lnSpc>
                        <a:tabLst>
                          <a:tab pos="1181100" algn="l"/>
                        </a:tabLst>
                        <a:defRPr sz="1800">
                          <a:solidFill>
                            <a:srgbClr val="000000"/>
                          </a:solidFill>
                          <a:uFillTx/>
                        </a:defRPr>
                      </a:pPr>
                      <a:r>
                        <a:rPr sz="2200">
                          <a:latin typeface="ヒラギノ角ゴ Pro W3"/>
                          <a:ea typeface="ヒラギノ角ゴ Pro W3"/>
                          <a:cs typeface="ヒラギノ角ゴ Pro W3"/>
                          <a:sym typeface="ヒラギノ角ゴ Pro W3"/>
                        </a:rPr>
                        <a:t>ΔBR/BR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77838">
                <a:tc>
                  <a:txBody>
                    <a:bodyPr/>
                    <a:lstStyle/>
                    <a:p>
                      <a:pPr algn="ctr" defTabSz="914400">
                        <a:tabLst>
                          <a:tab pos="1181100" algn="l"/>
                        </a:tabLst>
                        <a:defRPr sz="1800">
                          <a:solidFill>
                            <a:srgbClr val="000000"/>
                          </a:solidFill>
                          <a:uFillTx/>
                        </a:defRPr>
                      </a:pPr>
                      <a:r>
                        <a:rPr sz="2200">
                          <a:latin typeface="ヒラギノ角ゴ Pro W3"/>
                          <a:ea typeface="ヒラギノ角ゴ Pro W3"/>
                          <a:cs typeface="ヒラギノ角ゴ Pro W3"/>
                          <a:sym typeface="ヒラギノ角ゴ Pro W3"/>
                        </a:rPr>
                        <a:t>bb</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1181100" algn="l"/>
                        </a:tabLst>
                        <a:defRPr sz="2200">
                          <a:solidFill>
                            <a:srgbClr val="000000"/>
                          </a:solidFill>
                          <a:uFillTx/>
                          <a:latin typeface="ヒラギノ角ゴ Pro W3"/>
                          <a:ea typeface="ヒラギノ角ゴ Pro W3"/>
                          <a:cs typeface="ヒラギノ角ゴ Pro W3"/>
                          <a:sym typeface="ヒラギノ角ゴ Pro W3"/>
                        </a:defRPr>
                      </a:pPr>
                      <a:r>
                        <a:rPr>
                          <a:solidFill>
                            <a:srgbClr val="FF2C79"/>
                          </a:solidFill>
                        </a:rPr>
                        <a:t>2.2</a:t>
                      </a:r>
                      <a:r>
                        <a:t> (2.9)%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77838">
                <a:tc>
                  <a:txBody>
                    <a:bodyPr/>
                    <a:lstStyle/>
                    <a:p>
                      <a:pPr algn="ctr" defTabSz="914400">
                        <a:tabLst>
                          <a:tab pos="1181100" algn="l"/>
                        </a:tabLst>
                        <a:defRPr sz="1800">
                          <a:solidFill>
                            <a:srgbClr val="000000"/>
                          </a:solidFill>
                          <a:uFillTx/>
                        </a:defRPr>
                      </a:pPr>
                      <a:r>
                        <a:rPr sz="2200">
                          <a:latin typeface="ヒラギノ角ゴ Pro W3"/>
                          <a:ea typeface="ヒラギノ角ゴ Pro W3"/>
                          <a:cs typeface="ヒラギノ角ゴ Pro W3"/>
                          <a:sym typeface="ヒラギノ角ゴ Pro W3"/>
                        </a:rPr>
                        <a:t>cc</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1181100" algn="l"/>
                        </a:tabLst>
                        <a:defRPr sz="2200">
                          <a:solidFill>
                            <a:srgbClr val="000000"/>
                          </a:solidFill>
                          <a:uFillTx/>
                          <a:latin typeface="ヒラギノ角ゴ Pro W3"/>
                          <a:ea typeface="ヒラギノ角ゴ Pro W3"/>
                          <a:cs typeface="ヒラギノ角ゴ Pro W3"/>
                          <a:sym typeface="ヒラギノ角ゴ Pro W3"/>
                        </a:defRPr>
                      </a:pPr>
                      <a:r>
                        <a:rPr>
                          <a:solidFill>
                            <a:srgbClr val="FF2C79"/>
                          </a:solidFill>
                        </a:rPr>
                        <a:t>5.1</a:t>
                      </a:r>
                      <a:r>
                        <a:t> (8.7)%</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77838">
                <a:tc>
                  <a:txBody>
                    <a:bodyPr/>
                    <a:lstStyle/>
                    <a:p>
                      <a:pPr algn="ctr" defTabSz="914400">
                        <a:tabLst>
                          <a:tab pos="1181100" algn="l"/>
                        </a:tabLst>
                        <a:defRPr sz="1800">
                          <a:solidFill>
                            <a:srgbClr val="000000"/>
                          </a:solidFill>
                          <a:uFillTx/>
                        </a:defRPr>
                      </a:pPr>
                      <a:r>
                        <a:rPr sz="2200">
                          <a:latin typeface="ヒラギノ角ゴ Pro W3"/>
                          <a:ea typeface="ヒラギノ角ゴ Pro W3"/>
                          <a:cs typeface="ヒラギノ角ゴ Pro W3"/>
                          <a:sym typeface="ヒラギノ角ゴ Pro W3"/>
                        </a:rPr>
                        <a:t>gg</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1181100" algn="l"/>
                        </a:tabLst>
                        <a:defRPr sz="2200">
                          <a:solidFill>
                            <a:srgbClr val="000000"/>
                          </a:solidFill>
                          <a:uFillTx/>
                          <a:latin typeface="ヒラギノ角ゴ Pro W3"/>
                          <a:ea typeface="ヒラギノ角ゴ Pro W3"/>
                          <a:cs typeface="ヒラギノ角ゴ Pro W3"/>
                          <a:sym typeface="ヒラギノ角ゴ Pro W3"/>
                        </a:defRPr>
                      </a:pPr>
                      <a:r>
                        <a:rPr>
                          <a:solidFill>
                            <a:srgbClr val="FF2C79"/>
                          </a:solidFill>
                        </a:rPr>
                        <a:t>4.0</a:t>
                      </a:r>
                      <a:r>
                        <a:t> (7.5)%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77838">
                <a:tc>
                  <a:txBody>
                    <a:bodyPr/>
                    <a:lstStyle/>
                    <a:p>
                      <a:pPr algn="ctr" defTabSz="914400">
                        <a:tabLst>
                          <a:tab pos="1181100" algn="l"/>
                        </a:tabLst>
                        <a:defRPr sz="1800">
                          <a:solidFill>
                            <a:srgbClr val="000000"/>
                          </a:solidFill>
                          <a:uFillTx/>
                        </a:defRPr>
                      </a:pPr>
                      <a:r>
                        <a:rPr sz="2200">
                          <a:latin typeface="ヒラギノ角ゴ Pro W3"/>
                          <a:ea typeface="ヒラギノ角ゴ Pro W3"/>
                          <a:cs typeface="ヒラギノ角ゴ Pro W3"/>
                          <a:sym typeface="ヒラギノ角ゴ Pro W3"/>
                        </a:rPr>
                        <a:t>WW*</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1181100" algn="l"/>
                        </a:tabLst>
                        <a:defRPr sz="2200">
                          <a:solidFill>
                            <a:srgbClr val="000000"/>
                          </a:solidFill>
                          <a:uFillTx/>
                          <a:latin typeface="ヒラギノ角ゴ Pro W3"/>
                          <a:ea typeface="ヒラギノ角ゴ Pro W3"/>
                          <a:cs typeface="ヒラギノ角ゴ Pro W3"/>
                          <a:sym typeface="ヒラギノ角ゴ Pro W3"/>
                        </a:defRPr>
                      </a:pPr>
                      <a:r>
                        <a:rPr>
                          <a:solidFill>
                            <a:srgbClr val="FF2C79"/>
                          </a:solidFill>
                        </a:rPr>
                        <a:t>3.1</a:t>
                      </a:r>
                      <a:r>
                        <a:t> (6.9)%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77838">
                <a:tc>
                  <a:txBody>
                    <a:bodyPr/>
                    <a:lstStyle/>
                    <a:p>
                      <a:pPr algn="ctr" defTabSz="914400">
                        <a:tabLst>
                          <a:tab pos="1181100" algn="l"/>
                        </a:tabLst>
                        <a:defRPr sz="1800">
                          <a:solidFill>
                            <a:srgbClr val="000000"/>
                          </a:solidFill>
                          <a:uFillTx/>
                        </a:defRPr>
                      </a:pPr>
                      <a:r>
                        <a:rPr sz="2200">
                          <a:latin typeface="Helvetica Neue"/>
                          <a:ea typeface="Helvetica Neue"/>
                          <a:cs typeface="Helvetica Neue"/>
                          <a:sym typeface="Helvetica Neue"/>
                        </a:rPr>
                        <a:t>τ τ</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1181100" algn="l"/>
                        </a:tabLst>
                        <a:defRPr sz="2200">
                          <a:solidFill>
                            <a:srgbClr val="000000"/>
                          </a:solidFill>
                          <a:uFillTx/>
                          <a:latin typeface="ヒラギノ角ゴ Pro W3"/>
                          <a:ea typeface="ヒラギノ角ゴ Pro W3"/>
                          <a:cs typeface="ヒラギノ角ゴ Pro W3"/>
                          <a:sym typeface="ヒラギノ角ゴ Pro W3"/>
                        </a:defRPr>
                      </a:pPr>
                      <a:r>
                        <a:rPr>
                          <a:solidFill>
                            <a:srgbClr val="FF2C79"/>
                          </a:solidFill>
                        </a:rPr>
                        <a:t>3.7</a:t>
                      </a:r>
                      <a:r>
                        <a:t> (4.9)%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bl>
          </a:graphicData>
        </a:graphic>
      </p:graphicFrame>
      <p:sp>
        <p:nvSpPr>
          <p:cNvPr id="1260" name="Shape 1260"/>
          <p:cNvSpPr/>
          <p:nvPr/>
        </p:nvSpPr>
        <p:spPr>
          <a:xfrm>
            <a:off x="571500" y="8331200"/>
            <a:ext cx="3695701" cy="10287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7"/>
              </a:srgbClr>
            </a:outerShdw>
          </a:effectLst>
        </p:spPr>
        <p:txBody>
          <a:bodyPr lIns="50800" tIns="50800" rIns="50800" bIns="50800" anchor="ctr"/>
          <a:lstStyle/>
          <a:p>
            <a:pPr marL="73982" marR="73982" defTabSz="1658111">
              <a:defRPr sz="3000">
                <a:uFill>
                  <a:solidFill>
                    <a:srgbClr val="000000"/>
                  </a:solidFill>
                </a:uFill>
                <a:latin typeface="Arial"/>
                <a:ea typeface="Arial"/>
                <a:cs typeface="Arial"/>
                <a:sym typeface="Arial"/>
              </a:defRPr>
            </a:pPr>
          </a:p>
        </p:txBody>
      </p:sp>
      <p:pic>
        <p:nvPicPr>
          <p:cNvPr id="1261" name="droppedImage.pdf"/>
          <p:cNvPicPr>
            <a:picLocks noChangeAspect="1"/>
          </p:cNvPicPr>
          <p:nvPr/>
        </p:nvPicPr>
        <p:blipFill>
          <a:blip r:embed="rId4">
            <a:extLst/>
          </a:blip>
          <a:stretch>
            <a:fillRect/>
          </a:stretch>
        </p:blipFill>
        <p:spPr>
          <a:xfrm>
            <a:off x="735330" y="8199680"/>
            <a:ext cx="2832101" cy="601590"/>
          </a:xfrm>
          <a:prstGeom prst="rect">
            <a:avLst/>
          </a:prstGeom>
          <a:ln w="88900">
            <a:miter lim="400000"/>
          </a:ln>
        </p:spPr>
      </p:pic>
      <p:sp>
        <p:nvSpPr>
          <p:cNvPr id="1262" name="Shape 1262"/>
          <p:cNvSpPr/>
          <p:nvPr/>
        </p:nvSpPr>
        <p:spPr>
          <a:xfrm>
            <a:off x="8521700" y="4876800"/>
            <a:ext cx="3784600" cy="2806700"/>
          </a:xfrm>
          <a:prstGeom prst="rect">
            <a:avLst/>
          </a:prstGeom>
          <a:ln w="12700">
            <a:solidFill>
              <a:srgbClr val="FF2600"/>
            </a:solidFill>
            <a:miter lim="400000"/>
          </a:ln>
        </p:spPr>
        <p:txBody>
          <a:bodyPr lIns="50800" tIns="50800" rIns="50800" bIns="50800" anchor="ctr"/>
          <a:lstStyle/>
          <a:p>
            <a:pPr algn="ctr" defTabSz="747776">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263" name="droppedImage.pdf"/>
          <p:cNvPicPr>
            <a:picLocks noChangeAspect="1"/>
          </p:cNvPicPr>
          <p:nvPr/>
        </p:nvPicPr>
        <p:blipFill>
          <a:blip r:embed="rId5">
            <a:extLst/>
          </a:blip>
          <a:stretch>
            <a:fillRect/>
          </a:stretch>
        </p:blipFill>
        <p:spPr>
          <a:xfrm>
            <a:off x="499148" y="8559534"/>
            <a:ext cx="2959101" cy="584733"/>
          </a:xfrm>
          <a:prstGeom prst="rect">
            <a:avLst/>
          </a:prstGeom>
          <a:ln w="88900">
            <a:miter lim="400000"/>
          </a:ln>
        </p:spPr>
      </p:pic>
      <p:pic>
        <p:nvPicPr>
          <p:cNvPr id="1264" name="droppedImage.pdf"/>
          <p:cNvPicPr>
            <a:picLocks noChangeAspect="1"/>
          </p:cNvPicPr>
          <p:nvPr/>
        </p:nvPicPr>
        <p:blipFill>
          <a:blip r:embed="rId4">
            <a:extLst/>
          </a:blip>
          <a:stretch>
            <a:fillRect/>
          </a:stretch>
        </p:blipFill>
        <p:spPr>
          <a:xfrm>
            <a:off x="8369300" y="8229600"/>
            <a:ext cx="3108961" cy="660400"/>
          </a:xfrm>
          <a:prstGeom prst="rect">
            <a:avLst/>
          </a:prstGeom>
          <a:ln w="88900">
            <a:miter lim="400000"/>
          </a:ln>
        </p:spPr>
      </p:pic>
      <p:sp>
        <p:nvSpPr>
          <p:cNvPr id="1265" name="Shape 1265"/>
          <p:cNvSpPr/>
          <p:nvPr/>
        </p:nvSpPr>
        <p:spPr>
          <a:xfrm>
            <a:off x="7581900" y="8013700"/>
            <a:ext cx="5143500" cy="800100"/>
          </a:xfrm>
          <a:prstGeom prst="rect">
            <a:avLst/>
          </a:prstGeom>
          <a:ln w="3175"/>
          <a:extLst>
            <a:ext uri="{C572A759-6A51-4108-AA02-DFA0A04FC94B}">
              <ma14:wrappingTextBoxFlag xmlns:ma14="http://schemas.microsoft.com/office/mac/drawingml/2011/main" val="1"/>
            </a:ext>
          </a:extLst>
        </p:spPr>
        <p:txBody>
          <a:bodyPr lIns="38100" tIns="38100" rIns="38100" bIns="38100">
            <a:spAutoFit/>
          </a:bodyPr>
          <a:lstStyle/>
          <a:p>
            <a:pPr defTabSz="829055">
              <a:buClr>
                <a:srgbClr val="000000"/>
              </a:buClr>
              <a:defRPr sz="2200">
                <a:uFill>
                  <a:solidFill>
                    <a:srgbClr val="000000"/>
                  </a:solidFill>
                </a:uFill>
                <a:latin typeface="Helvetica Neue"/>
                <a:ea typeface="Helvetica Neue"/>
                <a:cs typeface="Helvetica Neue"/>
                <a:sym typeface="Helvetica Neue"/>
              </a:defRPr>
            </a:pPr>
            <a:r>
              <a:t>The numbers in the parentheses are</a:t>
            </a:r>
          </a:p>
          <a:p>
            <a:pPr defTabSz="829055">
              <a:buClr>
                <a:srgbClr val="000000"/>
              </a:buClr>
              <a:defRPr sz="2200">
                <a:uFill>
                  <a:solidFill>
                    <a:srgbClr val="000000"/>
                  </a:solidFill>
                </a:uFill>
                <a:latin typeface="Helvetica Neue"/>
                <a:ea typeface="Helvetica Neue"/>
                <a:cs typeface="Helvetica Neue"/>
                <a:sym typeface="Helvetica Neue"/>
              </a:defRPr>
            </a:pPr>
            <a:r>
              <a:t>as of </a:t>
            </a:r>
          </a:p>
        </p:txBody>
      </p:sp>
      <p:graphicFrame>
        <p:nvGraphicFramePr>
          <p:cNvPr id="1266" name="Table 1266"/>
          <p:cNvGraphicFramePr/>
          <p:nvPr/>
        </p:nvGraphicFramePr>
        <p:xfrm>
          <a:off x="457302" y="1519816"/>
          <a:ext cx="6781801" cy="66929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346927"/>
                <a:gridCol w="3582375"/>
                <a:gridCol w="1827097"/>
              </a:tblGrid>
              <a:tr h="605202">
                <a:tc>
                  <a:txBody>
                    <a:bodyPr/>
                    <a:lstStyle/>
                    <a:p>
                      <a:pPr algn="ctr" defTabSz="914400">
                        <a:tabLst>
                          <a:tab pos="1181100" algn="l"/>
                        </a:tabLst>
                        <a:defRPr sz="2000">
                          <a:solidFill>
                            <a:srgbClr val="000000"/>
                          </a:solidFill>
                          <a:uFillTx/>
                          <a:latin typeface="Times New Roman"/>
                          <a:ea typeface="Times New Roman"/>
                          <a:cs typeface="Times New Roman"/>
                          <a:sym typeface="Times New Roman"/>
                        </a:defRPr>
                      </a:pPr>
                      <a:r>
                        <a:t>E</a:t>
                      </a:r>
                      <a:r>
                        <a:rPr baseline="-5999"/>
                        <a:t>cm</a:t>
                      </a:r>
                      <a:r>
                        <a:t> [GeV]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1181100" algn="l"/>
                        </a:tabLst>
                        <a:defRPr sz="1800">
                          <a:solidFill>
                            <a:srgbClr val="000000"/>
                          </a:solidFill>
                          <a:uFillTx/>
                        </a:defRPr>
                      </a:pPr>
                      <a:r>
                        <a:rPr sz="2200">
                          <a:latin typeface="Times New Roman"/>
                          <a:ea typeface="Times New Roman"/>
                          <a:cs typeface="Times New Roman"/>
                          <a:sym typeface="Times New Roman"/>
                        </a:rPr>
                        <a:t>independent measurements</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relative error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rowSpan="7">
                  <a:txBody>
                    <a:bodyPr/>
                    <a:lstStyle/>
                    <a:p>
                      <a:pPr algn="ctr" defTabSz="914400">
                        <a:tabLst>
                          <a:tab pos="1181100" algn="l"/>
                        </a:tabLst>
                        <a:defRPr sz="1800">
                          <a:solidFill>
                            <a:srgbClr val="000000"/>
                          </a:solidFill>
                          <a:uFillTx/>
                        </a:defRPr>
                      </a:pPr>
                      <a:r>
                        <a:rPr sz="2200">
                          <a:latin typeface="Times New Roman"/>
                          <a:ea typeface="Times New Roman"/>
                          <a:cs typeface="Times New Roman"/>
                          <a:sym typeface="Times New Roman"/>
                        </a:rPr>
                        <a:t>250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6"/>
                      <a:srcRect l="0" t="0" r="0" b="0"/>
                      <a:stretch>
                        <a:fillRect/>
                      </a:stretch>
                    </a:blipFill>
                  </a:tcPr>
                </a:tc>
                <a:tc>
                  <a:txBody>
                    <a:bodyPr/>
                    <a:lstStyle/>
                    <a:p>
                      <a:pPr algn="ctr" defTabSz="914400">
                        <a:tabLst>
                          <a:tab pos="1181100" algn="l"/>
                        </a:tabLst>
                        <a:defRPr sz="1800">
                          <a:solidFill>
                            <a:srgbClr val="000000"/>
                          </a:solidFill>
                          <a:uFillTx/>
                        </a:defRPr>
                      </a:pPr>
                      <a:r>
                        <a:rPr sz="2000">
                          <a:solidFill>
                            <a:srgbClr val="FF2600"/>
                          </a:solidFill>
                          <a:latin typeface="Times New Roman"/>
                          <a:ea typeface="Times New Roman"/>
                          <a:cs typeface="Times New Roman"/>
                          <a:sym typeface="Times New Roman"/>
                        </a:rPr>
                        <a:t>2.6%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7"/>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1.2%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8"/>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8.3%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9"/>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7%</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10"/>
                      <a:srcRect l="0" t="0" r="0" b="0"/>
                      <a:stretch>
                        <a:fillRect/>
                      </a:stretch>
                    </a:blipFill>
                  </a:tcPr>
                </a:tc>
                <a:tc>
                  <a:txBody>
                    <a:bodyPr/>
                    <a:lstStyle/>
                    <a:p>
                      <a:pPr algn="ctr" defTabSz="914400">
                        <a:tabLst>
                          <a:tab pos="1181100" algn="l"/>
                        </a:tabLst>
                        <a:defRPr sz="1800">
                          <a:solidFill>
                            <a:srgbClr val="000000"/>
                          </a:solidFill>
                          <a:uFillTx/>
                        </a:defRPr>
                      </a:pPr>
                      <a:r>
                        <a:rPr sz="2000">
                          <a:solidFill>
                            <a:srgbClr val="0433FF"/>
                          </a:solidFill>
                          <a:latin typeface="Times New Roman"/>
                          <a:ea typeface="Times New Roman"/>
                          <a:cs typeface="Times New Roman"/>
                          <a:sym typeface="Times New Roman"/>
                        </a:rPr>
                        <a:t>6.4%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11"/>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4.2%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12"/>
                      <a:srcRect l="0" t="0" r="0" b="0"/>
                      <a:stretch>
                        <a:fillRect/>
                      </a:stretch>
                    </a:blipFill>
                  </a:tcPr>
                </a:tc>
                <a:tc>
                  <a:txBody>
                    <a:bodyPr/>
                    <a:lstStyle/>
                    <a:p>
                      <a:pPr algn="ctr" defTabSz="914400">
                        <a:tabLst>
                          <a:tab pos="1181100" algn="l"/>
                        </a:tabLst>
                        <a:defRPr sz="1800">
                          <a:solidFill>
                            <a:srgbClr val="000000"/>
                          </a:solidFill>
                          <a:uFillTx/>
                        </a:defRPr>
                      </a:pPr>
                      <a:r>
                        <a:rPr sz="2000">
                          <a:solidFill>
                            <a:srgbClr val="0433FF"/>
                          </a:solidFill>
                          <a:latin typeface="Times New Roman"/>
                          <a:ea typeface="Times New Roman"/>
                          <a:cs typeface="Times New Roman"/>
                          <a:sym typeface="Times New Roman"/>
                        </a:rPr>
                        <a:t>10.5%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rowSpan="10">
                  <a:txBody>
                    <a:bodyPr/>
                    <a:lstStyle/>
                    <a:p>
                      <a:pPr algn="ctr" defTabSz="914400">
                        <a:tabLst>
                          <a:tab pos="1181100" algn="l"/>
                        </a:tabLst>
                        <a:defRPr sz="1800">
                          <a:solidFill>
                            <a:srgbClr val="000000"/>
                          </a:solidFill>
                          <a:uFillTx/>
                        </a:defRPr>
                      </a:pPr>
                      <a:r>
                        <a:rPr sz="2200">
                          <a:latin typeface="Times New Roman"/>
                          <a:ea typeface="Times New Roman"/>
                          <a:cs typeface="Times New Roman"/>
                          <a:sym typeface="Times New Roman"/>
                        </a:rPr>
                        <a:t>500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6"/>
                      <a:srcRect l="0" t="0" r="0" b="0"/>
                      <a:stretch>
                        <a:fillRect/>
                      </a:stretch>
                    </a:blipFill>
                  </a:tcPr>
                </a:tc>
                <a:tc>
                  <a:txBody>
                    <a:bodyPr/>
                    <a:lstStyle/>
                    <a:p>
                      <a:pPr algn="ctr" defTabSz="914400">
                        <a:tabLst>
                          <a:tab pos="1181100" algn="l"/>
                        </a:tabLst>
                        <a:defRPr sz="1800">
                          <a:solidFill>
                            <a:srgbClr val="000000"/>
                          </a:solidFill>
                          <a:uFillTx/>
                        </a:defRPr>
                      </a:pPr>
                      <a:r>
                        <a:rPr sz="2000">
                          <a:solidFill>
                            <a:srgbClr val="FF2600"/>
                          </a:solidFill>
                          <a:latin typeface="Times New Roman"/>
                          <a:ea typeface="Times New Roman"/>
                          <a:cs typeface="Times New Roman"/>
                          <a:sym typeface="Times New Roman"/>
                        </a:rPr>
                        <a:t>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7"/>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1.8%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8"/>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13%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9"/>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11%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13"/>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9.2%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14"/>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5.4%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15"/>
                      <a:srcRect l="0" t="0" r="0" b="0"/>
                      <a:stretch>
                        <a:fillRect/>
                      </a:stretch>
                    </a:blipFill>
                  </a:tcPr>
                </a:tc>
                <a:tc>
                  <a:txBody>
                    <a:bodyPr/>
                    <a:lstStyle/>
                    <a:p>
                      <a:pPr algn="ctr" defTabSz="914400">
                        <a:tabLst>
                          <a:tab pos="1181100" algn="l"/>
                        </a:tabLst>
                        <a:defRPr sz="1800">
                          <a:solidFill>
                            <a:srgbClr val="000000"/>
                          </a:solidFill>
                          <a:uFillTx/>
                        </a:defRPr>
                      </a:pPr>
                      <a:r>
                        <a:rPr sz="2000">
                          <a:solidFill>
                            <a:srgbClr val="FF2600"/>
                          </a:solidFill>
                          <a:latin typeface="Times New Roman"/>
                          <a:ea typeface="Times New Roman"/>
                          <a:cs typeface="Times New Roman"/>
                          <a:sym typeface="Times New Roman"/>
                        </a:rPr>
                        <a:t>0.66%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16"/>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6.2%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17"/>
                      <a:srcRect l="0" t="0" r="0" b="0"/>
                      <a:stretch>
                        <a:fillRect/>
                      </a:stretch>
                    </a:blipFill>
                  </a:tcPr>
                </a:tc>
                <a:tc>
                  <a:txBody>
                    <a:bodyPr/>
                    <a:lstStyle/>
                    <a:p>
                      <a:pPr algn="ctr" defTabSz="914400">
                        <a:tabLst>
                          <a:tab pos="1181100" algn="l"/>
                        </a:tabLst>
                        <a:defRPr sz="1800">
                          <a:solidFill>
                            <a:srgbClr val="000000"/>
                          </a:solidFill>
                          <a:uFillTx/>
                        </a:defRPr>
                      </a:pPr>
                      <a:r>
                        <a:rPr sz="2000">
                          <a:latin typeface="Times New Roman"/>
                          <a:ea typeface="Times New Roman"/>
                          <a:cs typeface="Times New Roman"/>
                          <a:sym typeface="Times New Roman"/>
                        </a:rPr>
                        <a:t>4.1%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56605">
                <a:tc vMerge="1">
                  <a:tcPr/>
                </a:tc>
                <a:tc>
                  <a:txBody>
                    <a:bodyPr/>
                    <a:lstStyle/>
                    <a:p>
                      <a:pPr algn="ctr" defTabSz="914400">
                        <a:tabLst>
                          <a:tab pos="1181100" algn="l"/>
                        </a:tabLst>
                        <a:defRPr sz="3000">
                          <a:solidFill>
                            <a:srgbClr val="000000"/>
                          </a:solidFill>
                          <a:uFillTx/>
                          <a:latin typeface="ヒラギノ角ゴ Pro W3"/>
                          <a:ea typeface="ヒラギノ角ゴ Pro W3"/>
                          <a:cs typeface="ヒラギノ角ゴ Pro W3"/>
                          <a:sym typeface="ヒラギノ角ゴ Pro W3"/>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18"/>
                      <a:srcRect l="0" t="0" r="0" b="0"/>
                      <a:stretch>
                        <a:fillRect/>
                      </a:stretch>
                    </a:blipFill>
                  </a:tcPr>
                </a:tc>
                <a:tc>
                  <a:txBody>
                    <a:bodyPr/>
                    <a:lstStyle/>
                    <a:p>
                      <a:pPr algn="ctr" defTabSz="914400">
                        <a:tabLst>
                          <a:tab pos="1181100" algn="l"/>
                        </a:tabLst>
                        <a:defRPr sz="1800">
                          <a:solidFill>
                            <a:srgbClr val="000000"/>
                          </a:solidFill>
                          <a:uFillTx/>
                        </a:defRPr>
                      </a:pPr>
                      <a:r>
                        <a:rPr sz="2000">
                          <a:solidFill>
                            <a:srgbClr val="FF2600"/>
                          </a:solidFill>
                          <a:latin typeface="Times New Roman"/>
                          <a:ea typeface="Times New Roman"/>
                          <a:cs typeface="Times New Roman"/>
                          <a:sym typeface="Times New Roman"/>
                        </a:rPr>
                        <a:t>2.4%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bl>
          </a:graphicData>
        </a:graphic>
      </p:graphicFrame>
      <p:pic>
        <p:nvPicPr>
          <p:cNvPr id="1267" name="droppedImage.pdf"/>
          <p:cNvPicPr>
            <a:picLocks noChangeAspect="1"/>
          </p:cNvPicPr>
          <p:nvPr/>
        </p:nvPicPr>
        <p:blipFill>
          <a:blip r:embed="rId19">
            <a:extLst/>
          </a:blip>
          <a:stretch>
            <a:fillRect/>
          </a:stretch>
        </p:blipFill>
        <p:spPr>
          <a:xfrm>
            <a:off x="2069690" y="8972550"/>
            <a:ext cx="2045111" cy="495300"/>
          </a:xfrm>
          <a:prstGeom prst="rect">
            <a:avLst/>
          </a:prstGeom>
          <a:ln w="88900">
            <a:miter lim="400000"/>
          </a:ln>
        </p:spPr>
      </p:pic>
      <p:pic>
        <p:nvPicPr>
          <p:cNvPr id="1268" name="droppedImage.pdf"/>
          <p:cNvPicPr>
            <a:picLocks noChangeAspect="1"/>
          </p:cNvPicPr>
          <p:nvPr/>
        </p:nvPicPr>
        <p:blipFill>
          <a:blip r:embed="rId20">
            <a:extLst/>
          </a:blip>
          <a:stretch>
            <a:fillRect/>
          </a:stretch>
        </p:blipFill>
        <p:spPr>
          <a:xfrm>
            <a:off x="8658745" y="4018076"/>
            <a:ext cx="2984501" cy="714149"/>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2" name="HiggsRecoilModelIndep.pdf"/>
          <p:cNvPicPr>
            <a:picLocks noChangeAspect="1"/>
          </p:cNvPicPr>
          <p:nvPr/>
        </p:nvPicPr>
        <p:blipFill>
          <a:blip r:embed="rId2">
            <a:extLst/>
          </a:blip>
          <a:stretch>
            <a:fillRect/>
          </a:stretch>
        </p:blipFill>
        <p:spPr>
          <a:xfrm>
            <a:off x="219243" y="5356225"/>
            <a:ext cx="3501122" cy="3359101"/>
          </a:xfrm>
          <a:prstGeom prst="rect">
            <a:avLst/>
          </a:prstGeom>
          <a:ln w="88900">
            <a:miter lim="400000"/>
          </a:ln>
        </p:spPr>
      </p:pic>
      <p:sp>
        <p:nvSpPr>
          <p:cNvPr id="1273" name="Shape 1273"/>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
        <p:nvSpPr>
          <p:cNvPr id="1274" name="Shape 1274"/>
          <p:cNvSpPr/>
          <p:nvPr/>
        </p:nvSpPr>
        <p:spPr>
          <a:xfrm>
            <a:off x="954607" y="4130974"/>
            <a:ext cx="2404521" cy="1199870"/>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30862">
              <a:defRPr b="1" sz="4200">
                <a:latin typeface="Helvetica Neue"/>
                <a:ea typeface="Helvetica Neue"/>
                <a:cs typeface="Helvetica Neue"/>
                <a:sym typeface="Helvetica Neue"/>
              </a:defRPr>
            </a:lvl1pPr>
          </a:lstStyle>
          <a:p>
            <a:pPr/>
            <a:r>
              <a:t>σ×BR</a:t>
            </a:r>
          </a:p>
        </p:txBody>
      </p:sp>
      <p:sp>
        <p:nvSpPr>
          <p:cNvPr id="1275" name="Shape 1275"/>
          <p:cNvSpPr/>
          <p:nvPr/>
        </p:nvSpPr>
        <p:spPr>
          <a:xfrm>
            <a:off x="5836396" y="4118355"/>
            <a:ext cx="2404522" cy="1199870"/>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30862">
              <a:defRPr b="1" sz="3400">
                <a:latin typeface="Helvetica Neue"/>
                <a:ea typeface="Helvetica Neue"/>
                <a:cs typeface="Helvetica Neue"/>
                <a:sym typeface="Helvetica Neue"/>
              </a:defRPr>
            </a:lvl1pPr>
          </a:lstStyle>
          <a:p>
            <a:pPr/>
            <a:r>
              <a:t>BR</a:t>
            </a:r>
          </a:p>
        </p:txBody>
      </p:sp>
      <p:sp>
        <p:nvSpPr>
          <p:cNvPr id="1276" name="Shape 1276"/>
          <p:cNvSpPr/>
          <p:nvPr/>
        </p:nvSpPr>
        <p:spPr>
          <a:xfrm>
            <a:off x="3397089" y="4265993"/>
            <a:ext cx="2402146" cy="929831"/>
          </a:xfrm>
          <a:prstGeom prst="rightArrow">
            <a:avLst>
              <a:gd name="adj1" fmla="val 32000"/>
              <a:gd name="adj2" fmla="val 111890"/>
            </a:avLst>
          </a:prstGeom>
          <a:blipFill>
            <a:blip r:embed="rId3"/>
          </a:blipFill>
          <a:ln w="3175">
            <a:solidFill>
              <a:srgbClr val="FFFFFF"/>
            </a:solidFill>
            <a:miter lim="400000"/>
          </a:ln>
        </p:spPr>
        <p:txBody>
          <a:bodyPr lIns="48767" tIns="48767" rIns="48767" bIns="48767" anchor="ct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277" name="Shape 1277"/>
          <p:cNvSpPr/>
          <p:nvPr/>
        </p:nvSpPr>
        <p:spPr>
          <a:xfrm rot="16200000">
            <a:off x="3252179" y="5747045"/>
            <a:ext cx="2277957" cy="931590"/>
          </a:xfrm>
          <a:prstGeom prst="rightArrow">
            <a:avLst>
              <a:gd name="adj1" fmla="val 32000"/>
              <a:gd name="adj2" fmla="val 111678"/>
            </a:avLst>
          </a:prstGeom>
          <a:blipFill>
            <a:blip r:embed="rId3"/>
          </a:blipFill>
          <a:ln w="3175">
            <a:solidFill>
              <a:srgbClr val="FFFFFF"/>
            </a:solidFill>
            <a:miter lim="400000"/>
          </a:ln>
        </p:spPr>
        <p:txBody>
          <a:bodyPr lIns="48767" tIns="48767" rIns="48767" bIns="48767" anchor="ct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278" name="Shape 1278"/>
          <p:cNvSpPr/>
          <p:nvPr/>
        </p:nvSpPr>
        <p:spPr>
          <a:xfrm>
            <a:off x="10253789" y="4118355"/>
            <a:ext cx="2404522" cy="1199870"/>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830862">
              <a:defRPr b="1" sz="3400">
                <a:latin typeface="Helvetica Neue"/>
                <a:ea typeface="Helvetica Neue"/>
                <a:cs typeface="Helvetica Neue"/>
                <a:sym typeface="Helvetica Neue"/>
              </a:defRPr>
            </a:pPr>
            <a:r>
              <a:t>g</a:t>
            </a:r>
          </a:p>
          <a:p>
            <a:pPr algn="ctr" defTabSz="830862">
              <a:defRPr b="1" sz="2400">
                <a:latin typeface="Helvetica Neue"/>
                <a:ea typeface="Helvetica Neue"/>
                <a:cs typeface="Helvetica Neue"/>
                <a:sym typeface="Helvetica Neue"/>
              </a:defRPr>
            </a:pPr>
            <a:r>
              <a:t>coupling</a:t>
            </a:r>
          </a:p>
        </p:txBody>
      </p:sp>
      <p:sp>
        <p:nvSpPr>
          <p:cNvPr id="1279" name="Shape 1279"/>
          <p:cNvSpPr/>
          <p:nvPr/>
        </p:nvSpPr>
        <p:spPr>
          <a:xfrm>
            <a:off x="8283261" y="4265993"/>
            <a:ext cx="1948709" cy="929831"/>
          </a:xfrm>
          <a:prstGeom prst="rightArrow">
            <a:avLst>
              <a:gd name="adj1" fmla="val 32000"/>
              <a:gd name="adj2" fmla="val 111890"/>
            </a:avLst>
          </a:prstGeom>
          <a:blipFill>
            <a:blip r:embed="rId3"/>
          </a:blipFill>
          <a:ln w="3175">
            <a:solidFill>
              <a:srgbClr val="FFFFFF"/>
            </a:solidFill>
            <a:miter lim="400000"/>
          </a:ln>
        </p:spPr>
        <p:txBody>
          <a:bodyPr lIns="48767" tIns="48767" rIns="48767" bIns="48767" anchor="ct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280" name="Shape 1280"/>
          <p:cNvSpPr/>
          <p:nvPr/>
        </p:nvSpPr>
        <p:spPr>
          <a:xfrm rot="16200000">
            <a:off x="7870915" y="5747045"/>
            <a:ext cx="2277957" cy="931590"/>
          </a:xfrm>
          <a:prstGeom prst="rightArrow">
            <a:avLst>
              <a:gd name="adj1" fmla="val 32000"/>
              <a:gd name="adj2" fmla="val 111678"/>
            </a:avLst>
          </a:prstGeom>
          <a:blipFill>
            <a:blip r:embed="rId3"/>
          </a:blipFill>
          <a:ln w="3175">
            <a:solidFill>
              <a:srgbClr val="FFFFFF"/>
            </a:solidFill>
            <a:miter lim="400000"/>
          </a:ln>
        </p:spPr>
        <p:txBody>
          <a:bodyPr lIns="48767" tIns="48767" rIns="48767" bIns="48767" anchor="ct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281" name="Shape 1281"/>
          <p:cNvSpPr/>
          <p:nvPr/>
        </p:nvSpPr>
        <p:spPr>
          <a:xfrm>
            <a:off x="7576869" y="7200392"/>
            <a:ext cx="3105414" cy="1681639"/>
          </a:xfrm>
          <a:prstGeom prst="rect">
            <a:avLst/>
          </a:prstGeom>
          <a:solidFill>
            <a:srgbClr val="FFFDA3"/>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830862">
              <a:defRPr b="1" sz="4200">
                <a:solidFill>
                  <a:srgbClr val="FF2600"/>
                </a:solidFill>
                <a:latin typeface="Helvetica Neue"/>
                <a:ea typeface="Helvetica Neue"/>
                <a:cs typeface="Helvetica Neue"/>
                <a:sym typeface="Helvetica Neue"/>
              </a:defRPr>
            </a:pPr>
            <a:r>
              <a:t>Γ</a:t>
            </a:r>
            <a:r>
              <a:rPr baseline="-5999"/>
              <a:t>H</a:t>
            </a:r>
          </a:p>
          <a:p>
            <a:pPr algn="ctr" defTabSz="830862">
              <a:defRPr b="1" sz="2000">
                <a:solidFill>
                  <a:srgbClr val="FF2600"/>
                </a:solidFill>
                <a:latin typeface="Helvetica Neue"/>
                <a:ea typeface="Helvetica Neue"/>
                <a:cs typeface="Helvetica Neue"/>
                <a:sym typeface="Helvetica Neue"/>
              </a:defRPr>
            </a:pPr>
            <a:r>
              <a:t>Total Width</a:t>
            </a:r>
          </a:p>
        </p:txBody>
      </p:sp>
      <p:pic>
        <p:nvPicPr>
          <p:cNvPr id="1282" name="XZe+e-m+mHZ.pdf"/>
          <p:cNvPicPr>
            <a:picLocks noChangeAspect="1"/>
          </p:cNvPicPr>
          <p:nvPr/>
        </p:nvPicPr>
        <p:blipFill>
          <a:blip r:embed="rId4">
            <a:extLst/>
          </a:blip>
          <a:stretch>
            <a:fillRect/>
          </a:stretch>
        </p:blipFill>
        <p:spPr>
          <a:xfrm>
            <a:off x="258725" y="8266645"/>
            <a:ext cx="1751939" cy="1060385"/>
          </a:xfrm>
          <a:prstGeom prst="rect">
            <a:avLst/>
          </a:prstGeom>
          <a:ln w="3175"/>
        </p:spPr>
      </p:pic>
      <p:pic>
        <p:nvPicPr>
          <p:cNvPr id="1283" name="nunuHdiagram.pdf"/>
          <p:cNvPicPr>
            <a:picLocks noChangeAspect="1"/>
          </p:cNvPicPr>
          <p:nvPr/>
        </p:nvPicPr>
        <p:blipFill>
          <a:blip r:embed="rId5">
            <a:extLst/>
          </a:blip>
          <a:stretch>
            <a:fillRect/>
          </a:stretch>
        </p:blipFill>
        <p:spPr>
          <a:xfrm>
            <a:off x="9843899" y="7771558"/>
            <a:ext cx="1951085" cy="1428306"/>
          </a:xfrm>
          <a:prstGeom prst="rect">
            <a:avLst/>
          </a:prstGeom>
          <a:ln w="3175"/>
        </p:spPr>
      </p:pic>
      <p:pic>
        <p:nvPicPr>
          <p:cNvPr id="1284" name="ZZ-e+eH.pdf"/>
          <p:cNvPicPr>
            <a:picLocks noChangeAspect="1"/>
          </p:cNvPicPr>
          <p:nvPr/>
        </p:nvPicPr>
        <p:blipFill>
          <a:blip r:embed="rId6">
            <a:extLst/>
          </a:blip>
          <a:stretch>
            <a:fillRect/>
          </a:stretch>
        </p:blipFill>
        <p:spPr>
          <a:xfrm>
            <a:off x="376089" y="2771741"/>
            <a:ext cx="1751940" cy="1246572"/>
          </a:xfrm>
          <a:prstGeom prst="rect">
            <a:avLst/>
          </a:prstGeom>
          <a:ln w="88900">
            <a:miter lim="400000"/>
          </a:ln>
        </p:spPr>
      </p:pic>
      <p:pic>
        <p:nvPicPr>
          <p:cNvPr id="1285" name="-ννWWH-e+e.pdf"/>
          <p:cNvPicPr>
            <a:picLocks noChangeAspect="1"/>
          </p:cNvPicPr>
          <p:nvPr/>
        </p:nvPicPr>
        <p:blipFill>
          <a:blip r:embed="rId7">
            <a:extLst/>
          </a:blip>
          <a:stretch>
            <a:fillRect/>
          </a:stretch>
        </p:blipFill>
        <p:spPr>
          <a:xfrm>
            <a:off x="2533988" y="2633783"/>
            <a:ext cx="1751940" cy="1503878"/>
          </a:xfrm>
          <a:prstGeom prst="rect">
            <a:avLst/>
          </a:prstGeom>
          <a:ln w="88900">
            <a:miter lim="400000"/>
          </a:ln>
        </p:spPr>
      </p:pic>
      <p:grpSp>
        <p:nvGrpSpPr>
          <p:cNvPr id="1288" name="Group 1288"/>
          <p:cNvGrpSpPr/>
          <p:nvPr/>
        </p:nvGrpSpPr>
        <p:grpSpPr>
          <a:xfrm>
            <a:off x="4178762" y="4251094"/>
            <a:ext cx="450191" cy="800452"/>
            <a:chOff x="0" y="0"/>
            <a:chExt cx="450190" cy="800450"/>
          </a:xfrm>
        </p:grpSpPr>
        <p:sp>
          <p:nvSpPr>
            <p:cNvPr id="1286" name="Shape 1286"/>
            <p:cNvSpPr/>
            <p:nvPr/>
          </p:nvSpPr>
          <p:spPr>
            <a:xfrm>
              <a:off x="22524" y="163662"/>
              <a:ext cx="390063" cy="6367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00000"/>
            </a:solidFill>
            <a:ln w="12700" cap="flat">
              <a:noFill/>
              <a:miter lim="400000"/>
            </a:ln>
            <a:effectLst/>
          </p:spPr>
          <p:txBody>
            <a:bodyPr wrap="square" lIns="48767" tIns="48767" rIns="48767" bIns="48767" numCol="1" anchor="ctr">
              <a:noAutofit/>
            </a:bodyP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287" name="Shape 1287"/>
            <p:cNvSpPr/>
            <p:nvPr/>
          </p:nvSpPr>
          <p:spPr>
            <a:xfrm>
              <a:off x="0" y="0"/>
              <a:ext cx="450191" cy="450191"/>
            </a:xfrm>
            <a:prstGeom prst="ellipse">
              <a:avLst/>
            </a:prstGeom>
            <a:solidFill>
              <a:srgbClr val="000000"/>
            </a:solidFill>
            <a:ln w="12700" cap="flat">
              <a:noFill/>
              <a:miter lim="400000"/>
            </a:ln>
            <a:effectLst/>
          </p:spPr>
          <p:txBody>
            <a:bodyPr wrap="square" lIns="48767" tIns="48767" rIns="48767" bIns="48767" numCol="1" anchor="ctr">
              <a:noAutofit/>
            </a:bodyP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grpSp>
      <p:sp>
        <p:nvSpPr>
          <p:cNvPr id="1289" name="Shape 1289"/>
          <p:cNvSpPr/>
          <p:nvPr/>
        </p:nvSpPr>
        <p:spPr>
          <a:xfrm>
            <a:off x="443992" y="899825"/>
            <a:ext cx="12116816" cy="800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30862">
              <a:defRPr b="1" sz="2800">
                <a:latin typeface="Helvetica Neue"/>
                <a:ea typeface="Helvetica Neue"/>
                <a:cs typeface="Helvetica Neue"/>
                <a:sym typeface="Helvetica Neue"/>
              </a:defRPr>
            </a:pPr>
            <a:r>
              <a:rPr>
                <a:solidFill>
                  <a:srgbClr val="0433FF"/>
                </a:solidFill>
              </a:rPr>
              <a:t>At LHC</a:t>
            </a:r>
            <a:r>
              <a:t> all the measurements are σ×BR measurements. </a:t>
            </a:r>
          </a:p>
        </p:txBody>
      </p:sp>
      <p:sp>
        <p:nvSpPr>
          <p:cNvPr id="1290" name="Shape 1290"/>
          <p:cNvSpPr/>
          <p:nvPr/>
        </p:nvSpPr>
        <p:spPr>
          <a:xfrm rot="20646422">
            <a:off x="5661947" y="6762025"/>
            <a:ext cx="1328116" cy="4895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07118">
              <a:spcBef>
                <a:spcPts val="1900"/>
              </a:spcBef>
              <a:defRPr b="1" i="1" sz="2400">
                <a:solidFill>
                  <a:srgbClr val="0433FF"/>
                </a:solidFill>
                <a:uFill>
                  <a:solidFill>
                    <a:srgbClr val="000000"/>
                  </a:solidFill>
                </a:uFill>
                <a:latin typeface="Helvetica Neue"/>
                <a:ea typeface="Helvetica Neue"/>
                <a:cs typeface="Helvetica Neue"/>
                <a:sym typeface="Helvetica Neue"/>
              </a:defRPr>
            </a:lvl1pPr>
          </a:lstStyle>
          <a:p>
            <a:pPr>
              <a:defRPr b="0" i="0">
                <a:solidFill>
                  <a:srgbClr val="000000"/>
                </a:solidFill>
                <a:uFillTx/>
              </a:defRPr>
            </a:pPr>
            <a:r>
              <a:rPr b="1" i="1">
                <a:solidFill>
                  <a:srgbClr val="0433FF"/>
                </a:solidFill>
                <a:uFill>
                  <a:solidFill>
                    <a:srgbClr val="000000"/>
                  </a:solidFill>
                </a:uFill>
              </a:rPr>
              <a:t>The Key</a:t>
            </a:r>
          </a:p>
        </p:txBody>
      </p:sp>
      <p:sp>
        <p:nvSpPr>
          <p:cNvPr id="1291" name="Shape 1291"/>
          <p:cNvSpPr/>
          <p:nvPr/>
        </p:nvSpPr>
        <p:spPr>
          <a:xfrm>
            <a:off x="4695317" y="-689"/>
            <a:ext cx="361416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30862">
              <a:defRPr b="1" i="1" sz="6000">
                <a:latin typeface="Helvetica Neue"/>
                <a:ea typeface="Helvetica Neue"/>
                <a:cs typeface="Helvetica Neue"/>
                <a:sym typeface="Helvetica Neue"/>
              </a:defRPr>
            </a:lvl1pPr>
          </a:lstStyle>
          <a:p>
            <a:pPr/>
            <a:r>
              <a:t>Key Point</a:t>
            </a:r>
          </a:p>
        </p:txBody>
      </p:sp>
      <p:sp>
        <p:nvSpPr>
          <p:cNvPr id="1292" name="Shape 1292"/>
          <p:cNvSpPr/>
          <p:nvPr/>
        </p:nvSpPr>
        <p:spPr>
          <a:xfrm>
            <a:off x="96398" y="5447537"/>
            <a:ext cx="3488422" cy="4219306"/>
          </a:xfrm>
          <a:prstGeom prst="rect">
            <a:avLst/>
          </a:prstGeom>
          <a:ln w="3175">
            <a:solidFill>
              <a:srgbClr val="FF2600"/>
            </a:solidFill>
            <a:miter lim="400000"/>
          </a:ln>
        </p:spPr>
        <p:txBody>
          <a:bodyPr lIns="50800" tIns="50800" rIns="50800" bIns="50800" anchor="ctr"/>
          <a:lstStyle/>
          <a:p>
            <a:pPr algn="ctr" defTabSz="830862">
              <a:defRPr sz="2000">
                <a:solidFill>
                  <a:srgbClr val="FFFFFF"/>
                </a:solidFill>
                <a:latin typeface="ヒラギノ角ゴ ProN W3"/>
                <a:ea typeface="ヒラギノ角ゴ ProN W3"/>
                <a:cs typeface="ヒラギノ角ゴ ProN W3"/>
                <a:sym typeface="ヒラギノ角ゴ ProN W3"/>
              </a:defRPr>
            </a:pPr>
          </a:p>
        </p:txBody>
      </p:sp>
      <p:sp>
        <p:nvSpPr>
          <p:cNvPr id="1293" name="Shape 1293"/>
          <p:cNvSpPr/>
          <p:nvPr/>
        </p:nvSpPr>
        <p:spPr>
          <a:xfrm>
            <a:off x="3628883" y="7198333"/>
            <a:ext cx="2623098" cy="1681639"/>
          </a:xfrm>
          <a:prstGeom prst="rect">
            <a:avLst/>
          </a:prstGeom>
          <a:solidFill>
            <a:srgbClr val="FF8AD8">
              <a:alpha val="35293"/>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830862">
              <a:defRPr b="1" sz="4200">
                <a:solidFill>
                  <a:srgbClr val="FF2600"/>
                </a:solidFill>
                <a:latin typeface="Helvetica Neue"/>
                <a:ea typeface="Helvetica Neue"/>
                <a:cs typeface="Helvetica Neue"/>
                <a:sym typeface="Helvetica Neue"/>
              </a:defRPr>
            </a:pPr>
            <a:r>
              <a:t>σ</a:t>
            </a:r>
          </a:p>
          <a:p>
            <a:pPr algn="ctr" defTabSz="830862">
              <a:defRPr b="1" sz="2000">
                <a:solidFill>
                  <a:srgbClr val="FF2600"/>
                </a:solidFill>
                <a:latin typeface="Helvetica Neue"/>
                <a:ea typeface="Helvetica Neue"/>
                <a:cs typeface="Helvetica Neue"/>
                <a:sym typeface="Helvetica Neue"/>
              </a:defRPr>
            </a:pPr>
            <a:r>
              <a:t>from recoil mass</a:t>
            </a:r>
          </a:p>
        </p:txBody>
      </p:sp>
      <p:grpSp>
        <p:nvGrpSpPr>
          <p:cNvPr id="1299" name="Group 1299"/>
          <p:cNvGrpSpPr/>
          <p:nvPr/>
        </p:nvGrpSpPr>
        <p:grpSpPr>
          <a:xfrm rot="18730056">
            <a:off x="5081870" y="6396734"/>
            <a:ext cx="623959" cy="1794898"/>
            <a:chOff x="0" y="0"/>
            <a:chExt cx="623958" cy="1794897"/>
          </a:xfrm>
        </p:grpSpPr>
        <p:sp>
          <p:nvSpPr>
            <p:cNvPr id="1294" name="Shape 1294"/>
            <p:cNvSpPr/>
            <p:nvPr/>
          </p:nvSpPr>
          <p:spPr>
            <a:xfrm rot="21600000">
              <a:off x="224028" y="-1"/>
              <a:ext cx="175902" cy="1580581"/>
            </a:xfrm>
            <a:prstGeom prst="rect">
              <a:avLst/>
            </a:prstGeom>
            <a:blipFill rotWithShape="1">
              <a:blip r:embed="rId3"/>
              <a:srcRect l="0" t="0" r="0" b="0"/>
              <a:tile tx="0" ty="0" sx="100000" sy="100000" flip="none" algn="tl"/>
            </a:blipFill>
            <a:ln w="3175" cap="flat">
              <a:solidFill>
                <a:srgbClr val="FFFFFF"/>
              </a:solidFill>
              <a:prstDash val="solid"/>
              <a:miter lim="400000"/>
            </a:ln>
            <a:effectLst/>
          </p:spPr>
          <p:txBody>
            <a:bodyPr wrap="square" lIns="48767" tIns="48767" rIns="48767" bIns="48767" numCol="1" anchor="ctr">
              <a:noAutofit/>
            </a:bodyP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295" name="Shape 1295"/>
            <p:cNvSpPr/>
            <p:nvPr/>
          </p:nvSpPr>
          <p:spPr>
            <a:xfrm rot="21600000">
              <a:off x="382086" y="31611"/>
              <a:ext cx="175902" cy="153120"/>
            </a:xfrm>
            <a:prstGeom prst="rect">
              <a:avLst/>
            </a:prstGeom>
            <a:blipFill rotWithShape="1">
              <a:blip r:embed="rId3"/>
              <a:srcRect l="0" t="0" r="0" b="0"/>
              <a:tile tx="0" ty="0" sx="100000" sy="100000" flip="none" algn="tl"/>
            </a:blipFill>
            <a:ln w="3175" cap="flat">
              <a:solidFill>
                <a:srgbClr val="FFFFFF"/>
              </a:solidFill>
              <a:prstDash val="solid"/>
              <a:miter lim="400000"/>
            </a:ln>
            <a:effectLst/>
          </p:spPr>
          <p:txBody>
            <a:bodyPr wrap="square" lIns="48767" tIns="48767" rIns="48767" bIns="48767" numCol="1" anchor="ctr">
              <a:noAutofit/>
            </a:bodyP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296" name="Shape 1296"/>
            <p:cNvSpPr/>
            <p:nvPr/>
          </p:nvSpPr>
          <p:spPr>
            <a:xfrm rot="21600000">
              <a:off x="382086" y="173863"/>
              <a:ext cx="175902" cy="153120"/>
            </a:xfrm>
            <a:prstGeom prst="rect">
              <a:avLst/>
            </a:prstGeom>
            <a:blipFill rotWithShape="1">
              <a:blip r:embed="rId3"/>
              <a:srcRect l="0" t="0" r="0" b="0"/>
              <a:tile tx="0" ty="0" sx="100000" sy="100000" flip="none" algn="tl"/>
            </a:blipFill>
            <a:ln w="3175" cap="flat">
              <a:solidFill>
                <a:srgbClr val="FFFFFF"/>
              </a:solidFill>
              <a:prstDash val="solid"/>
              <a:miter lim="400000"/>
            </a:ln>
            <a:effectLst/>
          </p:spPr>
          <p:txBody>
            <a:bodyPr wrap="square" lIns="48767" tIns="48767" rIns="48767" bIns="48767" numCol="1" anchor="ctr">
              <a:noAutofit/>
            </a:bodyP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297" name="Shape 1297"/>
            <p:cNvSpPr/>
            <p:nvPr/>
          </p:nvSpPr>
          <p:spPr>
            <a:xfrm rot="21600000">
              <a:off x="-1" y="1232851"/>
              <a:ext cx="623960" cy="562047"/>
            </a:xfrm>
            <a:prstGeom prst="roundRect">
              <a:avLst>
                <a:gd name="adj" fmla="val 42183"/>
              </a:avLst>
            </a:prstGeom>
            <a:blipFill rotWithShape="1">
              <a:blip r:embed="rId3"/>
              <a:srcRect l="0" t="0" r="0" b="0"/>
              <a:tile tx="0" ty="0" sx="100000" sy="100000" flip="none" algn="tl"/>
            </a:blipFill>
            <a:ln w="3175" cap="flat">
              <a:solidFill>
                <a:srgbClr val="FFFFFF"/>
              </a:solidFill>
              <a:prstDash val="solid"/>
              <a:miter lim="400000"/>
            </a:ln>
            <a:effectLst/>
          </p:spPr>
          <p:txBody>
            <a:bodyPr wrap="square" lIns="48767" tIns="48767" rIns="48767" bIns="48767" numCol="1" anchor="ctr">
              <a:noAutofit/>
            </a:bodyP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298" name="Shape 1298"/>
            <p:cNvSpPr/>
            <p:nvPr/>
          </p:nvSpPr>
          <p:spPr>
            <a:xfrm rot="21600000">
              <a:off x="147456" y="1379525"/>
              <a:ext cx="329046" cy="268699"/>
            </a:xfrm>
            <a:prstGeom prst="roundRect">
              <a:avLst>
                <a:gd name="adj" fmla="val 44577"/>
              </a:avLst>
            </a:prstGeom>
            <a:solidFill>
              <a:srgbClr val="FFFFFF"/>
            </a:solidFill>
            <a:ln w="3175" cap="flat">
              <a:solidFill>
                <a:srgbClr val="FFFFFF"/>
              </a:solidFill>
              <a:prstDash val="solid"/>
              <a:miter lim="400000"/>
            </a:ln>
            <a:effectLst/>
          </p:spPr>
          <p:txBody>
            <a:bodyPr wrap="square" lIns="48767" tIns="48767" rIns="48767" bIns="48767" numCol="1" anchor="ctr">
              <a:noAutofit/>
            </a:bodyP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grpSp>
      <p:grpSp>
        <p:nvGrpSpPr>
          <p:cNvPr id="1302" name="Group 1302"/>
          <p:cNvGrpSpPr/>
          <p:nvPr/>
        </p:nvGrpSpPr>
        <p:grpSpPr>
          <a:xfrm>
            <a:off x="7770507" y="7751530"/>
            <a:ext cx="450191" cy="800452"/>
            <a:chOff x="0" y="0"/>
            <a:chExt cx="450190" cy="800450"/>
          </a:xfrm>
        </p:grpSpPr>
        <p:sp>
          <p:nvSpPr>
            <p:cNvPr id="1300" name="Shape 1300"/>
            <p:cNvSpPr/>
            <p:nvPr/>
          </p:nvSpPr>
          <p:spPr>
            <a:xfrm>
              <a:off x="22524" y="163662"/>
              <a:ext cx="390063" cy="6367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00000"/>
            </a:solidFill>
            <a:ln w="12700" cap="flat">
              <a:noFill/>
              <a:miter lim="400000"/>
            </a:ln>
            <a:effectLst/>
          </p:spPr>
          <p:txBody>
            <a:bodyPr wrap="square" lIns="48767" tIns="48767" rIns="48767" bIns="48767" numCol="1" anchor="ctr">
              <a:noAutofit/>
            </a:bodyP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301" name="Shape 1301"/>
            <p:cNvSpPr/>
            <p:nvPr/>
          </p:nvSpPr>
          <p:spPr>
            <a:xfrm>
              <a:off x="0" y="0"/>
              <a:ext cx="450191" cy="450191"/>
            </a:xfrm>
            <a:prstGeom prst="ellipse">
              <a:avLst/>
            </a:prstGeom>
            <a:solidFill>
              <a:srgbClr val="000000"/>
            </a:solidFill>
            <a:ln w="12700" cap="flat">
              <a:noFill/>
              <a:miter lim="400000"/>
            </a:ln>
            <a:effectLst/>
          </p:spPr>
          <p:txBody>
            <a:bodyPr wrap="square" lIns="48767" tIns="48767" rIns="48767" bIns="48767" numCol="1" anchor="ctr">
              <a:noAutofit/>
            </a:bodyP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grpSp>
      <p:pic>
        <p:nvPicPr>
          <p:cNvPr id="1303" name="droppedImage.pdf"/>
          <p:cNvPicPr>
            <a:picLocks noChangeAspect="1"/>
          </p:cNvPicPr>
          <p:nvPr/>
        </p:nvPicPr>
        <p:blipFill>
          <a:blip r:embed="rId8">
            <a:extLst/>
          </a:blip>
          <a:stretch>
            <a:fillRect/>
          </a:stretch>
        </p:blipFill>
        <p:spPr>
          <a:xfrm>
            <a:off x="5843252" y="3418265"/>
            <a:ext cx="6471236" cy="661091"/>
          </a:xfrm>
          <a:prstGeom prst="rect">
            <a:avLst/>
          </a:prstGeom>
          <a:ln w="88900">
            <a:miter lim="400000"/>
          </a:ln>
        </p:spPr>
      </p:pic>
      <p:pic>
        <p:nvPicPr>
          <p:cNvPr id="1304" name="droppedImage.pdf"/>
          <p:cNvPicPr>
            <a:picLocks noChangeAspect="1"/>
          </p:cNvPicPr>
          <p:nvPr/>
        </p:nvPicPr>
        <p:blipFill>
          <a:blip r:embed="rId9">
            <a:extLst/>
          </a:blip>
          <a:stretch>
            <a:fillRect/>
          </a:stretch>
        </p:blipFill>
        <p:spPr>
          <a:xfrm>
            <a:off x="11245139" y="8560169"/>
            <a:ext cx="1606621" cy="380367"/>
          </a:xfrm>
          <a:prstGeom prst="rect">
            <a:avLst/>
          </a:prstGeom>
          <a:ln w="88900">
            <a:miter lim="400000"/>
          </a:ln>
        </p:spPr>
      </p:pic>
      <p:sp>
        <p:nvSpPr>
          <p:cNvPr id="1305" name="Shape 1305"/>
          <p:cNvSpPr/>
          <p:nvPr/>
        </p:nvSpPr>
        <p:spPr>
          <a:xfrm rot="23134">
            <a:off x="6292146" y="7615969"/>
            <a:ext cx="1561243" cy="818433"/>
          </a:xfrm>
          <a:prstGeom prst="rightArrow">
            <a:avLst>
              <a:gd name="adj1" fmla="val 32000"/>
              <a:gd name="adj2" fmla="val 132180"/>
            </a:avLst>
          </a:prstGeom>
          <a:blipFill>
            <a:blip r:embed="rId3"/>
          </a:blipFill>
          <a:ln w="3175">
            <a:solidFill>
              <a:srgbClr val="FFFFFF"/>
            </a:solidFill>
            <a:miter lim="400000"/>
          </a:ln>
        </p:spPr>
        <p:txBody>
          <a:bodyPr lIns="48767" tIns="48767" rIns="48767" bIns="48767" anchor="ctr"/>
          <a:lstStyle/>
          <a:p>
            <a:pPr algn="ctr" defTabSz="395111">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pic>
        <p:nvPicPr>
          <p:cNvPr id="1306" name="droppedImage.pdf"/>
          <p:cNvPicPr>
            <a:picLocks noChangeAspect="1"/>
          </p:cNvPicPr>
          <p:nvPr/>
        </p:nvPicPr>
        <p:blipFill>
          <a:blip r:embed="rId10">
            <a:extLst/>
          </a:blip>
          <a:stretch>
            <a:fillRect/>
          </a:stretch>
        </p:blipFill>
        <p:spPr>
          <a:xfrm>
            <a:off x="522386" y="9194666"/>
            <a:ext cx="2894836" cy="495568"/>
          </a:xfrm>
          <a:prstGeom prst="rect">
            <a:avLst/>
          </a:prstGeom>
          <a:ln w="88900">
            <a:miter lim="400000"/>
          </a:ln>
        </p:spPr>
      </p:pic>
      <p:sp>
        <p:nvSpPr>
          <p:cNvPr id="1307" name="Shape 1307"/>
          <p:cNvSpPr/>
          <p:nvPr/>
        </p:nvSpPr>
        <p:spPr>
          <a:xfrm>
            <a:off x="322150" y="1014889"/>
            <a:ext cx="12360500" cy="1656239"/>
          </a:xfrm>
          <a:prstGeom prst="rect">
            <a:avLst/>
          </a:prstGeom>
          <a:ln w="12700">
            <a:solidFill>
              <a:srgbClr val="0365C0"/>
            </a:solidFill>
            <a:bevel/>
          </a:ln>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grpSp>
        <p:nvGrpSpPr>
          <p:cNvPr id="1310" name="Group 1310"/>
          <p:cNvGrpSpPr/>
          <p:nvPr/>
        </p:nvGrpSpPr>
        <p:grpSpPr>
          <a:xfrm>
            <a:off x="3495273" y="8824050"/>
            <a:ext cx="4208562" cy="1261691"/>
            <a:chOff x="0" y="0"/>
            <a:chExt cx="4208561" cy="1261690"/>
          </a:xfrm>
        </p:grpSpPr>
        <p:sp>
          <p:nvSpPr>
            <p:cNvPr id="1309" name="Shape 1309"/>
            <p:cNvSpPr/>
            <p:nvPr/>
          </p:nvSpPr>
          <p:spPr>
            <a:xfrm>
              <a:off x="215900" y="139700"/>
              <a:ext cx="3776762" cy="70289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5216">
                <a:spcBef>
                  <a:spcPts val="600"/>
                </a:spcBef>
                <a:defRPr b="1" sz="2000">
                  <a:solidFill>
                    <a:srgbClr val="FF2C79"/>
                  </a:solidFill>
                  <a:latin typeface="Arial"/>
                  <a:ea typeface="Arial"/>
                  <a:cs typeface="Arial"/>
                  <a:sym typeface="Arial"/>
                </a:defRPr>
              </a:lvl1pPr>
            </a:lstStyle>
            <a:p>
              <a:pPr/>
              <a:r>
                <a:t>Can detect even if Higgs decays invisibly!</a:t>
              </a:r>
            </a:p>
          </p:txBody>
        </p:sp>
        <p:pic>
          <p:nvPicPr>
            <p:cNvPr id="1308" name=""/>
            <p:cNvPicPr>
              <a:picLocks noChangeAspect="0"/>
            </p:cNvPicPr>
            <p:nvPr/>
          </p:nvPicPr>
          <p:blipFill>
            <a:blip r:embed="rId11">
              <a:extLst/>
            </a:blip>
            <a:stretch>
              <a:fillRect/>
            </a:stretch>
          </p:blipFill>
          <p:spPr>
            <a:xfrm>
              <a:off x="0" y="-1"/>
              <a:ext cx="4208562" cy="1261692"/>
            </a:xfrm>
            <a:prstGeom prst="rect">
              <a:avLst/>
            </a:prstGeom>
            <a:effectLst/>
          </p:spPr>
        </p:pic>
      </p:grpSp>
      <p:sp>
        <p:nvSpPr>
          <p:cNvPr id="1311" name="Shape 1311"/>
          <p:cNvSpPr/>
          <p:nvPr>
            <p:ph type="title"/>
          </p:nvPr>
        </p:nvSpPr>
        <p:spPr>
          <a:xfrm>
            <a:off x="449717" y="1535403"/>
            <a:ext cx="12105366" cy="1122904"/>
          </a:xfrm>
          <a:prstGeom prst="rect">
            <a:avLst/>
          </a:prstGeom>
        </p:spPr>
        <p:txBody>
          <a:bodyPr lIns="65023" tIns="65023" rIns="65023" bIns="65023"/>
          <a:lstStyle/>
          <a:p>
            <a:pPr algn="l" defTabSz="1063503">
              <a:defRPr sz="2800"/>
            </a:pPr>
            <a:r>
              <a:rPr>
                <a:solidFill>
                  <a:srgbClr val="0433FF"/>
                </a:solidFill>
              </a:rPr>
              <a:t>At ILC</a:t>
            </a:r>
            <a:r>
              <a:t> all but </a:t>
            </a:r>
            <a:r>
              <a:rPr>
                <a:solidFill>
                  <a:srgbClr val="FF2600"/>
                </a:solidFill>
              </a:rPr>
              <a:t>the σ measurement using recoil mass technique</a:t>
            </a:r>
            <a:r>
              <a:t> is σ×BR measurements. </a:t>
            </a:r>
          </a:p>
        </p:txBody>
      </p:sp>
      <p:sp>
        <p:nvSpPr>
          <p:cNvPr id="1312" name="Shape 1312"/>
          <p:cNvSpPr/>
          <p:nvPr/>
        </p:nvSpPr>
        <p:spPr>
          <a:xfrm>
            <a:off x="10141326" y="6361420"/>
            <a:ext cx="2629447" cy="1008075"/>
          </a:xfrm>
          <a:prstGeom prst="rect">
            <a:avLst/>
          </a:prstGeom>
          <a:ln w="12700">
            <a:miter lim="400000"/>
          </a:ln>
          <a:effectLst>
            <a:outerShdw sx="100000" sy="100000" kx="0" ky="0" algn="b" rotWithShape="0" blurRad="12700" dist="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marL="144497" defTabSz="830862">
              <a:spcBef>
                <a:spcPts val="300"/>
              </a:spcBef>
              <a:buClr>
                <a:srgbClr val="FF2600"/>
              </a:buClr>
              <a:buFont typeface="Tahoma"/>
              <a:tabLst>
                <a:tab pos="609600" algn="l"/>
                <a:tab pos="2844800" algn="l"/>
                <a:tab pos="2882900" algn="l"/>
              </a:tabLst>
              <a:defRPr b="1" i="1" sz="1600">
                <a:solidFill>
                  <a:srgbClr val="000090"/>
                </a:solidFill>
                <a:uFill>
                  <a:solidFill>
                    <a:srgbClr val="FF2C79"/>
                  </a:solidFill>
                </a:uFill>
                <a:latin typeface="Helvetica Neue"/>
                <a:ea typeface="Helvetica Neue"/>
                <a:cs typeface="Helvetica Neue"/>
                <a:sym typeface="Helvetica Neue"/>
              </a:defRPr>
            </a:pPr>
            <a:r>
              <a:t>WW-fusion is crucial for precision total width measurement</a:t>
            </a:r>
          </a:p>
          <a:p>
            <a:pPr marL="144497" defTabSz="830862">
              <a:spcBef>
                <a:spcPts val="300"/>
              </a:spcBef>
              <a:buClr>
                <a:srgbClr val="FF2600"/>
              </a:buClr>
              <a:buFont typeface="Tahoma"/>
              <a:tabLst>
                <a:tab pos="609600" algn="l"/>
                <a:tab pos="2844800" algn="l"/>
                <a:tab pos="2882900" algn="l"/>
              </a:tabLst>
              <a:defRPr b="1" i="1" sz="1600">
                <a:solidFill>
                  <a:srgbClr val="000090"/>
                </a:solidFill>
                <a:uFill>
                  <a:solidFill>
                    <a:srgbClr val="FF2C79"/>
                  </a:solidFill>
                </a:uFill>
                <a:latin typeface="Helvetica Neue"/>
                <a:ea typeface="Helvetica Neue"/>
                <a:cs typeface="Helvetica Neue"/>
                <a:sym typeface="Helvetica Neue"/>
              </a:defRPr>
            </a:pPr>
            <a:r>
              <a:t>→ Ecm &gt; 350GeV</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4" name="Shape 1314"/>
          <p:cNvSpPr/>
          <p:nvPr/>
        </p:nvSpPr>
        <p:spPr>
          <a:xfrm>
            <a:off x="698500" y="1701800"/>
            <a:ext cx="9702800" cy="3949700"/>
          </a:xfrm>
          <a:prstGeom prst="rect">
            <a:avLst/>
          </a:prstGeom>
          <a:solidFill>
            <a:srgbClr val="C6E6E9"/>
          </a:solidFill>
          <a:ln>
            <a:solidFill>
              <a:srgbClr val="C2E2E5"/>
            </a:solidFill>
            <a:miter lim="400000"/>
          </a:ln>
          <a:effectLst>
            <a:outerShdw sx="100000" sy="100000" kx="0" ky="0" algn="b" rotWithShape="0" blurRad="38100" dist="25399" dir="5400000">
              <a:srgbClr val="929292">
                <a:alpha val="34998"/>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15" name="Shape 1315"/>
          <p:cNvSpPr/>
          <p:nvPr>
            <p:ph type="title"/>
          </p:nvPr>
        </p:nvSpPr>
        <p:spPr>
          <a:xfrm>
            <a:off x="787400" y="-242711"/>
            <a:ext cx="11430000" cy="1752601"/>
          </a:xfrm>
          <a:prstGeom prst="rect">
            <a:avLst/>
          </a:prstGeom>
        </p:spPr>
        <p:txBody>
          <a:bodyPr lIns="38100" tIns="38100" rIns="38100" bIns="38100"/>
          <a:lstStyle/>
          <a:p>
            <a:pPr>
              <a:spcBef>
                <a:spcPts val="300"/>
              </a:spcBef>
              <a:defRPr b="0"/>
            </a:pPr>
            <a:r>
              <a:rPr sz="5600">
                <a:solidFill>
                  <a:srgbClr val="2E467F"/>
                </a:solidFill>
                <a:effectLst>
                  <a:outerShdw sx="100000" sy="100000" kx="0" ky="0" algn="b" rotWithShape="0" blurRad="50800" dist="38100" dir="2700000">
                    <a:srgbClr val="000000">
                      <a:alpha val="43000"/>
                    </a:srgbClr>
                  </a:outerShdw>
                </a:effectLst>
                <a:uFill>
                  <a:solidFill>
                    <a:srgbClr val="2E467F"/>
                  </a:solidFill>
                </a:uFill>
              </a:rPr>
              <a:t>Higgs Physics at Higher Energy</a:t>
            </a:r>
            <a:br>
              <a:rPr sz="5000">
                <a:solidFill>
                  <a:srgbClr val="2E467F"/>
                </a:solidFill>
                <a:effectLst>
                  <a:outerShdw sx="100000" sy="100000" kx="0" ky="0" algn="b" rotWithShape="0" blurRad="50800" dist="38100" dir="2700000">
                    <a:srgbClr val="000000">
                      <a:alpha val="43000"/>
                    </a:srgbClr>
                  </a:outerShdw>
                </a:effectLst>
                <a:uFill>
                  <a:solidFill>
                    <a:srgbClr val="2E467F"/>
                  </a:solidFill>
                </a:uFill>
              </a:rPr>
            </a:br>
            <a:r>
              <a:rPr sz="2400">
                <a:solidFill>
                  <a:srgbClr val="2E467F"/>
                </a:solidFill>
                <a:effectLst>
                  <a:outerShdw sx="100000" sy="100000" kx="0" ky="0" algn="b" rotWithShape="0" blurRad="50800" dist="38100" dir="2700000">
                    <a:srgbClr val="000000">
                      <a:alpha val="43000"/>
                    </a:srgbClr>
                  </a:outerShdw>
                </a:effectLst>
                <a:uFill>
                  <a:solidFill>
                    <a:srgbClr val="2E467F"/>
                  </a:solidFill>
                </a:uFill>
              </a:rPr>
              <a:t>Self-coupling with WBF, top Yukawa at xsection max., other higgses, ...</a:t>
            </a:r>
          </a:p>
        </p:txBody>
      </p:sp>
      <p:sp>
        <p:nvSpPr>
          <p:cNvPr id="1316" name="Shape 1316"/>
          <p:cNvSpPr/>
          <p:nvPr>
            <p:ph type="body" sz="half" idx="1"/>
          </p:nvPr>
        </p:nvSpPr>
        <p:spPr>
          <a:xfrm>
            <a:off x="673100" y="1746673"/>
            <a:ext cx="9715500" cy="3962401"/>
          </a:xfrm>
          <a:prstGeom prst="rect">
            <a:avLst/>
          </a:prstGeom>
        </p:spPr>
        <p:txBody>
          <a:bodyPr lIns="38100" tIns="38100" rIns="38100" bIns="38100"/>
          <a:lstStyle/>
          <a:p>
            <a:pPr marL="0" indent="0">
              <a:spcBef>
                <a:spcPts val="2300"/>
              </a:spcBef>
              <a:buClr>
                <a:srgbClr val="FF40FF"/>
              </a:buClr>
              <a:buSzTx/>
              <a:buFont typeface="Helvetica Neue"/>
              <a:buNone/>
              <a:defRPr b="1" sz="1800"/>
            </a:pPr>
            <a:r>
              <a:rPr b="0">
                <a:solidFill>
                  <a:srgbClr val="FF2600"/>
                </a:solidFill>
                <a:uFill>
                  <a:solidFill>
                    <a:srgbClr val="FF2600"/>
                  </a:solidFill>
                </a:uFill>
              </a:rPr>
              <a:t>vvH @ at &gt;1TeV</a:t>
            </a:r>
            <a:r>
              <a:rPr b="0">
                <a:latin typeface="ヒラギノ角ゴ ProN W3"/>
                <a:ea typeface="ヒラギノ角ゴ ProN W3"/>
                <a:cs typeface="ヒラギノ角ゴ ProN W3"/>
                <a:sym typeface="ヒラギノ角ゴ ProN W3"/>
              </a:rPr>
              <a:t>：&gt; 1</a:t>
            </a:r>
            <a:r>
              <a:rPr b="0"/>
              <a:t>ab</a:t>
            </a:r>
            <a:r>
              <a:rPr b="0" baseline="31999"/>
              <a:t>-1 </a:t>
            </a:r>
            <a:r>
              <a:rPr b="0"/>
              <a:t>(pol e</a:t>
            </a:r>
            <a:r>
              <a:rPr b="0" baseline="31999"/>
              <a:t>+</a:t>
            </a:r>
            <a:r>
              <a:rPr b="0"/>
              <a:t>, e</a:t>
            </a:r>
            <a:r>
              <a:rPr b="0" baseline="31999"/>
              <a:t>-</a:t>
            </a:r>
            <a:r>
              <a:rPr b="0"/>
              <a:t>)=(+0.2,-0.8)</a:t>
            </a:r>
          </a:p>
          <a:p>
            <a:pPr lvl="1" marL="530225" indent="-276225">
              <a:buClr>
                <a:srgbClr val="2E467F"/>
              </a:buClr>
              <a:buSzPct val="125000"/>
              <a:buFont typeface="Helvetica Neue"/>
              <a:defRPr sz="1800"/>
            </a:pPr>
            <a:r>
              <a:t>allows us to measure rare decays such as H -&gt; μ</a:t>
            </a:r>
            <a:r>
              <a:rPr baseline="31999"/>
              <a:t>+</a:t>
            </a:r>
            <a:r>
              <a:t> μ</a:t>
            </a:r>
            <a:r>
              <a:rPr baseline="31999"/>
              <a:t>-</a:t>
            </a:r>
            <a:r>
              <a:t>, ... </a:t>
            </a:r>
          </a:p>
          <a:p>
            <a:pPr lvl="1" marL="530225" indent="-276225">
              <a:buClr>
                <a:srgbClr val="2E467F"/>
              </a:buClr>
              <a:buSzPct val="125000"/>
              <a:buFont typeface="Helvetica Neue"/>
              <a:defRPr sz="1800"/>
            </a:pPr>
            <a:r>
              <a:t>further improvements of coupling measurements</a:t>
            </a:r>
          </a:p>
          <a:p>
            <a:pPr marL="0" indent="0">
              <a:spcBef>
                <a:spcPts val="1500"/>
              </a:spcBef>
              <a:buClr>
                <a:srgbClr val="FF2600"/>
              </a:buClr>
              <a:buSzTx/>
              <a:buFont typeface="Helvetica Neue"/>
              <a:buNone/>
              <a:defRPr b="1" sz="1800"/>
            </a:pPr>
            <a:r>
              <a:rPr b="0">
                <a:solidFill>
                  <a:srgbClr val="FF2600"/>
                </a:solidFill>
                <a:uFill>
                  <a:solidFill>
                    <a:srgbClr val="FF2600"/>
                  </a:solidFill>
                </a:uFill>
              </a:rPr>
              <a:t>vvHH @ 1TeV or higher</a:t>
            </a:r>
            <a:r>
              <a:rPr b="0">
                <a:latin typeface="ヒラギノ角ゴ ProN W3"/>
                <a:ea typeface="ヒラギノ角ゴ ProN W3"/>
                <a:cs typeface="ヒラギノ角ゴ ProN W3"/>
                <a:sym typeface="ヒラギノ角ゴ ProN W3"/>
              </a:rPr>
              <a:t>：</a:t>
            </a:r>
            <a:r>
              <a:rPr b="0"/>
              <a:t> 2ab</a:t>
            </a:r>
            <a:r>
              <a:rPr b="0" baseline="31999"/>
              <a:t>-1</a:t>
            </a:r>
            <a:r>
              <a:rPr b="0"/>
              <a:t> (pol e</a:t>
            </a:r>
            <a:r>
              <a:rPr b="0" baseline="31999"/>
              <a:t>+</a:t>
            </a:r>
            <a:r>
              <a:rPr b="0"/>
              <a:t>, e</a:t>
            </a:r>
            <a:r>
              <a:rPr b="0" baseline="31999"/>
              <a:t>-</a:t>
            </a:r>
            <a:r>
              <a:rPr b="0"/>
              <a:t>)=(+0.2,-0.8)</a:t>
            </a:r>
          </a:p>
          <a:p>
            <a:pPr lvl="1" marL="530225" indent="-276225">
              <a:buClr>
                <a:srgbClr val="2E467F"/>
              </a:buClr>
              <a:buSzPct val="125000"/>
              <a:buFont typeface="Helvetica Neue"/>
              <a:defRPr sz="1800"/>
            </a:pPr>
            <a:r>
              <a:t>cross section increases with Ecm, which compensates the dominance of the background diagrams at higher energies, thereby giving a better precision for the self-coupling. </a:t>
            </a:r>
          </a:p>
          <a:p>
            <a:pPr lvl="1" marL="530225" indent="-276225">
              <a:buClr>
                <a:srgbClr val="2E467F"/>
              </a:buClr>
              <a:buSzPct val="125000"/>
              <a:buFont typeface="Helvetica Neue"/>
              <a:defRPr sz="1800"/>
            </a:pPr>
            <a:r>
              <a:t>If possible, we want to see the running of the self-coupling (very very challenging).</a:t>
            </a:r>
          </a:p>
          <a:p>
            <a:pPr marL="0" indent="0">
              <a:spcBef>
                <a:spcPts val="1400"/>
              </a:spcBef>
              <a:buClr>
                <a:srgbClr val="FF2600"/>
              </a:buClr>
              <a:buSzTx/>
              <a:buFont typeface="Helvetica Neue"/>
              <a:buNone/>
              <a:defRPr b="1" sz="1800"/>
            </a:pPr>
            <a:r>
              <a:rPr b="0">
                <a:solidFill>
                  <a:srgbClr val="FF2600"/>
                </a:solidFill>
                <a:uFill>
                  <a:solidFill>
                    <a:srgbClr val="FF2600"/>
                  </a:solidFill>
                </a:uFill>
              </a:rPr>
              <a:t>ttbarH @ 1TeV</a:t>
            </a:r>
            <a:r>
              <a:rPr b="0">
                <a:latin typeface="ヒラギノ角ゴ ProN W3"/>
                <a:ea typeface="ヒラギノ角ゴ ProN W3"/>
                <a:cs typeface="ヒラギノ角ゴ ProN W3"/>
                <a:sym typeface="ヒラギノ角ゴ ProN W3"/>
              </a:rPr>
              <a:t>： 1</a:t>
            </a:r>
            <a:r>
              <a:rPr b="0"/>
              <a:t>ab</a:t>
            </a:r>
            <a:r>
              <a:rPr b="0" baseline="31999"/>
              <a:t>-1</a:t>
            </a:r>
          </a:p>
          <a:p>
            <a:pPr lvl="1" marL="530225" indent="-276225">
              <a:spcBef>
                <a:spcPts val="500"/>
              </a:spcBef>
              <a:buClr>
                <a:srgbClr val="2E467F"/>
              </a:buClr>
              <a:buSzPct val="125000"/>
              <a:buFont typeface="Helvetica Neue"/>
              <a:defRPr sz="1800"/>
            </a:pPr>
            <a:r>
              <a:t>Prod. cross section becomes maximum at around 800GeV.</a:t>
            </a:r>
          </a:p>
          <a:p>
            <a:pPr lvl="1" marL="530225" indent="-276225">
              <a:spcBef>
                <a:spcPts val="0"/>
              </a:spcBef>
              <a:buClr>
                <a:srgbClr val="2E467F"/>
              </a:buClr>
              <a:buSzPct val="125000"/>
              <a:buFont typeface="Helvetica Neue"/>
              <a:defRPr sz="1800"/>
            </a:pPr>
            <a:r>
              <a:t>CP mixing of Higgs can be unambiguously studied. </a:t>
            </a:r>
          </a:p>
        </p:txBody>
      </p:sp>
      <p:sp>
        <p:nvSpPr>
          <p:cNvPr id="1317" name="Shape 1317"/>
          <p:cNvSpPr/>
          <p:nvPr/>
        </p:nvSpPr>
        <p:spPr>
          <a:xfrm>
            <a:off x="5067300" y="8377681"/>
            <a:ext cx="7721600" cy="90373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584200">
              <a:buClr>
                <a:srgbClr val="4180FF"/>
              </a:buClr>
              <a:buFont typeface="Helvetica Neue"/>
              <a:defRPr sz="3000">
                <a:solidFill>
                  <a:srgbClr val="4180FF"/>
                </a:solidFill>
                <a:uFill>
                  <a:solidFill>
                    <a:srgbClr val="4180FF"/>
                  </a:solidFill>
                </a:uFill>
                <a:latin typeface="Helvetica Neue"/>
                <a:ea typeface="Helvetica Neue"/>
                <a:cs typeface="Helvetica Neue"/>
                <a:sym typeface="Helvetica Neue"/>
              </a:defRPr>
            </a:lvl1pPr>
          </a:lstStyle>
          <a:p>
            <a:pPr>
              <a:defRPr sz="3800">
                <a:solidFill>
                  <a:srgbClr val="000000"/>
                </a:solidFill>
                <a:uFillTx/>
                <a:latin typeface="ヒラギノ角ゴ Pro W3"/>
                <a:ea typeface="ヒラギノ角ゴ Pro W3"/>
                <a:cs typeface="ヒラギノ角ゴ Pro W3"/>
                <a:sym typeface="ヒラギノ角ゴ Pro W3"/>
              </a:defRPr>
            </a:pPr>
            <a:r>
              <a:rPr sz="3000">
                <a:solidFill>
                  <a:srgbClr val="4180FF"/>
                </a:solidFill>
                <a:uFill>
                  <a:solidFill>
                    <a:srgbClr val="4180FF"/>
                  </a:solidFill>
                </a:uFill>
                <a:latin typeface="Helvetica Neue"/>
                <a:ea typeface="Helvetica Neue"/>
                <a:cs typeface="Helvetica Neue"/>
                <a:sym typeface="Helvetica Neue"/>
              </a:rPr>
              <a:t>In any case we can improve the mass-coupling plot by including the data at 1TeV!</a:t>
            </a:r>
          </a:p>
        </p:txBody>
      </p:sp>
      <p:sp>
        <p:nvSpPr>
          <p:cNvPr id="1318" name="Shape 1318"/>
          <p:cNvSpPr/>
          <p:nvPr/>
        </p:nvSpPr>
        <p:spPr>
          <a:xfrm>
            <a:off x="10731500" y="3124200"/>
            <a:ext cx="1905000" cy="1219200"/>
          </a:xfrm>
          <a:prstGeom prst="rect">
            <a:avLst/>
          </a:prstGeom>
          <a:solidFill>
            <a:srgbClr val="FFFFFF">
              <a:alpha val="89999"/>
            </a:srgbClr>
          </a:solidFill>
          <a:ln w="25400">
            <a:solidFill>
              <a:srgbClr val="FFFFFF">
                <a:alpha val="89999"/>
              </a:srgbClr>
            </a:solidFill>
            <a:miter lim="400000"/>
          </a:ln>
          <a:effectLst>
            <a:outerShdw sx="100000" sy="100000" kx="0" ky="0" algn="b" rotWithShape="0" blurRad="127000" dist="76199" dir="2700000">
              <a:srgbClr val="000000">
                <a:alpha val="75000"/>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19" name="Shape 1319"/>
          <p:cNvSpPr/>
          <p:nvPr/>
        </p:nvSpPr>
        <p:spPr>
          <a:xfrm>
            <a:off x="10744200" y="1647614"/>
            <a:ext cx="1879600" cy="1295401"/>
          </a:xfrm>
          <a:prstGeom prst="rect">
            <a:avLst/>
          </a:prstGeom>
          <a:solidFill>
            <a:srgbClr val="FFFFFF">
              <a:alpha val="89999"/>
            </a:srgbClr>
          </a:solidFill>
          <a:ln w="25400">
            <a:solidFill>
              <a:srgbClr val="FFFFFF">
                <a:alpha val="89999"/>
              </a:srgbClr>
            </a:solidFill>
            <a:miter lim="400000"/>
          </a:ln>
          <a:effectLst>
            <a:outerShdw sx="100000" sy="100000" kx="0" ky="0" algn="b" rotWithShape="0" blurRad="127000" dist="76199" dir="2700000">
              <a:srgbClr val="000000">
                <a:alpha val="75000"/>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20" name="Shape 1320"/>
          <p:cNvSpPr/>
          <p:nvPr>
            <p:ph type="sldNum" sz="quarter" idx="2"/>
          </p:nvPr>
        </p:nvSpPr>
        <p:spPr>
          <a:xfrm>
            <a:off x="12333909" y="9423400"/>
            <a:ext cx="355906" cy="279400"/>
          </a:xfrm>
          <a:prstGeom prst="rect">
            <a:avLst/>
          </a:prstGeom>
          <a:extLst>
            <a:ext uri="{C572A759-6A51-4108-AA02-DFA0A04FC94B}">
              <ma14:wrappingTextBoxFlag xmlns:ma14="http://schemas.microsoft.com/office/mac/drawingml/2011/main" val="1"/>
            </a:ext>
          </a:extLst>
        </p:spPr>
        <p:txBody>
          <a:bodyPr lIns="38100" tIns="38100" rIns="38100" bIns="38100"/>
          <a:lstStyle>
            <a:lvl1pPr algn="r">
              <a:defRPr sz="1600">
                <a:uFill>
                  <a:solidFill>
                    <a:srgbClr val="000000"/>
                  </a:solidFill>
                </a:uFill>
              </a:defRPr>
            </a:lvl1pPr>
          </a:lstStyle>
          <a:p>
            <a:pPr/>
            <a:fld id="{86CB4B4D-7CA3-9044-876B-883B54F8677D}" type="slidenum"/>
          </a:p>
        </p:txBody>
      </p:sp>
      <p:pic>
        <p:nvPicPr>
          <p:cNvPr id="1321" name="-nn-e+eHHH.pdf"/>
          <p:cNvPicPr>
            <a:picLocks noChangeAspect="1"/>
          </p:cNvPicPr>
          <p:nvPr/>
        </p:nvPicPr>
        <p:blipFill>
          <a:blip r:embed="rId3">
            <a:extLst/>
          </a:blip>
          <a:stretch>
            <a:fillRect/>
          </a:stretch>
        </p:blipFill>
        <p:spPr>
          <a:xfrm>
            <a:off x="10877550" y="3100058"/>
            <a:ext cx="1614425" cy="1244601"/>
          </a:xfrm>
          <a:prstGeom prst="rect">
            <a:avLst/>
          </a:prstGeom>
          <a:ln w="88900">
            <a:miter lim="400000"/>
          </a:ln>
        </p:spPr>
      </p:pic>
      <p:sp>
        <p:nvSpPr>
          <p:cNvPr id="1322" name="Shape 1322"/>
          <p:cNvSpPr/>
          <p:nvPr/>
        </p:nvSpPr>
        <p:spPr>
          <a:xfrm>
            <a:off x="5194300" y="6036767"/>
            <a:ext cx="7454900" cy="2213966"/>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584200">
              <a:buClr>
                <a:srgbClr val="4180FF"/>
              </a:buClr>
              <a:buFont typeface="Helvetica Neue"/>
              <a:defRPr sz="2400">
                <a:solidFill>
                  <a:srgbClr val="2E467F"/>
                </a:solidFill>
                <a:latin typeface="ヒラギノ角ゴ Pro W3"/>
                <a:ea typeface="ヒラギノ角ゴ Pro W3"/>
                <a:cs typeface="ヒラギノ角ゴ Pro W3"/>
                <a:sym typeface="ヒラギノ角ゴ Pro W3"/>
              </a:defRPr>
            </a:pPr>
            <a:r>
              <a:rPr>
                <a:uFill>
                  <a:solidFill>
                    <a:srgbClr val="2E467F"/>
                  </a:solidFill>
                </a:uFill>
                <a:latin typeface="Helvetica Neue"/>
                <a:ea typeface="Helvetica Neue"/>
                <a:cs typeface="Helvetica Neue"/>
                <a:sym typeface="Helvetica Neue"/>
              </a:rPr>
              <a:t>Obvious but most important advantage of higher energies in terms of Higgs physics is, however, its </a:t>
            </a:r>
            <a:r>
              <a:rPr>
                <a:solidFill>
                  <a:srgbClr val="FF2C79"/>
                </a:solidFill>
                <a:uFill>
                  <a:solidFill>
                    <a:srgbClr val="FF2C79"/>
                  </a:solidFill>
                </a:uFill>
                <a:latin typeface="Helvetica Neue"/>
                <a:ea typeface="Helvetica Neue"/>
                <a:cs typeface="Helvetica Neue"/>
                <a:sym typeface="Helvetica Neue"/>
              </a:rPr>
              <a:t>higher mass reach to other Higgs bosons</a:t>
            </a:r>
            <a:r>
              <a:rPr>
                <a:uFill>
                  <a:solidFill>
                    <a:srgbClr val="2E467F"/>
                  </a:solidFill>
                </a:uFill>
                <a:latin typeface="Helvetica Neue"/>
                <a:ea typeface="Helvetica Neue"/>
                <a:cs typeface="Helvetica Neue"/>
                <a:sym typeface="Helvetica Neue"/>
              </a:rPr>
              <a:t> expected in extended Higgs sectors and </a:t>
            </a:r>
            <a:r>
              <a:rPr>
                <a:solidFill>
                  <a:srgbClr val="FF2C79"/>
                </a:solidFill>
                <a:uFill>
                  <a:solidFill>
                    <a:srgbClr val="FF2C79"/>
                  </a:solidFill>
                </a:uFill>
                <a:latin typeface="Helvetica Neue"/>
                <a:ea typeface="Helvetica Neue"/>
                <a:cs typeface="Helvetica Neue"/>
                <a:sym typeface="Helvetica Neue"/>
              </a:rPr>
              <a:t>higher sensitivity to W</a:t>
            </a:r>
            <a:r>
              <a:rPr baseline="-10166">
                <a:solidFill>
                  <a:srgbClr val="FF2C79"/>
                </a:solidFill>
                <a:uFill>
                  <a:solidFill>
                    <a:srgbClr val="FF2C79"/>
                  </a:solidFill>
                </a:uFill>
                <a:latin typeface="Helvetica Neue"/>
                <a:ea typeface="Helvetica Neue"/>
                <a:cs typeface="Helvetica Neue"/>
                <a:sym typeface="Helvetica Neue"/>
              </a:rPr>
              <a:t>L</a:t>
            </a:r>
            <a:r>
              <a:rPr>
                <a:solidFill>
                  <a:srgbClr val="FF2C79"/>
                </a:solidFill>
                <a:uFill>
                  <a:solidFill>
                    <a:srgbClr val="FF2C79"/>
                  </a:solidFill>
                </a:uFill>
                <a:latin typeface="Helvetica Neue"/>
                <a:ea typeface="Helvetica Neue"/>
                <a:cs typeface="Helvetica Neue"/>
                <a:sym typeface="Helvetica Neue"/>
              </a:rPr>
              <a:t>W</a:t>
            </a:r>
            <a:r>
              <a:rPr baseline="-5999">
                <a:solidFill>
                  <a:srgbClr val="FF2C79"/>
                </a:solidFill>
                <a:uFill>
                  <a:solidFill>
                    <a:srgbClr val="FF2C79"/>
                  </a:solidFill>
                </a:uFill>
                <a:latin typeface="Helvetica Neue"/>
                <a:ea typeface="Helvetica Neue"/>
                <a:cs typeface="Helvetica Neue"/>
                <a:sym typeface="Helvetica Neue"/>
              </a:rPr>
              <a:t>L</a:t>
            </a:r>
            <a:r>
              <a:rPr>
                <a:solidFill>
                  <a:srgbClr val="FF2C79"/>
                </a:solidFill>
                <a:uFill>
                  <a:solidFill>
                    <a:srgbClr val="FF2C79"/>
                  </a:solidFill>
                </a:uFill>
                <a:latin typeface="Helvetica Neue"/>
                <a:ea typeface="Helvetica Neue"/>
                <a:cs typeface="Helvetica Neue"/>
                <a:sym typeface="Helvetica Neue"/>
              </a:rPr>
              <a:t> scattering</a:t>
            </a:r>
            <a:r>
              <a:rPr>
                <a:uFill>
                  <a:solidFill>
                    <a:srgbClr val="2E467F"/>
                  </a:solidFill>
                </a:uFill>
                <a:latin typeface="Helvetica Neue"/>
                <a:ea typeface="Helvetica Neue"/>
                <a:cs typeface="Helvetica Neue"/>
                <a:sym typeface="Helvetica Neue"/>
              </a:rPr>
              <a:t> to decide whether the Higgs sector is strongly interacting or not.</a:t>
            </a:r>
          </a:p>
        </p:txBody>
      </p:sp>
      <p:pic>
        <p:nvPicPr>
          <p:cNvPr id="1323" name="nunuHdiagram.pdf"/>
          <p:cNvPicPr>
            <a:picLocks noChangeAspect="1"/>
          </p:cNvPicPr>
          <p:nvPr/>
        </p:nvPicPr>
        <p:blipFill>
          <a:blip r:embed="rId4">
            <a:extLst/>
          </a:blip>
          <a:stretch>
            <a:fillRect/>
          </a:stretch>
        </p:blipFill>
        <p:spPr>
          <a:xfrm>
            <a:off x="10820400" y="1641274"/>
            <a:ext cx="1752186" cy="1282701"/>
          </a:xfrm>
          <a:prstGeom prst="rect">
            <a:avLst/>
          </a:prstGeom>
          <a:effectLst>
            <a:outerShdw sx="100000" sy="100000" kx="0" ky="0" algn="b" rotWithShape="0" blurRad="38100" dist="25400" dir="5400000">
              <a:srgbClr val="929292">
                <a:alpha val="34997"/>
              </a:srgbClr>
            </a:outerShdw>
          </a:effectLst>
        </p:spPr>
      </p:pic>
      <p:sp>
        <p:nvSpPr>
          <p:cNvPr id="1324" name="Shape 1324"/>
          <p:cNvSpPr/>
          <p:nvPr/>
        </p:nvSpPr>
        <p:spPr>
          <a:xfrm>
            <a:off x="10731500" y="4533900"/>
            <a:ext cx="1905000" cy="1143000"/>
          </a:xfrm>
          <a:prstGeom prst="rect">
            <a:avLst/>
          </a:prstGeom>
          <a:solidFill>
            <a:srgbClr val="FFFFFF">
              <a:alpha val="89999"/>
            </a:srgbClr>
          </a:solidFill>
          <a:ln w="25400">
            <a:solidFill>
              <a:srgbClr val="FFFFFF">
                <a:alpha val="89999"/>
              </a:srgbClr>
            </a:solidFill>
            <a:miter lim="400000"/>
          </a:ln>
          <a:effectLst>
            <a:outerShdw sx="100000" sy="100000" kx="0" ky="0" algn="b" rotWithShape="0" blurRad="127000" dist="76199" dir="2700000">
              <a:srgbClr val="000000">
                <a:alpha val="75000"/>
              </a:srgbClr>
            </a:outerShdw>
          </a:effectLst>
        </p:spPr>
        <p:txBody>
          <a:bodyPr lIns="0" tIns="0" rIns="0" bIns="0"/>
          <a:lstStyle/>
          <a:p>
            <a:pPr algn="ctr" defTabSz="584200">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325" name="-ttH.pdf"/>
          <p:cNvPicPr>
            <a:picLocks noChangeAspect="1"/>
          </p:cNvPicPr>
          <p:nvPr/>
        </p:nvPicPr>
        <p:blipFill>
          <a:blip r:embed="rId5">
            <a:extLst/>
          </a:blip>
          <a:stretch>
            <a:fillRect/>
          </a:stretch>
        </p:blipFill>
        <p:spPr>
          <a:xfrm>
            <a:off x="11023600" y="4562792"/>
            <a:ext cx="1516606" cy="1130301"/>
          </a:xfrm>
          <a:prstGeom prst="rect">
            <a:avLst/>
          </a:prstGeom>
        </p:spPr>
      </p:pic>
      <p:pic>
        <p:nvPicPr>
          <p:cNvPr id="1326" name="droppedImage.png"/>
          <p:cNvPicPr>
            <a:picLocks noChangeAspect="1"/>
          </p:cNvPicPr>
          <p:nvPr/>
        </p:nvPicPr>
        <p:blipFill>
          <a:blip r:embed="rId6">
            <a:extLst/>
          </a:blip>
          <a:stretch>
            <a:fillRect/>
          </a:stretch>
        </p:blipFill>
        <p:spPr>
          <a:xfrm>
            <a:off x="639397" y="5842000"/>
            <a:ext cx="3932603" cy="3594100"/>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0" name="Shape 1330"/>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1331" name="Table 1331"/>
          <p:cNvGraphicFramePr/>
          <p:nvPr/>
        </p:nvGraphicFramePr>
        <p:xfrm>
          <a:off x="892165" y="2028444"/>
          <a:ext cx="11767313" cy="731748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129564"/>
                <a:gridCol w="1727549"/>
                <a:gridCol w="1727549"/>
                <a:gridCol w="1727549"/>
                <a:gridCol w="1727549"/>
                <a:gridCol w="1727549"/>
              </a:tblGrid>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Ecm</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gridSpan="2">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250 GeV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c gridSpan="2">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500 GeV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1 TeV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2000">
                          <a:solidFill>
                            <a:srgbClr val="2E467F"/>
                          </a:solidFill>
                          <a:uFillTx/>
                          <a:latin typeface="Palatino"/>
                          <a:ea typeface="Palatino"/>
                          <a:cs typeface="Palatino"/>
                          <a:sym typeface="Palatino"/>
                        </a:defRPr>
                      </a:pPr>
                      <a:r>
                        <a:t>luminosity [fb</a:t>
                      </a:r>
                      <a:r>
                        <a:rPr baseline="31999"/>
                        <a:t>-1</a:t>
                      </a:r>
                      <a: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gridSpan="2">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250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c gridSpan="2">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500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1000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2000">
                          <a:solidFill>
                            <a:srgbClr val="2E467F"/>
                          </a:solidFill>
                          <a:uFillTx/>
                          <a:latin typeface="Palatino"/>
                          <a:ea typeface="Palatino"/>
                          <a:cs typeface="Palatino"/>
                          <a:sym typeface="Palatino"/>
                        </a:defRPr>
                      </a:pPr>
                      <a:r>
                        <a:t>polarization (e</a:t>
                      </a:r>
                      <a:r>
                        <a:rPr baseline="31999"/>
                        <a:t>-</a:t>
                      </a:r>
                      <a:r>
                        <a:t>,e</a:t>
                      </a:r>
                      <a:r>
                        <a:rPr baseline="31999"/>
                        <a:t>+</a:t>
                      </a:r>
                      <a: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gridSpan="2">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(-0.8, +0.3)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c gridSpan="2">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(-0.8, +0.3)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(-0.8, +0.2)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process</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ZH</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vvH(fusion)</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ZH</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vvH(fusion)</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vvH(fusion)</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cross section</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2.6%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2000">
                          <a:solidFill>
                            <a:srgbClr val="000000"/>
                          </a:solidFill>
                          <a:uFillTx/>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2000">
                          <a:solidFill>
                            <a:srgbClr val="2E467F"/>
                          </a:solidFill>
                          <a:uFillTx/>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0433FF"/>
                          </a:solidFill>
                          <a:latin typeface="Palatino"/>
                          <a:ea typeface="Palatino"/>
                          <a:cs typeface="Palatino"/>
                          <a:sym typeface="Palatino"/>
                        </a:rPr>
                        <a:t>σ⋅Br</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H→bb</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1.2%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10.5%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1.8%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0.66%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0.32%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H→cc</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8.3%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2000">
                          <a:solidFill>
                            <a:srgbClr val="000000"/>
                          </a:solidFill>
                          <a:uFillTx/>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13%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6.2%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3.1%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H→gg</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7%</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2000">
                          <a:solidFill>
                            <a:srgbClr val="000000"/>
                          </a:solidFill>
                          <a:uFillTx/>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11%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4.1%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2.3%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H→WW*</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6.4%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2000">
                          <a:solidFill>
                            <a:srgbClr val="000000"/>
                          </a:solidFill>
                          <a:uFillTx/>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9.2%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2.4%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1.6%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Η→ττ</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3.2%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2000">
                          <a:solidFill>
                            <a:srgbClr val="000000"/>
                          </a:solidFill>
                          <a:uFillTx/>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5.4%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3.1%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Η→ΖΖ*</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19%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2000">
                          <a:solidFill>
                            <a:srgbClr val="000000"/>
                          </a:solidFill>
                          <a:uFillTx/>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25%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8.2%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4.1%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Η→γγ</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34%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2000">
                          <a:solidFill>
                            <a:srgbClr val="000000"/>
                          </a:solidFill>
                          <a:uFillTx/>
                          <a:latin typeface="Palatino"/>
                          <a:ea typeface="Palatino"/>
                          <a:cs typeface="Palatino"/>
                          <a:sym typeface="Palatino"/>
                        </a:defRPr>
                      </a:pP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34%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19%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7.4%</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H→μμ</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72%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88%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72%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31%</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7832">
                <a:tc>
                  <a:txBody>
                    <a:bodyPr/>
                    <a:lstStyle/>
                    <a:p>
                      <a:pPr algn="ctr" defTabSz="914400">
                        <a:tabLst>
                          <a:tab pos="914400" algn="l"/>
                        </a:tabLst>
                        <a:defRPr sz="1800">
                          <a:solidFill>
                            <a:srgbClr val="000000"/>
                          </a:solidFill>
                          <a:uFillTx/>
                        </a:defRPr>
                      </a:pPr>
                      <a:r>
                        <a:rPr sz="2000">
                          <a:solidFill>
                            <a:srgbClr val="2E467F"/>
                          </a:solidFill>
                          <a:latin typeface="Palatino"/>
                          <a:ea typeface="Palatino"/>
                          <a:cs typeface="Palatino"/>
                          <a:sym typeface="Palatino"/>
                        </a:rPr>
                        <a:t>tth/H→bb</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gridSpan="2">
                  <a:txBody>
                    <a:bodyPr/>
                    <a:lstStyle/>
                    <a:p>
                      <a:pPr algn="ctr" defTabSz="914400">
                        <a:tabLst>
                          <a:tab pos="914400" algn="l"/>
                        </a:tabLst>
                        <a:defRPr sz="1800">
                          <a:solidFill>
                            <a:srgbClr val="000000"/>
                          </a:solidFill>
                          <a:uFillTx/>
                        </a:defRPr>
                      </a:pPr>
                      <a:r>
                        <a:rPr sz="2000">
                          <a:latin typeface="Palatino"/>
                          <a:ea typeface="Palatino"/>
                          <a:cs typeface="Palatino"/>
                          <a:sym typeface="Palatino"/>
                        </a:rPr>
                        <a:t>-</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c gridSpan="2">
                  <a:txBody>
                    <a:bodyPr/>
                    <a:lstStyle/>
                    <a:p>
                      <a:pPr algn="ctr" defTabSz="914400">
                        <a:tabLst>
                          <a:tab pos="914400" algn="l"/>
                        </a:tabLst>
                        <a:defRPr sz="2000">
                          <a:solidFill>
                            <a:srgbClr val="000000"/>
                          </a:solidFill>
                          <a:uFillTx/>
                          <a:latin typeface="Palatino"/>
                          <a:ea typeface="Palatino"/>
                          <a:cs typeface="Palatino"/>
                          <a:sym typeface="Palatino"/>
                        </a:defRPr>
                      </a:pPr>
                      <a:r>
                        <a:t>28% </a:t>
                      </a:r>
                      <a:r>
                        <a:rPr sz="1600">
                          <a:solidFill>
                            <a:srgbClr val="FF2600"/>
                          </a:solidFill>
                        </a:rPr>
                        <a:t>(12%@550GeV)</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c>
                  <a:txBody>
                    <a:bodyPr/>
                    <a:lstStyle/>
                    <a:p>
                      <a:pPr algn="ctr" defTabSz="914400">
                        <a:tabLst>
                          <a:tab pos="914400" algn="l"/>
                        </a:tabLst>
                        <a:defRPr sz="1800">
                          <a:solidFill>
                            <a:srgbClr val="000000"/>
                          </a:solidFill>
                          <a:uFillTx/>
                        </a:defRPr>
                      </a:pPr>
                      <a:r>
                        <a:rPr sz="2000">
                          <a:solidFill>
                            <a:srgbClr val="FF2600"/>
                          </a:solidFill>
                          <a:latin typeface="Palatino"/>
                          <a:ea typeface="Palatino"/>
                          <a:cs typeface="Palatino"/>
                          <a:sym typeface="Palatino"/>
                        </a:rPr>
                        <a:t>6.2%</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bl>
          </a:graphicData>
        </a:graphic>
      </p:graphicFrame>
      <p:sp>
        <p:nvSpPr>
          <p:cNvPr id="1332" name="Shape 1332"/>
          <p:cNvSpPr/>
          <p:nvPr/>
        </p:nvSpPr>
        <p:spPr>
          <a:xfrm>
            <a:off x="9045748" y="1336294"/>
            <a:ext cx="3733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400">
                <a:latin typeface="Palatino"/>
                <a:ea typeface="Palatino"/>
                <a:cs typeface="Palatino"/>
                <a:sym typeface="Palatino"/>
              </a:defRPr>
            </a:pPr>
            <a:r>
              <a:t>(M</a:t>
            </a:r>
            <a:r>
              <a:rPr baseline="-5999"/>
              <a:t>H</a:t>
            </a:r>
            <a:r>
              <a:t> = 125 GeV)</a:t>
            </a:r>
          </a:p>
        </p:txBody>
      </p:sp>
      <p:sp>
        <p:nvSpPr>
          <p:cNvPr id="1333" name="Shape 1333"/>
          <p:cNvSpPr/>
          <p:nvPr/>
        </p:nvSpPr>
        <p:spPr>
          <a:xfrm>
            <a:off x="10896600" y="2499868"/>
            <a:ext cx="1727200" cy="6809931"/>
          </a:xfrm>
          <a:prstGeom prst="rect">
            <a:avLst/>
          </a:prstGeom>
          <a:ln w="12700">
            <a:solidFill>
              <a:srgbClr val="FF2600"/>
            </a:solidFill>
            <a:miter lim="400000"/>
          </a:ln>
        </p:spPr>
        <p:txBody>
          <a:bodyPr lIns="50800" tIns="50800" rIns="50800" bIns="50800" anchor="ctr"/>
          <a:lstStyle/>
          <a:p>
            <a:pPr algn="ctr" defTabSz="584200">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34" name="Shape 1334"/>
          <p:cNvSpPr/>
          <p:nvPr/>
        </p:nvSpPr>
        <p:spPr>
          <a:xfrm>
            <a:off x="382066" y="840994"/>
            <a:ext cx="2110500" cy="1092201"/>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1600">
                <a:latin typeface="Palatino"/>
                <a:ea typeface="Palatino"/>
                <a:cs typeface="Palatino"/>
                <a:sym typeface="Palatino"/>
              </a:defRPr>
            </a:pPr>
            <a:r>
              <a:t>250 GeV:   250 fb</a:t>
            </a:r>
            <a:r>
              <a:rPr baseline="31999"/>
              <a:t>-1</a:t>
            </a:r>
          </a:p>
          <a:p>
            <a:pPr defTabSz="584200">
              <a:defRPr sz="1600">
                <a:latin typeface="Palatino"/>
                <a:ea typeface="Palatino"/>
                <a:cs typeface="Palatino"/>
                <a:sym typeface="Palatino"/>
              </a:defRPr>
            </a:pPr>
            <a:r>
              <a:t>500 GeV:   500 fb</a:t>
            </a:r>
            <a:r>
              <a:rPr baseline="31999"/>
              <a:t>-1</a:t>
            </a:r>
          </a:p>
          <a:p>
            <a:pPr defTabSz="584200">
              <a:defRPr sz="1600">
                <a:latin typeface="Palatino"/>
                <a:ea typeface="Palatino"/>
                <a:cs typeface="Palatino"/>
                <a:sym typeface="Palatino"/>
              </a:defRPr>
            </a:pPr>
            <a:r>
              <a:t>1     TeV:  1000 fb</a:t>
            </a:r>
            <a:r>
              <a:rPr baseline="31999"/>
              <a:t>-1</a:t>
            </a:r>
          </a:p>
        </p:txBody>
      </p:sp>
      <p:sp>
        <p:nvSpPr>
          <p:cNvPr id="1335" name="Shape 1335"/>
          <p:cNvSpPr/>
          <p:nvPr/>
        </p:nvSpPr>
        <p:spPr>
          <a:xfrm>
            <a:off x="5430265" y="4557776"/>
            <a:ext cx="2144269" cy="638048"/>
          </a:xfrm>
          <a:prstGeom prst="rect">
            <a:avLst/>
          </a:prstGeom>
          <a:ln w="12700">
            <a:miter lim="400000"/>
          </a:ln>
        </p:spPr>
        <p:txBody>
          <a:bodyPr wrap="none" lIns="65023" tIns="65023" rIns="65023" bIns="65023" anchor="ctr">
            <a:spAutoFit/>
          </a:bodyPr>
          <a:lstStyle/>
          <a:p>
            <a:pPr algn="ctr" defTabSz="355600">
              <a:defRPr sz="4000">
                <a:solidFill>
                  <a:srgbClr val="FFFFFF"/>
                </a:solidFill>
                <a:latin typeface="Chalkboard"/>
                <a:ea typeface="Chalkboard"/>
                <a:cs typeface="Chalkboard"/>
                <a:sym typeface="Chalkboard"/>
              </a:defRPr>
            </a:pPr>
          </a:p>
        </p:txBody>
      </p:sp>
      <p:sp>
        <p:nvSpPr>
          <p:cNvPr id="1336" name="Shape 1336"/>
          <p:cNvSpPr/>
          <p:nvPr>
            <p:ph type="title"/>
          </p:nvPr>
        </p:nvSpPr>
        <p:spPr>
          <a:xfrm>
            <a:off x="101600" y="-367368"/>
            <a:ext cx="12801600" cy="1981201"/>
          </a:xfrm>
          <a:prstGeom prst="rect">
            <a:avLst/>
          </a:prstGeom>
        </p:spPr>
        <p:txBody>
          <a:bodyPr/>
          <a:lstStyle/>
          <a:p>
            <a:pPr>
              <a:defRPr sz="4600"/>
            </a:pPr>
            <a:r>
              <a:t>Independent Higgs Measurements at ILC</a:t>
            </a:r>
          </a:p>
          <a:p>
            <a:pPr>
              <a:defRPr i="1" sz="3400">
                <a:solidFill>
                  <a:srgbClr val="0433FF"/>
                </a:solidFill>
              </a:defRPr>
            </a:pPr>
            <a:r>
              <a:t>Baseline (=TDR) ILC program</a:t>
            </a:r>
          </a:p>
        </p:txBody>
      </p:sp>
      <p:sp>
        <p:nvSpPr>
          <p:cNvPr id="1337" name="Shape 1337"/>
          <p:cNvSpPr/>
          <p:nvPr/>
        </p:nvSpPr>
        <p:spPr>
          <a:xfrm>
            <a:off x="4031969" y="4000477"/>
            <a:ext cx="1714501" cy="485112"/>
          </a:xfrm>
          <a:prstGeom prst="rect">
            <a:avLst/>
          </a:prstGeom>
          <a:ln w="50800">
            <a:solidFill>
              <a:srgbClr val="FF2600"/>
            </a:solidFill>
            <a:miter lim="400000"/>
          </a:ln>
        </p:spPr>
        <p:txBody>
          <a:bodyPr lIns="50800" tIns="50800" rIns="50800" bIns="50800" anchor="ctr"/>
          <a:lstStyle/>
          <a:p>
            <a:pPr algn="ctr"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38" name="Shape 1338"/>
          <p:cNvSpPr/>
          <p:nvPr/>
        </p:nvSpPr>
        <p:spPr>
          <a:xfrm>
            <a:off x="895054" y="4970548"/>
            <a:ext cx="3116564" cy="1458181"/>
          </a:xfrm>
          <a:prstGeom prst="rect">
            <a:avLst/>
          </a:prstGeom>
          <a:ln w="50800">
            <a:solidFill>
              <a:srgbClr val="FF2600"/>
            </a:solidFill>
            <a:miter lim="400000"/>
          </a:ln>
        </p:spPr>
        <p:txBody>
          <a:bodyPr lIns="50800" tIns="50800" rIns="50800" bIns="50800" anchor="ctr"/>
          <a:lstStyle/>
          <a:p>
            <a:pPr algn="ctr"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39" name="Shape 1339"/>
          <p:cNvSpPr/>
          <p:nvPr/>
        </p:nvSpPr>
        <p:spPr>
          <a:xfrm>
            <a:off x="1986819" y="5842000"/>
            <a:ext cx="907634" cy="0"/>
          </a:xfrm>
          <a:prstGeom prst="line">
            <a:avLst/>
          </a:prstGeom>
          <a:ln w="88900">
            <a:solidFill>
              <a:srgbClr val="FF2600"/>
            </a:solidFill>
            <a:miter lim="400000"/>
          </a:ln>
        </p:spPr>
        <p:txBody>
          <a:bodyPr lIns="50800" tIns="50800" rIns="50800" bIns="50800" anchor="ctr"/>
          <a:lstStyle/>
          <a:p>
            <a:pPr algn="ctr" defTabSz="584200">
              <a:defRPr sz="2400">
                <a:latin typeface="ヒラギノ角ゴ ProN W3"/>
                <a:ea typeface="ヒラギノ角ゴ ProN W3"/>
                <a:cs typeface="ヒラギノ角ゴ ProN W3"/>
                <a:sym typeface="ヒラギノ角ゴ ProN W3"/>
              </a:defRPr>
            </a:pPr>
          </a:p>
        </p:txBody>
      </p:sp>
      <p:sp>
        <p:nvSpPr>
          <p:cNvPr id="1340" name="Shape 1340"/>
          <p:cNvSpPr/>
          <p:nvPr/>
        </p:nvSpPr>
        <p:spPr>
          <a:xfrm>
            <a:off x="9207958" y="6434543"/>
            <a:ext cx="1714501" cy="485112"/>
          </a:xfrm>
          <a:prstGeom prst="rect">
            <a:avLst/>
          </a:prstGeom>
          <a:ln w="50800">
            <a:solidFill>
              <a:srgbClr val="FF2600"/>
            </a:solidFill>
            <a:miter lim="400000"/>
          </a:ln>
        </p:spPr>
        <p:txBody>
          <a:bodyPr lIns="50800" tIns="50800" rIns="50800" bIns="50800" anchor="ctr"/>
          <a:lstStyle/>
          <a:p>
            <a:pPr algn="ctr"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2" name="Shape 1342"/>
          <p:cNvSpPr/>
          <p:nvPr/>
        </p:nvSpPr>
        <p:spPr>
          <a:xfrm>
            <a:off x="312966" y="1548230"/>
            <a:ext cx="4391468" cy="6525071"/>
          </a:xfrm>
          <a:prstGeom prst="rect">
            <a:avLst/>
          </a:prstGeom>
          <a:solidFill>
            <a:srgbClr val="C6E6E9"/>
          </a:solidFill>
          <a:ln w="3175">
            <a:solidFill>
              <a:srgbClr val="C2E2E5"/>
            </a:solidFill>
            <a:miter lim="400000"/>
          </a:ln>
          <a:effectLst>
            <a:outerShdw sx="100000" sy="100000" kx="0" ky="0" algn="b" rotWithShape="0" blurRad="12700" dist="0" dir="5400000">
              <a:srgbClr val="929292">
                <a:alpha val="34997"/>
              </a:srgbClr>
            </a:outerShdw>
          </a:effectLst>
        </p:spPr>
        <p:txBody>
          <a:bodyPr lIns="50800" tIns="50800" rIns="50800" bIns="50800" anchor="ctr"/>
          <a:lstStyle/>
          <a:p>
            <a:pPr marL="57799" marR="57799" defTabSz="790649">
              <a:defRPr sz="2800">
                <a:uFill>
                  <a:solidFill>
                    <a:srgbClr val="000000"/>
                  </a:solidFill>
                </a:uFill>
                <a:latin typeface="Arial"/>
                <a:ea typeface="Arial"/>
                <a:cs typeface="Arial"/>
                <a:sym typeface="Arial"/>
              </a:defRPr>
            </a:pPr>
          </a:p>
        </p:txBody>
      </p:sp>
      <p:pic>
        <p:nvPicPr>
          <p:cNvPr id="1343" name="1000fb-1 @ 1000GeV500fb-1 @ 500GeV250fb-1 @ 250GeVBaseline ILC ProgramµcbWZHt110-110-210-3Coupling to Higgs10210110-1Mass [GeV].pdf"/>
          <p:cNvPicPr>
            <a:picLocks noChangeAspect="1"/>
          </p:cNvPicPr>
          <p:nvPr/>
        </p:nvPicPr>
        <p:blipFill>
          <a:blip r:embed="rId2">
            <a:extLst/>
          </a:blip>
          <a:stretch>
            <a:fillRect/>
          </a:stretch>
        </p:blipFill>
        <p:spPr>
          <a:xfrm>
            <a:off x="4824091" y="1560626"/>
            <a:ext cx="7447219" cy="7196025"/>
          </a:xfrm>
          <a:prstGeom prst="rect">
            <a:avLst/>
          </a:prstGeom>
          <a:ln w="88900">
            <a:miter lim="400000"/>
          </a:ln>
        </p:spPr>
      </p:pic>
      <p:sp>
        <p:nvSpPr>
          <p:cNvPr id="1344" name="Shape 1344"/>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5" name="droppedImage.png"/>
          <p:cNvPicPr>
            <a:picLocks noChangeAspect="1"/>
          </p:cNvPicPr>
          <p:nvPr/>
        </p:nvPicPr>
        <p:blipFill>
          <a:blip r:embed="rId3">
            <a:extLst/>
          </a:blip>
          <a:stretch>
            <a:fillRect/>
          </a:stretch>
        </p:blipFill>
        <p:spPr>
          <a:xfrm>
            <a:off x="8198166" y="6063490"/>
            <a:ext cx="4666247" cy="1437524"/>
          </a:xfrm>
          <a:prstGeom prst="rect">
            <a:avLst/>
          </a:prstGeom>
          <a:ln w="88900">
            <a:miter lim="400000"/>
          </a:ln>
        </p:spPr>
      </p:pic>
      <p:sp>
        <p:nvSpPr>
          <p:cNvPr id="1346" name="Shape 1346"/>
          <p:cNvSpPr/>
          <p:nvPr/>
        </p:nvSpPr>
        <p:spPr>
          <a:xfrm>
            <a:off x="8705815" y="5722505"/>
            <a:ext cx="3650949" cy="50855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456406">
              <a:defRPr b="1" sz="2200">
                <a:latin typeface="Helvetica Neue"/>
                <a:ea typeface="Helvetica Neue"/>
                <a:cs typeface="Helvetica Neue"/>
                <a:sym typeface="Helvetica Neue"/>
              </a:defRPr>
            </a:lvl1pPr>
          </a:lstStyle>
          <a:p>
            <a:pPr/>
            <a:r>
              <a:t>Systematic Errors</a:t>
            </a:r>
          </a:p>
        </p:txBody>
      </p:sp>
      <p:sp>
        <p:nvSpPr>
          <p:cNvPr id="1347" name="Shape 1347"/>
          <p:cNvSpPr/>
          <p:nvPr/>
        </p:nvSpPr>
        <p:spPr>
          <a:xfrm>
            <a:off x="10116550" y="7398274"/>
            <a:ext cx="2327214" cy="32451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6406">
              <a:defRPr sz="1600">
                <a:latin typeface="Helvetica Neue"/>
                <a:ea typeface="Helvetica Neue"/>
                <a:cs typeface="Helvetica Neue"/>
                <a:sym typeface="Helvetica Neue"/>
              </a:defRPr>
            </a:lvl1pPr>
          </a:lstStyle>
          <a:p>
            <a:pPr/>
            <a:r>
              <a:t>arXiv: 1310.0763</a:t>
            </a:r>
          </a:p>
        </p:txBody>
      </p:sp>
      <p:sp>
        <p:nvSpPr>
          <p:cNvPr id="1348" name="Shape 1348"/>
          <p:cNvSpPr/>
          <p:nvPr>
            <p:ph type="title"/>
          </p:nvPr>
        </p:nvSpPr>
        <p:spPr>
          <a:xfrm>
            <a:off x="101600" y="-101600"/>
            <a:ext cx="12801601" cy="1663701"/>
          </a:xfrm>
          <a:prstGeom prst="rect">
            <a:avLst/>
          </a:prstGeom>
        </p:spPr>
        <p:txBody>
          <a:bodyPr/>
          <a:lstStyle/>
          <a:p>
            <a:pPr defTabSz="456406">
              <a:defRPr sz="4200"/>
            </a:pPr>
            <a:r>
              <a:rPr sz="3800">
                <a:solidFill>
                  <a:srgbClr val="0433FF"/>
                </a:solidFill>
              </a:rPr>
              <a:t>Model-independent</a:t>
            </a:r>
            <a:r>
              <a:rPr sz="3800"/>
              <a:t> Global Fit for Couplings</a:t>
            </a:r>
            <a:r>
              <a:t> </a:t>
            </a:r>
          </a:p>
          <a:p>
            <a:pPr defTabSz="456406">
              <a:defRPr sz="2800"/>
            </a:pPr>
            <a:r>
              <a:t>33 σxBR measurements (Y</a:t>
            </a:r>
            <a:r>
              <a:rPr baseline="-5999"/>
              <a:t>i</a:t>
            </a:r>
            <a:r>
              <a:t>) and σ</a:t>
            </a:r>
            <a:r>
              <a:rPr baseline="-5999"/>
              <a:t>ZH</a:t>
            </a:r>
            <a:r>
              <a:t> (Y</a:t>
            </a:r>
            <a:r>
              <a:rPr baseline="-5999"/>
              <a:t>34,35</a:t>
            </a:r>
            <a:r>
              <a:t>) </a:t>
            </a:r>
          </a:p>
        </p:txBody>
      </p:sp>
      <p:pic>
        <p:nvPicPr>
          <p:cNvPr id="1349" name="droppedImage.pdf"/>
          <p:cNvPicPr>
            <a:picLocks noChangeAspect="1"/>
          </p:cNvPicPr>
          <p:nvPr/>
        </p:nvPicPr>
        <p:blipFill>
          <a:blip r:embed="rId4">
            <a:extLst/>
          </a:blip>
          <a:stretch>
            <a:fillRect/>
          </a:stretch>
        </p:blipFill>
        <p:spPr>
          <a:xfrm>
            <a:off x="535994" y="1634101"/>
            <a:ext cx="3650949" cy="1321389"/>
          </a:xfrm>
          <a:prstGeom prst="rect">
            <a:avLst/>
          </a:prstGeom>
          <a:ln w="88900">
            <a:miter lim="400000"/>
          </a:ln>
        </p:spPr>
      </p:pic>
      <p:pic>
        <p:nvPicPr>
          <p:cNvPr id="1350" name="droppedImage.pdf"/>
          <p:cNvPicPr>
            <a:picLocks noChangeAspect="1"/>
          </p:cNvPicPr>
          <p:nvPr/>
        </p:nvPicPr>
        <p:blipFill>
          <a:blip r:embed="rId5">
            <a:extLst/>
          </a:blip>
          <a:stretch>
            <a:fillRect/>
          </a:stretch>
        </p:blipFill>
        <p:spPr>
          <a:xfrm>
            <a:off x="382974" y="3152445"/>
            <a:ext cx="3512688" cy="954362"/>
          </a:xfrm>
          <a:prstGeom prst="rect">
            <a:avLst/>
          </a:prstGeom>
          <a:ln w="88900">
            <a:miter lim="400000"/>
          </a:ln>
        </p:spPr>
      </p:pic>
      <p:pic>
        <p:nvPicPr>
          <p:cNvPr id="1351" name="droppedImage.pdf"/>
          <p:cNvPicPr>
            <a:picLocks noChangeAspect="1"/>
          </p:cNvPicPr>
          <p:nvPr/>
        </p:nvPicPr>
        <p:blipFill>
          <a:blip r:embed="rId6">
            <a:extLst/>
          </a:blip>
          <a:stretch>
            <a:fillRect/>
          </a:stretch>
        </p:blipFill>
        <p:spPr>
          <a:xfrm>
            <a:off x="1691699" y="4417039"/>
            <a:ext cx="1324740" cy="353617"/>
          </a:xfrm>
          <a:prstGeom prst="rect">
            <a:avLst/>
          </a:prstGeom>
          <a:ln w="88900">
            <a:miter lim="400000"/>
          </a:ln>
        </p:spPr>
      </p:pic>
      <p:pic>
        <p:nvPicPr>
          <p:cNvPr id="1352" name="droppedImage.pdf"/>
          <p:cNvPicPr>
            <a:picLocks noChangeAspect="1"/>
          </p:cNvPicPr>
          <p:nvPr/>
        </p:nvPicPr>
        <p:blipFill>
          <a:blip r:embed="rId7">
            <a:extLst/>
          </a:blip>
          <a:srcRect l="0" t="0" r="0" b="0"/>
          <a:stretch>
            <a:fillRect/>
          </a:stretch>
        </p:blipFill>
        <p:spPr>
          <a:xfrm>
            <a:off x="1692350" y="4734253"/>
            <a:ext cx="2906651" cy="353441"/>
          </a:xfrm>
          <a:prstGeom prst="rect">
            <a:avLst/>
          </a:prstGeom>
          <a:ln w="88900">
            <a:miter lim="400000"/>
          </a:ln>
        </p:spPr>
      </p:pic>
      <p:pic>
        <p:nvPicPr>
          <p:cNvPr id="1353" name="droppedImage.pdf"/>
          <p:cNvPicPr>
            <a:picLocks noChangeAspect="1"/>
          </p:cNvPicPr>
          <p:nvPr/>
        </p:nvPicPr>
        <p:blipFill>
          <a:blip r:embed="rId8">
            <a:extLst/>
          </a:blip>
          <a:stretch>
            <a:fillRect/>
          </a:stretch>
        </p:blipFill>
        <p:spPr>
          <a:xfrm>
            <a:off x="1349325" y="4001223"/>
            <a:ext cx="1663905" cy="427134"/>
          </a:xfrm>
          <a:prstGeom prst="rect">
            <a:avLst/>
          </a:prstGeom>
          <a:ln w="88900">
            <a:miter lim="400000"/>
          </a:ln>
        </p:spPr>
      </p:pic>
      <p:pic>
        <p:nvPicPr>
          <p:cNvPr id="1354" name="droppedImage.pdf"/>
          <p:cNvPicPr>
            <a:picLocks noChangeAspect="1"/>
          </p:cNvPicPr>
          <p:nvPr/>
        </p:nvPicPr>
        <p:blipFill>
          <a:blip r:embed="rId9">
            <a:extLst/>
          </a:blip>
          <a:stretch>
            <a:fillRect/>
          </a:stretch>
        </p:blipFill>
        <p:spPr>
          <a:xfrm>
            <a:off x="374098" y="5739579"/>
            <a:ext cx="1602251" cy="499195"/>
          </a:xfrm>
          <a:prstGeom prst="rect">
            <a:avLst/>
          </a:prstGeom>
          <a:ln w="88900">
            <a:miter lim="400000"/>
          </a:ln>
        </p:spPr>
      </p:pic>
      <p:sp>
        <p:nvSpPr>
          <p:cNvPr id="1355" name="Shape 1355"/>
          <p:cNvSpPr/>
          <p:nvPr/>
        </p:nvSpPr>
        <p:spPr>
          <a:xfrm flipH="1">
            <a:off x="739854" y="3799881"/>
            <a:ext cx="611130" cy="1899838"/>
          </a:xfrm>
          <a:prstGeom prst="line">
            <a:avLst/>
          </a:prstGeom>
          <a:ln w="12700">
            <a:solidFill>
              <a:srgbClr val="000000"/>
            </a:solidFill>
            <a:custDash>
              <a:ds d="100000" sp="200000"/>
            </a:custDash>
            <a:miter lim="400000"/>
          </a:ln>
        </p:spPr>
        <p:txBody>
          <a:bodyPr lIns="50800" tIns="50800" rIns="50800" bIns="50800" anchor="ctr"/>
          <a:lstStyle/>
          <a:p>
            <a:pPr>
              <a:defRPr sz="1000">
                <a:latin typeface="ヒラギノ角ゴ ProN W3"/>
                <a:ea typeface="ヒラギノ角ゴ ProN W3"/>
                <a:cs typeface="ヒラギノ角ゴ ProN W3"/>
                <a:sym typeface="ヒラギノ角ゴ ProN W3"/>
              </a:defRPr>
            </a:pPr>
          </a:p>
        </p:txBody>
      </p:sp>
      <p:pic>
        <p:nvPicPr>
          <p:cNvPr id="1356" name="droppedImage.pdf"/>
          <p:cNvPicPr>
            <a:picLocks noChangeAspect="1"/>
          </p:cNvPicPr>
          <p:nvPr/>
        </p:nvPicPr>
        <p:blipFill>
          <a:blip r:embed="rId10">
            <a:extLst/>
          </a:blip>
          <a:stretch>
            <a:fillRect/>
          </a:stretch>
        </p:blipFill>
        <p:spPr>
          <a:xfrm>
            <a:off x="411470" y="7045279"/>
            <a:ext cx="4194460" cy="749461"/>
          </a:xfrm>
          <a:prstGeom prst="rect">
            <a:avLst/>
          </a:prstGeom>
          <a:ln w="88900">
            <a:miter lim="400000"/>
          </a:ln>
        </p:spPr>
      </p:pic>
      <p:sp>
        <p:nvSpPr>
          <p:cNvPr id="1357" name="Shape 1357"/>
          <p:cNvSpPr/>
          <p:nvPr/>
        </p:nvSpPr>
        <p:spPr>
          <a:xfrm flipH="1">
            <a:off x="800532" y="6149115"/>
            <a:ext cx="489774" cy="1022427"/>
          </a:xfrm>
          <a:prstGeom prst="line">
            <a:avLst/>
          </a:prstGeom>
          <a:ln w="12700">
            <a:solidFill>
              <a:srgbClr val="000000"/>
            </a:solidFill>
            <a:custDash>
              <a:ds d="100000" sp="200000"/>
            </a:custDash>
            <a:miter lim="400000"/>
          </a:ln>
        </p:spPr>
        <p:txBody>
          <a:bodyPr lIns="50800" tIns="50800" rIns="50800" bIns="50800" anchor="ctr"/>
          <a:lstStyle/>
          <a:p>
            <a:pPr>
              <a:defRPr sz="1000">
                <a:latin typeface="ヒラギノ角ゴ ProN W3"/>
                <a:ea typeface="ヒラギノ角ゴ ProN W3"/>
                <a:cs typeface="ヒラギノ角ゴ ProN W3"/>
                <a:sym typeface="ヒラギノ角ゴ ProN W3"/>
              </a:defRPr>
            </a:pPr>
          </a:p>
        </p:txBody>
      </p:sp>
      <p:sp>
        <p:nvSpPr>
          <p:cNvPr id="1358" name="Shape 1358"/>
          <p:cNvSpPr/>
          <p:nvPr/>
        </p:nvSpPr>
        <p:spPr>
          <a:xfrm>
            <a:off x="1854484" y="5992429"/>
            <a:ext cx="526587" cy="338680"/>
          </a:xfrm>
          <a:prstGeom prst="line">
            <a:avLst/>
          </a:prstGeom>
          <a:ln w="12700">
            <a:solidFill>
              <a:srgbClr val="000000"/>
            </a:solidFill>
            <a:custDash>
              <a:ds d="100000" sp="200000"/>
            </a:custDash>
            <a:miter lim="400000"/>
          </a:ln>
        </p:spPr>
        <p:txBody>
          <a:bodyPr lIns="50800" tIns="50800" rIns="50800" bIns="50800" anchor="ctr"/>
          <a:lstStyle/>
          <a:p>
            <a:pPr>
              <a:defRPr sz="1000">
                <a:latin typeface="ヒラギノ角ゴ ProN W3"/>
                <a:ea typeface="ヒラギノ角ゴ ProN W3"/>
                <a:cs typeface="ヒラギノ角ゴ ProN W3"/>
                <a:sym typeface="ヒラギノ角ゴ ProN W3"/>
              </a:defRPr>
            </a:pPr>
          </a:p>
        </p:txBody>
      </p:sp>
      <p:pic>
        <p:nvPicPr>
          <p:cNvPr id="1359" name="droppedImage.pdf"/>
          <p:cNvPicPr>
            <a:picLocks noChangeAspect="1"/>
          </p:cNvPicPr>
          <p:nvPr/>
        </p:nvPicPr>
        <p:blipFill>
          <a:blip r:embed="rId11">
            <a:extLst/>
          </a:blip>
          <a:stretch>
            <a:fillRect/>
          </a:stretch>
        </p:blipFill>
        <p:spPr>
          <a:xfrm>
            <a:off x="2384923" y="6055574"/>
            <a:ext cx="1365543" cy="749461"/>
          </a:xfrm>
          <a:prstGeom prst="rect">
            <a:avLst/>
          </a:prstGeom>
          <a:ln w="88900">
            <a:miter lim="400000"/>
          </a:ln>
        </p:spPr>
      </p:pic>
      <p:sp>
        <p:nvSpPr>
          <p:cNvPr id="1360" name="Shape 1360"/>
          <p:cNvSpPr/>
          <p:nvPr/>
        </p:nvSpPr>
        <p:spPr>
          <a:xfrm>
            <a:off x="8278159" y="5696991"/>
            <a:ext cx="4506260" cy="2064842"/>
          </a:xfrm>
          <a:prstGeom prst="rect">
            <a:avLst/>
          </a:prstGeom>
          <a:ln w="12700">
            <a:solidFill>
              <a:srgbClr val="000000"/>
            </a:solidFill>
            <a:miter lim="400000"/>
          </a:ln>
        </p:spPr>
        <p:txBody>
          <a:bodyPr lIns="50800" tIns="50800" rIns="50800" bIns="50800" anchor="ctr"/>
          <a:lstStyle/>
          <a:p>
            <a:pPr algn="ctr" defTabSz="456406">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grpSp>
        <p:nvGrpSpPr>
          <p:cNvPr id="1363" name="Group 1363"/>
          <p:cNvGrpSpPr/>
          <p:nvPr/>
        </p:nvGrpSpPr>
        <p:grpSpPr>
          <a:xfrm>
            <a:off x="474680" y="8714499"/>
            <a:ext cx="12055441" cy="1104901"/>
            <a:chOff x="0" y="0"/>
            <a:chExt cx="12055440" cy="1104900"/>
          </a:xfrm>
        </p:grpSpPr>
        <p:sp>
          <p:nvSpPr>
            <p:cNvPr id="1362" name="Shape 1362"/>
            <p:cNvSpPr/>
            <p:nvPr/>
          </p:nvSpPr>
          <p:spPr>
            <a:xfrm>
              <a:off x="215900" y="139700"/>
              <a:ext cx="11623641" cy="54610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790649">
                <a:buClr>
                  <a:srgbClr val="FF40FF"/>
                </a:buClr>
                <a:buFont typeface="Helvetica"/>
                <a:defRPr b="1" i="1" sz="3400">
                  <a:solidFill>
                    <a:srgbClr val="FF2C79"/>
                  </a:solidFill>
                  <a:uFill>
                    <a:solidFill>
                      <a:srgbClr val="FF2C79"/>
                    </a:solidFill>
                  </a:uFill>
                </a:defRPr>
              </a:lvl1pPr>
            </a:lstStyle>
            <a:p>
              <a:pPr/>
              <a:r>
                <a:t>ILC’s precisions will eventually reach sub-% level! </a:t>
              </a:r>
            </a:p>
          </p:txBody>
        </p:sp>
        <p:pic>
          <p:nvPicPr>
            <p:cNvPr id="1361" name=""/>
            <p:cNvPicPr>
              <a:picLocks noChangeAspect="0"/>
            </p:cNvPicPr>
            <p:nvPr/>
          </p:nvPicPr>
          <p:blipFill>
            <a:blip r:embed="rId12">
              <a:extLst/>
            </a:blip>
            <a:stretch>
              <a:fillRect/>
            </a:stretch>
          </p:blipFill>
          <p:spPr>
            <a:xfrm>
              <a:off x="-1" y="0"/>
              <a:ext cx="12055441" cy="1104901"/>
            </a:xfrm>
            <a:prstGeom prst="rect">
              <a:avLst/>
            </a:prstGeom>
            <a:effectLst/>
          </p:spPr>
        </p:pic>
      </p:grpSp>
      <p:sp>
        <p:nvSpPr>
          <p:cNvPr id="1364" name="Shape 1364"/>
          <p:cNvSpPr/>
          <p:nvPr/>
        </p:nvSpPr>
        <p:spPr>
          <a:xfrm>
            <a:off x="9782564" y="1893771"/>
            <a:ext cx="1121049"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700"/>
            </a:lvl1pPr>
          </a:lstStyle>
          <a:p>
            <a:pPr/>
            <a:r>
              <a:t>(TDR)</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66" name="pasted-image.tif"/>
          <p:cNvPicPr>
            <a:picLocks noChangeAspect="1"/>
          </p:cNvPicPr>
          <p:nvPr/>
        </p:nvPicPr>
        <p:blipFill>
          <a:blip r:embed="rId2">
            <a:extLst/>
          </a:blip>
          <a:stretch>
            <a:fillRect/>
          </a:stretch>
        </p:blipFill>
        <p:spPr>
          <a:xfrm>
            <a:off x="2112230" y="1125972"/>
            <a:ext cx="8747078" cy="7227459"/>
          </a:xfrm>
          <a:prstGeom prst="rect">
            <a:avLst/>
          </a:prstGeom>
          <a:ln w="88900">
            <a:miter lim="400000"/>
          </a:ln>
        </p:spPr>
      </p:pic>
      <p:sp>
        <p:nvSpPr>
          <p:cNvPr id="1367" name="Shape 1367"/>
          <p:cNvSpPr/>
          <p:nvPr>
            <p:ph type="title"/>
          </p:nvPr>
        </p:nvSpPr>
        <p:spPr>
          <a:xfrm>
            <a:off x="-1" y="-25399"/>
            <a:ext cx="13004801" cy="800907"/>
          </a:xfrm>
          <a:prstGeom prst="rect">
            <a:avLst/>
          </a:prstGeom>
        </p:spPr>
        <p:txBody>
          <a:bodyPr/>
          <a:lstStyle>
            <a:lvl1pPr defTabSz="567659">
              <a:defRPr sz="4656"/>
            </a:lvl1pPr>
          </a:lstStyle>
          <a:p>
            <a:pPr/>
            <a:r>
              <a:t>Higgs Couplings</a:t>
            </a:r>
          </a:p>
        </p:txBody>
      </p:sp>
      <p:sp>
        <p:nvSpPr>
          <p:cNvPr id="1368" name="Shape 1368"/>
          <p:cNvSpPr/>
          <p:nvPr>
            <p:ph type="sldNum" sz="quarter" idx="2"/>
          </p:nvPr>
        </p:nvSpPr>
        <p:spPr>
          <a:xfrm>
            <a:off x="11356237" y="9308334"/>
            <a:ext cx="1605214"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defTabSz="457200"/>
          </a:lstStyle>
          <a:p>
            <a:pPr/>
            <a:fld id="{86CB4B4D-7CA3-9044-876B-883B54F8677D}" type="slidenum"/>
          </a:p>
        </p:txBody>
      </p:sp>
      <p:sp>
        <p:nvSpPr>
          <p:cNvPr id="1369" name="Shape 1369"/>
          <p:cNvSpPr/>
          <p:nvPr/>
        </p:nvSpPr>
        <p:spPr>
          <a:xfrm>
            <a:off x="10687455" y="1616996"/>
            <a:ext cx="2156333" cy="84805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b="1" i="1" sz="1600">
                <a:solidFill>
                  <a:srgbClr val="0433FF"/>
                </a:solidFill>
                <a:latin typeface="Helvetica Neue"/>
                <a:ea typeface="Helvetica Neue"/>
                <a:cs typeface="Helvetica Neue"/>
                <a:sym typeface="Helvetica Neue"/>
              </a:defRPr>
            </a:lvl1pPr>
          </a:lstStyle>
          <a:p>
            <a:pPr/>
            <a:r>
              <a:t>Top Yukawa improves by going to 550 GeV</a:t>
            </a:r>
          </a:p>
        </p:txBody>
      </p:sp>
      <p:sp>
        <p:nvSpPr>
          <p:cNvPr id="1370" name="Shape 1370"/>
          <p:cNvSpPr/>
          <p:nvPr/>
        </p:nvSpPr>
        <p:spPr>
          <a:xfrm>
            <a:off x="120219" y="2903621"/>
            <a:ext cx="2093772" cy="6067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b="1" i="1" sz="1600">
                <a:solidFill>
                  <a:srgbClr val="0433FF"/>
                </a:solidFill>
                <a:latin typeface="Helvetica Neue"/>
                <a:ea typeface="Helvetica Neue"/>
                <a:cs typeface="Helvetica Neue"/>
                <a:sym typeface="Helvetica Neue"/>
              </a:defRPr>
            </a:lvl1pPr>
          </a:lstStyle>
          <a:p>
            <a:pPr/>
            <a:r>
              <a:t>Better hγγ with LHC/ILC synergy</a:t>
            </a:r>
          </a:p>
        </p:txBody>
      </p:sp>
      <p:grpSp>
        <p:nvGrpSpPr>
          <p:cNvPr id="1373" name="Group 1373"/>
          <p:cNvGrpSpPr/>
          <p:nvPr/>
        </p:nvGrpSpPr>
        <p:grpSpPr>
          <a:xfrm>
            <a:off x="1046542" y="8736555"/>
            <a:ext cx="11571191" cy="1180602"/>
            <a:chOff x="0" y="0"/>
            <a:chExt cx="11571190" cy="1180600"/>
          </a:xfrm>
        </p:grpSpPr>
        <p:sp>
          <p:nvSpPr>
            <p:cNvPr id="1372" name="Shape 1372"/>
            <p:cNvSpPr/>
            <p:nvPr/>
          </p:nvSpPr>
          <p:spPr>
            <a:xfrm>
              <a:off x="215900" y="139700"/>
              <a:ext cx="11139390" cy="621801"/>
            </a:xfrm>
            <a:prstGeom prst="rect">
              <a:avLst/>
            </a:prstGeom>
            <a:noFill/>
            <a:ln>
              <a:noFill/>
            </a:ln>
            <a:effectLst/>
            <a:extLst>
              <a:ext uri="{C572A759-6A51-4108-AA02-DFA0A04FC94B}">
                <ma14:wrappingTextBoxFlag xmlns:ma14="http://schemas.microsoft.com/office/mac/drawingml/2011/main" val="1"/>
              </a:ext>
            </a:extLst>
          </p:spPr>
          <p:txBody>
            <a:bodyPr wrap="square" lIns="56444" tIns="56444" rIns="56444" bIns="56444" numCol="1" anchor="t">
              <a:spAutoFit/>
            </a:bodyPr>
            <a:lstStyle>
              <a:lvl1pPr algn="ctr" defTabSz="830862">
                <a:defRPr b="1" i="1" sz="3200">
                  <a:solidFill>
                    <a:srgbClr val="FF2C79"/>
                  </a:solidFill>
                  <a:latin typeface="Helvetica Neue"/>
                  <a:ea typeface="Helvetica Neue"/>
                  <a:cs typeface="Helvetica Neue"/>
                  <a:sym typeface="Helvetica Neue"/>
                </a:defRPr>
              </a:lvl1pPr>
            </a:lstStyle>
            <a:p>
              <a:pPr/>
              <a:r>
                <a:t>~1% or better for most couplings! </a:t>
              </a:r>
            </a:p>
          </p:txBody>
        </p:sp>
        <p:pic>
          <p:nvPicPr>
            <p:cNvPr id="1371" name=""/>
            <p:cNvPicPr>
              <a:picLocks noChangeAspect="0"/>
            </p:cNvPicPr>
            <p:nvPr/>
          </p:nvPicPr>
          <p:blipFill>
            <a:blip r:embed="rId3">
              <a:extLst/>
            </a:blip>
            <a:stretch>
              <a:fillRect/>
            </a:stretch>
          </p:blipFill>
          <p:spPr>
            <a:xfrm>
              <a:off x="-1" y="-1"/>
              <a:ext cx="11571192" cy="1180602"/>
            </a:xfrm>
            <a:prstGeom prst="rect">
              <a:avLst/>
            </a:prstGeom>
            <a:effectLst/>
          </p:spPr>
        </p:pic>
      </p:grpSp>
      <p:sp>
        <p:nvSpPr>
          <p:cNvPr id="1374" name="Shape 1374"/>
          <p:cNvSpPr/>
          <p:nvPr/>
        </p:nvSpPr>
        <p:spPr>
          <a:xfrm>
            <a:off x="3319836" y="7774635"/>
            <a:ext cx="7024603" cy="1"/>
          </a:xfrm>
          <a:prstGeom prst="line">
            <a:avLst/>
          </a:prstGeom>
          <a:ln w="3175">
            <a:solidFill>
              <a:srgbClr val="4F81BD"/>
            </a:solidFill>
            <a:prstDash val="sysDot"/>
            <a:miter lim="400000"/>
          </a:ln>
        </p:spPr>
        <p:txBody>
          <a:bodyPr lIns="65023" tIns="65023" rIns="65023" bIns="65023"/>
          <a:lstStyle/>
          <a:p>
            <a:pPr defTabSz="585216">
              <a:defRPr sz="1400"/>
            </a:pPr>
          </a:p>
        </p:txBody>
      </p:sp>
      <p:sp>
        <p:nvSpPr>
          <p:cNvPr id="1375" name="Shape 1375"/>
          <p:cNvSpPr/>
          <p:nvPr/>
        </p:nvSpPr>
        <p:spPr>
          <a:xfrm flipH="1">
            <a:off x="8376266" y="4221096"/>
            <a:ext cx="2263888" cy="1"/>
          </a:xfrm>
          <a:prstGeom prst="line">
            <a:avLst/>
          </a:prstGeom>
          <a:ln w="12700">
            <a:solidFill>
              <a:srgbClr val="4F81BD"/>
            </a:solidFill>
            <a:bevel/>
            <a:tailEnd type="triangle"/>
          </a:ln>
          <a:effectLst>
            <a:outerShdw sx="100000" sy="100000" kx="0" ky="0" algn="b" rotWithShape="0" blurRad="38100" dist="12700" dir="5400000">
              <a:srgbClr val="000000">
                <a:alpha val="38000"/>
              </a:srgbClr>
            </a:outerShdw>
          </a:effectLst>
        </p:spPr>
        <p:txBody>
          <a:bodyPr lIns="65023" tIns="65023" rIns="65023" bIns="65023"/>
          <a:lstStyle/>
          <a:p>
            <a:pPr defTabSz="585216">
              <a:defRPr sz="1400"/>
            </a:pPr>
          </a:p>
        </p:txBody>
      </p:sp>
      <p:sp>
        <p:nvSpPr>
          <p:cNvPr id="1376" name="Shape 1376"/>
          <p:cNvSpPr/>
          <p:nvPr/>
        </p:nvSpPr>
        <p:spPr>
          <a:xfrm>
            <a:off x="2268216" y="3275210"/>
            <a:ext cx="3501779" cy="1"/>
          </a:xfrm>
          <a:prstGeom prst="line">
            <a:avLst/>
          </a:prstGeom>
          <a:ln w="12700">
            <a:solidFill>
              <a:srgbClr val="4F81BD"/>
            </a:solidFill>
            <a:bevel/>
            <a:tailEnd type="triangle"/>
          </a:ln>
          <a:effectLst>
            <a:outerShdw sx="100000" sy="100000" kx="0" ky="0" algn="b" rotWithShape="0" blurRad="38100" dist="12700" dir="5400000">
              <a:srgbClr val="000000">
                <a:alpha val="38000"/>
              </a:srgbClr>
            </a:outerShdw>
          </a:effectLst>
        </p:spPr>
        <p:txBody>
          <a:bodyPr lIns="65023" tIns="65023" rIns="65023" bIns="65023"/>
          <a:lstStyle/>
          <a:p>
            <a:pPr defTabSz="585216">
              <a:defRPr sz="1400"/>
            </a:pPr>
          </a:p>
        </p:txBody>
      </p:sp>
      <p:sp>
        <p:nvSpPr>
          <p:cNvPr id="1377" name="Shape 1377"/>
          <p:cNvSpPr/>
          <p:nvPr/>
        </p:nvSpPr>
        <p:spPr>
          <a:xfrm>
            <a:off x="10761651" y="4012399"/>
            <a:ext cx="2007941" cy="13560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b="1" i="1" sz="1600">
                <a:solidFill>
                  <a:srgbClr val="FF2C79"/>
                </a:solidFill>
                <a:latin typeface="Helvetica Neue"/>
                <a:ea typeface="Helvetica Neue"/>
                <a:cs typeface="Helvetica Neue"/>
                <a:sym typeface="Helvetica Neue"/>
              </a:defRPr>
            </a:pPr>
            <a:r>
              <a:t>Near threshold</a:t>
            </a:r>
          </a:p>
          <a:p>
            <a:pPr>
              <a:defRPr b="1" i="1" sz="1600">
                <a:solidFill>
                  <a:srgbClr val="FF2C79"/>
                </a:solidFill>
                <a:latin typeface="Helvetica Neue"/>
                <a:ea typeface="Helvetica Neue"/>
                <a:cs typeface="Helvetica Neue"/>
                <a:sym typeface="Helvetica Neue"/>
              </a:defRPr>
            </a:pPr>
            <a:r>
              <a:t>→ a factor of 4</a:t>
            </a:r>
          </a:p>
          <a:p>
            <a:pPr>
              <a:defRPr b="1" i="1" sz="2200">
                <a:solidFill>
                  <a:srgbClr val="FF2C79"/>
                </a:solidFill>
                <a:latin typeface="Helvetica Neue"/>
                <a:ea typeface="Helvetica Neue"/>
                <a:cs typeface="Helvetica Neue"/>
                <a:sym typeface="Helvetica Neue"/>
              </a:defRPr>
            </a:pPr>
            <a:r>
              <a:rPr sz="1600"/>
              <a:t>enhancement of σ</a:t>
            </a:r>
            <a:r>
              <a:rPr baseline="-12250" sz="1600"/>
              <a:t>tth </a:t>
            </a:r>
            <a:r>
              <a:rPr baseline="-6250" sz="1600"/>
              <a:t>by going from 500GeV to 550 GeV </a:t>
            </a:r>
          </a:p>
        </p:txBody>
      </p:sp>
      <p:pic>
        <p:nvPicPr>
          <p:cNvPr id="1378" name="-e+e-ttH.pdf"/>
          <p:cNvPicPr>
            <a:picLocks noChangeAspect="1"/>
          </p:cNvPicPr>
          <p:nvPr/>
        </p:nvPicPr>
        <p:blipFill>
          <a:blip r:embed="rId4">
            <a:extLst/>
          </a:blip>
          <a:stretch>
            <a:fillRect/>
          </a:stretch>
        </p:blipFill>
        <p:spPr>
          <a:xfrm>
            <a:off x="11011556" y="2966232"/>
            <a:ext cx="1508130" cy="1077236"/>
          </a:xfrm>
          <a:prstGeom prst="rect">
            <a:avLst/>
          </a:prstGeom>
          <a:ln w="88900">
            <a:miter lim="400000"/>
          </a:ln>
        </p:spPr>
      </p:pic>
      <p:sp>
        <p:nvSpPr>
          <p:cNvPr id="1379" name="Shape 1379"/>
          <p:cNvSpPr/>
          <p:nvPr/>
        </p:nvSpPr>
        <p:spPr>
          <a:xfrm>
            <a:off x="10640028" y="1475610"/>
            <a:ext cx="2251187" cy="5136911"/>
          </a:xfrm>
          <a:prstGeom prst="rect">
            <a:avLst/>
          </a:prstGeom>
          <a:ln w="3175">
            <a:solidFill>
              <a:srgbClr val="000000"/>
            </a:solidFill>
            <a:miter lim="400000"/>
          </a:ln>
        </p:spPr>
        <p:txBody>
          <a:bodyPr lIns="50800" tIns="50800" rIns="50800" bIns="50800" anchor="ctr"/>
          <a:lstStyle/>
          <a:p>
            <a:pPr algn="ctr" defTabSz="830862">
              <a:defRPr sz="2000">
                <a:solidFill>
                  <a:srgbClr val="FFFFFF"/>
                </a:solidFill>
                <a:latin typeface="ヒラギノ角ゴ ProN W3"/>
                <a:ea typeface="ヒラギノ角ゴ ProN W3"/>
                <a:cs typeface="ヒラギノ角ゴ ProN W3"/>
                <a:sym typeface="ヒラギノ角ゴ ProN W3"/>
              </a:defRPr>
            </a:pPr>
          </a:p>
        </p:txBody>
      </p:sp>
      <p:sp>
        <p:nvSpPr>
          <p:cNvPr id="1380" name="Shape 1380"/>
          <p:cNvSpPr/>
          <p:nvPr/>
        </p:nvSpPr>
        <p:spPr>
          <a:xfrm>
            <a:off x="3150199" y="764782"/>
            <a:ext cx="6879317"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i="1" sz="2200">
                <a:latin typeface="+mn-lt"/>
                <a:ea typeface="+mn-ea"/>
                <a:cs typeface="+mn-cs"/>
                <a:sym typeface="Calibri"/>
              </a:defRPr>
            </a:pPr>
            <a:r>
              <a:rPr b="1">
                <a:solidFill>
                  <a:srgbClr val="FF2C79"/>
                </a:solidFill>
                <a:latin typeface="Arial"/>
                <a:ea typeface="Arial"/>
                <a:cs typeface="Arial"/>
                <a:sym typeface="Arial"/>
              </a:rPr>
              <a:t>Model-independent</a:t>
            </a:r>
            <a:r>
              <a:rPr b="1">
                <a:solidFill>
                  <a:srgbClr val="000090"/>
                </a:solidFill>
                <a:latin typeface="Arial"/>
                <a:ea typeface="Arial"/>
                <a:cs typeface="Arial"/>
                <a:sym typeface="Arial"/>
              </a:rPr>
              <a:t> coupling fit, impossible at LHC</a:t>
            </a:r>
          </a:p>
        </p:txBody>
      </p:sp>
      <p:sp>
        <p:nvSpPr>
          <p:cNvPr id="1381" name="Shape 1381"/>
          <p:cNvSpPr/>
          <p:nvPr/>
        </p:nvSpPr>
        <p:spPr>
          <a:xfrm>
            <a:off x="104152" y="3775035"/>
            <a:ext cx="2384017" cy="10512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1600">
                <a:latin typeface="Helvetica Neue"/>
                <a:ea typeface="Helvetica Neue"/>
                <a:cs typeface="Helvetica Neue"/>
                <a:sym typeface="Helvetica Neue"/>
              </a:defRPr>
            </a:pPr>
            <a:r>
              <a:t>LHC can precisely measure</a:t>
            </a:r>
          </a:p>
          <a:p>
            <a:pPr>
              <a:defRPr sz="2200">
                <a:latin typeface="Helvetica Neue"/>
                <a:ea typeface="Helvetica Neue"/>
                <a:cs typeface="Helvetica Neue"/>
                <a:sym typeface="Helvetica Neue"/>
              </a:defRPr>
            </a:pPr>
            <a:r>
              <a:rPr sz="1600"/>
              <a:t> </a:t>
            </a:r>
            <a:r>
              <a:rPr b="1" i="1" sz="1200"/>
              <a:t>BR(h→γγ) / BR(h→ZZ*)</a:t>
            </a:r>
            <a:endParaRPr b="1" i="1" sz="1200"/>
          </a:p>
          <a:p>
            <a:pPr>
              <a:defRPr sz="2200">
                <a:latin typeface="Helvetica Neue"/>
                <a:ea typeface="Helvetica Neue"/>
                <a:cs typeface="Helvetica Neue"/>
                <a:sym typeface="Helvetica Neue"/>
              </a:defRPr>
            </a:pPr>
            <a:r>
              <a:rPr b="1" i="1" sz="1200"/>
              <a:t>  </a:t>
            </a:r>
            <a:r>
              <a:rPr b="1" i="1" sz="1600"/>
              <a:t>= (K</a:t>
            </a:r>
            <a:r>
              <a:rPr b="1" baseline="-5999" i="1" sz="1600"/>
              <a:t>γ</a:t>
            </a:r>
            <a:r>
              <a:rPr b="1" i="1" sz="1600"/>
              <a:t> / K</a:t>
            </a:r>
            <a:r>
              <a:rPr b="1" baseline="-5999" i="1" sz="1600"/>
              <a:t>Z</a:t>
            </a:r>
            <a:r>
              <a:rPr b="1" i="1" sz="1600"/>
              <a:t>)</a:t>
            </a:r>
            <a:r>
              <a:rPr b="1" baseline="31999" i="1" sz="1600"/>
              <a:t>2</a:t>
            </a:r>
          </a:p>
        </p:txBody>
      </p:sp>
      <p:sp>
        <p:nvSpPr>
          <p:cNvPr id="1382" name="Shape 1382"/>
          <p:cNvSpPr/>
          <p:nvPr/>
        </p:nvSpPr>
        <p:spPr>
          <a:xfrm>
            <a:off x="104152" y="5128985"/>
            <a:ext cx="2384017" cy="5940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200">
                <a:latin typeface="Helvetica Neue"/>
                <a:ea typeface="Helvetica Neue"/>
                <a:cs typeface="Helvetica Neue"/>
                <a:sym typeface="Helvetica Neue"/>
              </a:defRPr>
            </a:pPr>
            <a:r>
              <a:rPr sz="1600"/>
              <a:t>ILC can precisely measure </a:t>
            </a:r>
            <a:r>
              <a:rPr b="1" i="1" sz="1600"/>
              <a:t>K</a:t>
            </a:r>
            <a:r>
              <a:rPr b="1" baseline="-5999" i="1" sz="1600"/>
              <a:t>Z</a:t>
            </a:r>
          </a:p>
        </p:txBody>
      </p:sp>
      <p:sp>
        <p:nvSpPr>
          <p:cNvPr id="1383" name="Shape 1383"/>
          <p:cNvSpPr/>
          <p:nvPr/>
        </p:nvSpPr>
        <p:spPr>
          <a:xfrm>
            <a:off x="113184" y="2909971"/>
            <a:ext cx="2143633" cy="3010310"/>
          </a:xfrm>
          <a:prstGeom prst="rect">
            <a:avLst/>
          </a:prstGeom>
          <a:ln w="3175">
            <a:solidFill>
              <a:srgbClr val="000000"/>
            </a:solidFill>
            <a:miter lim="400000"/>
          </a:ln>
        </p:spPr>
        <p:txBody>
          <a:bodyPr lIns="50800" tIns="50800" rIns="50800" bIns="50800" anchor="ctr"/>
          <a:lstStyle/>
          <a:p>
            <a:pPr algn="ctr" defTabSz="830862">
              <a:defRPr sz="2000">
                <a:solidFill>
                  <a:srgbClr val="FFFFFF"/>
                </a:solidFill>
                <a:latin typeface="ヒラギノ角ゴ ProN W3"/>
                <a:ea typeface="ヒラギノ角ゴ ProN W3"/>
                <a:cs typeface="ヒラギノ角ゴ ProN W3"/>
                <a:sym typeface="ヒラギノ角ゴ ProN W3"/>
              </a:defRPr>
            </a:pPr>
          </a:p>
        </p:txBody>
      </p:sp>
      <p:sp>
        <p:nvSpPr>
          <p:cNvPr id="1384" name="Shape 1384"/>
          <p:cNvSpPr/>
          <p:nvPr/>
        </p:nvSpPr>
        <p:spPr>
          <a:xfrm>
            <a:off x="3472522" y="3826733"/>
            <a:ext cx="2201176" cy="8092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1600">
                <a:solidFill>
                  <a:srgbClr val="0433FF"/>
                </a:solidFill>
                <a:latin typeface="+mn-lt"/>
                <a:ea typeface="+mn-ea"/>
                <a:cs typeface="+mn-cs"/>
                <a:sym typeface="Calibri"/>
              </a:defRPr>
            </a:pPr>
            <a:r>
              <a:rPr>
                <a:latin typeface="Arial"/>
                <a:ea typeface="Arial"/>
                <a:cs typeface="Arial"/>
                <a:sym typeface="Arial"/>
              </a:rPr>
              <a:t>Excellent vertex detectors for </a:t>
            </a:r>
            <a:endParaRPr>
              <a:latin typeface="Arial"/>
              <a:ea typeface="Arial"/>
              <a:cs typeface="Arial"/>
              <a:sym typeface="Arial"/>
            </a:endParaRPr>
          </a:p>
          <a:p>
            <a:pPr>
              <a:defRPr sz="1600">
                <a:solidFill>
                  <a:srgbClr val="0433FF"/>
                </a:solidFill>
                <a:latin typeface="+mn-lt"/>
                <a:ea typeface="+mn-ea"/>
                <a:cs typeface="+mn-cs"/>
                <a:sym typeface="Calibri"/>
              </a:defRPr>
            </a:pPr>
            <a:r>
              <a:rPr>
                <a:latin typeface="Arial"/>
                <a:ea typeface="Arial"/>
                <a:cs typeface="Arial"/>
                <a:sym typeface="Arial"/>
              </a:rPr>
              <a:t>b/c-tagging at ILC</a:t>
            </a:r>
          </a:p>
        </p:txBody>
      </p:sp>
      <p:sp>
        <p:nvSpPr>
          <p:cNvPr id="1385" name="Shape 1385"/>
          <p:cNvSpPr/>
          <p:nvPr/>
        </p:nvSpPr>
        <p:spPr>
          <a:xfrm>
            <a:off x="3972652" y="4893744"/>
            <a:ext cx="648087" cy="1850032"/>
          </a:xfrm>
          <a:prstGeom prst="line">
            <a:avLst/>
          </a:prstGeom>
          <a:ln w="12700">
            <a:solidFill>
              <a:srgbClr val="4F81BD"/>
            </a:solidFill>
            <a:bevel/>
            <a:tailEnd type="triangle"/>
          </a:ln>
          <a:effectLst>
            <a:outerShdw sx="100000" sy="100000" kx="0" ky="0" algn="b" rotWithShape="0" blurRad="38100" dist="12700" dir="5400000">
              <a:srgbClr val="000000">
                <a:alpha val="38000"/>
              </a:srgbClr>
            </a:outerShdw>
          </a:effectLst>
        </p:spPr>
        <p:txBody>
          <a:bodyPr lIns="65023" tIns="65023" rIns="65023" bIns="65023"/>
          <a:lstStyle/>
          <a:p>
            <a:pPr defTabSz="585216">
              <a:defRPr sz="1400"/>
            </a:pPr>
          </a:p>
        </p:txBody>
      </p:sp>
      <p:sp>
        <p:nvSpPr>
          <p:cNvPr id="1386" name="Shape 1386"/>
          <p:cNvSpPr/>
          <p:nvPr/>
        </p:nvSpPr>
        <p:spPr>
          <a:xfrm>
            <a:off x="4357927" y="4895711"/>
            <a:ext cx="801363" cy="1373325"/>
          </a:xfrm>
          <a:prstGeom prst="line">
            <a:avLst/>
          </a:prstGeom>
          <a:ln w="12700">
            <a:solidFill>
              <a:srgbClr val="4F81BD"/>
            </a:solidFill>
            <a:bevel/>
            <a:tailEnd type="triangle"/>
          </a:ln>
          <a:effectLst>
            <a:outerShdw sx="100000" sy="100000" kx="0" ky="0" algn="b" rotWithShape="0" blurRad="38100" dist="12700" dir="5400000">
              <a:srgbClr val="000000">
                <a:alpha val="38000"/>
              </a:srgbClr>
            </a:outerShdw>
          </a:effectLst>
        </p:spPr>
        <p:txBody>
          <a:bodyPr lIns="65023" tIns="65023" rIns="65023" bIns="65023"/>
          <a:lstStyle/>
          <a:p>
            <a:pPr defTabSz="585216">
              <a:defRPr sz="1400"/>
            </a:pPr>
          </a:p>
        </p:txBody>
      </p:sp>
      <p:sp>
        <p:nvSpPr>
          <p:cNvPr id="1387" name="Shape 1387"/>
          <p:cNvSpPr/>
          <p:nvPr/>
        </p:nvSpPr>
        <p:spPr>
          <a:xfrm>
            <a:off x="4801037" y="4899818"/>
            <a:ext cx="2377365" cy="1570486"/>
          </a:xfrm>
          <a:prstGeom prst="line">
            <a:avLst/>
          </a:prstGeom>
          <a:ln w="12700">
            <a:solidFill>
              <a:srgbClr val="4F81BD"/>
            </a:solidFill>
            <a:bevel/>
            <a:tailEnd type="triangle"/>
          </a:ln>
          <a:effectLst>
            <a:outerShdw sx="100000" sy="100000" kx="0" ky="0" algn="b" rotWithShape="0" blurRad="38100" dist="12700" dir="5400000">
              <a:srgbClr val="000000">
                <a:alpha val="38000"/>
              </a:srgbClr>
            </a:outerShdw>
          </a:effectLst>
        </p:spPr>
        <p:txBody>
          <a:bodyPr lIns="65023" tIns="65023" rIns="65023" bIns="65023"/>
          <a:lstStyle/>
          <a:p>
            <a:pPr defTabSz="585216">
              <a:defRPr sz="1400"/>
            </a:pPr>
          </a:p>
        </p:txBody>
      </p:sp>
      <p:grpSp>
        <p:nvGrpSpPr>
          <p:cNvPr id="1390" name="Group 1390"/>
          <p:cNvGrpSpPr/>
          <p:nvPr/>
        </p:nvGrpSpPr>
        <p:grpSpPr>
          <a:xfrm>
            <a:off x="-88897" y="6101534"/>
            <a:ext cx="2432637" cy="2458539"/>
            <a:chOff x="0" y="0"/>
            <a:chExt cx="2432635" cy="2458538"/>
          </a:xfrm>
        </p:grpSpPr>
        <p:sp>
          <p:nvSpPr>
            <p:cNvPr id="1389" name="Shape 1389"/>
            <p:cNvSpPr/>
            <p:nvPr/>
          </p:nvSpPr>
          <p:spPr>
            <a:xfrm>
              <a:off x="215900" y="139699"/>
              <a:ext cx="2000836" cy="1899740"/>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i="1" sz="2000">
                  <a:solidFill>
                    <a:srgbClr val="FF0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FF0000"/>
                  </a:solidFill>
                  <a:latin typeface="Arial"/>
                  <a:ea typeface="Arial"/>
                  <a:cs typeface="Arial"/>
                  <a:sym typeface="Arial"/>
                </a:rPr>
                <a:t>All of major Higgs decay modes accessible at ILC with 250-500GeV!</a:t>
              </a:r>
            </a:p>
          </p:txBody>
        </p:sp>
        <p:pic>
          <p:nvPicPr>
            <p:cNvPr id="1388" name=""/>
            <p:cNvPicPr>
              <a:picLocks noChangeAspect="0"/>
            </p:cNvPicPr>
            <p:nvPr/>
          </p:nvPicPr>
          <p:blipFill>
            <a:blip r:embed="rId5">
              <a:extLst/>
            </a:blip>
            <a:stretch>
              <a:fillRect/>
            </a:stretch>
          </p:blipFill>
          <p:spPr>
            <a:xfrm>
              <a:off x="-1" y="0"/>
              <a:ext cx="2432637" cy="2458539"/>
            </a:xfrm>
            <a:prstGeom prst="rect">
              <a:avLst/>
            </a:prstGeom>
            <a:effectLst/>
          </p:spPr>
        </p:pic>
      </p:grpSp>
      <p:sp>
        <p:nvSpPr>
          <p:cNvPr id="1391" name="Shape 1391"/>
          <p:cNvSpPr/>
          <p:nvPr/>
        </p:nvSpPr>
        <p:spPr>
          <a:xfrm>
            <a:off x="1262442" y="8359556"/>
            <a:ext cx="11139391" cy="44768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algn="ctr" defTabSz="830862">
              <a:defRPr b="1" i="1" sz="2200">
                <a:solidFill>
                  <a:srgbClr val="FF2C79"/>
                </a:solidFill>
                <a:latin typeface="Helvetica Neue"/>
                <a:ea typeface="Helvetica Neue"/>
                <a:cs typeface="Helvetica Neue"/>
                <a:sym typeface="Helvetica Neue"/>
              </a:defRPr>
            </a:pPr>
            <a:r>
              <a:t>500 GeV already excellent except for K</a:t>
            </a:r>
            <a:r>
              <a:rPr baseline="-5999"/>
              <a:t>t </a:t>
            </a:r>
            <a:r>
              <a:t>, K</a:t>
            </a:r>
            <a:r>
              <a:rPr baseline="-5999"/>
              <a:t>μ </a:t>
            </a:r>
            <a:r>
              <a:t>, and K</a:t>
            </a:r>
            <a:r>
              <a:rPr baseline="-5999"/>
              <a:t>γ</a:t>
            </a:r>
          </a:p>
        </p:txBody>
      </p:sp>
      <p:sp>
        <p:nvSpPr>
          <p:cNvPr id="1392" name="Shape 1392"/>
          <p:cNvSpPr/>
          <p:nvPr/>
        </p:nvSpPr>
        <p:spPr>
          <a:xfrm>
            <a:off x="7031882" y="7884894"/>
            <a:ext cx="761345" cy="405400"/>
          </a:xfrm>
          <a:prstGeom prst="rect">
            <a:avLst/>
          </a:prstGeom>
          <a:ln w="38100">
            <a:solidFill>
              <a:srgbClr val="FF2600"/>
            </a:solidFill>
            <a:miter lim="400000"/>
          </a:ln>
        </p:spPr>
        <p:txBody>
          <a:bodyPr lIns="50800" tIns="50800" rIns="50800" bIns="50800" anchor="ctr"/>
          <a:lstStyle/>
          <a:p>
            <a:pPr algn="ctr" defTabSz="456406">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93" name="Shape 1393"/>
          <p:cNvSpPr/>
          <p:nvPr/>
        </p:nvSpPr>
        <p:spPr>
          <a:xfrm>
            <a:off x="4372451" y="7889530"/>
            <a:ext cx="761345" cy="405400"/>
          </a:xfrm>
          <a:prstGeom prst="rect">
            <a:avLst/>
          </a:prstGeom>
          <a:ln w="38100">
            <a:solidFill>
              <a:srgbClr val="FF2600"/>
            </a:solidFill>
            <a:miter lim="400000"/>
          </a:ln>
        </p:spPr>
        <p:txBody>
          <a:bodyPr lIns="50800" tIns="50800" rIns="50800" bIns="50800" anchor="ctr"/>
          <a:lstStyle/>
          <a:p>
            <a:pPr algn="ctr" defTabSz="456406">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94" name="Shape 1394"/>
          <p:cNvSpPr/>
          <p:nvPr/>
        </p:nvSpPr>
        <p:spPr>
          <a:xfrm>
            <a:off x="217722" y="1275061"/>
            <a:ext cx="2156333" cy="3654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b="1" i="1" sz="1600">
                <a:solidFill>
                  <a:srgbClr val="0433FF"/>
                </a:solidFill>
                <a:latin typeface="Helvetica Neue"/>
                <a:ea typeface="Helvetica Neue"/>
                <a:cs typeface="Helvetica Neue"/>
                <a:sym typeface="Helvetica Neue"/>
              </a:defRPr>
            </a:lvl1pPr>
          </a:lstStyle>
          <a:p>
            <a:pPr/>
            <a:r>
              <a:t>H20 Scenario</a:t>
            </a:r>
          </a:p>
        </p:txBody>
      </p:sp>
      <p:sp>
        <p:nvSpPr>
          <p:cNvPr id="1395" name="Shape 1395"/>
          <p:cNvSpPr/>
          <p:nvPr/>
        </p:nvSpPr>
        <p:spPr>
          <a:xfrm>
            <a:off x="252609" y="1683849"/>
            <a:ext cx="2086559"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30862">
              <a:defRPr sz="1400">
                <a:latin typeface="Helvetica Neue"/>
                <a:ea typeface="Helvetica Neue"/>
                <a:cs typeface="Helvetica Neue"/>
                <a:sym typeface="Helvetica Neue"/>
              </a:defRPr>
            </a:lvl1pPr>
          </a:lstStyle>
          <a:p>
            <a:pPr/>
            <a:r>
              <a:t>arXiv: 1506.05992</a:t>
            </a:r>
          </a:p>
        </p:txBody>
      </p:sp>
      <p:sp>
        <p:nvSpPr>
          <p:cNvPr id="1396" name="Shape 1396"/>
          <p:cNvSpPr/>
          <p:nvPr/>
        </p:nvSpPr>
        <p:spPr>
          <a:xfrm>
            <a:off x="252609" y="1966943"/>
            <a:ext cx="2086559"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30862">
              <a:defRPr sz="1400">
                <a:latin typeface="Helvetica Neue"/>
                <a:ea typeface="Helvetica Neue"/>
                <a:cs typeface="Helvetica Neue"/>
                <a:sym typeface="Helvetica Neue"/>
              </a:defRPr>
            </a:lvl1pPr>
          </a:lstStyle>
          <a:p>
            <a:pPr/>
            <a:r>
              <a:t>arXiv: 1506.07830</a:t>
            </a:r>
          </a:p>
        </p:txBody>
      </p:sp>
      <p:sp>
        <p:nvSpPr>
          <p:cNvPr id="1397" name="Shape 1397"/>
          <p:cNvSpPr/>
          <p:nvPr/>
        </p:nvSpPr>
        <p:spPr>
          <a:xfrm>
            <a:off x="123017" y="1279453"/>
            <a:ext cx="1995240" cy="1064536"/>
          </a:xfrm>
          <a:prstGeom prst="rect">
            <a:avLst/>
          </a:prstGeom>
          <a:ln w="3175">
            <a:solidFill>
              <a:srgbClr val="000000"/>
            </a:solidFill>
            <a:miter lim="400000"/>
          </a:ln>
        </p:spPr>
        <p:txBody>
          <a:bodyPr lIns="50800" tIns="50800" rIns="50800" bIns="50800" anchor="ctr"/>
          <a:lstStyle/>
          <a:p>
            <a:pPr algn="ctr" defTabSz="830862">
              <a:defRPr sz="2000">
                <a:solidFill>
                  <a:srgbClr val="FFFFFF"/>
                </a:solidFill>
                <a:latin typeface="ヒラギノ角ゴ ProN W3"/>
                <a:ea typeface="ヒラギノ角ゴ ProN W3"/>
                <a:cs typeface="ヒラギノ角ゴ ProN W3"/>
                <a:sym typeface="ヒラギノ角ゴ ProN W3"/>
              </a:defRPr>
            </a:pPr>
          </a:p>
        </p:txBody>
      </p:sp>
      <p:sp>
        <p:nvSpPr>
          <p:cNvPr id="1398" name="Shape 1398"/>
          <p:cNvSpPr/>
          <p:nvPr/>
        </p:nvSpPr>
        <p:spPr>
          <a:xfrm>
            <a:off x="11061027" y="5998312"/>
            <a:ext cx="94431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defRPr b="1" i="1" sz="2400">
                <a:solidFill>
                  <a:srgbClr val="FF2C79"/>
                </a:solidFill>
              </a:defRPr>
            </a:lvl1pPr>
          </a:lstStyle>
          <a:p>
            <a:pPr/>
            <a:r>
              <a:t>→ 3%</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0" name="Shape 1400"/>
          <p:cNvSpPr/>
          <p:nvPr>
            <p:ph type="sldNum" sz="quarter" idx="4294967295"/>
          </p:nvPr>
        </p:nvSpPr>
        <p:spPr>
          <a:xfrm>
            <a:off x="12509500" y="9245600"/>
            <a:ext cx="317501" cy="406400"/>
          </a:xfrm>
          <a:prstGeom prst="rect">
            <a:avLst/>
          </a:prstGeom>
          <a:ln>
            <a:miter lim="400000"/>
          </a:ln>
          <a:extLst>
            <a:ext uri="{C572A759-6A51-4108-AA02-DFA0A04FC94B}">
              <ma14:wrappingTextBoxFlag xmlns:ma14="http://schemas.microsoft.com/office/mac/drawingml/2011/main" val="1"/>
            </a:ext>
          </a:extLst>
        </p:spPr>
        <p:txBody>
          <a:bodyPr lIns="50800" tIns="50800" rIns="50800" bIns="50800" anchor="t"/>
          <a:lstStyle>
            <a:lvl1pPr marR="685800" algn="ctr" defTabSz="584200">
              <a:defRPr>
                <a:solidFill>
                  <a:srgbClr val="93741C"/>
                </a:solidFill>
                <a:uFillTx/>
                <a:latin typeface="Palatino"/>
                <a:ea typeface="Palatino"/>
                <a:cs typeface="Palatino"/>
                <a:sym typeface="Palatino"/>
              </a:defRPr>
            </a:lvl1pPr>
          </a:lstStyle>
          <a:p>
            <a:pPr/>
            <a:fld id="{86CB4B4D-7CA3-9044-876B-883B54F8677D}" type="slidenum"/>
          </a:p>
        </p:txBody>
      </p:sp>
      <p:pic>
        <p:nvPicPr>
          <p:cNvPr id="1401" name="tth.pdf"/>
          <p:cNvPicPr>
            <a:picLocks noChangeAspect="1"/>
          </p:cNvPicPr>
          <p:nvPr/>
        </p:nvPicPr>
        <p:blipFill>
          <a:blip r:embed="rId2">
            <a:extLst/>
          </a:blip>
          <a:stretch>
            <a:fillRect/>
          </a:stretch>
        </p:blipFill>
        <p:spPr>
          <a:xfrm>
            <a:off x="2338554" y="1674446"/>
            <a:ext cx="8835692" cy="6404708"/>
          </a:xfrm>
          <a:prstGeom prst="rect">
            <a:avLst/>
          </a:prstGeom>
          <a:ln w="88900">
            <a:miter lim="400000"/>
          </a:ln>
        </p:spPr>
      </p:pic>
      <p:sp>
        <p:nvSpPr>
          <p:cNvPr id="1402" name="Shape 1402"/>
          <p:cNvSpPr/>
          <p:nvPr/>
        </p:nvSpPr>
        <p:spPr>
          <a:xfrm>
            <a:off x="666551" y="514350"/>
            <a:ext cx="11671698" cy="752674"/>
          </a:xfrm>
          <a:prstGeom prst="rect">
            <a:avLst/>
          </a:prstGeom>
          <a:ln w="12700">
            <a:miter lim="400000"/>
          </a:ln>
          <a:effectLst>
            <a:outerShdw sx="100000" sy="100000" kx="0" ky="0" algn="b" rotWithShape="0" blurRad="0" dist="0" dir="5400000">
              <a:srgbClr val="FFFFFF"/>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b="1" i="1" sz="3400">
                <a:solidFill>
                  <a:srgbClr val="6E603B"/>
                </a:solidFill>
                <a:latin typeface="Helvetica Neue"/>
                <a:ea typeface="Helvetica Neue"/>
                <a:cs typeface="Helvetica Neue"/>
                <a:sym typeface="Helvetica Neue"/>
              </a:defRPr>
            </a:lvl1pPr>
          </a:lstStyle>
          <a:p>
            <a:pPr/>
            <a:r>
              <a:t>Top Yukawa coupling</a:t>
            </a:r>
          </a:p>
        </p:txBody>
      </p:sp>
      <p:sp>
        <p:nvSpPr>
          <p:cNvPr id="1403" name="Shape 1403"/>
          <p:cNvSpPr/>
          <p:nvPr/>
        </p:nvSpPr>
        <p:spPr>
          <a:xfrm>
            <a:off x="10031408" y="8087936"/>
            <a:ext cx="104772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200">
                <a:solidFill>
                  <a:srgbClr val="6E603B"/>
                </a:solidFill>
                <a:latin typeface="Palatino"/>
                <a:ea typeface="Palatino"/>
                <a:cs typeface="Palatino"/>
                <a:sym typeface="Palatino"/>
              </a:defRPr>
            </a:lvl1pPr>
          </a:lstStyle>
          <a:p>
            <a:pPr/>
            <a:r>
              <a:t>Y. Sudo</a:t>
            </a:r>
          </a:p>
        </p:txBody>
      </p:sp>
      <p:sp>
        <p:nvSpPr>
          <p:cNvPr id="1404" name="Shape 1404"/>
          <p:cNvSpPr/>
          <p:nvPr/>
        </p:nvSpPr>
        <p:spPr>
          <a:xfrm>
            <a:off x="736600" y="319186"/>
            <a:ext cx="1892300" cy="1143001"/>
          </a:xfrm>
          <a:prstGeom prst="rect">
            <a:avLst/>
          </a:prstGeom>
          <a:solidFill>
            <a:srgbClr val="FFFFFF">
              <a:alpha val="89999"/>
            </a:srgbClr>
          </a:solidFill>
          <a:ln w="3175">
            <a:solidFill>
              <a:srgbClr val="FFFFFF">
                <a:alpha val="89999"/>
              </a:srgbClr>
            </a:solidFill>
            <a:miter lim="400000"/>
          </a:ln>
          <a:effectLst>
            <a:outerShdw sx="100000" sy="100000" kx="0" ky="0" algn="b" rotWithShape="0" blurRad="101600" dist="50800" dir="2700000">
              <a:srgbClr val="000000">
                <a:alpha val="75000"/>
              </a:srgbClr>
            </a:outerShdw>
          </a:effectLst>
        </p:spPr>
        <p:txBody>
          <a:bodyPr lIns="0" tIns="0" rIns="0" bIns="0"/>
          <a:lstStyle/>
          <a:p>
            <a:pPr algn="ctr" defTabSz="584200">
              <a:buClr>
                <a:srgbClr val="000000"/>
              </a:buClr>
              <a:defRPr sz="36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405" name="-e+e-ttH.pdf"/>
          <p:cNvPicPr>
            <a:picLocks noChangeAspect="1"/>
          </p:cNvPicPr>
          <p:nvPr/>
        </p:nvPicPr>
        <p:blipFill>
          <a:blip r:embed="rId3">
            <a:extLst/>
          </a:blip>
          <a:stretch>
            <a:fillRect/>
          </a:stretch>
        </p:blipFill>
        <p:spPr>
          <a:xfrm>
            <a:off x="952500" y="369986"/>
            <a:ext cx="1511300" cy="1079501"/>
          </a:xfrm>
          <a:prstGeom prst="rect">
            <a:avLst/>
          </a:prstGeom>
          <a:ln w="88900">
            <a:miter lim="400000"/>
          </a:ln>
        </p:spPr>
      </p:pic>
      <p:sp>
        <p:nvSpPr>
          <p:cNvPr id="1406" name="Shape 1406"/>
          <p:cNvSpPr/>
          <p:nvPr/>
        </p:nvSpPr>
        <p:spPr>
          <a:xfrm>
            <a:off x="2318681" y="8786984"/>
            <a:ext cx="8367438"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b="1" i="1" sz="3400">
                <a:solidFill>
                  <a:srgbClr val="0433FF"/>
                </a:solidFill>
                <a:latin typeface="Helvetica Neue"/>
                <a:ea typeface="Helvetica Neue"/>
                <a:cs typeface="Helvetica Neue"/>
                <a:sym typeface="Helvetica Neue"/>
              </a:defRPr>
            </a:pPr>
            <a:r>
              <a:t>Slight increase of E</a:t>
            </a:r>
            <a:r>
              <a:rPr baseline="-5999"/>
              <a:t>max</a:t>
            </a:r>
            <a:r>
              <a:t> is very beneficial!</a:t>
            </a:r>
          </a:p>
        </p:txBody>
      </p:sp>
      <p:sp>
        <p:nvSpPr>
          <p:cNvPr id="1407" name="Shape 1407"/>
          <p:cNvSpPr/>
          <p:nvPr/>
        </p:nvSpPr>
        <p:spPr>
          <a:xfrm flipV="1">
            <a:off x="5773375" y="3907902"/>
            <a:ext cx="1" cy="1079501"/>
          </a:xfrm>
          <a:prstGeom prst="line">
            <a:avLst/>
          </a:prstGeom>
          <a:ln w="38100">
            <a:solidFill>
              <a:srgbClr val="000000"/>
            </a:solidFill>
            <a:miter lim="400000"/>
            <a:headEnd type="triangle"/>
          </a:ln>
        </p:spPr>
        <p:txBody>
          <a:bodyPr lIns="50800" tIns="50800" rIns="50800" bIns="50800" anchor="ctr"/>
          <a:lstStyle/>
          <a:p>
            <a:pPr algn="ctr" defTabSz="584200">
              <a:defRPr sz="2200">
                <a:latin typeface="ヒラギノ角ゴ ProN W3"/>
                <a:ea typeface="ヒラギノ角ゴ ProN W3"/>
                <a:cs typeface="ヒラギノ角ゴ ProN W3"/>
                <a:sym typeface="ヒラギノ角ゴ ProN W3"/>
              </a:defRPr>
            </a:pPr>
          </a:p>
        </p:txBody>
      </p:sp>
      <p:sp>
        <p:nvSpPr>
          <p:cNvPr id="1408" name="Shape 1408"/>
          <p:cNvSpPr/>
          <p:nvPr/>
        </p:nvSpPr>
        <p:spPr>
          <a:xfrm flipV="1">
            <a:off x="7147598" y="3276215"/>
            <a:ext cx="1" cy="2061499"/>
          </a:xfrm>
          <a:prstGeom prst="line">
            <a:avLst/>
          </a:prstGeom>
          <a:ln w="38100">
            <a:solidFill>
              <a:srgbClr val="000000"/>
            </a:solidFill>
            <a:miter lim="400000"/>
            <a:headEnd type="triangle"/>
          </a:ln>
        </p:spPr>
        <p:txBody>
          <a:bodyPr lIns="50800" tIns="50800" rIns="50800" bIns="50800" anchor="ctr"/>
          <a:lstStyle/>
          <a:p>
            <a:pPr algn="ctr" defTabSz="584200">
              <a:defRPr sz="2200">
                <a:latin typeface="ヒラギノ角ゴ ProN W3"/>
                <a:ea typeface="ヒラギノ角ゴ ProN W3"/>
                <a:cs typeface="ヒラギノ角ゴ ProN W3"/>
                <a:sym typeface="ヒラギノ角ゴ ProN W3"/>
              </a:defRPr>
            </a:pPr>
          </a:p>
        </p:txBody>
      </p:sp>
      <p:sp>
        <p:nvSpPr>
          <p:cNvPr id="1409" name="Shape 1409"/>
          <p:cNvSpPr/>
          <p:nvPr/>
        </p:nvSpPr>
        <p:spPr>
          <a:xfrm>
            <a:off x="7284888" y="3274842"/>
            <a:ext cx="603632" cy="384175"/>
          </a:xfrm>
          <a:prstGeom prst="rect">
            <a:avLst/>
          </a:prstGeom>
          <a:solidFill>
            <a:srgbClr val="FFFFFF"/>
          </a:solidFill>
          <a:ln w="3175">
            <a:solidFill>
              <a:srgbClr val="85888D"/>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200">
                <a:latin typeface="ヒラギノ角ゴ ProN W3"/>
                <a:ea typeface="ヒラギノ角ゴ ProN W3"/>
                <a:cs typeface="ヒラギノ角ゴ ProN W3"/>
                <a:sym typeface="ヒラギノ角ゴ ProN W3"/>
              </a:defRPr>
            </a:lvl1pPr>
          </a:lstStyle>
          <a:p>
            <a:pPr/>
            <a:r>
              <a:t>x~4</a:t>
            </a:r>
          </a:p>
        </p:txBody>
      </p:sp>
      <p:sp>
        <p:nvSpPr>
          <p:cNvPr id="1410" name="Shape 1410"/>
          <p:cNvSpPr/>
          <p:nvPr/>
        </p:nvSpPr>
        <p:spPr>
          <a:xfrm>
            <a:off x="5932481" y="3822143"/>
            <a:ext cx="602514" cy="384176"/>
          </a:xfrm>
          <a:prstGeom prst="rect">
            <a:avLst/>
          </a:prstGeom>
          <a:ln w="3175">
            <a:solidFill>
              <a:srgbClr val="85888D"/>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200">
                <a:latin typeface="ヒラギノ角ゴ ProN W3"/>
                <a:ea typeface="ヒラギノ角ゴ ProN W3"/>
                <a:cs typeface="ヒラギノ角ゴ ProN W3"/>
                <a:sym typeface="ヒラギノ角ゴ ProN W3"/>
              </a:defRPr>
            </a:lvl1pPr>
          </a:lstStyle>
          <a:p>
            <a:pPr/>
            <a:r>
              <a:t>x~2</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2" name="pasted-image.tif"/>
          <p:cNvPicPr>
            <a:picLocks noChangeAspect="1"/>
          </p:cNvPicPr>
          <p:nvPr/>
        </p:nvPicPr>
        <p:blipFill>
          <a:blip r:embed="rId2">
            <a:extLst/>
          </a:blip>
          <a:stretch>
            <a:fillRect/>
          </a:stretch>
        </p:blipFill>
        <p:spPr>
          <a:xfrm>
            <a:off x="2230397" y="989050"/>
            <a:ext cx="8544006" cy="7775500"/>
          </a:xfrm>
          <a:prstGeom prst="rect">
            <a:avLst/>
          </a:prstGeom>
          <a:ln w="88900">
            <a:miter lim="400000"/>
          </a:ln>
        </p:spPr>
      </p:pic>
      <p:sp>
        <p:nvSpPr>
          <p:cNvPr id="1413" name="Shape 1413"/>
          <p:cNvSpPr/>
          <p:nvPr>
            <p:ph type="sldNum" sz="quarter" idx="4294967295"/>
          </p:nvPr>
        </p:nvSpPr>
        <p:spPr>
          <a:xfrm>
            <a:off x="11385522" y="9417546"/>
            <a:ext cx="1605213" cy="327433"/>
          </a:xfrm>
          <a:prstGeom prst="rect">
            <a:avLst/>
          </a:prstGeom>
          <a:ln>
            <a:miter lim="400000"/>
          </a:ln>
          <a:extLst>
            <a:ext uri="{C572A759-6A51-4108-AA02-DFA0A04FC94B}">
              <ma14:wrappingTextBoxFlag xmlns:ma14="http://schemas.microsoft.com/office/mac/drawingml/2011/main" val="1"/>
            </a:ext>
          </a:extLst>
        </p:spPr>
        <p:txBody>
          <a:bodyPr wrap="square" lIns="65023" tIns="65023" rIns="65023" bIns="65023" anchor="b">
            <a:normAutofit fontScale="100000" lnSpcReduction="0"/>
          </a:bodyPr>
          <a:lstStyle>
            <a:lvl1pPr defTabSz="457200">
              <a:defRPr sz="1400">
                <a:solidFill>
                  <a:srgbClr val="000000"/>
                </a:solidFill>
                <a:uFillTx/>
                <a:latin typeface="Arial"/>
                <a:ea typeface="Arial"/>
                <a:cs typeface="Arial"/>
                <a:sym typeface="Arial"/>
              </a:defRPr>
            </a:lvl1pPr>
          </a:lstStyle>
          <a:p>
            <a:pPr/>
            <a:fld id="{86CB4B4D-7CA3-9044-876B-883B54F8677D}" type="slidenum"/>
          </a:p>
        </p:txBody>
      </p:sp>
      <p:sp>
        <p:nvSpPr>
          <p:cNvPr id="1414" name="Shape 1414"/>
          <p:cNvSpPr/>
          <p:nvPr/>
        </p:nvSpPr>
        <p:spPr>
          <a:xfrm>
            <a:off x="2716749" y="8002149"/>
            <a:ext cx="8430843" cy="1"/>
          </a:xfrm>
          <a:prstGeom prst="line">
            <a:avLst/>
          </a:prstGeom>
          <a:ln w="3175">
            <a:solidFill>
              <a:srgbClr val="4F81BD"/>
            </a:solidFill>
            <a:prstDash val="sysDot"/>
            <a:miter lim="400000"/>
          </a:ln>
        </p:spPr>
        <p:txBody>
          <a:bodyPr lIns="65023" tIns="65023" rIns="65023" bIns="65023"/>
          <a:lstStyle/>
          <a:p>
            <a:pPr defTabSz="585216">
              <a:defRPr sz="1400"/>
            </a:pPr>
          </a:p>
        </p:txBody>
      </p:sp>
      <p:sp>
        <p:nvSpPr>
          <p:cNvPr id="1415" name="Shape 1415"/>
          <p:cNvSpPr/>
          <p:nvPr/>
        </p:nvSpPr>
        <p:spPr>
          <a:xfrm>
            <a:off x="10250410" y="948595"/>
            <a:ext cx="205790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747776">
              <a:defRPr b="1" sz="3000">
                <a:latin typeface="Helvetica Neue"/>
                <a:ea typeface="Helvetica Neue"/>
                <a:cs typeface="Helvetica Neue"/>
                <a:sym typeface="Helvetica Neue"/>
              </a:defRPr>
            </a:pPr>
            <a:r>
              <a:rPr>
                <a:solidFill>
                  <a:srgbClr val="FF2C79"/>
                </a:solidFill>
              </a:rPr>
              <a:t>Σ</a:t>
            </a:r>
            <a:r>
              <a:rPr baseline="-5999">
                <a:solidFill>
                  <a:srgbClr val="FF2C79"/>
                </a:solidFill>
              </a:rPr>
              <a:t>SM</a:t>
            </a:r>
            <a:r>
              <a:rPr>
                <a:solidFill>
                  <a:srgbClr val="FF2C79"/>
                </a:solidFill>
              </a:rPr>
              <a:t> BR = 1</a:t>
            </a:r>
          </a:p>
        </p:txBody>
      </p:sp>
      <p:sp>
        <p:nvSpPr>
          <p:cNvPr id="1416" name="Shape 1416"/>
          <p:cNvSpPr/>
          <p:nvPr/>
        </p:nvSpPr>
        <p:spPr>
          <a:xfrm>
            <a:off x="217722" y="1122661"/>
            <a:ext cx="2156333" cy="3654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b="1" i="1" sz="1600">
                <a:solidFill>
                  <a:srgbClr val="0433FF"/>
                </a:solidFill>
                <a:latin typeface="Helvetica Neue"/>
                <a:ea typeface="Helvetica Neue"/>
                <a:cs typeface="Helvetica Neue"/>
                <a:sym typeface="Helvetica Neue"/>
              </a:defRPr>
            </a:lvl1pPr>
          </a:lstStyle>
          <a:p>
            <a:pPr/>
            <a:r>
              <a:t>H20 Scenario</a:t>
            </a:r>
          </a:p>
        </p:txBody>
      </p:sp>
      <p:sp>
        <p:nvSpPr>
          <p:cNvPr id="1417" name="Shape 1417"/>
          <p:cNvSpPr/>
          <p:nvPr/>
        </p:nvSpPr>
        <p:spPr>
          <a:xfrm>
            <a:off x="252609" y="1531449"/>
            <a:ext cx="2086559"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30862">
              <a:defRPr sz="1400">
                <a:latin typeface="Helvetica Neue"/>
                <a:ea typeface="Helvetica Neue"/>
                <a:cs typeface="Helvetica Neue"/>
                <a:sym typeface="Helvetica Neue"/>
              </a:defRPr>
            </a:lvl1pPr>
          </a:lstStyle>
          <a:p>
            <a:pPr/>
            <a:r>
              <a:t>arXiv: 1506.05992</a:t>
            </a:r>
          </a:p>
        </p:txBody>
      </p:sp>
      <p:sp>
        <p:nvSpPr>
          <p:cNvPr id="1418" name="Shape 1418"/>
          <p:cNvSpPr/>
          <p:nvPr/>
        </p:nvSpPr>
        <p:spPr>
          <a:xfrm>
            <a:off x="252609" y="1814543"/>
            <a:ext cx="2086559"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30862">
              <a:defRPr sz="1400">
                <a:latin typeface="Helvetica Neue"/>
                <a:ea typeface="Helvetica Neue"/>
                <a:cs typeface="Helvetica Neue"/>
                <a:sym typeface="Helvetica Neue"/>
              </a:defRPr>
            </a:lvl1pPr>
          </a:lstStyle>
          <a:p>
            <a:pPr/>
            <a:r>
              <a:t>arXiv: 1506.07830</a:t>
            </a:r>
          </a:p>
        </p:txBody>
      </p:sp>
      <p:sp>
        <p:nvSpPr>
          <p:cNvPr id="1419" name="Shape 1419"/>
          <p:cNvSpPr/>
          <p:nvPr/>
        </p:nvSpPr>
        <p:spPr>
          <a:xfrm>
            <a:off x="123017" y="1127053"/>
            <a:ext cx="1995240" cy="1064536"/>
          </a:xfrm>
          <a:prstGeom prst="rect">
            <a:avLst/>
          </a:prstGeom>
          <a:ln w="3175">
            <a:solidFill>
              <a:srgbClr val="000000"/>
            </a:solidFill>
            <a:miter lim="400000"/>
          </a:ln>
        </p:spPr>
        <p:txBody>
          <a:bodyPr lIns="50800" tIns="50800" rIns="50800" bIns="50800" anchor="ctr"/>
          <a:lstStyle/>
          <a:p>
            <a:pPr algn="ctr" defTabSz="830862">
              <a:defRPr sz="2000">
                <a:solidFill>
                  <a:srgbClr val="FFFFFF"/>
                </a:solidFill>
                <a:latin typeface="ヒラギノ角ゴ ProN W3"/>
                <a:ea typeface="ヒラギノ角ゴ ProN W3"/>
                <a:cs typeface="ヒラギノ角ゴ ProN W3"/>
                <a:sym typeface="ヒラギノ角ゴ ProN W3"/>
              </a:defRPr>
            </a:pPr>
          </a:p>
        </p:txBody>
      </p:sp>
      <p:sp>
        <p:nvSpPr>
          <p:cNvPr id="1420" name="Shape 1420"/>
          <p:cNvSpPr/>
          <p:nvPr/>
        </p:nvSpPr>
        <p:spPr>
          <a:xfrm>
            <a:off x="1329662" y="382964"/>
            <a:ext cx="10345475" cy="54938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i="1" sz="3000">
                <a:latin typeface="+mn-lt"/>
                <a:ea typeface="+mn-ea"/>
                <a:cs typeface="+mn-cs"/>
                <a:sym typeface="Calibri"/>
              </a:defRPr>
            </a:pPr>
            <a:r>
              <a:rPr b="1">
                <a:solidFill>
                  <a:srgbClr val="FF2C79"/>
                </a:solidFill>
                <a:latin typeface="Arial"/>
                <a:ea typeface="Arial"/>
                <a:cs typeface="Arial"/>
                <a:sym typeface="Arial"/>
              </a:rPr>
              <a:t>Model-dependent </a:t>
            </a:r>
            <a:r>
              <a:rPr b="1">
                <a:solidFill>
                  <a:srgbClr val="000090"/>
                </a:solidFill>
                <a:latin typeface="Arial"/>
                <a:ea typeface="Arial"/>
                <a:cs typeface="Arial"/>
                <a:sym typeface="Arial"/>
              </a:rPr>
              <a:t>coupling fit </a:t>
            </a:r>
            <a:r>
              <a:rPr b="1">
                <a:solidFill>
                  <a:srgbClr val="FF2C79"/>
                </a:solidFill>
                <a:latin typeface="Arial"/>
                <a:ea typeface="Arial"/>
                <a:cs typeface="Arial"/>
                <a:sym typeface="Arial"/>
              </a:rPr>
              <a:t>(LHC-style 7-parameter fit)</a:t>
            </a:r>
          </a:p>
        </p:txBody>
      </p:sp>
      <p:grpSp>
        <p:nvGrpSpPr>
          <p:cNvPr id="1423" name="Group 1423"/>
          <p:cNvGrpSpPr/>
          <p:nvPr/>
        </p:nvGrpSpPr>
        <p:grpSpPr>
          <a:xfrm>
            <a:off x="716804" y="8684526"/>
            <a:ext cx="11571192" cy="1118575"/>
            <a:chOff x="0" y="0"/>
            <a:chExt cx="11571190" cy="1118573"/>
          </a:xfrm>
        </p:grpSpPr>
        <p:sp>
          <p:nvSpPr>
            <p:cNvPr id="1422" name="Shape 1422"/>
            <p:cNvSpPr/>
            <p:nvPr/>
          </p:nvSpPr>
          <p:spPr>
            <a:xfrm>
              <a:off x="215900" y="139700"/>
              <a:ext cx="11139390" cy="559775"/>
            </a:xfrm>
            <a:prstGeom prst="rect">
              <a:avLst/>
            </a:prstGeom>
            <a:noFill/>
            <a:ln>
              <a:noFill/>
            </a:ln>
            <a:effectLst/>
            <a:extLst>
              <a:ext uri="{C572A759-6A51-4108-AA02-DFA0A04FC94B}">
                <ma14:wrappingTextBoxFlag xmlns:ma14="http://schemas.microsoft.com/office/mac/drawingml/2011/main" val="1"/>
              </a:ext>
            </a:extLst>
          </p:spPr>
          <p:txBody>
            <a:bodyPr wrap="square" lIns="56444" tIns="56444" rIns="56444" bIns="56444" numCol="1" anchor="t">
              <a:spAutoFit/>
            </a:bodyPr>
            <a:lstStyle>
              <a:lvl1pPr algn="ctr" defTabSz="830862">
                <a:defRPr b="1" i="1" sz="2800">
                  <a:solidFill>
                    <a:srgbClr val="FF2C79"/>
                  </a:solidFill>
                  <a:latin typeface="Helvetica Neue"/>
                  <a:ea typeface="Helvetica Neue"/>
                  <a:cs typeface="Helvetica Neue"/>
                  <a:sym typeface="Helvetica Neue"/>
                </a:defRPr>
              </a:lvl1pPr>
            </a:lstStyle>
            <a:p>
              <a:pPr/>
              <a:r>
                <a:t>Possible to achieve precision far exceeding LHC!</a:t>
              </a:r>
            </a:p>
          </p:txBody>
        </p:sp>
        <p:pic>
          <p:nvPicPr>
            <p:cNvPr id="1421" name=""/>
            <p:cNvPicPr>
              <a:picLocks noChangeAspect="0"/>
            </p:cNvPicPr>
            <p:nvPr/>
          </p:nvPicPr>
          <p:blipFill>
            <a:blip r:embed="rId3">
              <a:extLst/>
            </a:blip>
            <a:stretch>
              <a:fillRect/>
            </a:stretch>
          </p:blipFill>
          <p:spPr>
            <a:xfrm>
              <a:off x="-1" y="0"/>
              <a:ext cx="11571192" cy="1118574"/>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5" name="Shape 1425"/>
          <p:cNvSpPr/>
          <p:nvPr>
            <p:ph type="title"/>
          </p:nvPr>
        </p:nvSpPr>
        <p:spPr>
          <a:xfrm>
            <a:off x="1269999" y="917440"/>
            <a:ext cx="10464801" cy="7918720"/>
          </a:xfrm>
          <a:prstGeom prst="rect">
            <a:avLst/>
          </a:prstGeom>
        </p:spPr>
        <p:txBody>
          <a:bodyPr/>
          <a:lstStyle>
            <a:lvl1pPr defTabSz="830862"/>
          </a:lstStyle>
          <a:p>
            <a:pPr/>
            <a:r>
              <a:t>Fingerprinting</a:t>
            </a:r>
          </a:p>
        </p:txBody>
      </p:sp>
      <p:sp>
        <p:nvSpPr>
          <p:cNvPr id="1426" name="Shape 1426"/>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8" name="pasted-image.tif"/>
          <p:cNvPicPr>
            <a:picLocks noChangeAspect="1"/>
          </p:cNvPicPr>
          <p:nvPr/>
        </p:nvPicPr>
        <p:blipFill>
          <a:blip r:embed="rId2">
            <a:extLst/>
          </a:blip>
          <a:stretch>
            <a:fillRect/>
          </a:stretch>
        </p:blipFill>
        <p:spPr>
          <a:xfrm>
            <a:off x="0" y="3024170"/>
            <a:ext cx="13004801" cy="5483260"/>
          </a:xfrm>
          <a:prstGeom prst="rect">
            <a:avLst/>
          </a:prstGeom>
          <a:ln w="88900">
            <a:miter lim="400000"/>
          </a:ln>
        </p:spPr>
      </p:pic>
      <p:sp>
        <p:nvSpPr>
          <p:cNvPr id="1429" name="Shape 1429"/>
          <p:cNvSpPr/>
          <p:nvPr>
            <p:ph type="sldNum" sz="quarter" idx="4294967295"/>
          </p:nvPr>
        </p:nvSpPr>
        <p:spPr>
          <a:xfrm>
            <a:off x="11313432" y="9313320"/>
            <a:ext cx="1605214" cy="327432"/>
          </a:xfrm>
          <a:prstGeom prst="rect">
            <a:avLst/>
          </a:prstGeom>
          <a:ln>
            <a:miter lim="400000"/>
          </a:ln>
          <a:extLst>
            <a:ext uri="{C572A759-6A51-4108-AA02-DFA0A04FC94B}">
              <ma14:wrappingTextBoxFlag xmlns:ma14="http://schemas.microsoft.com/office/mac/drawingml/2011/main" val="1"/>
            </a:ext>
          </a:extLst>
        </p:spPr>
        <p:txBody>
          <a:bodyPr wrap="square" lIns="65023" tIns="65023" rIns="65023" bIns="65023" anchor="b">
            <a:normAutofit fontScale="100000" lnSpcReduction="0"/>
          </a:bodyPr>
          <a:lstStyle>
            <a:lvl1pPr defTabSz="457200">
              <a:defRPr b="1" sz="1400">
                <a:solidFill>
                  <a:srgbClr val="000000"/>
                </a:solidFill>
                <a:uFillTx/>
                <a:latin typeface="Arial"/>
                <a:ea typeface="Arial"/>
                <a:cs typeface="Arial"/>
                <a:sym typeface="Arial"/>
              </a:defRPr>
            </a:lvl1pPr>
          </a:lstStyle>
          <a:p>
            <a:pPr/>
            <a:fld id="{86CB4B4D-7CA3-9044-876B-883B54F8677D}" type="slidenum"/>
          </a:p>
        </p:txBody>
      </p:sp>
      <p:sp>
        <p:nvSpPr>
          <p:cNvPr id="1430" name="Shape 1430"/>
          <p:cNvSpPr/>
          <p:nvPr>
            <p:ph type="title" idx="4294967295"/>
          </p:nvPr>
        </p:nvSpPr>
        <p:spPr>
          <a:xfrm>
            <a:off x="884612" y="-21961"/>
            <a:ext cx="10452101" cy="1371601"/>
          </a:xfrm>
          <a:prstGeom prst="rect">
            <a:avLst/>
          </a:prstGeom>
          <a:ln>
            <a:miter lim="400000"/>
          </a:ln>
        </p:spPr>
        <p:txBody>
          <a:bodyPr lIns="50800" tIns="50800" rIns="50800" bIns="50800"/>
          <a:lstStyle>
            <a:lvl1pPr defTabSz="649111">
              <a:defRPr b="1" sz="6000">
                <a:uFillTx/>
                <a:latin typeface="Helvetica Neue"/>
                <a:ea typeface="Helvetica Neue"/>
                <a:cs typeface="Helvetica Neue"/>
                <a:sym typeface="Helvetica Neue"/>
              </a:defRPr>
            </a:lvl1pPr>
          </a:lstStyle>
          <a:p>
            <a:pPr/>
            <a:r>
              <a:t>Fingerprinting</a:t>
            </a:r>
          </a:p>
        </p:txBody>
      </p:sp>
      <p:sp>
        <p:nvSpPr>
          <p:cNvPr id="1431" name="Shape 1431"/>
          <p:cNvSpPr/>
          <p:nvPr/>
        </p:nvSpPr>
        <p:spPr>
          <a:xfrm>
            <a:off x="2229959" y="2185210"/>
            <a:ext cx="2929556" cy="75840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i="1" sz="2800">
                <a:latin typeface="+mn-lt"/>
                <a:ea typeface="+mn-ea"/>
                <a:cs typeface="+mn-cs"/>
                <a:sym typeface="Calibri"/>
              </a:defRPr>
            </a:pPr>
            <a:r>
              <a:rPr b="1">
                <a:latin typeface="Arial"/>
                <a:ea typeface="Arial"/>
                <a:cs typeface="Arial"/>
                <a:sym typeface="Arial"/>
              </a:rPr>
              <a:t>Supersymmetry</a:t>
            </a:r>
            <a:endParaRPr b="1">
              <a:latin typeface="Arial"/>
              <a:ea typeface="Arial"/>
              <a:cs typeface="Arial"/>
              <a:sym typeface="Arial"/>
            </a:endParaRPr>
          </a:p>
          <a:p>
            <a:pPr algn="ctr">
              <a:defRPr i="1" sz="1600">
                <a:latin typeface="+mn-lt"/>
                <a:ea typeface="+mn-ea"/>
                <a:cs typeface="+mn-cs"/>
                <a:sym typeface="Calibri"/>
              </a:defRPr>
            </a:pPr>
            <a:r>
              <a:rPr b="1">
                <a:latin typeface="Arial"/>
                <a:ea typeface="Arial"/>
                <a:cs typeface="Arial"/>
                <a:sym typeface="Arial"/>
              </a:rPr>
              <a:t>(MSSM)</a:t>
            </a:r>
          </a:p>
        </p:txBody>
      </p:sp>
      <p:sp>
        <p:nvSpPr>
          <p:cNvPr id="1432" name="Shape 1432"/>
          <p:cNvSpPr/>
          <p:nvPr/>
        </p:nvSpPr>
        <p:spPr>
          <a:xfrm>
            <a:off x="8569942" y="2185210"/>
            <a:ext cx="3165523" cy="75840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i="1" sz="2800">
                <a:latin typeface="+mn-lt"/>
                <a:ea typeface="+mn-ea"/>
                <a:cs typeface="+mn-cs"/>
                <a:sym typeface="Calibri"/>
              </a:defRPr>
            </a:pPr>
            <a:r>
              <a:rPr b="1">
                <a:latin typeface="Arial"/>
                <a:ea typeface="Arial"/>
                <a:cs typeface="Arial"/>
                <a:sym typeface="Arial"/>
              </a:rPr>
              <a:t>Composite Higgs</a:t>
            </a:r>
            <a:endParaRPr b="1">
              <a:latin typeface="Arial"/>
              <a:ea typeface="Arial"/>
              <a:cs typeface="Arial"/>
              <a:sym typeface="Arial"/>
            </a:endParaRPr>
          </a:p>
          <a:p>
            <a:pPr algn="ctr">
              <a:defRPr i="1" sz="1600">
                <a:latin typeface="+mn-lt"/>
                <a:ea typeface="+mn-ea"/>
                <a:cs typeface="+mn-cs"/>
                <a:sym typeface="Calibri"/>
              </a:defRPr>
            </a:pPr>
            <a:r>
              <a:rPr b="1">
                <a:latin typeface="Arial"/>
                <a:ea typeface="Arial"/>
                <a:cs typeface="Arial"/>
                <a:sym typeface="Arial"/>
              </a:rPr>
              <a:t>(MCHM5)</a:t>
            </a:r>
          </a:p>
        </p:txBody>
      </p:sp>
      <p:sp>
        <p:nvSpPr>
          <p:cNvPr id="1433" name="Shape 1433"/>
          <p:cNvSpPr/>
          <p:nvPr/>
        </p:nvSpPr>
        <p:spPr>
          <a:xfrm>
            <a:off x="10049106" y="8193021"/>
            <a:ext cx="2652015" cy="44018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algn="ctr" defTabSz="505742">
              <a:defRPr b="1" sz="2000">
                <a:latin typeface="Helvetica Neue"/>
                <a:ea typeface="Helvetica Neue"/>
                <a:cs typeface="Helvetica Neue"/>
                <a:sym typeface="Helvetica Neue"/>
              </a:defRPr>
            </a:pPr>
            <a:r>
              <a:t>ILC </a:t>
            </a:r>
            <a:r>
              <a:rPr>
                <a:solidFill>
                  <a:srgbClr val="0433FF"/>
                </a:solidFill>
              </a:rPr>
              <a:t>250+500</a:t>
            </a:r>
            <a:r>
              <a:t> LumiUP</a:t>
            </a:r>
          </a:p>
        </p:txBody>
      </p:sp>
      <p:sp>
        <p:nvSpPr>
          <p:cNvPr id="1434" name="Shape 1434"/>
          <p:cNvSpPr/>
          <p:nvPr/>
        </p:nvSpPr>
        <p:spPr>
          <a:xfrm>
            <a:off x="3434641" y="4657906"/>
            <a:ext cx="520193" cy="1279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89"/>
                </a:moveTo>
                <a:lnTo>
                  <a:pt x="10800" y="0"/>
                </a:lnTo>
                <a:lnTo>
                  <a:pt x="21600" y="4389"/>
                </a:lnTo>
                <a:lnTo>
                  <a:pt x="16200" y="4389"/>
                </a:lnTo>
                <a:lnTo>
                  <a:pt x="16200" y="21600"/>
                </a:lnTo>
                <a:lnTo>
                  <a:pt x="5400" y="21600"/>
                </a:lnTo>
                <a:lnTo>
                  <a:pt x="5400" y="4389"/>
                </a:lnTo>
                <a:close/>
              </a:path>
            </a:pathLst>
          </a:custGeom>
          <a:solidFill>
            <a:srgbClr val="000090">
              <a:alpha val="50000"/>
            </a:srgbClr>
          </a:solidFill>
          <a:ln w="12700">
            <a:miter lim="400000"/>
          </a:ln>
        </p:spPr>
        <p:txBody>
          <a:bodyPr lIns="65023" tIns="65023" rIns="65023" bIns="65023" anchor="ctr"/>
          <a:lstStyle/>
          <a:p>
            <a:pPr algn="ctr">
              <a:defRPr sz="2200">
                <a:latin typeface="Arial"/>
                <a:ea typeface="Arial"/>
                <a:cs typeface="Arial"/>
                <a:sym typeface="Arial"/>
              </a:defRPr>
            </a:pPr>
          </a:p>
        </p:txBody>
      </p:sp>
      <p:sp>
        <p:nvSpPr>
          <p:cNvPr id="1435" name="Shape 1435"/>
          <p:cNvSpPr/>
          <p:nvPr/>
        </p:nvSpPr>
        <p:spPr>
          <a:xfrm>
            <a:off x="9972380" y="5869487"/>
            <a:ext cx="520193" cy="1300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algn="ctr">
              <a:defRPr sz="2200">
                <a:latin typeface="Arial"/>
                <a:ea typeface="Arial"/>
                <a:cs typeface="Arial"/>
                <a:sym typeface="Arial"/>
              </a:defRPr>
            </a:pPr>
          </a:p>
        </p:txBody>
      </p:sp>
      <p:sp>
        <p:nvSpPr>
          <p:cNvPr id="1436" name="Shape 1436"/>
          <p:cNvSpPr/>
          <p:nvPr/>
        </p:nvSpPr>
        <p:spPr>
          <a:xfrm>
            <a:off x="217722" y="132061"/>
            <a:ext cx="2156333" cy="3654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b="1" i="1" sz="1600">
                <a:solidFill>
                  <a:srgbClr val="0433FF"/>
                </a:solidFill>
                <a:latin typeface="Helvetica Neue"/>
                <a:ea typeface="Helvetica Neue"/>
                <a:cs typeface="Helvetica Neue"/>
                <a:sym typeface="Helvetica Neue"/>
              </a:defRPr>
            </a:lvl1pPr>
          </a:lstStyle>
          <a:p>
            <a:pPr/>
            <a:r>
              <a:t>H20 Scenario</a:t>
            </a:r>
          </a:p>
        </p:txBody>
      </p:sp>
      <p:sp>
        <p:nvSpPr>
          <p:cNvPr id="1437" name="Shape 1437"/>
          <p:cNvSpPr/>
          <p:nvPr/>
        </p:nvSpPr>
        <p:spPr>
          <a:xfrm>
            <a:off x="252609" y="540849"/>
            <a:ext cx="2086559"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30862">
              <a:defRPr sz="1400">
                <a:latin typeface="Helvetica Neue"/>
                <a:ea typeface="Helvetica Neue"/>
                <a:cs typeface="Helvetica Neue"/>
                <a:sym typeface="Helvetica Neue"/>
              </a:defRPr>
            </a:lvl1pPr>
          </a:lstStyle>
          <a:p>
            <a:pPr/>
            <a:r>
              <a:t>arXiv: 1506.05992</a:t>
            </a:r>
          </a:p>
        </p:txBody>
      </p:sp>
      <p:sp>
        <p:nvSpPr>
          <p:cNvPr id="1438" name="Shape 1438"/>
          <p:cNvSpPr/>
          <p:nvPr/>
        </p:nvSpPr>
        <p:spPr>
          <a:xfrm>
            <a:off x="252609" y="823943"/>
            <a:ext cx="2086559"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30862">
              <a:defRPr sz="1400">
                <a:latin typeface="Helvetica Neue"/>
                <a:ea typeface="Helvetica Neue"/>
                <a:cs typeface="Helvetica Neue"/>
                <a:sym typeface="Helvetica Neue"/>
              </a:defRPr>
            </a:lvl1pPr>
          </a:lstStyle>
          <a:p>
            <a:pPr/>
            <a:r>
              <a:t>arXiv: 1506.07830</a:t>
            </a:r>
          </a:p>
        </p:txBody>
      </p:sp>
      <p:sp>
        <p:nvSpPr>
          <p:cNvPr id="1439" name="Shape 1439"/>
          <p:cNvSpPr/>
          <p:nvPr/>
        </p:nvSpPr>
        <p:spPr>
          <a:xfrm>
            <a:off x="123017" y="136453"/>
            <a:ext cx="1995240" cy="1064536"/>
          </a:xfrm>
          <a:prstGeom prst="rect">
            <a:avLst/>
          </a:prstGeom>
          <a:ln w="3175">
            <a:solidFill>
              <a:srgbClr val="000000"/>
            </a:solidFill>
            <a:miter lim="400000"/>
          </a:ln>
        </p:spPr>
        <p:txBody>
          <a:bodyPr lIns="50800" tIns="50800" rIns="50800" bIns="50800" anchor="ctr"/>
          <a:lstStyle/>
          <a:p>
            <a:pPr algn="ctr" defTabSz="830862">
              <a:defRPr sz="2000">
                <a:solidFill>
                  <a:srgbClr val="FFFFFF"/>
                </a:solidFill>
                <a:latin typeface="ヒラギノ角ゴ ProN W3"/>
                <a:ea typeface="ヒラギノ角ゴ ProN W3"/>
                <a:cs typeface="ヒラギノ角ゴ ProN W3"/>
                <a:sym typeface="ヒラギノ角ゴ ProN W3"/>
              </a:defRPr>
            </a:pPr>
          </a:p>
        </p:txBody>
      </p:sp>
      <p:sp>
        <p:nvSpPr>
          <p:cNvPr id="1440" name="Shape 1440"/>
          <p:cNvSpPr/>
          <p:nvPr/>
        </p:nvSpPr>
        <p:spPr>
          <a:xfrm>
            <a:off x="3347022" y="1257408"/>
            <a:ext cx="5527279" cy="584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5216">
              <a:defRPr b="1" sz="3200">
                <a:solidFill>
                  <a:srgbClr val="0433FF"/>
                </a:solidFill>
              </a:defRPr>
            </a:lvl1pPr>
          </a:lstStyle>
          <a:p>
            <a:pPr/>
            <a:r>
              <a:t>Elementary v.s. Composite?</a:t>
            </a:r>
          </a:p>
        </p:txBody>
      </p:sp>
      <p:sp>
        <p:nvSpPr>
          <p:cNvPr id="1441" name="Shape 1441"/>
          <p:cNvSpPr/>
          <p:nvPr/>
        </p:nvSpPr>
        <p:spPr>
          <a:xfrm>
            <a:off x="1885002" y="6130079"/>
            <a:ext cx="3186351" cy="7792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584200">
              <a:defRPr b="1" sz="2200">
                <a:solidFill>
                  <a:srgbClr val="FF2C79"/>
                </a:solidFill>
                <a:latin typeface="Helvetica Neue"/>
                <a:ea typeface="Helvetica Neue"/>
                <a:cs typeface="Helvetica Neue"/>
                <a:sym typeface="Helvetica Neue"/>
              </a:defRPr>
            </a:pPr>
            <a:r>
              <a:t>Upward shift only in down-type fermions</a:t>
            </a:r>
          </a:p>
        </p:txBody>
      </p:sp>
      <p:sp>
        <p:nvSpPr>
          <p:cNvPr id="1442" name="Shape 1442"/>
          <p:cNvSpPr/>
          <p:nvPr/>
        </p:nvSpPr>
        <p:spPr>
          <a:xfrm>
            <a:off x="8757958" y="4871979"/>
            <a:ext cx="2949036" cy="7792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b="1" sz="2200">
                <a:solidFill>
                  <a:srgbClr val="FF2C79"/>
                </a:solidFill>
                <a:latin typeface="Helvetica Neue"/>
                <a:ea typeface="Helvetica Neue"/>
                <a:cs typeface="Helvetica Neue"/>
                <a:sym typeface="Helvetica Neue"/>
              </a:defRPr>
            </a:lvl1pPr>
          </a:lstStyle>
          <a:p>
            <a:pPr/>
            <a:r>
              <a:t>Downward shift for all the couplings</a:t>
            </a:r>
          </a:p>
        </p:txBody>
      </p:sp>
      <p:grpSp>
        <p:nvGrpSpPr>
          <p:cNvPr id="1445" name="Group 1445"/>
          <p:cNvGrpSpPr/>
          <p:nvPr/>
        </p:nvGrpSpPr>
        <p:grpSpPr>
          <a:xfrm>
            <a:off x="675222" y="8556959"/>
            <a:ext cx="11654356" cy="1413560"/>
            <a:chOff x="0" y="0"/>
            <a:chExt cx="11654355" cy="1413558"/>
          </a:xfrm>
        </p:grpSpPr>
        <p:sp>
          <p:nvSpPr>
            <p:cNvPr id="1444" name="Shape 1444"/>
            <p:cNvSpPr/>
            <p:nvPr/>
          </p:nvSpPr>
          <p:spPr>
            <a:xfrm>
              <a:off x="215900" y="139700"/>
              <a:ext cx="11222556" cy="854759"/>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defRPr b="1" sz="2400">
                  <a:solidFill>
                    <a:srgbClr val="FF2C79"/>
                  </a:solidFill>
                  <a:latin typeface="Helvetica Neue"/>
                  <a:ea typeface="Helvetica Neue"/>
                  <a:cs typeface="Helvetica Neue"/>
                  <a:sym typeface="Helvetica Neue"/>
                </a:defRPr>
              </a:lvl1pPr>
            </a:lstStyle>
            <a:p>
              <a:pPr/>
              <a:r>
                <a:t>Complementary to direct searches at LHC: Depending on parameters, ILC’s sensitivity far exceeds that of LHC!</a:t>
              </a:r>
            </a:p>
          </p:txBody>
        </p:sp>
        <p:pic>
          <p:nvPicPr>
            <p:cNvPr id="1443" name=""/>
            <p:cNvPicPr>
              <a:picLocks noChangeAspect="0"/>
            </p:cNvPicPr>
            <p:nvPr/>
          </p:nvPicPr>
          <p:blipFill>
            <a:blip r:embed="rId3">
              <a:extLst/>
            </a:blip>
            <a:stretch>
              <a:fillRect/>
            </a:stretch>
          </p:blipFill>
          <p:spPr>
            <a:xfrm>
              <a:off x="-1" y="-1"/>
              <a:ext cx="11654357" cy="141356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05" name="Shape 805"/>
          <p:cNvSpPr/>
          <p:nvPr/>
        </p:nvSpPr>
        <p:spPr>
          <a:xfrm>
            <a:off x="6929473" y="5494613"/>
            <a:ext cx="5752877" cy="883212"/>
          </a:xfrm>
          <a:prstGeom prst="rect">
            <a:avLst/>
          </a:prstGeom>
          <a:solidFill>
            <a:srgbClr val="FFFDA3"/>
          </a:solidFill>
          <a:ln w="12700">
            <a:miter lim="400000"/>
          </a:ln>
          <a:effectLst>
            <a:reflection blurRad="0" stA="50000" stPos="0" endA="0" endPos="40000" dist="0" dir="5400000" fadeDir="5400000" sx="100000" sy="-100000" kx="0" ky="0" algn="bl" rotWithShape="0"/>
          </a:effectLst>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sp>
        <p:nvSpPr>
          <p:cNvPr id="806" name="Shape 806"/>
          <p:cNvSpPr/>
          <p:nvPr/>
        </p:nvSpPr>
        <p:spPr>
          <a:xfrm>
            <a:off x="-43224" y="828512"/>
            <a:ext cx="6463497" cy="4136410"/>
          </a:xfrm>
          <a:prstGeom prst="rect">
            <a:avLst/>
          </a:prstGeom>
          <a:solidFill>
            <a:srgbClr val="C6E6E9"/>
          </a:solidFill>
          <a:ln w="3175"/>
          <a:effectLst>
            <a:outerShdw sx="100000" sy="100000" kx="0" ky="0" algn="b" rotWithShape="0" blurRad="38100" dist="38100" dir="2700000">
              <a:srgbClr val="989996">
                <a:alpha val="43000"/>
              </a:srgbClr>
            </a:outerShdw>
          </a:effectLst>
        </p:spPr>
        <p:txBody>
          <a:bodyPr lIns="72248" tIns="72248" rIns="72248" bIns="72248" anchor="ctr"/>
          <a:lstStyle/>
          <a:p>
            <a:pPr marL="52019" marR="52019" defTabSz="914400">
              <a:defRPr sz="3200">
                <a:uFill>
                  <a:solidFill>
                    <a:srgbClr val="000000"/>
                  </a:solidFill>
                </a:uFill>
                <a:latin typeface="Arial"/>
                <a:ea typeface="Arial"/>
                <a:cs typeface="Arial"/>
                <a:sym typeface="Arial"/>
              </a:defRPr>
            </a:pPr>
          </a:p>
        </p:txBody>
      </p:sp>
      <p:grpSp>
        <p:nvGrpSpPr>
          <p:cNvPr id="815" name="Group 815"/>
          <p:cNvGrpSpPr/>
          <p:nvPr/>
        </p:nvGrpSpPr>
        <p:grpSpPr>
          <a:xfrm>
            <a:off x="1763524" y="1230481"/>
            <a:ext cx="3001906" cy="3097930"/>
            <a:chOff x="0" y="0"/>
            <a:chExt cx="3001904" cy="3097929"/>
          </a:xfrm>
        </p:grpSpPr>
        <p:sp>
          <p:nvSpPr>
            <p:cNvPr id="807" name="Shape 807"/>
            <p:cNvSpPr/>
            <p:nvPr/>
          </p:nvSpPr>
          <p:spPr>
            <a:xfrm>
              <a:off x="0" y="340375"/>
              <a:ext cx="3001905" cy="2657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54" y="21600"/>
                  </a:moveTo>
                  <a:cubicBezTo>
                    <a:pt x="11469" y="21600"/>
                    <a:pt x="11446" y="21132"/>
                    <a:pt x="12099" y="20468"/>
                  </a:cubicBezTo>
                  <a:cubicBezTo>
                    <a:pt x="12751" y="19803"/>
                    <a:pt x="13607" y="20104"/>
                    <a:pt x="14570" y="17616"/>
                  </a:cubicBezTo>
                  <a:cubicBezTo>
                    <a:pt x="15533" y="15127"/>
                    <a:pt x="16785" y="8311"/>
                    <a:pt x="17877" y="5536"/>
                  </a:cubicBezTo>
                  <a:cubicBezTo>
                    <a:pt x="18914" y="2691"/>
                    <a:pt x="19979" y="1482"/>
                    <a:pt x="21600" y="0"/>
                  </a:cubicBezTo>
                  <a:lnTo>
                    <a:pt x="0" y="54"/>
                  </a:lnTo>
                  <a:cubicBezTo>
                    <a:pt x="1148" y="1482"/>
                    <a:pt x="1964" y="2159"/>
                    <a:pt x="3262" y="4829"/>
                  </a:cubicBezTo>
                  <a:cubicBezTo>
                    <a:pt x="4298" y="7343"/>
                    <a:pt x="5795" y="14984"/>
                    <a:pt x="6753" y="17598"/>
                  </a:cubicBezTo>
                  <a:cubicBezTo>
                    <a:pt x="7712" y="20211"/>
                    <a:pt x="8565" y="19735"/>
                    <a:pt x="9171" y="20376"/>
                  </a:cubicBezTo>
                  <a:cubicBezTo>
                    <a:pt x="9776" y="21016"/>
                    <a:pt x="9839" y="21600"/>
                    <a:pt x="10654" y="21600"/>
                  </a:cubicBezTo>
                  <a:close/>
                </a:path>
              </a:pathLst>
            </a:custGeom>
            <a:gradFill flip="none" rotWithShape="1">
              <a:gsLst>
                <a:gs pos="0">
                  <a:srgbClr val="0000FF">
                    <a:alpha val="50000"/>
                  </a:srgbClr>
                </a:gs>
                <a:gs pos="47000">
                  <a:srgbClr val="3399FF">
                    <a:alpha val="50000"/>
                  </a:srgbClr>
                </a:gs>
                <a:gs pos="100000">
                  <a:srgbClr val="FFFFFF">
                    <a:alpha val="50000"/>
                  </a:srgbClr>
                </a:gs>
              </a:gsLst>
              <a:lin ang="5400000" scaled="0"/>
            </a:gradFill>
            <a:ln w="3175" cap="flat">
              <a:solidFill>
                <a:srgbClr val="7F7F7F"/>
              </a:solidFill>
              <a:prstDash val="solid"/>
              <a:bevel/>
            </a:ln>
            <a:effectLst/>
          </p:spPr>
          <p:txBody>
            <a:bodyPr wrap="square" lIns="65023" tIns="65023" rIns="65023" bIns="65023" numCol="1" anchor="ctr">
              <a:noAutofit/>
            </a:bodyPr>
            <a:lstStyle/>
            <a:p>
              <a:pPr algn="ctr">
                <a:defRPr sz="2200">
                  <a:solidFill>
                    <a:srgbClr val="FFFFFF"/>
                  </a:solidFill>
                  <a:latin typeface="Arial"/>
                  <a:ea typeface="Arial"/>
                  <a:cs typeface="Arial"/>
                  <a:sym typeface="Arial"/>
                </a:defRPr>
              </a:pPr>
            </a:p>
          </p:txBody>
        </p:sp>
        <p:pic>
          <p:nvPicPr>
            <p:cNvPr id="808" name="pasted-image.pdf"/>
            <p:cNvPicPr>
              <a:picLocks noChangeAspect="1"/>
            </p:cNvPicPr>
            <p:nvPr/>
          </p:nvPicPr>
          <p:blipFill>
            <a:blip r:embed="rId2">
              <a:extLst/>
            </a:blip>
            <a:stretch>
              <a:fillRect/>
            </a:stretch>
          </p:blipFill>
          <p:spPr>
            <a:xfrm>
              <a:off x="742326" y="1623339"/>
              <a:ext cx="1477879" cy="390991"/>
            </a:xfrm>
            <a:prstGeom prst="rect">
              <a:avLst/>
            </a:prstGeom>
            <a:ln w="88900" cap="flat">
              <a:noFill/>
              <a:miter lim="400000"/>
            </a:ln>
            <a:effectLst/>
          </p:spPr>
        </p:pic>
        <p:pic>
          <p:nvPicPr>
            <p:cNvPr id="809" name="image7.png" descr="planck-cmb-with-alpha.png"/>
            <p:cNvPicPr>
              <a:picLocks noChangeAspect="1"/>
            </p:cNvPicPr>
            <p:nvPr/>
          </p:nvPicPr>
          <p:blipFill>
            <a:blip r:embed="rId3">
              <a:extLst/>
            </a:blip>
            <a:stretch>
              <a:fillRect/>
            </a:stretch>
          </p:blipFill>
          <p:spPr>
            <a:xfrm>
              <a:off x="550397" y="906597"/>
              <a:ext cx="1870186" cy="529758"/>
            </a:xfrm>
            <a:prstGeom prst="rect">
              <a:avLst/>
            </a:prstGeom>
            <a:ln w="88900" cap="flat">
              <a:noFill/>
              <a:miter lim="400000"/>
            </a:ln>
            <a:effectLst/>
          </p:spPr>
        </p:pic>
        <p:pic>
          <p:nvPicPr>
            <p:cNvPr id="810" name="image8.png" descr="visible-skymap-edited.png"/>
            <p:cNvPicPr>
              <a:picLocks noChangeAspect="1"/>
            </p:cNvPicPr>
            <p:nvPr/>
          </p:nvPicPr>
          <p:blipFill>
            <a:blip r:embed="rId4">
              <a:extLst/>
            </a:blip>
            <a:stretch>
              <a:fillRect/>
            </a:stretch>
          </p:blipFill>
          <p:spPr>
            <a:xfrm>
              <a:off x="4147" y="0"/>
              <a:ext cx="2997758" cy="680751"/>
            </a:xfrm>
            <a:prstGeom prst="rect">
              <a:avLst/>
            </a:prstGeom>
            <a:ln w="88900" cap="flat">
              <a:noFill/>
              <a:miter lim="400000"/>
            </a:ln>
            <a:effectLst/>
          </p:spPr>
        </p:pic>
        <p:sp>
          <p:nvSpPr>
            <p:cNvPr id="811" name="Shape 811"/>
            <p:cNvSpPr/>
            <p:nvPr/>
          </p:nvSpPr>
          <p:spPr>
            <a:xfrm flipH="1">
              <a:off x="1212937" y="202803"/>
              <a:ext cx="459163" cy="2694859"/>
            </a:xfrm>
            <a:custGeom>
              <a:avLst/>
              <a:gdLst/>
              <a:ahLst/>
              <a:cxnLst>
                <a:cxn ang="0">
                  <a:pos x="wd2" y="hd2"/>
                </a:cxn>
                <a:cxn ang="5400000">
                  <a:pos x="wd2" y="hd2"/>
                </a:cxn>
                <a:cxn ang="10800000">
                  <a:pos x="wd2" y="hd2"/>
                </a:cxn>
                <a:cxn ang="16200000">
                  <a:pos x="wd2" y="hd2"/>
                </a:cxn>
              </a:cxnLst>
              <a:rect l="0" t="0" r="r" b="b"/>
              <a:pathLst>
                <a:path w="21270" h="21600" fill="norm" stroke="1" extrusionOk="0">
                  <a:moveTo>
                    <a:pt x="8127" y="21600"/>
                  </a:moveTo>
                  <a:cubicBezTo>
                    <a:pt x="3687" y="20596"/>
                    <a:pt x="5162" y="20885"/>
                    <a:pt x="0" y="19555"/>
                  </a:cubicBezTo>
                  <a:cubicBezTo>
                    <a:pt x="8522" y="19180"/>
                    <a:pt x="16909" y="19013"/>
                    <a:pt x="18152" y="15940"/>
                  </a:cubicBezTo>
                  <a:cubicBezTo>
                    <a:pt x="19394" y="12866"/>
                    <a:pt x="21600" y="6669"/>
                    <a:pt x="21229" y="0"/>
                  </a:cubicBezTo>
                </a:path>
              </a:pathLst>
            </a:custGeom>
            <a:noFill/>
            <a:ln w="25400" cap="flat">
              <a:solidFill>
                <a:srgbClr val="008000"/>
              </a:solidFill>
              <a:prstDash val="solid"/>
              <a:bevel/>
            </a:ln>
            <a:effectLst/>
          </p:spPr>
          <p:txBody>
            <a:bodyPr wrap="square" lIns="65023" tIns="65023" rIns="65023" bIns="65023" numCol="1" anchor="ctr">
              <a:noAutofit/>
            </a:bodyPr>
            <a:lstStyle/>
            <a:p>
              <a:pPr algn="ctr">
                <a:defRPr sz="2200">
                  <a:solidFill>
                    <a:srgbClr val="FFFFFF"/>
                  </a:solidFill>
                  <a:latin typeface="Arial"/>
                  <a:ea typeface="Arial"/>
                  <a:cs typeface="Arial"/>
                  <a:sym typeface="Arial"/>
                </a:defRPr>
              </a:pPr>
            </a:p>
          </p:txBody>
        </p:sp>
        <p:sp>
          <p:nvSpPr>
            <p:cNvPr id="812" name="Shape 812"/>
            <p:cNvSpPr/>
            <p:nvPr/>
          </p:nvSpPr>
          <p:spPr>
            <a:xfrm flipH="1">
              <a:off x="1666742" y="220278"/>
              <a:ext cx="229442" cy="2419811"/>
            </a:xfrm>
            <a:custGeom>
              <a:avLst/>
              <a:gdLst/>
              <a:ahLst/>
              <a:cxnLst>
                <a:cxn ang="0">
                  <a:pos x="wd2" y="hd2"/>
                </a:cxn>
                <a:cxn ang="5400000">
                  <a:pos x="wd2" y="hd2"/>
                </a:cxn>
                <a:cxn ang="10800000">
                  <a:pos x="wd2" y="hd2"/>
                </a:cxn>
                <a:cxn ang="16200000">
                  <a:pos x="wd2" y="hd2"/>
                </a:cxn>
              </a:cxnLst>
              <a:rect l="0" t="0" r="r" b="b"/>
              <a:pathLst>
                <a:path w="19838" h="21600" fill="norm" stroke="1" extrusionOk="0">
                  <a:moveTo>
                    <a:pt x="19606" y="21600"/>
                  </a:moveTo>
                  <a:cubicBezTo>
                    <a:pt x="11019" y="21190"/>
                    <a:pt x="6702" y="20701"/>
                    <a:pt x="3441" y="19634"/>
                  </a:cubicBezTo>
                  <a:cubicBezTo>
                    <a:pt x="179" y="18567"/>
                    <a:pt x="-131" y="17501"/>
                    <a:pt x="35" y="15196"/>
                  </a:cubicBezTo>
                  <a:cubicBezTo>
                    <a:pt x="9149" y="14840"/>
                    <a:pt x="13240" y="14642"/>
                    <a:pt x="16455" y="13681"/>
                  </a:cubicBezTo>
                  <a:cubicBezTo>
                    <a:pt x="21469" y="11934"/>
                    <a:pt x="19552" y="6162"/>
                    <a:pt x="19110" y="0"/>
                  </a:cubicBezTo>
                </a:path>
              </a:pathLst>
            </a:custGeom>
            <a:noFill/>
            <a:ln w="25400" cap="flat">
              <a:solidFill>
                <a:srgbClr val="008000"/>
              </a:solidFill>
              <a:prstDash val="solid"/>
              <a:bevel/>
            </a:ln>
            <a:effectLst/>
          </p:spPr>
          <p:txBody>
            <a:bodyPr wrap="square" lIns="65023" tIns="65023" rIns="65023" bIns="65023" numCol="1" anchor="ctr">
              <a:noAutofit/>
            </a:bodyPr>
            <a:lstStyle/>
            <a:p>
              <a:pPr algn="ctr">
                <a:defRPr sz="2200">
                  <a:solidFill>
                    <a:srgbClr val="FFFFFF"/>
                  </a:solidFill>
                  <a:latin typeface="Arial"/>
                  <a:ea typeface="Arial"/>
                  <a:cs typeface="Arial"/>
                  <a:sym typeface="Arial"/>
                </a:defRPr>
              </a:pPr>
            </a:p>
          </p:txBody>
        </p:sp>
        <p:sp>
          <p:nvSpPr>
            <p:cNvPr id="813" name="Shape 813"/>
            <p:cNvSpPr/>
            <p:nvPr/>
          </p:nvSpPr>
          <p:spPr>
            <a:xfrm flipH="1">
              <a:off x="1905455" y="235224"/>
              <a:ext cx="280019" cy="1673228"/>
            </a:xfrm>
            <a:custGeom>
              <a:avLst/>
              <a:gdLst/>
              <a:ahLst/>
              <a:cxnLst>
                <a:cxn ang="0">
                  <a:pos x="wd2" y="hd2"/>
                </a:cxn>
                <a:cxn ang="5400000">
                  <a:pos x="wd2" y="hd2"/>
                </a:cxn>
                <a:cxn ang="10800000">
                  <a:pos x="wd2" y="hd2"/>
                </a:cxn>
                <a:cxn ang="16200000">
                  <a:pos x="wd2" y="hd2"/>
                </a:cxn>
              </a:cxnLst>
              <a:rect l="0" t="0" r="r" b="b"/>
              <a:pathLst>
                <a:path w="21600" h="21186" fill="norm" stroke="1" extrusionOk="0">
                  <a:moveTo>
                    <a:pt x="21600" y="21186"/>
                  </a:moveTo>
                  <a:cubicBezTo>
                    <a:pt x="12844" y="20424"/>
                    <a:pt x="8384" y="21600"/>
                    <a:pt x="3478" y="18017"/>
                  </a:cubicBezTo>
                  <a:cubicBezTo>
                    <a:pt x="395" y="14155"/>
                    <a:pt x="86" y="8734"/>
                    <a:pt x="0" y="0"/>
                  </a:cubicBezTo>
                </a:path>
              </a:pathLst>
            </a:custGeom>
            <a:noFill/>
            <a:ln w="25400" cap="flat">
              <a:solidFill>
                <a:srgbClr val="008000"/>
              </a:solidFill>
              <a:prstDash val="solid"/>
              <a:bevel/>
            </a:ln>
            <a:effectLst/>
          </p:spPr>
          <p:txBody>
            <a:bodyPr wrap="square" lIns="65023" tIns="65023" rIns="65023" bIns="65023" numCol="1" anchor="ctr">
              <a:noAutofit/>
            </a:bodyPr>
            <a:lstStyle/>
            <a:p>
              <a:pPr algn="ctr">
                <a:defRPr sz="2200">
                  <a:solidFill>
                    <a:srgbClr val="FFFFFF"/>
                  </a:solidFill>
                  <a:latin typeface="Arial"/>
                  <a:ea typeface="Arial"/>
                  <a:cs typeface="Arial"/>
                  <a:sym typeface="Arial"/>
                </a:defRPr>
              </a:pPr>
            </a:p>
          </p:txBody>
        </p:sp>
        <p:sp>
          <p:nvSpPr>
            <p:cNvPr id="814" name="Shape 814"/>
            <p:cNvSpPr/>
            <p:nvPr/>
          </p:nvSpPr>
          <p:spPr>
            <a:xfrm flipH="1">
              <a:off x="701655" y="239767"/>
              <a:ext cx="800367" cy="2858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 y="21600"/>
                  </a:moveTo>
                  <a:cubicBezTo>
                    <a:pt x="18" y="21351"/>
                    <a:pt x="1" y="21102"/>
                    <a:pt x="0" y="20853"/>
                  </a:cubicBezTo>
                  <a:cubicBezTo>
                    <a:pt x="0" y="20579"/>
                    <a:pt x="20" y="20305"/>
                    <a:pt x="60" y="20031"/>
                  </a:cubicBezTo>
                  <a:cubicBezTo>
                    <a:pt x="5263" y="18845"/>
                    <a:pt x="9453" y="19655"/>
                    <a:pt x="13043" y="16317"/>
                  </a:cubicBezTo>
                  <a:cubicBezTo>
                    <a:pt x="16633" y="12978"/>
                    <a:pt x="21273" y="6094"/>
                    <a:pt x="21600" y="0"/>
                  </a:cubicBezTo>
                </a:path>
              </a:pathLst>
            </a:custGeom>
            <a:noFill/>
            <a:ln w="25400" cap="flat">
              <a:solidFill>
                <a:srgbClr val="008000"/>
              </a:solidFill>
              <a:prstDash val="solid"/>
              <a:bevel/>
            </a:ln>
            <a:effectLst/>
          </p:spPr>
          <p:txBody>
            <a:bodyPr wrap="square" lIns="65023" tIns="65023" rIns="65023" bIns="65023" numCol="1" anchor="ctr">
              <a:noAutofit/>
            </a:bodyPr>
            <a:lstStyle/>
            <a:p>
              <a:pPr algn="ctr">
                <a:defRPr sz="2200">
                  <a:solidFill>
                    <a:srgbClr val="FFFFFF"/>
                  </a:solidFill>
                  <a:latin typeface="Arial"/>
                  <a:ea typeface="Arial"/>
                  <a:cs typeface="Arial"/>
                  <a:sym typeface="Arial"/>
                </a:defRPr>
              </a:pPr>
            </a:p>
          </p:txBody>
        </p:sp>
      </p:grpSp>
      <p:grpSp>
        <p:nvGrpSpPr>
          <p:cNvPr id="827" name="Group 827"/>
          <p:cNvGrpSpPr/>
          <p:nvPr/>
        </p:nvGrpSpPr>
        <p:grpSpPr>
          <a:xfrm>
            <a:off x="458611" y="1129498"/>
            <a:ext cx="820574" cy="3123888"/>
            <a:chOff x="0" y="0"/>
            <a:chExt cx="820572" cy="3123886"/>
          </a:xfrm>
        </p:grpSpPr>
        <p:sp>
          <p:nvSpPr>
            <p:cNvPr id="816" name="Shape 816"/>
            <p:cNvSpPr/>
            <p:nvPr/>
          </p:nvSpPr>
          <p:spPr>
            <a:xfrm flipH="1" flipV="1">
              <a:off x="93991" y="-1"/>
              <a:ext cx="21322" cy="3017526"/>
            </a:xfrm>
            <a:prstGeom prst="line">
              <a:avLst/>
            </a:prstGeom>
            <a:noFill/>
            <a:ln w="38100" cap="flat">
              <a:solidFill>
                <a:srgbClr val="000000"/>
              </a:solidFill>
              <a:prstDash val="solid"/>
              <a:round/>
              <a:tailEnd type="triangle" w="med" len="med"/>
            </a:ln>
            <a:effectLst/>
          </p:spPr>
          <p:txBody>
            <a:bodyPr wrap="square" lIns="65023" tIns="65023" rIns="65023" bIns="65023" numCol="1" anchor="t">
              <a:noAutofit/>
            </a:bodyPr>
            <a:lstStyle/>
            <a:p>
              <a:pPr defTabSz="585216">
                <a:defRPr sz="1400"/>
              </a:pPr>
            </a:p>
          </p:txBody>
        </p:sp>
        <p:sp>
          <p:nvSpPr>
            <p:cNvPr id="817" name="Shape 817"/>
            <p:cNvSpPr/>
            <p:nvPr/>
          </p:nvSpPr>
          <p:spPr>
            <a:xfrm>
              <a:off x="7099" y="459993"/>
              <a:ext cx="185694"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defTabSz="585216">
                <a:defRPr sz="1400"/>
              </a:pPr>
            </a:p>
          </p:txBody>
        </p:sp>
        <p:sp>
          <p:nvSpPr>
            <p:cNvPr id="818" name="Shape 818"/>
            <p:cNvSpPr/>
            <p:nvPr/>
          </p:nvSpPr>
          <p:spPr>
            <a:xfrm>
              <a:off x="0" y="1303659"/>
              <a:ext cx="185694"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defTabSz="585216">
                <a:defRPr sz="1400"/>
              </a:pPr>
            </a:p>
          </p:txBody>
        </p:sp>
        <p:sp>
          <p:nvSpPr>
            <p:cNvPr id="819" name="Shape 819"/>
            <p:cNvSpPr/>
            <p:nvPr/>
          </p:nvSpPr>
          <p:spPr>
            <a:xfrm>
              <a:off x="12830" y="1966450"/>
              <a:ext cx="185694"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defTabSz="585216">
                <a:defRPr sz="1400"/>
              </a:pPr>
            </a:p>
          </p:txBody>
        </p:sp>
        <p:sp>
          <p:nvSpPr>
            <p:cNvPr id="820" name="Shape 820"/>
            <p:cNvSpPr/>
            <p:nvPr/>
          </p:nvSpPr>
          <p:spPr>
            <a:xfrm>
              <a:off x="42594" y="2630627"/>
              <a:ext cx="185695"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defTabSz="585216">
                <a:defRPr sz="1400"/>
              </a:pPr>
            </a:p>
          </p:txBody>
        </p:sp>
        <p:sp>
          <p:nvSpPr>
            <p:cNvPr id="821" name="Shape 821"/>
            <p:cNvSpPr/>
            <p:nvPr/>
          </p:nvSpPr>
          <p:spPr>
            <a:xfrm>
              <a:off x="22466" y="2998643"/>
              <a:ext cx="185694"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defTabSz="585216">
                <a:defRPr sz="1400"/>
              </a:pPr>
            </a:p>
          </p:txBody>
        </p:sp>
        <p:sp>
          <p:nvSpPr>
            <p:cNvPr id="822" name="Shape 822"/>
            <p:cNvSpPr/>
            <p:nvPr/>
          </p:nvSpPr>
          <p:spPr>
            <a:xfrm>
              <a:off x="194689" y="2821024"/>
              <a:ext cx="577650" cy="302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defTabSz="585216">
                <a:defRPr>
                  <a:latin typeface="+mn-lt"/>
                  <a:ea typeface="+mn-ea"/>
                  <a:cs typeface="+mn-cs"/>
                  <a:sym typeface="Calibri"/>
                </a:defRPr>
              </a:pPr>
              <a:r>
                <a:rPr>
                  <a:latin typeface="Arial"/>
                  <a:ea typeface="Arial"/>
                  <a:cs typeface="Arial"/>
                  <a:sym typeface="Arial"/>
                </a:rPr>
                <a:t>10</a:t>
              </a:r>
              <a:r>
                <a:rPr baseline="29000">
                  <a:latin typeface="Arial"/>
                  <a:ea typeface="Arial"/>
                  <a:cs typeface="Arial"/>
                  <a:sym typeface="Arial"/>
                </a:rPr>
                <a:t>-43</a:t>
              </a:r>
              <a:r>
                <a:rPr>
                  <a:latin typeface="Arial"/>
                  <a:ea typeface="Arial"/>
                  <a:cs typeface="Arial"/>
                  <a:sym typeface="Arial"/>
                </a:rPr>
                <a:t> s</a:t>
              </a:r>
            </a:p>
          </p:txBody>
        </p:sp>
        <p:sp>
          <p:nvSpPr>
            <p:cNvPr id="823" name="Shape 823"/>
            <p:cNvSpPr/>
            <p:nvPr/>
          </p:nvSpPr>
          <p:spPr>
            <a:xfrm>
              <a:off x="230931" y="1786634"/>
              <a:ext cx="577649" cy="302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ctr" defTabSz="585216">
                <a:defRPr>
                  <a:latin typeface="+mn-lt"/>
                  <a:ea typeface="+mn-ea"/>
                  <a:cs typeface="+mn-cs"/>
                  <a:sym typeface="Calibri"/>
                </a:defRPr>
              </a:pPr>
              <a:r>
                <a:rPr>
                  <a:latin typeface="Arial"/>
                  <a:ea typeface="Arial"/>
                  <a:cs typeface="Arial"/>
                  <a:sym typeface="Arial"/>
                </a:rPr>
                <a:t>10</a:t>
              </a:r>
              <a:r>
                <a:rPr baseline="29000">
                  <a:latin typeface="Arial"/>
                  <a:ea typeface="Arial"/>
                  <a:cs typeface="Arial"/>
                  <a:sym typeface="Arial"/>
                </a:rPr>
                <a:t>-10</a:t>
              </a:r>
              <a:r>
                <a:rPr>
                  <a:latin typeface="Arial"/>
                  <a:ea typeface="Arial"/>
                  <a:cs typeface="Arial"/>
                  <a:sym typeface="Arial"/>
                </a:rPr>
                <a:t> s</a:t>
              </a:r>
            </a:p>
          </p:txBody>
        </p:sp>
        <p:sp>
          <p:nvSpPr>
            <p:cNvPr id="824" name="Shape 824"/>
            <p:cNvSpPr/>
            <p:nvPr/>
          </p:nvSpPr>
          <p:spPr>
            <a:xfrm>
              <a:off x="156852" y="1127251"/>
              <a:ext cx="642513" cy="302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585216">
                <a:defRPr>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380 kyr</a:t>
              </a:r>
            </a:p>
          </p:txBody>
        </p:sp>
        <p:sp>
          <p:nvSpPr>
            <p:cNvPr id="825" name="Shape 825"/>
            <p:cNvSpPr/>
            <p:nvPr/>
          </p:nvSpPr>
          <p:spPr>
            <a:xfrm>
              <a:off x="127160" y="258861"/>
              <a:ext cx="693413" cy="30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585216">
                <a:defRPr>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13.8 byr</a:t>
              </a:r>
            </a:p>
          </p:txBody>
        </p:sp>
        <p:sp>
          <p:nvSpPr>
            <p:cNvPr id="826" name="Shape 826"/>
            <p:cNvSpPr/>
            <p:nvPr/>
          </p:nvSpPr>
          <p:spPr>
            <a:xfrm>
              <a:off x="230931" y="2446016"/>
              <a:ext cx="577649" cy="30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ctr" defTabSz="585216">
                <a:defRPr>
                  <a:latin typeface="+mn-lt"/>
                  <a:ea typeface="+mn-ea"/>
                  <a:cs typeface="+mn-cs"/>
                  <a:sym typeface="Calibri"/>
                </a:defRPr>
              </a:pPr>
              <a:r>
                <a:rPr>
                  <a:latin typeface="Arial"/>
                  <a:ea typeface="Arial"/>
                  <a:cs typeface="Arial"/>
                  <a:sym typeface="Arial"/>
                </a:rPr>
                <a:t>10</a:t>
              </a:r>
              <a:r>
                <a:rPr baseline="29000">
                  <a:latin typeface="Arial"/>
                  <a:ea typeface="Arial"/>
                  <a:cs typeface="Arial"/>
                  <a:sym typeface="Arial"/>
                </a:rPr>
                <a:t>-36</a:t>
              </a:r>
              <a:r>
                <a:rPr>
                  <a:latin typeface="Arial"/>
                  <a:ea typeface="Arial"/>
                  <a:cs typeface="Arial"/>
                  <a:sym typeface="Arial"/>
                </a:rPr>
                <a:t> s</a:t>
              </a:r>
            </a:p>
          </p:txBody>
        </p:sp>
      </p:grpSp>
      <p:sp>
        <p:nvSpPr>
          <p:cNvPr id="828" name="Shape 828"/>
          <p:cNvSpPr/>
          <p:nvPr/>
        </p:nvSpPr>
        <p:spPr>
          <a:xfrm>
            <a:off x="3283251" y="940183"/>
            <a:ext cx="529553" cy="30286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585216">
              <a:defRPr>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Weak</a:t>
            </a:r>
          </a:p>
        </p:txBody>
      </p:sp>
      <p:sp>
        <p:nvSpPr>
          <p:cNvPr id="829" name="Shape 829"/>
          <p:cNvSpPr/>
          <p:nvPr/>
        </p:nvSpPr>
        <p:spPr>
          <a:xfrm>
            <a:off x="3908383" y="940183"/>
            <a:ext cx="371349" cy="30286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585216">
              <a:defRPr>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EM</a:t>
            </a:r>
          </a:p>
        </p:txBody>
      </p:sp>
      <p:sp>
        <p:nvSpPr>
          <p:cNvPr id="830" name="Shape 830"/>
          <p:cNvSpPr/>
          <p:nvPr/>
        </p:nvSpPr>
        <p:spPr>
          <a:xfrm>
            <a:off x="2646091" y="940183"/>
            <a:ext cx="591764" cy="30286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585216">
              <a:defRPr>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Strong</a:t>
            </a:r>
          </a:p>
        </p:txBody>
      </p:sp>
      <p:sp>
        <p:nvSpPr>
          <p:cNvPr id="831" name="Shape 831"/>
          <p:cNvSpPr/>
          <p:nvPr/>
        </p:nvSpPr>
        <p:spPr>
          <a:xfrm>
            <a:off x="2019729" y="940183"/>
            <a:ext cx="625399" cy="30286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585216">
              <a:defRPr>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Gravity</a:t>
            </a:r>
          </a:p>
        </p:txBody>
      </p:sp>
      <p:sp>
        <p:nvSpPr>
          <p:cNvPr id="832" name="Shape 832"/>
          <p:cNvSpPr/>
          <p:nvPr/>
        </p:nvSpPr>
        <p:spPr>
          <a:xfrm>
            <a:off x="1217727" y="3221591"/>
            <a:ext cx="1323941" cy="391475"/>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algn="ctr" defTabSz="505742">
              <a:lnSpc>
                <a:spcPct val="80000"/>
              </a:lnSpc>
              <a:defRPr b="1" i="1" sz="1100">
                <a:solidFill>
                  <a:srgbClr val="0433FF"/>
                </a:solidFill>
                <a:latin typeface="Helvetica Neue"/>
                <a:ea typeface="Helvetica Neue"/>
                <a:cs typeface="Helvetica Neue"/>
                <a:sym typeface="Helvetica Neue"/>
              </a:defRPr>
            </a:lvl1pPr>
          </a:lstStyle>
          <a:p>
            <a:pPr/>
            <a:r>
              <a:t>Unification of matter</a:t>
            </a:r>
          </a:p>
        </p:txBody>
      </p:sp>
      <p:sp>
        <p:nvSpPr>
          <p:cNvPr id="833" name="Shape 833"/>
          <p:cNvSpPr/>
          <p:nvPr/>
        </p:nvSpPr>
        <p:spPr>
          <a:xfrm>
            <a:off x="1335207" y="2751634"/>
            <a:ext cx="1088981" cy="391475"/>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algn="ctr" defTabSz="505742">
              <a:lnSpc>
                <a:spcPct val="80000"/>
              </a:lnSpc>
              <a:defRPr b="1" i="1" sz="1100">
                <a:solidFill>
                  <a:srgbClr val="0433FF"/>
                </a:solidFill>
                <a:latin typeface="Helvetica Neue"/>
                <a:ea typeface="Helvetica Neue"/>
                <a:cs typeface="Helvetica Neue"/>
                <a:sym typeface="Helvetica Neue"/>
              </a:defRPr>
            </a:lvl1pPr>
          </a:lstStyle>
          <a:p>
            <a:pPr/>
            <a:r>
              <a:t>Unification of forces</a:t>
            </a:r>
          </a:p>
        </p:txBody>
      </p:sp>
      <p:sp>
        <p:nvSpPr>
          <p:cNvPr id="834" name="Shape 834"/>
          <p:cNvSpPr/>
          <p:nvPr/>
        </p:nvSpPr>
        <p:spPr>
          <a:xfrm>
            <a:off x="1254903" y="3691548"/>
            <a:ext cx="1571439" cy="391475"/>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algn="ctr" defTabSz="505742">
              <a:lnSpc>
                <a:spcPct val="80000"/>
              </a:lnSpc>
              <a:defRPr b="1" i="1" sz="1100">
                <a:solidFill>
                  <a:srgbClr val="0433FF"/>
                </a:solidFill>
                <a:latin typeface="Helvetica Neue"/>
                <a:ea typeface="Helvetica Neue"/>
                <a:cs typeface="Helvetica Neue"/>
                <a:sym typeface="Helvetica Neue"/>
              </a:defRPr>
            </a:pPr>
            <a:r>
              <a:t>Unification of </a:t>
            </a:r>
            <a:br/>
            <a:r>
              <a:t>matter and force</a:t>
            </a:r>
          </a:p>
        </p:txBody>
      </p:sp>
      <p:sp>
        <p:nvSpPr>
          <p:cNvPr id="835" name="Shape 835"/>
          <p:cNvSpPr/>
          <p:nvPr/>
        </p:nvSpPr>
        <p:spPr>
          <a:xfrm>
            <a:off x="1646287" y="4391339"/>
            <a:ext cx="3075256" cy="494731"/>
          </a:xfrm>
          <a:prstGeom prst="rect">
            <a:avLst/>
          </a:prstGeom>
          <a:ln w="12700">
            <a:solidFill>
              <a:srgbClr val="FF2600"/>
            </a:solidFill>
            <a:bevel/>
          </a:ln>
          <a:extLst>
            <a:ext uri="{C572A759-6A51-4108-AA02-DFA0A04FC94B}">
              <ma14:wrappingTextBoxFlag xmlns:ma14="http://schemas.microsoft.com/office/mac/drawingml/2011/main" val="1"/>
            </a:ext>
          </a:extLst>
        </p:spPr>
        <p:txBody>
          <a:bodyPr lIns="48767" tIns="48767" rIns="48767" bIns="48767" anchor="ctr">
            <a:spAutoFit/>
          </a:bodyPr>
          <a:lstStyle/>
          <a:p>
            <a:pPr algn="ctr" defTabSz="505742">
              <a:lnSpc>
                <a:spcPct val="80000"/>
              </a:lnSpc>
              <a:defRPr b="1" i="1" sz="1400">
                <a:solidFill>
                  <a:srgbClr val="FF2600"/>
                </a:solidFill>
                <a:latin typeface="Helvetica Neue"/>
                <a:ea typeface="Helvetica Neue"/>
                <a:cs typeface="Helvetica Neue"/>
                <a:sym typeface="Helvetica Neue"/>
              </a:defRPr>
            </a:pPr>
            <a:r>
              <a:t>Unification of </a:t>
            </a:r>
          </a:p>
          <a:p>
            <a:pPr algn="ctr" defTabSz="505742">
              <a:lnSpc>
                <a:spcPct val="80000"/>
              </a:lnSpc>
              <a:defRPr b="1" i="1" sz="1400">
                <a:solidFill>
                  <a:srgbClr val="FF2600"/>
                </a:solidFill>
                <a:latin typeface="Helvetica Neue"/>
                <a:ea typeface="Helvetica Neue"/>
                <a:cs typeface="Helvetica Neue"/>
                <a:sym typeface="Helvetica Neue"/>
              </a:defRPr>
            </a:pPr>
            <a:r>
              <a:t>matter, force, and space-time</a:t>
            </a:r>
          </a:p>
        </p:txBody>
      </p:sp>
      <p:sp>
        <p:nvSpPr>
          <p:cNvPr id="836" name="Shape 836"/>
          <p:cNvSpPr/>
          <p:nvPr/>
        </p:nvSpPr>
        <p:spPr>
          <a:xfrm>
            <a:off x="4385395" y="3203228"/>
            <a:ext cx="1961206" cy="32743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defTabSz="585216">
              <a:defRPr sz="1400">
                <a:solidFill>
                  <a:srgbClr val="00800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8000"/>
                </a:solidFill>
                <a:latin typeface="Arial"/>
                <a:ea typeface="Arial"/>
                <a:cs typeface="Arial"/>
                <a:sym typeface="Arial"/>
              </a:rPr>
              <a:t>Electroweak unification</a:t>
            </a:r>
          </a:p>
        </p:txBody>
      </p:sp>
      <p:sp>
        <p:nvSpPr>
          <p:cNvPr id="837" name="Shape 837"/>
          <p:cNvSpPr/>
          <p:nvPr/>
        </p:nvSpPr>
        <p:spPr>
          <a:xfrm>
            <a:off x="4226024" y="2383432"/>
            <a:ext cx="2108900" cy="759232"/>
          </a:xfrm>
          <a:prstGeom prst="rect">
            <a:avLst/>
          </a:prstGeom>
          <a:ln w="25400">
            <a:solidFill>
              <a:srgbClr val="FF0000"/>
            </a:solidFill>
            <a:bevel/>
          </a:ln>
          <a:extLst>
            <a:ext uri="{C572A759-6A51-4108-AA02-DFA0A04FC94B}">
              <ma14:wrappingTextBoxFlag xmlns:ma14="http://schemas.microsoft.com/office/mac/drawingml/2011/main" val="1"/>
            </a:ext>
          </a:extLst>
        </p:spPr>
        <p:txBody>
          <a:bodyPr lIns="65023" tIns="65023" rIns="65023" bIns="65023">
            <a:spAutoFit/>
          </a:bodyPr>
          <a:lstStyle/>
          <a:p>
            <a:pPr algn="ctr" defTabSz="585216">
              <a:defRPr b="1" i="1" sz="1400">
                <a:latin typeface="+mn-lt"/>
                <a:ea typeface="+mn-ea"/>
                <a:cs typeface="+mn-cs"/>
                <a:sym typeface="Calibri"/>
              </a:defRPr>
            </a:pPr>
            <a:r>
              <a:rPr>
                <a:solidFill>
                  <a:srgbClr val="FF0000"/>
                </a:solidFill>
                <a:latin typeface="Arial"/>
                <a:ea typeface="Arial"/>
                <a:cs typeface="Arial"/>
                <a:sym typeface="Arial"/>
              </a:rPr>
              <a:t>EW symmetry breaking  </a:t>
            </a:r>
            <a:endParaRPr>
              <a:solidFill>
                <a:srgbClr val="FF0000"/>
              </a:solidFill>
              <a:latin typeface="Arial"/>
              <a:ea typeface="Arial"/>
              <a:cs typeface="Arial"/>
              <a:sym typeface="Arial"/>
            </a:endParaRPr>
          </a:p>
          <a:p>
            <a:pPr algn="ctr" defTabSz="585216">
              <a:defRPr b="1" i="1" sz="1400">
                <a:latin typeface="+mn-lt"/>
                <a:ea typeface="+mn-ea"/>
                <a:cs typeface="+mn-cs"/>
                <a:sym typeface="Calibri"/>
              </a:defRPr>
            </a:pPr>
            <a:r>
              <a:rPr>
                <a:solidFill>
                  <a:srgbClr val="FF0000"/>
                </a:solidFill>
                <a:latin typeface="Arial"/>
                <a:ea typeface="Arial"/>
                <a:cs typeface="Arial"/>
                <a:sym typeface="Arial"/>
              </a:rPr>
              <a:t>= Phase transition</a:t>
            </a:r>
          </a:p>
        </p:txBody>
      </p:sp>
      <p:sp>
        <p:nvSpPr>
          <p:cNvPr id="838" name="Shape 838"/>
          <p:cNvSpPr/>
          <p:nvPr/>
        </p:nvSpPr>
        <p:spPr>
          <a:xfrm>
            <a:off x="4440463" y="3638235"/>
            <a:ext cx="549198" cy="30286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defTabSz="585216">
              <a:defRPr>
                <a:solidFill>
                  <a:srgbClr val="008000"/>
                </a:solidFill>
                <a:latin typeface="Arial"/>
                <a:ea typeface="Arial"/>
                <a:cs typeface="Arial"/>
                <a:sym typeface="Arial"/>
              </a:defRPr>
            </a:lvl1pPr>
          </a:lstStyle>
          <a:p>
            <a:pPr/>
            <a:r>
              <a:t>GUT?</a:t>
            </a:r>
          </a:p>
        </p:txBody>
      </p:sp>
      <p:sp>
        <p:nvSpPr>
          <p:cNvPr id="839" name="Shape 839"/>
          <p:cNvSpPr/>
          <p:nvPr/>
        </p:nvSpPr>
        <p:spPr>
          <a:xfrm>
            <a:off x="3528575" y="4000148"/>
            <a:ext cx="1379362" cy="30286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defTabSz="585216">
              <a:defRPr>
                <a:solidFill>
                  <a:srgbClr val="008000"/>
                </a:solidFill>
                <a:latin typeface="Arial"/>
                <a:ea typeface="Arial"/>
                <a:cs typeface="Arial"/>
                <a:sym typeface="Arial"/>
              </a:defRPr>
            </a:lvl1pPr>
          </a:lstStyle>
          <a:p>
            <a:pPr/>
            <a:r>
              <a:t>Quantum Gravity?</a:t>
            </a:r>
          </a:p>
        </p:txBody>
      </p:sp>
      <p:sp>
        <p:nvSpPr>
          <p:cNvPr id="840" name="Shape 840"/>
          <p:cNvSpPr/>
          <p:nvPr/>
        </p:nvSpPr>
        <p:spPr>
          <a:xfrm rot="16200000">
            <a:off x="-583060" y="2245538"/>
            <a:ext cx="1725239"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585216">
              <a:defRPr sz="1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Age of Universe</a:t>
            </a:r>
          </a:p>
        </p:txBody>
      </p:sp>
      <p:sp>
        <p:nvSpPr>
          <p:cNvPr id="841" name="Shape 841"/>
          <p:cNvSpPr/>
          <p:nvPr/>
        </p:nvSpPr>
        <p:spPr>
          <a:xfrm>
            <a:off x="3406778" y="3048363"/>
            <a:ext cx="433045" cy="182128"/>
          </a:xfrm>
          <a:prstGeom prst="ellipse">
            <a:avLst/>
          </a:prstGeom>
          <a:ln w="12700">
            <a:solidFill>
              <a:srgbClr val="FF00FF"/>
            </a:solidFill>
            <a:bevel/>
          </a:ln>
        </p:spPr>
        <p:txBody>
          <a:bodyPr lIns="65023" tIns="65023" rIns="65023" bIns="65023" anchor="ctr"/>
          <a:lstStyle/>
          <a:p>
            <a:pPr algn="ctr">
              <a:defRPr sz="2200">
                <a:latin typeface="Arial"/>
                <a:ea typeface="Arial"/>
                <a:cs typeface="Arial"/>
                <a:sym typeface="Arial"/>
              </a:defRPr>
            </a:pPr>
          </a:p>
        </p:txBody>
      </p:sp>
      <p:sp>
        <p:nvSpPr>
          <p:cNvPr id="842" name="Shape 842"/>
          <p:cNvSpPr/>
          <p:nvPr/>
        </p:nvSpPr>
        <p:spPr>
          <a:xfrm>
            <a:off x="3460003" y="3213578"/>
            <a:ext cx="1" cy="843169"/>
          </a:xfrm>
          <a:prstGeom prst="line">
            <a:avLst/>
          </a:prstGeom>
          <a:ln w="12700">
            <a:solidFill>
              <a:srgbClr val="FF00FF"/>
            </a:solidFill>
            <a:prstDash val="sysDot"/>
            <a:miter lim="400000"/>
            <a:tailEnd type="stealth"/>
          </a:ln>
        </p:spPr>
        <p:txBody>
          <a:bodyPr lIns="65023" tIns="65023" rIns="65023" bIns="65023"/>
          <a:lstStyle/>
          <a:p>
            <a:pPr defTabSz="585216">
              <a:defRPr sz="1400"/>
            </a:pPr>
          </a:p>
        </p:txBody>
      </p:sp>
      <p:sp>
        <p:nvSpPr>
          <p:cNvPr id="843" name="Shape 843"/>
          <p:cNvSpPr/>
          <p:nvPr/>
        </p:nvSpPr>
        <p:spPr>
          <a:xfrm>
            <a:off x="3741923" y="3241743"/>
            <a:ext cx="375308" cy="273585"/>
          </a:xfrm>
          <a:prstGeom prst="rect">
            <a:avLst/>
          </a:prstGeom>
          <a:solidFill>
            <a:srgbClr val="FFFFFF"/>
          </a:solidFill>
          <a:ln w="25400">
            <a:solidFill>
              <a:srgbClr val="FF00FF"/>
            </a:solidFill>
            <a:bevel/>
          </a:ln>
          <a:extLst>
            <a:ext uri="{C572A759-6A51-4108-AA02-DFA0A04FC94B}">
              <ma14:wrappingTextBoxFlag xmlns:ma14="http://schemas.microsoft.com/office/mac/drawingml/2011/main" val="1"/>
            </a:ext>
          </a:extLst>
        </p:spPr>
        <p:txBody>
          <a:bodyPr wrap="none" lIns="25400" tIns="25400" rIns="25400" bIns="25400">
            <a:spAutoFit/>
          </a:bodyPr>
          <a:lstStyle>
            <a:lvl1pPr algn="ctr" defTabSz="585216">
              <a:defRPr b="1" i="1" sz="1400">
                <a:solidFill>
                  <a:srgbClr val="FF00FF"/>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FF00FF"/>
                </a:solidFill>
                <a:latin typeface="Arial"/>
                <a:ea typeface="Arial"/>
                <a:cs typeface="Arial"/>
                <a:sym typeface="Arial"/>
              </a:rPr>
              <a:t>ILC</a:t>
            </a:r>
          </a:p>
        </p:txBody>
      </p:sp>
      <p:sp>
        <p:nvSpPr>
          <p:cNvPr id="844" name="Shape 844"/>
          <p:cNvSpPr/>
          <p:nvPr/>
        </p:nvSpPr>
        <p:spPr>
          <a:xfrm>
            <a:off x="2932954" y="3280333"/>
            <a:ext cx="764645" cy="323779"/>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algn="ctr" defTabSz="505742">
              <a:lnSpc>
                <a:spcPct val="80000"/>
              </a:lnSpc>
              <a:defRPr b="1" i="1" sz="800">
                <a:solidFill>
                  <a:srgbClr val="0433FF"/>
                </a:solidFill>
                <a:latin typeface="Helvetica Neue"/>
                <a:ea typeface="Helvetica Neue"/>
                <a:cs typeface="Helvetica Neue"/>
                <a:sym typeface="Helvetica Neue"/>
              </a:defRPr>
            </a:lvl1pPr>
          </a:lstStyle>
          <a:p>
            <a:pPr/>
            <a:r>
              <a:t>Grand Desert?</a:t>
            </a:r>
          </a:p>
        </p:txBody>
      </p:sp>
      <p:sp>
        <p:nvSpPr>
          <p:cNvPr id="845" name="Shape 845"/>
          <p:cNvSpPr/>
          <p:nvPr/>
        </p:nvSpPr>
        <p:spPr>
          <a:xfrm>
            <a:off x="623242" y="-41427"/>
            <a:ext cx="11997310" cy="9385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lnSpc>
                <a:spcPct val="80000"/>
              </a:lnSpc>
              <a:defRPr b="1" i="1" sz="3000">
                <a:latin typeface="Helvetica Neue"/>
                <a:ea typeface="Helvetica Neue"/>
                <a:cs typeface="Helvetica Neue"/>
                <a:sym typeface="Helvetica Neue"/>
              </a:defRPr>
            </a:pPr>
            <a:r>
              <a:t>High Energy Physics = Endeavor to understand matter, force, and</a:t>
            </a:r>
            <a:br/>
            <a:r>
              <a:t>                                       space time in a unified manner</a:t>
            </a:r>
          </a:p>
        </p:txBody>
      </p:sp>
      <p:sp>
        <p:nvSpPr>
          <p:cNvPr id="846" name="Shape 846"/>
          <p:cNvSpPr/>
          <p:nvPr/>
        </p:nvSpPr>
        <p:spPr>
          <a:xfrm>
            <a:off x="6995784" y="5973128"/>
            <a:ext cx="5634493" cy="4117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2000">
                <a:latin typeface="Helvetica Neue"/>
                <a:ea typeface="Helvetica Neue"/>
                <a:cs typeface="Helvetica Neue"/>
                <a:sym typeface="Helvetica Neue"/>
              </a:defRPr>
            </a:pPr>
            <a:r>
              <a:t>→ </a:t>
            </a:r>
            <a:r>
              <a:rPr b="1"/>
              <a:t>2012: found @ LHC</a:t>
            </a:r>
            <a:r>
              <a:t>: Completion of SM</a:t>
            </a:r>
          </a:p>
        </p:txBody>
      </p:sp>
      <p:sp>
        <p:nvSpPr>
          <p:cNvPr id="847" name="Shape 847"/>
          <p:cNvSpPr/>
          <p:nvPr/>
        </p:nvSpPr>
        <p:spPr>
          <a:xfrm>
            <a:off x="6676350" y="880694"/>
            <a:ext cx="6170006" cy="10554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90000"/>
              </a:lnSpc>
              <a:defRPr sz="2200">
                <a:latin typeface="Helvetica Neue"/>
                <a:ea typeface="Helvetica Neue"/>
                <a:cs typeface="Helvetica Neue"/>
                <a:sym typeface="Helvetica Neue"/>
              </a:defRPr>
            </a:lvl1pPr>
          </a:lstStyle>
          <a:p>
            <a:pPr/>
            <a:r>
              <a:t>Going back in time to the moment of creation when everything, including matter, force, and space-time, was unified.</a:t>
            </a:r>
          </a:p>
        </p:txBody>
      </p:sp>
      <p:sp>
        <p:nvSpPr>
          <p:cNvPr id="848" name="Shape 848"/>
          <p:cNvSpPr/>
          <p:nvPr/>
        </p:nvSpPr>
        <p:spPr>
          <a:xfrm>
            <a:off x="6645933" y="2020914"/>
            <a:ext cx="5596057" cy="7574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80000"/>
              </a:lnSpc>
              <a:defRPr b="1" sz="2400">
                <a:latin typeface="Helvetica Neue"/>
                <a:ea typeface="Helvetica Neue"/>
                <a:cs typeface="Helvetica Neue"/>
                <a:sym typeface="Helvetica Neue"/>
              </a:defRPr>
            </a:pPr>
            <a:r>
              <a:t>Our understanding as of today : </a:t>
            </a:r>
            <a:r>
              <a:rPr>
                <a:solidFill>
                  <a:srgbClr val="FF2600"/>
                </a:solidFill>
              </a:rPr>
              <a:t>S</a:t>
            </a:r>
            <a:r>
              <a:t>tandard </a:t>
            </a:r>
            <a:r>
              <a:rPr>
                <a:solidFill>
                  <a:srgbClr val="FF2600"/>
                </a:solidFill>
              </a:rPr>
              <a:t>M</a:t>
            </a:r>
            <a:r>
              <a:t>odel (SM)</a:t>
            </a:r>
          </a:p>
        </p:txBody>
      </p:sp>
      <p:sp>
        <p:nvSpPr>
          <p:cNvPr id="849" name="Shape 849"/>
          <p:cNvSpPr/>
          <p:nvPr/>
        </p:nvSpPr>
        <p:spPr>
          <a:xfrm>
            <a:off x="7052177" y="3305724"/>
            <a:ext cx="4510533"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2000">
                <a:latin typeface="Helvetica Neue"/>
                <a:ea typeface="Helvetica Neue"/>
                <a:cs typeface="Helvetica Neue"/>
                <a:sym typeface="Helvetica Neue"/>
              </a:defRPr>
            </a:pPr>
            <a:r>
              <a:rPr>
                <a:solidFill>
                  <a:srgbClr val="0433FF"/>
                </a:solidFill>
              </a:rPr>
              <a:t>Matter field</a:t>
            </a:r>
            <a:r>
              <a:t> = quarks &amp; leptons (3 gen.)</a:t>
            </a:r>
          </a:p>
        </p:txBody>
      </p:sp>
      <p:sp>
        <p:nvSpPr>
          <p:cNvPr id="850" name="Shape 850"/>
          <p:cNvSpPr/>
          <p:nvPr/>
        </p:nvSpPr>
        <p:spPr>
          <a:xfrm>
            <a:off x="7052177" y="4417997"/>
            <a:ext cx="4002025"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2000">
                <a:latin typeface="Helvetica Neue"/>
                <a:ea typeface="Helvetica Neue"/>
                <a:cs typeface="Helvetica Neue"/>
                <a:sym typeface="Helvetica Neue"/>
              </a:defRPr>
            </a:pPr>
            <a:r>
              <a:rPr>
                <a:solidFill>
                  <a:srgbClr val="0433FF"/>
                </a:solidFill>
              </a:rPr>
              <a:t>Force field</a:t>
            </a:r>
            <a:r>
              <a:t> = gauge field (γ,W/Z, g)</a:t>
            </a:r>
          </a:p>
        </p:txBody>
      </p:sp>
      <p:sp>
        <p:nvSpPr>
          <p:cNvPr id="851" name="Shape 851"/>
          <p:cNvSpPr/>
          <p:nvPr/>
        </p:nvSpPr>
        <p:spPr>
          <a:xfrm>
            <a:off x="7489073" y="3780001"/>
            <a:ext cx="3914141" cy="5783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b="1" sz="1600">
                <a:latin typeface="Helvetica Neue"/>
                <a:ea typeface="Helvetica Neue"/>
                <a:cs typeface="Helvetica Neue"/>
                <a:sym typeface="Helvetica Neue"/>
              </a:defRPr>
            </a:pPr>
            <a:r>
              <a:t>1995: Top found @ FNAL Tevatron</a:t>
            </a:r>
            <a:br/>
            <a:r>
              <a:t>→3 gen. of matter spectrum completed</a:t>
            </a:r>
          </a:p>
        </p:txBody>
      </p:sp>
      <p:sp>
        <p:nvSpPr>
          <p:cNvPr id="852" name="Shape 852"/>
          <p:cNvSpPr/>
          <p:nvPr/>
        </p:nvSpPr>
        <p:spPr>
          <a:xfrm>
            <a:off x="7456138" y="4860592"/>
            <a:ext cx="4378047" cy="571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b="1" sz="1600">
                <a:latin typeface="Helvetica Neue"/>
                <a:ea typeface="Helvetica Neue"/>
                <a:cs typeface="Helvetica Neue"/>
                <a:sym typeface="Helvetica Neue"/>
              </a:defRPr>
            </a:pPr>
            <a:r>
              <a:t>1983: W/Z found @ CERN SPPS</a:t>
            </a:r>
          </a:p>
          <a:p>
            <a:pPr defTabSz="584200">
              <a:defRPr sz="1600">
                <a:latin typeface="Helvetica Neue"/>
                <a:ea typeface="Helvetica Neue"/>
                <a:cs typeface="Helvetica Neue"/>
                <a:sym typeface="Helvetica Neue"/>
              </a:defRPr>
            </a:pPr>
            <a:r>
              <a:t>→gauge fields for (strong/weak/em) completed</a:t>
            </a:r>
          </a:p>
        </p:txBody>
      </p:sp>
      <p:sp>
        <p:nvSpPr>
          <p:cNvPr id="853" name="Shape 853"/>
          <p:cNvSpPr/>
          <p:nvPr/>
        </p:nvSpPr>
        <p:spPr>
          <a:xfrm>
            <a:off x="6869296" y="2887716"/>
            <a:ext cx="5149331"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70000"/>
              </a:lnSpc>
              <a:defRPr sz="2000">
                <a:latin typeface="Helvetica Neue"/>
                <a:ea typeface="Helvetica Neue"/>
                <a:cs typeface="Helvetica Neue"/>
                <a:sym typeface="Helvetica Neue"/>
              </a:defRPr>
            </a:pPr>
            <a:r>
              <a:rPr>
                <a:solidFill>
                  <a:srgbClr val="0433FF"/>
                </a:solidFill>
              </a:rPr>
              <a:t>Gauge Symmetry</a:t>
            </a:r>
            <a:r>
              <a:t> = SU(3)xSU(2)xU(1)</a:t>
            </a:r>
          </a:p>
        </p:txBody>
      </p:sp>
      <p:sp>
        <p:nvSpPr>
          <p:cNvPr id="854" name="Shape 854"/>
          <p:cNvSpPr/>
          <p:nvPr/>
        </p:nvSpPr>
        <p:spPr>
          <a:xfrm>
            <a:off x="7085870" y="5547395"/>
            <a:ext cx="4852671" cy="411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2000">
                <a:latin typeface="Helvetica Neue"/>
                <a:ea typeface="Helvetica Neue"/>
                <a:cs typeface="Helvetica Neue"/>
                <a:sym typeface="Helvetica Neue"/>
              </a:defRPr>
            </a:pPr>
            <a:r>
              <a:rPr>
                <a:solidFill>
                  <a:srgbClr val="0433FF"/>
                </a:solidFill>
              </a:rPr>
              <a:t>Symmetry breaking field</a:t>
            </a:r>
            <a:r>
              <a:t> = </a:t>
            </a:r>
            <a:r>
              <a:rPr b="1">
                <a:solidFill>
                  <a:srgbClr val="FF2600"/>
                </a:solidFill>
              </a:rPr>
              <a:t>Higgs field (H)</a:t>
            </a:r>
          </a:p>
        </p:txBody>
      </p:sp>
      <p:sp>
        <p:nvSpPr>
          <p:cNvPr id="855" name="Shape 855"/>
          <p:cNvSpPr/>
          <p:nvPr/>
        </p:nvSpPr>
        <p:spPr>
          <a:xfrm>
            <a:off x="5647487" y="8013303"/>
            <a:ext cx="6784766" cy="7795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2200">
                <a:latin typeface="Helvetica Neue"/>
                <a:ea typeface="Helvetica Neue"/>
                <a:cs typeface="Helvetica Neue"/>
                <a:sym typeface="Helvetica Neue"/>
              </a:defRPr>
            </a:pPr>
            <a:r>
              <a:t>→ Beginning of a new journey to the Planck scale:  </a:t>
            </a:r>
            <a:br/>
            <a:r>
              <a:t>     EW scale is right in the middle → still long way?</a:t>
            </a:r>
          </a:p>
        </p:txBody>
      </p:sp>
      <p:sp>
        <p:nvSpPr>
          <p:cNvPr id="856" name="Shape 856"/>
          <p:cNvSpPr/>
          <p:nvPr/>
        </p:nvSpPr>
        <p:spPr>
          <a:xfrm>
            <a:off x="5594917" y="7175515"/>
            <a:ext cx="6784766" cy="7435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2200">
                <a:latin typeface="Helvetica Neue"/>
                <a:ea typeface="Helvetica Neue"/>
                <a:cs typeface="Helvetica Neue"/>
                <a:sym typeface="Helvetica Neue"/>
              </a:defRPr>
            </a:pPr>
            <a:r>
              <a:t>→ </a:t>
            </a:r>
            <a:r>
              <a:rPr b="1"/>
              <a:t>Mysteries left out</a:t>
            </a:r>
            <a:r>
              <a:rPr b="1" sz="2000"/>
              <a:t> </a:t>
            </a:r>
            <a:r>
              <a:rPr sz="2000"/>
              <a:t>(d</a:t>
            </a:r>
            <a:r>
              <a:rPr sz="2000">
                <a:solidFill>
                  <a:srgbClr val="0433FF"/>
                </a:solidFill>
              </a:rPr>
              <a:t>ark matter, baryon number,</a:t>
            </a:r>
            <a:endParaRPr sz="2000">
              <a:solidFill>
                <a:srgbClr val="0433FF"/>
              </a:solidFill>
            </a:endParaRPr>
          </a:p>
          <a:p>
            <a:pPr defTabSz="584200">
              <a:defRPr sz="2200">
                <a:latin typeface="Helvetica Neue"/>
                <a:ea typeface="Helvetica Neue"/>
                <a:cs typeface="Helvetica Neue"/>
                <a:sym typeface="Helvetica Neue"/>
              </a:defRPr>
            </a:pPr>
            <a:r>
              <a:rPr sz="2000">
                <a:solidFill>
                  <a:srgbClr val="0433FF"/>
                </a:solidFill>
              </a:rPr>
              <a:t>      neutrino mass/mixing, dark energy, ..)</a:t>
            </a:r>
          </a:p>
        </p:txBody>
      </p:sp>
      <p:sp>
        <p:nvSpPr>
          <p:cNvPr id="857" name="Shape 857"/>
          <p:cNvSpPr/>
          <p:nvPr/>
        </p:nvSpPr>
        <p:spPr>
          <a:xfrm>
            <a:off x="5041944" y="6603107"/>
            <a:ext cx="2248205"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2400">
                <a:latin typeface="Helvetica Neue"/>
                <a:ea typeface="Helvetica Neue"/>
                <a:cs typeface="Helvetica Neue"/>
                <a:sym typeface="Helvetica Neue"/>
              </a:defRPr>
            </a:lvl1pPr>
          </a:lstStyle>
          <a:p>
            <a:pPr/>
            <a:r>
              <a:t>Go beyond SM</a:t>
            </a:r>
          </a:p>
        </p:txBody>
      </p:sp>
      <p:sp>
        <p:nvSpPr>
          <p:cNvPr id="858" name="Shape 858"/>
          <p:cNvSpPr/>
          <p:nvPr/>
        </p:nvSpPr>
        <p:spPr>
          <a:xfrm>
            <a:off x="4789081" y="8893186"/>
            <a:ext cx="7585914"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i="1" sz="3800">
                <a:solidFill>
                  <a:srgbClr val="FF2C79"/>
                </a:solidFill>
                <a:latin typeface="Helvetica Neue"/>
                <a:ea typeface="Helvetica Neue"/>
                <a:cs typeface="Helvetica Neue"/>
                <a:sym typeface="Helvetica Neue"/>
              </a:defRPr>
            </a:lvl1pPr>
          </a:lstStyle>
          <a:p>
            <a:pPr/>
            <a:r>
              <a:t>Why the EW scale so important?</a:t>
            </a:r>
          </a:p>
        </p:txBody>
      </p:sp>
      <p:pic>
        <p:nvPicPr>
          <p:cNvPr id="859" name="pasted-image.pdf"/>
          <p:cNvPicPr>
            <a:picLocks noChangeAspect="1"/>
          </p:cNvPicPr>
          <p:nvPr/>
        </p:nvPicPr>
        <p:blipFill>
          <a:blip r:embed="rId5">
            <a:extLst/>
          </a:blip>
          <a:stretch>
            <a:fillRect/>
          </a:stretch>
        </p:blipFill>
        <p:spPr>
          <a:xfrm>
            <a:off x="-56288" y="5064954"/>
            <a:ext cx="4624983" cy="4611136"/>
          </a:xfrm>
          <a:prstGeom prst="rect">
            <a:avLst/>
          </a:prstGeom>
          <a:ln w="88900">
            <a:miter lim="400000"/>
          </a:ln>
        </p:spPr>
      </p:pic>
      <p:sp>
        <p:nvSpPr>
          <p:cNvPr id="860" name="Shape 860"/>
          <p:cNvSpPr/>
          <p:nvPr/>
        </p:nvSpPr>
        <p:spPr>
          <a:xfrm>
            <a:off x="2204385" y="5146055"/>
            <a:ext cx="1521461" cy="411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747776">
              <a:defRPr b="1" sz="2000">
                <a:solidFill>
                  <a:srgbClr val="FFFB00"/>
                </a:solidFill>
                <a:latin typeface="Helvetica Neue"/>
                <a:ea typeface="Helvetica Neue"/>
                <a:cs typeface="Helvetica Neue"/>
                <a:sym typeface="Helvetica Neue"/>
              </a:defRPr>
            </a:lvl1pPr>
          </a:lstStyle>
          <a:p>
            <a:pPr/>
            <a:r>
              <a:t>July 4, 2012</a:t>
            </a:r>
          </a:p>
        </p:txBody>
      </p:sp>
      <p:sp>
        <p:nvSpPr>
          <p:cNvPr id="861" name="Shape 861"/>
          <p:cNvSpPr/>
          <p:nvPr/>
        </p:nvSpPr>
        <p:spPr>
          <a:xfrm>
            <a:off x="2374153" y="5552658"/>
            <a:ext cx="1924813" cy="5783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747776">
              <a:defRPr b="1" sz="1600">
                <a:solidFill>
                  <a:srgbClr val="FFFB00"/>
                </a:solidFill>
                <a:latin typeface="Helvetica Neue"/>
                <a:ea typeface="Helvetica Neue"/>
                <a:cs typeface="Helvetica Neue"/>
                <a:sym typeface="Helvetica Neue"/>
              </a:defRPr>
            </a:pPr>
            <a:r>
              <a:t>Discovery of H125</a:t>
            </a:r>
          </a:p>
          <a:p>
            <a:pPr defTabSz="747776">
              <a:defRPr b="1" sz="1600">
                <a:solidFill>
                  <a:srgbClr val="FFFB00"/>
                </a:solidFill>
                <a:latin typeface="Helvetica Neue"/>
                <a:ea typeface="Helvetica Neue"/>
                <a:cs typeface="Helvetica Neue"/>
                <a:sym typeface="Helvetica Neue"/>
              </a:defRPr>
            </a:pPr>
            <a:r>
              <a:t>at CERN LHC</a:t>
            </a:r>
          </a:p>
        </p:txBody>
      </p:sp>
      <p:sp>
        <p:nvSpPr>
          <p:cNvPr id="862" name="Shape 862"/>
          <p:cNvSpPr/>
          <p:nvPr/>
        </p:nvSpPr>
        <p:spPr>
          <a:xfrm>
            <a:off x="6815173" y="2831026"/>
            <a:ext cx="6006876" cy="3670374"/>
          </a:xfrm>
          <a:prstGeom prst="rect">
            <a:avLst/>
          </a:prstGeom>
          <a:ln w="12700">
            <a:solidFill>
              <a:srgbClr val="0365C0"/>
            </a:solidFill>
            <a:bevel/>
          </a:ln>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sp>
        <p:nvSpPr>
          <p:cNvPr id="863" name="Shape 863"/>
          <p:cNvSpPr/>
          <p:nvPr/>
        </p:nvSpPr>
        <p:spPr>
          <a:xfrm>
            <a:off x="4479962" y="5241557"/>
            <a:ext cx="2455205" cy="717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53" y="14256"/>
                </a:moveTo>
                <a:lnTo>
                  <a:pt x="9153" y="21600"/>
                </a:lnTo>
                <a:lnTo>
                  <a:pt x="0" y="10800"/>
                </a:lnTo>
                <a:lnTo>
                  <a:pt x="9153" y="0"/>
                </a:lnTo>
                <a:lnTo>
                  <a:pt x="9153" y="7344"/>
                </a:lnTo>
                <a:lnTo>
                  <a:pt x="21600" y="7344"/>
                </a:lnTo>
                <a:lnTo>
                  <a:pt x="21600" y="14256"/>
                </a:lnTo>
                <a:close/>
              </a:path>
            </a:pathLst>
          </a:custGeom>
          <a:solidFill>
            <a:srgbClr val="FFFFFF"/>
          </a:solidFill>
          <a:ln w="12700">
            <a:solidFill>
              <a:srgbClr val="0365C0"/>
            </a:solidFill>
            <a:bevel/>
          </a:ln>
          <a:effectLst>
            <a:outerShdw sx="100000" sy="100000" kx="0" ky="0" algn="b" rotWithShape="0" blurRad="25400" dist="12700" dir="5400000">
              <a:srgbClr val="000000">
                <a:alpha val="50000"/>
              </a:srgbClr>
            </a:outerShdw>
          </a:effectLst>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447" name="image10.pdf" descr="PatternComposite550.pdf"/>
          <p:cNvPicPr>
            <a:picLocks noChangeAspect="1"/>
          </p:cNvPicPr>
          <p:nvPr/>
        </p:nvPicPr>
        <p:blipFill>
          <a:blip r:embed="rId2">
            <a:extLst/>
          </a:blip>
          <a:stretch>
            <a:fillRect/>
          </a:stretch>
        </p:blipFill>
        <p:spPr>
          <a:xfrm>
            <a:off x="6716893" y="3291096"/>
            <a:ext cx="6242306" cy="5306509"/>
          </a:xfrm>
          <a:prstGeom prst="rect">
            <a:avLst/>
          </a:prstGeom>
          <a:ln w="88900">
            <a:miter lim="400000"/>
          </a:ln>
        </p:spPr>
      </p:pic>
      <p:pic>
        <p:nvPicPr>
          <p:cNvPr id="1448" name="image11.pdf" descr="PatternMSSM550.pdf"/>
          <p:cNvPicPr>
            <a:picLocks noChangeAspect="1"/>
          </p:cNvPicPr>
          <p:nvPr/>
        </p:nvPicPr>
        <p:blipFill>
          <a:blip r:embed="rId3">
            <a:extLst/>
          </a:blip>
          <a:stretch>
            <a:fillRect/>
          </a:stretch>
        </p:blipFill>
        <p:spPr>
          <a:xfrm>
            <a:off x="474589" y="3291096"/>
            <a:ext cx="6242305" cy="5306509"/>
          </a:xfrm>
          <a:prstGeom prst="rect">
            <a:avLst/>
          </a:prstGeom>
          <a:ln w="88900">
            <a:miter lim="400000"/>
          </a:ln>
        </p:spPr>
      </p:pic>
      <p:sp>
        <p:nvSpPr>
          <p:cNvPr id="1449" name="Shape 1449"/>
          <p:cNvSpPr/>
          <p:nvPr>
            <p:ph type="title" idx="4294967295"/>
          </p:nvPr>
        </p:nvSpPr>
        <p:spPr>
          <a:xfrm>
            <a:off x="884611" y="-21961"/>
            <a:ext cx="10452101" cy="1371601"/>
          </a:xfrm>
          <a:prstGeom prst="rect">
            <a:avLst/>
          </a:prstGeom>
          <a:ln>
            <a:miter lim="400000"/>
          </a:ln>
        </p:spPr>
        <p:txBody>
          <a:bodyPr lIns="50800" tIns="50800" rIns="50800" bIns="50800"/>
          <a:lstStyle>
            <a:lvl1pPr defTabSz="649111">
              <a:defRPr b="1">
                <a:uFillTx/>
                <a:latin typeface="Helvetica Neue"/>
                <a:ea typeface="Helvetica Neue"/>
                <a:cs typeface="Helvetica Neue"/>
                <a:sym typeface="Helvetica Neue"/>
              </a:defRPr>
            </a:lvl1pPr>
          </a:lstStyle>
          <a:p>
            <a:pPr/>
            <a:r>
              <a:t>Fingerprinting</a:t>
            </a:r>
          </a:p>
        </p:txBody>
      </p:sp>
      <p:sp>
        <p:nvSpPr>
          <p:cNvPr id="1450" name="Shape 1450"/>
          <p:cNvSpPr/>
          <p:nvPr/>
        </p:nvSpPr>
        <p:spPr>
          <a:xfrm>
            <a:off x="1752120" y="2241784"/>
            <a:ext cx="3128614"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sz="3000">
                <a:latin typeface="+mn-lt"/>
                <a:ea typeface="+mn-ea"/>
                <a:cs typeface="+mn-cs"/>
                <a:sym typeface="Calibri"/>
              </a:defRPr>
            </a:pPr>
            <a:r>
              <a:rPr b="1">
                <a:latin typeface="Arial"/>
                <a:ea typeface="Arial"/>
                <a:cs typeface="Arial"/>
                <a:sym typeface="Arial"/>
              </a:rPr>
              <a:t>Supersymmetry</a:t>
            </a:r>
            <a:endParaRPr b="1">
              <a:latin typeface="Arial"/>
              <a:ea typeface="Arial"/>
              <a:cs typeface="Arial"/>
              <a:sym typeface="Arial"/>
            </a:endParaRPr>
          </a:p>
          <a:p>
            <a:pPr algn="ctr">
              <a:defRPr sz="1800">
                <a:latin typeface="+mn-lt"/>
                <a:ea typeface="+mn-ea"/>
                <a:cs typeface="+mn-cs"/>
                <a:sym typeface="Calibri"/>
              </a:defRPr>
            </a:pPr>
            <a:r>
              <a:rPr b="1">
                <a:latin typeface="Arial"/>
                <a:ea typeface="Arial"/>
                <a:cs typeface="Arial"/>
                <a:sym typeface="Arial"/>
              </a:rPr>
              <a:t>(MSSM)</a:t>
            </a:r>
          </a:p>
        </p:txBody>
      </p:sp>
      <p:sp>
        <p:nvSpPr>
          <p:cNvPr id="1451" name="Shape 1451"/>
          <p:cNvSpPr/>
          <p:nvPr/>
        </p:nvSpPr>
        <p:spPr>
          <a:xfrm>
            <a:off x="8354356" y="2241784"/>
            <a:ext cx="3381435"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sz="3000">
                <a:latin typeface="+mn-lt"/>
                <a:ea typeface="+mn-ea"/>
                <a:cs typeface="+mn-cs"/>
                <a:sym typeface="Calibri"/>
              </a:defRPr>
            </a:pPr>
            <a:r>
              <a:rPr b="1">
                <a:latin typeface="Arial"/>
                <a:ea typeface="Arial"/>
                <a:cs typeface="Arial"/>
                <a:sym typeface="Arial"/>
              </a:rPr>
              <a:t>Composite Higgs</a:t>
            </a:r>
            <a:endParaRPr b="1">
              <a:latin typeface="Arial"/>
              <a:ea typeface="Arial"/>
              <a:cs typeface="Arial"/>
              <a:sym typeface="Arial"/>
            </a:endParaRPr>
          </a:p>
          <a:p>
            <a:pPr algn="ctr">
              <a:defRPr sz="1800">
                <a:latin typeface="+mn-lt"/>
                <a:ea typeface="+mn-ea"/>
                <a:cs typeface="+mn-cs"/>
                <a:sym typeface="Calibri"/>
              </a:defRPr>
            </a:pPr>
            <a:r>
              <a:rPr b="1">
                <a:latin typeface="Arial"/>
                <a:ea typeface="Arial"/>
                <a:cs typeface="Arial"/>
                <a:sym typeface="Arial"/>
              </a:rPr>
              <a:t>(MCHM5)</a:t>
            </a:r>
          </a:p>
        </p:txBody>
      </p:sp>
      <p:sp>
        <p:nvSpPr>
          <p:cNvPr id="1452" name="Shape 1452"/>
          <p:cNvSpPr/>
          <p:nvPr/>
        </p:nvSpPr>
        <p:spPr>
          <a:xfrm>
            <a:off x="3249764" y="1238358"/>
            <a:ext cx="5721797"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3400">
                <a:solidFill>
                  <a:srgbClr val="0433FF"/>
                </a:solidFill>
              </a:defRPr>
            </a:lvl1pPr>
          </a:lstStyle>
          <a:p>
            <a:pPr/>
            <a:r>
              <a:t>Elementary v.s. Composite </a:t>
            </a:r>
          </a:p>
        </p:txBody>
      </p:sp>
      <p:sp>
        <p:nvSpPr>
          <p:cNvPr id="1453" name="Shape 1453"/>
          <p:cNvSpPr/>
          <p:nvPr/>
        </p:nvSpPr>
        <p:spPr>
          <a:xfrm>
            <a:off x="9259701" y="8642661"/>
            <a:ext cx="3263063" cy="71258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algn="ctr" defTabSz="505742">
              <a:defRPr b="1" sz="2200">
                <a:latin typeface="Helvetica Neue"/>
                <a:ea typeface="Helvetica Neue"/>
                <a:cs typeface="Helvetica Neue"/>
                <a:sym typeface="Helvetica Neue"/>
              </a:defRPr>
            </a:pPr>
            <a:r>
              <a:t>ILC </a:t>
            </a:r>
            <a:r>
              <a:rPr>
                <a:solidFill>
                  <a:srgbClr val="0433FF"/>
                </a:solidFill>
              </a:rPr>
              <a:t>250+</a:t>
            </a:r>
            <a:r>
              <a:rPr sz="3900">
                <a:solidFill>
                  <a:srgbClr val="0433FF"/>
                </a:solidFill>
              </a:rPr>
              <a:t>550</a:t>
            </a:r>
            <a:r>
              <a:t> LumiUP</a:t>
            </a:r>
          </a:p>
        </p:txBody>
      </p:sp>
      <p:sp>
        <p:nvSpPr>
          <p:cNvPr id="1454" name="Shape 1454"/>
          <p:cNvSpPr/>
          <p:nvPr/>
        </p:nvSpPr>
        <p:spPr>
          <a:xfrm>
            <a:off x="2861415" y="4614025"/>
            <a:ext cx="520193" cy="1279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89"/>
                </a:moveTo>
                <a:lnTo>
                  <a:pt x="10800" y="0"/>
                </a:lnTo>
                <a:lnTo>
                  <a:pt x="21600" y="4389"/>
                </a:lnTo>
                <a:lnTo>
                  <a:pt x="16200" y="4389"/>
                </a:lnTo>
                <a:lnTo>
                  <a:pt x="16200" y="21600"/>
                </a:lnTo>
                <a:lnTo>
                  <a:pt x="5400" y="21600"/>
                </a:lnTo>
                <a:lnTo>
                  <a:pt x="5400" y="4389"/>
                </a:lnTo>
                <a:close/>
              </a:path>
            </a:pathLst>
          </a:custGeom>
          <a:solidFill>
            <a:srgbClr val="000090">
              <a:alpha val="50000"/>
            </a:srgbClr>
          </a:solidFill>
          <a:ln w="12700">
            <a:miter lim="400000"/>
          </a:ln>
        </p:spPr>
        <p:txBody>
          <a:bodyPr lIns="65023" tIns="65023" rIns="65023" bIns="65023" anchor="ctr"/>
          <a:lstStyle/>
          <a:p>
            <a:pPr algn="ctr">
              <a:defRPr sz="2400">
                <a:latin typeface="Arial"/>
                <a:ea typeface="Arial"/>
                <a:cs typeface="Arial"/>
                <a:sym typeface="Arial"/>
              </a:defRPr>
            </a:pPr>
          </a:p>
        </p:txBody>
      </p:sp>
      <p:sp>
        <p:nvSpPr>
          <p:cNvPr id="1455" name="Shape 1455"/>
          <p:cNvSpPr/>
          <p:nvPr/>
        </p:nvSpPr>
        <p:spPr>
          <a:xfrm>
            <a:off x="9099842" y="5878426"/>
            <a:ext cx="520193" cy="1300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algn="ctr">
              <a:defRPr sz="2400">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7" name="pasted-image.pdf"/>
          <p:cNvPicPr>
            <a:picLocks noChangeAspect="1"/>
          </p:cNvPicPr>
          <p:nvPr/>
        </p:nvPicPr>
        <p:blipFill>
          <a:blip r:embed="rId2">
            <a:extLst/>
          </a:blip>
          <a:stretch>
            <a:fillRect/>
          </a:stretch>
        </p:blipFill>
        <p:spPr>
          <a:xfrm>
            <a:off x="1107210" y="1733973"/>
            <a:ext cx="7177936" cy="7177936"/>
          </a:xfrm>
          <a:prstGeom prst="rect">
            <a:avLst/>
          </a:prstGeom>
          <a:ln w="88900">
            <a:miter lim="400000"/>
          </a:ln>
        </p:spPr>
      </p:pic>
      <p:sp>
        <p:nvSpPr>
          <p:cNvPr id="1458" name="Shape 1458"/>
          <p:cNvSpPr/>
          <p:nvPr>
            <p:ph type="title"/>
          </p:nvPr>
        </p:nvSpPr>
        <p:spPr>
          <a:xfrm>
            <a:off x="1276350" y="-135290"/>
            <a:ext cx="10452100" cy="1371601"/>
          </a:xfrm>
          <a:prstGeom prst="rect">
            <a:avLst/>
          </a:prstGeom>
        </p:spPr>
        <p:txBody>
          <a:bodyPr/>
          <a:lstStyle>
            <a:lvl1pPr defTabSz="649111"/>
          </a:lstStyle>
          <a:p>
            <a:pPr/>
            <a:r>
              <a:t>Fingerprinting</a:t>
            </a:r>
          </a:p>
        </p:txBody>
      </p:sp>
      <p:sp>
        <p:nvSpPr>
          <p:cNvPr id="1459" name="Shape 1459"/>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
        <p:nvSpPr>
          <p:cNvPr id="1460" name="Shape 1460"/>
          <p:cNvSpPr/>
          <p:nvPr/>
        </p:nvSpPr>
        <p:spPr>
          <a:xfrm>
            <a:off x="8702799" y="9080710"/>
            <a:ext cx="3416257" cy="14848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30862">
              <a:lnSpc>
                <a:spcPct val="110000"/>
              </a:lnSpc>
              <a:spcBef>
                <a:spcPts val="800"/>
              </a:spcBef>
              <a:buClr>
                <a:srgbClr val="FFFED5"/>
              </a:buClr>
              <a:buFont typeface="Tahoma"/>
              <a:tabLst>
                <a:tab pos="825500" algn="l"/>
                <a:tab pos="1117600" algn="l"/>
              </a:tabLst>
              <a:defRPr sz="1100">
                <a:uFill>
                  <a:solidFill>
                    <a:srgbClr val="000000"/>
                  </a:solidFill>
                </a:uFill>
                <a:latin typeface="Helvetica Neue"/>
                <a:ea typeface="Helvetica Neue"/>
                <a:cs typeface="Helvetica Neue"/>
                <a:sym typeface="Helvetica Neue"/>
              </a:defRPr>
            </a:lvl1pPr>
          </a:lstStyle>
          <a:p>
            <a:pPr/>
            <a:r>
              <a:t>Snowmass ILC Higgs White Paper (arXiv: 1310.0763)</a:t>
            </a:r>
          </a:p>
        </p:txBody>
      </p:sp>
      <p:sp>
        <p:nvSpPr>
          <p:cNvPr id="1461" name="Shape 1461"/>
          <p:cNvSpPr/>
          <p:nvPr/>
        </p:nvSpPr>
        <p:spPr>
          <a:xfrm>
            <a:off x="6657901" y="4285987"/>
            <a:ext cx="1016199"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0433FF"/>
                </a:solidFill>
              </a:defRPr>
            </a:lvl1pPr>
          </a:lstStyle>
          <a:p>
            <a:pPr/>
            <a:r>
              <a:t>(SUSY?)</a:t>
            </a:r>
          </a:p>
        </p:txBody>
      </p:sp>
      <p:sp>
        <p:nvSpPr>
          <p:cNvPr id="1462" name="Shape 1462"/>
          <p:cNvSpPr/>
          <p:nvPr/>
        </p:nvSpPr>
        <p:spPr>
          <a:xfrm>
            <a:off x="6938570" y="7624530"/>
            <a:ext cx="1626208"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0433FF"/>
                </a:solidFill>
              </a:defRPr>
            </a:lvl1pPr>
          </a:lstStyle>
          <a:p>
            <a:pPr/>
            <a:r>
              <a:t>(rad. seesaw?)</a:t>
            </a:r>
          </a:p>
        </p:txBody>
      </p:sp>
      <p:sp>
        <p:nvSpPr>
          <p:cNvPr id="1463" name="Shape 1463"/>
          <p:cNvSpPr/>
          <p:nvPr/>
        </p:nvSpPr>
        <p:spPr>
          <a:xfrm>
            <a:off x="4531052" y="8501611"/>
            <a:ext cx="649243" cy="6254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830862">
              <a:defRPr b="1" sz="3400">
                <a:latin typeface="Helvetica Neue"/>
                <a:ea typeface="Helvetica Neue"/>
                <a:cs typeface="Helvetica Neue"/>
                <a:sym typeface="Helvetica Neue"/>
              </a:defRPr>
            </a:pPr>
            <a:r>
              <a:t>K</a:t>
            </a:r>
            <a:r>
              <a:rPr baseline="-5999"/>
              <a:t>τ</a:t>
            </a:r>
          </a:p>
        </p:txBody>
      </p:sp>
      <p:sp>
        <p:nvSpPr>
          <p:cNvPr id="1464" name="Shape 1464"/>
          <p:cNvSpPr/>
          <p:nvPr/>
        </p:nvSpPr>
        <p:spPr>
          <a:xfrm>
            <a:off x="11300326" y="400271"/>
            <a:ext cx="1337805"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solidFill>
                  <a:srgbClr val="0433FF"/>
                </a:solidFill>
              </a:defRPr>
            </a:lvl1pPr>
          </a:lstStyle>
          <a:p>
            <a:pPr/>
            <a:r>
              <a:t>2HDM</a:t>
            </a:r>
          </a:p>
        </p:txBody>
      </p:sp>
      <p:sp>
        <p:nvSpPr>
          <p:cNvPr id="1465" name="Shape 1465"/>
          <p:cNvSpPr/>
          <p:nvPr/>
        </p:nvSpPr>
        <p:spPr>
          <a:xfrm>
            <a:off x="8279770" y="8605067"/>
            <a:ext cx="1986363" cy="508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30862">
              <a:defRPr b="1" sz="2200">
                <a:latin typeface="Helvetica Neue"/>
                <a:ea typeface="Helvetica Neue"/>
                <a:cs typeface="Helvetica Neue"/>
                <a:sym typeface="Helvetica Neue"/>
              </a:defRPr>
            </a:lvl1pPr>
          </a:lstStyle>
          <a:p>
            <a:pPr/>
            <a:r>
              <a:t>ILC TDR</a:t>
            </a:r>
          </a:p>
        </p:txBody>
      </p:sp>
      <p:sp>
        <p:nvSpPr>
          <p:cNvPr id="1466" name="Shape 1466"/>
          <p:cNvSpPr/>
          <p:nvPr/>
        </p:nvSpPr>
        <p:spPr>
          <a:xfrm>
            <a:off x="969182" y="4556259"/>
            <a:ext cx="649243" cy="6254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830862">
              <a:defRPr b="1" sz="3400">
                <a:latin typeface="Helvetica Neue"/>
                <a:ea typeface="Helvetica Neue"/>
                <a:cs typeface="Helvetica Neue"/>
                <a:sym typeface="Helvetica Neue"/>
              </a:defRPr>
            </a:pPr>
            <a:r>
              <a:t>K</a:t>
            </a:r>
            <a:r>
              <a:rPr baseline="-5999"/>
              <a:t>b</a:t>
            </a:r>
          </a:p>
        </p:txBody>
      </p:sp>
      <p:sp>
        <p:nvSpPr>
          <p:cNvPr id="1467" name="Shape 1467"/>
          <p:cNvSpPr/>
          <p:nvPr/>
        </p:nvSpPr>
        <p:spPr>
          <a:xfrm>
            <a:off x="4697593" y="1079410"/>
            <a:ext cx="3928605"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3400">
                <a:solidFill>
                  <a:srgbClr val="0433FF"/>
                </a:solidFill>
              </a:defRPr>
            </a:lvl1pPr>
          </a:lstStyle>
          <a:p>
            <a:pPr/>
            <a:r>
              <a:t>Multiplet Structure</a:t>
            </a:r>
          </a:p>
        </p:txBody>
      </p:sp>
      <p:pic>
        <p:nvPicPr>
          <p:cNvPr id="1468" name="droppedImage.png"/>
          <p:cNvPicPr>
            <a:picLocks noChangeAspect="1"/>
          </p:cNvPicPr>
          <p:nvPr/>
        </p:nvPicPr>
        <p:blipFill>
          <a:blip r:embed="rId3">
            <a:extLst/>
          </a:blip>
          <a:stretch>
            <a:fillRect/>
          </a:stretch>
        </p:blipFill>
        <p:spPr>
          <a:xfrm>
            <a:off x="8126228" y="1852873"/>
            <a:ext cx="4873118" cy="1294216"/>
          </a:xfrm>
          <a:prstGeom prst="rect">
            <a:avLst/>
          </a:prstGeom>
          <a:ln w="88900">
            <a:miter lim="400000"/>
          </a:ln>
        </p:spPr>
      </p:pic>
      <p:sp>
        <p:nvSpPr>
          <p:cNvPr id="1469" name="Shape 1469"/>
          <p:cNvSpPr/>
          <p:nvPr/>
        </p:nvSpPr>
        <p:spPr>
          <a:xfrm>
            <a:off x="1937001" y="6109734"/>
            <a:ext cx="1099256" cy="490492"/>
          </a:xfrm>
          <a:prstGeom prst="rect">
            <a:avLst/>
          </a:prstGeom>
          <a:ln w="12700">
            <a:solidFill>
              <a:srgbClr val="000000"/>
            </a:solidFill>
            <a:miter lim="400000"/>
          </a:ln>
        </p:spPr>
        <p:txBody>
          <a:bodyPr lIns="50800" tIns="50800" rIns="50800" bIns="50800" anchor="ctr"/>
          <a:lstStyle/>
          <a:p>
            <a:pPr algn="ctr" defTabSz="830862">
              <a:defRPr sz="2200">
                <a:solidFill>
                  <a:srgbClr val="FFFFFF"/>
                </a:solidFill>
                <a:latin typeface="ヒラギノ角ゴ ProN W3"/>
                <a:ea typeface="ヒラギノ角ゴ ProN W3"/>
                <a:cs typeface="ヒラギノ角ゴ ProN W3"/>
                <a:sym typeface="ヒラギノ角ゴ ProN W3"/>
              </a:defRPr>
            </a:pPr>
          </a:p>
        </p:txBody>
      </p:sp>
      <p:sp>
        <p:nvSpPr>
          <p:cNvPr id="1470" name="Shape 1470"/>
          <p:cNvSpPr/>
          <p:nvPr/>
        </p:nvSpPr>
        <p:spPr>
          <a:xfrm>
            <a:off x="6666932" y="7113994"/>
            <a:ext cx="1329903" cy="490492"/>
          </a:xfrm>
          <a:prstGeom prst="rect">
            <a:avLst/>
          </a:prstGeom>
          <a:ln w="12700">
            <a:solidFill>
              <a:srgbClr val="000000"/>
            </a:solidFill>
            <a:miter lim="400000"/>
          </a:ln>
        </p:spPr>
        <p:txBody>
          <a:bodyPr lIns="50800" tIns="50800" rIns="50800" bIns="50800" anchor="ctr"/>
          <a:lstStyle/>
          <a:p>
            <a:pPr algn="ctr" defTabSz="830862">
              <a:defRPr sz="2200">
                <a:solidFill>
                  <a:srgbClr val="FFFFFF"/>
                </a:solidFill>
                <a:latin typeface="ヒラギノ角ゴ ProN W3"/>
                <a:ea typeface="ヒラギノ角ゴ ProN W3"/>
                <a:cs typeface="ヒラギノ角ゴ ProN W3"/>
                <a:sym typeface="ヒラギノ角ゴ ProN W3"/>
              </a:defRPr>
            </a:pPr>
          </a:p>
        </p:txBody>
      </p:sp>
      <p:sp>
        <p:nvSpPr>
          <p:cNvPr id="1471" name="Shape 1471"/>
          <p:cNvSpPr/>
          <p:nvPr/>
        </p:nvSpPr>
        <p:spPr>
          <a:xfrm>
            <a:off x="2104415" y="2930783"/>
            <a:ext cx="1329902" cy="490492"/>
          </a:xfrm>
          <a:prstGeom prst="rect">
            <a:avLst/>
          </a:prstGeom>
          <a:ln w="12700">
            <a:solidFill>
              <a:srgbClr val="000000"/>
            </a:solidFill>
            <a:miter lim="400000"/>
          </a:ln>
        </p:spPr>
        <p:txBody>
          <a:bodyPr lIns="50800" tIns="50800" rIns="50800" bIns="50800" anchor="ctr"/>
          <a:lstStyle/>
          <a:p>
            <a:pPr algn="ctr" defTabSz="830862">
              <a:defRPr sz="2200">
                <a:solidFill>
                  <a:srgbClr val="FFFFFF"/>
                </a:solidFill>
                <a:latin typeface="ヒラギノ角ゴ ProN W3"/>
                <a:ea typeface="ヒラギノ角ゴ ProN W3"/>
                <a:cs typeface="ヒラギノ角ゴ ProN W3"/>
                <a:sym typeface="ヒラギノ角ゴ ProN W3"/>
              </a:defRPr>
            </a:pPr>
          </a:p>
        </p:txBody>
      </p:sp>
      <p:sp>
        <p:nvSpPr>
          <p:cNvPr id="1472" name="Shape 1472"/>
          <p:cNvSpPr/>
          <p:nvPr/>
        </p:nvSpPr>
        <p:spPr>
          <a:xfrm>
            <a:off x="6612745" y="3790545"/>
            <a:ext cx="1329903" cy="490492"/>
          </a:xfrm>
          <a:prstGeom prst="rect">
            <a:avLst/>
          </a:prstGeom>
          <a:ln w="12700">
            <a:solidFill>
              <a:srgbClr val="000000"/>
            </a:solidFill>
            <a:miter lim="400000"/>
          </a:ln>
        </p:spPr>
        <p:txBody>
          <a:bodyPr lIns="50800" tIns="50800" rIns="50800" bIns="50800" anchor="ctr"/>
          <a:lstStyle/>
          <a:p>
            <a:pPr algn="ctr" defTabSz="830862">
              <a:defRPr sz="2200">
                <a:solidFill>
                  <a:srgbClr val="FFFFFF"/>
                </a:solidFill>
                <a:latin typeface="ヒラギノ角ゴ ProN W3"/>
                <a:ea typeface="ヒラギノ角ゴ ProN W3"/>
                <a:cs typeface="ヒラギノ角ゴ ProN W3"/>
                <a:sym typeface="ヒラギノ角ゴ ProN W3"/>
              </a:defRPr>
            </a:pPr>
          </a:p>
        </p:txBody>
      </p:sp>
      <p:sp>
        <p:nvSpPr>
          <p:cNvPr id="1473" name="Shape 1473"/>
          <p:cNvSpPr/>
          <p:nvPr/>
        </p:nvSpPr>
        <p:spPr>
          <a:xfrm>
            <a:off x="8318104" y="3173008"/>
            <a:ext cx="4710580" cy="708807"/>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pPr algn="ctr" defTabSz="830862">
              <a:defRPr b="1" sz="1600">
                <a:latin typeface="Helvetica Neue"/>
                <a:ea typeface="Helvetica Neue"/>
                <a:cs typeface="Helvetica Neue"/>
                <a:sym typeface="Helvetica Neue"/>
              </a:defRPr>
            </a:pPr>
            <a:r>
              <a:t>4 Possible Z</a:t>
            </a:r>
            <a:r>
              <a:rPr baseline="-5999"/>
              <a:t>2</a:t>
            </a:r>
            <a:r>
              <a:t> Charge Assignments </a:t>
            </a:r>
          </a:p>
          <a:p>
            <a:pPr algn="ctr" defTabSz="830862">
              <a:defRPr b="1" sz="1600">
                <a:latin typeface="Helvetica Neue"/>
                <a:ea typeface="Helvetica Neue"/>
                <a:cs typeface="Helvetica Neue"/>
                <a:sym typeface="Helvetica Neue"/>
              </a:defRPr>
            </a:pPr>
            <a:r>
              <a:t>that forbids tree-level Higgs-induced FCNC</a:t>
            </a:r>
          </a:p>
        </p:txBody>
      </p:sp>
      <p:sp>
        <p:nvSpPr>
          <p:cNvPr id="1474" name="Shape 1474"/>
          <p:cNvSpPr/>
          <p:nvPr/>
        </p:nvSpPr>
        <p:spPr>
          <a:xfrm>
            <a:off x="8484898" y="4122083"/>
            <a:ext cx="4155780" cy="708808"/>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pPr algn="ctr" defTabSz="830862">
              <a:defRPr b="1" sz="2400">
                <a:latin typeface="Helvetica Neue"/>
                <a:ea typeface="Helvetica Neue"/>
                <a:cs typeface="Helvetica Neue"/>
                <a:sym typeface="Helvetica Neue"/>
              </a:defRPr>
            </a:pPr>
            <a:r>
              <a:t>K</a:t>
            </a:r>
            <a:r>
              <a:rPr baseline="-5999"/>
              <a:t>V</a:t>
            </a:r>
            <a:r>
              <a:rPr baseline="31999"/>
              <a:t>2</a:t>
            </a:r>
            <a:r>
              <a:t> = sin(β-α)</a:t>
            </a:r>
            <a:r>
              <a:rPr baseline="31999"/>
              <a:t>2 </a:t>
            </a:r>
            <a:r>
              <a:t>=1 ⇔ SM</a:t>
            </a:r>
          </a:p>
        </p:txBody>
      </p:sp>
      <p:sp>
        <p:nvSpPr>
          <p:cNvPr id="1475" name="Shape 1475"/>
          <p:cNvSpPr/>
          <p:nvPr/>
        </p:nvSpPr>
        <p:spPr>
          <a:xfrm>
            <a:off x="8862557" y="5147725"/>
            <a:ext cx="3621675" cy="196728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b="1" i="1" sz="2400">
                <a:solidFill>
                  <a:srgbClr val="0433FF"/>
                </a:solidFill>
                <a:latin typeface="Helvetica Neue"/>
                <a:ea typeface="Helvetica Neue"/>
                <a:cs typeface="Helvetica Neue"/>
                <a:sym typeface="Helvetica Neue"/>
              </a:defRPr>
            </a:pPr>
            <a:r>
              <a:rPr b="0">
                <a:solidFill>
                  <a:srgbClr val="000000"/>
                </a:solidFill>
              </a:rPr>
              <a:t>Given a deviation of the Higgs to Z coupling:</a:t>
            </a:r>
            <a:r>
              <a:t> ΔK</a:t>
            </a:r>
            <a:r>
              <a:rPr baseline="-5999"/>
              <a:t>v</a:t>
            </a:r>
            <a:r>
              <a:rPr baseline="31999"/>
              <a:t>2</a:t>
            </a:r>
            <a:r>
              <a:t> = 1-K</a:t>
            </a:r>
            <a:r>
              <a:rPr baseline="-5999"/>
              <a:t>v</a:t>
            </a:r>
            <a:r>
              <a:rPr baseline="31999"/>
              <a:t>2</a:t>
            </a:r>
            <a:r>
              <a:t> = 0.01 </a:t>
            </a:r>
            <a:r>
              <a:rPr b="0">
                <a:solidFill>
                  <a:srgbClr val="000000"/>
                </a:solidFill>
              </a:rPr>
              <a:t>we will be able to </a:t>
            </a:r>
            <a:r>
              <a:t>discriminate the 4 models!</a:t>
            </a:r>
          </a:p>
        </p:txBody>
      </p:sp>
      <p:sp>
        <p:nvSpPr>
          <p:cNvPr id="1476" name="Shape 1476"/>
          <p:cNvSpPr/>
          <p:nvPr/>
        </p:nvSpPr>
        <p:spPr>
          <a:xfrm>
            <a:off x="8838675" y="7309373"/>
            <a:ext cx="3114639" cy="101131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pPr algn="ctr" defTabSz="830862">
              <a:defRPr sz="1600">
                <a:latin typeface="Helvetica Neue"/>
                <a:ea typeface="Helvetica Neue"/>
                <a:cs typeface="Helvetica Neue"/>
                <a:sym typeface="Helvetica Neue"/>
              </a:defRPr>
            </a:pPr>
            <a:r>
              <a:t>Model-dependent</a:t>
            </a:r>
          </a:p>
          <a:p>
            <a:pPr algn="ctr" defTabSz="830862">
              <a:defRPr sz="1600">
                <a:latin typeface="Helvetica Neue"/>
                <a:ea typeface="Helvetica Neue"/>
                <a:cs typeface="Helvetica Neue"/>
                <a:sym typeface="Helvetica Neue"/>
              </a:defRPr>
            </a:pPr>
            <a:r>
              <a:t>7-parameter fit</a:t>
            </a:r>
          </a:p>
          <a:p>
            <a:pPr algn="ctr" defTabSz="830862">
              <a:defRPr sz="1600">
                <a:latin typeface="Helvetica Neue"/>
                <a:ea typeface="Helvetica Neue"/>
                <a:cs typeface="Helvetica Neue"/>
                <a:sym typeface="Helvetica Neue"/>
              </a:defRPr>
            </a:pPr>
            <a:r>
              <a:t>ILC: Baseline lumi.</a:t>
            </a:r>
          </a:p>
        </p:txBody>
      </p:sp>
      <p:sp>
        <p:nvSpPr>
          <p:cNvPr id="1477" name="Shape 1477"/>
          <p:cNvSpPr/>
          <p:nvPr/>
        </p:nvSpPr>
        <p:spPr>
          <a:xfrm>
            <a:off x="8702799" y="9299544"/>
            <a:ext cx="3621674" cy="14849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30862">
              <a:lnSpc>
                <a:spcPct val="110000"/>
              </a:lnSpc>
              <a:spcBef>
                <a:spcPts val="800"/>
              </a:spcBef>
              <a:buClr>
                <a:srgbClr val="FFFED5"/>
              </a:buClr>
              <a:buFont typeface="Tahoma"/>
              <a:tabLst>
                <a:tab pos="825500" algn="l"/>
                <a:tab pos="1117600" algn="l"/>
              </a:tabLst>
              <a:defRPr sz="1100">
                <a:uFill>
                  <a:solidFill>
                    <a:srgbClr val="000000"/>
                  </a:solidFill>
                </a:uFill>
                <a:latin typeface="Helvetica Neue"/>
                <a:ea typeface="Helvetica Neue"/>
                <a:cs typeface="Helvetica Neue"/>
                <a:sym typeface="Helvetica Neue"/>
              </a:defRPr>
            </a:lvl1pPr>
          </a:lstStyle>
          <a:p>
            <a:pPr/>
            <a:r>
              <a:t>Kanemura et al (arXiv: 1406.3294)</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9" name="Shape 1479"/>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0" name="droppedImage.png"/>
          <p:cNvPicPr>
            <a:picLocks noChangeAspect="1"/>
          </p:cNvPicPr>
          <p:nvPr/>
        </p:nvPicPr>
        <p:blipFill>
          <a:blip r:embed="rId2">
            <a:extLst/>
          </a:blip>
          <a:stretch>
            <a:fillRect/>
          </a:stretch>
        </p:blipFill>
        <p:spPr>
          <a:xfrm>
            <a:off x="-50800" y="1003300"/>
            <a:ext cx="10289181" cy="8661400"/>
          </a:xfrm>
          <a:prstGeom prst="rect">
            <a:avLst/>
          </a:prstGeom>
          <a:ln w="88900">
            <a:miter lim="400000"/>
          </a:ln>
        </p:spPr>
      </p:pic>
      <p:sp>
        <p:nvSpPr>
          <p:cNvPr id="1481" name="Shape 1481"/>
          <p:cNvSpPr/>
          <p:nvPr/>
        </p:nvSpPr>
        <p:spPr>
          <a:xfrm>
            <a:off x="7988300" y="8633552"/>
            <a:ext cx="4826000"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lnSpc>
                <a:spcPct val="110000"/>
              </a:lnSpc>
              <a:spcBef>
                <a:spcPts val="800"/>
              </a:spcBef>
              <a:buClr>
                <a:srgbClr val="FFFED5"/>
              </a:buClr>
              <a:buFont typeface="Tahoma"/>
              <a:tabLst>
                <a:tab pos="965200" algn="l"/>
                <a:tab pos="1295400" algn="l"/>
              </a:tabLst>
              <a:defRPr sz="1400">
                <a:uFill>
                  <a:solidFill>
                    <a:srgbClr val="000000"/>
                  </a:solidFill>
                </a:uFill>
                <a:latin typeface="Helvetica Neue"/>
                <a:ea typeface="Helvetica Neue"/>
                <a:cs typeface="Helvetica Neue"/>
                <a:sym typeface="Helvetica Neue"/>
              </a:defRPr>
            </a:lvl1pPr>
          </a:lstStyle>
          <a:p>
            <a:pPr/>
            <a:r>
              <a:t>Snowmass ILC Higgs White Paper (arXiv: 1310.0763)</a:t>
            </a:r>
          </a:p>
        </p:txBody>
      </p:sp>
      <p:sp>
        <p:nvSpPr>
          <p:cNvPr id="1482" name="Shape 1482"/>
          <p:cNvSpPr/>
          <p:nvPr/>
        </p:nvSpPr>
        <p:spPr>
          <a:xfrm>
            <a:off x="4123692" y="908271"/>
            <a:ext cx="4757416"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solidFill>
                  <a:srgbClr val="0433FF"/>
                </a:solidFill>
              </a:defRPr>
            </a:lvl1pPr>
          </a:lstStyle>
          <a:p>
            <a:pPr/>
            <a:r>
              <a:t>Other ρ=1 possibilities</a:t>
            </a:r>
          </a:p>
        </p:txBody>
      </p:sp>
      <p:sp>
        <p:nvSpPr>
          <p:cNvPr id="1483" name="Shape 1483"/>
          <p:cNvSpPr/>
          <p:nvPr/>
        </p:nvSpPr>
        <p:spPr>
          <a:xfrm>
            <a:off x="4538098" y="253910"/>
            <a:ext cx="3928604"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3400">
                <a:solidFill>
                  <a:srgbClr val="0433FF"/>
                </a:solidFill>
              </a:defRPr>
            </a:lvl1pPr>
          </a:lstStyle>
          <a:p>
            <a:pPr/>
            <a:r>
              <a:t>Multiplet Structure</a:t>
            </a:r>
          </a:p>
        </p:txBody>
      </p:sp>
      <p:sp>
        <p:nvSpPr>
          <p:cNvPr id="1484" name="Shape 1484"/>
          <p:cNvSpPr/>
          <p:nvPr/>
        </p:nvSpPr>
        <p:spPr>
          <a:xfrm>
            <a:off x="8531726" y="20258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solidFill>
                  <a:srgbClr val="0433FF"/>
                </a:solidFill>
              </a:defRPr>
            </a:lvl1pPr>
          </a:lstStyle>
          <a:p>
            <a:pPr/>
            <a:r>
              <a:t>2+7</a:t>
            </a:r>
          </a:p>
        </p:txBody>
      </p:sp>
      <p:sp>
        <p:nvSpPr>
          <p:cNvPr id="1485" name="Shape 1485"/>
          <p:cNvSpPr/>
          <p:nvPr/>
        </p:nvSpPr>
        <p:spPr>
          <a:xfrm>
            <a:off x="4023226" y="6102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solidFill>
                  <a:srgbClr val="0433FF"/>
                </a:solidFill>
              </a:defRPr>
            </a:lvl1pPr>
          </a:lstStyle>
          <a:p>
            <a:pPr/>
            <a:r>
              <a:t>2+1</a:t>
            </a:r>
          </a:p>
        </p:txBody>
      </p:sp>
      <p:sp>
        <p:nvSpPr>
          <p:cNvPr id="1486" name="Shape 1486"/>
          <p:cNvSpPr/>
          <p:nvPr/>
        </p:nvSpPr>
        <p:spPr>
          <a:xfrm>
            <a:off x="8976226" y="6991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solidFill>
                  <a:srgbClr val="0433FF"/>
                </a:solidFill>
              </a:defRPr>
            </a:lvl1pPr>
          </a:lstStyle>
          <a:p>
            <a:pPr/>
            <a:r>
              <a:t>2+3</a:t>
            </a:r>
          </a:p>
        </p:txBody>
      </p:sp>
      <p:sp>
        <p:nvSpPr>
          <p:cNvPr id="1487" name="Shape 1487"/>
          <p:cNvSpPr/>
          <p:nvPr/>
        </p:nvSpPr>
        <p:spPr>
          <a:xfrm>
            <a:off x="8306042" y="8892616"/>
            <a:ext cx="3621675" cy="198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30862">
              <a:lnSpc>
                <a:spcPct val="110000"/>
              </a:lnSpc>
              <a:spcBef>
                <a:spcPts val="800"/>
              </a:spcBef>
              <a:buClr>
                <a:srgbClr val="FFFED5"/>
              </a:buClr>
              <a:buFont typeface="Tahoma"/>
              <a:tabLst>
                <a:tab pos="825500" algn="l"/>
                <a:tab pos="1117600" algn="l"/>
              </a:tabLst>
              <a:defRPr sz="1400">
                <a:uFill>
                  <a:solidFill>
                    <a:srgbClr val="000000"/>
                  </a:solidFill>
                </a:uFill>
                <a:latin typeface="Helvetica Neue"/>
                <a:ea typeface="Helvetica Neue"/>
                <a:cs typeface="Helvetica Neue"/>
                <a:sym typeface="Helvetica Neue"/>
              </a:defRPr>
            </a:lvl1pPr>
          </a:lstStyle>
          <a:p>
            <a:pPr/>
            <a:r>
              <a:t>Kanemura et al (arXiv: 1406.3294)</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9" name="pasted-image.tif"/>
          <p:cNvPicPr>
            <a:picLocks noChangeAspect="1"/>
          </p:cNvPicPr>
          <p:nvPr/>
        </p:nvPicPr>
        <p:blipFill>
          <a:blip r:embed="rId2">
            <a:extLst/>
          </a:blip>
          <a:stretch>
            <a:fillRect/>
          </a:stretch>
        </p:blipFill>
        <p:spPr>
          <a:xfrm rot="16200000">
            <a:off x="-2244592" y="4121079"/>
            <a:ext cx="6368433" cy="1511442"/>
          </a:xfrm>
          <a:prstGeom prst="rect">
            <a:avLst/>
          </a:prstGeom>
          <a:ln w="88900">
            <a:miter lim="400000"/>
          </a:ln>
        </p:spPr>
      </p:pic>
      <p:pic>
        <p:nvPicPr>
          <p:cNvPr id="1490" name="pasted-image.tif"/>
          <p:cNvPicPr>
            <a:picLocks noChangeAspect="1"/>
          </p:cNvPicPr>
          <p:nvPr/>
        </p:nvPicPr>
        <p:blipFill>
          <a:blip r:embed="rId3">
            <a:extLst/>
          </a:blip>
          <a:stretch>
            <a:fillRect/>
          </a:stretch>
        </p:blipFill>
        <p:spPr>
          <a:xfrm>
            <a:off x="1900219" y="196280"/>
            <a:ext cx="10949196" cy="7462511"/>
          </a:xfrm>
          <a:prstGeom prst="rect">
            <a:avLst/>
          </a:prstGeom>
          <a:ln w="88900">
            <a:miter lim="400000"/>
          </a:ln>
        </p:spPr>
      </p:pic>
      <p:pic>
        <p:nvPicPr>
          <p:cNvPr id="1491" name="pasted-image.tif"/>
          <p:cNvPicPr>
            <a:picLocks noChangeAspect="1"/>
          </p:cNvPicPr>
          <p:nvPr/>
        </p:nvPicPr>
        <p:blipFill>
          <a:blip r:embed="rId4">
            <a:extLst/>
          </a:blip>
          <a:stretch>
            <a:fillRect/>
          </a:stretch>
        </p:blipFill>
        <p:spPr>
          <a:xfrm>
            <a:off x="2188837" y="7547887"/>
            <a:ext cx="10371961" cy="2008984"/>
          </a:xfrm>
          <a:prstGeom prst="rect">
            <a:avLst/>
          </a:prstGeom>
          <a:ln w="88900">
            <a:miter lim="400000"/>
          </a:ln>
        </p:spPr>
      </p:pic>
      <p:sp>
        <p:nvSpPr>
          <p:cNvPr id="1492" name="Shape 1492"/>
          <p:cNvSpPr/>
          <p:nvPr/>
        </p:nvSpPr>
        <p:spPr>
          <a:xfrm>
            <a:off x="344578" y="149113"/>
            <a:ext cx="1691742"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600">
                <a:latin typeface="Helvetica Neue"/>
                <a:ea typeface="Helvetica Neue"/>
                <a:cs typeface="Helvetica Neue"/>
                <a:sym typeface="Helvetica Neue"/>
              </a:defRPr>
            </a:lvl1pPr>
          </a:lstStyle>
          <a:p>
            <a:pPr/>
            <a:r>
              <a:t>arXiv 1502.03959</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94" name="pasted-image.pdf"/>
          <p:cNvPicPr>
            <a:picLocks noChangeAspect="1"/>
          </p:cNvPicPr>
          <p:nvPr/>
        </p:nvPicPr>
        <p:blipFill>
          <a:blip r:embed="rId2">
            <a:extLst/>
          </a:blip>
          <a:stretch>
            <a:fillRect/>
          </a:stretch>
        </p:blipFill>
        <p:spPr>
          <a:xfrm>
            <a:off x="1448223" y="3487130"/>
            <a:ext cx="6252050" cy="6159252"/>
          </a:xfrm>
          <a:prstGeom prst="rect">
            <a:avLst/>
          </a:prstGeom>
          <a:ln w="88900">
            <a:miter lim="400000"/>
          </a:ln>
        </p:spPr>
      </p:pic>
      <p:sp>
        <p:nvSpPr>
          <p:cNvPr id="1495" name="Shape 1495"/>
          <p:cNvSpPr/>
          <p:nvPr>
            <p:ph type="title"/>
          </p:nvPr>
        </p:nvSpPr>
        <p:spPr>
          <a:xfrm>
            <a:off x="-1" y="1"/>
            <a:ext cx="13004803" cy="800907"/>
          </a:xfrm>
          <a:prstGeom prst="rect">
            <a:avLst/>
          </a:prstGeom>
        </p:spPr>
        <p:txBody>
          <a:bodyPr/>
          <a:lstStyle>
            <a:lvl1pPr defTabSz="425195">
              <a:defRPr i="1" sz="4650"/>
            </a:lvl1pPr>
          </a:lstStyle>
          <a:p>
            <a:pPr/>
            <a:r>
              <a:t>Composite Higgs: Reach</a:t>
            </a:r>
          </a:p>
        </p:txBody>
      </p:sp>
      <p:sp>
        <p:nvSpPr>
          <p:cNvPr id="1496" name="Shape 1496"/>
          <p:cNvSpPr/>
          <p:nvPr/>
        </p:nvSpPr>
        <p:spPr>
          <a:xfrm>
            <a:off x="8971509" y="6998938"/>
            <a:ext cx="3640508" cy="64849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3600">
                <a:latin typeface="+mn-lt"/>
                <a:ea typeface="+mn-ea"/>
                <a:cs typeface="+mn-cs"/>
                <a:sym typeface="Calibri"/>
              </a:defRPr>
            </a:pPr>
            <a:r>
              <a:rPr b="1">
                <a:solidFill>
                  <a:srgbClr val="008000"/>
                </a:solidFill>
                <a:latin typeface="Arial"/>
                <a:ea typeface="Arial"/>
                <a:cs typeface="Arial"/>
                <a:sym typeface="Arial"/>
              </a:rPr>
              <a:t>ILC </a:t>
            </a:r>
            <a:r>
              <a:rPr b="1" sz="2400">
                <a:solidFill>
                  <a:srgbClr val="008000"/>
                </a:solidFill>
                <a:latin typeface="Arial"/>
                <a:ea typeface="Arial"/>
                <a:cs typeface="Arial"/>
                <a:sym typeface="Arial"/>
              </a:rPr>
              <a:t>(250+500 LumiUP)</a:t>
            </a:r>
          </a:p>
        </p:txBody>
      </p:sp>
      <p:sp>
        <p:nvSpPr>
          <p:cNvPr id="1497" name="Shape 1497"/>
          <p:cNvSpPr/>
          <p:nvPr/>
        </p:nvSpPr>
        <p:spPr>
          <a:xfrm>
            <a:off x="870270" y="925624"/>
            <a:ext cx="11444677" cy="161266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defTabSz="420623">
              <a:lnSpc>
                <a:spcPct val="80000"/>
              </a:lnSpc>
              <a:spcBef>
                <a:spcPts val="300"/>
              </a:spcBef>
              <a:defRPr sz="2576">
                <a:solidFill>
                  <a:srgbClr val="4A452A"/>
                </a:solidFill>
                <a:latin typeface="Arial"/>
                <a:ea typeface="Arial"/>
                <a:cs typeface="Arial"/>
                <a:sym typeface="Arial"/>
              </a:defRPr>
            </a:pPr>
            <a:r>
              <a:rPr>
                <a:solidFill>
                  <a:srgbClr val="000000"/>
                </a:solidFill>
              </a:rPr>
              <a:t>Complementary approaches to probe composite Higgs models</a:t>
            </a:r>
          </a:p>
          <a:p>
            <a:pPr marL="368046" indent="-368046" defTabSz="420623">
              <a:lnSpc>
                <a:spcPct val="80000"/>
              </a:lnSpc>
              <a:spcBef>
                <a:spcPts val="300"/>
              </a:spcBef>
              <a:buClr>
                <a:srgbClr val="FF00FF"/>
              </a:buClr>
              <a:buSzPct val="100000"/>
              <a:buFont typeface="Arial"/>
              <a:buChar char="•"/>
              <a:defRPr sz="2576">
                <a:solidFill>
                  <a:srgbClr val="4A452A"/>
                </a:solidFill>
                <a:latin typeface="Arial"/>
                <a:ea typeface="Arial"/>
                <a:cs typeface="Arial"/>
                <a:sym typeface="Arial"/>
              </a:defRPr>
            </a:pPr>
            <a:r>
              <a:rPr>
                <a:solidFill>
                  <a:srgbClr val="FF00FF"/>
                </a:solidFill>
              </a:rPr>
              <a:t>Direct search for heavy resonances at the LHC</a:t>
            </a:r>
            <a:endParaRPr>
              <a:solidFill>
                <a:srgbClr val="FF00FF"/>
              </a:solidFill>
            </a:endParaRPr>
          </a:p>
          <a:p>
            <a:pPr marL="368046" indent="-368046" defTabSz="420623">
              <a:lnSpc>
                <a:spcPct val="80000"/>
              </a:lnSpc>
              <a:spcBef>
                <a:spcPts val="300"/>
              </a:spcBef>
              <a:buClr>
                <a:srgbClr val="008000"/>
              </a:buClr>
              <a:buSzPct val="100000"/>
              <a:buFont typeface="Arial"/>
              <a:buChar char="•"/>
              <a:defRPr sz="2576">
                <a:solidFill>
                  <a:srgbClr val="4A452A"/>
                </a:solidFill>
                <a:latin typeface="Arial"/>
                <a:ea typeface="Arial"/>
                <a:cs typeface="Arial"/>
                <a:sym typeface="Arial"/>
              </a:defRPr>
            </a:pPr>
            <a:r>
              <a:rPr>
                <a:solidFill>
                  <a:srgbClr val="008000"/>
                </a:solidFill>
              </a:rPr>
              <a:t>Indirect search via Higgs couplings at the ILC</a:t>
            </a:r>
          </a:p>
          <a:p>
            <a:pPr defTabSz="420623">
              <a:lnSpc>
                <a:spcPct val="80000"/>
              </a:lnSpc>
              <a:spcBef>
                <a:spcPts val="300"/>
              </a:spcBef>
              <a:defRPr sz="2576">
                <a:solidFill>
                  <a:srgbClr val="4A452A"/>
                </a:solidFill>
                <a:latin typeface="Arial"/>
                <a:ea typeface="Arial"/>
                <a:cs typeface="Arial"/>
                <a:sym typeface="Arial"/>
              </a:defRPr>
            </a:pPr>
            <a:r>
              <a:rPr>
                <a:solidFill>
                  <a:srgbClr val="0000FF"/>
                </a:solidFill>
              </a:rPr>
              <a:t>Comparison depends on the coupling strength (g</a:t>
            </a:r>
            <a:r>
              <a:rPr baseline="-17801">
                <a:solidFill>
                  <a:srgbClr val="0000FF"/>
                </a:solidFill>
              </a:rPr>
              <a:t>*</a:t>
            </a:r>
            <a:r>
              <a:rPr>
                <a:solidFill>
                  <a:srgbClr val="0000FF"/>
                </a:solidFill>
              </a:rPr>
              <a:t>)</a:t>
            </a:r>
          </a:p>
        </p:txBody>
      </p:sp>
      <p:sp>
        <p:nvSpPr>
          <p:cNvPr id="1498" name="Shape 1498"/>
          <p:cNvSpPr/>
          <p:nvPr/>
        </p:nvSpPr>
        <p:spPr>
          <a:xfrm flipH="1">
            <a:off x="1286217" y="3424293"/>
            <a:ext cx="1" cy="3495053"/>
          </a:xfrm>
          <a:prstGeom prst="line">
            <a:avLst/>
          </a:prstGeom>
          <a:ln w="88900">
            <a:solidFill>
              <a:srgbClr val="000090"/>
            </a:solidFill>
            <a:bevel/>
            <a:tailEnd type="triangle"/>
          </a:ln>
        </p:spPr>
        <p:txBody>
          <a:bodyPr lIns="65023" tIns="65023" rIns="65023" bIns="65023"/>
          <a:lstStyle/>
          <a:p>
            <a:pPr>
              <a:defRPr sz="1400"/>
            </a:pPr>
          </a:p>
        </p:txBody>
      </p:sp>
      <p:sp>
        <p:nvSpPr>
          <p:cNvPr id="1499" name="Shape 1499"/>
          <p:cNvSpPr/>
          <p:nvPr/>
        </p:nvSpPr>
        <p:spPr>
          <a:xfrm rot="16200000">
            <a:off x="-431866" y="4933981"/>
            <a:ext cx="2362222"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Higgs Couplings</a:t>
            </a:r>
          </a:p>
        </p:txBody>
      </p:sp>
      <p:sp>
        <p:nvSpPr>
          <p:cNvPr id="1500" name="Shape 1500"/>
          <p:cNvSpPr/>
          <p:nvPr/>
        </p:nvSpPr>
        <p:spPr>
          <a:xfrm>
            <a:off x="2432503" y="3174223"/>
            <a:ext cx="2568329" cy="1"/>
          </a:xfrm>
          <a:prstGeom prst="line">
            <a:avLst/>
          </a:prstGeom>
          <a:ln w="88900">
            <a:solidFill>
              <a:srgbClr val="000090"/>
            </a:solidFill>
            <a:bevel/>
            <a:tailEnd type="triangle"/>
          </a:ln>
        </p:spPr>
        <p:txBody>
          <a:bodyPr lIns="65023" tIns="65023" rIns="65023" bIns="65023"/>
          <a:lstStyle/>
          <a:p>
            <a:pPr>
              <a:defRPr sz="1400"/>
            </a:pPr>
          </a:p>
        </p:txBody>
      </p:sp>
      <p:sp>
        <p:nvSpPr>
          <p:cNvPr id="1501" name="Shape 1501"/>
          <p:cNvSpPr/>
          <p:nvPr/>
        </p:nvSpPr>
        <p:spPr>
          <a:xfrm>
            <a:off x="2408122" y="2492749"/>
            <a:ext cx="198911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Direct Search</a:t>
            </a:r>
          </a:p>
        </p:txBody>
      </p:sp>
      <p:sp>
        <p:nvSpPr>
          <p:cNvPr id="1502" name="Shape 1502"/>
          <p:cNvSpPr/>
          <p:nvPr>
            <p:ph type="sldNum" sz="quarter" idx="2"/>
          </p:nvPr>
        </p:nvSpPr>
        <p:spPr>
          <a:xfrm>
            <a:off x="11285795" y="9043513"/>
            <a:ext cx="1605214" cy="472949"/>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defRPr b="0" sz="2200"/>
            </a:lvl1pPr>
          </a:lstStyle>
          <a:p>
            <a:pPr/>
            <a:fld id="{86CB4B4D-7CA3-9044-876B-883B54F8677D}" type="slidenum"/>
          </a:p>
        </p:txBody>
      </p:sp>
      <p:pic>
        <p:nvPicPr>
          <p:cNvPr id="1503" name="pasted-image.pdf"/>
          <p:cNvPicPr>
            <a:picLocks noChangeAspect="1"/>
          </p:cNvPicPr>
          <p:nvPr/>
        </p:nvPicPr>
        <p:blipFill>
          <a:blip r:embed="rId3">
            <a:extLst/>
          </a:blip>
          <a:stretch>
            <a:fillRect/>
          </a:stretch>
        </p:blipFill>
        <p:spPr>
          <a:xfrm>
            <a:off x="8324519" y="5289451"/>
            <a:ext cx="4204014" cy="1362770"/>
          </a:xfrm>
          <a:prstGeom prst="rect">
            <a:avLst/>
          </a:prstGeom>
          <a:ln w="88900">
            <a:miter lim="400000"/>
          </a:ln>
        </p:spPr>
      </p:pic>
      <p:pic>
        <p:nvPicPr>
          <p:cNvPr id="1504" name="pasted-image.pdf"/>
          <p:cNvPicPr>
            <a:picLocks noChangeAspect="1"/>
          </p:cNvPicPr>
          <p:nvPr/>
        </p:nvPicPr>
        <p:blipFill>
          <a:blip r:embed="rId4">
            <a:extLst/>
          </a:blip>
          <a:stretch>
            <a:fillRect/>
          </a:stretch>
        </p:blipFill>
        <p:spPr>
          <a:xfrm>
            <a:off x="8567602" y="7665967"/>
            <a:ext cx="3717847" cy="1362770"/>
          </a:xfrm>
          <a:prstGeom prst="rect">
            <a:avLst/>
          </a:prstGeom>
          <a:ln w="88900">
            <a:miter lim="400000"/>
          </a:ln>
        </p:spPr>
      </p:pic>
      <p:sp>
        <p:nvSpPr>
          <p:cNvPr id="1505" name="Shape 1505"/>
          <p:cNvSpPr/>
          <p:nvPr/>
        </p:nvSpPr>
        <p:spPr>
          <a:xfrm>
            <a:off x="8178138" y="2723958"/>
            <a:ext cx="4450994"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400">
                <a:latin typeface="Arial"/>
                <a:ea typeface="Arial"/>
                <a:cs typeface="Arial"/>
                <a:sym typeface="Arial"/>
              </a:defRPr>
            </a:lvl1pPr>
          </a:lstStyle>
          <a:p>
            <a:pPr/>
            <a:r>
              <a:t>Based on Contino, et al,  JHEP 1402 (2014) 006</a:t>
            </a:r>
          </a:p>
        </p:txBody>
      </p:sp>
      <p:sp>
        <p:nvSpPr>
          <p:cNvPr id="1506" name="Shape 1506"/>
          <p:cNvSpPr/>
          <p:nvPr/>
        </p:nvSpPr>
        <p:spPr>
          <a:xfrm>
            <a:off x="5008732" y="3597648"/>
            <a:ext cx="2568330"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400">
                <a:latin typeface="Arial"/>
                <a:ea typeface="Arial"/>
                <a:cs typeface="Arial"/>
                <a:sym typeface="Arial"/>
              </a:defRPr>
            </a:lvl1pPr>
          </a:lstStyle>
          <a:p>
            <a:pPr/>
            <a:r>
              <a:t>a generic SO(5)/SO(4) CHM</a:t>
            </a:r>
          </a:p>
        </p:txBody>
      </p:sp>
      <p:sp>
        <p:nvSpPr>
          <p:cNvPr id="1507" name="Shape 1507"/>
          <p:cNvSpPr/>
          <p:nvPr/>
        </p:nvSpPr>
        <p:spPr>
          <a:xfrm>
            <a:off x="3628636" y="5807119"/>
            <a:ext cx="1794408" cy="3274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400">
                <a:latin typeface="Arial"/>
                <a:ea typeface="Arial"/>
                <a:cs typeface="Arial"/>
                <a:sym typeface="Arial"/>
              </a:defRPr>
            </a:lvl1pPr>
          </a:lstStyle>
          <a:p>
            <a:pPr/>
            <a:r>
              <a:t>EWPT (T-parameter)</a:t>
            </a:r>
          </a:p>
        </p:txBody>
      </p:sp>
      <p:sp>
        <p:nvSpPr>
          <p:cNvPr id="1508" name="Shape 1508"/>
          <p:cNvSpPr/>
          <p:nvPr/>
        </p:nvSpPr>
        <p:spPr>
          <a:xfrm rot="4001301">
            <a:off x="2574174" y="6827551"/>
            <a:ext cx="1096487"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400">
                <a:latin typeface="Arial"/>
                <a:ea typeface="Arial"/>
                <a:cs typeface="Arial"/>
                <a:sym typeface="Arial"/>
              </a:defRPr>
            </a:lvl1pPr>
          </a:lstStyle>
          <a:p>
            <a:pPr/>
            <a:r>
              <a:t>HL-LHC14 </a:t>
            </a:r>
          </a:p>
        </p:txBody>
      </p:sp>
      <p:sp>
        <p:nvSpPr>
          <p:cNvPr id="1509" name="Shape 1509"/>
          <p:cNvSpPr/>
          <p:nvPr/>
        </p:nvSpPr>
        <p:spPr>
          <a:xfrm>
            <a:off x="5480657" y="6918671"/>
            <a:ext cx="852931" cy="4895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b="1" i="1" sz="2400">
                <a:latin typeface="Helvetica Neue"/>
                <a:ea typeface="Helvetica Neue"/>
                <a:cs typeface="Helvetica Neue"/>
                <a:sym typeface="Helvetica Neue"/>
              </a:defRPr>
            </a:lvl1pPr>
          </a:lstStyle>
          <a:p>
            <a:pPr/>
            <a:r>
              <a:t>ILC </a:t>
            </a:r>
          </a:p>
        </p:txBody>
      </p:sp>
      <p:sp>
        <p:nvSpPr>
          <p:cNvPr id="1510" name="Shape 1510"/>
          <p:cNvSpPr/>
          <p:nvPr/>
        </p:nvSpPr>
        <p:spPr>
          <a:xfrm>
            <a:off x="9818506" y="2968822"/>
            <a:ext cx="2371403"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400">
                <a:latin typeface="Arial"/>
                <a:ea typeface="Arial"/>
                <a:cs typeface="Arial"/>
                <a:sym typeface="Arial"/>
              </a:defRPr>
            </a:lvl1pPr>
          </a:lstStyle>
          <a:p>
            <a:pPr/>
            <a:r>
              <a:t>Torre, Thamm, Wulzer 2014</a:t>
            </a:r>
          </a:p>
        </p:txBody>
      </p:sp>
      <p:sp>
        <p:nvSpPr>
          <p:cNvPr id="1511" name="Shape 1511"/>
          <p:cNvSpPr/>
          <p:nvPr/>
        </p:nvSpPr>
        <p:spPr>
          <a:xfrm>
            <a:off x="9818506" y="3216648"/>
            <a:ext cx="2371403"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1400">
                <a:latin typeface="Arial"/>
                <a:ea typeface="Arial"/>
                <a:cs typeface="Arial"/>
                <a:sym typeface="Arial"/>
              </a:defRPr>
            </a:lvl1pPr>
          </a:lstStyle>
          <a:p>
            <a:pPr/>
            <a:r>
              <a:t>Grojean @ LCWS 2014</a:t>
            </a:r>
          </a:p>
        </p:txBody>
      </p:sp>
      <p:sp>
        <p:nvSpPr>
          <p:cNvPr id="1512" name="Shape 1512"/>
          <p:cNvSpPr/>
          <p:nvPr/>
        </p:nvSpPr>
        <p:spPr>
          <a:xfrm>
            <a:off x="7648250" y="7154901"/>
            <a:ext cx="1254059" cy="438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00" y="14256"/>
                </a:moveTo>
                <a:lnTo>
                  <a:pt x="14000" y="21600"/>
                </a:lnTo>
                <a:lnTo>
                  <a:pt x="0" y="10800"/>
                </a:lnTo>
                <a:lnTo>
                  <a:pt x="14000" y="0"/>
                </a:lnTo>
                <a:lnTo>
                  <a:pt x="14000" y="7344"/>
                </a:lnTo>
                <a:lnTo>
                  <a:pt x="21600" y="7344"/>
                </a:lnTo>
                <a:lnTo>
                  <a:pt x="21600" y="14256"/>
                </a:lnTo>
                <a:close/>
              </a:path>
            </a:pathLst>
          </a:custGeom>
          <a:blipFill>
            <a:blip r:embed="rId5"/>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2400">
                <a:solidFill>
                  <a:srgbClr val="FFFFFF"/>
                </a:solidFill>
                <a:latin typeface="ヒラギノ角ゴ ProN W3"/>
                <a:ea typeface="ヒラギノ角ゴ ProN W3"/>
                <a:cs typeface="ヒラギノ角ゴ ProN W3"/>
                <a:sym typeface="ヒラギノ角ゴ ProN W3"/>
              </a:defRPr>
            </a:pPr>
          </a:p>
        </p:txBody>
      </p:sp>
      <p:pic>
        <p:nvPicPr>
          <p:cNvPr id="1513" name="pasted-image.pdf"/>
          <p:cNvPicPr>
            <a:picLocks noChangeAspect="1"/>
          </p:cNvPicPr>
          <p:nvPr/>
        </p:nvPicPr>
        <p:blipFill>
          <a:blip r:embed="rId6">
            <a:extLst/>
          </a:blip>
          <a:stretch>
            <a:fillRect/>
          </a:stretch>
        </p:blipFill>
        <p:spPr>
          <a:xfrm>
            <a:off x="8476801" y="3785446"/>
            <a:ext cx="3644901" cy="1612901"/>
          </a:xfrm>
          <a:prstGeom prst="rect">
            <a:avLst/>
          </a:prstGeom>
          <a:ln w="88900">
            <a:miter lim="400000"/>
          </a:ln>
        </p:spPr>
      </p:pic>
      <p:sp>
        <p:nvSpPr>
          <p:cNvPr id="1514" name="Shape 1514"/>
          <p:cNvSpPr/>
          <p:nvPr/>
        </p:nvSpPr>
        <p:spPr>
          <a:xfrm rot="2990770">
            <a:off x="3051824" y="8086210"/>
            <a:ext cx="694696" cy="403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i="1" sz="1800">
                <a:solidFill>
                  <a:srgbClr val="FF2600"/>
                </a:solidFill>
                <a:latin typeface="Helvetica Neue"/>
                <a:ea typeface="Helvetica Neue"/>
                <a:cs typeface="Helvetica Neue"/>
                <a:sym typeface="Helvetica Neue"/>
              </a:defRPr>
            </a:pPr>
            <a:r>
              <a:t>g</a:t>
            </a:r>
            <a:r>
              <a:rPr baseline="-5999"/>
              <a:t>ρ</a:t>
            </a:r>
            <a:r>
              <a:t>=1</a:t>
            </a:r>
          </a:p>
        </p:txBody>
      </p:sp>
      <p:sp>
        <p:nvSpPr>
          <p:cNvPr id="1515" name="Shape 1515"/>
          <p:cNvSpPr/>
          <p:nvPr/>
        </p:nvSpPr>
        <p:spPr>
          <a:xfrm rot="2038107">
            <a:off x="4543132" y="7875650"/>
            <a:ext cx="694695" cy="403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i="1" sz="1800">
                <a:solidFill>
                  <a:srgbClr val="FF2600"/>
                </a:solidFill>
                <a:latin typeface="Helvetica Neue"/>
                <a:ea typeface="Helvetica Neue"/>
                <a:cs typeface="Helvetica Neue"/>
                <a:sym typeface="Helvetica Neue"/>
              </a:defRPr>
            </a:pPr>
            <a:r>
              <a:t>g</a:t>
            </a:r>
            <a:r>
              <a:rPr baseline="-5999"/>
              <a:t>ρ</a:t>
            </a:r>
            <a:r>
              <a:t>=2</a:t>
            </a:r>
          </a:p>
        </p:txBody>
      </p:sp>
      <p:sp>
        <p:nvSpPr>
          <p:cNvPr id="1516" name="Shape 1516"/>
          <p:cNvSpPr/>
          <p:nvPr/>
        </p:nvSpPr>
        <p:spPr>
          <a:xfrm rot="1210942">
            <a:off x="6582028" y="7697729"/>
            <a:ext cx="694696" cy="403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i="1" sz="1800">
                <a:solidFill>
                  <a:srgbClr val="FF2600"/>
                </a:solidFill>
                <a:latin typeface="Helvetica Neue"/>
                <a:ea typeface="Helvetica Neue"/>
                <a:cs typeface="Helvetica Neue"/>
                <a:sym typeface="Helvetica Neue"/>
              </a:defRPr>
            </a:pPr>
            <a:r>
              <a:t>g</a:t>
            </a:r>
            <a:r>
              <a:rPr baseline="-5999"/>
              <a:t>ρ</a:t>
            </a:r>
            <a:r>
              <a:t>=4</a:t>
            </a:r>
          </a:p>
        </p:txBody>
      </p:sp>
      <p:sp>
        <p:nvSpPr>
          <p:cNvPr id="1517" name="Shape 1517"/>
          <p:cNvSpPr/>
          <p:nvPr/>
        </p:nvSpPr>
        <p:spPr>
          <a:xfrm rot="1210942">
            <a:off x="6636843" y="5956268"/>
            <a:ext cx="821399" cy="403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i="1" sz="1800">
                <a:solidFill>
                  <a:srgbClr val="0433FF"/>
                </a:solidFill>
                <a:latin typeface="Helvetica Neue"/>
                <a:ea typeface="Helvetica Neue"/>
                <a:cs typeface="Helvetica Neue"/>
                <a:sym typeface="Helvetica Neue"/>
              </a:defRPr>
            </a:pPr>
            <a:r>
              <a:t>g</a:t>
            </a:r>
            <a:r>
              <a:rPr baseline="-5999"/>
              <a:t>ρ</a:t>
            </a:r>
            <a:r>
              <a:t>=4π</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9" name="pasted-image.tif"/>
          <p:cNvPicPr>
            <a:picLocks noChangeAspect="1"/>
          </p:cNvPicPr>
          <p:nvPr/>
        </p:nvPicPr>
        <p:blipFill>
          <a:blip r:embed="rId2">
            <a:extLst/>
          </a:blip>
          <a:stretch>
            <a:fillRect/>
          </a:stretch>
        </p:blipFill>
        <p:spPr>
          <a:xfrm>
            <a:off x="2695698" y="55790"/>
            <a:ext cx="9122462" cy="9642020"/>
          </a:xfrm>
          <a:prstGeom prst="rect">
            <a:avLst/>
          </a:prstGeom>
          <a:ln w="88900">
            <a:miter lim="400000"/>
          </a:ln>
        </p:spPr>
      </p:pic>
      <p:pic>
        <p:nvPicPr>
          <p:cNvPr id="1520" name="pasted-image.tif"/>
          <p:cNvPicPr>
            <a:picLocks noChangeAspect="1"/>
          </p:cNvPicPr>
          <p:nvPr/>
        </p:nvPicPr>
        <p:blipFill>
          <a:blip r:embed="rId3">
            <a:extLst/>
          </a:blip>
          <a:stretch>
            <a:fillRect/>
          </a:stretch>
        </p:blipFill>
        <p:spPr>
          <a:xfrm>
            <a:off x="7577689" y="5486836"/>
            <a:ext cx="4766111" cy="3714102"/>
          </a:xfrm>
          <a:prstGeom prst="rect">
            <a:avLst/>
          </a:prstGeom>
          <a:ln w="88900">
            <a:miter lim="400000"/>
          </a:ln>
        </p:spPr>
      </p:pic>
      <p:pic>
        <p:nvPicPr>
          <p:cNvPr id="1521" name="pasted-image.tif"/>
          <p:cNvPicPr>
            <a:picLocks noChangeAspect="1"/>
          </p:cNvPicPr>
          <p:nvPr/>
        </p:nvPicPr>
        <p:blipFill>
          <a:blip r:embed="rId4">
            <a:extLst/>
          </a:blip>
          <a:stretch>
            <a:fillRect/>
          </a:stretch>
        </p:blipFill>
        <p:spPr>
          <a:xfrm rot="16200000">
            <a:off x="-1797484" y="4218725"/>
            <a:ext cx="6116228" cy="1316151"/>
          </a:xfrm>
          <a:prstGeom prst="rect">
            <a:avLst/>
          </a:prstGeom>
          <a:ln w="88900">
            <a:miter lim="400000"/>
          </a:ln>
        </p:spPr>
      </p:pic>
      <p:sp>
        <p:nvSpPr>
          <p:cNvPr id="1522" name="Shape 1522"/>
          <p:cNvSpPr/>
          <p:nvPr/>
        </p:nvSpPr>
        <p:spPr>
          <a:xfrm>
            <a:off x="768485" y="9032544"/>
            <a:ext cx="1578763"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747776">
              <a:defRPr sz="1600">
                <a:latin typeface="Helvetica Neue"/>
                <a:ea typeface="Helvetica Neue"/>
                <a:cs typeface="Helvetica Neue"/>
                <a:sym typeface="Helvetica Neue"/>
              </a:defRPr>
            </a:lvl1pPr>
          </a:lstStyle>
          <a:p>
            <a:pPr/>
            <a:r>
              <a:t>arXiv 1410.8413</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524" name="pasted-image.pdf"/>
          <p:cNvPicPr>
            <a:picLocks noChangeAspect="1"/>
          </p:cNvPicPr>
          <p:nvPr/>
        </p:nvPicPr>
        <p:blipFill>
          <a:blip r:embed="rId2">
            <a:extLst/>
          </a:blip>
          <a:stretch>
            <a:fillRect/>
          </a:stretch>
        </p:blipFill>
        <p:spPr>
          <a:xfrm>
            <a:off x="0" y="0"/>
            <a:ext cx="6610390" cy="4957792"/>
          </a:xfrm>
          <a:prstGeom prst="rect">
            <a:avLst/>
          </a:prstGeom>
          <a:ln w="88900">
            <a:miter lim="400000"/>
          </a:ln>
        </p:spPr>
      </p:pic>
      <p:pic>
        <p:nvPicPr>
          <p:cNvPr id="1525" name="pasted-image.pdf"/>
          <p:cNvPicPr>
            <a:picLocks noChangeAspect="1"/>
          </p:cNvPicPr>
          <p:nvPr/>
        </p:nvPicPr>
        <p:blipFill>
          <a:blip r:embed="rId3">
            <a:extLst/>
          </a:blip>
          <a:stretch>
            <a:fillRect/>
          </a:stretch>
        </p:blipFill>
        <p:spPr>
          <a:xfrm>
            <a:off x="0" y="4895035"/>
            <a:ext cx="6610390" cy="4957793"/>
          </a:xfrm>
          <a:prstGeom prst="rect">
            <a:avLst/>
          </a:prstGeom>
          <a:ln w="88900">
            <a:miter lim="400000"/>
          </a:ln>
        </p:spPr>
      </p:pic>
      <p:pic>
        <p:nvPicPr>
          <p:cNvPr id="1526" name="pasted-image.pdf"/>
          <p:cNvPicPr>
            <a:picLocks noChangeAspect="1"/>
          </p:cNvPicPr>
          <p:nvPr/>
        </p:nvPicPr>
        <p:blipFill>
          <a:blip r:embed="rId4">
            <a:extLst/>
          </a:blip>
          <a:stretch>
            <a:fillRect/>
          </a:stretch>
        </p:blipFill>
        <p:spPr>
          <a:xfrm>
            <a:off x="6458018" y="-1"/>
            <a:ext cx="6610390" cy="4957793"/>
          </a:xfrm>
          <a:prstGeom prst="rect">
            <a:avLst/>
          </a:prstGeom>
          <a:ln w="88900">
            <a:miter lim="400000"/>
          </a:ln>
        </p:spPr>
      </p:pic>
      <p:pic>
        <p:nvPicPr>
          <p:cNvPr id="1527" name="pasted-image.pdf"/>
          <p:cNvPicPr>
            <a:picLocks noChangeAspect="1"/>
          </p:cNvPicPr>
          <p:nvPr/>
        </p:nvPicPr>
        <p:blipFill>
          <a:blip r:embed="rId5">
            <a:extLst/>
          </a:blip>
          <a:stretch>
            <a:fillRect/>
          </a:stretch>
        </p:blipFill>
        <p:spPr>
          <a:xfrm>
            <a:off x="6514220" y="4937187"/>
            <a:ext cx="6497986" cy="4873489"/>
          </a:xfrm>
          <a:prstGeom prst="rect">
            <a:avLst/>
          </a:prstGeom>
          <a:ln w="88900">
            <a:miter lim="400000"/>
          </a:ln>
        </p:spPr>
      </p:pic>
      <p:sp>
        <p:nvSpPr>
          <p:cNvPr id="1528" name="Shape 1528"/>
          <p:cNvSpPr/>
          <p:nvPr/>
        </p:nvSpPr>
        <p:spPr>
          <a:xfrm>
            <a:off x="896840" y="1596526"/>
            <a:ext cx="4389564" cy="17647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i="1" sz="3600">
                <a:solidFill>
                  <a:srgbClr val="FF2600"/>
                </a:solidFill>
                <a:latin typeface="Helvetica Neue"/>
                <a:ea typeface="Helvetica Neue"/>
                <a:cs typeface="Helvetica Neue"/>
                <a:sym typeface="Helvetica Neue"/>
              </a:defRPr>
            </a:lvl1pPr>
          </a:lstStyle>
          <a:p>
            <a:pPr/>
            <a:r>
              <a:t>Mode independence proved !</a:t>
            </a:r>
          </a:p>
        </p:txBody>
      </p:sp>
      <p:sp>
        <p:nvSpPr>
          <p:cNvPr id="1529" name="Shape 1529"/>
          <p:cNvSpPr/>
          <p:nvPr/>
        </p:nvSpPr>
        <p:spPr>
          <a:xfrm>
            <a:off x="7929205" y="1915560"/>
            <a:ext cx="4389565" cy="6471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i="1" sz="3600">
                <a:solidFill>
                  <a:srgbClr val="FF2600"/>
                </a:solidFill>
                <a:latin typeface="Helvetica Neue"/>
                <a:ea typeface="Helvetica Neue"/>
                <a:cs typeface="Helvetica Neue"/>
                <a:sym typeface="Helvetica Neue"/>
              </a:defRPr>
            </a:lvl1pPr>
          </a:lstStyle>
          <a:p>
            <a:pPr/>
            <a:r>
              <a:t>mW to 2 MeV</a:t>
            </a:r>
          </a:p>
        </p:txBody>
      </p:sp>
      <p:sp>
        <p:nvSpPr>
          <p:cNvPr id="1530" name="Shape 1530"/>
          <p:cNvSpPr/>
          <p:nvPr/>
        </p:nvSpPr>
        <p:spPr>
          <a:xfrm>
            <a:off x="1663705" y="6770963"/>
            <a:ext cx="4389564" cy="1205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i="1" sz="3600">
                <a:solidFill>
                  <a:srgbClr val="FF2600"/>
                </a:solidFill>
                <a:latin typeface="Helvetica Neue"/>
                <a:ea typeface="Helvetica Neue"/>
                <a:cs typeface="Helvetica Neue"/>
                <a:sym typeface="Helvetica Neue"/>
              </a:defRPr>
            </a:lvl1pPr>
          </a:lstStyle>
          <a:p>
            <a:pPr/>
            <a:r>
              <a:t>CPV in Higgs Sector</a:t>
            </a:r>
          </a:p>
        </p:txBody>
      </p:sp>
      <p:sp>
        <p:nvSpPr>
          <p:cNvPr id="1531" name="Shape 1531"/>
          <p:cNvSpPr/>
          <p:nvPr/>
        </p:nvSpPr>
        <p:spPr>
          <a:xfrm>
            <a:off x="8146572" y="6737764"/>
            <a:ext cx="4389564" cy="6471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i="1" sz="3600">
                <a:solidFill>
                  <a:srgbClr val="FF2600"/>
                </a:solidFill>
                <a:latin typeface="Helvetica Neue"/>
                <a:ea typeface="Helvetica Neue"/>
                <a:cs typeface="Helvetica Neue"/>
                <a:sym typeface="Helvetica Neue"/>
              </a:defRPr>
            </a:lvl1pPr>
          </a:lstStyle>
          <a:p>
            <a:pPr/>
            <a:r>
              <a:t>mA &gt; 1 TeV</a:t>
            </a:r>
          </a:p>
        </p:txBody>
      </p:sp>
      <p:pic>
        <p:nvPicPr>
          <p:cNvPr id="1532" name="pasted-image.pdf"/>
          <p:cNvPicPr>
            <a:picLocks noChangeAspect="1"/>
          </p:cNvPicPr>
          <p:nvPr/>
        </p:nvPicPr>
        <p:blipFill>
          <a:blip r:embed="rId6">
            <a:extLst/>
          </a:blip>
          <a:stretch>
            <a:fillRect/>
          </a:stretch>
        </p:blipFill>
        <p:spPr>
          <a:xfrm>
            <a:off x="141016" y="106767"/>
            <a:ext cx="1067727" cy="647139"/>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4" name="Shape 1534"/>
          <p:cNvSpPr/>
          <p:nvPr>
            <p:ph type="title"/>
          </p:nvPr>
        </p:nvSpPr>
        <p:spPr>
          <a:xfrm>
            <a:off x="1270000" y="1305174"/>
            <a:ext cx="10464800" cy="7506062"/>
          </a:xfrm>
          <a:prstGeom prst="rect">
            <a:avLst/>
          </a:prstGeom>
        </p:spPr>
        <p:txBody>
          <a:bodyPr/>
          <a:lstStyle/>
          <a:p>
            <a:pPr defTabSz="830862"/>
            <a:r>
              <a:t>Higgs Self-coupling</a:t>
            </a:r>
          </a:p>
          <a:p>
            <a:pPr defTabSz="830862"/>
          </a:p>
          <a:p>
            <a:pPr defTabSz="830862">
              <a:defRPr sz="5900"/>
            </a:pPr>
            <a:r>
              <a:t>EW phase transition:</a:t>
            </a:r>
          </a:p>
          <a:p>
            <a:pPr defTabSz="830862">
              <a:defRPr sz="5900"/>
            </a:pPr>
            <a:r>
              <a:t>1st order </a:t>
            </a:r>
          </a:p>
          <a:p>
            <a:pPr defTabSz="830862">
              <a:defRPr sz="5900"/>
            </a:pPr>
            <a:r>
              <a:t>or </a:t>
            </a:r>
          </a:p>
          <a:p>
            <a:pPr defTabSz="830862">
              <a:defRPr sz="5900"/>
            </a:pPr>
            <a:r>
              <a:t>2nd order?</a:t>
            </a:r>
          </a:p>
        </p:txBody>
      </p:sp>
      <p:sp>
        <p:nvSpPr>
          <p:cNvPr id="1535" name="Shape 1535"/>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7" name="HHXSec_l.pdf"/>
          <p:cNvPicPr>
            <a:picLocks noChangeAspect="1"/>
          </p:cNvPicPr>
          <p:nvPr/>
        </p:nvPicPr>
        <p:blipFill>
          <a:blip r:embed="rId3">
            <a:extLst/>
          </a:blip>
          <a:stretch>
            <a:fillRect/>
          </a:stretch>
        </p:blipFill>
        <p:spPr>
          <a:xfrm>
            <a:off x="7269751" y="1076620"/>
            <a:ext cx="5900352" cy="4276976"/>
          </a:xfrm>
          <a:prstGeom prst="rect">
            <a:avLst/>
          </a:prstGeom>
          <a:ln w="88900">
            <a:miter lim="400000"/>
          </a:ln>
        </p:spPr>
      </p:pic>
      <p:pic>
        <p:nvPicPr>
          <p:cNvPr id="1538" name="pasted-image.tif"/>
          <p:cNvPicPr>
            <a:picLocks noChangeAspect="1"/>
          </p:cNvPicPr>
          <p:nvPr/>
        </p:nvPicPr>
        <p:blipFill>
          <a:blip r:embed="rId4">
            <a:extLst/>
          </a:blip>
          <a:stretch>
            <a:fillRect/>
          </a:stretch>
        </p:blipFill>
        <p:spPr>
          <a:xfrm>
            <a:off x="360913" y="5629308"/>
            <a:ext cx="9383062" cy="3370043"/>
          </a:xfrm>
          <a:prstGeom prst="rect">
            <a:avLst/>
          </a:prstGeom>
          <a:ln w="88900">
            <a:miter lim="400000"/>
          </a:ln>
        </p:spPr>
      </p:pic>
      <p:sp>
        <p:nvSpPr>
          <p:cNvPr id="1539" name="Shape 1539"/>
          <p:cNvSpPr/>
          <p:nvPr>
            <p:ph type="title"/>
          </p:nvPr>
        </p:nvSpPr>
        <p:spPr>
          <a:xfrm>
            <a:off x="-1" y="1"/>
            <a:ext cx="13004801" cy="800907"/>
          </a:xfrm>
          <a:prstGeom prst="rect">
            <a:avLst/>
          </a:prstGeom>
        </p:spPr>
        <p:txBody>
          <a:bodyPr/>
          <a:lstStyle>
            <a:lvl1pPr defTabSz="425195">
              <a:defRPr sz="4650"/>
            </a:lvl1pPr>
          </a:lstStyle>
          <a:p>
            <a:pPr/>
            <a:r>
              <a:t>Higgs Self-Coupling</a:t>
            </a:r>
          </a:p>
        </p:txBody>
      </p:sp>
      <p:pic>
        <p:nvPicPr>
          <p:cNvPr id="1540" name="image27.png"/>
          <p:cNvPicPr>
            <a:picLocks noChangeAspect="1"/>
          </p:cNvPicPr>
          <p:nvPr/>
        </p:nvPicPr>
        <p:blipFill>
          <a:blip r:embed="rId5">
            <a:extLst/>
          </a:blip>
          <a:stretch>
            <a:fillRect/>
          </a:stretch>
        </p:blipFill>
        <p:spPr>
          <a:xfrm>
            <a:off x="5229514" y="1404840"/>
            <a:ext cx="1779658" cy="2285520"/>
          </a:xfrm>
          <a:prstGeom prst="rect">
            <a:avLst/>
          </a:prstGeom>
          <a:ln w="88900">
            <a:miter lim="400000"/>
          </a:ln>
        </p:spPr>
      </p:pic>
      <p:sp>
        <p:nvSpPr>
          <p:cNvPr id="1541" name="Shape 1541"/>
          <p:cNvSpPr/>
          <p:nvPr/>
        </p:nvSpPr>
        <p:spPr>
          <a:xfrm>
            <a:off x="415180" y="9056826"/>
            <a:ext cx="8934622"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400">
                <a:latin typeface="+mn-lt"/>
                <a:ea typeface="+mn-ea"/>
                <a:cs typeface="+mn-cs"/>
                <a:sym typeface="Calibri"/>
              </a:defRPr>
            </a:pPr>
            <a:r>
              <a:rPr>
                <a:latin typeface="Arial"/>
                <a:ea typeface="Arial"/>
                <a:cs typeface="Arial"/>
                <a:sym typeface="Arial"/>
              </a:rPr>
              <a:t>Ongoing analysis improvements </a:t>
            </a:r>
            <a:r>
              <a:rPr b="1" i="1">
                <a:solidFill>
                  <a:srgbClr val="FF2600"/>
                </a:solidFill>
                <a:latin typeface="Arial"/>
                <a:ea typeface="Arial"/>
                <a:cs typeface="Arial"/>
                <a:sym typeface="Arial"/>
              </a:rPr>
              <a:t>towards O(10)% measurement</a:t>
            </a:r>
          </a:p>
        </p:txBody>
      </p:sp>
      <p:sp>
        <p:nvSpPr>
          <p:cNvPr id="1542" name="Shape 1542"/>
          <p:cNvSpPr/>
          <p:nvPr/>
        </p:nvSpPr>
        <p:spPr>
          <a:xfrm>
            <a:off x="273491" y="5901039"/>
            <a:ext cx="1858701"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b="1" sz="1800">
                <a:solidFill>
                  <a:srgbClr val="000090"/>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000090"/>
                </a:solidFill>
                <a:latin typeface="Arial"/>
                <a:ea typeface="Arial"/>
                <a:cs typeface="Arial"/>
                <a:sym typeface="Arial"/>
              </a:rPr>
              <a:t>arXiv:1310.0763</a:t>
            </a:r>
          </a:p>
        </p:txBody>
      </p:sp>
      <p:sp>
        <p:nvSpPr>
          <p:cNvPr id="1543" name="Shape 1543"/>
          <p:cNvSpPr/>
          <p:nvPr/>
        </p:nvSpPr>
        <p:spPr>
          <a:xfrm>
            <a:off x="282022" y="3774116"/>
            <a:ext cx="6197647" cy="4910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400">
                <a:latin typeface="Helvetica Neue"/>
                <a:ea typeface="Helvetica Neue"/>
                <a:cs typeface="Helvetica Neue"/>
                <a:sym typeface="Helvetica Neue"/>
              </a:defRPr>
            </a:pPr>
            <a:r>
              <a:t>There are </a:t>
            </a:r>
            <a:r>
              <a:rPr b="1" i="1"/>
              <a:t>two ways to measure it</a:t>
            </a:r>
            <a:r>
              <a:t> at ILC</a:t>
            </a:r>
          </a:p>
        </p:txBody>
      </p:sp>
      <p:sp>
        <p:nvSpPr>
          <p:cNvPr id="1544" name="Shape 1544"/>
          <p:cNvSpPr/>
          <p:nvPr>
            <p:ph type="sldNum" sz="quarter" idx="2"/>
          </p:nvPr>
        </p:nvSpPr>
        <p:spPr>
          <a:xfrm>
            <a:off x="11356237" y="9302941"/>
            <a:ext cx="1605214"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
        <p:nvSpPr>
          <p:cNvPr id="1545" name="Shape 1545"/>
          <p:cNvSpPr/>
          <p:nvPr/>
        </p:nvSpPr>
        <p:spPr>
          <a:xfrm>
            <a:off x="9019787" y="2363919"/>
            <a:ext cx="1" cy="2141466"/>
          </a:xfrm>
          <a:prstGeom prst="line">
            <a:avLst/>
          </a:prstGeom>
          <a:ln w="3175">
            <a:solidFill>
              <a:srgbClr val="808251"/>
            </a:solidFill>
            <a:miter lim="400000"/>
          </a:ln>
        </p:spPr>
        <p:txBody>
          <a:bodyPr lIns="0" tIns="0" rIns="0" bIns="0"/>
          <a:lstStyle/>
          <a:p>
            <a:pPr>
              <a:defRPr sz="1100">
                <a:latin typeface="ヒラギノ角ゴ ProN W3"/>
                <a:ea typeface="ヒラギノ角ゴ ProN W3"/>
                <a:cs typeface="ヒラギノ角ゴ ProN W3"/>
                <a:sym typeface="ヒラギノ角ゴ ProN W3"/>
              </a:defRPr>
            </a:pPr>
          </a:p>
        </p:txBody>
      </p:sp>
      <p:sp>
        <p:nvSpPr>
          <p:cNvPr id="1546" name="Shape 1546"/>
          <p:cNvSpPr/>
          <p:nvPr/>
        </p:nvSpPr>
        <p:spPr>
          <a:xfrm>
            <a:off x="10866890" y="1574911"/>
            <a:ext cx="1" cy="2842845"/>
          </a:xfrm>
          <a:prstGeom prst="line">
            <a:avLst/>
          </a:prstGeom>
          <a:ln w="3175">
            <a:solidFill>
              <a:srgbClr val="808251"/>
            </a:solidFill>
            <a:miter lim="400000"/>
          </a:ln>
        </p:spPr>
        <p:txBody>
          <a:bodyPr lIns="0" tIns="0" rIns="0" bIns="0"/>
          <a:lstStyle/>
          <a:p>
            <a:pPr>
              <a:defRPr sz="1100">
                <a:latin typeface="ヒラギノ角ゴ ProN W3"/>
                <a:ea typeface="ヒラギノ角ゴ ProN W3"/>
                <a:cs typeface="ヒラギノ角ゴ ProN W3"/>
                <a:sym typeface="ヒラギノ角ゴ ProN W3"/>
              </a:defRPr>
            </a:pPr>
          </a:p>
        </p:txBody>
      </p:sp>
      <p:sp>
        <p:nvSpPr>
          <p:cNvPr id="1547" name="Shape 1547"/>
          <p:cNvSpPr/>
          <p:nvPr/>
        </p:nvSpPr>
        <p:spPr>
          <a:xfrm>
            <a:off x="4264787" y="8685076"/>
            <a:ext cx="1235408" cy="3892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b="1" i="1" sz="1800">
                <a:solidFill>
                  <a:srgbClr val="FF2600"/>
                </a:solidFill>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27% (H20)</a:t>
            </a:r>
          </a:p>
        </p:txBody>
      </p:sp>
      <p:pic>
        <p:nvPicPr>
          <p:cNvPr id="1548" name="pasted9.pdf"/>
          <p:cNvPicPr>
            <a:picLocks noChangeAspect="1"/>
          </p:cNvPicPr>
          <p:nvPr/>
        </p:nvPicPr>
        <p:blipFill>
          <a:blip r:embed="rId6">
            <a:extLst/>
          </a:blip>
          <a:stretch>
            <a:fillRect/>
          </a:stretch>
        </p:blipFill>
        <p:spPr>
          <a:xfrm>
            <a:off x="772451" y="2226395"/>
            <a:ext cx="1312750" cy="1312331"/>
          </a:xfrm>
          <a:prstGeom prst="rect">
            <a:avLst/>
          </a:prstGeom>
          <a:ln w="88900">
            <a:miter lim="400000"/>
          </a:ln>
        </p:spPr>
      </p:pic>
      <p:pic>
        <p:nvPicPr>
          <p:cNvPr id="1549" name="pasted10.pdf"/>
          <p:cNvPicPr>
            <a:picLocks noChangeAspect="1"/>
          </p:cNvPicPr>
          <p:nvPr/>
        </p:nvPicPr>
        <p:blipFill>
          <a:blip r:embed="rId7">
            <a:extLst/>
          </a:blip>
          <a:stretch>
            <a:fillRect/>
          </a:stretch>
        </p:blipFill>
        <p:spPr>
          <a:xfrm>
            <a:off x="3381904" y="2206552"/>
            <a:ext cx="1359297" cy="1389912"/>
          </a:xfrm>
          <a:prstGeom prst="rect">
            <a:avLst/>
          </a:prstGeom>
          <a:ln w="88900">
            <a:miter lim="400000"/>
          </a:ln>
        </p:spPr>
      </p:pic>
      <p:sp>
        <p:nvSpPr>
          <p:cNvPr id="1550" name="Shape 1550"/>
          <p:cNvSpPr/>
          <p:nvPr/>
        </p:nvSpPr>
        <p:spPr>
          <a:xfrm>
            <a:off x="2518701" y="2712567"/>
            <a:ext cx="684937" cy="3631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93"/>
                </a:moveTo>
                <a:lnTo>
                  <a:pt x="0" y="14407"/>
                </a:lnTo>
                <a:lnTo>
                  <a:pt x="12960" y="14407"/>
                </a:lnTo>
                <a:lnTo>
                  <a:pt x="12960" y="21600"/>
                </a:lnTo>
                <a:lnTo>
                  <a:pt x="21600" y="10800"/>
                </a:lnTo>
                <a:lnTo>
                  <a:pt x="12960" y="0"/>
                </a:lnTo>
                <a:lnTo>
                  <a:pt x="12960" y="7193"/>
                </a:lnTo>
                <a:close/>
              </a:path>
            </a:pathLst>
          </a:custGeom>
          <a:blipFill>
            <a:blip r:embed="rId8">
              <a:alphaModFix amt="90000"/>
            </a:blip>
          </a:blipFill>
          <a:ln w="12700">
            <a:solidFill>
              <a:srgbClr val="FFFFFF">
                <a:alpha val="90000"/>
              </a:srgbClr>
            </a:solidFill>
            <a:miter lim="400000"/>
          </a:ln>
        </p:spPr>
        <p:txBody>
          <a:bodyPr lIns="29765" tIns="29765" rIns="29765" bIns="29765" anchor="ctr"/>
          <a:lstStyle/>
          <a:p>
            <a:pPr algn="ctr" defTabSz="506015">
              <a:lnSpc>
                <a:spcPts val="3800"/>
              </a:lnSpc>
              <a:tabLst>
                <a:tab pos="914400" algn="l"/>
              </a:tabLst>
              <a:defRPr sz="3200">
                <a:solidFill>
                  <a:srgbClr val="FFFFFF"/>
                </a:solidFill>
                <a:effectLst>
                  <a:outerShdw sx="100000" sy="100000" kx="0" ky="0" algn="b" rotWithShape="0" blurRad="38100" dist="12700" dir="5400000">
                    <a:srgbClr val="000000">
                      <a:alpha val="50000"/>
                    </a:srgbClr>
                  </a:outerShdw>
                </a:effectLst>
                <a:latin typeface="Helvetica Neue"/>
                <a:ea typeface="Helvetica Neue"/>
                <a:cs typeface="Helvetica Neue"/>
                <a:sym typeface="Helvetica Neue"/>
              </a:defRPr>
            </a:pPr>
          </a:p>
        </p:txBody>
      </p:sp>
      <p:sp>
        <p:nvSpPr>
          <p:cNvPr id="1551" name="Shape 1551"/>
          <p:cNvSpPr/>
          <p:nvPr/>
        </p:nvSpPr>
        <p:spPr>
          <a:xfrm>
            <a:off x="301091" y="917317"/>
            <a:ext cx="6819579" cy="8311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latin typeface="Helvetica Neue"/>
                <a:ea typeface="Helvetica Neue"/>
                <a:cs typeface="Helvetica Neue"/>
                <a:sym typeface="Helvetica Neue"/>
              </a:defRPr>
            </a:pPr>
            <a:r>
              <a:t>The </a:t>
            </a:r>
            <a:r>
              <a:rPr b="1" i="1"/>
              <a:t>Higgs 3-point self-coupling</a:t>
            </a:r>
            <a:r>
              <a:t> is </a:t>
            </a:r>
            <a:br/>
            <a:r>
              <a:t>at the heart of EWSB!</a:t>
            </a:r>
          </a:p>
        </p:txBody>
      </p:sp>
      <p:pic>
        <p:nvPicPr>
          <p:cNvPr id="1552" name="pasted12.pdf"/>
          <p:cNvPicPr>
            <a:picLocks noChangeAspect="1"/>
          </p:cNvPicPr>
          <p:nvPr/>
        </p:nvPicPr>
        <p:blipFill>
          <a:blip r:embed="rId9">
            <a:extLst/>
          </a:blip>
          <a:stretch>
            <a:fillRect/>
          </a:stretch>
        </p:blipFill>
        <p:spPr>
          <a:xfrm>
            <a:off x="1130015" y="4222182"/>
            <a:ext cx="1858700" cy="1537836"/>
          </a:xfrm>
          <a:prstGeom prst="rect">
            <a:avLst/>
          </a:prstGeom>
          <a:ln w="88900">
            <a:miter lim="400000"/>
          </a:ln>
        </p:spPr>
      </p:pic>
      <p:sp>
        <p:nvSpPr>
          <p:cNvPr id="1553" name="Shape 1553"/>
          <p:cNvSpPr/>
          <p:nvPr/>
        </p:nvSpPr>
        <p:spPr>
          <a:xfrm>
            <a:off x="10039340" y="5781708"/>
            <a:ext cx="2711894" cy="2724708"/>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400">
                <a:latin typeface="Helvetica Neue"/>
                <a:ea typeface="Helvetica Neue"/>
                <a:cs typeface="Helvetica Neue"/>
                <a:sym typeface="Helvetica Neue"/>
              </a:defRPr>
            </a:pPr>
            <a:r>
              <a:t>Challenging even at ILC because of</a:t>
            </a:r>
          </a:p>
          <a:p>
            <a:pPr marL="381000" indent="-381000">
              <a:buSzPct val="100000"/>
              <a:buFont typeface="Arial"/>
              <a:buChar char="•"/>
              <a:defRPr sz="2400">
                <a:latin typeface="Helvetica Neue"/>
                <a:ea typeface="Helvetica Neue"/>
                <a:cs typeface="Helvetica Neue"/>
                <a:sym typeface="Helvetica Neue"/>
              </a:defRPr>
            </a:pPr>
            <a:r>
              <a:t>Small cross section</a:t>
            </a:r>
          </a:p>
          <a:p>
            <a:pPr marL="381000" indent="-381000">
              <a:buSzPct val="100000"/>
              <a:buFont typeface="Arial"/>
              <a:buChar char="•"/>
              <a:defRPr b="1" i="1" sz="2400">
                <a:solidFill>
                  <a:srgbClr val="0433FF"/>
                </a:solidFill>
                <a:latin typeface="Helvetica Neue"/>
                <a:ea typeface="Helvetica Neue"/>
                <a:cs typeface="Helvetica Neue"/>
                <a:sym typeface="Helvetica Neue"/>
              </a:defRPr>
            </a:pPr>
            <a:r>
              <a:t>Presence of irreducible BG diagrams</a:t>
            </a:r>
          </a:p>
        </p:txBody>
      </p:sp>
      <p:pic>
        <p:nvPicPr>
          <p:cNvPr id="1554" name="pasted-image.pdf"/>
          <p:cNvPicPr>
            <a:picLocks noChangeAspect="1"/>
          </p:cNvPicPr>
          <p:nvPr/>
        </p:nvPicPr>
        <p:blipFill>
          <a:blip r:embed="rId10">
            <a:extLst/>
          </a:blip>
          <a:stretch>
            <a:fillRect/>
          </a:stretch>
        </p:blipFill>
        <p:spPr>
          <a:xfrm>
            <a:off x="3802814" y="4299029"/>
            <a:ext cx="1779657" cy="1372599"/>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8" name="Shape 1558"/>
          <p:cNvSpPr/>
          <p:nvPr/>
        </p:nvSpPr>
        <p:spPr>
          <a:xfrm>
            <a:off x="533400" y="914400"/>
            <a:ext cx="2540001" cy="2260600"/>
          </a:xfrm>
          <a:prstGeom prst="roundRect">
            <a:avLst>
              <a:gd name="adj" fmla="val 8427"/>
            </a:avLst>
          </a:prstGeom>
          <a:ln w="12700">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559" name="Shape 1559"/>
          <p:cNvSpPr/>
          <p:nvPr/>
        </p:nvSpPr>
        <p:spPr>
          <a:xfrm>
            <a:off x="533400" y="7645400"/>
            <a:ext cx="5511801" cy="1778000"/>
          </a:xfrm>
          <a:prstGeom prst="roundRect">
            <a:avLst>
              <a:gd name="adj" fmla="val 10714"/>
            </a:avLst>
          </a:prstGeom>
          <a:solidFill>
            <a:srgbClr val="C6E6E9"/>
          </a:solidFill>
          <a:ln w="12700">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560" name="Shape 1560"/>
          <p:cNvSpPr/>
          <p:nvPr/>
        </p:nvSpPr>
        <p:spPr>
          <a:xfrm>
            <a:off x="3505200" y="5257800"/>
            <a:ext cx="2540000" cy="4102100"/>
          </a:xfrm>
          <a:prstGeom prst="roundRect">
            <a:avLst>
              <a:gd name="adj" fmla="val 7500"/>
            </a:avLst>
          </a:prstGeom>
          <a:solidFill>
            <a:srgbClr val="C6E6E9"/>
          </a:solidFill>
          <a:ln w="12700">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561" name="Shape 1561"/>
          <p:cNvSpPr/>
          <p:nvPr/>
        </p:nvSpPr>
        <p:spPr>
          <a:xfrm>
            <a:off x="533400" y="3238500"/>
            <a:ext cx="5511801" cy="1778000"/>
          </a:xfrm>
          <a:prstGeom prst="roundRect">
            <a:avLst>
              <a:gd name="adj" fmla="val 10714"/>
            </a:avLst>
          </a:prstGeom>
          <a:solidFill>
            <a:srgbClr val="C6E6E9"/>
          </a:solidFill>
          <a:ln w="12700">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562" name="Shape 1562"/>
          <p:cNvSpPr/>
          <p:nvPr/>
        </p:nvSpPr>
        <p:spPr>
          <a:xfrm>
            <a:off x="3505200" y="914400"/>
            <a:ext cx="2540000" cy="4102100"/>
          </a:xfrm>
          <a:prstGeom prst="roundRect">
            <a:avLst>
              <a:gd name="adj" fmla="val 7500"/>
            </a:avLst>
          </a:prstGeom>
          <a:solidFill>
            <a:srgbClr val="C6E6E9"/>
          </a:solidFill>
          <a:ln w="12700">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563" name="Shape 1563"/>
          <p:cNvSpPr/>
          <p:nvPr/>
        </p:nvSpPr>
        <p:spPr>
          <a:xfrm>
            <a:off x="251743" y="-12700"/>
            <a:ext cx="12484101" cy="1003301"/>
          </a:xfrm>
          <a:prstGeom prst="rect">
            <a:avLst/>
          </a:prstGeom>
          <a:ln w="12700">
            <a:miter lim="400000"/>
          </a:ln>
          <a:effectLst>
            <a:outerShdw sx="100000" sy="100000" kx="0" ky="0" algn="b" rotWithShape="0" blurRad="25400" dist="12700" dir="2700000">
              <a:srgbClr val="000000">
                <a:alpha val="42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830862">
              <a:lnSpc>
                <a:spcPct val="70000"/>
              </a:lnSpc>
              <a:buClr>
                <a:srgbClr val="FFFED5"/>
              </a:buClr>
              <a:buFont typeface="Tahoma"/>
              <a:defRPr sz="3400">
                <a:solidFill>
                  <a:srgbClr val="2E467F"/>
                </a:solidFill>
                <a:latin typeface="Helvetica Neue"/>
                <a:ea typeface="Helvetica Neue"/>
                <a:cs typeface="Helvetica Neue"/>
                <a:sym typeface="Helvetica Neue"/>
              </a:defRPr>
            </a:pPr>
            <a:r>
              <a:t>The Problem : BG diagrams dilute self-coupling contribution </a:t>
            </a:r>
            <a:br/>
          </a:p>
        </p:txBody>
      </p:sp>
      <p:sp>
        <p:nvSpPr>
          <p:cNvPr id="1564" name="Shape 1564"/>
          <p:cNvSpPr/>
          <p:nvPr>
            <p:ph type="sldNum" sz="quarter" idx="2"/>
          </p:nvPr>
        </p:nvSpPr>
        <p:spPr>
          <a:xfrm>
            <a:off x="12458598" y="9277350"/>
            <a:ext cx="368504" cy="368300"/>
          </a:xfrm>
          <a:prstGeom prst="rect">
            <a:avLst/>
          </a:prstGeom>
          <a:extLst>
            <a:ext uri="{C572A759-6A51-4108-AA02-DFA0A04FC94B}">
              <ma14:wrappingTextBoxFlag xmlns:ma14="http://schemas.microsoft.com/office/mac/drawingml/2011/main" val="1"/>
            </a:ext>
          </a:extLst>
        </p:spPr>
        <p:txBody>
          <a:bodyPr/>
          <a:lstStyle>
            <a:lvl1pPr marR="685800" defTabSz="830862">
              <a:defRPr sz="1600"/>
            </a:lvl1pPr>
          </a:lstStyle>
          <a:p>
            <a:pPr/>
            <a:fld id="{86CB4B4D-7CA3-9044-876B-883B54F8677D}" type="slidenum"/>
          </a:p>
        </p:txBody>
      </p:sp>
      <p:pic>
        <p:nvPicPr>
          <p:cNvPr id="1565" name="sensitive_vvHH.pdf"/>
          <p:cNvPicPr>
            <a:picLocks noChangeAspect="1"/>
          </p:cNvPicPr>
          <p:nvPr/>
        </p:nvPicPr>
        <p:blipFill>
          <a:blip r:embed="rId2">
            <a:extLst/>
          </a:blip>
          <a:stretch>
            <a:fillRect/>
          </a:stretch>
        </p:blipFill>
        <p:spPr>
          <a:xfrm>
            <a:off x="7182453" y="5626100"/>
            <a:ext cx="5098447" cy="3695700"/>
          </a:xfrm>
          <a:prstGeom prst="rect">
            <a:avLst/>
          </a:prstGeom>
          <a:ln w="88900">
            <a:miter lim="400000"/>
          </a:ln>
        </p:spPr>
      </p:pic>
      <p:pic>
        <p:nvPicPr>
          <p:cNvPr id="1566" name="sensitive_ZHH.pdf"/>
          <p:cNvPicPr>
            <a:picLocks noChangeAspect="1"/>
          </p:cNvPicPr>
          <p:nvPr/>
        </p:nvPicPr>
        <p:blipFill>
          <a:blip r:embed="rId3">
            <a:extLst/>
          </a:blip>
          <a:stretch>
            <a:fillRect/>
          </a:stretch>
        </p:blipFill>
        <p:spPr>
          <a:xfrm>
            <a:off x="7171514" y="2044700"/>
            <a:ext cx="5098448" cy="3695700"/>
          </a:xfrm>
          <a:prstGeom prst="rect">
            <a:avLst/>
          </a:prstGeom>
          <a:ln w="88900">
            <a:miter lim="400000"/>
          </a:ln>
        </p:spPr>
      </p:pic>
      <p:sp>
        <p:nvSpPr>
          <p:cNvPr id="1567" name="Shape 1567"/>
          <p:cNvSpPr/>
          <p:nvPr/>
        </p:nvSpPr>
        <p:spPr>
          <a:xfrm>
            <a:off x="3636713" y="876300"/>
            <a:ext cx="1680073"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30862">
              <a:defRPr sz="1800">
                <a:solidFill>
                  <a:srgbClr val="2E467F"/>
                </a:solidFill>
                <a:latin typeface="Helvetica Neue"/>
                <a:ea typeface="Helvetica Neue"/>
                <a:cs typeface="Helvetica Neue"/>
                <a:sym typeface="Helvetica Neue"/>
              </a:defRPr>
            </a:pPr>
            <a:r>
              <a:t>Irreducible </a:t>
            </a:r>
          </a:p>
          <a:p>
            <a:pPr defTabSz="830862">
              <a:defRPr sz="1800">
                <a:solidFill>
                  <a:srgbClr val="2E467F"/>
                </a:solidFill>
                <a:latin typeface="Helvetica Neue"/>
                <a:ea typeface="Helvetica Neue"/>
                <a:cs typeface="Helvetica Neue"/>
                <a:sym typeface="Helvetica Neue"/>
              </a:defRPr>
            </a:pPr>
            <a:r>
              <a:t>BG diagrams</a:t>
            </a:r>
          </a:p>
        </p:txBody>
      </p:sp>
      <p:pic>
        <p:nvPicPr>
          <p:cNvPr id="1568" name="droppedImage.pdf"/>
          <p:cNvPicPr>
            <a:picLocks noChangeAspect="1"/>
          </p:cNvPicPr>
          <p:nvPr/>
        </p:nvPicPr>
        <p:blipFill>
          <a:blip r:embed="rId4">
            <a:extLst/>
          </a:blip>
          <a:stretch>
            <a:fillRect/>
          </a:stretch>
        </p:blipFill>
        <p:spPr>
          <a:xfrm>
            <a:off x="10261600" y="3784600"/>
            <a:ext cx="1347537" cy="457200"/>
          </a:xfrm>
          <a:prstGeom prst="rect">
            <a:avLst/>
          </a:prstGeom>
          <a:ln w="88900">
            <a:miter lim="400000"/>
          </a:ln>
        </p:spPr>
      </p:pic>
      <p:pic>
        <p:nvPicPr>
          <p:cNvPr id="1569" name="droppedImage.pdf"/>
          <p:cNvPicPr>
            <a:picLocks noChangeAspect="1"/>
          </p:cNvPicPr>
          <p:nvPr/>
        </p:nvPicPr>
        <p:blipFill>
          <a:blip r:embed="rId5">
            <a:extLst/>
          </a:blip>
          <a:stretch>
            <a:fillRect/>
          </a:stretch>
        </p:blipFill>
        <p:spPr>
          <a:xfrm>
            <a:off x="10236200" y="4394200"/>
            <a:ext cx="1347538" cy="457200"/>
          </a:xfrm>
          <a:prstGeom prst="rect">
            <a:avLst/>
          </a:prstGeom>
          <a:ln w="88900">
            <a:miter lim="400000"/>
          </a:ln>
        </p:spPr>
      </p:pic>
      <p:pic>
        <p:nvPicPr>
          <p:cNvPr id="1570" name="droppedImage.pdf"/>
          <p:cNvPicPr>
            <a:picLocks noChangeAspect="1"/>
          </p:cNvPicPr>
          <p:nvPr/>
        </p:nvPicPr>
        <p:blipFill>
          <a:blip r:embed="rId6">
            <a:extLst/>
          </a:blip>
          <a:stretch>
            <a:fillRect/>
          </a:stretch>
        </p:blipFill>
        <p:spPr>
          <a:xfrm>
            <a:off x="8242300" y="8140700"/>
            <a:ext cx="1197811" cy="406400"/>
          </a:xfrm>
          <a:prstGeom prst="rect">
            <a:avLst/>
          </a:prstGeom>
          <a:ln w="88900">
            <a:miter lim="400000"/>
          </a:ln>
        </p:spPr>
      </p:pic>
      <p:pic>
        <p:nvPicPr>
          <p:cNvPr id="1571" name="droppedImage.pdf"/>
          <p:cNvPicPr>
            <a:picLocks noChangeAspect="1"/>
          </p:cNvPicPr>
          <p:nvPr/>
        </p:nvPicPr>
        <p:blipFill>
          <a:blip r:embed="rId7">
            <a:extLst/>
          </a:blip>
          <a:stretch>
            <a:fillRect/>
          </a:stretch>
        </p:blipFill>
        <p:spPr>
          <a:xfrm>
            <a:off x="10007600" y="7353300"/>
            <a:ext cx="1534695" cy="520701"/>
          </a:xfrm>
          <a:prstGeom prst="rect">
            <a:avLst/>
          </a:prstGeom>
          <a:ln w="88900">
            <a:miter lim="400000"/>
          </a:ln>
        </p:spPr>
      </p:pic>
      <p:pic>
        <p:nvPicPr>
          <p:cNvPr id="1572" name="ZHHdiagram.pdf"/>
          <p:cNvPicPr>
            <a:picLocks noChangeAspect="1"/>
          </p:cNvPicPr>
          <p:nvPr/>
        </p:nvPicPr>
        <p:blipFill>
          <a:blip r:embed="rId8">
            <a:extLst/>
          </a:blip>
          <a:stretch>
            <a:fillRect/>
          </a:stretch>
        </p:blipFill>
        <p:spPr>
          <a:xfrm>
            <a:off x="825500" y="1549400"/>
            <a:ext cx="1943100" cy="1628003"/>
          </a:xfrm>
          <a:prstGeom prst="rect">
            <a:avLst/>
          </a:prstGeom>
          <a:ln w="88900">
            <a:miter lim="400000"/>
          </a:ln>
        </p:spPr>
      </p:pic>
      <p:sp>
        <p:nvSpPr>
          <p:cNvPr id="1573" name="Shape 1573"/>
          <p:cNvSpPr/>
          <p:nvPr/>
        </p:nvSpPr>
        <p:spPr>
          <a:xfrm>
            <a:off x="6273800" y="3543300"/>
            <a:ext cx="1079500" cy="419100"/>
          </a:xfrm>
          <a:prstGeom prst="rightArrow">
            <a:avLst>
              <a:gd name="adj1" fmla="val 32000"/>
              <a:gd name="adj2" fmla="val 133333"/>
            </a:avLst>
          </a:prstGeom>
          <a:solidFill>
            <a:srgbClr val="2E467F"/>
          </a:solidFill>
          <a:ln w="12700">
            <a:miter lim="400000"/>
          </a:ln>
        </p:spPr>
        <p:txBody>
          <a:bodyPr lIns="50800" tIns="50800" rIns="50800" bIns="50800" anchor="ctr"/>
          <a:lstStyle/>
          <a:p>
            <a:pPr algn="ctr" defTabSz="830862">
              <a:defRPr sz="36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1574" name="Shape 1574"/>
          <p:cNvSpPr/>
          <p:nvPr/>
        </p:nvSpPr>
        <p:spPr>
          <a:xfrm>
            <a:off x="6273800" y="7023100"/>
            <a:ext cx="1079500" cy="419100"/>
          </a:xfrm>
          <a:prstGeom prst="rightArrow">
            <a:avLst>
              <a:gd name="adj1" fmla="val 32000"/>
              <a:gd name="adj2" fmla="val 133333"/>
            </a:avLst>
          </a:prstGeom>
          <a:solidFill>
            <a:srgbClr val="2E467F"/>
          </a:solidFill>
          <a:ln w="12700">
            <a:miter lim="400000"/>
          </a:ln>
        </p:spPr>
        <p:txBody>
          <a:bodyPr lIns="50800" tIns="50800" rIns="50800" bIns="50800" anchor="ctr"/>
          <a:lstStyle/>
          <a:p>
            <a:pPr algn="ctr" defTabSz="830862">
              <a:defRPr sz="36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1575" name="Shape 1575"/>
          <p:cNvSpPr/>
          <p:nvPr/>
        </p:nvSpPr>
        <p:spPr>
          <a:xfrm>
            <a:off x="9080500" y="9220200"/>
            <a:ext cx="2857500"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defTabSz="1439333">
              <a:buClr>
                <a:srgbClr val="2E467F"/>
              </a:buClr>
              <a:buFont typeface="Helvetica"/>
              <a:tabLst>
                <a:tab pos="609600" algn="l"/>
                <a:tab pos="2844800" algn="l"/>
                <a:tab pos="2882900" algn="l"/>
              </a:tabLst>
              <a:defRPr>
                <a:solidFill>
                  <a:srgbClr val="2E467F"/>
                </a:solidFill>
                <a:uFill>
                  <a:solidFill>
                    <a:srgbClr val="2E467F"/>
                  </a:solidFill>
                </a:uFill>
                <a:latin typeface="Helvetica Neue"/>
                <a:ea typeface="Helvetica Neue"/>
                <a:cs typeface="Helvetica Neue"/>
                <a:sym typeface="Helvetica Neue"/>
              </a:defRPr>
            </a:pPr>
            <a:r>
              <a:t>Junping Tian </a:t>
            </a:r>
            <a:r>
              <a:rPr>
                <a:solidFill>
                  <a:srgbClr val="000000"/>
                </a:solidFill>
              </a:rPr>
              <a:t>LC-REP-2013-003</a:t>
            </a:r>
          </a:p>
        </p:txBody>
      </p:sp>
      <p:pic>
        <p:nvPicPr>
          <p:cNvPr id="1576" name="−e+eHZHZ.pdf"/>
          <p:cNvPicPr>
            <a:picLocks noChangeAspect="1"/>
          </p:cNvPicPr>
          <p:nvPr/>
        </p:nvPicPr>
        <p:blipFill>
          <a:blip r:embed="rId9">
            <a:extLst/>
          </a:blip>
          <a:stretch>
            <a:fillRect/>
          </a:stretch>
        </p:blipFill>
        <p:spPr>
          <a:xfrm>
            <a:off x="3702460" y="1510098"/>
            <a:ext cx="1943101" cy="1628004"/>
          </a:xfrm>
          <a:prstGeom prst="rect">
            <a:avLst/>
          </a:prstGeom>
          <a:ln w="88900">
            <a:miter lim="400000"/>
          </a:ln>
        </p:spPr>
      </p:pic>
      <p:pic>
        <p:nvPicPr>
          <p:cNvPr id="1577" name="−e+eHZHZ.pdf"/>
          <p:cNvPicPr>
            <a:picLocks noChangeAspect="1"/>
          </p:cNvPicPr>
          <p:nvPr/>
        </p:nvPicPr>
        <p:blipFill>
          <a:blip r:embed="rId10">
            <a:extLst/>
          </a:blip>
          <a:stretch>
            <a:fillRect/>
          </a:stretch>
        </p:blipFill>
        <p:spPr>
          <a:xfrm>
            <a:off x="1123950" y="3200914"/>
            <a:ext cx="1943100" cy="1628004"/>
          </a:xfrm>
          <a:prstGeom prst="rect">
            <a:avLst/>
          </a:prstGeom>
          <a:ln w="88900">
            <a:miter lim="400000"/>
          </a:ln>
        </p:spPr>
      </p:pic>
      <p:sp>
        <p:nvSpPr>
          <p:cNvPr id="1578" name="Shape 1578"/>
          <p:cNvSpPr/>
          <p:nvPr/>
        </p:nvSpPr>
        <p:spPr>
          <a:xfrm>
            <a:off x="3288274" y="377825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30862">
              <a:defRPr sz="2200">
                <a:solidFill>
                  <a:srgbClr val="6E603B"/>
                </a:solidFill>
                <a:latin typeface="Helvetica Neue"/>
                <a:ea typeface="Helvetica Neue"/>
                <a:cs typeface="Helvetica Neue"/>
                <a:sym typeface="Helvetica Neue"/>
              </a:defRPr>
            </a:lvl1pPr>
          </a:lstStyle>
          <a:p>
            <a:pPr/>
            <a:r>
              <a:t>+</a:t>
            </a:r>
          </a:p>
        </p:txBody>
      </p:sp>
      <p:sp>
        <p:nvSpPr>
          <p:cNvPr id="1579" name="Shape 1579"/>
          <p:cNvSpPr/>
          <p:nvPr/>
        </p:nvSpPr>
        <p:spPr>
          <a:xfrm>
            <a:off x="3136900" y="23114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30862">
              <a:defRPr sz="2200">
                <a:solidFill>
                  <a:srgbClr val="6E603B"/>
                </a:solidFill>
                <a:latin typeface="Helvetica Neue"/>
                <a:ea typeface="Helvetica Neue"/>
                <a:cs typeface="Helvetica Neue"/>
                <a:sym typeface="Helvetica Neue"/>
              </a:defRPr>
            </a:lvl1pPr>
          </a:lstStyle>
          <a:p>
            <a:pPr/>
            <a:r>
              <a:t>+</a:t>
            </a:r>
          </a:p>
        </p:txBody>
      </p:sp>
      <p:pic>
        <p:nvPicPr>
          <p:cNvPr id="1580" name="−e+eHZHZ.pdf"/>
          <p:cNvPicPr>
            <a:picLocks noChangeAspect="1"/>
          </p:cNvPicPr>
          <p:nvPr/>
        </p:nvPicPr>
        <p:blipFill>
          <a:blip r:embed="rId11">
            <a:extLst/>
          </a:blip>
          <a:stretch>
            <a:fillRect/>
          </a:stretch>
        </p:blipFill>
        <p:spPr>
          <a:xfrm>
            <a:off x="3733800" y="3269048"/>
            <a:ext cx="1943100" cy="1628004"/>
          </a:xfrm>
          <a:prstGeom prst="rect">
            <a:avLst/>
          </a:prstGeom>
          <a:ln w="88900">
            <a:miter lim="400000"/>
          </a:ln>
        </p:spPr>
      </p:pic>
      <p:sp>
        <p:nvSpPr>
          <p:cNvPr id="1581" name="Shape 1581"/>
          <p:cNvSpPr/>
          <p:nvPr/>
        </p:nvSpPr>
        <p:spPr>
          <a:xfrm>
            <a:off x="622300" y="3784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30862">
              <a:defRPr sz="2200">
                <a:solidFill>
                  <a:srgbClr val="6E603B"/>
                </a:solidFill>
                <a:latin typeface="Helvetica Neue"/>
                <a:ea typeface="Helvetica Neue"/>
                <a:cs typeface="Helvetica Neue"/>
                <a:sym typeface="Helvetica Neue"/>
              </a:defRPr>
            </a:lvl1pPr>
          </a:lstStyle>
          <a:p>
            <a:pPr/>
            <a:r>
              <a:t>+</a:t>
            </a:r>
          </a:p>
        </p:txBody>
      </p:sp>
      <p:pic>
        <p:nvPicPr>
          <p:cNvPr id="1582" name="−e+e−ννHH.pdf"/>
          <p:cNvPicPr>
            <a:picLocks noChangeAspect="1"/>
          </p:cNvPicPr>
          <p:nvPr/>
        </p:nvPicPr>
        <p:blipFill>
          <a:blip r:embed="rId12">
            <a:extLst/>
          </a:blip>
          <a:stretch>
            <a:fillRect/>
          </a:stretch>
        </p:blipFill>
        <p:spPr>
          <a:xfrm>
            <a:off x="3644900" y="5946473"/>
            <a:ext cx="2057400" cy="1619854"/>
          </a:xfrm>
          <a:prstGeom prst="rect">
            <a:avLst/>
          </a:prstGeom>
          <a:ln w="88900">
            <a:miter lim="400000"/>
          </a:ln>
        </p:spPr>
      </p:pic>
      <p:pic>
        <p:nvPicPr>
          <p:cNvPr id="1583" name="−e+e−ννHHH.pdf"/>
          <p:cNvPicPr>
            <a:picLocks noChangeAspect="1"/>
          </p:cNvPicPr>
          <p:nvPr/>
        </p:nvPicPr>
        <p:blipFill>
          <a:blip r:embed="rId13">
            <a:extLst/>
          </a:blip>
          <a:stretch>
            <a:fillRect/>
          </a:stretch>
        </p:blipFill>
        <p:spPr>
          <a:xfrm>
            <a:off x="889000" y="5933773"/>
            <a:ext cx="2057400" cy="1619854"/>
          </a:xfrm>
          <a:prstGeom prst="rect">
            <a:avLst/>
          </a:prstGeom>
          <a:ln w="88900">
            <a:miter lim="400000"/>
          </a:ln>
        </p:spPr>
      </p:pic>
      <p:sp>
        <p:nvSpPr>
          <p:cNvPr id="1584" name="Shape 1584"/>
          <p:cNvSpPr/>
          <p:nvPr/>
        </p:nvSpPr>
        <p:spPr>
          <a:xfrm>
            <a:off x="3136900" y="64770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30862">
              <a:defRPr sz="2200">
                <a:solidFill>
                  <a:srgbClr val="6E603B"/>
                </a:solidFill>
                <a:latin typeface="Helvetica Neue"/>
                <a:ea typeface="Helvetica Neue"/>
                <a:cs typeface="Helvetica Neue"/>
                <a:sym typeface="Helvetica Neue"/>
              </a:defRPr>
            </a:lvl1pPr>
          </a:lstStyle>
          <a:p>
            <a:pPr/>
            <a:r>
              <a:t>+</a:t>
            </a:r>
          </a:p>
        </p:txBody>
      </p:sp>
      <p:pic>
        <p:nvPicPr>
          <p:cNvPr id="1585" name="−e+e−ννHH.pdf"/>
          <p:cNvPicPr>
            <a:picLocks noChangeAspect="1"/>
          </p:cNvPicPr>
          <p:nvPr/>
        </p:nvPicPr>
        <p:blipFill>
          <a:blip r:embed="rId14">
            <a:extLst/>
          </a:blip>
          <a:stretch>
            <a:fillRect/>
          </a:stretch>
        </p:blipFill>
        <p:spPr>
          <a:xfrm>
            <a:off x="1066800" y="7648273"/>
            <a:ext cx="2057400" cy="1619854"/>
          </a:xfrm>
          <a:prstGeom prst="rect">
            <a:avLst/>
          </a:prstGeom>
          <a:ln w="88900">
            <a:miter lim="400000"/>
          </a:ln>
        </p:spPr>
      </p:pic>
      <p:sp>
        <p:nvSpPr>
          <p:cNvPr id="1586" name="Shape 1586"/>
          <p:cNvSpPr/>
          <p:nvPr/>
        </p:nvSpPr>
        <p:spPr>
          <a:xfrm>
            <a:off x="622300" y="8229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30862">
              <a:defRPr sz="2200">
                <a:solidFill>
                  <a:srgbClr val="6E603B"/>
                </a:solidFill>
                <a:latin typeface="Helvetica Neue"/>
                <a:ea typeface="Helvetica Neue"/>
                <a:cs typeface="Helvetica Neue"/>
                <a:sym typeface="Helvetica Neue"/>
              </a:defRPr>
            </a:lvl1pPr>
          </a:lstStyle>
          <a:p>
            <a:pPr/>
            <a:r>
              <a:t>+</a:t>
            </a:r>
          </a:p>
        </p:txBody>
      </p:sp>
      <p:sp>
        <p:nvSpPr>
          <p:cNvPr id="1587" name="Shape 1587"/>
          <p:cNvSpPr/>
          <p:nvPr/>
        </p:nvSpPr>
        <p:spPr>
          <a:xfrm>
            <a:off x="3289300" y="8229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30862">
              <a:defRPr sz="2200">
                <a:solidFill>
                  <a:srgbClr val="6E603B"/>
                </a:solidFill>
                <a:latin typeface="Helvetica Neue"/>
                <a:ea typeface="Helvetica Neue"/>
                <a:cs typeface="Helvetica Neue"/>
                <a:sym typeface="Helvetica Neue"/>
              </a:defRPr>
            </a:lvl1pPr>
          </a:lstStyle>
          <a:p>
            <a:pPr/>
            <a:r>
              <a:t>+</a:t>
            </a:r>
          </a:p>
        </p:txBody>
      </p:sp>
      <p:pic>
        <p:nvPicPr>
          <p:cNvPr id="1588" name="−e+e−ννHH.pdf"/>
          <p:cNvPicPr>
            <a:picLocks noChangeAspect="1"/>
          </p:cNvPicPr>
          <p:nvPr/>
        </p:nvPicPr>
        <p:blipFill>
          <a:blip r:embed="rId15">
            <a:extLst/>
          </a:blip>
          <a:stretch>
            <a:fillRect/>
          </a:stretch>
        </p:blipFill>
        <p:spPr>
          <a:xfrm>
            <a:off x="3644900" y="7648273"/>
            <a:ext cx="2057400" cy="1619854"/>
          </a:xfrm>
          <a:prstGeom prst="rect">
            <a:avLst/>
          </a:prstGeom>
          <a:ln w="88900">
            <a:miter lim="400000"/>
          </a:ln>
        </p:spPr>
      </p:pic>
      <p:sp>
        <p:nvSpPr>
          <p:cNvPr id="1589" name="Shape 1589"/>
          <p:cNvSpPr/>
          <p:nvPr/>
        </p:nvSpPr>
        <p:spPr>
          <a:xfrm>
            <a:off x="3642440" y="5257800"/>
            <a:ext cx="1680073"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30862">
              <a:defRPr sz="1800">
                <a:solidFill>
                  <a:srgbClr val="2E467F"/>
                </a:solidFill>
                <a:latin typeface="Helvetica Neue"/>
                <a:ea typeface="Helvetica Neue"/>
                <a:cs typeface="Helvetica Neue"/>
                <a:sym typeface="Helvetica Neue"/>
              </a:defRPr>
            </a:pPr>
            <a:r>
              <a:t>Irreducible </a:t>
            </a:r>
          </a:p>
          <a:p>
            <a:pPr defTabSz="830862">
              <a:defRPr sz="1800">
                <a:solidFill>
                  <a:srgbClr val="2E467F"/>
                </a:solidFill>
                <a:latin typeface="Helvetica Neue"/>
                <a:ea typeface="Helvetica Neue"/>
                <a:cs typeface="Helvetica Neue"/>
                <a:sym typeface="Helvetica Neue"/>
              </a:defRPr>
            </a:pPr>
            <a:r>
              <a:t>BG diagrams</a:t>
            </a:r>
          </a:p>
        </p:txBody>
      </p:sp>
      <p:sp>
        <p:nvSpPr>
          <p:cNvPr id="1590" name="Shape 1590"/>
          <p:cNvSpPr/>
          <p:nvPr/>
        </p:nvSpPr>
        <p:spPr>
          <a:xfrm>
            <a:off x="829701" y="5295900"/>
            <a:ext cx="1087470"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30862">
              <a:defRPr sz="1800">
                <a:solidFill>
                  <a:srgbClr val="FF2C79"/>
                </a:solidFill>
                <a:latin typeface="Helvetica Neue"/>
                <a:ea typeface="Helvetica Neue"/>
                <a:cs typeface="Helvetica Neue"/>
                <a:sym typeface="Helvetica Neue"/>
              </a:defRPr>
            </a:pPr>
            <a:r>
              <a:t>Signal</a:t>
            </a:r>
          </a:p>
          <a:p>
            <a:pPr defTabSz="830862">
              <a:defRPr sz="1800">
                <a:solidFill>
                  <a:srgbClr val="FF2C79"/>
                </a:solidFill>
                <a:latin typeface="Helvetica Neue"/>
                <a:ea typeface="Helvetica Neue"/>
                <a:cs typeface="Helvetica Neue"/>
                <a:sym typeface="Helvetica Neue"/>
              </a:defRPr>
            </a:pPr>
            <a:r>
              <a:t>diagram</a:t>
            </a:r>
          </a:p>
        </p:txBody>
      </p:sp>
      <p:sp>
        <p:nvSpPr>
          <p:cNvPr id="1591" name="Shape 1591"/>
          <p:cNvSpPr/>
          <p:nvPr/>
        </p:nvSpPr>
        <p:spPr>
          <a:xfrm>
            <a:off x="825500" y="939800"/>
            <a:ext cx="1087469"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30862">
              <a:defRPr sz="1800">
                <a:solidFill>
                  <a:srgbClr val="FF2C79"/>
                </a:solidFill>
                <a:latin typeface="Helvetica Neue"/>
                <a:ea typeface="Helvetica Neue"/>
                <a:cs typeface="Helvetica Neue"/>
                <a:sym typeface="Helvetica Neue"/>
              </a:defRPr>
            </a:pPr>
            <a:r>
              <a:t>Signal</a:t>
            </a:r>
          </a:p>
          <a:p>
            <a:pPr defTabSz="830862">
              <a:defRPr sz="1800">
                <a:solidFill>
                  <a:srgbClr val="FF2C79"/>
                </a:solidFill>
                <a:latin typeface="Helvetica Neue"/>
                <a:ea typeface="Helvetica Neue"/>
                <a:cs typeface="Helvetica Neue"/>
                <a:sym typeface="Helvetica Neue"/>
              </a:defRPr>
            </a:pPr>
            <a:r>
              <a:t>diagram</a:t>
            </a:r>
          </a:p>
        </p:txBody>
      </p:sp>
      <p:sp>
        <p:nvSpPr>
          <p:cNvPr id="1592" name="Shape 1592"/>
          <p:cNvSpPr/>
          <p:nvPr/>
        </p:nvSpPr>
        <p:spPr>
          <a:xfrm>
            <a:off x="520700" y="5295900"/>
            <a:ext cx="2540001" cy="2260600"/>
          </a:xfrm>
          <a:prstGeom prst="roundRect">
            <a:avLst>
              <a:gd name="adj" fmla="val 8427"/>
            </a:avLst>
          </a:prstGeom>
          <a:ln w="12700">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593" name="droppedImage.pdf"/>
          <p:cNvPicPr>
            <a:picLocks noChangeAspect="1"/>
          </p:cNvPicPr>
          <p:nvPr/>
        </p:nvPicPr>
        <p:blipFill>
          <a:blip r:embed="rId16">
            <a:extLst/>
          </a:blip>
          <a:stretch>
            <a:fillRect/>
          </a:stretch>
        </p:blipFill>
        <p:spPr>
          <a:xfrm>
            <a:off x="7721600" y="635000"/>
            <a:ext cx="4025900" cy="825501"/>
          </a:xfrm>
          <a:prstGeom prst="rect">
            <a:avLst/>
          </a:prstGeom>
          <a:ln w="88900">
            <a:miter lim="400000"/>
          </a:ln>
        </p:spPr>
      </p:pic>
      <p:pic>
        <p:nvPicPr>
          <p:cNvPr id="1594" name="droppedImage.pdf"/>
          <p:cNvPicPr>
            <a:picLocks noChangeAspect="1"/>
          </p:cNvPicPr>
          <p:nvPr/>
        </p:nvPicPr>
        <p:blipFill>
          <a:blip r:embed="rId17">
            <a:extLst/>
          </a:blip>
          <a:stretch>
            <a:fillRect/>
          </a:stretch>
        </p:blipFill>
        <p:spPr>
          <a:xfrm>
            <a:off x="8245534" y="1397000"/>
            <a:ext cx="1822331" cy="825501"/>
          </a:xfrm>
          <a:prstGeom prst="rect">
            <a:avLst/>
          </a:prstGeom>
          <a:ln w="88900">
            <a:miter lim="400000"/>
          </a:ln>
        </p:spPr>
      </p:pic>
      <p:sp>
        <p:nvSpPr>
          <p:cNvPr id="1595" name="Shape 1595"/>
          <p:cNvSpPr/>
          <p:nvPr/>
        </p:nvSpPr>
        <p:spPr>
          <a:xfrm>
            <a:off x="10287000" y="1397000"/>
            <a:ext cx="2184400"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65100" defTabSz="719666">
              <a:lnSpc>
                <a:spcPts val="2600"/>
              </a:lnSpc>
              <a:tabLst>
                <a:tab pos="889000" algn="l"/>
                <a:tab pos="7086600" algn="l"/>
              </a:tabLst>
              <a:defRPr sz="2200">
                <a:solidFill>
                  <a:srgbClr val="0433FF"/>
                </a:solidFill>
                <a:latin typeface="Helvetica Neue Medium"/>
                <a:ea typeface="Helvetica Neue Medium"/>
                <a:cs typeface="Helvetica Neue Medium"/>
                <a:sym typeface="Helvetica Neue Medium"/>
              </a:defRPr>
            </a:lvl1pPr>
          </a:lstStyle>
          <a:p>
            <a:pPr/>
            <a:r>
              <a:t>F=0.5 if no BG diagrams </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5" name="Shape 865"/>
          <p:cNvSpPr/>
          <p:nvPr>
            <p:ph type="title"/>
          </p:nvPr>
        </p:nvSpPr>
        <p:spPr>
          <a:prstGeom prst="rect">
            <a:avLst/>
          </a:prstGeom>
        </p:spPr>
        <p:txBody>
          <a:bodyPr/>
          <a:lstStyle>
            <a:lvl1pPr defTabSz="830862"/>
          </a:lstStyle>
          <a:p>
            <a:pPr/>
            <a:r>
              <a:t>Why is the EW scale so important ?</a:t>
            </a:r>
          </a:p>
        </p:txBody>
      </p:sp>
      <p:sp>
        <p:nvSpPr>
          <p:cNvPr id="866" name="Shape 866"/>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597" name="pasted-image.pdf"/>
          <p:cNvPicPr>
            <a:picLocks noChangeAspect="1"/>
          </p:cNvPicPr>
          <p:nvPr/>
        </p:nvPicPr>
        <p:blipFill>
          <a:blip r:embed="rId2">
            <a:extLst/>
          </a:blip>
          <a:stretch>
            <a:fillRect/>
          </a:stretch>
        </p:blipFill>
        <p:spPr>
          <a:xfrm>
            <a:off x="-106122" y="1362997"/>
            <a:ext cx="4688766" cy="3516574"/>
          </a:xfrm>
          <a:prstGeom prst="rect">
            <a:avLst/>
          </a:prstGeom>
          <a:ln w="88900">
            <a:miter lim="400000"/>
          </a:ln>
        </p:spPr>
      </p:pic>
      <p:pic>
        <p:nvPicPr>
          <p:cNvPr id="1598" name="pasted-image.pdf"/>
          <p:cNvPicPr>
            <a:picLocks noChangeAspect="1"/>
          </p:cNvPicPr>
          <p:nvPr/>
        </p:nvPicPr>
        <p:blipFill>
          <a:blip r:embed="rId3">
            <a:extLst/>
          </a:blip>
          <a:stretch>
            <a:fillRect/>
          </a:stretch>
        </p:blipFill>
        <p:spPr>
          <a:xfrm>
            <a:off x="8934452" y="1454450"/>
            <a:ext cx="4901104" cy="3675829"/>
          </a:xfrm>
          <a:prstGeom prst="rect">
            <a:avLst/>
          </a:prstGeom>
          <a:ln w="88900">
            <a:miter lim="400000"/>
          </a:ln>
        </p:spPr>
      </p:pic>
      <p:pic>
        <p:nvPicPr>
          <p:cNvPr id="1599" name="pasted-image.pdf"/>
          <p:cNvPicPr>
            <a:picLocks noChangeAspect="1"/>
          </p:cNvPicPr>
          <p:nvPr/>
        </p:nvPicPr>
        <p:blipFill>
          <a:blip r:embed="rId4">
            <a:extLst/>
          </a:blip>
          <a:stretch>
            <a:fillRect/>
          </a:stretch>
        </p:blipFill>
        <p:spPr>
          <a:xfrm>
            <a:off x="6501637" y="4901145"/>
            <a:ext cx="6548431" cy="4911322"/>
          </a:xfrm>
          <a:prstGeom prst="rect">
            <a:avLst/>
          </a:prstGeom>
          <a:ln w="88900">
            <a:miter lim="400000"/>
          </a:ln>
        </p:spPr>
      </p:pic>
      <p:pic>
        <p:nvPicPr>
          <p:cNvPr id="1600" name="pasted-image.pdf"/>
          <p:cNvPicPr>
            <a:picLocks noChangeAspect="1"/>
          </p:cNvPicPr>
          <p:nvPr/>
        </p:nvPicPr>
        <p:blipFill>
          <a:blip r:embed="rId5">
            <a:extLst/>
          </a:blip>
          <a:stretch>
            <a:fillRect/>
          </a:stretch>
        </p:blipFill>
        <p:spPr>
          <a:xfrm>
            <a:off x="4493883" y="1387545"/>
            <a:ext cx="4688764" cy="3516574"/>
          </a:xfrm>
          <a:prstGeom prst="rect">
            <a:avLst/>
          </a:prstGeom>
          <a:ln w="88900">
            <a:miter lim="400000"/>
          </a:ln>
        </p:spPr>
      </p:pic>
      <p:pic>
        <p:nvPicPr>
          <p:cNvPr id="1601" name="pasted-image.pdf"/>
          <p:cNvPicPr>
            <a:picLocks noChangeAspect="1"/>
          </p:cNvPicPr>
          <p:nvPr/>
        </p:nvPicPr>
        <p:blipFill>
          <a:blip r:embed="rId6">
            <a:extLst/>
          </a:blip>
          <a:stretch>
            <a:fillRect/>
          </a:stretch>
        </p:blipFill>
        <p:spPr>
          <a:xfrm>
            <a:off x="6057" y="4901144"/>
            <a:ext cx="6548431" cy="4911323"/>
          </a:xfrm>
          <a:prstGeom prst="rect">
            <a:avLst/>
          </a:prstGeom>
          <a:ln w="88900">
            <a:miter lim="400000"/>
          </a:ln>
        </p:spPr>
      </p:pic>
      <p:sp>
        <p:nvSpPr>
          <p:cNvPr id="1602" name="Shape 1602"/>
          <p:cNvSpPr/>
          <p:nvPr/>
        </p:nvSpPr>
        <p:spPr>
          <a:xfrm>
            <a:off x="103313" y="272799"/>
            <a:ext cx="9963224"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i="1" sz="6400">
                <a:latin typeface="Helvetica Neue"/>
                <a:ea typeface="Helvetica Neue"/>
                <a:cs typeface="Helvetica Neue"/>
                <a:sym typeface="Helvetica Neue"/>
              </a:defRPr>
            </a:lvl1pPr>
          </a:lstStyle>
          <a:p>
            <a:pPr/>
            <a:r>
              <a:t>Higgs Self-coupling</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4" name="Shape 1604"/>
          <p:cNvSpPr/>
          <p:nvPr>
            <p:ph type="title"/>
          </p:nvPr>
        </p:nvSpPr>
        <p:spPr>
          <a:prstGeom prst="rect">
            <a:avLst/>
          </a:prstGeom>
        </p:spPr>
        <p:txBody>
          <a:bodyPr/>
          <a:lstStyle>
            <a:lvl1pPr>
              <a:defRPr i="1" sz="4400">
                <a:solidFill>
                  <a:srgbClr val="021CA1"/>
                </a:solidFill>
                <a:latin typeface="Helvetica Neue"/>
                <a:ea typeface="Helvetica Neue"/>
                <a:cs typeface="Helvetica Neue"/>
                <a:sym typeface="Helvetica Neue"/>
              </a:defRPr>
            </a:lvl1pPr>
          </a:lstStyle>
          <a:p>
            <a:pPr/>
            <a:r>
              <a:t>Electroweak Baryogenesis</a:t>
            </a:r>
          </a:p>
        </p:txBody>
      </p:sp>
      <p:sp>
        <p:nvSpPr>
          <p:cNvPr id="1605" name="Shape 160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6" name="pasted-image.pdf"/>
          <p:cNvPicPr>
            <a:picLocks noChangeAspect="1"/>
          </p:cNvPicPr>
          <p:nvPr/>
        </p:nvPicPr>
        <p:blipFill>
          <a:blip r:embed="rId2">
            <a:extLst/>
          </a:blip>
          <a:stretch>
            <a:fillRect/>
          </a:stretch>
        </p:blipFill>
        <p:spPr>
          <a:xfrm>
            <a:off x="322485" y="1336408"/>
            <a:ext cx="7670133" cy="7352948"/>
          </a:xfrm>
          <a:prstGeom prst="rect">
            <a:avLst/>
          </a:prstGeom>
          <a:ln w="88900">
            <a:miter lim="400000"/>
          </a:ln>
        </p:spPr>
      </p:pic>
      <p:sp>
        <p:nvSpPr>
          <p:cNvPr id="1607" name="Shape 1607"/>
          <p:cNvSpPr/>
          <p:nvPr/>
        </p:nvSpPr>
        <p:spPr>
          <a:xfrm>
            <a:off x="8204584" y="1222040"/>
            <a:ext cx="4730560" cy="47866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a:defRPr sz="2800" u="sng">
                <a:latin typeface="Helvetica Neue"/>
                <a:ea typeface="Helvetica Neue"/>
                <a:cs typeface="Helvetica Neue"/>
                <a:sym typeface="Helvetica Neue"/>
              </a:defRPr>
            </a:pPr>
            <a:r>
              <a:t>Example:</a:t>
            </a:r>
          </a:p>
          <a:p>
            <a:pPr>
              <a:defRPr sz="2400">
                <a:latin typeface="Helvetica Neue"/>
                <a:ea typeface="Helvetica Neue"/>
                <a:cs typeface="Helvetica Neue"/>
                <a:sym typeface="Helvetica Neue"/>
              </a:defRPr>
            </a:pPr>
            <a:br/>
            <a:r>
              <a:t>Electroweak baryogenesis in a </a:t>
            </a:r>
            <a:r>
              <a:rPr b="1" i="1"/>
              <a:t>Two Higgs Doublet Model</a:t>
            </a:r>
          </a:p>
          <a:p>
            <a:pPr>
              <a:defRPr sz="2400">
                <a:latin typeface="Helvetica Neue"/>
                <a:ea typeface="Helvetica Neue"/>
                <a:cs typeface="Helvetica Neue"/>
                <a:sym typeface="Helvetica Neue"/>
              </a:defRPr>
            </a:pPr>
          </a:p>
          <a:p>
            <a:pPr>
              <a:defRPr sz="2400">
                <a:latin typeface="Helvetica Neue"/>
                <a:ea typeface="Helvetica Neue"/>
                <a:cs typeface="Helvetica Neue"/>
                <a:sym typeface="Helvetica Neue"/>
              </a:defRPr>
            </a:pPr>
            <a:r>
              <a:t>Large deviations in Higgs self-coupling</a:t>
            </a:r>
          </a:p>
          <a:p>
            <a:pPr>
              <a:defRPr sz="2400">
                <a:latin typeface="Helvetica Neue"/>
                <a:ea typeface="Helvetica Neue"/>
                <a:cs typeface="Helvetica Neue"/>
                <a:sym typeface="Helvetica Neue"/>
              </a:defRPr>
            </a:pPr>
            <a:r>
              <a:t>→ </a:t>
            </a:r>
            <a:r>
              <a:rPr b="1" i="1">
                <a:solidFill>
                  <a:srgbClr val="0433FF"/>
                </a:solidFill>
              </a:rPr>
              <a:t>1st order EW phase </a:t>
            </a:r>
            <a:endParaRPr b="1" i="1">
              <a:solidFill>
                <a:srgbClr val="0433FF"/>
              </a:solidFill>
            </a:endParaRPr>
          </a:p>
          <a:p>
            <a:pPr>
              <a:defRPr sz="2400">
                <a:latin typeface="Helvetica Neue"/>
                <a:ea typeface="Helvetica Neue"/>
                <a:cs typeface="Helvetica Neue"/>
                <a:sym typeface="Helvetica Neue"/>
              </a:defRPr>
            </a:pPr>
            <a:r>
              <a:rPr b="1" i="1">
                <a:solidFill>
                  <a:srgbClr val="0433FF"/>
                </a:solidFill>
              </a:rPr>
              <a:t>     transition </a:t>
            </a:r>
          </a:p>
          <a:p>
            <a:pPr>
              <a:defRPr sz="2400">
                <a:latin typeface="Helvetica Neue"/>
                <a:ea typeface="Helvetica Neue"/>
                <a:cs typeface="Helvetica Neue"/>
                <a:sym typeface="Helvetica Neue"/>
              </a:defRPr>
            </a:pPr>
            <a:r>
              <a:t>→ </a:t>
            </a:r>
            <a:r>
              <a:rPr b="1" i="1"/>
              <a:t>Out of equilibrium</a:t>
            </a:r>
            <a:endParaRPr b="1" i="1"/>
          </a:p>
          <a:p>
            <a:pPr>
              <a:spcBef>
                <a:spcPts val="1400"/>
              </a:spcBef>
              <a:defRPr b="1" i="1" sz="2400">
                <a:solidFill>
                  <a:srgbClr val="0433FF"/>
                </a:solidFill>
                <a:latin typeface="Helvetica Neue"/>
                <a:ea typeface="Helvetica Neue"/>
                <a:cs typeface="Helvetica Neue"/>
                <a:sym typeface="Helvetica Neue"/>
              </a:defRPr>
            </a:pPr>
            <a:r>
              <a:t>+ CPV in Higgs sector</a:t>
            </a:r>
          </a:p>
          <a:p>
            <a:pPr>
              <a:defRPr sz="2400">
                <a:latin typeface="Helvetica Neue"/>
                <a:ea typeface="Helvetica Neue"/>
                <a:cs typeface="Helvetica Neue"/>
                <a:sym typeface="Helvetica Neue"/>
              </a:defRPr>
            </a:pPr>
            <a:r>
              <a:t>→ </a:t>
            </a:r>
            <a:r>
              <a:rPr b="1" i="1"/>
              <a:t>EW baryogenesis possible</a:t>
            </a:r>
          </a:p>
        </p:txBody>
      </p:sp>
      <p:sp>
        <p:nvSpPr>
          <p:cNvPr id="1608" name="Shape 1608"/>
          <p:cNvSpPr/>
          <p:nvPr/>
        </p:nvSpPr>
        <p:spPr>
          <a:xfrm>
            <a:off x="3190706" y="2552192"/>
            <a:ext cx="958597" cy="1"/>
          </a:xfrm>
          <a:prstGeom prst="line">
            <a:avLst/>
          </a:prstGeom>
          <a:ln w="12700">
            <a:solidFill>
              <a:srgbClr val="000000"/>
            </a:solidFill>
            <a:miter lim="400000"/>
            <a:tailEnd type="triangle"/>
          </a:ln>
        </p:spPr>
        <p:txBody>
          <a:bodyPr lIns="0" tIns="0" rIns="0" bIns="0"/>
          <a:lstStyle/>
          <a:p>
            <a:pPr algn="ctr" defTabSz="355600">
              <a:defRPr sz="38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609" name="Shape 1609"/>
          <p:cNvSpPr/>
          <p:nvPr/>
        </p:nvSpPr>
        <p:spPr>
          <a:xfrm>
            <a:off x="4180554" y="1976870"/>
            <a:ext cx="2982690" cy="11506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defRPr b="1" i="1" sz="2200">
                <a:solidFill>
                  <a:srgbClr val="0433FF"/>
                </a:solidFill>
                <a:latin typeface="Helvetica Neue"/>
                <a:ea typeface="Helvetica Neue"/>
                <a:cs typeface="Helvetica Neue"/>
                <a:sym typeface="Helvetica Neue"/>
              </a:defRPr>
            </a:lvl1pPr>
          </a:lstStyle>
          <a:p>
            <a:pPr/>
            <a:r>
              <a:t>Region where EW baryogenesis is expected</a:t>
            </a:r>
          </a:p>
        </p:txBody>
      </p:sp>
      <p:sp>
        <p:nvSpPr>
          <p:cNvPr id="1610" name="Shape 1610"/>
          <p:cNvSpPr/>
          <p:nvPr/>
        </p:nvSpPr>
        <p:spPr>
          <a:xfrm>
            <a:off x="4900497" y="5195502"/>
            <a:ext cx="2982691" cy="80802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defRPr sz="2200">
                <a:solidFill>
                  <a:srgbClr val="FF2600"/>
                </a:solidFill>
                <a:latin typeface="Helvetica Neue"/>
                <a:ea typeface="Helvetica Neue"/>
                <a:cs typeface="Helvetica Neue"/>
                <a:sym typeface="Helvetica Neue"/>
              </a:defRPr>
            </a:lvl1pPr>
          </a:lstStyle>
          <a:p>
            <a:pPr/>
            <a:r>
              <a:t>Minimum value of Higgs self-coupling</a:t>
            </a:r>
          </a:p>
        </p:txBody>
      </p:sp>
      <p:sp>
        <p:nvSpPr>
          <p:cNvPr id="1611" name="Shape 1611"/>
          <p:cNvSpPr/>
          <p:nvPr/>
        </p:nvSpPr>
        <p:spPr>
          <a:xfrm>
            <a:off x="688276" y="8479180"/>
            <a:ext cx="2086535" cy="4030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defRPr sz="1800">
                <a:latin typeface="Helvetica Neue"/>
                <a:ea typeface="Helvetica Neue"/>
                <a:cs typeface="Helvetica Neue"/>
                <a:sym typeface="Helvetica Neue"/>
              </a:defRPr>
            </a:lvl1pPr>
          </a:lstStyle>
          <a:p>
            <a:pPr/>
            <a:r>
              <a:t>Senaha, Kanemura</a:t>
            </a:r>
          </a:p>
        </p:txBody>
      </p:sp>
      <p:sp>
        <p:nvSpPr>
          <p:cNvPr id="1612" name="Shape 1612"/>
          <p:cNvSpPr/>
          <p:nvPr/>
        </p:nvSpPr>
        <p:spPr>
          <a:xfrm flipV="1">
            <a:off x="3121151" y="1495973"/>
            <a:ext cx="1" cy="6119060"/>
          </a:xfrm>
          <a:prstGeom prst="line">
            <a:avLst/>
          </a:prstGeom>
          <a:ln w="25400">
            <a:solidFill>
              <a:srgbClr val="000000"/>
            </a:solidFill>
            <a:prstDash val="sysDot"/>
            <a:miter lim="400000"/>
          </a:ln>
        </p:spPr>
        <p:txBody>
          <a:bodyPr lIns="65023" tIns="65023" rIns="65023" bIns="65023"/>
          <a:lstStyle/>
          <a:p>
            <a:pPr>
              <a:defRPr sz="1600"/>
            </a:pPr>
          </a:p>
        </p:txBody>
      </p:sp>
      <p:sp>
        <p:nvSpPr>
          <p:cNvPr id="1613" name="Shape 1613"/>
          <p:cNvSpPr/>
          <p:nvPr/>
        </p:nvSpPr>
        <p:spPr>
          <a:xfrm>
            <a:off x="1837413" y="6415701"/>
            <a:ext cx="6067770" cy="1"/>
          </a:xfrm>
          <a:prstGeom prst="line">
            <a:avLst/>
          </a:prstGeom>
          <a:ln w="25400">
            <a:solidFill>
              <a:srgbClr val="000000"/>
            </a:solidFill>
            <a:prstDash val="sysDot"/>
            <a:miter lim="400000"/>
          </a:ln>
        </p:spPr>
        <p:txBody>
          <a:bodyPr lIns="65023" tIns="65023" rIns="65023" bIns="65023"/>
          <a:lstStyle/>
          <a:p>
            <a:pPr>
              <a:defRPr sz="1600"/>
            </a:pPr>
          </a:p>
        </p:txBody>
      </p:sp>
      <p:sp>
        <p:nvSpPr>
          <p:cNvPr id="1614" name="Shape 1614"/>
          <p:cNvSpPr/>
          <p:nvPr/>
        </p:nvSpPr>
        <p:spPr>
          <a:xfrm>
            <a:off x="8204584" y="8252190"/>
            <a:ext cx="4730560" cy="12276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400">
                <a:solidFill>
                  <a:srgbClr val="FF2C79"/>
                </a:solidFill>
                <a:latin typeface="Helvetica Neue"/>
                <a:ea typeface="Helvetica Neue"/>
                <a:cs typeface="Helvetica Neue"/>
                <a:sym typeface="Helvetica Neue"/>
              </a:defRPr>
            </a:pPr>
            <a:r>
              <a:t>ILC can address the idea of </a:t>
            </a:r>
            <a:r>
              <a:rPr b="1" i="1"/>
              <a:t>baryogenesis occurring at the electroweak scale</a:t>
            </a:r>
            <a:r>
              <a:t>.</a:t>
            </a:r>
          </a:p>
        </p:txBody>
      </p:sp>
      <p:sp>
        <p:nvSpPr>
          <p:cNvPr id="1615" name="Shape 1615"/>
          <p:cNvSpPr/>
          <p:nvPr/>
        </p:nvSpPr>
        <p:spPr>
          <a:xfrm>
            <a:off x="3466108" y="3595866"/>
            <a:ext cx="2298275" cy="4648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defRPr b="1" i="1" sz="2200">
                <a:solidFill>
                  <a:srgbClr val="0433FF"/>
                </a:solidFill>
                <a:latin typeface="Helvetica Neue"/>
                <a:ea typeface="Helvetica Neue"/>
                <a:cs typeface="Helvetica Neue"/>
                <a:sym typeface="Helvetica Neue"/>
              </a:defRPr>
            </a:lvl1pPr>
          </a:lstStyle>
          <a:p>
            <a:pPr/>
            <a:r>
              <a:t>1st order EWPT</a:t>
            </a:r>
          </a:p>
        </p:txBody>
      </p:sp>
      <p:sp>
        <p:nvSpPr>
          <p:cNvPr id="1616" name="Shape 1616"/>
          <p:cNvSpPr/>
          <p:nvPr/>
        </p:nvSpPr>
        <p:spPr>
          <a:xfrm>
            <a:off x="8082095" y="6148949"/>
            <a:ext cx="4815307" cy="196606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400">
                <a:latin typeface="Helvetica Neue"/>
                <a:ea typeface="Helvetica Neue"/>
                <a:cs typeface="Helvetica Neue"/>
                <a:sym typeface="Helvetica Neue"/>
              </a:defRPr>
            </a:pPr>
            <a:r>
              <a:t>Constructive interference between signal and BG diagrams:</a:t>
            </a:r>
          </a:p>
          <a:p>
            <a:pPr>
              <a:defRPr sz="2400">
                <a:latin typeface="Helvetica Neue"/>
                <a:ea typeface="Helvetica Neue"/>
                <a:cs typeface="Helvetica Neue"/>
                <a:sym typeface="Helvetica Neue"/>
              </a:defRPr>
            </a:pPr>
            <a:r>
              <a:t>→ </a:t>
            </a:r>
            <a:r>
              <a:rPr b="1" i="1"/>
              <a:t>if +100% deviation, then 14% precision expected on λ</a:t>
            </a:r>
            <a:r>
              <a:t> at 500GeV.</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8" name="Shape 161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9" name="pasted-image.pdf"/>
          <p:cNvPicPr>
            <a:picLocks noChangeAspect="1"/>
          </p:cNvPicPr>
          <p:nvPr/>
        </p:nvPicPr>
        <p:blipFill>
          <a:blip r:embed="rId2">
            <a:extLst/>
          </a:blip>
          <a:stretch>
            <a:fillRect/>
          </a:stretch>
        </p:blipFill>
        <p:spPr>
          <a:xfrm>
            <a:off x="0" y="0"/>
            <a:ext cx="13004800" cy="9753600"/>
          </a:xfrm>
          <a:prstGeom prst="rect">
            <a:avLst/>
          </a:prstGeom>
          <a:ln w="88900">
            <a:miter lim="400000"/>
          </a:ln>
        </p:spPr>
      </p:pic>
      <p:sp>
        <p:nvSpPr>
          <p:cNvPr id="1620" name="Shape 1620"/>
          <p:cNvSpPr/>
          <p:nvPr/>
        </p:nvSpPr>
        <p:spPr>
          <a:xfrm>
            <a:off x="8347163" y="9166163"/>
            <a:ext cx="2925954" cy="4030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defRPr sz="1800">
                <a:latin typeface="Helvetica Neue"/>
                <a:ea typeface="Helvetica Neue"/>
                <a:cs typeface="Helvetica Neue"/>
                <a:sym typeface="Helvetica Neue"/>
              </a:defRPr>
            </a:lvl1pPr>
          </a:lstStyle>
          <a:p>
            <a:pPr/>
            <a:r>
              <a:t>Junping Tian @ ALCW2015</a:t>
            </a:r>
          </a:p>
        </p:txBody>
      </p:sp>
      <p:grpSp>
        <p:nvGrpSpPr>
          <p:cNvPr id="1623" name="Group 1623"/>
          <p:cNvGrpSpPr/>
          <p:nvPr/>
        </p:nvGrpSpPr>
        <p:grpSpPr>
          <a:xfrm>
            <a:off x="1714527" y="6567127"/>
            <a:ext cx="3385771" cy="500633"/>
            <a:chOff x="0" y="0"/>
            <a:chExt cx="3385770" cy="500632"/>
          </a:xfrm>
        </p:grpSpPr>
        <p:sp>
          <p:nvSpPr>
            <p:cNvPr id="1622" name="Shape 1622"/>
            <p:cNvSpPr/>
            <p:nvPr/>
          </p:nvSpPr>
          <p:spPr>
            <a:xfrm>
              <a:off x="12700" y="12700"/>
              <a:ext cx="3360371" cy="437133"/>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defRPr b="1" i="1" sz="2000">
                  <a:solidFill>
                    <a:srgbClr val="FF2600"/>
                  </a:solidFill>
                  <a:latin typeface="Helvetica Neue"/>
                  <a:ea typeface="Helvetica Neue"/>
                  <a:cs typeface="Helvetica Neue"/>
                  <a:sym typeface="Helvetica Neue"/>
                </a:defRPr>
              </a:lvl1pPr>
            </a:lstStyle>
            <a:p>
              <a:pPr/>
              <a:r>
                <a:t>ZHH-vvHH complimentary</a:t>
              </a:r>
            </a:p>
          </p:txBody>
        </p:sp>
        <p:pic>
          <p:nvPicPr>
            <p:cNvPr id="1621" name=""/>
            <p:cNvPicPr>
              <a:picLocks noChangeAspect="0"/>
            </p:cNvPicPr>
            <p:nvPr/>
          </p:nvPicPr>
          <p:blipFill>
            <a:blip r:embed="rId3">
              <a:extLst/>
            </a:blip>
            <a:stretch>
              <a:fillRect/>
            </a:stretch>
          </p:blipFill>
          <p:spPr>
            <a:xfrm>
              <a:off x="0" y="0"/>
              <a:ext cx="3385771" cy="500633"/>
            </a:xfrm>
            <a:prstGeom prst="rect">
              <a:avLst/>
            </a:prstGeom>
            <a:effectLst/>
          </p:spPr>
        </p:pic>
      </p:grpSp>
      <p:grpSp>
        <p:nvGrpSpPr>
          <p:cNvPr id="1626" name="Group 1626"/>
          <p:cNvGrpSpPr/>
          <p:nvPr/>
        </p:nvGrpSpPr>
        <p:grpSpPr>
          <a:xfrm>
            <a:off x="7741105" y="4130866"/>
            <a:ext cx="2925954" cy="818133"/>
            <a:chOff x="0" y="0"/>
            <a:chExt cx="2925952" cy="818132"/>
          </a:xfrm>
        </p:grpSpPr>
        <p:sp>
          <p:nvSpPr>
            <p:cNvPr id="1625" name="Shape 1625"/>
            <p:cNvSpPr/>
            <p:nvPr/>
          </p:nvSpPr>
          <p:spPr>
            <a:xfrm>
              <a:off x="12700" y="12700"/>
              <a:ext cx="2900553" cy="754633"/>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defRPr b="1" i="1" sz="2000">
                  <a:solidFill>
                    <a:srgbClr val="FF2600"/>
                  </a:solidFill>
                  <a:latin typeface="Helvetica Neue"/>
                  <a:ea typeface="Helvetica Neue"/>
                  <a:cs typeface="Helvetica Neue"/>
                  <a:sym typeface="Helvetica Neue"/>
                </a:defRPr>
              </a:lvl1pPr>
            </a:lstStyle>
            <a:p>
              <a:pPr/>
              <a:r>
                <a:t>Precision can be much better for large λ</a:t>
              </a:r>
            </a:p>
          </p:txBody>
        </p:sp>
        <p:pic>
          <p:nvPicPr>
            <p:cNvPr id="1624" name=""/>
            <p:cNvPicPr>
              <a:picLocks noChangeAspect="0"/>
            </p:cNvPicPr>
            <p:nvPr/>
          </p:nvPicPr>
          <p:blipFill>
            <a:blip r:embed="rId4">
              <a:extLst/>
            </a:blip>
            <a:stretch>
              <a:fillRect/>
            </a:stretch>
          </p:blipFill>
          <p:spPr>
            <a:xfrm>
              <a:off x="0" y="-1"/>
              <a:ext cx="2925954" cy="818134"/>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8" name="Shape 1628"/>
          <p:cNvSpPr/>
          <p:nvPr>
            <p:ph type="title" idx="4294967295"/>
          </p:nvPr>
        </p:nvSpPr>
        <p:spPr>
          <a:xfrm>
            <a:off x="777931" y="2515387"/>
            <a:ext cx="11448938" cy="4722826"/>
          </a:xfrm>
          <a:prstGeom prst="rect">
            <a:avLst/>
          </a:prstGeom>
          <a:ln>
            <a:miter lim="400000"/>
          </a:ln>
        </p:spPr>
        <p:txBody>
          <a:bodyPr lIns="65022" tIns="65022" rIns="65022" bIns="65022">
            <a:normAutofit fontScale="100000" lnSpcReduction="0"/>
          </a:bodyPr>
          <a:lstStyle>
            <a:lvl1pPr defTabSz="914400">
              <a:defRPr b="1" i="1" sz="10000">
                <a:latin typeface="Helvetica Neue"/>
                <a:ea typeface="Helvetica Neue"/>
                <a:cs typeface="Helvetica Neue"/>
                <a:sym typeface="Helvetica Neue"/>
              </a:defRPr>
            </a:lvl1pPr>
          </a:lstStyle>
          <a:p>
            <a:pPr>
              <a:defRPr>
                <a:uFillTx/>
              </a:defRPr>
            </a:pPr>
            <a:r>
              <a:rPr>
                <a:uFill>
                  <a:solidFill>
                    <a:srgbClr val="000000"/>
                  </a:solidFill>
                </a:uFill>
              </a:rPr>
              <a:t>Top</a:t>
            </a:r>
          </a:p>
        </p:txBody>
      </p:sp>
      <p:sp>
        <p:nvSpPr>
          <p:cNvPr id="1629" name="Shape 1629"/>
          <p:cNvSpPr/>
          <p:nvPr/>
        </p:nvSpPr>
        <p:spPr>
          <a:xfrm>
            <a:off x="9318625" y="9122781"/>
            <a:ext cx="3035300" cy="35199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r" defTabSz="914400">
              <a:lnSpc>
                <a:spcPct val="90000"/>
              </a:lnSpc>
              <a:defRPr sz="1600">
                <a:solidFill>
                  <a:srgbClr val="888888"/>
                </a:solidFill>
                <a:uFill>
                  <a:solidFill>
                    <a:srgbClr val="888888"/>
                  </a:solidFill>
                </a:uFill>
                <a:latin typeface="Arial"/>
                <a:ea typeface="Arial"/>
                <a:cs typeface="Arial"/>
                <a:sym typeface="Arial"/>
              </a:defRPr>
            </a:lvl1pPr>
          </a:lstStyle>
          <a:p>
            <a:pPr>
              <a:defRPr sz="1800">
                <a:solidFill>
                  <a:srgbClr val="000000"/>
                </a:solidFill>
                <a:uFillTx/>
              </a:defRPr>
            </a:pPr>
            <a:r>
              <a:rPr sz="1600">
                <a:solidFill>
                  <a:srgbClr val="888888"/>
                </a:solidFill>
                <a:uFill>
                  <a:solidFill>
                    <a:srgbClr val="888888"/>
                  </a:solidFill>
                </a:uFill>
              </a:rPr>
              <a:t>14</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1" name="pasted-image.png"/>
          <p:cNvPicPr>
            <a:picLocks noChangeAspect="1"/>
          </p:cNvPicPr>
          <p:nvPr/>
        </p:nvPicPr>
        <p:blipFill>
          <a:blip r:embed="rId2">
            <a:extLst/>
          </a:blip>
          <a:srcRect l="0" t="0" r="0" b="604"/>
          <a:stretch>
            <a:fillRect/>
          </a:stretch>
        </p:blipFill>
        <p:spPr>
          <a:xfrm>
            <a:off x="430285" y="2366537"/>
            <a:ext cx="10304933" cy="6087675"/>
          </a:xfrm>
          <a:prstGeom prst="rect">
            <a:avLst/>
          </a:prstGeom>
          <a:ln w="88900">
            <a:miter lim="400000"/>
          </a:ln>
        </p:spPr>
      </p:pic>
      <p:sp>
        <p:nvSpPr>
          <p:cNvPr id="1632" name="Shape 1632"/>
          <p:cNvSpPr/>
          <p:nvPr>
            <p:ph type="title"/>
          </p:nvPr>
        </p:nvSpPr>
        <p:spPr>
          <a:xfrm>
            <a:off x="-1" y="1"/>
            <a:ext cx="13004801" cy="800907"/>
          </a:xfrm>
          <a:prstGeom prst="rect">
            <a:avLst/>
          </a:prstGeom>
        </p:spPr>
        <p:txBody>
          <a:bodyPr/>
          <a:lstStyle>
            <a:lvl1pPr defTabSz="567659">
              <a:defRPr sz="4656"/>
            </a:lvl1pPr>
          </a:lstStyle>
          <a:p>
            <a:pPr/>
            <a:r>
              <a:t>Search for Anomalous tZZ Couplings</a:t>
            </a:r>
          </a:p>
        </p:txBody>
      </p:sp>
      <p:sp>
        <p:nvSpPr>
          <p:cNvPr id="1633" name="Shape 1633"/>
          <p:cNvSpPr/>
          <p:nvPr/>
        </p:nvSpPr>
        <p:spPr>
          <a:xfrm>
            <a:off x="138832" y="8765881"/>
            <a:ext cx="7417951" cy="6355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nSpc>
                <a:spcPct val="70000"/>
              </a:lnSpc>
              <a:defRPr sz="2000">
                <a:latin typeface="+mn-lt"/>
                <a:ea typeface="+mn-ea"/>
                <a:cs typeface="+mn-cs"/>
                <a:sym typeface="Calibri"/>
              </a:defRPr>
            </a:pPr>
            <a:r>
              <a:t>Deviation expected for various new physics models </a:t>
            </a:r>
            <a:r>
              <a:rPr sz="1400"/>
              <a:t>(new physics scale </a:t>
            </a:r>
            <a:r>
              <a:rPr sz="1400">
                <a:latin typeface="Arial"/>
                <a:ea typeface="Arial"/>
                <a:cs typeface="Arial"/>
                <a:sym typeface="Arial"/>
              </a:rPr>
              <a:t>~1 TeV)</a:t>
            </a:r>
            <a:br>
              <a:rPr>
                <a:latin typeface="Arial"/>
                <a:ea typeface="Arial"/>
                <a:cs typeface="Arial"/>
                <a:sym typeface="Arial"/>
              </a:rPr>
            </a:br>
            <a:r>
              <a:rPr>
                <a:latin typeface="Arial"/>
                <a:ea typeface="Arial"/>
                <a:cs typeface="Arial"/>
                <a:sym typeface="Arial"/>
              </a:rPr>
              <a:t>arXiv:1505.06020</a:t>
            </a:r>
          </a:p>
        </p:txBody>
      </p:sp>
      <p:sp>
        <p:nvSpPr>
          <p:cNvPr id="1634" name="Shape 1634"/>
          <p:cNvSpPr/>
          <p:nvPr/>
        </p:nvSpPr>
        <p:spPr>
          <a:xfrm>
            <a:off x="9397831" y="4035692"/>
            <a:ext cx="2336351" cy="70593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000">
                <a:latin typeface="+mn-lt"/>
                <a:ea typeface="+mn-ea"/>
                <a:cs typeface="+mn-cs"/>
                <a:sym typeface="Calibri"/>
              </a:defRPr>
            </a:pPr>
            <a:r>
              <a:rPr b="1">
                <a:solidFill>
                  <a:srgbClr val="0000FF"/>
                </a:solidFill>
                <a:latin typeface="Arial"/>
                <a:ea typeface="Arial"/>
                <a:cs typeface="Arial"/>
                <a:sym typeface="Arial"/>
              </a:rPr>
              <a:t>ILC, √s = 500 GeV</a:t>
            </a:r>
            <a:endParaRPr b="1">
              <a:solidFill>
                <a:srgbClr val="0000FF"/>
              </a:solidFill>
              <a:latin typeface="Arial"/>
              <a:ea typeface="Arial"/>
              <a:cs typeface="Arial"/>
              <a:sym typeface="Arial"/>
            </a:endParaRPr>
          </a:p>
          <a:p>
            <a:pPr>
              <a:defRPr sz="2200">
                <a:latin typeface="+mn-lt"/>
                <a:ea typeface="+mn-ea"/>
                <a:cs typeface="+mn-cs"/>
                <a:sym typeface="Calibri"/>
              </a:defRPr>
            </a:pPr>
            <a:r>
              <a:rPr b="1" sz="2000">
                <a:solidFill>
                  <a:srgbClr val="0000FF"/>
                </a:solidFill>
                <a:latin typeface="Arial"/>
                <a:ea typeface="Arial"/>
                <a:cs typeface="Arial"/>
                <a:sym typeface="Arial"/>
              </a:rPr>
              <a:t>Lumi = 500 fb</a:t>
            </a:r>
            <a:r>
              <a:rPr b="1" baseline="30399" sz="2000">
                <a:solidFill>
                  <a:srgbClr val="0000FF"/>
                </a:solidFill>
                <a:latin typeface="Arial"/>
                <a:ea typeface="Arial"/>
                <a:cs typeface="Arial"/>
                <a:sym typeface="Arial"/>
              </a:rPr>
              <a:t>-1</a:t>
            </a:r>
          </a:p>
        </p:txBody>
      </p:sp>
      <p:sp>
        <p:nvSpPr>
          <p:cNvPr id="1635" name="Shape 1635"/>
          <p:cNvSpPr/>
          <p:nvPr/>
        </p:nvSpPr>
        <p:spPr>
          <a:xfrm>
            <a:off x="179883" y="861466"/>
            <a:ext cx="12645034" cy="128643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200">
                <a:latin typeface="Helvetica Neue"/>
                <a:ea typeface="Helvetica Neue"/>
                <a:cs typeface="Helvetica Neue"/>
                <a:sym typeface="Helvetica Neue"/>
              </a:defRPr>
            </a:pPr>
            <a:r>
              <a:t>Top: </a:t>
            </a:r>
            <a:r>
              <a:rPr b="1"/>
              <a:t>Heaviest in SM</a:t>
            </a:r>
            <a:r>
              <a:t>→Must couples </a:t>
            </a:r>
            <a:r>
              <a:rPr b="1"/>
              <a:t>strongly to EW breaking sector (source of μ</a:t>
            </a:r>
            <a:r>
              <a:rPr b="1" baseline="31999"/>
              <a:t>2</a:t>
            </a:r>
            <a:r>
              <a:rPr b="1"/>
              <a:t>&lt;0)!</a:t>
            </a:r>
            <a:br/>
            <a:r>
              <a:t>　　→ </a:t>
            </a:r>
            <a:r>
              <a:rPr b="1" i="1"/>
              <a:t>Specific deviation pattern </a:t>
            </a:r>
            <a:r>
              <a:rPr i="1"/>
              <a:t>expected in</a:t>
            </a:r>
            <a:r>
              <a:rPr b="1" i="1"/>
              <a:t> ttZ form factors </a:t>
            </a:r>
            <a:r>
              <a:rPr i="1"/>
              <a:t>depending on new physics.</a:t>
            </a:r>
            <a:r>
              <a:t>  </a:t>
            </a:r>
          </a:p>
          <a:p>
            <a:pPr>
              <a:defRPr sz="2200">
                <a:latin typeface="Helvetica Neue"/>
                <a:ea typeface="Helvetica Neue"/>
                <a:cs typeface="Helvetica Neue"/>
                <a:sym typeface="Helvetica Neue"/>
              </a:defRPr>
            </a:pPr>
            <a:r>
              <a:t>　　→ </a:t>
            </a:r>
            <a:r>
              <a:rPr b="1" i="1">
                <a:solidFill>
                  <a:srgbClr val="FF2C79"/>
                </a:solidFill>
              </a:rPr>
              <a:t>Beam polarization essential </a:t>
            </a:r>
            <a:r>
              <a:rPr b="1" i="1"/>
              <a:t>to separate L- and R-couplings (Strength of ILC)</a:t>
            </a:r>
          </a:p>
        </p:txBody>
      </p:sp>
      <p:sp>
        <p:nvSpPr>
          <p:cNvPr id="1636" name="Shape 1636"/>
          <p:cNvSpPr/>
          <p:nvPr>
            <p:ph type="sldNum" sz="quarter" idx="2"/>
          </p:nvPr>
        </p:nvSpPr>
        <p:spPr>
          <a:xfrm>
            <a:off x="11371284" y="9428591"/>
            <a:ext cx="1605214" cy="352002"/>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defTabSz="457200"/>
          </a:lstStyle>
          <a:p>
            <a:pPr/>
            <a:fld id="{86CB4B4D-7CA3-9044-876B-883B54F8677D}" type="slidenum"/>
          </a:p>
        </p:txBody>
      </p:sp>
      <p:pic>
        <p:nvPicPr>
          <p:cNvPr id="1637" name="-e+e-tt.pdf"/>
          <p:cNvPicPr>
            <a:picLocks noChangeAspect="1"/>
          </p:cNvPicPr>
          <p:nvPr/>
        </p:nvPicPr>
        <p:blipFill>
          <a:blip r:embed="rId3">
            <a:extLst/>
          </a:blip>
          <a:stretch>
            <a:fillRect/>
          </a:stretch>
        </p:blipFill>
        <p:spPr>
          <a:xfrm>
            <a:off x="613438" y="5718499"/>
            <a:ext cx="2480535" cy="1899509"/>
          </a:xfrm>
          <a:prstGeom prst="rect">
            <a:avLst/>
          </a:prstGeom>
          <a:ln w="88900">
            <a:miter lim="400000"/>
          </a:ln>
        </p:spPr>
      </p:pic>
      <p:pic>
        <p:nvPicPr>
          <p:cNvPr id="1638" name="pasted-image.tif"/>
          <p:cNvPicPr>
            <a:picLocks noChangeAspect="1"/>
          </p:cNvPicPr>
          <p:nvPr/>
        </p:nvPicPr>
        <p:blipFill>
          <a:blip r:embed="rId4">
            <a:extLst/>
          </a:blip>
          <a:stretch>
            <a:fillRect/>
          </a:stretch>
        </p:blipFill>
        <p:spPr>
          <a:xfrm>
            <a:off x="199398" y="7924057"/>
            <a:ext cx="6939695" cy="659022"/>
          </a:xfrm>
          <a:prstGeom prst="rect">
            <a:avLst/>
          </a:prstGeom>
          <a:ln w="88900">
            <a:miter lim="400000"/>
          </a:ln>
        </p:spPr>
      </p:pic>
      <p:sp>
        <p:nvSpPr>
          <p:cNvPr id="1639" name="Shape 1639"/>
          <p:cNvSpPr/>
          <p:nvPr/>
        </p:nvSpPr>
        <p:spPr>
          <a:xfrm>
            <a:off x="255484" y="8079178"/>
            <a:ext cx="6676725" cy="526289"/>
          </a:xfrm>
          <a:prstGeom prst="rect">
            <a:avLst/>
          </a:prstGeom>
          <a:ln w="3175">
            <a:solidFill>
              <a:srgbClr val="FF2600"/>
            </a:solidFill>
            <a:miter lim="400000"/>
          </a:ln>
        </p:spPr>
        <p:txBody>
          <a:bodyPr lIns="48767" tIns="48767" rIns="48767" bIns="48767" anchor="ctr"/>
          <a:lstStyle/>
          <a:p>
            <a:pPr algn="ctr" defTabSz="355600">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640" name="Shape 1640"/>
          <p:cNvSpPr/>
          <p:nvPr/>
        </p:nvSpPr>
        <p:spPr>
          <a:xfrm flipV="1">
            <a:off x="929073" y="6708514"/>
            <a:ext cx="1341202" cy="1341202"/>
          </a:xfrm>
          <a:prstGeom prst="line">
            <a:avLst/>
          </a:prstGeom>
          <a:ln w="3175">
            <a:solidFill>
              <a:srgbClr val="FF2600"/>
            </a:solidFill>
            <a:prstDash val="sysDot"/>
            <a:miter lim="400000"/>
          </a:ln>
        </p:spPr>
        <p:txBody>
          <a:bodyPr lIns="0" tIns="0" rIns="0" bIns="0"/>
          <a:lstStyle/>
          <a:p>
            <a:pPr algn="ctr" defTabSz="355600">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641" name="Shape 1641"/>
          <p:cNvSpPr/>
          <p:nvPr/>
        </p:nvSpPr>
        <p:spPr>
          <a:xfrm>
            <a:off x="2180110" y="6550570"/>
            <a:ext cx="247905" cy="247905"/>
          </a:xfrm>
          <a:prstGeom prst="ellipse">
            <a:avLst/>
          </a:prstGeom>
          <a:solidFill>
            <a:srgbClr val="FF2600"/>
          </a:solidFill>
          <a:ln w="12700">
            <a:miter lim="400000"/>
          </a:ln>
        </p:spPr>
        <p:txBody>
          <a:bodyPr lIns="48767" tIns="48767" rIns="48767" bIns="48767" anchor="ctr"/>
          <a:lstStyle/>
          <a:p>
            <a:pPr algn="ctr" defTabSz="355600">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642" name="Shape 1642"/>
          <p:cNvSpPr/>
          <p:nvPr/>
        </p:nvSpPr>
        <p:spPr>
          <a:xfrm>
            <a:off x="418516" y="3025793"/>
            <a:ext cx="4216204" cy="342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5216">
              <a:defRPr sz="1600"/>
            </a:lvl1pPr>
          </a:lstStyle>
          <a:p>
            <a:pPr/>
            <a:r>
              <a:t>Phys.Rev.D73 (2006) 034016</a:t>
            </a:r>
          </a:p>
        </p:txBody>
      </p:sp>
      <p:grpSp>
        <p:nvGrpSpPr>
          <p:cNvPr id="1645" name="Group 1645"/>
          <p:cNvGrpSpPr/>
          <p:nvPr/>
        </p:nvGrpSpPr>
        <p:grpSpPr>
          <a:xfrm>
            <a:off x="8018026" y="7673613"/>
            <a:ext cx="4907547" cy="2080823"/>
            <a:chOff x="0" y="0"/>
            <a:chExt cx="4907545" cy="2080821"/>
          </a:xfrm>
        </p:grpSpPr>
        <p:sp>
          <p:nvSpPr>
            <p:cNvPr id="1644" name="Shape 1644"/>
            <p:cNvSpPr/>
            <p:nvPr/>
          </p:nvSpPr>
          <p:spPr>
            <a:xfrm>
              <a:off x="215900" y="139700"/>
              <a:ext cx="4475746" cy="1522022"/>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585216">
                <a:defRPr sz="2200">
                  <a:solidFill>
                    <a:srgbClr val="FF2C79"/>
                  </a:solidFill>
                  <a:latin typeface="Helvetica Neue"/>
                  <a:ea typeface="Helvetica Neue"/>
                  <a:cs typeface="Helvetica Neue"/>
                  <a:sym typeface="Helvetica Neue"/>
                </a:defRPr>
              </a:pPr>
              <a:r>
                <a:t>ILC is sensitive to </a:t>
              </a:r>
              <a:r>
                <a:rPr b="1" i="1"/>
                <a:t>M</a:t>
              </a:r>
              <a:r>
                <a:rPr b="1" baseline="-5999" i="1"/>
                <a:t>KK</a:t>
              </a:r>
              <a:r>
                <a:rPr b="1" i="1"/>
                <a:t> up to ~25TeV</a:t>
              </a:r>
              <a:r>
                <a:t> for typical RS scenarios (even up to ~80 TeV in extreme cases)!</a:t>
              </a:r>
            </a:p>
          </p:txBody>
        </p:sp>
        <p:pic>
          <p:nvPicPr>
            <p:cNvPr id="1643" name=""/>
            <p:cNvPicPr>
              <a:picLocks noChangeAspect="0"/>
            </p:cNvPicPr>
            <p:nvPr/>
          </p:nvPicPr>
          <p:blipFill>
            <a:blip r:embed="rId5">
              <a:extLst/>
            </a:blip>
            <a:stretch>
              <a:fillRect/>
            </a:stretch>
          </p:blipFill>
          <p:spPr>
            <a:xfrm>
              <a:off x="-1" y="-1"/>
              <a:ext cx="4907547" cy="2080823"/>
            </a:xfrm>
            <a:prstGeom prst="rect">
              <a:avLst/>
            </a:prstGeom>
            <a:effectLst/>
          </p:spPr>
        </p:pic>
      </p:grpSp>
      <p:sp>
        <p:nvSpPr>
          <p:cNvPr id="1646" name="Shape 1646"/>
          <p:cNvSpPr/>
          <p:nvPr/>
        </p:nvSpPr>
        <p:spPr>
          <a:xfrm>
            <a:off x="1750009" y="6160158"/>
            <a:ext cx="284970"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defRPr sz="2200"/>
            </a:lvl1pPr>
          </a:lstStyle>
          <a:p>
            <a:pPr/>
            <a:r>
              <a:t>Z</a:t>
            </a:r>
          </a:p>
        </p:txBody>
      </p:sp>
      <p:sp>
        <p:nvSpPr>
          <p:cNvPr id="1647" name="Shape 1647"/>
          <p:cNvSpPr/>
          <p:nvPr/>
        </p:nvSpPr>
        <p:spPr>
          <a:xfrm>
            <a:off x="174291" y="834928"/>
            <a:ext cx="12619634" cy="1531640"/>
          </a:xfrm>
          <a:prstGeom prst="rect">
            <a:avLst/>
          </a:prstGeom>
          <a:ln w="12700">
            <a:solidFill>
              <a:srgbClr val="0365C0"/>
            </a:solidFill>
            <a:bevel/>
          </a:ln>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sp>
        <p:nvSpPr>
          <p:cNvPr id="1648" name="Shape 1648"/>
          <p:cNvSpPr/>
          <p:nvPr/>
        </p:nvSpPr>
        <p:spPr>
          <a:xfrm>
            <a:off x="6737833" y="2482133"/>
            <a:ext cx="2569739" cy="58060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585216">
              <a:defRPr sz="1600">
                <a:latin typeface="+mn-lt"/>
                <a:ea typeface="+mn-ea"/>
                <a:cs typeface="+mn-cs"/>
                <a:sym typeface="Calibri"/>
              </a:defRPr>
            </a:pPr>
            <a:r>
              <a:rPr b="1">
                <a:solidFill>
                  <a:srgbClr val="000090"/>
                </a:solidFill>
                <a:latin typeface="Arial"/>
                <a:ea typeface="Arial"/>
                <a:cs typeface="Arial"/>
                <a:sym typeface="Arial"/>
              </a:rPr>
              <a:t>Deviation in ttZ coupling</a:t>
            </a:r>
            <a:endParaRPr b="1">
              <a:solidFill>
                <a:srgbClr val="000090"/>
              </a:solidFill>
              <a:latin typeface="Arial"/>
              <a:ea typeface="Arial"/>
              <a:cs typeface="Arial"/>
              <a:sym typeface="Arial"/>
            </a:endParaRPr>
          </a:p>
          <a:p>
            <a:pPr defTabSz="585216">
              <a:defRPr sz="1600">
                <a:latin typeface="+mn-lt"/>
                <a:ea typeface="+mn-ea"/>
                <a:cs typeface="+mn-cs"/>
                <a:sym typeface="Calibri"/>
              </a:defRPr>
            </a:pPr>
            <a:r>
              <a:rPr b="1">
                <a:solidFill>
                  <a:srgbClr val="000090"/>
                </a:solidFill>
                <a:latin typeface="Arial"/>
                <a:ea typeface="Arial"/>
                <a:cs typeface="Arial"/>
                <a:sym typeface="Arial"/>
              </a:rPr>
              <a:t>of left-handed top quark</a:t>
            </a:r>
          </a:p>
        </p:txBody>
      </p:sp>
      <p:sp>
        <p:nvSpPr>
          <p:cNvPr id="1649" name="Shape 1649"/>
          <p:cNvSpPr/>
          <p:nvPr/>
        </p:nvSpPr>
        <p:spPr>
          <a:xfrm>
            <a:off x="10026846" y="5499458"/>
            <a:ext cx="2614784" cy="5806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585216">
              <a:defRPr sz="1600">
                <a:latin typeface="+mn-lt"/>
                <a:ea typeface="+mn-ea"/>
                <a:cs typeface="+mn-cs"/>
                <a:sym typeface="Calibri"/>
              </a:defRPr>
            </a:pPr>
            <a:r>
              <a:rPr b="1">
                <a:solidFill>
                  <a:srgbClr val="000090"/>
                </a:solidFill>
                <a:latin typeface="Arial"/>
                <a:ea typeface="Arial"/>
                <a:cs typeface="Arial"/>
                <a:sym typeface="Arial"/>
              </a:rPr>
              <a:t>Deviation in ttZ coupling</a:t>
            </a:r>
            <a:endParaRPr b="1">
              <a:solidFill>
                <a:srgbClr val="000090"/>
              </a:solidFill>
              <a:latin typeface="Arial"/>
              <a:ea typeface="Arial"/>
              <a:cs typeface="Arial"/>
              <a:sym typeface="Arial"/>
            </a:endParaRPr>
          </a:p>
          <a:p>
            <a:pPr defTabSz="585216">
              <a:defRPr sz="1600">
                <a:latin typeface="+mn-lt"/>
                <a:ea typeface="+mn-ea"/>
                <a:cs typeface="+mn-cs"/>
                <a:sym typeface="Calibri"/>
              </a:defRPr>
            </a:pPr>
            <a:r>
              <a:rPr b="1">
                <a:solidFill>
                  <a:srgbClr val="000090"/>
                </a:solidFill>
                <a:latin typeface="Arial"/>
                <a:ea typeface="Arial"/>
                <a:cs typeface="Arial"/>
                <a:sym typeface="Arial"/>
              </a:rPr>
              <a:t>of right-handed top quark</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1" name="pasted-image.png"/>
          <p:cNvPicPr>
            <a:picLocks noChangeAspect="1"/>
          </p:cNvPicPr>
          <p:nvPr/>
        </p:nvPicPr>
        <p:blipFill>
          <a:blip r:embed="rId2">
            <a:extLst/>
          </a:blip>
          <a:stretch>
            <a:fillRect/>
          </a:stretch>
        </p:blipFill>
        <p:spPr>
          <a:xfrm>
            <a:off x="0" y="51654"/>
            <a:ext cx="13004801" cy="9650291"/>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3" name="pasted-image.pdf"/>
          <p:cNvPicPr>
            <a:picLocks noChangeAspect="1"/>
          </p:cNvPicPr>
          <p:nvPr/>
        </p:nvPicPr>
        <p:blipFill>
          <a:blip r:embed="rId2">
            <a:extLst/>
          </a:blip>
          <a:stretch>
            <a:fillRect/>
          </a:stretch>
        </p:blipFill>
        <p:spPr>
          <a:xfrm>
            <a:off x="125841" y="94381"/>
            <a:ext cx="12753118" cy="9564838"/>
          </a:xfrm>
          <a:prstGeom prst="rect">
            <a:avLst/>
          </a:prstGeom>
          <a:ln w="88900">
            <a:miter lim="400000"/>
          </a:ln>
        </p:spPr>
      </p:pic>
      <p:grpSp>
        <p:nvGrpSpPr>
          <p:cNvPr id="1656" name="Group 1656"/>
          <p:cNvGrpSpPr/>
          <p:nvPr/>
        </p:nvGrpSpPr>
        <p:grpSpPr>
          <a:xfrm>
            <a:off x="962165" y="5915674"/>
            <a:ext cx="5011899" cy="1256003"/>
            <a:chOff x="0" y="0"/>
            <a:chExt cx="5011898" cy="1256001"/>
          </a:xfrm>
        </p:grpSpPr>
        <p:sp>
          <p:nvSpPr>
            <p:cNvPr id="1655" name="Shape 1655"/>
            <p:cNvSpPr/>
            <p:nvPr/>
          </p:nvSpPr>
          <p:spPr>
            <a:xfrm>
              <a:off x="215900" y="139700"/>
              <a:ext cx="4580099" cy="697202"/>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i="1" sz="3800">
                  <a:solidFill>
                    <a:srgbClr val="FF2600"/>
                  </a:solidFill>
                  <a:latin typeface="Helvetica Neue"/>
                  <a:ea typeface="Helvetica Neue"/>
                  <a:cs typeface="Helvetica Neue"/>
                  <a:sym typeface="Helvetica Neue"/>
                </a:defRPr>
              </a:lvl1pPr>
            </a:lstStyle>
            <a:p>
              <a:pPr/>
              <a:r>
                <a:t>Complementarity</a:t>
              </a:r>
            </a:p>
          </p:txBody>
        </p:sp>
        <p:pic>
          <p:nvPicPr>
            <p:cNvPr id="1654" name=""/>
            <p:cNvPicPr>
              <a:picLocks noChangeAspect="0"/>
            </p:cNvPicPr>
            <p:nvPr/>
          </p:nvPicPr>
          <p:blipFill>
            <a:blip r:embed="rId3">
              <a:extLst/>
            </a:blip>
            <a:stretch>
              <a:fillRect/>
            </a:stretch>
          </p:blipFill>
          <p:spPr>
            <a:xfrm>
              <a:off x="0" y="0"/>
              <a:ext cx="5011899" cy="125600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8" name="Shape 1658"/>
          <p:cNvSpPr/>
          <p:nvPr>
            <p:ph type="title"/>
          </p:nvPr>
        </p:nvSpPr>
        <p:spPr>
          <a:xfrm>
            <a:off x="1270000" y="3092270"/>
            <a:ext cx="10464801" cy="3569060"/>
          </a:xfrm>
          <a:prstGeom prst="rect">
            <a:avLst/>
          </a:prstGeom>
        </p:spPr>
        <p:txBody>
          <a:bodyPr/>
          <a:lstStyle>
            <a:lvl1pPr defTabSz="830862">
              <a:defRPr sz="6400"/>
            </a:lvl1pPr>
          </a:lstStyle>
          <a:p>
            <a:pPr/>
            <a:r>
              <a:t>What if no deviation from the SM would be seen? </a:t>
            </a:r>
          </a:p>
        </p:txBody>
      </p:sp>
      <p:sp>
        <p:nvSpPr>
          <p:cNvPr id="1659" name="Shape 1659"/>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661" name="pasted-image.png"/>
          <p:cNvPicPr>
            <a:picLocks noChangeAspect="1"/>
          </p:cNvPicPr>
          <p:nvPr/>
        </p:nvPicPr>
        <p:blipFill>
          <a:blip r:embed="rId2">
            <a:extLst/>
          </a:blip>
          <a:stretch>
            <a:fillRect/>
          </a:stretch>
        </p:blipFill>
        <p:spPr>
          <a:xfrm>
            <a:off x="8208725" y="915770"/>
            <a:ext cx="4065512" cy="3931392"/>
          </a:xfrm>
          <a:prstGeom prst="rect">
            <a:avLst/>
          </a:prstGeom>
          <a:ln w="88900">
            <a:miter lim="400000"/>
          </a:ln>
        </p:spPr>
      </p:pic>
      <p:sp>
        <p:nvSpPr>
          <p:cNvPr id="1662" name="Shape 1662"/>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pic>
        <p:nvPicPr>
          <p:cNvPr id="1663" name="pasted-image.png"/>
          <p:cNvPicPr>
            <a:picLocks noChangeAspect="1"/>
          </p:cNvPicPr>
          <p:nvPr/>
        </p:nvPicPr>
        <p:blipFill>
          <a:blip r:embed="rId3">
            <a:extLst/>
          </a:blip>
          <a:stretch>
            <a:fillRect/>
          </a:stretch>
        </p:blipFill>
        <p:spPr>
          <a:xfrm>
            <a:off x="519670" y="5235089"/>
            <a:ext cx="7529549" cy="4249906"/>
          </a:xfrm>
          <a:prstGeom prst="rect">
            <a:avLst/>
          </a:prstGeom>
          <a:ln w="88900">
            <a:miter lim="400000"/>
          </a:ln>
        </p:spPr>
      </p:pic>
      <p:pic>
        <p:nvPicPr>
          <p:cNvPr id="1664" name="pasted-image.png"/>
          <p:cNvPicPr>
            <a:picLocks noChangeAspect="1"/>
          </p:cNvPicPr>
          <p:nvPr/>
        </p:nvPicPr>
        <p:blipFill>
          <a:blip r:embed="rId4">
            <a:extLst/>
          </a:blip>
          <a:stretch>
            <a:fillRect/>
          </a:stretch>
        </p:blipFill>
        <p:spPr>
          <a:xfrm>
            <a:off x="319804" y="1053239"/>
            <a:ext cx="4329942" cy="4249907"/>
          </a:xfrm>
          <a:prstGeom prst="rect">
            <a:avLst/>
          </a:prstGeom>
          <a:ln w="88900">
            <a:miter lim="400000"/>
          </a:ln>
        </p:spPr>
      </p:pic>
      <p:sp>
        <p:nvSpPr>
          <p:cNvPr id="1665" name="Shape 1665"/>
          <p:cNvSpPr/>
          <p:nvPr/>
        </p:nvSpPr>
        <p:spPr>
          <a:xfrm>
            <a:off x="252509" y="8985680"/>
            <a:ext cx="3107833" cy="31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64444">
              <a:tabLst>
                <a:tab pos="431800" algn="l"/>
                <a:tab pos="863600" algn="l"/>
                <a:tab pos="1308100" algn="l"/>
                <a:tab pos="1739900" algn="l"/>
                <a:tab pos="2197100" algn="l"/>
                <a:tab pos="2628900" algn="l"/>
                <a:tab pos="3073400" algn="l"/>
                <a:tab pos="3505200" algn="l"/>
                <a:tab pos="3949700" algn="l"/>
                <a:tab pos="4381500" algn="l"/>
                <a:tab pos="4826000" algn="l"/>
                <a:tab pos="5257800" algn="l"/>
              </a:tabLst>
              <a:defRPr sz="1400"/>
            </a:lvl1pPr>
          </a:lstStyle>
          <a:p>
            <a:pPr/>
            <a:r>
              <a:t>arXiv:1205.6497, Degrassi et al.</a:t>
            </a:r>
          </a:p>
        </p:txBody>
      </p:sp>
      <p:sp>
        <p:nvSpPr>
          <p:cNvPr id="1666" name="Shape 1666"/>
          <p:cNvSpPr/>
          <p:nvPr>
            <p:ph type="title"/>
          </p:nvPr>
        </p:nvSpPr>
        <p:spPr>
          <a:xfrm>
            <a:off x="754710" y="-164369"/>
            <a:ext cx="11495380" cy="1371601"/>
          </a:xfrm>
          <a:prstGeom prst="rect">
            <a:avLst/>
          </a:prstGeom>
        </p:spPr>
        <p:txBody>
          <a:bodyPr/>
          <a:lstStyle>
            <a:lvl1pPr defTabSz="649111">
              <a:defRPr i="1"/>
            </a:lvl1pPr>
          </a:lstStyle>
          <a:p>
            <a:pPr/>
            <a:r>
              <a:t>Stability of SM Vacuum</a:t>
            </a:r>
          </a:p>
        </p:txBody>
      </p:sp>
      <p:sp>
        <p:nvSpPr>
          <p:cNvPr id="1667" name="Shape 1667"/>
          <p:cNvSpPr/>
          <p:nvPr/>
        </p:nvSpPr>
        <p:spPr>
          <a:xfrm>
            <a:off x="3144312" y="1851206"/>
            <a:ext cx="4658054" cy="3581822"/>
          </a:xfrm>
          <a:prstGeom prst="line">
            <a:avLst/>
          </a:prstGeom>
          <a:ln w="12700">
            <a:solidFill>
              <a:srgbClr val="000000">
                <a:alpha val="24918"/>
              </a:srgbClr>
            </a:solidFill>
            <a:miter lim="400000"/>
          </a:ln>
        </p:spPr>
        <p:txBody>
          <a:bodyPr lIns="50800" tIns="50800" rIns="50800" bIns="50800" anchor="ctr"/>
          <a:lstStyle/>
          <a:p>
            <a:pPr algn="ctr" defTabSz="830862">
              <a:defRPr sz="36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668" name="Shape 1668"/>
          <p:cNvSpPr/>
          <p:nvPr/>
        </p:nvSpPr>
        <p:spPr>
          <a:xfrm flipH="1">
            <a:off x="1447858" y="1812666"/>
            <a:ext cx="1401632" cy="3658902"/>
          </a:xfrm>
          <a:prstGeom prst="line">
            <a:avLst/>
          </a:prstGeom>
          <a:ln w="12700">
            <a:solidFill>
              <a:srgbClr val="000000">
                <a:alpha val="24508"/>
              </a:srgbClr>
            </a:solidFill>
            <a:miter lim="400000"/>
          </a:ln>
        </p:spPr>
        <p:txBody>
          <a:bodyPr lIns="50800" tIns="50800" rIns="50800" bIns="50800" anchor="ctr"/>
          <a:lstStyle/>
          <a:p>
            <a:pPr algn="ctr" defTabSz="830862">
              <a:defRPr sz="36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669" name="Shape 1669"/>
          <p:cNvSpPr/>
          <p:nvPr/>
        </p:nvSpPr>
        <p:spPr>
          <a:xfrm>
            <a:off x="8301308" y="8641540"/>
            <a:ext cx="4329942" cy="461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defRPr sz="2400">
                <a:solidFill>
                  <a:srgbClr val="FF2C79"/>
                </a:solidFill>
                <a:latin typeface="Helvetica Neue"/>
                <a:ea typeface="Helvetica Neue"/>
                <a:cs typeface="Helvetica Neue"/>
                <a:sym typeface="Helvetica Neue"/>
              </a:defRPr>
            </a:lvl1pPr>
          </a:lstStyle>
          <a:p>
            <a:pPr/>
            <a:r>
              <a:t>ILC pins down the location ! </a:t>
            </a:r>
          </a:p>
        </p:txBody>
      </p:sp>
      <p:sp>
        <p:nvSpPr>
          <p:cNvPr id="1670" name="Shape 1670"/>
          <p:cNvSpPr/>
          <p:nvPr/>
        </p:nvSpPr>
        <p:spPr>
          <a:xfrm>
            <a:off x="4778456" y="1176086"/>
            <a:ext cx="3293306" cy="20642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defTabSz="649111">
              <a:spcBef>
                <a:spcPts val="1300"/>
              </a:spcBef>
              <a:defRPr sz="2400">
                <a:latin typeface="Helvetica Neue"/>
                <a:ea typeface="Helvetica Neue"/>
                <a:cs typeface="Helvetica Neue"/>
                <a:sym typeface="Helvetica Neue"/>
              </a:defRPr>
            </a:lvl1pPr>
          </a:lstStyle>
          <a:p>
            <a:pPr/>
            <a:r>
              <a:t>With the 125GeV Higgs boson, the SM vacuum seems to be at a subtle point of meta-stability!</a:t>
            </a:r>
          </a:p>
        </p:txBody>
      </p:sp>
      <p:sp>
        <p:nvSpPr>
          <p:cNvPr id="1671" name="Shape 1671"/>
          <p:cNvSpPr/>
          <p:nvPr/>
        </p:nvSpPr>
        <p:spPr>
          <a:xfrm>
            <a:off x="4768639" y="6853042"/>
            <a:ext cx="74512" cy="170322"/>
          </a:xfrm>
          <a:prstGeom prst="ellipse">
            <a:avLst/>
          </a:prstGeom>
          <a:blipFill>
            <a:blip r:embed="rId5"/>
          </a:blipFill>
          <a:ln w="12700">
            <a:miter lim="400000"/>
          </a:ln>
          <a:effectLst>
            <a:outerShdw sx="100000" sy="100000" kx="0" ky="0" algn="b" rotWithShape="0" blurRad="12700" dist="0" dir="5400000">
              <a:srgbClr val="000000">
                <a:alpha val="50000"/>
              </a:srgbClr>
            </a:outerShdw>
          </a:effectLst>
        </p:spPr>
        <p:txBody>
          <a:bodyPr lIns="50800" tIns="50800" rIns="50800" bIns="50800" anchor="ctr"/>
          <a:lstStyle/>
          <a:p>
            <a:pPr algn="ctr" defTabSz="830862">
              <a:defRPr sz="36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672" name="droppedImage.png"/>
          <p:cNvPicPr>
            <a:picLocks noChangeAspect="1"/>
          </p:cNvPicPr>
          <p:nvPr/>
        </p:nvPicPr>
        <p:blipFill>
          <a:blip r:embed="rId6">
            <a:extLst/>
          </a:blip>
          <a:stretch>
            <a:fillRect/>
          </a:stretch>
        </p:blipFill>
        <p:spPr>
          <a:xfrm>
            <a:off x="7758439" y="5451700"/>
            <a:ext cx="4841820" cy="2236407"/>
          </a:xfrm>
          <a:prstGeom prst="rect">
            <a:avLst/>
          </a:prstGeom>
          <a:ln w="88900">
            <a:miter lim="400000"/>
          </a:ln>
        </p:spPr>
      </p:pic>
      <p:sp>
        <p:nvSpPr>
          <p:cNvPr id="1673" name="Shape 1673"/>
          <p:cNvSpPr/>
          <p:nvPr/>
        </p:nvSpPr>
        <p:spPr>
          <a:xfrm>
            <a:off x="7959199" y="5098960"/>
            <a:ext cx="3107833"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defRPr b="1" i="1" sz="2400">
                <a:latin typeface="Helvetica Neue"/>
                <a:ea typeface="Helvetica Neue"/>
                <a:cs typeface="Helvetica Neue"/>
                <a:sym typeface="Helvetica Neue"/>
              </a:defRPr>
            </a:lvl1pPr>
          </a:lstStyle>
          <a:p>
            <a:pPr/>
            <a:r>
              <a:t>Top Pair Threshold</a:t>
            </a:r>
          </a:p>
        </p:txBody>
      </p:sp>
      <p:pic>
        <p:nvPicPr>
          <p:cNvPr id="1674" name="droppedImage.pdf"/>
          <p:cNvPicPr>
            <a:picLocks noChangeAspect="1"/>
          </p:cNvPicPr>
          <p:nvPr/>
        </p:nvPicPr>
        <p:blipFill>
          <a:blip r:embed="rId7">
            <a:extLst/>
          </a:blip>
          <a:stretch>
            <a:fillRect/>
          </a:stretch>
        </p:blipFill>
        <p:spPr>
          <a:xfrm>
            <a:off x="8368231" y="8114893"/>
            <a:ext cx="2768601" cy="638908"/>
          </a:xfrm>
          <a:prstGeom prst="rect">
            <a:avLst/>
          </a:prstGeom>
          <a:ln w="88900">
            <a:miter lim="400000"/>
          </a:ln>
        </p:spPr>
      </p:pic>
      <p:sp>
        <p:nvSpPr>
          <p:cNvPr id="1675" name="Shape 1675"/>
          <p:cNvSpPr/>
          <p:nvPr/>
        </p:nvSpPr>
        <p:spPr>
          <a:xfrm flipH="1" flipV="1">
            <a:off x="4870539" y="6996433"/>
            <a:ext cx="3259215" cy="1237367"/>
          </a:xfrm>
          <a:prstGeom prst="line">
            <a:avLst/>
          </a:prstGeom>
          <a:ln w="3175">
            <a:solidFill>
              <a:srgbClr val="FF2600"/>
            </a:solidFill>
            <a:miter lim="400000"/>
            <a:tailEnd type="triangle"/>
          </a:ln>
        </p:spPr>
        <p:txBody>
          <a:bodyPr lIns="50800" tIns="50800" rIns="50800" bIns="50800" anchor="ctr"/>
          <a:lstStyle/>
          <a:p>
            <a:pPr algn="ctr" defTabSz="830862">
              <a:defRPr sz="36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676" name="Shape 1676"/>
          <p:cNvSpPr/>
          <p:nvPr>
            <p:ph type="body" sz="quarter" idx="1"/>
          </p:nvPr>
        </p:nvSpPr>
        <p:spPr>
          <a:xfrm>
            <a:off x="4778456" y="3120158"/>
            <a:ext cx="3447888" cy="1523928"/>
          </a:xfrm>
          <a:prstGeom prst="rect">
            <a:avLst/>
          </a:prstGeom>
        </p:spPr>
        <p:txBody>
          <a:bodyPr/>
          <a:lstStyle/>
          <a:p>
            <a:pPr marL="0" indent="0" defTabSz="649111">
              <a:spcBef>
                <a:spcPts val="1300"/>
              </a:spcBef>
              <a:buSzTx/>
              <a:buNone/>
              <a:defRPr b="1" sz="2400">
                <a:solidFill>
                  <a:srgbClr val="0433FF"/>
                </a:solidFill>
              </a:defRPr>
            </a:pPr>
            <a:r>
              <a:t>Does λ really become negative below Λ</a:t>
            </a:r>
            <a:r>
              <a:rPr baseline="-5999"/>
              <a:t>Pl</a:t>
            </a:r>
            <a:r>
              <a:t>?</a:t>
            </a:r>
          </a:p>
          <a:p>
            <a:pPr marL="0" indent="0" defTabSz="649111">
              <a:spcBef>
                <a:spcPts val="1300"/>
              </a:spcBef>
              <a:buSzTx/>
              <a:buNone/>
              <a:defRPr b="1" sz="2400">
                <a:solidFill>
                  <a:srgbClr val="0433FF"/>
                </a:solidFill>
              </a:defRPr>
            </a:pPr>
            <a:r>
              <a:t>or λ(Λ</a:t>
            </a:r>
            <a:r>
              <a:rPr baseline="-5999"/>
              <a:t>Pl</a:t>
            </a:r>
            <a:r>
              <a:t>) = 0?</a:t>
            </a:r>
          </a:p>
        </p:txBody>
      </p:sp>
      <p:sp>
        <p:nvSpPr>
          <p:cNvPr id="1677" name="Shape 1677"/>
          <p:cNvSpPr/>
          <p:nvPr/>
        </p:nvSpPr>
        <p:spPr>
          <a:xfrm>
            <a:off x="8148949" y="7664004"/>
            <a:ext cx="4492598" cy="1428392"/>
          </a:xfrm>
          <a:prstGeom prst="rect">
            <a:avLst/>
          </a:prstGeom>
          <a:ln w="38100">
            <a:solidFill>
              <a:srgbClr val="FF2600"/>
            </a:solidFill>
            <a:miter lim="400000"/>
          </a:ln>
        </p:spPr>
        <p:txBody>
          <a:bodyPr lIns="50800" tIns="50800" rIns="50800" bIns="50800" anchor="ctr"/>
          <a:lstStyle/>
          <a:p>
            <a:pPr algn="ctr" defTabSz="830862">
              <a:defRPr sz="36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678" name="Shape 1678"/>
          <p:cNvSpPr/>
          <p:nvPr/>
        </p:nvSpPr>
        <p:spPr>
          <a:xfrm>
            <a:off x="6175544" y="7035506"/>
            <a:ext cx="1177854"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defRPr b="1" i="1" sz="2400">
                <a:solidFill>
                  <a:srgbClr val="FF2600"/>
                </a:solidFill>
                <a:latin typeface="Helvetica Neue"/>
                <a:ea typeface="Helvetica Neue"/>
                <a:cs typeface="Helvetica Neue"/>
                <a:sym typeface="Helvetica Neue"/>
              </a:defRPr>
            </a:lvl1pPr>
          </a:lstStyle>
          <a:p>
            <a:pPr/>
            <a:r>
              <a:t>ILC 3σ</a:t>
            </a:r>
          </a:p>
        </p:txBody>
      </p:sp>
      <p:sp>
        <p:nvSpPr>
          <p:cNvPr id="1679" name="Shape 1679"/>
          <p:cNvSpPr/>
          <p:nvPr/>
        </p:nvSpPr>
        <p:spPr>
          <a:xfrm>
            <a:off x="10313961" y="5500046"/>
            <a:ext cx="2591413" cy="5085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08000">
              <a:lnSpc>
                <a:spcPct val="80000"/>
              </a:lnSpc>
              <a:defRPr sz="1600">
                <a:solidFill>
                  <a:srgbClr val="0433FF"/>
                </a:solidFill>
                <a:latin typeface="Helvetica Neue"/>
                <a:ea typeface="Helvetica Neue"/>
                <a:cs typeface="Helvetica Neue"/>
                <a:sym typeface="Helvetica Neue"/>
              </a:defRPr>
            </a:pPr>
            <a:r>
              <a:t>Theoretically very clean measurement of m</a:t>
            </a:r>
            <a:r>
              <a:rPr baseline="-5999"/>
              <a:t>t</a:t>
            </a:r>
          </a:p>
        </p:txBody>
      </p:sp>
      <p:sp>
        <p:nvSpPr>
          <p:cNvPr id="1680" name="Shape 1680"/>
          <p:cNvSpPr/>
          <p:nvPr/>
        </p:nvSpPr>
        <p:spPr>
          <a:xfrm>
            <a:off x="4659658" y="4692427"/>
            <a:ext cx="7699040" cy="436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08000">
              <a:lnSpc>
                <a:spcPct val="80000"/>
              </a:lnSpc>
              <a:defRPr b="1" i="1" sz="2200">
                <a:solidFill>
                  <a:srgbClr val="FF2C79"/>
                </a:solidFill>
                <a:latin typeface="Helvetica Neue"/>
                <a:ea typeface="Helvetica Neue"/>
                <a:cs typeface="Helvetica Neue"/>
                <a:sym typeface="Helvetica Neue"/>
              </a:defRPr>
            </a:pPr>
            <a:r>
              <a:t>To answer this we need a precision m</a:t>
            </a:r>
            <a:r>
              <a:rPr baseline="-5999"/>
              <a:t>t</a:t>
            </a:r>
            <a:r>
              <a:t> measurement!</a:t>
            </a:r>
          </a:p>
        </p:txBody>
      </p:sp>
      <p:sp>
        <p:nvSpPr>
          <p:cNvPr id="1681" name="Shape 1681"/>
          <p:cNvSpPr/>
          <p:nvPr/>
        </p:nvSpPr>
        <p:spPr>
          <a:xfrm>
            <a:off x="7486687" y="9098288"/>
            <a:ext cx="395830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arXiv:hep-ph/1502.01030: Quark mass relation to 4-loop order</a:t>
            </a:r>
          </a:p>
        </p:txBody>
      </p:sp>
      <p:sp>
        <p:nvSpPr>
          <p:cNvPr id="1682" name="Shape 1682"/>
          <p:cNvSpPr/>
          <p:nvPr/>
        </p:nvSpPr>
        <p:spPr>
          <a:xfrm>
            <a:off x="7486687" y="9296400"/>
            <a:ext cx="2637973"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arXiv:hep-ph/1506.06864: NNNLO QCD </a:t>
            </a:r>
          </a:p>
        </p:txBody>
      </p:sp>
      <p:sp>
        <p:nvSpPr>
          <p:cNvPr id="1683" name="Shape 1683"/>
          <p:cNvSpPr/>
          <p:nvPr/>
        </p:nvSpPr>
        <p:spPr>
          <a:xfrm>
            <a:off x="7486687" y="9467850"/>
            <a:ext cx="4841820"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arXiv:hep-ph/1506.06542: possibility of MSbar mass to 20MeV </a:t>
            </a:r>
          </a:p>
        </p:txBody>
      </p:sp>
      <p:pic>
        <p:nvPicPr>
          <p:cNvPr id="1684" name="pasted-image.pdf"/>
          <p:cNvPicPr>
            <a:picLocks noChangeAspect="1"/>
          </p:cNvPicPr>
          <p:nvPr/>
        </p:nvPicPr>
        <p:blipFill>
          <a:blip r:embed="rId8">
            <a:extLst/>
          </a:blip>
          <a:stretch>
            <a:fillRect/>
          </a:stretch>
        </p:blipFill>
        <p:spPr>
          <a:xfrm>
            <a:off x="8439980" y="7765832"/>
            <a:ext cx="3575595" cy="461367"/>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6" name="Shape 1686"/>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pic>
        <p:nvPicPr>
          <p:cNvPr id="1687" name="pasted-image.png"/>
          <p:cNvPicPr>
            <a:picLocks noChangeAspect="1"/>
          </p:cNvPicPr>
          <p:nvPr/>
        </p:nvPicPr>
        <p:blipFill>
          <a:blip r:embed="rId2">
            <a:extLst/>
          </a:blip>
          <a:stretch>
            <a:fillRect/>
          </a:stretch>
        </p:blipFill>
        <p:spPr>
          <a:xfrm>
            <a:off x="519670" y="5235089"/>
            <a:ext cx="7529549" cy="4249906"/>
          </a:xfrm>
          <a:prstGeom prst="rect">
            <a:avLst/>
          </a:prstGeom>
          <a:ln w="88900">
            <a:miter lim="400000"/>
          </a:ln>
        </p:spPr>
      </p:pic>
      <p:pic>
        <p:nvPicPr>
          <p:cNvPr id="1688" name="pasted-image.png"/>
          <p:cNvPicPr>
            <a:picLocks noChangeAspect="1"/>
          </p:cNvPicPr>
          <p:nvPr/>
        </p:nvPicPr>
        <p:blipFill>
          <a:blip r:embed="rId3">
            <a:extLst/>
          </a:blip>
          <a:stretch>
            <a:fillRect/>
          </a:stretch>
        </p:blipFill>
        <p:spPr>
          <a:xfrm>
            <a:off x="319804" y="1053239"/>
            <a:ext cx="4329942" cy="4249906"/>
          </a:xfrm>
          <a:prstGeom prst="rect">
            <a:avLst/>
          </a:prstGeom>
          <a:ln w="88900">
            <a:miter lim="400000"/>
          </a:ln>
        </p:spPr>
      </p:pic>
      <p:sp>
        <p:nvSpPr>
          <p:cNvPr id="1689" name="Shape 1689"/>
          <p:cNvSpPr/>
          <p:nvPr/>
        </p:nvSpPr>
        <p:spPr>
          <a:xfrm>
            <a:off x="252509" y="9004730"/>
            <a:ext cx="3107832"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64444">
              <a:tabLst>
                <a:tab pos="431800" algn="l"/>
                <a:tab pos="863600" algn="l"/>
                <a:tab pos="1308100" algn="l"/>
                <a:tab pos="1739900" algn="l"/>
                <a:tab pos="2197100" algn="l"/>
                <a:tab pos="2628900" algn="l"/>
                <a:tab pos="3073400" algn="l"/>
                <a:tab pos="3505200" algn="l"/>
                <a:tab pos="3949700" algn="l"/>
                <a:tab pos="4381500" algn="l"/>
                <a:tab pos="4826000" algn="l"/>
                <a:tab pos="5257800" algn="l"/>
              </a:tabLst>
            </a:lvl1pPr>
          </a:lstStyle>
          <a:p>
            <a:pPr/>
            <a:r>
              <a:t>arXiv:1205.6497, Degrassi et al.</a:t>
            </a:r>
          </a:p>
        </p:txBody>
      </p:sp>
      <p:sp>
        <p:nvSpPr>
          <p:cNvPr id="1690" name="Shape 1690"/>
          <p:cNvSpPr/>
          <p:nvPr>
            <p:ph type="title"/>
          </p:nvPr>
        </p:nvSpPr>
        <p:spPr>
          <a:xfrm>
            <a:off x="754710" y="-66373"/>
            <a:ext cx="11495380" cy="1466492"/>
          </a:xfrm>
          <a:prstGeom prst="rect">
            <a:avLst/>
          </a:prstGeom>
        </p:spPr>
        <p:txBody>
          <a:bodyPr anchor="t"/>
          <a:lstStyle/>
          <a:p>
            <a:pPr defTabSz="649111">
              <a:defRPr i="1" sz="5000">
                <a:solidFill>
                  <a:srgbClr val="2E467F"/>
                </a:solidFill>
              </a:defRPr>
            </a:pPr>
            <a:r>
              <a:rPr>
                <a:solidFill>
                  <a:srgbClr val="000000"/>
                </a:solidFill>
              </a:rPr>
              <a:t>Clarify the Range of Validity of SM</a:t>
            </a:r>
            <a:br/>
            <a:r>
              <a:rPr sz="2400"/>
              <a:t>Stability of SM Vacuum</a:t>
            </a:r>
          </a:p>
        </p:txBody>
      </p:sp>
      <p:sp>
        <p:nvSpPr>
          <p:cNvPr id="1691" name="Shape 1691"/>
          <p:cNvSpPr/>
          <p:nvPr/>
        </p:nvSpPr>
        <p:spPr>
          <a:xfrm>
            <a:off x="3144312" y="1851206"/>
            <a:ext cx="4658055" cy="3581822"/>
          </a:xfrm>
          <a:prstGeom prst="line">
            <a:avLst/>
          </a:prstGeom>
          <a:ln w="3175">
            <a:solidFill>
              <a:srgbClr val="000000">
                <a:alpha val="24918"/>
              </a:srgbClr>
            </a:solidFill>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692" name="Shape 1692"/>
          <p:cNvSpPr/>
          <p:nvPr/>
        </p:nvSpPr>
        <p:spPr>
          <a:xfrm flipH="1">
            <a:off x="1447858" y="1812666"/>
            <a:ext cx="1401633" cy="3658902"/>
          </a:xfrm>
          <a:prstGeom prst="line">
            <a:avLst/>
          </a:prstGeom>
          <a:ln w="3175">
            <a:solidFill>
              <a:srgbClr val="000000">
                <a:alpha val="24508"/>
              </a:srgbClr>
            </a:solidFill>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693" name="Shape 1693"/>
          <p:cNvSpPr/>
          <p:nvPr/>
        </p:nvSpPr>
        <p:spPr>
          <a:xfrm>
            <a:off x="8225108" y="8647179"/>
            <a:ext cx="4340280"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defRPr sz="2000">
                <a:solidFill>
                  <a:srgbClr val="FF2C79"/>
                </a:solidFill>
                <a:latin typeface="Helvetica Neue"/>
                <a:ea typeface="Helvetica Neue"/>
                <a:cs typeface="Helvetica Neue"/>
                <a:sym typeface="Helvetica Neue"/>
              </a:defRPr>
            </a:lvl1pPr>
          </a:lstStyle>
          <a:p>
            <a:pPr/>
            <a:r>
              <a:t>ILC pinpoints the vacuum location  </a:t>
            </a:r>
          </a:p>
        </p:txBody>
      </p:sp>
      <p:sp>
        <p:nvSpPr>
          <p:cNvPr id="1694" name="Shape 1694"/>
          <p:cNvSpPr/>
          <p:nvPr/>
        </p:nvSpPr>
        <p:spPr>
          <a:xfrm>
            <a:off x="4646168" y="1300741"/>
            <a:ext cx="3854289" cy="16704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defTabSz="649111">
              <a:lnSpc>
                <a:spcPct val="110000"/>
              </a:lnSpc>
              <a:defRPr sz="1600">
                <a:latin typeface="Helvetica Neue"/>
                <a:ea typeface="Helvetica Neue"/>
                <a:cs typeface="Helvetica Neue"/>
                <a:sym typeface="Helvetica Neue"/>
              </a:defRPr>
            </a:pPr>
            <a:r>
              <a:t>Top Yukawa coupling drives the 4-point Higgs couplint (λ) to negative!</a:t>
            </a:r>
            <a:br/>
            <a:br/>
            <a:r>
              <a:t>The current values of mt and mh:</a:t>
            </a:r>
            <a:br/>
            <a:r>
              <a:t>　</a:t>
            </a:r>
            <a:r>
              <a:rPr b="1"/>
              <a:t>Subtle point of meta-stability!</a:t>
            </a:r>
          </a:p>
        </p:txBody>
      </p:sp>
      <p:pic>
        <p:nvPicPr>
          <p:cNvPr id="1695" name="droppedImage.png"/>
          <p:cNvPicPr>
            <a:picLocks noChangeAspect="1"/>
          </p:cNvPicPr>
          <p:nvPr/>
        </p:nvPicPr>
        <p:blipFill>
          <a:blip r:embed="rId4">
            <a:extLst/>
          </a:blip>
          <a:stretch>
            <a:fillRect/>
          </a:stretch>
        </p:blipFill>
        <p:spPr>
          <a:xfrm>
            <a:off x="7758439" y="5451700"/>
            <a:ext cx="4841820" cy="2236407"/>
          </a:xfrm>
          <a:prstGeom prst="rect">
            <a:avLst/>
          </a:prstGeom>
          <a:ln w="88900">
            <a:miter lim="400000"/>
          </a:ln>
        </p:spPr>
      </p:pic>
      <p:sp>
        <p:nvSpPr>
          <p:cNvPr id="1696" name="Shape 1696"/>
          <p:cNvSpPr/>
          <p:nvPr/>
        </p:nvSpPr>
        <p:spPr>
          <a:xfrm>
            <a:off x="7959199" y="5073192"/>
            <a:ext cx="4738918" cy="4363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defRPr b="1" i="1" sz="2200">
                <a:latin typeface="Helvetica Neue"/>
                <a:ea typeface="Helvetica Neue"/>
                <a:cs typeface="Helvetica Neue"/>
                <a:sym typeface="Helvetica Neue"/>
              </a:defRPr>
            </a:lvl1pPr>
          </a:lstStyle>
          <a:p>
            <a:pPr/>
            <a:r>
              <a:t>TTbar Threshold Scan ＠ILC</a:t>
            </a:r>
          </a:p>
        </p:txBody>
      </p:sp>
      <p:pic>
        <p:nvPicPr>
          <p:cNvPr id="1697" name="droppedImage.pdf"/>
          <p:cNvPicPr>
            <a:picLocks noChangeAspect="1"/>
          </p:cNvPicPr>
          <p:nvPr/>
        </p:nvPicPr>
        <p:blipFill>
          <a:blip r:embed="rId5">
            <a:extLst/>
          </a:blip>
          <a:stretch>
            <a:fillRect/>
          </a:stretch>
        </p:blipFill>
        <p:spPr>
          <a:xfrm>
            <a:off x="8368231" y="8114893"/>
            <a:ext cx="2768601" cy="638908"/>
          </a:xfrm>
          <a:prstGeom prst="rect">
            <a:avLst/>
          </a:prstGeom>
          <a:ln w="88900">
            <a:miter lim="400000"/>
          </a:ln>
        </p:spPr>
      </p:pic>
      <p:sp>
        <p:nvSpPr>
          <p:cNvPr id="1698" name="Shape 1698"/>
          <p:cNvSpPr/>
          <p:nvPr/>
        </p:nvSpPr>
        <p:spPr>
          <a:xfrm flipH="1" flipV="1">
            <a:off x="4870538" y="6996433"/>
            <a:ext cx="3259215" cy="1237367"/>
          </a:xfrm>
          <a:prstGeom prst="line">
            <a:avLst/>
          </a:prstGeom>
          <a:ln w="3175">
            <a:solidFill>
              <a:srgbClr val="FF2600"/>
            </a:solidFill>
            <a:miter lim="400000"/>
            <a:tailEnd type="triangle"/>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699" name="Shape 1699"/>
          <p:cNvSpPr/>
          <p:nvPr>
            <p:ph type="body" sz="quarter" idx="1"/>
          </p:nvPr>
        </p:nvSpPr>
        <p:spPr>
          <a:xfrm>
            <a:off x="4705291" y="2864467"/>
            <a:ext cx="3854289" cy="895612"/>
          </a:xfrm>
          <a:prstGeom prst="rect">
            <a:avLst/>
          </a:prstGeom>
        </p:spPr>
        <p:txBody>
          <a:bodyPr/>
          <a:lstStyle/>
          <a:p>
            <a:pPr marL="0" indent="0" defTabSz="649111">
              <a:spcBef>
                <a:spcPts val="0"/>
              </a:spcBef>
              <a:buSzTx/>
              <a:buNone/>
              <a:defRPr b="1">
                <a:solidFill>
                  <a:srgbClr val="0433FF"/>
                </a:solidFill>
              </a:defRPr>
            </a:pPr>
            <a:r>
              <a:t>λ goes to negative below Λ</a:t>
            </a:r>
            <a:r>
              <a:rPr baseline="-5999"/>
              <a:t>P</a:t>
            </a:r>
            <a:r>
              <a:t>?</a:t>
            </a:r>
            <a:br/>
            <a:r>
              <a:t>or λ(Λ</a:t>
            </a:r>
            <a:r>
              <a:rPr baseline="-5999"/>
              <a:t>Pl</a:t>
            </a:r>
            <a:r>
              <a:t>) = 0 ?</a:t>
            </a:r>
          </a:p>
        </p:txBody>
      </p:sp>
      <p:sp>
        <p:nvSpPr>
          <p:cNvPr id="1700" name="Shape 1700"/>
          <p:cNvSpPr/>
          <p:nvPr/>
        </p:nvSpPr>
        <p:spPr>
          <a:xfrm>
            <a:off x="8148949" y="7664004"/>
            <a:ext cx="4492598" cy="1428392"/>
          </a:xfrm>
          <a:prstGeom prst="rect">
            <a:avLst/>
          </a:prstGeom>
          <a:ln w="25400">
            <a:solidFill>
              <a:srgbClr val="FF2600"/>
            </a:solidFill>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701" name="Shape 1701"/>
          <p:cNvSpPr/>
          <p:nvPr/>
        </p:nvSpPr>
        <p:spPr>
          <a:xfrm>
            <a:off x="6175544" y="7047838"/>
            <a:ext cx="1177854" cy="436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defRPr b="1" i="1" sz="2200">
                <a:solidFill>
                  <a:srgbClr val="FF2600"/>
                </a:solidFill>
                <a:latin typeface="Helvetica Neue"/>
                <a:ea typeface="Helvetica Neue"/>
                <a:cs typeface="Helvetica Neue"/>
                <a:sym typeface="Helvetica Neue"/>
              </a:defRPr>
            </a:lvl1pPr>
          </a:lstStyle>
          <a:p>
            <a:pPr/>
            <a:r>
              <a:t>ILC 3σ</a:t>
            </a:r>
          </a:p>
        </p:txBody>
      </p:sp>
      <p:sp>
        <p:nvSpPr>
          <p:cNvPr id="1702" name="Shape 1702"/>
          <p:cNvSpPr/>
          <p:nvPr/>
        </p:nvSpPr>
        <p:spPr>
          <a:xfrm>
            <a:off x="10313961" y="5522622"/>
            <a:ext cx="2591413" cy="463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08000">
              <a:lnSpc>
                <a:spcPct val="80000"/>
              </a:lnSpc>
              <a:defRPr sz="1400">
                <a:solidFill>
                  <a:srgbClr val="0433FF"/>
                </a:solidFill>
                <a:latin typeface="Helvetica Neue"/>
                <a:ea typeface="Helvetica Neue"/>
                <a:cs typeface="Helvetica Neue"/>
                <a:sym typeface="Helvetica Neue"/>
              </a:defRPr>
            </a:pPr>
            <a:r>
              <a:t>Theoretically very clean measurement of m</a:t>
            </a:r>
            <a:r>
              <a:rPr baseline="-5999"/>
              <a:t>t</a:t>
            </a:r>
          </a:p>
        </p:txBody>
      </p:sp>
      <p:sp>
        <p:nvSpPr>
          <p:cNvPr id="1703" name="Shape 1703"/>
          <p:cNvSpPr/>
          <p:nvPr/>
        </p:nvSpPr>
        <p:spPr>
          <a:xfrm>
            <a:off x="4649244" y="3682843"/>
            <a:ext cx="3493522" cy="667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08000">
              <a:lnSpc>
                <a:spcPct val="80000"/>
              </a:lnSpc>
              <a:defRPr b="1" i="1" sz="2000">
                <a:solidFill>
                  <a:srgbClr val="FF2C79"/>
                </a:solidFill>
                <a:latin typeface="Helvetica Neue"/>
                <a:ea typeface="Helvetica Neue"/>
                <a:cs typeface="Helvetica Neue"/>
                <a:sym typeface="Helvetica Neue"/>
              </a:defRPr>
            </a:pPr>
            <a:r>
              <a:t>To anser this, we need precision m</a:t>
            </a:r>
            <a:r>
              <a:rPr baseline="-5999"/>
              <a:t>t</a:t>
            </a:r>
            <a:r>
              <a:t> measurement!</a:t>
            </a:r>
          </a:p>
        </p:txBody>
      </p:sp>
      <p:sp>
        <p:nvSpPr>
          <p:cNvPr id="1704" name="Shape 1704"/>
          <p:cNvSpPr/>
          <p:nvPr/>
        </p:nvSpPr>
        <p:spPr>
          <a:xfrm>
            <a:off x="7486687" y="9098288"/>
            <a:ext cx="360884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000"/>
            </a:lvl1pPr>
          </a:lstStyle>
          <a:p>
            <a:pPr/>
            <a:r>
              <a:t>arXiv:hep-ph/1502.01030: Quark mass relation to 4-loop order</a:t>
            </a:r>
          </a:p>
        </p:txBody>
      </p:sp>
      <p:sp>
        <p:nvSpPr>
          <p:cNvPr id="1705" name="Shape 1705"/>
          <p:cNvSpPr/>
          <p:nvPr/>
        </p:nvSpPr>
        <p:spPr>
          <a:xfrm>
            <a:off x="7486687" y="9296400"/>
            <a:ext cx="2408548"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000"/>
            </a:lvl1pPr>
          </a:lstStyle>
          <a:p>
            <a:pPr/>
            <a:r>
              <a:t>arXiv:hep-ph/1506.06864: NNNLO QCD </a:t>
            </a:r>
          </a:p>
        </p:txBody>
      </p:sp>
      <p:sp>
        <p:nvSpPr>
          <p:cNvPr id="1706" name="Shape 1706"/>
          <p:cNvSpPr/>
          <p:nvPr/>
        </p:nvSpPr>
        <p:spPr>
          <a:xfrm>
            <a:off x="7486687" y="9474199"/>
            <a:ext cx="4841820" cy="25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000"/>
            </a:lvl1pPr>
          </a:lstStyle>
          <a:p>
            <a:pPr/>
            <a:r>
              <a:t>arXiv:hep-ph/1506.06542: possibility of MSbar mass to 20MeV </a:t>
            </a:r>
          </a:p>
        </p:txBody>
      </p:sp>
      <p:pic>
        <p:nvPicPr>
          <p:cNvPr id="1707" name="pasted-image.pdf"/>
          <p:cNvPicPr>
            <a:picLocks noChangeAspect="1"/>
          </p:cNvPicPr>
          <p:nvPr/>
        </p:nvPicPr>
        <p:blipFill>
          <a:blip r:embed="rId6">
            <a:extLst/>
          </a:blip>
          <a:stretch>
            <a:fillRect/>
          </a:stretch>
        </p:blipFill>
        <p:spPr>
          <a:xfrm>
            <a:off x="8439980" y="7765832"/>
            <a:ext cx="3575595" cy="461367"/>
          </a:xfrm>
          <a:prstGeom prst="rect">
            <a:avLst/>
          </a:prstGeom>
          <a:ln w="88900">
            <a:miter lim="400000"/>
          </a:ln>
        </p:spPr>
      </p:pic>
      <p:sp>
        <p:nvSpPr>
          <p:cNvPr id="1708" name="Shape 1708"/>
          <p:cNvSpPr/>
          <p:nvPr/>
        </p:nvSpPr>
        <p:spPr>
          <a:xfrm flipV="1">
            <a:off x="8866273" y="913681"/>
            <a:ext cx="1" cy="3035864"/>
          </a:xfrm>
          <a:prstGeom prst="line">
            <a:avLst/>
          </a:prstGeom>
          <a:ln w="12700">
            <a:solidFill>
              <a:srgbClr val="0365C0"/>
            </a:solidFill>
            <a:bevel/>
          </a:ln>
          <a:effectLst>
            <a:outerShdw sx="100000" sy="100000" kx="0" ky="0" algn="b" rotWithShape="0" blurRad="25400" dist="12700" dir="540000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1709" name="Shape 1709"/>
          <p:cNvSpPr/>
          <p:nvPr/>
        </p:nvSpPr>
        <p:spPr>
          <a:xfrm flipH="1" flipV="1">
            <a:off x="8844553" y="2837754"/>
            <a:ext cx="3826498" cy="1"/>
          </a:xfrm>
          <a:prstGeom prst="line">
            <a:avLst/>
          </a:prstGeom>
          <a:ln w="12700">
            <a:solidFill>
              <a:srgbClr val="0365C0"/>
            </a:solidFill>
            <a:bevel/>
          </a:ln>
          <a:effectLst>
            <a:outerShdw sx="100000" sy="100000" kx="0" ky="0" algn="b" rotWithShape="0" blurRad="25400" dist="12700" dir="540000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1710" name="Shape 1710"/>
          <p:cNvSpPr/>
          <p:nvPr/>
        </p:nvSpPr>
        <p:spPr>
          <a:xfrm>
            <a:off x="8848590" y="1162009"/>
            <a:ext cx="3806608" cy="1960483"/>
          </a:xfrm>
          <a:custGeom>
            <a:avLst/>
            <a:gdLst/>
            <a:ahLst/>
            <a:cxnLst>
              <a:cxn ang="0">
                <a:pos x="wd2" y="hd2"/>
              </a:cxn>
              <a:cxn ang="5400000">
                <a:pos x="wd2" y="hd2"/>
              </a:cxn>
              <a:cxn ang="10800000">
                <a:pos x="wd2" y="hd2"/>
              </a:cxn>
              <a:cxn ang="16200000">
                <a:pos x="wd2" y="hd2"/>
              </a:cxn>
            </a:cxnLst>
            <a:rect l="0" t="0" r="r" b="b"/>
            <a:pathLst>
              <a:path w="21600" h="20456" fill="norm" stroke="1" extrusionOk="0">
                <a:moveTo>
                  <a:pt x="0" y="17368"/>
                </a:moveTo>
                <a:cubicBezTo>
                  <a:pt x="1427" y="17456"/>
                  <a:pt x="2822" y="16610"/>
                  <a:pt x="3946" y="14992"/>
                </a:cubicBezTo>
                <a:cubicBezTo>
                  <a:pt x="5672" y="12506"/>
                  <a:pt x="6508" y="8614"/>
                  <a:pt x="7657" y="5205"/>
                </a:cubicBezTo>
                <a:cubicBezTo>
                  <a:pt x="8531" y="2611"/>
                  <a:pt x="9715" y="53"/>
                  <a:pt x="11357" y="0"/>
                </a:cubicBezTo>
                <a:cubicBezTo>
                  <a:pt x="12553" y="-38"/>
                  <a:pt x="13563" y="1347"/>
                  <a:pt x="14201" y="3222"/>
                </a:cubicBezTo>
                <a:cubicBezTo>
                  <a:pt x="15768" y="7823"/>
                  <a:pt x="15126" y="13923"/>
                  <a:pt x="16359" y="18780"/>
                </a:cubicBezTo>
                <a:cubicBezTo>
                  <a:pt x="16462" y="19188"/>
                  <a:pt x="16585" y="19588"/>
                  <a:pt x="16771" y="19880"/>
                </a:cubicBezTo>
                <a:cubicBezTo>
                  <a:pt x="17848" y="21562"/>
                  <a:pt x="19320" y="19335"/>
                  <a:pt x="19914" y="16119"/>
                </a:cubicBezTo>
                <a:cubicBezTo>
                  <a:pt x="20255" y="14276"/>
                  <a:pt x="20544" y="12421"/>
                  <a:pt x="20830" y="10568"/>
                </a:cubicBezTo>
                <a:cubicBezTo>
                  <a:pt x="21089" y="8893"/>
                  <a:pt x="21346" y="7215"/>
                  <a:pt x="21600" y="5521"/>
                </a:cubicBezTo>
              </a:path>
            </a:pathLst>
          </a:custGeom>
          <a:ln w="12700">
            <a:solidFill>
              <a:srgbClr val="0365C0"/>
            </a:solidFill>
            <a:bevel/>
          </a:ln>
          <a:effectLst>
            <a:outerShdw sx="100000" sy="100000" kx="0" ky="0" algn="b" rotWithShape="0" blurRad="25400" dist="12700" dir="540000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1711" name="Shape 1711"/>
          <p:cNvSpPr/>
          <p:nvPr/>
        </p:nvSpPr>
        <p:spPr>
          <a:xfrm>
            <a:off x="9440774" y="4167001"/>
            <a:ext cx="1631546"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747776">
              <a:lnSpc>
                <a:spcPct val="70000"/>
              </a:lnSpc>
              <a:defRPr sz="1600">
                <a:latin typeface="ヒラギノ角ゴ Pro W3"/>
                <a:ea typeface="ヒラギノ角ゴ Pro W3"/>
                <a:cs typeface="ヒラギノ角ゴ Pro W3"/>
                <a:sym typeface="ヒラギノ角ゴ Pro W3"/>
              </a:defRPr>
            </a:lvl1pPr>
          </a:lstStyle>
          <a:p>
            <a:pPr/>
            <a:r>
              <a:t>Our vacuum</a:t>
            </a:r>
          </a:p>
        </p:txBody>
      </p:sp>
      <p:sp>
        <p:nvSpPr>
          <p:cNvPr id="1712" name="Shape 1712"/>
          <p:cNvSpPr/>
          <p:nvPr/>
        </p:nvSpPr>
        <p:spPr>
          <a:xfrm>
            <a:off x="11271385" y="3735034"/>
            <a:ext cx="152918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747776">
              <a:defRPr sz="1600">
                <a:latin typeface="ヒラギノ角ゴ Pro W3"/>
                <a:ea typeface="ヒラギノ角ゴ Pro W3"/>
                <a:cs typeface="ヒラギノ角ゴ Pro W3"/>
                <a:sym typeface="ヒラギノ角ゴ Pro W3"/>
              </a:defRPr>
            </a:lvl1pPr>
          </a:lstStyle>
          <a:p>
            <a:pPr/>
            <a:r>
              <a:t>True vacuum?</a:t>
            </a:r>
          </a:p>
        </p:txBody>
      </p:sp>
      <p:sp>
        <p:nvSpPr>
          <p:cNvPr id="1713" name="Shape 1713"/>
          <p:cNvSpPr/>
          <p:nvPr/>
        </p:nvSpPr>
        <p:spPr>
          <a:xfrm>
            <a:off x="9590046" y="3589241"/>
            <a:ext cx="1" cy="451040"/>
          </a:xfrm>
          <a:prstGeom prst="line">
            <a:avLst/>
          </a:prstGeom>
          <a:ln w="12700">
            <a:solidFill>
              <a:srgbClr val="0365C0"/>
            </a:solidFill>
            <a:bevel/>
            <a:tailEnd type="triangle"/>
          </a:ln>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1714" name="Shape 1714"/>
          <p:cNvSpPr/>
          <p:nvPr/>
        </p:nvSpPr>
        <p:spPr>
          <a:xfrm flipH="1" flipV="1">
            <a:off x="11935422" y="3193067"/>
            <a:ext cx="452387" cy="452386"/>
          </a:xfrm>
          <a:prstGeom prst="line">
            <a:avLst/>
          </a:prstGeom>
          <a:ln w="12700">
            <a:solidFill>
              <a:srgbClr val="0365C0"/>
            </a:solidFill>
            <a:bevel/>
            <a:tailEnd type="triangle"/>
          </a:ln>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1715" name="Shape 1715"/>
          <p:cNvSpPr/>
          <p:nvPr/>
        </p:nvSpPr>
        <p:spPr>
          <a:xfrm>
            <a:off x="12582386" y="2819310"/>
            <a:ext cx="33253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747776">
              <a:defRPr i="1" sz="2400">
                <a:latin typeface="Helvetica Neue"/>
                <a:ea typeface="Helvetica Neue"/>
                <a:cs typeface="Helvetica Neue"/>
                <a:sym typeface="Helvetica Neue"/>
              </a:defRPr>
            </a:lvl1pPr>
          </a:lstStyle>
          <a:p>
            <a:pPr/>
            <a:r>
              <a:t>φ</a:t>
            </a:r>
          </a:p>
        </p:txBody>
      </p:sp>
      <p:sp>
        <p:nvSpPr>
          <p:cNvPr id="1716" name="Shape 1716"/>
          <p:cNvSpPr/>
          <p:nvPr/>
        </p:nvSpPr>
        <p:spPr>
          <a:xfrm>
            <a:off x="9003931" y="861517"/>
            <a:ext cx="67665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747776">
              <a:defRPr i="1" sz="2400">
                <a:latin typeface="Helvetica Neue"/>
                <a:ea typeface="Helvetica Neue"/>
                <a:cs typeface="Helvetica Neue"/>
                <a:sym typeface="Helvetica Neue"/>
              </a:defRPr>
            </a:lvl1pPr>
          </a:lstStyle>
          <a:p>
            <a:pPr/>
            <a:r>
              <a:t>V(φ)</a:t>
            </a:r>
          </a:p>
        </p:txBody>
      </p:sp>
      <p:sp>
        <p:nvSpPr>
          <p:cNvPr id="1717" name="Shape 1717"/>
          <p:cNvSpPr/>
          <p:nvPr/>
        </p:nvSpPr>
        <p:spPr>
          <a:xfrm>
            <a:off x="8843537" y="2680123"/>
            <a:ext cx="186403" cy="155757"/>
          </a:xfrm>
          <a:prstGeom prst="rect">
            <a:avLst/>
          </a:prstGeom>
          <a:ln w="12700">
            <a:solidFill>
              <a:srgbClr val="FF2600"/>
            </a:solidFill>
            <a:bevel/>
          </a:ln>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grpSp>
        <p:nvGrpSpPr>
          <p:cNvPr id="1720" name="Group 1720"/>
          <p:cNvGrpSpPr/>
          <p:nvPr/>
        </p:nvGrpSpPr>
        <p:grpSpPr>
          <a:xfrm>
            <a:off x="9235636" y="3082613"/>
            <a:ext cx="840671" cy="1058924"/>
            <a:chOff x="0" y="0"/>
            <a:chExt cx="840670" cy="1058922"/>
          </a:xfrm>
        </p:grpSpPr>
        <p:sp>
          <p:nvSpPr>
            <p:cNvPr id="1718" name="Shape 1718"/>
            <p:cNvSpPr/>
            <p:nvPr/>
          </p:nvSpPr>
          <p:spPr>
            <a:xfrm>
              <a:off x="0" y="0"/>
              <a:ext cx="840671" cy="1058923"/>
            </a:xfrm>
            <a:prstGeom prst="rect">
              <a:avLst/>
            </a:prstGeom>
            <a:noFill/>
            <a:ln w="12700" cap="flat">
              <a:solidFill>
                <a:srgbClr val="FF2600"/>
              </a:solidFill>
              <a:prstDash val="solid"/>
              <a:bevel/>
            </a:ln>
            <a:effectLst/>
          </p:spPr>
          <p:txBody>
            <a:bodyPr wrap="square" lIns="50800" tIns="50800" rIns="50800" bIns="50800" numCol="1" anchor="ctr">
              <a:noAutofit/>
            </a:bodyPr>
            <a:lstStyle/>
            <a:p>
              <a:pPr algn="ctr" defTabSz="747776">
                <a:defRPr sz="4000">
                  <a:latin typeface="ヒラギノ角ゴ Pro W3"/>
                  <a:ea typeface="ヒラギノ角ゴ Pro W3"/>
                  <a:cs typeface="ヒラギノ角ゴ Pro W3"/>
                  <a:sym typeface="ヒラギノ角ゴ Pro W3"/>
                </a:defRPr>
              </a:pPr>
            </a:p>
          </p:txBody>
        </p:sp>
        <p:sp>
          <p:nvSpPr>
            <p:cNvPr id="1719" name="Shape 1719"/>
            <p:cNvSpPr/>
            <p:nvPr/>
          </p:nvSpPr>
          <p:spPr>
            <a:xfrm>
              <a:off x="22120" y="105175"/>
              <a:ext cx="793617" cy="909556"/>
            </a:xfrm>
            <a:custGeom>
              <a:avLst/>
              <a:gdLst/>
              <a:ahLst/>
              <a:cxnLst>
                <a:cxn ang="0">
                  <a:pos x="wd2" y="hd2"/>
                </a:cxn>
                <a:cxn ang="5400000">
                  <a:pos x="wd2" y="hd2"/>
                </a:cxn>
                <a:cxn ang="10800000">
                  <a:pos x="wd2" y="hd2"/>
                </a:cxn>
                <a:cxn ang="16200000">
                  <a:pos x="wd2" y="hd2"/>
                </a:cxn>
              </a:cxnLst>
              <a:rect l="0" t="0" r="r" b="b"/>
              <a:pathLst>
                <a:path w="21600" h="21246" fill="norm" stroke="1" extrusionOk="0">
                  <a:moveTo>
                    <a:pt x="0" y="17730"/>
                  </a:moveTo>
                  <a:cubicBezTo>
                    <a:pt x="971" y="17567"/>
                    <a:pt x="1978" y="17679"/>
                    <a:pt x="2869" y="18051"/>
                  </a:cubicBezTo>
                  <a:cubicBezTo>
                    <a:pt x="4821" y="18866"/>
                    <a:pt x="5974" y="20811"/>
                    <a:pt x="8140" y="21181"/>
                  </a:cubicBezTo>
                  <a:cubicBezTo>
                    <a:pt x="10590" y="21600"/>
                    <a:pt x="12632" y="19916"/>
                    <a:pt x="14073" y="18066"/>
                  </a:cubicBezTo>
                  <a:cubicBezTo>
                    <a:pt x="16157" y="15390"/>
                    <a:pt x="17623" y="12420"/>
                    <a:pt x="18815" y="9389"/>
                  </a:cubicBezTo>
                  <a:cubicBezTo>
                    <a:pt x="20017" y="6333"/>
                    <a:pt x="20949" y="3195"/>
                    <a:pt x="21600" y="0"/>
                  </a:cubicBezTo>
                </a:path>
              </a:pathLst>
            </a:custGeom>
            <a:noFill/>
            <a:ln w="12700" cap="flat">
              <a:solidFill>
                <a:srgbClr val="0365C0"/>
              </a:solidFill>
              <a:prstDash val="solid"/>
              <a:bevel/>
            </a:ln>
            <a:effectLst>
              <a:outerShdw sx="100000" sy="100000" kx="0" ky="0" algn="b" rotWithShape="0" blurRad="25400" dist="12700" dir="5400000">
                <a:srgbClr val="000000">
                  <a:alpha val="50000"/>
                </a:srgbClr>
              </a:outerShdw>
            </a:effectLst>
          </p:spPr>
          <p:txBody>
            <a:bodyPr wrap="square" lIns="45718" tIns="45718" rIns="45718" bIns="45718" numCol="1" anchor="t">
              <a:noAutofit/>
            </a:bodyPr>
            <a:lstStyle/>
            <a:p>
              <a:pPr marR="424281" algn="just" defTabSz="585216">
                <a:lnSpc>
                  <a:spcPct val="120000"/>
                </a:lnSpc>
                <a:defRPr sz="2200">
                  <a:solidFill>
                    <a:srgbClr val="FF2600"/>
                  </a:solidFill>
                  <a:latin typeface="ＭＳ 明朝"/>
                  <a:ea typeface="ＭＳ 明朝"/>
                  <a:cs typeface="ＭＳ 明朝"/>
                  <a:sym typeface="ＭＳ 明朝"/>
                </a:defRPr>
              </a:pPr>
            </a:p>
          </p:txBody>
        </p:sp>
      </p:grpSp>
      <p:sp>
        <p:nvSpPr>
          <p:cNvPr id="1721" name="Shape 1721"/>
          <p:cNvSpPr/>
          <p:nvPr/>
        </p:nvSpPr>
        <p:spPr>
          <a:xfrm>
            <a:off x="9020971" y="2687673"/>
            <a:ext cx="1074376" cy="382437"/>
          </a:xfrm>
          <a:prstGeom prst="line">
            <a:avLst/>
          </a:prstGeom>
          <a:ln w="3175">
            <a:solidFill>
              <a:srgbClr val="FF2600"/>
            </a:solidFill>
            <a:bevel/>
          </a:ln>
          <a:effectLst>
            <a:outerShdw sx="100000" sy="100000" kx="0" ky="0" algn="b" rotWithShape="0" blurRad="25400" dist="12700" dir="540000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1722" name="Shape 1722"/>
          <p:cNvSpPr/>
          <p:nvPr/>
        </p:nvSpPr>
        <p:spPr>
          <a:xfrm>
            <a:off x="8846150" y="2858775"/>
            <a:ext cx="359708" cy="1281533"/>
          </a:xfrm>
          <a:prstGeom prst="line">
            <a:avLst/>
          </a:prstGeom>
          <a:ln w="3175">
            <a:solidFill>
              <a:srgbClr val="FF2600"/>
            </a:solidFill>
            <a:bevel/>
          </a:ln>
          <a:effectLst>
            <a:outerShdw sx="100000" sy="100000" kx="0" ky="0" algn="b" rotWithShape="0" blurRad="25400" dist="12700" dir="540000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1723" name="Shape 1723"/>
          <p:cNvSpPr/>
          <p:nvPr/>
        </p:nvSpPr>
        <p:spPr>
          <a:xfrm>
            <a:off x="8843151" y="1160218"/>
            <a:ext cx="3705670" cy="1667227"/>
          </a:xfrm>
          <a:custGeom>
            <a:avLst/>
            <a:gdLst/>
            <a:ahLst/>
            <a:cxnLst>
              <a:cxn ang="0">
                <a:pos x="wd2" y="hd2"/>
              </a:cxn>
              <a:cxn ang="5400000">
                <a:pos x="wd2" y="hd2"/>
              </a:cxn>
              <a:cxn ang="10800000">
                <a:pos x="wd2" y="hd2"/>
              </a:cxn>
              <a:cxn ang="16200000">
                <a:pos x="wd2" y="hd2"/>
              </a:cxn>
            </a:cxnLst>
            <a:rect l="0" t="0" r="r" b="b"/>
            <a:pathLst>
              <a:path w="21600" h="21292" fill="norm" stroke="1" extrusionOk="0">
                <a:moveTo>
                  <a:pt x="0" y="21281"/>
                </a:moveTo>
                <a:cubicBezTo>
                  <a:pt x="1467" y="21409"/>
                  <a:pt x="2903" y="20372"/>
                  <a:pt x="4053" y="18373"/>
                </a:cubicBezTo>
                <a:cubicBezTo>
                  <a:pt x="5817" y="15308"/>
                  <a:pt x="6649" y="10510"/>
                  <a:pt x="7865" y="6394"/>
                </a:cubicBezTo>
                <a:cubicBezTo>
                  <a:pt x="8779" y="3303"/>
                  <a:pt x="9998" y="332"/>
                  <a:pt x="11667" y="24"/>
                </a:cubicBezTo>
                <a:cubicBezTo>
                  <a:pt x="12834" y="-191"/>
                  <a:pt x="13934" y="1040"/>
                  <a:pt x="14697" y="2997"/>
                </a:cubicBezTo>
                <a:cubicBezTo>
                  <a:pt x="15538" y="5156"/>
                  <a:pt x="15882" y="7962"/>
                  <a:pt x="16323" y="10624"/>
                </a:cubicBezTo>
                <a:cubicBezTo>
                  <a:pt x="16606" y="12331"/>
                  <a:pt x="16995" y="14087"/>
                  <a:pt x="17776" y="14647"/>
                </a:cubicBezTo>
                <a:cubicBezTo>
                  <a:pt x="19326" y="15760"/>
                  <a:pt x="20488" y="11998"/>
                  <a:pt x="20985" y="7953"/>
                </a:cubicBezTo>
                <a:cubicBezTo>
                  <a:pt x="21197" y="6226"/>
                  <a:pt x="21402" y="4496"/>
                  <a:pt x="21600" y="2761"/>
                </a:cubicBezTo>
              </a:path>
            </a:pathLst>
          </a:custGeom>
          <a:ln w="12700">
            <a:solidFill>
              <a:srgbClr val="0365C0"/>
            </a:solidFill>
            <a:bevel/>
          </a:ln>
          <a:effectLst>
            <a:outerShdw sx="100000" sy="100000" kx="0" ky="0" algn="b" rotWithShape="0" blurRad="25400" dist="12700" dir="540000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1724" name="Shape 1724"/>
          <p:cNvSpPr/>
          <p:nvPr/>
        </p:nvSpPr>
        <p:spPr>
          <a:xfrm>
            <a:off x="12143536" y="1020428"/>
            <a:ext cx="744628"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747776">
              <a:defRPr sz="1600">
                <a:latin typeface="ヒラギノ角ゴ Pro W3"/>
                <a:ea typeface="ヒラギノ角ゴ Pro W3"/>
                <a:cs typeface="ヒラギノ角ゴ Pro W3"/>
                <a:sym typeface="ヒラギノ角ゴ Pro W3"/>
              </a:defRPr>
            </a:lvl1pPr>
          </a:lstStyle>
          <a:p>
            <a:pPr/>
            <a:r>
              <a:t>Stable</a:t>
            </a:r>
          </a:p>
        </p:txBody>
      </p:sp>
      <p:sp>
        <p:nvSpPr>
          <p:cNvPr id="1725" name="Shape 1725"/>
          <p:cNvSpPr/>
          <p:nvPr/>
        </p:nvSpPr>
        <p:spPr>
          <a:xfrm>
            <a:off x="11996383" y="2408854"/>
            <a:ext cx="1" cy="572528"/>
          </a:xfrm>
          <a:prstGeom prst="line">
            <a:avLst/>
          </a:prstGeom>
          <a:ln w="12700">
            <a:solidFill>
              <a:srgbClr val="FF2600"/>
            </a:solidFill>
            <a:bevel/>
            <a:tailEnd type="triangle"/>
          </a:ln>
          <a:effectLst>
            <a:outerShdw sx="100000" sy="100000" kx="0" ky="0" algn="b" rotWithShape="0" blurRad="25400" dist="12700" dir="5400000">
              <a:srgbClr val="000000">
                <a:alpha val="50000"/>
              </a:srgbClr>
            </a:outerShdw>
          </a:effectLst>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1726" name="Shape 1726"/>
          <p:cNvSpPr/>
          <p:nvPr/>
        </p:nvSpPr>
        <p:spPr>
          <a:xfrm>
            <a:off x="12227833" y="2300239"/>
            <a:ext cx="638545" cy="43639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747776">
              <a:defRPr b="1" i="1" sz="2200">
                <a:solidFill>
                  <a:srgbClr val="FF2600"/>
                </a:solidFill>
                <a:latin typeface="Helvetica Neue"/>
                <a:ea typeface="Helvetica Neue"/>
                <a:cs typeface="Helvetica Neue"/>
                <a:sym typeface="Helvetica Neue"/>
              </a:defRPr>
            </a:pPr>
            <a:r>
              <a:t>m</a:t>
            </a:r>
            <a:r>
              <a:rPr baseline="-5999"/>
              <a:t>t</a:t>
            </a:r>
            <a:r>
              <a:t>↑</a:t>
            </a:r>
          </a:p>
        </p:txBody>
      </p:sp>
      <p:sp>
        <p:nvSpPr>
          <p:cNvPr id="1727" name="Shape 1727"/>
          <p:cNvSpPr/>
          <p:nvPr/>
        </p:nvSpPr>
        <p:spPr>
          <a:xfrm>
            <a:off x="4781446" y="6894962"/>
            <a:ext cx="53171" cy="61958"/>
          </a:xfrm>
          <a:prstGeom prst="ellipse">
            <a:avLst/>
          </a:prstGeom>
          <a:blipFill>
            <a:blip r:embed="rId7"/>
          </a:blipFill>
          <a:ln w="12700">
            <a:miter lim="400000"/>
          </a:ln>
          <a:effectLst>
            <a:outerShdw sx="100000" sy="100000" kx="0" ky="0" algn="b" rotWithShape="0" blurRad="0" dist="0" dir="5400000">
              <a:srgbClr val="000000">
                <a:alpha val="50000"/>
              </a:srgbClr>
            </a:outerShdw>
          </a:effectLst>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728" name="Shape 1728"/>
          <p:cNvSpPr/>
          <p:nvPr/>
        </p:nvSpPr>
        <p:spPr>
          <a:xfrm>
            <a:off x="4597275" y="4450803"/>
            <a:ext cx="6834591" cy="437133"/>
          </a:xfrm>
          <a:prstGeom prst="rect">
            <a:avLst/>
          </a:prstGeom>
          <a:ln w="25400">
            <a:solidFill>
              <a:srgbClr val="FF2600"/>
            </a:solidFill>
            <a:bevel/>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defRPr b="1" i="1" sz="2000">
                <a:latin typeface="Helvetica Neue"/>
                <a:ea typeface="Helvetica Neue"/>
                <a:cs typeface="Helvetica Neue"/>
                <a:sym typeface="Helvetica Neue"/>
              </a:defRPr>
            </a:lvl1pPr>
          </a:lstStyle>
          <a:p>
            <a:pPr/>
            <a:r>
              <a:t>At LHC, theory error limits the precision to ~500MeV.</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68" name="Shape 868"/>
          <p:cNvSpPr/>
          <p:nvPr/>
        </p:nvSpPr>
        <p:spPr>
          <a:xfrm>
            <a:off x="10314088" y="5754114"/>
            <a:ext cx="2879722" cy="3584086"/>
          </a:xfrm>
          <a:prstGeom prst="rect">
            <a:avLst/>
          </a:prstGeom>
          <a:solidFill>
            <a:srgbClr val="C6E6E9">
              <a:alpha val="90000"/>
            </a:srgbClr>
          </a:solidFill>
          <a:ln w="3175">
            <a:solidFill>
              <a:srgbClr val="FFFFFF">
                <a:alpha val="90000"/>
              </a:srgbClr>
            </a:solidFill>
            <a:miter lim="400000"/>
          </a:ln>
        </p:spPr>
        <p:txBody>
          <a:bodyPr lIns="48767" tIns="48767" rIns="48767" bIns="48767" anchor="ctr"/>
          <a:lstStyle/>
          <a:p>
            <a:pPr algn="ctr" defTabSz="650240">
              <a:lnSpc>
                <a:spcPts val="4000"/>
              </a:lnSpc>
              <a:tabLst>
                <a:tab pos="1181100" algn="l"/>
              </a:tabLst>
              <a:defRPr sz="34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869" name="Shape 869"/>
          <p:cNvSpPr/>
          <p:nvPr/>
        </p:nvSpPr>
        <p:spPr>
          <a:xfrm>
            <a:off x="446483" y="1769564"/>
            <a:ext cx="2890420"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3200">
                <a:solidFill>
                  <a:srgbClr val="0433FF"/>
                </a:solidFill>
                <a:latin typeface="Helvetica Neue"/>
                <a:ea typeface="Helvetica Neue"/>
                <a:cs typeface="Helvetica Neue"/>
                <a:sym typeface="Helvetica Neue"/>
              </a:defRPr>
            </a:lvl1pPr>
          </a:lstStyle>
          <a:p>
            <a:pPr/>
            <a:r>
              <a:t>2 Pillars of SM</a:t>
            </a:r>
          </a:p>
        </p:txBody>
      </p:sp>
      <p:sp>
        <p:nvSpPr>
          <p:cNvPr id="870" name="Shape 870"/>
          <p:cNvSpPr/>
          <p:nvPr/>
        </p:nvSpPr>
        <p:spPr>
          <a:xfrm>
            <a:off x="8900776" y="2324779"/>
            <a:ext cx="4001695"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2400">
                <a:latin typeface="Helvetica Neue"/>
                <a:ea typeface="Helvetica Neue"/>
                <a:cs typeface="Helvetica Neue"/>
                <a:sym typeface="Helvetica Neue"/>
              </a:defRPr>
            </a:pPr>
            <a:r>
              <a:rPr b="1">
                <a:solidFill>
                  <a:srgbClr val="FF2600"/>
                </a:solidFill>
              </a:rPr>
              <a:t>Vacuum filled with weak charge</a:t>
            </a:r>
            <a:r>
              <a:rPr b="1"/>
              <a:t> (evidence: H125)</a:t>
            </a:r>
          </a:p>
        </p:txBody>
      </p:sp>
      <p:sp>
        <p:nvSpPr>
          <p:cNvPr id="871" name="Shape 871"/>
          <p:cNvSpPr/>
          <p:nvPr/>
        </p:nvSpPr>
        <p:spPr>
          <a:xfrm>
            <a:off x="8991737" y="3496755"/>
            <a:ext cx="3498551" cy="1934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b="1" sz="2400">
                <a:solidFill>
                  <a:srgbClr val="0433FF"/>
                </a:solidFill>
                <a:latin typeface="Helvetica Neue"/>
                <a:ea typeface="Helvetica Neue"/>
                <a:cs typeface="Helvetica Neue"/>
                <a:sym typeface="Helvetica Neue"/>
              </a:defRPr>
            </a:lvl1pPr>
          </a:lstStyle>
          <a:p>
            <a:pPr/>
            <a:r>
              <a:t>Nature of the Higgs field, its multiplet structure, dynamics behind it, is all unknown!</a:t>
            </a:r>
          </a:p>
        </p:txBody>
      </p:sp>
      <p:grpSp>
        <p:nvGrpSpPr>
          <p:cNvPr id="874" name="Group 874"/>
          <p:cNvGrpSpPr/>
          <p:nvPr/>
        </p:nvGrpSpPr>
        <p:grpSpPr>
          <a:xfrm>
            <a:off x="163779" y="7905113"/>
            <a:ext cx="10543273" cy="1783385"/>
            <a:chOff x="0" y="0"/>
            <a:chExt cx="10543271" cy="1783384"/>
          </a:xfrm>
        </p:grpSpPr>
        <p:sp>
          <p:nvSpPr>
            <p:cNvPr id="873" name="Shape 873"/>
            <p:cNvSpPr/>
            <p:nvPr/>
          </p:nvSpPr>
          <p:spPr>
            <a:xfrm>
              <a:off x="215900" y="139700"/>
              <a:ext cx="10111472" cy="122458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584200">
                <a:defRPr b="1" sz="2400">
                  <a:latin typeface="Helvetica Neue"/>
                  <a:ea typeface="Helvetica Neue"/>
                  <a:cs typeface="Helvetica Neue"/>
                  <a:sym typeface="Helvetica Neue"/>
                </a:defRPr>
              </a:pPr>
              <a:r>
                <a:rPr b="0"/>
                <a:t>The SM does not explain </a:t>
              </a:r>
              <a:r>
                <a:rPr>
                  <a:solidFill>
                    <a:srgbClr val="FF2600"/>
                  </a:solidFill>
                </a:rPr>
                <a:t>why the Higgs field developed a vacuum expectation value</a:t>
              </a:r>
              <a:r>
                <a:t> (                        )! The answer forks depending on whether </a:t>
              </a:r>
              <a:r>
                <a:rPr>
                  <a:solidFill>
                    <a:srgbClr val="0433FF"/>
                  </a:solidFill>
                </a:rPr>
                <a:t>H125 is elementary or composite!</a:t>
              </a:r>
            </a:p>
          </p:txBody>
        </p:sp>
        <p:pic>
          <p:nvPicPr>
            <p:cNvPr id="872" name=""/>
            <p:cNvPicPr>
              <a:picLocks noChangeAspect="0"/>
            </p:cNvPicPr>
            <p:nvPr/>
          </p:nvPicPr>
          <p:blipFill>
            <a:blip r:embed="rId2">
              <a:extLst/>
            </a:blip>
            <a:stretch>
              <a:fillRect/>
            </a:stretch>
          </p:blipFill>
          <p:spPr>
            <a:xfrm>
              <a:off x="0" y="-1"/>
              <a:ext cx="10543273" cy="1783386"/>
            </a:xfrm>
            <a:prstGeom prst="rect">
              <a:avLst/>
            </a:prstGeom>
            <a:effectLst/>
          </p:spPr>
        </p:pic>
      </p:grpSp>
      <p:sp>
        <p:nvSpPr>
          <p:cNvPr id="875" name="Shape 875"/>
          <p:cNvSpPr/>
          <p:nvPr/>
        </p:nvSpPr>
        <p:spPr>
          <a:xfrm>
            <a:off x="3115715" y="8428896"/>
            <a:ext cx="2205111" cy="5248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algn="ctr" defTabSz="830862">
              <a:spcBef>
                <a:spcPts val="200"/>
              </a:spcBef>
              <a:defRPr sz="2800">
                <a:latin typeface="Helvetica Neue"/>
                <a:ea typeface="Helvetica Neue"/>
                <a:cs typeface="Helvetica Neue"/>
                <a:sym typeface="Helvetica Neue"/>
              </a:defRPr>
            </a:pPr>
            <a:r>
              <a:rPr b="1" i="1">
                <a:solidFill>
                  <a:srgbClr val="FF2C79"/>
                </a:solidFill>
              </a:rPr>
              <a:t>Why μ</a:t>
            </a:r>
            <a:r>
              <a:rPr b="1" baseline="31999" i="1">
                <a:solidFill>
                  <a:srgbClr val="FF2C79"/>
                </a:solidFill>
              </a:rPr>
              <a:t>2</a:t>
            </a:r>
            <a:r>
              <a:rPr b="1" i="1">
                <a:solidFill>
                  <a:srgbClr val="FF2C79"/>
                </a:solidFill>
              </a:rPr>
              <a:t> &lt; 0?</a:t>
            </a:r>
            <a:r>
              <a:t> </a:t>
            </a:r>
          </a:p>
        </p:txBody>
      </p:sp>
      <p:sp>
        <p:nvSpPr>
          <p:cNvPr id="876" name="Shape 876"/>
          <p:cNvSpPr/>
          <p:nvPr/>
        </p:nvSpPr>
        <p:spPr>
          <a:xfrm>
            <a:off x="1884493" y="107003"/>
            <a:ext cx="891380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4200">
                <a:latin typeface="Helvetica Neue"/>
                <a:ea typeface="Helvetica Neue"/>
                <a:cs typeface="Helvetica Neue"/>
                <a:sym typeface="Helvetica Neue"/>
              </a:defRPr>
            </a:lvl1pPr>
          </a:lstStyle>
          <a:p>
            <a:pPr/>
            <a:r>
              <a:t>Why is the EW scale so important?</a:t>
            </a:r>
          </a:p>
        </p:txBody>
      </p:sp>
      <p:sp>
        <p:nvSpPr>
          <p:cNvPr id="877" name="Shape 877"/>
          <p:cNvSpPr/>
          <p:nvPr/>
        </p:nvSpPr>
        <p:spPr>
          <a:xfrm>
            <a:off x="389587" y="4093667"/>
            <a:ext cx="2660804" cy="1566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2400">
                <a:latin typeface="Helvetica Neue"/>
                <a:ea typeface="Helvetica Neue"/>
                <a:cs typeface="Helvetica Neue"/>
                <a:sym typeface="Helvetica Neue"/>
              </a:defRPr>
            </a:pPr>
            <a:r>
              <a:t>Success of SM</a:t>
            </a:r>
            <a:br/>
            <a:r>
              <a:t>= success of</a:t>
            </a:r>
            <a:br/>
            <a:r>
              <a:t>   gauge theory</a:t>
            </a:r>
            <a:br/>
            <a:r>
              <a:t>　(left pillar)</a:t>
            </a:r>
          </a:p>
        </p:txBody>
      </p:sp>
      <p:sp>
        <p:nvSpPr>
          <p:cNvPr id="878" name="Shape 878"/>
          <p:cNvSpPr/>
          <p:nvPr/>
        </p:nvSpPr>
        <p:spPr>
          <a:xfrm>
            <a:off x="3069507" y="844677"/>
            <a:ext cx="670407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3000">
                <a:solidFill>
                  <a:srgbClr val="2E467F"/>
                </a:solidFill>
                <a:latin typeface="Helvetica Neue"/>
                <a:ea typeface="Helvetica Neue"/>
                <a:cs typeface="Helvetica Neue"/>
                <a:sym typeface="Helvetica Neue"/>
              </a:defRPr>
            </a:lvl1pPr>
          </a:lstStyle>
          <a:p>
            <a:pPr/>
            <a:r>
              <a:t>Mystery of something in the vacuum</a:t>
            </a:r>
          </a:p>
        </p:txBody>
      </p:sp>
      <p:sp>
        <p:nvSpPr>
          <p:cNvPr id="879" name="Shape 879"/>
          <p:cNvSpPr/>
          <p:nvPr/>
        </p:nvSpPr>
        <p:spPr>
          <a:xfrm>
            <a:off x="507139" y="6079567"/>
            <a:ext cx="235519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400">
                <a:solidFill>
                  <a:srgbClr val="FF2600"/>
                </a:solidFill>
                <a:latin typeface="Helvetica Neue"/>
                <a:ea typeface="Helvetica Neue"/>
                <a:cs typeface="Helvetica Neue"/>
                <a:sym typeface="Helvetica Neue"/>
              </a:defRPr>
            </a:lvl1pPr>
          </a:lstStyle>
          <a:p>
            <a:pPr/>
            <a:r>
              <a:t>Precisely tested!</a:t>
            </a:r>
          </a:p>
        </p:txBody>
      </p:sp>
      <p:sp>
        <p:nvSpPr>
          <p:cNvPr id="880" name="Shape 880"/>
          <p:cNvSpPr/>
          <p:nvPr/>
        </p:nvSpPr>
        <p:spPr>
          <a:xfrm>
            <a:off x="321282" y="4038265"/>
            <a:ext cx="2797414" cy="2666178"/>
          </a:xfrm>
          <a:prstGeom prst="rect">
            <a:avLst/>
          </a:prstGeom>
          <a:ln w="12700">
            <a:solidFill>
              <a:srgbClr val="0365C0"/>
            </a:solidFill>
            <a:bevel/>
          </a:ln>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sp>
        <p:nvSpPr>
          <p:cNvPr id="881" name="Shape 881"/>
          <p:cNvSpPr/>
          <p:nvPr/>
        </p:nvSpPr>
        <p:spPr>
          <a:xfrm>
            <a:off x="8823967" y="2241521"/>
            <a:ext cx="3985439" cy="3328173"/>
          </a:xfrm>
          <a:prstGeom prst="rect">
            <a:avLst/>
          </a:prstGeom>
          <a:ln w="12700">
            <a:solidFill>
              <a:srgbClr val="0365C0"/>
            </a:solidFill>
            <a:bevel/>
          </a:ln>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sp>
        <p:nvSpPr>
          <p:cNvPr id="882" name="Shape 882"/>
          <p:cNvSpPr/>
          <p:nvPr/>
        </p:nvSpPr>
        <p:spPr>
          <a:xfrm flipH="1">
            <a:off x="7905476" y="4100589"/>
            <a:ext cx="918120" cy="918121"/>
          </a:xfrm>
          <a:prstGeom prst="line">
            <a:avLst/>
          </a:prstGeom>
          <a:ln w="12700">
            <a:solidFill>
              <a:srgbClr val="0365C0"/>
            </a:solidFill>
            <a:bevel/>
            <a:tailEnd type="triangle"/>
          </a:ln>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883" name="Shape 883"/>
          <p:cNvSpPr/>
          <p:nvPr/>
        </p:nvSpPr>
        <p:spPr>
          <a:xfrm>
            <a:off x="3116501" y="4214889"/>
            <a:ext cx="918120" cy="918121"/>
          </a:xfrm>
          <a:prstGeom prst="line">
            <a:avLst/>
          </a:prstGeom>
          <a:ln w="12700">
            <a:solidFill>
              <a:srgbClr val="0365C0"/>
            </a:solidFill>
            <a:bevel/>
            <a:tailEnd type="triangle"/>
          </a:ln>
        </p:spPr>
        <p:txBody>
          <a:bodyPr lIns="45718" tIns="45718" rIns="45718" bIns="45718"/>
          <a:lstStyle/>
          <a:p>
            <a:pPr marR="424281" algn="just" defTabSz="585216">
              <a:lnSpc>
                <a:spcPct val="120000"/>
              </a:lnSpc>
              <a:defRPr sz="2200">
                <a:solidFill>
                  <a:srgbClr val="FF2600"/>
                </a:solidFill>
                <a:latin typeface="ＭＳ 明朝"/>
                <a:ea typeface="ＭＳ 明朝"/>
                <a:cs typeface="ＭＳ 明朝"/>
                <a:sym typeface="ＭＳ 明朝"/>
              </a:defRPr>
            </a:pPr>
          </a:p>
        </p:txBody>
      </p:sp>
      <p:sp>
        <p:nvSpPr>
          <p:cNvPr id="884" name="Shape 884"/>
          <p:cNvSpPr/>
          <p:nvPr/>
        </p:nvSpPr>
        <p:spPr>
          <a:xfrm rot="6270010">
            <a:off x="8196788" y="6476004"/>
            <a:ext cx="2025827" cy="585876"/>
          </a:xfrm>
          <a:prstGeom prst="rightArrow">
            <a:avLst>
              <a:gd name="adj1" fmla="val 32000"/>
              <a:gd name="adj2" fmla="val 177578"/>
            </a:avLst>
          </a:prstGeom>
          <a:solidFill>
            <a:srgbClr val="FFFFFF"/>
          </a:solidFill>
          <a:ln w="12700">
            <a:solidFill>
              <a:srgbClr val="0365C0"/>
            </a:solidFill>
            <a:bevel/>
          </a:ln>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pic>
        <p:nvPicPr>
          <p:cNvPr id="885" name="pasted-image.pdf"/>
          <p:cNvPicPr>
            <a:picLocks noChangeAspect="1"/>
          </p:cNvPicPr>
          <p:nvPr/>
        </p:nvPicPr>
        <p:blipFill>
          <a:blip r:embed="rId3">
            <a:extLst/>
          </a:blip>
          <a:stretch>
            <a:fillRect/>
          </a:stretch>
        </p:blipFill>
        <p:spPr>
          <a:xfrm>
            <a:off x="10329941" y="5869546"/>
            <a:ext cx="2660803" cy="497151"/>
          </a:xfrm>
          <a:prstGeom prst="rect">
            <a:avLst/>
          </a:prstGeom>
          <a:ln w="88900">
            <a:miter lim="400000"/>
          </a:ln>
        </p:spPr>
      </p:pic>
      <p:pic>
        <p:nvPicPr>
          <p:cNvPr id="886" name="pasted8.pdf"/>
          <p:cNvPicPr>
            <a:picLocks noChangeAspect="1"/>
          </p:cNvPicPr>
          <p:nvPr/>
        </p:nvPicPr>
        <p:blipFill>
          <a:blip r:embed="rId4">
            <a:extLst/>
          </a:blip>
          <a:stretch>
            <a:fillRect/>
          </a:stretch>
        </p:blipFill>
        <p:spPr>
          <a:xfrm>
            <a:off x="10946202" y="6455595"/>
            <a:ext cx="1844093" cy="2738110"/>
          </a:xfrm>
          <a:prstGeom prst="rect">
            <a:avLst/>
          </a:prstGeom>
          <a:ln w="88900">
            <a:miter lim="400000"/>
          </a:ln>
        </p:spPr>
      </p:pic>
      <p:pic>
        <p:nvPicPr>
          <p:cNvPr id="887" name="pasted-image.pdf"/>
          <p:cNvPicPr>
            <a:picLocks noChangeAspect="1"/>
          </p:cNvPicPr>
          <p:nvPr/>
        </p:nvPicPr>
        <p:blipFill>
          <a:blip r:embed="rId5">
            <a:extLst/>
          </a:blip>
          <a:stretch>
            <a:fillRect/>
          </a:stretch>
        </p:blipFill>
        <p:spPr>
          <a:xfrm>
            <a:off x="2902444" y="1989772"/>
            <a:ext cx="5840934" cy="5637518"/>
          </a:xfrm>
          <a:prstGeom prst="rect">
            <a:avLst/>
          </a:prstGeom>
          <a:ln w="88900">
            <a:miter lim="400000"/>
          </a:ln>
        </p:spPr>
      </p:pic>
      <p:sp>
        <p:nvSpPr>
          <p:cNvPr id="888" name="Shape 888"/>
          <p:cNvSpPr/>
          <p:nvPr/>
        </p:nvSpPr>
        <p:spPr>
          <a:xfrm>
            <a:off x="5074566" y="1828449"/>
            <a:ext cx="140695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400">
                <a:solidFill>
                  <a:srgbClr val="FF2600"/>
                </a:solidFill>
                <a:latin typeface="Helvetica Neue"/>
                <a:ea typeface="Helvetica Neue"/>
                <a:cs typeface="Helvetica Neue"/>
                <a:sym typeface="Helvetica Neue"/>
              </a:defRPr>
            </a:lvl1pPr>
          </a:lstStyle>
          <a:p>
            <a:pPr/>
            <a:r>
              <a:t>Unknown</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730" name="Shape 1730"/>
          <p:cNvSpPr/>
          <p:nvPr>
            <p:ph type="sldNum" sz="quarter" idx="2"/>
          </p:nvPr>
        </p:nvSpPr>
        <p:spPr>
          <a:xfrm>
            <a:off x="12121058" y="9256710"/>
            <a:ext cx="148234" cy="22195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31" name="Shape 1731"/>
          <p:cNvSpPr/>
          <p:nvPr/>
        </p:nvSpPr>
        <p:spPr>
          <a:xfrm>
            <a:off x="2183528" y="2069837"/>
            <a:ext cx="6175829"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a:r>
              <a:t>arXiv: 1502.01030: 4-loop mass relation</a:t>
            </a:r>
          </a:p>
        </p:txBody>
      </p:sp>
      <p:sp>
        <p:nvSpPr>
          <p:cNvPr id="1732" name="Shape 1732"/>
          <p:cNvSpPr/>
          <p:nvPr/>
        </p:nvSpPr>
        <p:spPr>
          <a:xfrm>
            <a:off x="2218742" y="3309809"/>
            <a:ext cx="7852154"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a:r>
              <a:t>arXiv: 1506.06542: MSbar mass to 20MeV (Kiyo ..)</a:t>
            </a:r>
          </a:p>
        </p:txBody>
      </p:sp>
      <p:sp>
        <p:nvSpPr>
          <p:cNvPr id="1733" name="Shape 1733"/>
          <p:cNvSpPr/>
          <p:nvPr/>
        </p:nvSpPr>
        <p:spPr>
          <a:xfrm>
            <a:off x="2183528" y="2689823"/>
            <a:ext cx="1006309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a:r>
              <a:t>arXiv: 1506.06864: NNNLO QCD completed for S-wave threshold</a:t>
            </a:r>
          </a:p>
        </p:txBody>
      </p:sp>
      <p:sp>
        <p:nvSpPr>
          <p:cNvPr id="1734" name="Shape 1734"/>
          <p:cNvSpPr/>
          <p:nvPr/>
        </p:nvSpPr>
        <p:spPr>
          <a:xfrm>
            <a:off x="2218742" y="5743278"/>
            <a:ext cx="682429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a:r>
              <a:t>arXiv: 1505.06020: Anomalous ttZ couplings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6" name="Shape 1736"/>
          <p:cNvSpPr/>
          <p:nvPr>
            <p:ph type="title" idx="4294967295"/>
          </p:nvPr>
        </p:nvSpPr>
        <p:spPr>
          <a:xfrm>
            <a:off x="777931" y="2515387"/>
            <a:ext cx="11448938" cy="4722826"/>
          </a:xfrm>
          <a:prstGeom prst="rect">
            <a:avLst/>
          </a:prstGeom>
          <a:ln>
            <a:miter lim="400000"/>
          </a:ln>
        </p:spPr>
        <p:txBody>
          <a:bodyPr lIns="65022" tIns="65022" rIns="65022" bIns="65022">
            <a:normAutofit fontScale="100000" lnSpcReduction="0"/>
          </a:bodyPr>
          <a:lstStyle/>
          <a:p>
            <a:pPr defTabSz="905255">
              <a:defRPr b="1" i="1" sz="9900">
                <a:uFillTx/>
                <a:latin typeface="Helvetica Neue"/>
                <a:ea typeface="Helvetica Neue"/>
                <a:cs typeface="Helvetica Neue"/>
                <a:sym typeface="Helvetica Neue"/>
              </a:defRPr>
            </a:pPr>
            <a:r>
              <a:t>Direct Searches for</a:t>
            </a:r>
          </a:p>
          <a:p>
            <a:pPr defTabSz="905255">
              <a:defRPr b="1" i="1" sz="9900">
                <a:uFillTx/>
                <a:latin typeface="Helvetica Neue"/>
                <a:ea typeface="Helvetica Neue"/>
                <a:cs typeface="Helvetica Neue"/>
                <a:sym typeface="Helvetica Neue"/>
              </a:defRPr>
            </a:pPr>
            <a:r>
              <a:rPr>
                <a:uFill>
                  <a:solidFill>
                    <a:srgbClr val="000000"/>
                  </a:solidFill>
                </a:uFill>
              </a:rPr>
              <a:t>New Particles</a:t>
            </a:r>
          </a:p>
        </p:txBody>
      </p:sp>
      <p:sp>
        <p:nvSpPr>
          <p:cNvPr id="1737" name="Shape 1737"/>
          <p:cNvSpPr/>
          <p:nvPr/>
        </p:nvSpPr>
        <p:spPr>
          <a:xfrm>
            <a:off x="9318625" y="9122781"/>
            <a:ext cx="3035300" cy="35199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r" defTabSz="914400">
              <a:lnSpc>
                <a:spcPct val="90000"/>
              </a:lnSpc>
              <a:defRPr sz="1600">
                <a:solidFill>
                  <a:srgbClr val="888888"/>
                </a:solidFill>
                <a:uFill>
                  <a:solidFill>
                    <a:srgbClr val="888888"/>
                  </a:solidFill>
                </a:uFill>
                <a:latin typeface="Arial"/>
                <a:ea typeface="Arial"/>
                <a:cs typeface="Arial"/>
                <a:sym typeface="Arial"/>
              </a:defRPr>
            </a:lvl1pPr>
          </a:lstStyle>
          <a:p>
            <a:pPr>
              <a:defRPr sz="1800">
                <a:solidFill>
                  <a:srgbClr val="000000"/>
                </a:solidFill>
                <a:uFillTx/>
              </a:defRPr>
            </a:pPr>
            <a:r>
              <a:rPr sz="1600">
                <a:solidFill>
                  <a:srgbClr val="888888"/>
                </a:solidFill>
                <a:uFill>
                  <a:solidFill>
                    <a:srgbClr val="888888"/>
                  </a:solidFill>
                </a:uFill>
              </a:rPr>
              <a:t>14</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9" name="Shape 1739"/>
          <p:cNvSpPr/>
          <p:nvPr/>
        </p:nvSpPr>
        <p:spPr>
          <a:xfrm>
            <a:off x="603649" y="2543158"/>
            <a:ext cx="11480582" cy="55364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584200">
              <a:defRPr sz="7100">
                <a:solidFill>
                  <a:srgbClr val="FF2600"/>
                </a:solidFill>
                <a:latin typeface="Helvetica Neue"/>
                <a:ea typeface="Helvetica Neue"/>
                <a:cs typeface="Helvetica Neue"/>
                <a:sym typeface="Helvetica Neue"/>
              </a:defRPr>
            </a:pPr>
            <a:r>
              <a:rPr b="1"/>
              <a:t>ILC, too, is an energy frontier machine!</a:t>
            </a:r>
            <a:endParaRPr b="1"/>
          </a:p>
          <a:p>
            <a:pPr algn="ctr" defTabSz="584200">
              <a:defRPr i="1" sz="7100">
                <a:latin typeface="Helvetica Neue"/>
                <a:ea typeface="Helvetica Neue"/>
                <a:cs typeface="Helvetica Neue"/>
                <a:sym typeface="Helvetica Neue"/>
              </a:defRPr>
            </a:pPr>
            <a:r>
              <a:t>It will enter </a:t>
            </a:r>
            <a:r>
              <a:rPr b="1"/>
              <a:t>an uncharted region never explored by any e</a:t>
            </a:r>
            <a:r>
              <a:rPr b="1" baseline="31999"/>
              <a:t>+</a:t>
            </a:r>
            <a:r>
              <a:rPr b="1"/>
              <a:t>e</a:t>
            </a:r>
            <a:r>
              <a:rPr b="1" baseline="31999"/>
              <a:t>- </a:t>
            </a:r>
            <a:r>
              <a:rPr b="1"/>
              <a:t>collider!</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741" name="Shape 1741"/>
          <p:cNvSpPr/>
          <p:nvPr/>
        </p:nvSpPr>
        <p:spPr>
          <a:xfrm>
            <a:off x="355709" y="1225555"/>
            <a:ext cx="10308436" cy="76414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747776">
              <a:defRPr sz="2400">
                <a:solidFill>
                  <a:srgbClr val="FF2600"/>
                </a:solidFill>
                <a:latin typeface="Helvetica Neue"/>
                <a:ea typeface="Helvetica Neue"/>
                <a:cs typeface="Helvetica Neue"/>
                <a:sym typeface="Helvetica Neue"/>
              </a:defRPr>
            </a:pPr>
            <a:r>
              <a:rPr b="1"/>
              <a:t>ILC, too, is an energy frontier machine!</a:t>
            </a:r>
            <a:endParaRPr b="1"/>
          </a:p>
          <a:p>
            <a:pPr defTabSz="747776">
              <a:defRPr b="1" i="1" sz="2400">
                <a:latin typeface="Helvetica Neue"/>
                <a:ea typeface="Helvetica Neue"/>
                <a:cs typeface="Helvetica Neue"/>
                <a:sym typeface="Helvetica Neue"/>
              </a:defRPr>
            </a:pPr>
            <a:r>
              <a:t>　→ </a:t>
            </a:r>
            <a:r>
              <a:rPr b="0"/>
              <a:t>It will enter </a:t>
            </a:r>
            <a:r>
              <a:t>an uncharted region for e</a:t>
            </a:r>
            <a:r>
              <a:rPr baseline="31999"/>
              <a:t>+</a:t>
            </a:r>
            <a:r>
              <a:t>e</a:t>
            </a:r>
            <a:r>
              <a:rPr baseline="31999"/>
              <a:t>- </a:t>
            </a:r>
            <a:r>
              <a:t>colliders</a:t>
            </a:r>
          </a:p>
          <a:p>
            <a:pPr lvl="1" indent="457200" defTabSz="747776">
              <a:buClr>
                <a:srgbClr val="000000"/>
              </a:buClr>
              <a:buFont typeface="Arial"/>
              <a:defRPr sz="2400">
                <a:latin typeface="Helvetica Neue"/>
                <a:ea typeface="Helvetica Neue"/>
                <a:cs typeface="Helvetica Neue"/>
                <a:sym typeface="Helvetica Neue"/>
              </a:defRPr>
            </a:pPr>
            <a:r>
              <a:t>Thanks to well-defined initial states, clean environment w/o QCD BG, and polarized beams </a:t>
            </a:r>
            <a:r>
              <a:rPr b="1" i="1"/>
              <a:t>ILC can cover blind spots of LHC</a:t>
            </a:r>
            <a:br>
              <a:rPr sz="2200"/>
            </a:br>
            <a:endParaRPr sz="2200"/>
          </a:p>
          <a:p>
            <a:pPr lvl="1" indent="457200" defTabSz="747776">
              <a:buClr>
                <a:srgbClr val="000000"/>
              </a:buClr>
              <a:buFont typeface="Arial"/>
              <a:defRPr sz="2400">
                <a:latin typeface="Helvetica Neue"/>
                <a:ea typeface="Helvetica Neue"/>
                <a:cs typeface="Helvetica Neue"/>
                <a:sym typeface="Helvetica Neue"/>
              </a:defRPr>
            </a:pPr>
            <a:r>
              <a:t>eg. : </a:t>
            </a:r>
            <a:r>
              <a:rPr b="1">
                <a:solidFill>
                  <a:srgbClr val="0433FF"/>
                </a:solidFill>
              </a:rPr>
              <a:t>Searches for uncolored SUSY particles</a:t>
            </a:r>
            <a:endParaRPr b="1">
              <a:solidFill>
                <a:srgbClr val="0433FF"/>
              </a:solidFill>
            </a:endParaRPr>
          </a:p>
          <a:p>
            <a:pPr lvl="2" indent="914400" defTabSz="747776">
              <a:buClr>
                <a:srgbClr val="000000"/>
              </a:buClr>
              <a:buFont typeface="Arial"/>
              <a:defRPr sz="2400">
                <a:latin typeface="Helvetica Neue"/>
                <a:ea typeface="Helvetica Neue"/>
                <a:cs typeface="Helvetica Neue"/>
                <a:sym typeface="Helvetica Neue"/>
              </a:defRPr>
            </a:pPr>
            <a:r>
              <a:rPr sz="2200"/>
              <a:t>LHC: difficult to search if ΔM(from LSP) &lt; 20GeV</a:t>
            </a:r>
            <a:endParaRPr sz="2200"/>
          </a:p>
          <a:p>
            <a:pPr lvl="2" indent="914400" defTabSz="747776">
              <a:buClr>
                <a:srgbClr val="000000"/>
              </a:buClr>
              <a:buFont typeface="Arial"/>
              <a:defRPr sz="2400">
                <a:latin typeface="Helvetica Neue"/>
                <a:ea typeface="Helvetica Neue"/>
                <a:cs typeface="Helvetica Neue"/>
                <a:sym typeface="Helvetica Neue"/>
              </a:defRPr>
            </a:pPr>
            <a:r>
              <a:rPr sz="2200"/>
              <a:t>ILC:   possible even if ΔM(from LSP) &lt; 1GeV</a:t>
            </a:r>
            <a:br>
              <a:rPr sz="2200"/>
            </a:br>
            <a:r>
              <a:t>→ </a:t>
            </a:r>
            <a:r>
              <a:rPr b="1"/>
              <a:t>LHC’s blind spots are ILC’s sweet spot!</a:t>
            </a:r>
            <a:endParaRPr b="1"/>
          </a:p>
          <a:p>
            <a:pPr lvl="2" indent="914400" defTabSz="747776">
              <a:buClr>
                <a:srgbClr val="000000"/>
              </a:buClr>
              <a:buFont typeface="Arial"/>
              <a:defRPr sz="2400">
                <a:latin typeface="Helvetica Neue"/>
                <a:ea typeface="Helvetica Neue"/>
                <a:cs typeface="Helvetica Neue"/>
                <a:sym typeface="Helvetica Neue"/>
              </a:defRPr>
            </a:pPr>
            <a:r>
              <a:rPr b="1"/>
              <a:t>     </a:t>
            </a:r>
            <a:r>
              <a:t>example: </a:t>
            </a:r>
            <a:r>
              <a:rPr b="1">
                <a:solidFill>
                  <a:srgbClr val="0433FF"/>
                </a:solidFill>
              </a:rPr>
              <a:t>Natural Radiative SUSY</a:t>
            </a:r>
            <a:endParaRPr b="1">
              <a:solidFill>
                <a:srgbClr val="0433FF"/>
              </a:solidFill>
            </a:endParaRPr>
          </a:p>
          <a:p>
            <a:pPr lvl="4" indent="1828800" defTabSz="747776">
              <a:buClr>
                <a:srgbClr val="000000"/>
              </a:buClr>
              <a:buFont typeface="Arial"/>
              <a:defRPr sz="2400">
                <a:latin typeface="Helvetica Neue"/>
                <a:ea typeface="Helvetica Neue"/>
                <a:cs typeface="Helvetica Neue"/>
                <a:sym typeface="Helvetica Neue"/>
              </a:defRPr>
            </a:pPr>
            <a:r>
              <a:rPr b="1" sz="2200">
                <a:solidFill>
                  <a:srgbClr val="0433FF"/>
                </a:solidFill>
              </a:rPr>
              <a:t>Relatively light Higgsino-like chargino/LSP expected</a:t>
            </a:r>
            <a:endParaRPr b="1" sz="2200">
              <a:solidFill>
                <a:srgbClr val="0433FF"/>
              </a:solidFill>
            </a:endParaRPr>
          </a:p>
          <a:p>
            <a:pPr lvl="4" indent="1828800" defTabSz="747776">
              <a:buClr>
                <a:srgbClr val="000000"/>
              </a:buClr>
              <a:buFont typeface="Arial"/>
              <a:defRPr sz="2400">
                <a:latin typeface="Helvetica Neue"/>
                <a:ea typeface="Helvetica Neue"/>
                <a:cs typeface="Helvetica Neue"/>
                <a:sym typeface="Helvetica Neue"/>
              </a:defRPr>
            </a:pPr>
            <a:r>
              <a:rPr b="1" sz="2200">
                <a:solidFill>
                  <a:srgbClr val="FF2600"/>
                </a:solidFill>
              </a:rPr>
              <a:t>→ Compressed mass spectrum</a:t>
            </a:r>
            <a:endParaRPr b="1" sz="2200">
              <a:solidFill>
                <a:srgbClr val="FF2600"/>
              </a:solidFill>
            </a:endParaRPr>
          </a:p>
          <a:p>
            <a:pPr lvl="4" indent="1828800" defTabSz="747776">
              <a:buClr>
                <a:srgbClr val="000000"/>
              </a:buClr>
              <a:buFont typeface="Arial"/>
              <a:defRPr sz="2400">
                <a:latin typeface="Helvetica Neue"/>
                <a:ea typeface="Helvetica Neue"/>
                <a:cs typeface="Helvetica Neue"/>
                <a:sym typeface="Helvetica Neue"/>
              </a:defRPr>
            </a:pPr>
            <a:r>
              <a:rPr b="1" sz="2200">
                <a:solidFill>
                  <a:srgbClr val="0433FF"/>
                </a:solidFill>
              </a:rPr>
              <a:t>Power of beam polarization </a:t>
            </a:r>
            <a:br>
              <a:rPr b="1" sz="2200">
                <a:solidFill>
                  <a:srgbClr val="0433FF"/>
                </a:solidFill>
              </a:rPr>
            </a:br>
            <a:r>
              <a:rPr b="1" sz="2200">
                <a:solidFill>
                  <a:srgbClr val="0433FF"/>
                </a:solidFill>
              </a:rPr>
              <a:t>(decomposition of components)</a:t>
            </a:r>
            <a:endParaRPr b="1" sz="2200">
              <a:solidFill>
                <a:srgbClr val="0433FF"/>
              </a:solidFill>
            </a:endParaRPr>
          </a:p>
          <a:p>
            <a:pPr lvl="4" indent="1828800" defTabSz="747776">
              <a:buClr>
                <a:srgbClr val="000000"/>
              </a:buClr>
              <a:buFont typeface="Arial"/>
              <a:defRPr sz="2400">
                <a:latin typeface="Helvetica Neue"/>
                <a:ea typeface="Helvetica Neue"/>
                <a:cs typeface="Helvetica Neue"/>
                <a:sym typeface="Helvetica Neue"/>
              </a:defRPr>
            </a:pPr>
            <a:r>
              <a:rPr sz="2200"/>
              <a:t>→ M</a:t>
            </a:r>
            <a:r>
              <a:rPr baseline="-5999" sz="2200"/>
              <a:t>1</a:t>
            </a:r>
            <a:r>
              <a:rPr sz="2200"/>
              <a:t>, M</a:t>
            </a:r>
            <a:r>
              <a:rPr baseline="-5999" sz="2200"/>
              <a:t>2</a:t>
            </a:r>
            <a:r>
              <a:rPr sz="2200"/>
              <a:t> → </a:t>
            </a:r>
            <a:r>
              <a:rPr b="1" sz="2200"/>
              <a:t>Test of GUT relation</a:t>
            </a:r>
            <a:br>
              <a:rPr b="1" sz="2200"/>
            </a:br>
            <a:endParaRPr b="1" sz="2200"/>
          </a:p>
          <a:p>
            <a:pPr lvl="1" indent="914400" defTabSz="747776">
              <a:spcBef>
                <a:spcPts val="1900"/>
              </a:spcBef>
              <a:buClr>
                <a:srgbClr val="000000"/>
              </a:buClr>
              <a:buFont typeface="Arial"/>
              <a:defRPr sz="2400">
                <a:latin typeface="Helvetica Neue"/>
                <a:ea typeface="Helvetica Neue"/>
                <a:cs typeface="Helvetica Neue"/>
                <a:sym typeface="Helvetica Neue"/>
              </a:defRPr>
            </a:pPr>
            <a:r>
              <a:t>→ </a:t>
            </a:r>
            <a:r>
              <a:rPr>
                <a:solidFill>
                  <a:srgbClr val="0433FF"/>
                </a:solidFill>
              </a:rPr>
              <a:t>Dark Matter Searches</a:t>
            </a:r>
            <a:endParaRPr>
              <a:solidFill>
                <a:srgbClr val="0433FF"/>
              </a:solidFill>
            </a:endParaRPr>
          </a:p>
          <a:p>
            <a:pPr lvl="2" indent="1290917" defTabSz="747776">
              <a:buClr>
                <a:srgbClr val="000000"/>
              </a:buClr>
              <a:buFont typeface="Arial"/>
              <a:defRPr sz="2400">
                <a:latin typeface="Helvetica Neue"/>
                <a:ea typeface="Helvetica Neue"/>
                <a:cs typeface="Helvetica Neue"/>
                <a:sym typeface="Helvetica Neue"/>
              </a:defRPr>
            </a:pPr>
            <a:r>
              <a:t>M &lt; m</a:t>
            </a:r>
            <a:r>
              <a:rPr baseline="-10166"/>
              <a:t>h</a:t>
            </a:r>
            <a:r>
              <a:t>/2  → </a:t>
            </a:r>
            <a:r>
              <a:rPr b="1">
                <a:solidFill>
                  <a:srgbClr val="0433FF"/>
                </a:solidFill>
              </a:rPr>
              <a:t>Invisible Higgs decay</a:t>
            </a:r>
            <a:r>
              <a:t> (to BR&lt;1%)</a:t>
            </a:r>
          </a:p>
          <a:p>
            <a:pPr lvl="2" indent="1290917" defTabSz="747776">
              <a:buClr>
                <a:srgbClr val="000000"/>
              </a:buClr>
              <a:buFont typeface="Arial"/>
              <a:defRPr sz="2400">
                <a:latin typeface="Helvetica Neue"/>
                <a:ea typeface="Helvetica Neue"/>
                <a:cs typeface="Helvetica Neue"/>
                <a:sym typeface="Helvetica Neue"/>
              </a:defRPr>
            </a:pPr>
            <a:r>
              <a:t>M &gt; E</a:t>
            </a:r>
            <a:r>
              <a:rPr baseline="-5999"/>
              <a:t>cm</a:t>
            </a:r>
            <a:r>
              <a:t>/2 → </a:t>
            </a:r>
            <a:r>
              <a:rPr b="1">
                <a:solidFill>
                  <a:srgbClr val="0433FF"/>
                </a:solidFill>
              </a:rPr>
              <a:t>Mono-photon search </a:t>
            </a:r>
            <a:r>
              <a:t>: model-independent, power of beam polarization</a:t>
            </a:r>
          </a:p>
        </p:txBody>
      </p:sp>
      <p:sp>
        <p:nvSpPr>
          <p:cNvPr id="1742" name="Shape 1742"/>
          <p:cNvSpPr/>
          <p:nvPr/>
        </p:nvSpPr>
        <p:spPr>
          <a:xfrm>
            <a:off x="8944794" y="5880908"/>
            <a:ext cx="2472071" cy="34079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0" defTabSz="649111">
              <a:spcBef>
                <a:spcPts val="1700"/>
              </a:spcBef>
              <a:defRPr sz="1400">
                <a:latin typeface="Helvetica Neue"/>
                <a:ea typeface="Helvetica Neue"/>
                <a:cs typeface="Helvetica Neue"/>
                <a:sym typeface="Helvetica Neue"/>
              </a:defRPr>
            </a:pPr>
            <a:r>
              <a:rPr b="1" i="1">
                <a:solidFill>
                  <a:srgbClr val="FF2C79"/>
                </a:solidFill>
              </a:rPr>
              <a:t>μ not far above 100GeV</a:t>
            </a:r>
          </a:p>
        </p:txBody>
      </p:sp>
      <p:sp>
        <p:nvSpPr>
          <p:cNvPr id="1743" name="Shape 1743"/>
          <p:cNvSpPr/>
          <p:nvPr/>
        </p:nvSpPr>
        <p:spPr>
          <a:xfrm>
            <a:off x="8515367" y="6945523"/>
            <a:ext cx="3330926" cy="56292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2" indent="0" defTabSz="649111">
              <a:spcBef>
                <a:spcPts val="1700"/>
              </a:spcBef>
              <a:buSzPct val="100000"/>
              <a:buChar char="→"/>
              <a:defRPr sz="1400">
                <a:latin typeface="Helvetica Neue"/>
                <a:ea typeface="Helvetica Neue"/>
                <a:cs typeface="Helvetica Neue"/>
                <a:sym typeface="Helvetica Neue"/>
              </a:defRPr>
            </a:pPr>
            <a:r>
              <a:t> </a:t>
            </a:r>
            <a:r>
              <a:rPr b="1" i="1">
                <a:solidFill>
                  <a:srgbClr val="0433FF"/>
                </a:solidFill>
              </a:rPr>
              <a:t>typically Δm of 20 GeV or less</a:t>
            </a:r>
            <a:r>
              <a:t>    </a:t>
            </a:r>
            <a:br/>
            <a:r>
              <a:t>    → </a:t>
            </a:r>
            <a:r>
              <a:rPr b="1" i="1"/>
              <a:t>very difficult for LHC!</a:t>
            </a:r>
          </a:p>
        </p:txBody>
      </p:sp>
      <p:pic>
        <p:nvPicPr>
          <p:cNvPr id="1744" name="image18.png" descr="latex-image-1.pdf"/>
          <p:cNvPicPr>
            <a:picLocks noChangeAspect="1"/>
          </p:cNvPicPr>
          <p:nvPr/>
        </p:nvPicPr>
        <p:blipFill>
          <a:blip r:embed="rId2">
            <a:extLst/>
          </a:blip>
          <a:srcRect l="0" t="0" r="0" b="0"/>
          <a:stretch>
            <a:fillRect/>
          </a:stretch>
        </p:blipFill>
        <p:spPr>
          <a:xfrm>
            <a:off x="8628651" y="6270488"/>
            <a:ext cx="3104523" cy="577735"/>
          </a:xfrm>
          <a:prstGeom prst="rect">
            <a:avLst/>
          </a:prstGeom>
          <a:ln w="88900">
            <a:miter lim="400000"/>
          </a:ln>
        </p:spPr>
      </p:pic>
      <p:sp>
        <p:nvSpPr>
          <p:cNvPr id="1745" name="Shape 1745"/>
          <p:cNvSpPr/>
          <p:nvPr/>
        </p:nvSpPr>
        <p:spPr>
          <a:xfrm>
            <a:off x="8463674" y="5845217"/>
            <a:ext cx="3554349" cy="1889050"/>
          </a:xfrm>
          <a:prstGeom prst="rect">
            <a:avLst/>
          </a:prstGeom>
          <a:ln w="12700">
            <a:solidFill>
              <a:srgbClr val="FF2600"/>
            </a:solidFill>
            <a:miter lim="400000"/>
          </a:ln>
        </p:spPr>
        <p:txBody>
          <a:bodyPr lIns="50800" tIns="50800" rIns="50800" bIns="50800" anchor="ctr"/>
          <a:lstStyle/>
          <a:p>
            <a:pPr algn="ctr" defTabSz="830862">
              <a:defRPr sz="34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746" name="Shape 1746"/>
          <p:cNvSpPr/>
          <p:nvPr>
            <p:ph type="title"/>
          </p:nvPr>
        </p:nvSpPr>
        <p:spPr>
          <a:xfrm>
            <a:off x="-1" y="101601"/>
            <a:ext cx="13004801" cy="800907"/>
          </a:xfrm>
          <a:prstGeom prst="rect">
            <a:avLst/>
          </a:prstGeom>
        </p:spPr>
        <p:txBody>
          <a:bodyPr/>
          <a:lstStyle>
            <a:lvl1pPr defTabSz="567659">
              <a:defRPr b="1" sz="4656">
                <a:solidFill>
                  <a:srgbClr val="000090"/>
                </a:solidFill>
                <a:uFillTx/>
              </a:defRPr>
            </a:lvl1pPr>
          </a:lstStyle>
          <a:p>
            <a:pPr/>
            <a:r>
              <a:t>New Particle Searches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748" name="Shape 1748"/>
          <p:cNvSpPr/>
          <p:nvPr/>
        </p:nvSpPr>
        <p:spPr>
          <a:xfrm>
            <a:off x="762109" y="412755"/>
            <a:ext cx="11480582" cy="79297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defRPr sz="2800">
                <a:solidFill>
                  <a:srgbClr val="FF2600"/>
                </a:solidFill>
                <a:latin typeface="Helvetica Neue"/>
                <a:ea typeface="Helvetica Neue"/>
                <a:cs typeface="Helvetica Neue"/>
                <a:sym typeface="Helvetica Neue"/>
              </a:defRPr>
            </a:pPr>
            <a:r>
              <a:rPr b="1"/>
              <a:t>ILC, too, is an energy frontier machine!</a:t>
            </a:r>
            <a:endParaRPr b="1"/>
          </a:p>
          <a:p>
            <a:pPr defTabSz="584200">
              <a:defRPr b="1" i="1" sz="2800">
                <a:latin typeface="Helvetica Neue"/>
                <a:ea typeface="Helvetica Neue"/>
                <a:cs typeface="Helvetica Neue"/>
                <a:sym typeface="Helvetica Neue"/>
              </a:defRPr>
            </a:pPr>
            <a:r>
              <a:t>　→ </a:t>
            </a:r>
            <a:r>
              <a:rPr b="0"/>
              <a:t>It will enter </a:t>
            </a:r>
            <a:r>
              <a:t>an uncharted region for e</a:t>
            </a:r>
            <a:r>
              <a:rPr baseline="31999"/>
              <a:t>+</a:t>
            </a:r>
            <a:r>
              <a:t>e</a:t>
            </a:r>
            <a:r>
              <a:rPr baseline="31999"/>
              <a:t>- </a:t>
            </a:r>
            <a:r>
              <a:t>colliders</a:t>
            </a:r>
          </a:p>
          <a:p>
            <a:pPr lvl="1" indent="457200" defTabSz="584200">
              <a:buClr>
                <a:srgbClr val="000000"/>
              </a:buClr>
              <a:buFont typeface="Arial"/>
              <a:defRPr sz="2800">
                <a:latin typeface="Helvetica Neue"/>
                <a:ea typeface="Helvetica Neue"/>
                <a:cs typeface="Helvetica Neue"/>
                <a:sym typeface="Helvetica Neue"/>
              </a:defRPr>
            </a:pPr>
            <a:r>
              <a:t>Thanks to well-defined initial states, clean environment w/o QCD BG, and polarized beams </a:t>
            </a:r>
            <a:r>
              <a:rPr b="1" i="1"/>
              <a:t>ILC can cover blind spots of LHC</a:t>
            </a:r>
            <a:br>
              <a:rPr sz="2400"/>
            </a:br>
            <a:endParaRPr sz="2400"/>
          </a:p>
          <a:p>
            <a:pPr lvl="1" indent="457200" defTabSz="584200">
              <a:buClr>
                <a:srgbClr val="000000"/>
              </a:buClr>
              <a:buFont typeface="Arial"/>
              <a:defRPr sz="2800">
                <a:latin typeface="Helvetica Neue"/>
                <a:ea typeface="Helvetica Neue"/>
                <a:cs typeface="Helvetica Neue"/>
                <a:sym typeface="Helvetica Neue"/>
              </a:defRPr>
            </a:pPr>
            <a:r>
              <a:t>eg. : </a:t>
            </a:r>
            <a:r>
              <a:rPr b="1">
                <a:solidFill>
                  <a:srgbClr val="0433FF"/>
                </a:solidFill>
              </a:rPr>
              <a:t>Searches for uncolored SUSY particles</a:t>
            </a:r>
            <a:endParaRPr b="1">
              <a:solidFill>
                <a:srgbClr val="0433FF"/>
              </a:solidFill>
            </a:endParaRPr>
          </a:p>
          <a:p>
            <a:pPr lvl="2" indent="914400" defTabSz="584200">
              <a:buClr>
                <a:srgbClr val="000000"/>
              </a:buClr>
              <a:buFont typeface="Arial"/>
              <a:defRPr sz="2800">
                <a:latin typeface="Helvetica Neue"/>
                <a:ea typeface="Helvetica Neue"/>
                <a:cs typeface="Helvetica Neue"/>
                <a:sym typeface="Helvetica Neue"/>
              </a:defRPr>
            </a:pPr>
            <a:r>
              <a:rPr sz="2400"/>
              <a:t>LHC: difficult to search if ΔM(from LSP) &lt; 20GeV</a:t>
            </a:r>
            <a:endParaRPr sz="2400"/>
          </a:p>
          <a:p>
            <a:pPr lvl="2" indent="914400" defTabSz="584200">
              <a:buClr>
                <a:srgbClr val="000000"/>
              </a:buClr>
              <a:buFont typeface="Arial"/>
              <a:defRPr sz="2800">
                <a:latin typeface="Helvetica Neue"/>
                <a:ea typeface="Helvetica Neue"/>
                <a:cs typeface="Helvetica Neue"/>
                <a:sym typeface="Helvetica Neue"/>
              </a:defRPr>
            </a:pPr>
            <a:r>
              <a:rPr sz="2400"/>
              <a:t>ILC:   possible even if ΔM(from LSP) &lt; 1GeV</a:t>
            </a:r>
            <a:endParaRPr sz="2400"/>
          </a:p>
          <a:p>
            <a:pPr lvl="2" indent="914400" defTabSz="584200">
              <a:spcBef>
                <a:spcPts val="1000"/>
              </a:spcBef>
              <a:buClr>
                <a:srgbClr val="000000"/>
              </a:buClr>
              <a:buFont typeface="Arial"/>
              <a:defRPr sz="2800">
                <a:latin typeface="Helvetica Neue"/>
                <a:ea typeface="Helvetica Neue"/>
                <a:cs typeface="Helvetica Neue"/>
                <a:sym typeface="Helvetica Neue"/>
              </a:defRPr>
            </a:pPr>
            <a:r>
              <a:t>→ </a:t>
            </a:r>
            <a:r>
              <a:rPr b="1"/>
              <a:t>LHC’s blind spots are ILC’s sweet spot!</a:t>
            </a:r>
            <a:endParaRPr b="1"/>
          </a:p>
          <a:p>
            <a:pPr lvl="2" indent="914400" defTabSz="584200">
              <a:buClr>
                <a:srgbClr val="000000"/>
              </a:buClr>
              <a:buFont typeface="Arial"/>
              <a:defRPr sz="2800">
                <a:latin typeface="Helvetica Neue"/>
                <a:ea typeface="Helvetica Neue"/>
                <a:cs typeface="Helvetica Neue"/>
                <a:sym typeface="Helvetica Neue"/>
              </a:defRPr>
            </a:pPr>
            <a:r>
              <a:rPr b="1"/>
              <a:t>     </a:t>
            </a:r>
            <a:r>
              <a:t>example: </a:t>
            </a:r>
            <a:r>
              <a:rPr b="1">
                <a:solidFill>
                  <a:srgbClr val="0433FF"/>
                </a:solidFill>
              </a:rPr>
              <a:t>Natural Radiative SUSY</a:t>
            </a:r>
            <a:endParaRPr b="1">
              <a:solidFill>
                <a:srgbClr val="0433FF"/>
              </a:solidFill>
            </a:endParaRPr>
          </a:p>
          <a:p>
            <a:pPr lvl="4" indent="1828800" defTabSz="584200">
              <a:buClr>
                <a:srgbClr val="000000"/>
              </a:buClr>
              <a:buFont typeface="Arial"/>
              <a:defRPr sz="2800">
                <a:latin typeface="Helvetica Neue"/>
                <a:ea typeface="Helvetica Neue"/>
                <a:cs typeface="Helvetica Neue"/>
                <a:sym typeface="Helvetica Neue"/>
              </a:defRPr>
            </a:pPr>
            <a:r>
              <a:rPr b="1" sz="2400">
                <a:solidFill>
                  <a:srgbClr val="0433FF"/>
                </a:solidFill>
              </a:rPr>
              <a:t>Relatively light Higgsino-like chargino/LSP expected</a:t>
            </a:r>
            <a:endParaRPr b="1" sz="2400">
              <a:solidFill>
                <a:srgbClr val="0433FF"/>
              </a:solidFill>
            </a:endParaRPr>
          </a:p>
          <a:p>
            <a:pPr lvl="4" indent="1828800" defTabSz="584200">
              <a:buClr>
                <a:srgbClr val="000000"/>
              </a:buClr>
              <a:buFont typeface="Arial"/>
              <a:defRPr sz="2800">
                <a:latin typeface="Helvetica Neue"/>
                <a:ea typeface="Helvetica Neue"/>
                <a:cs typeface="Helvetica Neue"/>
                <a:sym typeface="Helvetica Neue"/>
              </a:defRPr>
            </a:pPr>
            <a:r>
              <a:rPr b="1" sz="2400">
                <a:solidFill>
                  <a:srgbClr val="FF2600"/>
                </a:solidFill>
              </a:rPr>
              <a:t>→ Compressed mass spectrum</a:t>
            </a:r>
            <a:endParaRPr b="1" sz="2400">
              <a:solidFill>
                <a:srgbClr val="FF2600"/>
              </a:solidFill>
            </a:endParaRPr>
          </a:p>
          <a:p>
            <a:pPr lvl="4" indent="1828800" defTabSz="584200">
              <a:buClr>
                <a:srgbClr val="000000"/>
              </a:buClr>
              <a:buFont typeface="Arial"/>
              <a:defRPr sz="2800">
                <a:latin typeface="Helvetica Neue"/>
                <a:ea typeface="Helvetica Neue"/>
                <a:cs typeface="Helvetica Neue"/>
                <a:sym typeface="Helvetica Neue"/>
              </a:defRPr>
            </a:pPr>
            <a:r>
              <a:rPr b="1" sz="2400">
                <a:solidFill>
                  <a:srgbClr val="0433FF"/>
                </a:solidFill>
              </a:rPr>
              <a:t>Power of beam polarization (decomposition of components)</a:t>
            </a:r>
            <a:endParaRPr b="1" sz="2400">
              <a:solidFill>
                <a:srgbClr val="0433FF"/>
              </a:solidFill>
            </a:endParaRPr>
          </a:p>
          <a:p>
            <a:pPr lvl="4" indent="1828800" defTabSz="584200">
              <a:buClr>
                <a:srgbClr val="000000"/>
              </a:buClr>
              <a:buFont typeface="Arial"/>
              <a:defRPr sz="2800">
                <a:latin typeface="Helvetica Neue"/>
                <a:ea typeface="Helvetica Neue"/>
                <a:cs typeface="Helvetica Neue"/>
                <a:sym typeface="Helvetica Neue"/>
              </a:defRPr>
            </a:pPr>
            <a:r>
              <a:rPr sz="2400"/>
              <a:t>→ M</a:t>
            </a:r>
            <a:r>
              <a:rPr baseline="-5999" sz="2400"/>
              <a:t>1</a:t>
            </a:r>
            <a:r>
              <a:rPr sz="2400"/>
              <a:t>, M</a:t>
            </a:r>
            <a:r>
              <a:rPr baseline="-5999" sz="2400"/>
              <a:t>2</a:t>
            </a:r>
            <a:r>
              <a:rPr sz="2400"/>
              <a:t> → </a:t>
            </a:r>
            <a:r>
              <a:rPr b="1" sz="2400"/>
              <a:t>Test of GUT relation</a:t>
            </a:r>
            <a:endParaRPr b="1" sz="2400"/>
          </a:p>
          <a:p>
            <a:pPr lvl="1" indent="914400" defTabSz="584200">
              <a:spcBef>
                <a:spcPts val="1500"/>
              </a:spcBef>
              <a:buClr>
                <a:srgbClr val="000000"/>
              </a:buClr>
              <a:buFont typeface="Arial"/>
              <a:defRPr sz="2800">
                <a:latin typeface="Helvetica Neue"/>
                <a:ea typeface="Helvetica Neue"/>
                <a:cs typeface="Helvetica Neue"/>
                <a:sym typeface="Helvetica Neue"/>
              </a:defRPr>
            </a:pPr>
            <a:r>
              <a:t>→ </a:t>
            </a:r>
            <a:r>
              <a:rPr>
                <a:solidFill>
                  <a:srgbClr val="0433FF"/>
                </a:solidFill>
              </a:rPr>
              <a:t>Dark Matter Searches</a:t>
            </a:r>
            <a:endParaRPr>
              <a:solidFill>
                <a:srgbClr val="0433FF"/>
              </a:solidFill>
            </a:endParaRPr>
          </a:p>
          <a:p>
            <a:pPr lvl="2" indent="1290917" defTabSz="584200">
              <a:buClr>
                <a:srgbClr val="000000"/>
              </a:buClr>
              <a:buFont typeface="Arial"/>
              <a:defRPr sz="2800">
                <a:latin typeface="Helvetica Neue"/>
                <a:ea typeface="Helvetica Neue"/>
                <a:cs typeface="Helvetica Neue"/>
                <a:sym typeface="Helvetica Neue"/>
              </a:defRPr>
            </a:pPr>
            <a:r>
              <a:t>M &lt; m</a:t>
            </a:r>
            <a:r>
              <a:rPr baseline="-9571"/>
              <a:t>h</a:t>
            </a:r>
            <a:r>
              <a:t>/2  → </a:t>
            </a:r>
            <a:r>
              <a:rPr b="1">
                <a:solidFill>
                  <a:srgbClr val="0433FF"/>
                </a:solidFill>
              </a:rPr>
              <a:t>Invisible Higgs decay</a:t>
            </a:r>
            <a:r>
              <a:t> (to BR&lt;1%)</a:t>
            </a:r>
          </a:p>
          <a:p>
            <a:pPr lvl="2" indent="1290917" defTabSz="584200">
              <a:buClr>
                <a:srgbClr val="000000"/>
              </a:buClr>
              <a:buFont typeface="Arial"/>
              <a:defRPr sz="2800">
                <a:latin typeface="Helvetica Neue"/>
                <a:ea typeface="Helvetica Neue"/>
                <a:cs typeface="Helvetica Neue"/>
                <a:sym typeface="Helvetica Neue"/>
              </a:defRPr>
            </a:pPr>
            <a:r>
              <a:t>M &gt; E</a:t>
            </a:r>
            <a:r>
              <a:rPr baseline="-5999"/>
              <a:t>cm</a:t>
            </a:r>
            <a:r>
              <a:t>/2 → </a:t>
            </a:r>
            <a:r>
              <a:rPr b="1">
                <a:solidFill>
                  <a:srgbClr val="0433FF"/>
                </a:solidFill>
              </a:rPr>
              <a:t>Mono-photon search </a:t>
            </a:r>
            <a:r>
              <a:t>: model-independent,</a:t>
            </a:r>
            <a:br/>
            <a:r>
              <a:t>                     power of beam polarization</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0" name="Shape 1750"/>
          <p:cNvSpPr/>
          <p:nvPr>
            <p:ph type="title"/>
          </p:nvPr>
        </p:nvSpPr>
        <p:spPr>
          <a:xfrm>
            <a:off x="1269999" y="2355041"/>
            <a:ext cx="10464801" cy="5043518"/>
          </a:xfrm>
          <a:prstGeom prst="rect">
            <a:avLst/>
          </a:prstGeom>
        </p:spPr>
        <p:txBody>
          <a:bodyPr/>
          <a:lstStyle>
            <a:lvl1pPr defTabSz="830862"/>
          </a:lstStyle>
          <a:p>
            <a:pPr/>
            <a:r>
              <a:t>What can ILC add to HL-LHC?</a:t>
            </a:r>
          </a:p>
        </p:txBody>
      </p:sp>
      <p:sp>
        <p:nvSpPr>
          <p:cNvPr id="1751" name="Shape 175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3" name="Shape 1753"/>
          <p:cNvSpPr/>
          <p:nvPr>
            <p:ph type="title"/>
          </p:nvPr>
        </p:nvSpPr>
        <p:spPr>
          <a:xfrm>
            <a:off x="-1" y="1"/>
            <a:ext cx="13004801" cy="800907"/>
          </a:xfrm>
          <a:prstGeom prst="rect">
            <a:avLst/>
          </a:prstGeom>
        </p:spPr>
        <p:txBody>
          <a:bodyPr/>
          <a:lstStyle>
            <a:lvl1pPr defTabSz="425195">
              <a:defRPr sz="4650"/>
            </a:lvl1pPr>
          </a:lstStyle>
          <a:p>
            <a:pPr/>
            <a:r>
              <a:t>SUSY: LHC vs. ILC</a:t>
            </a:r>
          </a:p>
        </p:txBody>
      </p:sp>
      <p:sp>
        <p:nvSpPr>
          <p:cNvPr id="1754" name="Shape 1754"/>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
        <p:nvSpPr>
          <p:cNvPr id="1755" name="Shape 1755"/>
          <p:cNvSpPr/>
          <p:nvPr/>
        </p:nvSpPr>
        <p:spPr>
          <a:xfrm>
            <a:off x="881009" y="7516600"/>
            <a:ext cx="11524640" cy="72219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sz="2400">
                <a:latin typeface="+mn-lt"/>
                <a:ea typeface="+mn-ea"/>
                <a:cs typeface="+mn-cs"/>
                <a:sym typeface="Calibri"/>
              </a:defRPr>
            </a:pPr>
            <a:r>
              <a:rPr b="1" sz="4200">
                <a:solidFill>
                  <a:srgbClr val="0000FF"/>
                </a:solidFill>
                <a:latin typeface="Arial"/>
                <a:ea typeface="Arial"/>
                <a:cs typeface="Arial"/>
                <a:sym typeface="Arial"/>
              </a:rPr>
              <a:t>Gluino @ LHC</a:t>
            </a:r>
            <a:r>
              <a:rPr b="1" sz="4200">
                <a:latin typeface="Arial"/>
                <a:ea typeface="Arial"/>
                <a:cs typeface="Arial"/>
                <a:sym typeface="Arial"/>
              </a:rPr>
              <a:t> </a:t>
            </a:r>
            <a:r>
              <a:rPr sz="4200">
                <a:latin typeface="Arial"/>
                <a:ea typeface="Arial"/>
                <a:cs typeface="Arial"/>
                <a:sym typeface="Arial"/>
              </a:rPr>
              <a:t>vs.</a:t>
            </a:r>
            <a:r>
              <a:rPr b="1" sz="4200">
                <a:latin typeface="Arial"/>
                <a:ea typeface="Arial"/>
                <a:cs typeface="Arial"/>
                <a:sym typeface="Arial"/>
              </a:rPr>
              <a:t> </a:t>
            </a:r>
            <a:r>
              <a:rPr b="1" sz="4200">
                <a:solidFill>
                  <a:srgbClr val="FF0000"/>
                </a:solidFill>
                <a:latin typeface="Arial"/>
                <a:ea typeface="Arial"/>
                <a:cs typeface="Arial"/>
                <a:sym typeface="Arial"/>
              </a:rPr>
              <a:t>Chargino/Neutralino @ ILC</a:t>
            </a:r>
          </a:p>
        </p:txBody>
      </p:sp>
      <p:sp>
        <p:nvSpPr>
          <p:cNvPr id="1756" name="Shape 1756"/>
          <p:cNvSpPr/>
          <p:nvPr/>
        </p:nvSpPr>
        <p:spPr>
          <a:xfrm>
            <a:off x="6254355" y="1451730"/>
            <a:ext cx="743010"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b="1" sz="3400">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vs.</a:t>
            </a:r>
          </a:p>
        </p:txBody>
      </p:sp>
      <p:grpSp>
        <p:nvGrpSpPr>
          <p:cNvPr id="1759" name="Group 1759"/>
          <p:cNvGrpSpPr/>
          <p:nvPr/>
        </p:nvGrpSpPr>
        <p:grpSpPr>
          <a:xfrm>
            <a:off x="991001" y="1271517"/>
            <a:ext cx="4498689" cy="1017017"/>
            <a:chOff x="0" y="0"/>
            <a:chExt cx="4498688" cy="1017015"/>
          </a:xfrm>
        </p:grpSpPr>
        <p:sp>
          <p:nvSpPr>
            <p:cNvPr id="1757" name="Shape 1757"/>
            <p:cNvSpPr/>
            <p:nvPr/>
          </p:nvSpPr>
          <p:spPr>
            <a:xfrm>
              <a:off x="0" y="0"/>
              <a:ext cx="4498689"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algn="ctr">
                <a:defRPr sz="2400">
                  <a:latin typeface="Arial"/>
                  <a:ea typeface="Arial"/>
                  <a:cs typeface="Arial"/>
                  <a:sym typeface="Arial"/>
                </a:defRPr>
              </a:pPr>
            </a:p>
          </p:txBody>
        </p:sp>
        <p:sp>
          <p:nvSpPr>
            <p:cNvPr id="1758" name="Shape 1758"/>
            <p:cNvSpPr/>
            <p:nvPr/>
          </p:nvSpPr>
          <p:spPr>
            <a:xfrm>
              <a:off x="49646" y="92869"/>
              <a:ext cx="4399396"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a:defRPr sz="2400">
                  <a:latin typeface="Arial"/>
                  <a:ea typeface="Arial"/>
                  <a:cs typeface="Arial"/>
                  <a:sym typeface="Arial"/>
                </a:defRPr>
              </a:lvl1pPr>
            </a:lstStyle>
            <a:p>
              <a:pPr>
                <a:defRPr>
                  <a:solidFill>
                    <a:srgbClr val="FFFFFF"/>
                  </a:solidFill>
                  <a:latin typeface="+mn-lt"/>
                  <a:ea typeface="+mn-ea"/>
                  <a:cs typeface="+mn-cs"/>
                  <a:sym typeface="Calibri"/>
                </a:defRPr>
              </a:pPr>
              <a:r>
                <a:rPr>
                  <a:solidFill>
                    <a:srgbClr val="000000"/>
                  </a:solidFill>
                  <a:latin typeface="Arial"/>
                  <a:ea typeface="Arial"/>
                  <a:cs typeface="Arial"/>
                  <a:sym typeface="Arial"/>
                </a:rPr>
                <a:t>“LHC has excluded MSSM up to high masses”</a:t>
              </a:r>
            </a:p>
          </p:txBody>
        </p:sp>
      </p:grpSp>
      <p:grpSp>
        <p:nvGrpSpPr>
          <p:cNvPr id="1762" name="Group 1762"/>
          <p:cNvGrpSpPr/>
          <p:nvPr/>
        </p:nvGrpSpPr>
        <p:grpSpPr>
          <a:xfrm>
            <a:off x="7627965" y="1271517"/>
            <a:ext cx="4467642" cy="1017017"/>
            <a:chOff x="0" y="0"/>
            <a:chExt cx="4467640" cy="1017015"/>
          </a:xfrm>
        </p:grpSpPr>
        <p:sp>
          <p:nvSpPr>
            <p:cNvPr id="1760" name="Shape 1760"/>
            <p:cNvSpPr/>
            <p:nvPr/>
          </p:nvSpPr>
          <p:spPr>
            <a:xfrm>
              <a:off x="0" y="0"/>
              <a:ext cx="4467641"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algn="ctr">
                <a:defRPr sz="2400">
                  <a:latin typeface="Arial"/>
                  <a:ea typeface="Arial"/>
                  <a:cs typeface="Arial"/>
                  <a:sym typeface="Arial"/>
                </a:defRPr>
              </a:pPr>
            </a:p>
          </p:txBody>
        </p:sp>
        <p:sp>
          <p:nvSpPr>
            <p:cNvPr id="1761" name="Shape 1761"/>
            <p:cNvSpPr/>
            <p:nvPr/>
          </p:nvSpPr>
          <p:spPr>
            <a:xfrm>
              <a:off x="49646" y="92869"/>
              <a:ext cx="4368349"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a:defRPr sz="2400">
                  <a:latin typeface="Arial"/>
                  <a:ea typeface="Arial"/>
                  <a:cs typeface="Arial"/>
                  <a:sym typeface="Arial"/>
                </a:defRPr>
              </a:lvl1pPr>
            </a:lstStyle>
            <a:p>
              <a:pPr>
                <a:defRPr>
                  <a:solidFill>
                    <a:srgbClr val="FFFFFF"/>
                  </a:solidFill>
                  <a:latin typeface="+mn-lt"/>
                  <a:ea typeface="+mn-ea"/>
                  <a:cs typeface="+mn-cs"/>
                  <a:sym typeface="Calibri"/>
                </a:defRPr>
              </a:pPr>
              <a:r>
                <a:rPr>
                  <a:solidFill>
                    <a:srgbClr val="000000"/>
                  </a:solidFill>
                  <a:latin typeface="Arial"/>
                  <a:ea typeface="Arial"/>
                  <a:cs typeface="Arial"/>
                  <a:sym typeface="Arial"/>
                </a:rPr>
                <a:t>“LHC leaves out holes in MSSM parameter space”</a:t>
              </a:r>
            </a:p>
          </p:txBody>
        </p:sp>
      </p:grpSp>
      <p:sp>
        <p:nvSpPr>
          <p:cNvPr id="1763" name="Shape 1763"/>
          <p:cNvSpPr/>
          <p:nvPr/>
        </p:nvSpPr>
        <p:spPr>
          <a:xfrm>
            <a:off x="6254355" y="2931280"/>
            <a:ext cx="743010"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b="1" sz="3400">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vs.</a:t>
            </a:r>
          </a:p>
        </p:txBody>
      </p:sp>
      <p:grpSp>
        <p:nvGrpSpPr>
          <p:cNvPr id="1766" name="Group 1766"/>
          <p:cNvGrpSpPr/>
          <p:nvPr/>
        </p:nvGrpSpPr>
        <p:grpSpPr>
          <a:xfrm>
            <a:off x="991001" y="2751068"/>
            <a:ext cx="4498689" cy="1017016"/>
            <a:chOff x="0" y="0"/>
            <a:chExt cx="4498688" cy="1017015"/>
          </a:xfrm>
        </p:grpSpPr>
        <p:sp>
          <p:nvSpPr>
            <p:cNvPr id="1764" name="Shape 1764"/>
            <p:cNvSpPr/>
            <p:nvPr/>
          </p:nvSpPr>
          <p:spPr>
            <a:xfrm>
              <a:off x="0" y="0"/>
              <a:ext cx="4498689"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algn="ctr">
                <a:defRPr sz="2400">
                  <a:latin typeface="Arial"/>
                  <a:ea typeface="Arial"/>
                  <a:cs typeface="Arial"/>
                  <a:sym typeface="Arial"/>
                </a:defRPr>
              </a:pPr>
            </a:p>
          </p:txBody>
        </p:sp>
        <p:sp>
          <p:nvSpPr>
            <p:cNvPr id="1765" name="Shape 1765"/>
            <p:cNvSpPr/>
            <p:nvPr/>
          </p:nvSpPr>
          <p:spPr>
            <a:xfrm>
              <a:off x="49646" y="92869"/>
              <a:ext cx="4399396"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a:defRPr sz="2400">
                  <a:latin typeface="Arial"/>
                  <a:ea typeface="Arial"/>
                  <a:cs typeface="Arial"/>
                  <a:sym typeface="Arial"/>
                </a:defRPr>
              </a:lvl1pPr>
            </a:lstStyle>
            <a:p>
              <a:pPr>
                <a:defRPr>
                  <a:solidFill>
                    <a:srgbClr val="FFFFFF"/>
                  </a:solidFill>
                  <a:latin typeface="+mn-lt"/>
                  <a:ea typeface="+mn-ea"/>
                  <a:cs typeface="+mn-cs"/>
                  <a:sym typeface="Calibri"/>
                </a:defRPr>
              </a:pPr>
              <a:r>
                <a:rPr>
                  <a:solidFill>
                    <a:srgbClr val="000000"/>
                  </a:solidFill>
                  <a:latin typeface="Arial"/>
                  <a:ea typeface="Arial"/>
                  <a:cs typeface="Arial"/>
                  <a:sym typeface="Arial"/>
                </a:rPr>
                <a:t>“ILC can set model-indep. limits on SUSY particles”</a:t>
              </a:r>
            </a:p>
          </p:txBody>
        </p:sp>
      </p:grpSp>
      <p:grpSp>
        <p:nvGrpSpPr>
          <p:cNvPr id="1769" name="Group 1769"/>
          <p:cNvGrpSpPr/>
          <p:nvPr/>
        </p:nvGrpSpPr>
        <p:grpSpPr>
          <a:xfrm>
            <a:off x="7627963" y="2751068"/>
            <a:ext cx="4467644" cy="1017016"/>
            <a:chOff x="0" y="0"/>
            <a:chExt cx="4467642" cy="1017015"/>
          </a:xfrm>
        </p:grpSpPr>
        <p:sp>
          <p:nvSpPr>
            <p:cNvPr id="1767" name="Shape 1767"/>
            <p:cNvSpPr/>
            <p:nvPr/>
          </p:nvSpPr>
          <p:spPr>
            <a:xfrm>
              <a:off x="0" y="0"/>
              <a:ext cx="4467643"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algn="ctr">
                <a:defRPr sz="2400">
                  <a:latin typeface="Arial"/>
                  <a:ea typeface="Arial"/>
                  <a:cs typeface="Arial"/>
                  <a:sym typeface="Arial"/>
                </a:defRPr>
              </a:pPr>
            </a:p>
          </p:txBody>
        </p:sp>
        <p:sp>
          <p:nvSpPr>
            <p:cNvPr id="1768" name="Shape 1768"/>
            <p:cNvSpPr/>
            <p:nvPr/>
          </p:nvSpPr>
          <p:spPr>
            <a:xfrm>
              <a:off x="49646" y="92869"/>
              <a:ext cx="4368350"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a:defRPr sz="2400">
                  <a:latin typeface="Arial"/>
                  <a:ea typeface="Arial"/>
                  <a:cs typeface="Arial"/>
                  <a:sym typeface="Arial"/>
                </a:defRPr>
              </a:lvl1pPr>
            </a:lstStyle>
            <a:p>
              <a:pPr>
                <a:defRPr>
                  <a:solidFill>
                    <a:srgbClr val="FFFFFF"/>
                  </a:solidFill>
                  <a:latin typeface="+mn-lt"/>
                  <a:ea typeface="+mn-ea"/>
                  <a:cs typeface="+mn-cs"/>
                  <a:sym typeface="Calibri"/>
                </a:defRPr>
              </a:pPr>
              <a:r>
                <a:rPr>
                  <a:solidFill>
                    <a:srgbClr val="000000"/>
                  </a:solidFill>
                  <a:latin typeface="Arial"/>
                  <a:ea typeface="Arial"/>
                  <a:cs typeface="Arial"/>
                  <a:sym typeface="Arial"/>
                </a:rPr>
                <a:t>“There is nothing interesting left within the reach of ILC”</a:t>
              </a:r>
            </a:p>
          </p:txBody>
        </p:sp>
      </p:grpSp>
      <p:sp>
        <p:nvSpPr>
          <p:cNvPr id="1770" name="Shape 1770"/>
          <p:cNvSpPr/>
          <p:nvPr/>
        </p:nvSpPr>
        <p:spPr>
          <a:xfrm>
            <a:off x="3473732" y="3994036"/>
            <a:ext cx="633920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sz="22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These statements are all true to a certain extent…</a:t>
            </a:r>
          </a:p>
        </p:txBody>
      </p:sp>
      <p:sp>
        <p:nvSpPr>
          <p:cNvPr id="1771" name="Shape 1771"/>
          <p:cNvSpPr/>
          <p:nvPr/>
        </p:nvSpPr>
        <p:spPr>
          <a:xfrm>
            <a:off x="1942177" y="6558922"/>
            <a:ext cx="9402304" cy="8312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a:defRPr sz="2400">
                <a:latin typeface="+mn-lt"/>
                <a:ea typeface="+mn-ea"/>
                <a:cs typeface="+mn-cs"/>
                <a:sym typeface="Calibri"/>
              </a:defRPr>
            </a:pPr>
            <a:r>
              <a:rPr>
                <a:latin typeface="Arial"/>
                <a:ea typeface="Arial"/>
                <a:cs typeface="Arial"/>
                <a:sym typeface="Arial"/>
              </a:rPr>
              <a:t>An example of connecting the </a:t>
            </a:r>
            <a:r>
              <a:rPr>
                <a:solidFill>
                  <a:srgbClr val="0000FF"/>
                </a:solidFill>
                <a:latin typeface="Arial"/>
                <a:ea typeface="Arial"/>
                <a:cs typeface="Arial"/>
                <a:sym typeface="Arial"/>
              </a:rPr>
              <a:t>“high mass reach of LHC”</a:t>
            </a:r>
            <a:r>
              <a:rPr>
                <a:latin typeface="Arial"/>
                <a:ea typeface="Arial"/>
                <a:cs typeface="Arial"/>
                <a:sym typeface="Arial"/>
              </a:rPr>
              <a:t> with </a:t>
            </a:r>
            <a:r>
              <a:rPr>
                <a:solidFill>
                  <a:srgbClr val="FF0000"/>
                </a:solidFill>
                <a:latin typeface="Arial"/>
                <a:ea typeface="Arial"/>
                <a:cs typeface="Arial"/>
                <a:sym typeface="Arial"/>
              </a:rPr>
              <a:t>“model-independent reach of ILC”</a:t>
            </a:r>
            <a:r>
              <a:rPr>
                <a:latin typeface="Arial"/>
                <a:ea typeface="Arial"/>
                <a:cs typeface="Arial"/>
                <a:sym typeface="Arial"/>
              </a:rPr>
              <a:t>:</a:t>
            </a:r>
          </a:p>
        </p:txBody>
      </p:sp>
      <p:sp>
        <p:nvSpPr>
          <p:cNvPr id="1772" name="Shape 1772"/>
          <p:cNvSpPr/>
          <p:nvPr/>
        </p:nvSpPr>
        <p:spPr>
          <a:xfrm>
            <a:off x="677189" y="4497451"/>
            <a:ext cx="11932281" cy="11065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sz="3400">
                <a:latin typeface="+mn-lt"/>
                <a:ea typeface="+mn-ea"/>
                <a:cs typeface="+mn-cs"/>
                <a:sym typeface="Calibri"/>
              </a:defRPr>
            </a:pPr>
            <a:r>
              <a:rPr>
                <a:latin typeface="Arial"/>
                <a:ea typeface="Arial"/>
                <a:cs typeface="Arial"/>
                <a:sym typeface="Arial"/>
              </a:rPr>
              <a:t>The Big Picture:</a:t>
            </a:r>
            <a:endParaRPr>
              <a:latin typeface="Arial"/>
              <a:ea typeface="Arial"/>
              <a:cs typeface="Arial"/>
              <a:sym typeface="Arial"/>
            </a:endParaRPr>
          </a:p>
          <a:p>
            <a:pPr algn="ctr">
              <a:defRPr i="1" sz="3400">
                <a:latin typeface="+mn-lt"/>
                <a:ea typeface="+mn-ea"/>
                <a:cs typeface="+mn-cs"/>
                <a:sym typeface="Calibri"/>
              </a:defRPr>
            </a:pPr>
            <a:r>
              <a:rPr b="1">
                <a:latin typeface="Arial"/>
                <a:ea typeface="Arial"/>
                <a:cs typeface="Arial"/>
                <a:sym typeface="Arial"/>
              </a:rPr>
              <a:t>SUSY is only complete with SUSY breaking implemented!</a:t>
            </a:r>
          </a:p>
        </p:txBody>
      </p:sp>
      <p:sp>
        <p:nvSpPr>
          <p:cNvPr id="1773" name="Shape 1773"/>
          <p:cNvSpPr/>
          <p:nvPr/>
        </p:nvSpPr>
        <p:spPr>
          <a:xfrm>
            <a:off x="1793648" y="8554541"/>
            <a:ext cx="9417504" cy="8312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assuming various gaugino mass relations (e.g. GMSB, AMSB) and LSP types (Bino, Wino, Higgsino)</a:t>
            </a:r>
          </a:p>
        </p:txBody>
      </p:sp>
      <p:sp>
        <p:nvSpPr>
          <p:cNvPr id="1774" name="Shape 1774"/>
          <p:cNvSpPr/>
          <p:nvPr/>
        </p:nvSpPr>
        <p:spPr>
          <a:xfrm>
            <a:off x="2892618" y="5855893"/>
            <a:ext cx="7219564"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a:defRPr sz="2200">
                <a:latin typeface="Arial"/>
                <a:ea typeface="Arial"/>
                <a:cs typeface="Arial"/>
                <a:sym typeface="Arial"/>
              </a:defRPr>
            </a:lvl1pPr>
          </a:lstStyle>
          <a:p>
            <a:pPr/>
            <a:r>
              <a:t>The answer depends on this SUSY breaking mechanism.</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6" name="Shape 1776"/>
          <p:cNvSpPr/>
          <p:nvPr/>
        </p:nvSpPr>
        <p:spPr>
          <a:xfrm>
            <a:off x="2952608" y="3150567"/>
            <a:ext cx="8807082" cy="1"/>
          </a:xfrm>
          <a:prstGeom prst="line">
            <a:avLst/>
          </a:prstGeom>
          <a:ln w="50800">
            <a:solidFill>
              <a:srgbClr val="000000"/>
            </a:solidFill>
            <a:bevel/>
          </a:ln>
        </p:spPr>
        <p:txBody>
          <a:bodyPr lIns="65023" tIns="65023" rIns="65023" bIns="65023"/>
          <a:lstStyle/>
          <a:p>
            <a:pPr>
              <a:defRPr sz="1600"/>
            </a:pPr>
          </a:p>
        </p:txBody>
      </p:sp>
      <p:sp>
        <p:nvSpPr>
          <p:cNvPr id="1777" name="Shape 1777"/>
          <p:cNvSpPr/>
          <p:nvPr>
            <p:ph type="title"/>
          </p:nvPr>
        </p:nvSpPr>
        <p:spPr>
          <a:xfrm>
            <a:off x="-1" y="1"/>
            <a:ext cx="13004801" cy="800907"/>
          </a:xfrm>
          <a:prstGeom prst="rect">
            <a:avLst/>
          </a:prstGeom>
        </p:spPr>
        <p:txBody>
          <a:bodyPr/>
          <a:lstStyle>
            <a:lvl1pPr defTabSz="425195">
              <a:defRPr sz="4650"/>
            </a:lvl1pPr>
          </a:lstStyle>
          <a:p>
            <a:pPr/>
            <a:r>
              <a:t>Sensitivity to SUSY</a:t>
            </a:r>
          </a:p>
        </p:txBody>
      </p:sp>
      <p:sp>
        <p:nvSpPr>
          <p:cNvPr id="1778" name="Shape 1778"/>
          <p:cNvSpPr/>
          <p:nvPr/>
        </p:nvSpPr>
        <p:spPr>
          <a:xfrm>
            <a:off x="2921319" y="7902501"/>
            <a:ext cx="8807083" cy="1"/>
          </a:xfrm>
          <a:prstGeom prst="line">
            <a:avLst/>
          </a:prstGeom>
          <a:ln w="50800">
            <a:solidFill>
              <a:srgbClr val="000000"/>
            </a:solidFill>
            <a:bevel/>
          </a:ln>
        </p:spPr>
        <p:txBody>
          <a:bodyPr lIns="65023" tIns="65023" rIns="65023" bIns="65023"/>
          <a:lstStyle/>
          <a:p>
            <a:pPr>
              <a:defRPr sz="1600"/>
            </a:pPr>
          </a:p>
        </p:txBody>
      </p:sp>
      <p:sp>
        <p:nvSpPr>
          <p:cNvPr id="1779" name="Shape 1779"/>
          <p:cNvSpPr/>
          <p:nvPr/>
        </p:nvSpPr>
        <p:spPr>
          <a:xfrm>
            <a:off x="4601649" y="7792347"/>
            <a:ext cx="1" cy="110155"/>
          </a:xfrm>
          <a:prstGeom prst="line">
            <a:avLst/>
          </a:prstGeom>
          <a:ln w="25400">
            <a:solidFill>
              <a:srgbClr val="000000"/>
            </a:solidFill>
            <a:bevel/>
          </a:ln>
        </p:spPr>
        <p:txBody>
          <a:bodyPr lIns="65023" tIns="65023" rIns="65023" bIns="65023"/>
          <a:lstStyle/>
          <a:p>
            <a:pPr>
              <a:defRPr sz="1600"/>
            </a:pPr>
          </a:p>
        </p:txBody>
      </p:sp>
      <p:sp>
        <p:nvSpPr>
          <p:cNvPr id="1780" name="Shape 1780"/>
          <p:cNvSpPr/>
          <p:nvPr/>
        </p:nvSpPr>
        <p:spPr>
          <a:xfrm>
            <a:off x="6350027" y="7792347"/>
            <a:ext cx="1" cy="110155"/>
          </a:xfrm>
          <a:prstGeom prst="line">
            <a:avLst/>
          </a:prstGeom>
          <a:ln w="25400">
            <a:solidFill>
              <a:srgbClr val="000000"/>
            </a:solidFill>
            <a:bevel/>
          </a:ln>
        </p:spPr>
        <p:txBody>
          <a:bodyPr lIns="65023" tIns="65023" rIns="65023" bIns="65023"/>
          <a:lstStyle/>
          <a:p>
            <a:pPr>
              <a:defRPr sz="1600"/>
            </a:pPr>
          </a:p>
        </p:txBody>
      </p:sp>
      <p:sp>
        <p:nvSpPr>
          <p:cNvPr id="1781" name="Shape 1781"/>
          <p:cNvSpPr/>
          <p:nvPr/>
        </p:nvSpPr>
        <p:spPr>
          <a:xfrm>
            <a:off x="8098405" y="7792347"/>
            <a:ext cx="1" cy="110155"/>
          </a:xfrm>
          <a:prstGeom prst="line">
            <a:avLst/>
          </a:prstGeom>
          <a:ln w="25400">
            <a:solidFill>
              <a:srgbClr val="000000"/>
            </a:solidFill>
            <a:bevel/>
          </a:ln>
        </p:spPr>
        <p:txBody>
          <a:bodyPr lIns="65023" tIns="65023" rIns="65023" bIns="65023"/>
          <a:lstStyle/>
          <a:p>
            <a:pPr>
              <a:defRPr sz="1600"/>
            </a:pPr>
          </a:p>
        </p:txBody>
      </p:sp>
      <p:sp>
        <p:nvSpPr>
          <p:cNvPr id="1782" name="Shape 1782"/>
          <p:cNvSpPr/>
          <p:nvPr/>
        </p:nvSpPr>
        <p:spPr>
          <a:xfrm>
            <a:off x="9846782" y="7792347"/>
            <a:ext cx="1" cy="110155"/>
          </a:xfrm>
          <a:prstGeom prst="line">
            <a:avLst/>
          </a:prstGeom>
          <a:ln w="25400">
            <a:solidFill>
              <a:srgbClr val="000000"/>
            </a:solidFill>
            <a:bevel/>
          </a:ln>
        </p:spPr>
        <p:txBody>
          <a:bodyPr lIns="65023" tIns="65023" rIns="65023" bIns="65023"/>
          <a:lstStyle/>
          <a:p>
            <a:pPr>
              <a:defRPr sz="1600"/>
            </a:pPr>
          </a:p>
        </p:txBody>
      </p:sp>
      <p:sp>
        <p:nvSpPr>
          <p:cNvPr id="1783" name="Shape 1783"/>
          <p:cNvSpPr/>
          <p:nvPr/>
        </p:nvSpPr>
        <p:spPr>
          <a:xfrm>
            <a:off x="2806941" y="7911071"/>
            <a:ext cx="31226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0</a:t>
            </a:r>
          </a:p>
        </p:txBody>
      </p:sp>
      <p:sp>
        <p:nvSpPr>
          <p:cNvPr id="1784" name="Shape 1784"/>
          <p:cNvSpPr/>
          <p:nvPr/>
        </p:nvSpPr>
        <p:spPr>
          <a:xfrm>
            <a:off x="4514925" y="7911071"/>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1</a:t>
            </a:r>
          </a:p>
        </p:txBody>
      </p:sp>
      <p:sp>
        <p:nvSpPr>
          <p:cNvPr id="1785" name="Shape 1785"/>
          <p:cNvSpPr/>
          <p:nvPr/>
        </p:nvSpPr>
        <p:spPr>
          <a:xfrm>
            <a:off x="6242542" y="7911071"/>
            <a:ext cx="31226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2</a:t>
            </a:r>
          </a:p>
        </p:txBody>
      </p:sp>
      <p:sp>
        <p:nvSpPr>
          <p:cNvPr id="1786" name="Shape 1786"/>
          <p:cNvSpPr/>
          <p:nvPr/>
        </p:nvSpPr>
        <p:spPr>
          <a:xfrm>
            <a:off x="8009428" y="7911071"/>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3</a:t>
            </a:r>
          </a:p>
        </p:txBody>
      </p:sp>
      <p:sp>
        <p:nvSpPr>
          <p:cNvPr id="1787" name="Shape 1787"/>
          <p:cNvSpPr/>
          <p:nvPr/>
        </p:nvSpPr>
        <p:spPr>
          <a:xfrm>
            <a:off x="4995212" y="8329081"/>
            <a:ext cx="4706026" cy="6691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r">
              <a:defRPr sz="2400">
                <a:latin typeface="+mn-lt"/>
                <a:ea typeface="+mn-ea"/>
                <a:cs typeface="+mn-cs"/>
                <a:sym typeface="Calibri"/>
              </a:defRPr>
            </a:pPr>
            <a:r>
              <a:rPr sz="3400">
                <a:latin typeface="Arial"/>
                <a:ea typeface="Arial"/>
                <a:cs typeface="Arial"/>
                <a:sym typeface="Arial"/>
              </a:rPr>
              <a:t>M</a:t>
            </a:r>
            <a:r>
              <a:rPr baseline="-19411" sz="3400">
                <a:latin typeface="Arial"/>
                <a:ea typeface="Arial"/>
                <a:cs typeface="Arial"/>
                <a:sym typeface="Arial"/>
              </a:rPr>
              <a:t>3</a:t>
            </a:r>
            <a:r>
              <a:rPr sz="3400">
                <a:latin typeface="Arial"/>
                <a:ea typeface="Arial"/>
                <a:cs typeface="Arial"/>
                <a:sym typeface="Arial"/>
              </a:rPr>
              <a:t> (TeV) ~ Gluino mass</a:t>
            </a:r>
          </a:p>
        </p:txBody>
      </p:sp>
      <p:sp>
        <p:nvSpPr>
          <p:cNvPr id="1788" name="Shape 1788"/>
          <p:cNvSpPr/>
          <p:nvPr/>
        </p:nvSpPr>
        <p:spPr>
          <a:xfrm>
            <a:off x="507144" y="3646259"/>
            <a:ext cx="1457075" cy="123993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a:lnSpc>
                <a:spcPct val="120000"/>
              </a:lnSpc>
              <a:defRPr sz="2200">
                <a:latin typeface="+mn-lt"/>
                <a:ea typeface="+mn-ea"/>
                <a:cs typeface="+mn-cs"/>
                <a:sym typeface="Calibri"/>
              </a:defRPr>
            </a:pPr>
            <a:r>
              <a:rPr b="1">
                <a:latin typeface="Arial"/>
                <a:ea typeface="Arial"/>
                <a:cs typeface="Arial"/>
                <a:sym typeface="Arial"/>
              </a:rPr>
              <a:t>Bino LSP</a:t>
            </a:r>
            <a:endParaRPr b="1">
              <a:latin typeface="Arial"/>
              <a:ea typeface="Arial"/>
              <a:cs typeface="Arial"/>
              <a:sym typeface="Arial"/>
            </a:endParaRPr>
          </a:p>
          <a:p>
            <a:pPr>
              <a:lnSpc>
                <a:spcPct val="120000"/>
              </a:lnSpc>
              <a:defRPr sz="2200">
                <a:latin typeface="+mn-lt"/>
                <a:ea typeface="+mn-ea"/>
                <a:cs typeface="+mn-cs"/>
                <a:sym typeface="Calibri"/>
              </a:defRPr>
            </a:pPr>
            <a:r>
              <a:rPr>
                <a:latin typeface="Arial"/>
                <a:ea typeface="Arial"/>
                <a:cs typeface="Arial"/>
                <a:sym typeface="Arial"/>
              </a:rPr>
              <a:t>(Gravity </a:t>
            </a:r>
            <a:endParaRPr>
              <a:latin typeface="Arial"/>
              <a:ea typeface="Arial"/>
              <a:cs typeface="Arial"/>
              <a:sym typeface="Arial"/>
            </a:endParaRPr>
          </a:p>
          <a:p>
            <a:pPr>
              <a:lnSpc>
                <a:spcPct val="120000"/>
              </a:lnSpc>
              <a:defRPr sz="2200">
                <a:latin typeface="+mn-lt"/>
                <a:ea typeface="+mn-ea"/>
                <a:cs typeface="+mn-cs"/>
                <a:sym typeface="Calibri"/>
              </a:defRPr>
            </a:pPr>
            <a:r>
              <a:rPr>
                <a:latin typeface="Arial"/>
                <a:ea typeface="Arial"/>
                <a:cs typeface="Arial"/>
                <a:sym typeface="Arial"/>
              </a:rPr>
              <a:t>mediation)</a:t>
            </a:r>
          </a:p>
        </p:txBody>
      </p:sp>
      <p:sp>
        <p:nvSpPr>
          <p:cNvPr id="1789" name="Shape 1789"/>
          <p:cNvSpPr/>
          <p:nvPr/>
        </p:nvSpPr>
        <p:spPr>
          <a:xfrm flipV="1">
            <a:off x="2926083" y="3150568"/>
            <a:ext cx="1" cy="4751938"/>
          </a:xfrm>
          <a:prstGeom prst="line">
            <a:avLst/>
          </a:prstGeom>
          <a:ln w="50800">
            <a:solidFill>
              <a:srgbClr val="000000"/>
            </a:solidFill>
            <a:bevel/>
          </a:ln>
        </p:spPr>
        <p:txBody>
          <a:bodyPr lIns="65023" tIns="65023" rIns="65023" bIns="65023"/>
          <a:lstStyle/>
          <a:p>
            <a:pPr>
              <a:defRPr sz="1600"/>
            </a:pPr>
          </a:p>
        </p:txBody>
      </p:sp>
      <p:sp>
        <p:nvSpPr>
          <p:cNvPr id="1790" name="Shape 1790"/>
          <p:cNvSpPr/>
          <p:nvPr/>
        </p:nvSpPr>
        <p:spPr>
          <a:xfrm>
            <a:off x="2952608" y="4011333"/>
            <a:ext cx="2445784" cy="295466"/>
          </a:xfrm>
          <a:prstGeom prst="rect">
            <a:avLst/>
          </a:prstGeom>
          <a:solidFill>
            <a:srgbClr val="FF0000"/>
          </a:solidFill>
          <a:ln w="12700">
            <a:miter lim="400000"/>
          </a:ln>
        </p:spPr>
        <p:txBody>
          <a:bodyPr lIns="65023" tIns="65023" rIns="65023" bIns="65023" anchor="ctr"/>
          <a:lstStyle/>
          <a:p>
            <a:pPr algn="ctr">
              <a:defRPr sz="2400">
                <a:latin typeface="Arial"/>
                <a:ea typeface="Arial"/>
                <a:cs typeface="Arial"/>
                <a:sym typeface="Arial"/>
              </a:defRPr>
            </a:pPr>
          </a:p>
        </p:txBody>
      </p:sp>
      <p:sp>
        <p:nvSpPr>
          <p:cNvPr id="1791" name="Shape 1791"/>
          <p:cNvSpPr/>
          <p:nvPr/>
        </p:nvSpPr>
        <p:spPr>
          <a:xfrm>
            <a:off x="2952608" y="4306799"/>
            <a:ext cx="4876801" cy="295466"/>
          </a:xfrm>
          <a:prstGeom prst="rect">
            <a:avLst/>
          </a:prstGeom>
          <a:solidFill>
            <a:srgbClr val="FFCC66"/>
          </a:solidFill>
          <a:ln w="12700">
            <a:miter lim="400000"/>
          </a:ln>
        </p:spPr>
        <p:txBody>
          <a:bodyPr lIns="65023" tIns="65023" rIns="65023" bIns="65023" anchor="ctr"/>
          <a:lstStyle/>
          <a:p>
            <a:pPr algn="ctr">
              <a:defRPr sz="2400">
                <a:latin typeface="Arial"/>
                <a:ea typeface="Arial"/>
                <a:cs typeface="Arial"/>
                <a:sym typeface="Arial"/>
              </a:defRPr>
            </a:pPr>
          </a:p>
        </p:txBody>
      </p:sp>
      <p:sp>
        <p:nvSpPr>
          <p:cNvPr id="1792" name="Shape 1792"/>
          <p:cNvSpPr/>
          <p:nvPr/>
        </p:nvSpPr>
        <p:spPr>
          <a:xfrm>
            <a:off x="507144" y="5152301"/>
            <a:ext cx="1516556" cy="123993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a:lnSpc>
                <a:spcPct val="120000"/>
              </a:lnSpc>
              <a:defRPr sz="2200">
                <a:latin typeface="+mn-lt"/>
                <a:ea typeface="+mn-ea"/>
                <a:cs typeface="+mn-cs"/>
                <a:sym typeface="Calibri"/>
              </a:defRPr>
            </a:pPr>
            <a:r>
              <a:rPr b="1">
                <a:latin typeface="Arial"/>
                <a:ea typeface="Arial"/>
                <a:cs typeface="Arial"/>
                <a:sym typeface="Arial"/>
              </a:rPr>
              <a:t>Wino LSP</a:t>
            </a:r>
            <a:endParaRPr b="1">
              <a:latin typeface="Arial"/>
              <a:ea typeface="Arial"/>
              <a:cs typeface="Arial"/>
              <a:sym typeface="Arial"/>
            </a:endParaRPr>
          </a:p>
          <a:p>
            <a:pPr>
              <a:lnSpc>
                <a:spcPct val="120000"/>
              </a:lnSpc>
              <a:defRPr sz="2200">
                <a:latin typeface="+mn-lt"/>
                <a:ea typeface="+mn-ea"/>
                <a:cs typeface="+mn-cs"/>
                <a:sym typeface="Calibri"/>
              </a:defRPr>
            </a:pPr>
            <a:r>
              <a:rPr>
                <a:latin typeface="Arial"/>
                <a:ea typeface="Arial"/>
                <a:cs typeface="Arial"/>
                <a:sym typeface="Arial"/>
              </a:rPr>
              <a:t>(Anomaly </a:t>
            </a:r>
            <a:endParaRPr>
              <a:latin typeface="Arial"/>
              <a:ea typeface="Arial"/>
              <a:cs typeface="Arial"/>
              <a:sym typeface="Arial"/>
            </a:endParaRPr>
          </a:p>
          <a:p>
            <a:pPr>
              <a:lnSpc>
                <a:spcPct val="120000"/>
              </a:lnSpc>
              <a:defRPr sz="2200">
                <a:latin typeface="+mn-lt"/>
                <a:ea typeface="+mn-ea"/>
                <a:cs typeface="+mn-cs"/>
                <a:sym typeface="Calibri"/>
              </a:defRPr>
            </a:pPr>
            <a:r>
              <a:rPr>
                <a:latin typeface="Arial"/>
                <a:ea typeface="Arial"/>
                <a:cs typeface="Arial"/>
                <a:sym typeface="Arial"/>
              </a:rPr>
              <a:t>mediation)</a:t>
            </a:r>
          </a:p>
        </p:txBody>
      </p:sp>
      <p:sp>
        <p:nvSpPr>
          <p:cNvPr id="1793" name="Shape 1793"/>
          <p:cNvSpPr/>
          <p:nvPr/>
        </p:nvSpPr>
        <p:spPr>
          <a:xfrm>
            <a:off x="2952608" y="5450077"/>
            <a:ext cx="4180170" cy="287694"/>
          </a:xfrm>
          <a:prstGeom prst="rect">
            <a:avLst/>
          </a:prstGeom>
          <a:solidFill>
            <a:srgbClr val="FF0000"/>
          </a:solidFill>
          <a:ln w="12700">
            <a:miter lim="400000"/>
          </a:ln>
        </p:spPr>
        <p:txBody>
          <a:bodyPr lIns="65023" tIns="65023" rIns="65023" bIns="65023" anchor="ctr"/>
          <a:lstStyle/>
          <a:p>
            <a:pPr algn="ctr">
              <a:defRPr sz="2400">
                <a:latin typeface="Arial"/>
                <a:ea typeface="Arial"/>
                <a:cs typeface="Arial"/>
                <a:sym typeface="Arial"/>
              </a:defRPr>
            </a:pPr>
          </a:p>
        </p:txBody>
      </p:sp>
      <p:sp>
        <p:nvSpPr>
          <p:cNvPr id="1794" name="Shape 1794"/>
          <p:cNvSpPr/>
          <p:nvPr/>
        </p:nvSpPr>
        <p:spPr>
          <a:xfrm>
            <a:off x="2952610" y="5737770"/>
            <a:ext cx="8375092" cy="295466"/>
          </a:xfrm>
          <a:prstGeom prst="rect">
            <a:avLst/>
          </a:prstGeom>
          <a:solidFill>
            <a:srgbClr val="FFCC66"/>
          </a:solidFill>
          <a:ln w="12700">
            <a:miter lim="400000"/>
          </a:ln>
        </p:spPr>
        <p:txBody>
          <a:bodyPr lIns="65023" tIns="65023" rIns="65023" bIns="65023" anchor="ctr"/>
          <a:lstStyle/>
          <a:p>
            <a:pPr algn="ctr">
              <a:defRPr sz="2400">
                <a:latin typeface="Arial"/>
                <a:ea typeface="Arial"/>
                <a:cs typeface="Arial"/>
                <a:sym typeface="Arial"/>
              </a:defRPr>
            </a:pPr>
          </a:p>
        </p:txBody>
      </p:sp>
      <p:sp>
        <p:nvSpPr>
          <p:cNvPr id="1795" name="Shape 1795"/>
          <p:cNvSpPr/>
          <p:nvPr/>
        </p:nvSpPr>
        <p:spPr>
          <a:xfrm>
            <a:off x="2952608" y="6825848"/>
            <a:ext cx="8804251" cy="287694"/>
          </a:xfrm>
          <a:prstGeom prst="rect">
            <a:avLst/>
          </a:prstGeom>
          <a:solidFill>
            <a:srgbClr val="FF0000">
              <a:alpha val="50000"/>
            </a:srgbClr>
          </a:solidFill>
          <a:ln w="12700">
            <a:miter lim="400000"/>
          </a:ln>
        </p:spPr>
        <p:txBody>
          <a:bodyPr lIns="65023" tIns="65023" rIns="65023" bIns="65023" anchor="ctr"/>
          <a:lstStyle/>
          <a:p>
            <a:pPr algn="ctr">
              <a:defRPr sz="2400">
                <a:latin typeface="Arial"/>
                <a:ea typeface="Arial"/>
                <a:cs typeface="Arial"/>
                <a:sym typeface="Arial"/>
              </a:defRPr>
            </a:pPr>
          </a:p>
        </p:txBody>
      </p:sp>
      <p:sp>
        <p:nvSpPr>
          <p:cNvPr id="1796" name="Shape 1796"/>
          <p:cNvSpPr/>
          <p:nvPr/>
        </p:nvSpPr>
        <p:spPr>
          <a:xfrm>
            <a:off x="2952608" y="7113541"/>
            <a:ext cx="8804251" cy="295467"/>
          </a:xfrm>
          <a:prstGeom prst="rect">
            <a:avLst/>
          </a:prstGeom>
          <a:solidFill>
            <a:srgbClr val="FFCC66">
              <a:alpha val="50000"/>
            </a:srgbClr>
          </a:solidFill>
          <a:ln w="12700">
            <a:miter lim="400000"/>
          </a:ln>
        </p:spPr>
        <p:txBody>
          <a:bodyPr lIns="65023" tIns="65023" rIns="65023" bIns="65023" anchor="ctr"/>
          <a:lstStyle/>
          <a:p>
            <a:pPr algn="ctr">
              <a:defRPr sz="2400">
                <a:latin typeface="Arial"/>
                <a:ea typeface="Arial"/>
                <a:cs typeface="Arial"/>
                <a:sym typeface="Arial"/>
              </a:defRPr>
            </a:pPr>
          </a:p>
        </p:txBody>
      </p:sp>
      <p:sp>
        <p:nvSpPr>
          <p:cNvPr id="1797" name="Shape 1797"/>
          <p:cNvSpPr/>
          <p:nvPr/>
        </p:nvSpPr>
        <p:spPr>
          <a:xfrm>
            <a:off x="507144" y="6952692"/>
            <a:ext cx="2447248"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nSpc>
                <a:spcPct val="120000"/>
              </a:lnSpc>
              <a:defRPr b="1" sz="2200">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Higgsino LSP</a:t>
            </a:r>
          </a:p>
        </p:txBody>
      </p:sp>
      <p:sp>
        <p:nvSpPr>
          <p:cNvPr id="1798" name="Shape 1798"/>
          <p:cNvSpPr/>
          <p:nvPr/>
        </p:nvSpPr>
        <p:spPr>
          <a:xfrm>
            <a:off x="1066773" y="1340939"/>
            <a:ext cx="6300363" cy="15424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400">
                <a:latin typeface="+mn-lt"/>
                <a:ea typeface="+mn-ea"/>
                <a:cs typeface="+mn-cs"/>
                <a:sym typeface="Calibri"/>
              </a:defRPr>
            </a:pPr>
            <a:r>
              <a:rPr>
                <a:latin typeface="Arial"/>
                <a:ea typeface="Arial"/>
                <a:cs typeface="Arial"/>
                <a:sym typeface="Arial"/>
              </a:rPr>
              <a:t>Examples of direct SUSY searches</a:t>
            </a:r>
            <a:endParaRPr>
              <a:solidFill>
                <a:srgbClr val="0000FF"/>
              </a:solidFill>
              <a:latin typeface="Arial"/>
              <a:ea typeface="Arial"/>
              <a:cs typeface="Arial"/>
              <a:sym typeface="Arial"/>
            </a:endParaRPr>
          </a:p>
          <a:p>
            <a:pPr marL="381000" indent="-381000">
              <a:buClr>
                <a:srgbClr val="0000FF"/>
              </a:buClr>
              <a:buSzPct val="100000"/>
              <a:buFont typeface="Arial"/>
              <a:buChar char="•"/>
              <a:defRPr sz="2400">
                <a:latin typeface="+mn-lt"/>
                <a:ea typeface="+mn-ea"/>
                <a:cs typeface="+mn-cs"/>
                <a:sym typeface="Calibri"/>
              </a:defRPr>
            </a:pPr>
            <a:r>
              <a:rPr>
                <a:solidFill>
                  <a:srgbClr val="0000FF"/>
                </a:solidFill>
                <a:latin typeface="Arial"/>
                <a:ea typeface="Arial"/>
                <a:cs typeface="Arial"/>
                <a:sym typeface="Arial"/>
              </a:rPr>
              <a:t>LHC: Gluino search</a:t>
            </a:r>
            <a:endParaRPr>
              <a:solidFill>
                <a:srgbClr val="0000FF"/>
              </a:solidFill>
              <a:latin typeface="Arial"/>
              <a:ea typeface="Arial"/>
              <a:cs typeface="Arial"/>
              <a:sym typeface="Arial"/>
            </a:endParaRPr>
          </a:p>
          <a:p>
            <a:pPr marL="381000" indent="-381000">
              <a:buClr>
                <a:srgbClr val="FF0000"/>
              </a:buClr>
              <a:buSzPct val="100000"/>
              <a:buFont typeface="Arial"/>
              <a:buChar char="•"/>
              <a:defRPr sz="2400">
                <a:latin typeface="+mn-lt"/>
                <a:ea typeface="+mn-ea"/>
                <a:cs typeface="+mn-cs"/>
                <a:sym typeface="Calibri"/>
              </a:defRPr>
            </a:pPr>
            <a:r>
              <a:rPr>
                <a:solidFill>
                  <a:srgbClr val="FF0000"/>
                </a:solidFill>
                <a:latin typeface="Arial"/>
                <a:ea typeface="Arial"/>
                <a:cs typeface="Arial"/>
                <a:sym typeface="Arial"/>
              </a:rPr>
              <a:t>ILC: EWkino (Chargino/Neutralino) search</a:t>
            </a:r>
            <a:endParaRPr>
              <a:solidFill>
                <a:srgbClr val="FF0000"/>
              </a:solidFill>
              <a:latin typeface="Arial"/>
              <a:ea typeface="Arial"/>
              <a:cs typeface="Arial"/>
              <a:sym typeface="Arial"/>
            </a:endParaRPr>
          </a:p>
          <a:p>
            <a:pPr>
              <a:defRPr sz="2400">
                <a:latin typeface="+mn-lt"/>
                <a:ea typeface="+mn-ea"/>
                <a:cs typeface="+mn-cs"/>
                <a:sym typeface="Calibri"/>
              </a:defRPr>
            </a:pPr>
            <a:r>
              <a:rPr b="1">
                <a:solidFill>
                  <a:srgbClr val="000090"/>
                </a:solidFill>
                <a:latin typeface="Arial"/>
                <a:ea typeface="Arial"/>
                <a:cs typeface="Arial"/>
                <a:sym typeface="Arial"/>
              </a:rPr>
              <a:t>Compare using gaugino mass relations</a:t>
            </a:r>
          </a:p>
        </p:txBody>
      </p:sp>
      <p:sp>
        <p:nvSpPr>
          <p:cNvPr id="1799" name="Shape 1799"/>
          <p:cNvSpPr/>
          <p:nvPr/>
        </p:nvSpPr>
        <p:spPr>
          <a:xfrm>
            <a:off x="9007202" y="4443306"/>
            <a:ext cx="2316805" cy="9312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800">
                <a:latin typeface="+mn-lt"/>
                <a:ea typeface="+mn-ea"/>
                <a:cs typeface="+mn-cs"/>
                <a:sym typeface="Calibri"/>
              </a:defRPr>
            </a:pPr>
            <a:r>
              <a:rPr b="1">
                <a:solidFill>
                  <a:srgbClr val="FF0000"/>
                </a:solidFill>
                <a:latin typeface="Arial"/>
                <a:ea typeface="Arial"/>
                <a:cs typeface="Arial"/>
                <a:sym typeface="Arial"/>
              </a:rPr>
              <a:t>ILC 500 GeV</a:t>
            </a:r>
            <a:endParaRPr b="1">
              <a:solidFill>
                <a:srgbClr val="FF0000"/>
              </a:solidFill>
              <a:latin typeface="Arial"/>
              <a:ea typeface="Arial"/>
              <a:cs typeface="Arial"/>
              <a:sym typeface="Arial"/>
            </a:endParaRPr>
          </a:p>
          <a:p>
            <a:pPr>
              <a:defRPr sz="2800">
                <a:latin typeface="+mn-lt"/>
                <a:ea typeface="+mn-ea"/>
                <a:cs typeface="+mn-cs"/>
                <a:sym typeface="Calibri"/>
              </a:defRPr>
            </a:pPr>
            <a:r>
              <a:rPr b="1">
                <a:solidFill>
                  <a:srgbClr val="FFCC66"/>
                </a:solidFill>
                <a:latin typeface="Arial"/>
                <a:ea typeface="Arial"/>
                <a:cs typeface="Arial"/>
                <a:sym typeface="Arial"/>
              </a:rPr>
              <a:t>ILC 1 TeV</a:t>
            </a:r>
          </a:p>
        </p:txBody>
      </p:sp>
      <p:sp>
        <p:nvSpPr>
          <p:cNvPr id="1800" name="Shape 1800"/>
          <p:cNvSpPr/>
          <p:nvPr/>
        </p:nvSpPr>
        <p:spPr>
          <a:xfrm flipH="1">
            <a:off x="5321978" y="3150567"/>
            <a:ext cx="1" cy="4760505"/>
          </a:xfrm>
          <a:prstGeom prst="line">
            <a:avLst/>
          </a:prstGeom>
          <a:ln w="50800">
            <a:solidFill>
              <a:srgbClr val="000090"/>
            </a:solidFill>
            <a:bevel/>
          </a:ln>
        </p:spPr>
        <p:txBody>
          <a:bodyPr lIns="65023" tIns="65023" rIns="65023" bIns="65023"/>
          <a:lstStyle/>
          <a:p>
            <a:pPr>
              <a:defRPr sz="1600"/>
            </a:pPr>
          </a:p>
        </p:txBody>
      </p:sp>
      <p:sp>
        <p:nvSpPr>
          <p:cNvPr id="1801" name="Shape 1801"/>
          <p:cNvSpPr/>
          <p:nvPr/>
        </p:nvSpPr>
        <p:spPr>
          <a:xfrm>
            <a:off x="5362629" y="3131451"/>
            <a:ext cx="4293938" cy="10750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spcBef>
                <a:spcPts val="600"/>
              </a:spcBef>
              <a:defRPr sz="1800">
                <a:latin typeface="+mn-lt"/>
                <a:ea typeface="+mn-ea"/>
                <a:cs typeface="+mn-cs"/>
                <a:sym typeface="Calibri"/>
              </a:defRPr>
            </a:pPr>
            <a:r>
              <a:rPr>
                <a:solidFill>
                  <a:srgbClr val="000090"/>
                </a:solidFill>
                <a:latin typeface="Arial"/>
                <a:ea typeface="Arial"/>
                <a:cs typeface="Arial"/>
                <a:sym typeface="Arial"/>
              </a:rPr>
              <a:t>LHC 8 TeV (heavy squarks)</a:t>
            </a:r>
            <a:endParaRPr>
              <a:solidFill>
                <a:srgbClr val="000090"/>
              </a:solidFill>
              <a:latin typeface="Arial"/>
              <a:ea typeface="Arial"/>
              <a:cs typeface="Arial"/>
              <a:sym typeface="Arial"/>
            </a:endParaRPr>
          </a:p>
          <a:p>
            <a:pPr>
              <a:spcBef>
                <a:spcPts val="600"/>
              </a:spcBef>
              <a:defRPr sz="2400">
                <a:latin typeface="+mn-lt"/>
                <a:ea typeface="+mn-ea"/>
                <a:cs typeface="+mn-cs"/>
                <a:sym typeface="Calibri"/>
              </a:defRPr>
            </a:pPr>
            <a:r>
              <a:rPr sz="1800">
                <a:solidFill>
                  <a:srgbClr val="0000FF"/>
                </a:solidFill>
                <a:latin typeface="Arial"/>
                <a:ea typeface="Arial"/>
                <a:cs typeface="Arial"/>
                <a:sym typeface="Arial"/>
              </a:rPr>
              <a:t>            LHC 300 fb</a:t>
            </a:r>
            <a:r>
              <a:rPr baseline="30444" sz="1800">
                <a:solidFill>
                  <a:srgbClr val="0000FF"/>
                </a:solidFill>
                <a:latin typeface="Arial"/>
                <a:ea typeface="Arial"/>
                <a:cs typeface="Arial"/>
                <a:sym typeface="Arial"/>
              </a:rPr>
              <a:t>-1</a:t>
            </a:r>
            <a:r>
              <a:rPr sz="1800">
                <a:solidFill>
                  <a:srgbClr val="0000FF"/>
                </a:solidFill>
                <a:latin typeface="Arial"/>
                <a:ea typeface="Arial"/>
                <a:cs typeface="Arial"/>
                <a:sym typeface="Arial"/>
              </a:rPr>
              <a:t>, √s=14 TeV</a:t>
            </a:r>
            <a:endParaRPr sz="1800">
              <a:solidFill>
                <a:srgbClr val="0000FF"/>
              </a:solidFill>
              <a:latin typeface="Arial"/>
              <a:ea typeface="Arial"/>
              <a:cs typeface="Arial"/>
              <a:sym typeface="Arial"/>
            </a:endParaRPr>
          </a:p>
          <a:p>
            <a:pPr>
              <a:spcBef>
                <a:spcPts val="600"/>
              </a:spcBef>
              <a:defRPr sz="2400">
                <a:latin typeface="+mn-lt"/>
                <a:ea typeface="+mn-ea"/>
                <a:cs typeface="+mn-cs"/>
                <a:sym typeface="Calibri"/>
              </a:defRPr>
            </a:pPr>
            <a:r>
              <a:rPr sz="1800">
                <a:solidFill>
                  <a:srgbClr val="66CCFF"/>
                </a:solidFill>
                <a:latin typeface="Arial"/>
                <a:ea typeface="Arial"/>
                <a:cs typeface="Arial"/>
                <a:sym typeface="Arial"/>
              </a:rPr>
              <a:t>                        LHC 3000 fb</a:t>
            </a:r>
            <a:r>
              <a:rPr baseline="30444" sz="1800">
                <a:solidFill>
                  <a:srgbClr val="66CCFF"/>
                </a:solidFill>
                <a:latin typeface="Arial"/>
                <a:ea typeface="Arial"/>
                <a:cs typeface="Arial"/>
                <a:sym typeface="Arial"/>
              </a:rPr>
              <a:t>-1</a:t>
            </a:r>
            <a:r>
              <a:rPr sz="1800">
                <a:solidFill>
                  <a:srgbClr val="66CCFF"/>
                </a:solidFill>
                <a:latin typeface="Arial"/>
                <a:ea typeface="Arial"/>
                <a:cs typeface="Arial"/>
                <a:sym typeface="Arial"/>
              </a:rPr>
              <a:t>, √s=14 TeV</a:t>
            </a:r>
          </a:p>
        </p:txBody>
      </p:sp>
      <p:sp>
        <p:nvSpPr>
          <p:cNvPr id="1802" name="Shape 1802"/>
          <p:cNvSpPr/>
          <p:nvPr/>
        </p:nvSpPr>
        <p:spPr>
          <a:xfrm>
            <a:off x="9747910" y="7930325"/>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4</a:t>
            </a:r>
          </a:p>
        </p:txBody>
      </p:sp>
      <p:sp>
        <p:nvSpPr>
          <p:cNvPr id="1803" name="Shape 1803"/>
          <p:cNvSpPr/>
          <p:nvPr/>
        </p:nvSpPr>
        <p:spPr>
          <a:xfrm>
            <a:off x="11398625" y="7793105"/>
            <a:ext cx="1" cy="110155"/>
          </a:xfrm>
          <a:prstGeom prst="line">
            <a:avLst/>
          </a:prstGeom>
          <a:ln w="25400">
            <a:solidFill>
              <a:srgbClr val="000000"/>
            </a:solidFill>
            <a:bevel/>
          </a:ln>
        </p:spPr>
        <p:txBody>
          <a:bodyPr lIns="65023" tIns="65023" rIns="65023" bIns="65023"/>
          <a:lstStyle/>
          <a:p>
            <a:pPr>
              <a:defRPr sz="1600"/>
            </a:pPr>
          </a:p>
        </p:txBody>
      </p:sp>
      <p:sp>
        <p:nvSpPr>
          <p:cNvPr id="1804" name="Shape 1804"/>
          <p:cNvSpPr/>
          <p:nvPr/>
        </p:nvSpPr>
        <p:spPr>
          <a:xfrm>
            <a:off x="11298253" y="7930325"/>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a:defRPr sz="24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5</a:t>
            </a:r>
          </a:p>
        </p:txBody>
      </p:sp>
      <p:sp>
        <p:nvSpPr>
          <p:cNvPr id="1805" name="Shape 1805"/>
          <p:cNvSpPr/>
          <p:nvPr/>
        </p:nvSpPr>
        <p:spPr>
          <a:xfrm>
            <a:off x="246571" y="9148027"/>
            <a:ext cx="12511658" cy="42305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400">
                <a:solidFill>
                  <a:srgbClr val="0433FF"/>
                </a:solidFill>
                <a:latin typeface="+mn-lt"/>
                <a:ea typeface="+mn-ea"/>
                <a:cs typeface="+mn-cs"/>
                <a:sym typeface="Calibri"/>
              </a:defRPr>
            </a:pPr>
            <a:r>
              <a:rPr sz="1800">
                <a:latin typeface="Arial"/>
                <a:ea typeface="Arial"/>
                <a:cs typeface="Arial"/>
                <a:sym typeface="Arial"/>
              </a:rPr>
              <a:t>[Assumptions: MSUGRA/GMSB relation M</a:t>
            </a:r>
            <a:r>
              <a:rPr baseline="-20777" sz="1800">
                <a:latin typeface="Arial"/>
                <a:ea typeface="Arial"/>
                <a:cs typeface="Arial"/>
                <a:sym typeface="Arial"/>
              </a:rPr>
              <a:t>1</a:t>
            </a:r>
            <a:r>
              <a:rPr sz="1800">
                <a:latin typeface="Arial"/>
                <a:ea typeface="Arial"/>
                <a:cs typeface="Arial"/>
                <a:sym typeface="Arial"/>
              </a:rPr>
              <a:t> : M</a:t>
            </a:r>
            <a:r>
              <a:rPr baseline="-20777" sz="1800">
                <a:latin typeface="Arial"/>
                <a:ea typeface="Arial"/>
                <a:cs typeface="Arial"/>
                <a:sym typeface="Arial"/>
              </a:rPr>
              <a:t>2</a:t>
            </a:r>
            <a:r>
              <a:rPr sz="1800">
                <a:latin typeface="Arial"/>
                <a:ea typeface="Arial"/>
                <a:cs typeface="Arial"/>
                <a:sym typeface="Arial"/>
              </a:rPr>
              <a:t> : M</a:t>
            </a:r>
            <a:r>
              <a:rPr baseline="-20777" sz="1800">
                <a:latin typeface="Arial"/>
                <a:ea typeface="Arial"/>
                <a:cs typeface="Arial"/>
                <a:sym typeface="Arial"/>
              </a:rPr>
              <a:t>3</a:t>
            </a:r>
            <a:r>
              <a:rPr sz="1800">
                <a:latin typeface="Arial"/>
                <a:ea typeface="Arial"/>
                <a:cs typeface="Arial"/>
                <a:sym typeface="Arial"/>
              </a:rPr>
              <a:t> = 1 : 2 : 6;  AMSB relation M</a:t>
            </a:r>
            <a:r>
              <a:rPr baseline="-20777" sz="1800">
                <a:latin typeface="Arial"/>
                <a:ea typeface="Arial"/>
                <a:cs typeface="Arial"/>
                <a:sym typeface="Arial"/>
              </a:rPr>
              <a:t>1</a:t>
            </a:r>
            <a:r>
              <a:rPr sz="1800">
                <a:latin typeface="Arial"/>
                <a:ea typeface="Arial"/>
                <a:cs typeface="Arial"/>
                <a:sym typeface="Arial"/>
              </a:rPr>
              <a:t> : M</a:t>
            </a:r>
            <a:r>
              <a:rPr baseline="-20777" sz="1800">
                <a:latin typeface="Arial"/>
                <a:ea typeface="Arial"/>
                <a:cs typeface="Arial"/>
                <a:sym typeface="Arial"/>
              </a:rPr>
              <a:t>2</a:t>
            </a:r>
            <a:r>
              <a:rPr sz="1800">
                <a:latin typeface="Arial"/>
                <a:ea typeface="Arial"/>
                <a:cs typeface="Arial"/>
                <a:sym typeface="Arial"/>
              </a:rPr>
              <a:t> : M</a:t>
            </a:r>
            <a:r>
              <a:rPr baseline="-20777" sz="1800">
                <a:latin typeface="Arial"/>
                <a:ea typeface="Arial"/>
                <a:cs typeface="Arial"/>
                <a:sym typeface="Arial"/>
              </a:rPr>
              <a:t>3</a:t>
            </a:r>
            <a:r>
              <a:rPr sz="1800">
                <a:latin typeface="Arial"/>
                <a:ea typeface="Arial"/>
                <a:cs typeface="Arial"/>
                <a:sym typeface="Arial"/>
              </a:rPr>
              <a:t> = 3.3 : 1 : 10.5]</a:t>
            </a:r>
          </a:p>
        </p:txBody>
      </p:sp>
      <p:sp>
        <p:nvSpPr>
          <p:cNvPr id="1806" name="Shape 1806"/>
          <p:cNvSpPr/>
          <p:nvPr/>
        </p:nvSpPr>
        <p:spPr>
          <a:xfrm flipH="1">
            <a:off x="6203279" y="3742807"/>
            <a:ext cx="1" cy="4187519"/>
          </a:xfrm>
          <a:prstGeom prst="line">
            <a:avLst/>
          </a:prstGeom>
          <a:ln w="50800">
            <a:solidFill>
              <a:srgbClr val="0000FF"/>
            </a:solidFill>
            <a:prstDash val="lgDash"/>
            <a:bevel/>
          </a:ln>
        </p:spPr>
        <p:txBody>
          <a:bodyPr lIns="65023" tIns="65023" rIns="65023" bIns="65023"/>
          <a:lstStyle/>
          <a:p>
            <a:pPr>
              <a:defRPr sz="1600"/>
            </a:pPr>
          </a:p>
        </p:txBody>
      </p:sp>
      <p:sp>
        <p:nvSpPr>
          <p:cNvPr id="1807" name="Shape 1807"/>
          <p:cNvSpPr/>
          <p:nvPr/>
        </p:nvSpPr>
        <p:spPr>
          <a:xfrm>
            <a:off x="7039895" y="4011333"/>
            <a:ext cx="1" cy="3918993"/>
          </a:xfrm>
          <a:prstGeom prst="line">
            <a:avLst/>
          </a:prstGeom>
          <a:ln w="50800">
            <a:solidFill>
              <a:srgbClr val="66CCFF"/>
            </a:solidFill>
            <a:prstDash val="sysDash"/>
            <a:bevel/>
          </a:ln>
        </p:spPr>
        <p:txBody>
          <a:bodyPr lIns="65023" tIns="65023" rIns="65023" bIns="65023"/>
          <a:lstStyle/>
          <a:p>
            <a:pPr>
              <a:defRPr sz="1600"/>
            </a:pPr>
          </a:p>
        </p:txBody>
      </p:sp>
      <p:sp>
        <p:nvSpPr>
          <p:cNvPr id="1808" name="Shape 1808"/>
          <p:cNvSpPr/>
          <p:nvPr/>
        </p:nvSpPr>
        <p:spPr>
          <a:xfrm flipV="1">
            <a:off x="11728402" y="3150567"/>
            <a:ext cx="1" cy="4789253"/>
          </a:xfrm>
          <a:prstGeom prst="line">
            <a:avLst/>
          </a:prstGeom>
          <a:ln w="50800">
            <a:solidFill>
              <a:srgbClr val="000000"/>
            </a:solidFill>
            <a:bevel/>
          </a:ln>
        </p:spPr>
        <p:txBody>
          <a:bodyPr lIns="65023" tIns="65023" rIns="65023" bIns="65023"/>
          <a:lstStyle/>
          <a:p>
            <a:pPr>
              <a:defRPr sz="1600"/>
            </a:pPr>
          </a:p>
        </p:txBody>
      </p:sp>
      <p:sp>
        <p:nvSpPr>
          <p:cNvPr id="1809" name="Shape 1809"/>
          <p:cNvSpPr/>
          <p:nvPr/>
        </p:nvSpPr>
        <p:spPr>
          <a:xfrm>
            <a:off x="11790888" y="6933013"/>
            <a:ext cx="778469" cy="1"/>
          </a:xfrm>
          <a:prstGeom prst="line">
            <a:avLst/>
          </a:prstGeom>
          <a:ln w="76200">
            <a:solidFill>
              <a:srgbClr val="FF0000"/>
            </a:solidFill>
            <a:bevel/>
            <a:tailEnd type="triangle"/>
          </a:ln>
        </p:spPr>
        <p:txBody>
          <a:bodyPr lIns="65023" tIns="65023" rIns="65023" bIns="65023"/>
          <a:lstStyle/>
          <a:p>
            <a:pPr>
              <a:defRPr sz="1600"/>
            </a:pPr>
          </a:p>
        </p:txBody>
      </p:sp>
      <p:sp>
        <p:nvSpPr>
          <p:cNvPr id="1810" name="Shape 1810"/>
          <p:cNvSpPr/>
          <p:nvPr/>
        </p:nvSpPr>
        <p:spPr>
          <a:xfrm>
            <a:off x="9588623" y="3173762"/>
            <a:ext cx="1921096" cy="5248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8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Preliminary</a:t>
            </a:r>
          </a:p>
        </p:txBody>
      </p:sp>
      <p:sp>
        <p:nvSpPr>
          <p:cNvPr id="1811" name="Shape 1811"/>
          <p:cNvSpPr/>
          <p:nvPr/>
        </p:nvSpPr>
        <p:spPr>
          <a:xfrm>
            <a:off x="11790888" y="7309145"/>
            <a:ext cx="778469" cy="1"/>
          </a:xfrm>
          <a:prstGeom prst="line">
            <a:avLst/>
          </a:prstGeom>
          <a:ln w="76200">
            <a:solidFill>
              <a:srgbClr val="FFCC66"/>
            </a:solidFill>
            <a:bevel/>
            <a:tailEnd type="triangle"/>
          </a:ln>
        </p:spPr>
        <p:txBody>
          <a:bodyPr lIns="65023" tIns="65023" rIns="65023" bIns="65023"/>
          <a:lstStyle/>
          <a:p>
            <a:pPr>
              <a:defRPr sz="1600"/>
            </a:pPr>
          </a:p>
        </p:txBody>
      </p:sp>
      <p:sp>
        <p:nvSpPr>
          <p:cNvPr id="1812" name="Shape 1812"/>
          <p:cNvSpPr/>
          <p:nvPr/>
        </p:nvSpPr>
        <p:spPr>
          <a:xfrm>
            <a:off x="7805640" y="6462417"/>
            <a:ext cx="3243806" cy="42305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400">
                <a:latin typeface="+mn-lt"/>
                <a:ea typeface="+mn-ea"/>
                <a:cs typeface="+mn-cs"/>
                <a:sym typeface="Calibri"/>
              </a:defRPr>
            </a:pPr>
            <a:r>
              <a:rPr sz="1800">
                <a:latin typeface="Arial"/>
                <a:ea typeface="Arial"/>
                <a:cs typeface="Arial"/>
                <a:sym typeface="Arial"/>
              </a:rPr>
              <a:t>(no relation between μ and M</a:t>
            </a:r>
            <a:r>
              <a:rPr baseline="-20777" sz="1800">
                <a:latin typeface="Arial"/>
                <a:ea typeface="Arial"/>
                <a:cs typeface="Arial"/>
                <a:sym typeface="Arial"/>
              </a:rPr>
              <a:t>3)</a:t>
            </a:r>
          </a:p>
        </p:txBody>
      </p:sp>
      <p:sp>
        <p:nvSpPr>
          <p:cNvPr id="1813" name="Shape 1813"/>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
        <p:nvSpPr>
          <p:cNvPr id="1814" name="Shape 1814"/>
          <p:cNvSpPr/>
          <p:nvPr/>
        </p:nvSpPr>
        <p:spPr>
          <a:xfrm>
            <a:off x="962188" y="800907"/>
            <a:ext cx="10282409"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1800">
                <a:solidFill>
                  <a:srgbClr val="000090"/>
                </a:solidFill>
                <a:latin typeface="Arial"/>
                <a:ea typeface="Arial"/>
                <a:cs typeface="Arial"/>
                <a:sym typeface="Arial"/>
              </a:defRPr>
            </a:lvl1pPr>
          </a:lstStyle>
          <a:p>
            <a:pPr>
              <a:defRPr>
                <a:solidFill>
                  <a:srgbClr val="000000"/>
                </a:solidFill>
                <a:latin typeface="+mn-lt"/>
                <a:ea typeface="+mn-ea"/>
                <a:cs typeface="+mn-cs"/>
                <a:sym typeface="Calibri"/>
              </a:defRPr>
            </a:pPr>
            <a:r>
              <a:rPr>
                <a:solidFill>
                  <a:srgbClr val="000090"/>
                </a:solidFill>
                <a:latin typeface="Arial"/>
                <a:ea typeface="Arial"/>
                <a:cs typeface="Arial"/>
                <a:sym typeface="Arial"/>
              </a:rPr>
              <a:t>[this comparison is for illustration only; specific channels should be looked at for actual comparisons]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6" name="Shape 1816"/>
          <p:cNvSpPr/>
          <p:nvPr>
            <p:ph type="title"/>
          </p:nvPr>
        </p:nvSpPr>
        <p:spPr>
          <a:xfrm>
            <a:off x="1269999" y="2355041"/>
            <a:ext cx="10464801" cy="5043518"/>
          </a:xfrm>
          <a:prstGeom prst="rect">
            <a:avLst/>
          </a:prstGeom>
        </p:spPr>
        <p:txBody>
          <a:bodyPr/>
          <a:lstStyle>
            <a:lvl1pPr defTabSz="830862"/>
          </a:lstStyle>
          <a:p>
            <a:pPr/>
            <a:r>
              <a:t>But, LHC can also search for direct EWkino production</a:t>
            </a:r>
          </a:p>
        </p:txBody>
      </p:sp>
      <p:sp>
        <p:nvSpPr>
          <p:cNvPr id="1817" name="Shape 1817"/>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9" name="Shape 1819"/>
          <p:cNvSpPr/>
          <p:nvPr>
            <p:ph type="title"/>
          </p:nvPr>
        </p:nvSpPr>
        <p:spPr>
          <a:xfrm>
            <a:off x="-1" y="1"/>
            <a:ext cx="13004801" cy="800907"/>
          </a:xfrm>
          <a:prstGeom prst="rect">
            <a:avLst/>
          </a:prstGeom>
        </p:spPr>
        <p:txBody>
          <a:bodyPr/>
          <a:lstStyle>
            <a:lvl1pPr defTabSz="425195">
              <a:defRPr sz="4650"/>
            </a:lvl1pPr>
          </a:lstStyle>
          <a:p>
            <a:pPr/>
            <a:r>
              <a:t>SUSY EW @ HL-LHC</a:t>
            </a:r>
          </a:p>
        </p:txBody>
      </p:sp>
      <p:sp>
        <p:nvSpPr>
          <p:cNvPr id="1820" name="Shape 1820"/>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pic>
        <p:nvPicPr>
          <p:cNvPr id="1821" name="image51.pdf" descr="Physics_SUSY_EWgaugino_nogrid.pdf"/>
          <p:cNvPicPr>
            <a:picLocks noChangeAspect="1"/>
          </p:cNvPicPr>
          <p:nvPr/>
        </p:nvPicPr>
        <p:blipFill>
          <a:blip r:embed="rId2">
            <a:extLst/>
          </a:blip>
          <a:srcRect l="1292" t="3082" r="11750" b="0"/>
          <a:stretch>
            <a:fillRect/>
          </a:stretch>
        </p:blipFill>
        <p:spPr>
          <a:xfrm>
            <a:off x="806371" y="889649"/>
            <a:ext cx="10886054" cy="8709280"/>
          </a:xfrm>
          <a:prstGeom prst="rect">
            <a:avLst/>
          </a:prstGeom>
          <a:ln w="88900">
            <a:miter lim="400000"/>
          </a:ln>
        </p:spPr>
      </p:pic>
      <p:sp>
        <p:nvSpPr>
          <p:cNvPr id="1822" name="Shape 1822"/>
          <p:cNvSpPr/>
          <p:nvPr/>
        </p:nvSpPr>
        <p:spPr>
          <a:xfrm>
            <a:off x="387056" y="8728085"/>
            <a:ext cx="2693613" cy="87471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400">
                <a:latin typeface="+mn-lt"/>
                <a:ea typeface="+mn-ea"/>
                <a:cs typeface="+mn-cs"/>
                <a:sym typeface="Calibri"/>
              </a:defRPr>
            </a:pPr>
            <a:r>
              <a:rPr>
                <a:latin typeface="Arial"/>
                <a:ea typeface="Arial"/>
                <a:cs typeface="Arial"/>
                <a:sym typeface="Arial"/>
              </a:rPr>
              <a:t>C</a:t>
            </a:r>
            <a:r>
              <a:rPr baseline="-20250">
                <a:latin typeface="Arial"/>
                <a:ea typeface="Arial"/>
                <a:cs typeface="Arial"/>
                <a:sym typeface="Arial"/>
              </a:rPr>
              <a:t>1</a:t>
            </a:r>
            <a:r>
              <a:rPr>
                <a:latin typeface="Arial"/>
                <a:ea typeface="Arial"/>
                <a:cs typeface="Arial"/>
                <a:sym typeface="Arial"/>
              </a:rPr>
              <a:t>N</a:t>
            </a:r>
            <a:r>
              <a:rPr baseline="-20250">
                <a:latin typeface="Arial"/>
                <a:ea typeface="Arial"/>
                <a:cs typeface="Arial"/>
                <a:sym typeface="Arial"/>
              </a:rPr>
              <a:t>2</a:t>
            </a:r>
            <a:r>
              <a:rPr>
                <a:latin typeface="Arial"/>
                <a:ea typeface="Arial"/>
                <a:cs typeface="Arial"/>
                <a:sym typeface="Arial"/>
              </a:rPr>
              <a:t> </a:t>
            </a:r>
            <a:r>
              <a:rPr>
                <a:latin typeface="Wingdings"/>
                <a:ea typeface="Wingdings"/>
                <a:cs typeface="Wingdings"/>
                <a:sym typeface="Wingdings"/>
              </a:rPr>
              <a:t> </a:t>
            </a:r>
            <a:r>
              <a:rPr>
                <a:latin typeface="Arial"/>
                <a:ea typeface="Arial"/>
                <a:cs typeface="Arial"/>
                <a:sym typeface="Arial"/>
              </a:rPr>
              <a:t>WN</a:t>
            </a:r>
            <a:r>
              <a:rPr baseline="-20250">
                <a:latin typeface="Arial"/>
                <a:ea typeface="Arial"/>
                <a:cs typeface="Arial"/>
                <a:sym typeface="Arial"/>
              </a:rPr>
              <a:t>1</a:t>
            </a:r>
            <a:r>
              <a:rPr>
                <a:latin typeface="Arial"/>
                <a:ea typeface="Arial"/>
                <a:cs typeface="Arial"/>
                <a:sym typeface="Arial"/>
              </a:rPr>
              <a:t>ZN</a:t>
            </a:r>
            <a:r>
              <a:rPr baseline="-20250">
                <a:latin typeface="Arial"/>
                <a:ea typeface="Arial"/>
                <a:cs typeface="Arial"/>
                <a:sym typeface="Arial"/>
              </a:rPr>
              <a:t>1</a:t>
            </a:r>
            <a:endParaRPr baseline="-20250">
              <a:latin typeface="Arial"/>
              <a:ea typeface="Arial"/>
              <a:cs typeface="Arial"/>
              <a:sym typeface="Arial"/>
            </a:endParaRPr>
          </a:p>
          <a:p>
            <a:pPr>
              <a:defRPr sz="2400">
                <a:latin typeface="+mn-lt"/>
                <a:ea typeface="+mn-ea"/>
                <a:cs typeface="+mn-cs"/>
                <a:sym typeface="Calibri"/>
              </a:defRPr>
            </a:pPr>
            <a:r>
              <a:rPr>
                <a:latin typeface="Arial"/>
                <a:ea typeface="Arial"/>
                <a:cs typeface="Arial"/>
                <a:sym typeface="Arial"/>
              </a:rPr>
              <a:t>arXiv:1307.7292</a:t>
            </a:r>
          </a:p>
        </p:txBody>
      </p:sp>
      <p:sp>
        <p:nvSpPr>
          <p:cNvPr id="1823" name="Shape 1823"/>
          <p:cNvSpPr/>
          <p:nvPr/>
        </p:nvSpPr>
        <p:spPr>
          <a:xfrm flipV="1">
            <a:off x="2446677" y="889649"/>
            <a:ext cx="8296570" cy="6919921"/>
          </a:xfrm>
          <a:prstGeom prst="line">
            <a:avLst/>
          </a:prstGeom>
          <a:ln w="25400">
            <a:solidFill>
              <a:srgbClr val="FFFF00"/>
            </a:solidFill>
            <a:bevel/>
          </a:ln>
        </p:spPr>
        <p:txBody>
          <a:bodyPr lIns="65023" tIns="65023" rIns="65023" bIns="65023"/>
          <a:lstStyle/>
          <a:p>
            <a:pPr>
              <a:defRPr sz="1600"/>
            </a:pPr>
          </a:p>
        </p:txBody>
      </p:sp>
      <p:pic>
        <p:nvPicPr>
          <p:cNvPr id="1824" name="pasted-image.pdf"/>
          <p:cNvPicPr>
            <a:picLocks noChangeAspect="1"/>
          </p:cNvPicPr>
          <p:nvPr/>
        </p:nvPicPr>
        <p:blipFill>
          <a:blip r:embed="rId3">
            <a:extLst/>
          </a:blip>
          <a:stretch>
            <a:fillRect/>
          </a:stretch>
        </p:blipFill>
        <p:spPr>
          <a:xfrm>
            <a:off x="3225202" y="4206810"/>
            <a:ext cx="2539897" cy="808150"/>
          </a:xfrm>
          <a:prstGeom prst="rect">
            <a:avLst/>
          </a:prstGeom>
          <a:ln w="88900">
            <a:miter lim="400000"/>
          </a:ln>
        </p:spPr>
      </p:pic>
      <p:sp>
        <p:nvSpPr>
          <p:cNvPr id="1825" name="Shape 1825"/>
          <p:cNvSpPr/>
          <p:nvPr/>
        </p:nvSpPr>
        <p:spPr>
          <a:xfrm>
            <a:off x="2660989" y="1045966"/>
            <a:ext cx="7867946" cy="66072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close/>
              </a:path>
            </a:pathLst>
          </a:custGeom>
          <a:solidFill>
            <a:srgbClr val="FFFB00">
              <a:alpha val="14521"/>
            </a:srgbClr>
          </a:solidFill>
          <a:ln w="12700">
            <a:miter lim="400000"/>
          </a:ln>
        </p:spPr>
        <p:txBody>
          <a:bodyPr lIns="50800" tIns="50800" rIns="50800" bIns="50800" anchor="ctr"/>
          <a:lstStyle/>
          <a:p>
            <a:pPr algn="ctr" defTabSz="584200">
              <a:defRPr sz="2400">
                <a:solidFill>
                  <a:srgbClr val="FFFFFF"/>
                </a:solidFill>
                <a:latin typeface="ヒラギノ角ゴ ProN W3"/>
                <a:ea typeface="ヒラギノ角ゴ ProN W3"/>
                <a:cs typeface="ヒラギノ角ゴ ProN W3"/>
                <a:sym typeface="ヒラギノ角ゴ ProN W3"/>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0" name="Shape 890"/>
          <p:cNvSpPr/>
          <p:nvPr/>
        </p:nvSpPr>
        <p:spPr>
          <a:xfrm>
            <a:off x="9559551" y="5497573"/>
            <a:ext cx="3333141" cy="4097760"/>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algn="ctr" defTabSz="650240">
              <a:lnSpc>
                <a:spcPts val="4300"/>
              </a:lnSpc>
              <a:tabLst>
                <a:tab pos="1181100" algn="l"/>
              </a:tabLst>
              <a:defRPr sz="36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891" name="Shape 891"/>
          <p:cNvSpPr/>
          <p:nvPr>
            <p:ph type="sldNum" sz="quarter" idx="2"/>
          </p:nvPr>
        </p:nvSpPr>
        <p:spPr>
          <a:xfrm>
            <a:off x="12696418" y="9409571"/>
            <a:ext cx="247803" cy="304801"/>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a:fld id="{86CB4B4D-7CA3-9044-876B-883B54F8677D}" type="slidenum"/>
          </a:p>
        </p:txBody>
      </p:sp>
      <p:sp>
        <p:nvSpPr>
          <p:cNvPr id="892" name="Shape 892"/>
          <p:cNvSpPr/>
          <p:nvPr/>
        </p:nvSpPr>
        <p:spPr>
          <a:xfrm>
            <a:off x="316134" y="1379661"/>
            <a:ext cx="9082031" cy="8194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230505" indent="-230505" defTabSz="830862">
              <a:spcBef>
                <a:spcPts val="1600"/>
              </a:spcBef>
              <a:buSzPct val="171000"/>
              <a:buChar char="•"/>
              <a:defRPr sz="2200">
                <a:latin typeface="Helvetica Neue"/>
                <a:ea typeface="Helvetica Neue"/>
                <a:cs typeface="Helvetica Neue"/>
                <a:sym typeface="Helvetica Neue"/>
              </a:defRPr>
            </a:pPr>
            <a:r>
              <a:t>The EW symmetry forbids masses of gauge bosons and matter fermions. In order to break it without breaking that of the Lagrangian, we need </a:t>
            </a:r>
            <a:r>
              <a:rPr b="1" i="1"/>
              <a:t>“something” condensed in the vacuum which carries weak charge:</a:t>
            </a:r>
            <a:br/>
            <a:br/>
            <a:r>
              <a:t>→ </a:t>
            </a:r>
            <a:r>
              <a:rPr b="1" i="1">
                <a:solidFill>
                  <a:srgbClr val="FF2C79"/>
                </a:solidFill>
              </a:rPr>
              <a:t>We are living in a weakly charged vacuum!</a:t>
            </a:r>
          </a:p>
          <a:p>
            <a:pPr marL="230505" indent="-230505" defTabSz="830862">
              <a:spcBef>
                <a:spcPts val="1600"/>
              </a:spcBef>
              <a:buSzPct val="171000"/>
              <a:buChar char="•"/>
              <a:defRPr sz="2200">
                <a:latin typeface="Helvetica Neue"/>
                <a:ea typeface="Helvetica Neue"/>
                <a:cs typeface="Helvetica Neue"/>
                <a:sym typeface="Helvetica Neue"/>
              </a:defRPr>
            </a:pPr>
            <a:r>
              <a:t>The discovery of H(125) provided evidence that it is an excitation of (at least part of) this “something” in the vacuum and hence the correctness of this idea of the vacuum breaking the EW symmetry.</a:t>
            </a:r>
          </a:p>
          <a:p>
            <a:pPr marL="230505" indent="-230505" defTabSz="830862">
              <a:spcBef>
                <a:spcPts val="1600"/>
              </a:spcBef>
              <a:buSzPct val="171000"/>
              <a:buChar char="•"/>
              <a:defRPr sz="2200">
                <a:latin typeface="Helvetica Neue"/>
                <a:ea typeface="Helvetica Neue"/>
                <a:cs typeface="Helvetica Neue"/>
                <a:sym typeface="Helvetica Neue"/>
              </a:defRPr>
            </a:pPr>
            <a:r>
              <a:t>In the SM, </a:t>
            </a:r>
            <a:r>
              <a:rPr b="1" i="1"/>
              <a:t>a single complex doublet scalar field</a:t>
            </a:r>
            <a:r>
              <a:t> is responsible for both gauge boson and matter fermion masses. The SM EWSB sector is the simplest, but other than that there is no reason for it. </a:t>
            </a:r>
            <a:br/>
            <a:r>
              <a:rPr b="1" i="1"/>
              <a:t>The EWSB sector might be more complex.</a:t>
            </a:r>
            <a:br/>
            <a:br/>
            <a:r>
              <a:t>→ We need to know </a:t>
            </a:r>
            <a:r>
              <a:rPr b="1" i="1">
                <a:solidFill>
                  <a:srgbClr val="0433FF"/>
                </a:solidFill>
              </a:rPr>
              <a:t>the multiplet structure</a:t>
            </a:r>
            <a:r>
              <a:t> of the EWSB sector.</a:t>
            </a:r>
          </a:p>
          <a:p>
            <a:pPr marL="230505" indent="-230505" defTabSz="830862">
              <a:spcBef>
                <a:spcPts val="1600"/>
              </a:spcBef>
              <a:buSzPct val="171000"/>
              <a:buChar char="•"/>
              <a:defRPr sz="2200">
                <a:latin typeface="Helvetica Neue"/>
                <a:ea typeface="Helvetica Neue"/>
                <a:cs typeface="Helvetica Neue"/>
                <a:sym typeface="Helvetica Neue"/>
              </a:defRPr>
            </a:pPr>
            <a:r>
              <a:t>Moreover, the SM does not explain </a:t>
            </a:r>
            <a:r>
              <a:rPr b="1" i="1"/>
              <a:t>why the Higgs field developed </a:t>
            </a:r>
            <a:br>
              <a:rPr b="1" i="1"/>
            </a:br>
            <a:r>
              <a:rPr b="1" i="1"/>
              <a:t>a vacuum expectation value.</a:t>
            </a:r>
          </a:p>
          <a:p>
            <a:pPr lvl="2" marL="939800" indent="-381000" defTabSz="830862">
              <a:spcBef>
                <a:spcPts val="1600"/>
              </a:spcBef>
              <a:buSzPct val="100000"/>
              <a:buChar char="★"/>
              <a:defRPr sz="2200">
                <a:latin typeface="Helvetica Neue"/>
                <a:ea typeface="Helvetica Neue"/>
                <a:cs typeface="Helvetica Neue"/>
                <a:sym typeface="Helvetica Neue"/>
              </a:defRPr>
            </a:pPr>
            <a:r>
              <a:rPr b="1" i="1"/>
              <a:t>In other words the SM does not tell us:</a:t>
            </a:r>
            <a:endParaRPr b="1" i="1"/>
          </a:p>
          <a:p>
            <a:pPr lvl="2" indent="0" defTabSz="830862">
              <a:spcBef>
                <a:spcPts val="1600"/>
              </a:spcBef>
              <a:defRPr sz="4400">
                <a:latin typeface="Helvetica Neue"/>
                <a:ea typeface="Helvetica Neue"/>
                <a:cs typeface="Helvetica Neue"/>
                <a:sym typeface="Helvetica Neue"/>
              </a:defRPr>
            </a:pPr>
            <a:r>
              <a:rPr b="1" i="1"/>
              <a:t>                   </a:t>
            </a:r>
            <a:r>
              <a:rPr b="1" i="1">
                <a:solidFill>
                  <a:srgbClr val="FF2C79"/>
                </a:solidFill>
              </a:rPr>
              <a:t>Why μ</a:t>
            </a:r>
            <a:r>
              <a:rPr b="1" baseline="31999" i="1">
                <a:solidFill>
                  <a:srgbClr val="FF2C79"/>
                </a:solidFill>
              </a:rPr>
              <a:t>2</a:t>
            </a:r>
            <a:r>
              <a:rPr b="1" i="1">
                <a:solidFill>
                  <a:srgbClr val="FF2C79"/>
                </a:solidFill>
              </a:rPr>
              <a:t> &lt; 0?</a:t>
            </a:r>
            <a:r>
              <a:t> </a:t>
            </a:r>
          </a:p>
        </p:txBody>
      </p:sp>
      <p:sp>
        <p:nvSpPr>
          <p:cNvPr id="893" name="Shape 893"/>
          <p:cNvSpPr/>
          <p:nvPr/>
        </p:nvSpPr>
        <p:spPr>
          <a:xfrm>
            <a:off x="1276349" y="70424"/>
            <a:ext cx="10452101" cy="16871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830862">
              <a:lnSpc>
                <a:spcPct val="90000"/>
              </a:lnSpc>
              <a:buClr>
                <a:srgbClr val="FFFED5"/>
              </a:buClr>
              <a:buFont typeface="Tahoma"/>
              <a:defRPr b="1" sz="4800">
                <a:solidFill>
                  <a:srgbClr val="2E467F"/>
                </a:solidFill>
                <a:latin typeface="Helvetica Neue"/>
                <a:ea typeface="Helvetica Neue"/>
                <a:cs typeface="Helvetica Neue"/>
                <a:sym typeface="Helvetica Neue"/>
              </a:defRPr>
            </a:pPr>
            <a:r>
              <a:t>Electroweak Symmetry Breaking</a:t>
            </a:r>
            <a:br/>
            <a:r>
              <a:rPr sz="3000"/>
              <a:t>Mystery of something in the vacuum</a:t>
            </a:r>
            <a:br>
              <a:rPr sz="3000"/>
            </a:br>
          </a:p>
        </p:txBody>
      </p:sp>
      <p:pic>
        <p:nvPicPr>
          <p:cNvPr id="894" name="droppedImage.pdf"/>
          <p:cNvPicPr>
            <a:picLocks noChangeAspect="1"/>
          </p:cNvPicPr>
          <p:nvPr/>
        </p:nvPicPr>
        <p:blipFill>
          <a:blip r:embed="rId2">
            <a:extLst/>
          </a:blip>
          <a:stretch>
            <a:fillRect/>
          </a:stretch>
        </p:blipFill>
        <p:spPr>
          <a:xfrm>
            <a:off x="4270765" y="2590916"/>
            <a:ext cx="2082801" cy="513043"/>
          </a:xfrm>
          <a:prstGeom prst="rect">
            <a:avLst/>
          </a:prstGeom>
          <a:ln w="88900">
            <a:miter lim="400000"/>
          </a:ln>
        </p:spPr>
      </p:pic>
      <p:pic>
        <p:nvPicPr>
          <p:cNvPr id="895" name="droppedImage.pdf"/>
          <p:cNvPicPr>
            <a:picLocks noChangeAspect="1"/>
          </p:cNvPicPr>
          <p:nvPr/>
        </p:nvPicPr>
        <p:blipFill>
          <a:blip r:embed="rId3">
            <a:extLst/>
          </a:blip>
          <a:stretch>
            <a:fillRect/>
          </a:stretch>
        </p:blipFill>
        <p:spPr>
          <a:xfrm>
            <a:off x="6596557" y="2591313"/>
            <a:ext cx="2286001" cy="512249"/>
          </a:xfrm>
          <a:prstGeom prst="rect">
            <a:avLst/>
          </a:prstGeom>
          <a:ln w="88900">
            <a:miter lim="400000"/>
          </a:ln>
        </p:spPr>
      </p:pic>
      <p:pic>
        <p:nvPicPr>
          <p:cNvPr id="896" name="pasted8.pdf"/>
          <p:cNvPicPr>
            <a:picLocks noChangeAspect="1"/>
          </p:cNvPicPr>
          <p:nvPr/>
        </p:nvPicPr>
        <p:blipFill>
          <a:blip r:embed="rId4">
            <a:extLst/>
          </a:blip>
          <a:stretch>
            <a:fillRect/>
          </a:stretch>
        </p:blipFill>
        <p:spPr>
          <a:xfrm>
            <a:off x="10195156" y="6068546"/>
            <a:ext cx="2292774" cy="3404311"/>
          </a:xfrm>
          <a:prstGeom prst="rect">
            <a:avLst/>
          </a:prstGeom>
          <a:ln w="88900">
            <a:miter lim="400000"/>
          </a:ln>
        </p:spPr>
      </p:pic>
      <p:pic>
        <p:nvPicPr>
          <p:cNvPr id="897" name="pasted-image.pdf"/>
          <p:cNvPicPr>
            <a:picLocks noChangeAspect="1"/>
          </p:cNvPicPr>
          <p:nvPr/>
        </p:nvPicPr>
        <p:blipFill>
          <a:blip r:embed="rId5">
            <a:extLst/>
          </a:blip>
          <a:stretch>
            <a:fillRect/>
          </a:stretch>
        </p:blipFill>
        <p:spPr>
          <a:xfrm>
            <a:off x="9747722" y="5518438"/>
            <a:ext cx="2956798" cy="552455"/>
          </a:xfrm>
          <a:prstGeom prst="rect">
            <a:avLst/>
          </a:prstGeom>
          <a:ln w="88900">
            <a:miter lim="400000"/>
          </a:ln>
        </p:spPr>
      </p:pic>
      <p:sp>
        <p:nvSpPr>
          <p:cNvPr id="898" name="Shape 898"/>
          <p:cNvSpPr/>
          <p:nvPr/>
        </p:nvSpPr>
        <p:spPr>
          <a:xfrm>
            <a:off x="10205439" y="1153553"/>
            <a:ext cx="1991755" cy="4226720"/>
          </a:xfrm>
          <a:prstGeom prst="roundRect">
            <a:avLst>
              <a:gd name="adj" fmla="val 6375"/>
            </a:avLst>
          </a:prstGeom>
          <a:solidFill>
            <a:srgbClr val="C6E6E9"/>
          </a:solidFill>
          <a:ln w="3175">
            <a:solidFill>
              <a:srgbClr val="C2E2E5"/>
            </a:solidFill>
          </a:ln>
          <a:effectLst>
            <a:outerShdw sx="100000" sy="100000" kx="0" ky="0" algn="b" rotWithShape="0" blurRad="25400" dist="12700" dir="5400000">
              <a:srgbClr val="929292">
                <a:alpha val="34997"/>
              </a:srgbClr>
            </a:outerShdw>
          </a:effectLst>
        </p:spPr>
        <p:txBody>
          <a:bodyPr lIns="39687" tIns="39687" rIns="39687" bIns="39687" anchor="ctr"/>
          <a:lstStyle/>
          <a:p>
            <a:pPr marL="57799" marR="57799" defTabSz="1012031">
              <a:defRPr sz="2600">
                <a:uFill>
                  <a:solidFill>
                    <a:srgbClr val="000000"/>
                  </a:solidFill>
                </a:uFill>
                <a:latin typeface="Arial"/>
                <a:ea typeface="Arial"/>
                <a:cs typeface="Arial"/>
                <a:sym typeface="Arial"/>
              </a:defRPr>
            </a:pPr>
          </a:p>
        </p:txBody>
      </p:sp>
      <p:pic>
        <p:nvPicPr>
          <p:cNvPr id="899" name="VV2Vg&lt;X&gt;X.pdf"/>
          <p:cNvPicPr>
            <a:picLocks noChangeAspect="1"/>
          </p:cNvPicPr>
          <p:nvPr/>
        </p:nvPicPr>
        <p:blipFill>
          <a:blip r:embed="rId6">
            <a:extLst/>
          </a:blip>
          <a:stretch>
            <a:fillRect/>
          </a:stretch>
        </p:blipFill>
        <p:spPr>
          <a:xfrm>
            <a:off x="10526629" y="3098240"/>
            <a:ext cx="1200548" cy="868089"/>
          </a:xfrm>
          <a:prstGeom prst="rect">
            <a:avLst/>
          </a:prstGeom>
          <a:ln w="88900">
            <a:miter lim="400000"/>
          </a:ln>
        </p:spPr>
      </p:pic>
      <p:grpSp>
        <p:nvGrpSpPr>
          <p:cNvPr id="902" name="Group 902"/>
          <p:cNvGrpSpPr/>
          <p:nvPr/>
        </p:nvGrpSpPr>
        <p:grpSpPr>
          <a:xfrm>
            <a:off x="10705223" y="1312303"/>
            <a:ext cx="992188" cy="992188"/>
            <a:chOff x="0" y="0"/>
            <a:chExt cx="992187" cy="992187"/>
          </a:xfrm>
        </p:grpSpPr>
        <p:sp>
          <p:nvSpPr>
            <p:cNvPr id="900" name="Shape 900"/>
            <p:cNvSpPr/>
            <p:nvPr/>
          </p:nvSpPr>
          <p:spPr>
            <a:xfrm>
              <a:off x="0" y="0"/>
              <a:ext cx="992188" cy="992188"/>
            </a:xfrm>
            <a:prstGeom prst="ellipse">
              <a:avLst/>
            </a:prstGeom>
            <a:noFill/>
            <a:ln w="127000" cap="flat">
              <a:solidFill>
                <a:srgbClr val="FF2600">
                  <a:alpha val="48000"/>
                </a:srgbClr>
              </a:solidFill>
              <a:prstDash val="solid"/>
              <a:round/>
            </a:ln>
            <a:effectLst/>
          </p:spPr>
          <p:txBody>
            <a:bodyPr wrap="square" lIns="39687" tIns="39687" rIns="39687" bIns="39687" numCol="1" anchor="ctr">
              <a:noAutofit/>
            </a:bodyPr>
            <a:lstStyle/>
            <a:p>
              <a:pPr marL="45155" marR="45155" defTabSz="793750">
                <a:defRPr sz="2000">
                  <a:solidFill>
                    <a:srgbClr val="FFFFFF"/>
                  </a:solidFill>
                  <a:uFill>
                    <a:solidFill>
                      <a:srgbClr val="FFFFFF"/>
                    </a:solidFill>
                  </a:uFill>
                  <a:latin typeface="Tahoma"/>
                  <a:ea typeface="Tahoma"/>
                  <a:cs typeface="Tahoma"/>
                  <a:sym typeface="Tahoma"/>
                </a:defRPr>
              </a:pPr>
            </a:p>
          </p:txBody>
        </p:sp>
        <p:sp>
          <p:nvSpPr>
            <p:cNvPr id="901" name="Shape 901"/>
            <p:cNvSpPr/>
            <p:nvPr/>
          </p:nvSpPr>
          <p:spPr>
            <a:xfrm>
              <a:off x="138906" y="138906"/>
              <a:ext cx="708689" cy="708689"/>
            </a:xfrm>
            <a:prstGeom prst="line">
              <a:avLst/>
            </a:prstGeom>
            <a:noFill/>
            <a:ln w="127000" cap="flat">
              <a:solidFill>
                <a:srgbClr val="FF2600">
                  <a:alpha val="48000"/>
                </a:srgbClr>
              </a:solidFill>
              <a:prstDash val="solid"/>
              <a:round/>
            </a:ln>
            <a:effectLst/>
          </p:spPr>
          <p:txBody>
            <a:bodyPr wrap="square" lIns="39687" tIns="39687" rIns="39687" bIns="39687" numCol="1" anchor="ctr">
              <a:noAutofit/>
            </a:bodyPr>
            <a:lstStyle/>
            <a:p>
              <a:pPr>
                <a:defRPr sz="900">
                  <a:latin typeface="ヒラギノ角ゴ ProN W3"/>
                  <a:ea typeface="ヒラギノ角ゴ ProN W3"/>
                  <a:cs typeface="ヒラギノ角ゴ ProN W3"/>
                  <a:sym typeface="ヒラギノ角ゴ ProN W3"/>
                </a:defRPr>
              </a:pPr>
            </a:p>
          </p:txBody>
        </p:sp>
      </p:grpSp>
      <p:pic>
        <p:nvPicPr>
          <p:cNvPr id="903" name="VV2VgX.pdf"/>
          <p:cNvPicPr>
            <a:picLocks noChangeAspect="1"/>
          </p:cNvPicPr>
          <p:nvPr/>
        </p:nvPicPr>
        <p:blipFill>
          <a:blip r:embed="rId7">
            <a:extLst/>
          </a:blip>
          <a:stretch>
            <a:fillRect/>
          </a:stretch>
        </p:blipFill>
        <p:spPr>
          <a:xfrm>
            <a:off x="10536551" y="1441287"/>
            <a:ext cx="1058475" cy="912814"/>
          </a:xfrm>
          <a:prstGeom prst="rect">
            <a:avLst/>
          </a:prstGeom>
          <a:ln w="88900">
            <a:miter lim="400000"/>
          </a:ln>
        </p:spPr>
      </p:pic>
      <p:pic>
        <p:nvPicPr>
          <p:cNvPr id="904" name="VV&lt;X&gt;2Vg&lt;X&gt;.pdf"/>
          <p:cNvPicPr>
            <a:picLocks noChangeAspect="1"/>
          </p:cNvPicPr>
          <p:nvPr/>
        </p:nvPicPr>
        <p:blipFill>
          <a:blip r:embed="rId8">
            <a:extLst/>
          </a:blip>
          <a:stretch>
            <a:fillRect/>
          </a:stretch>
        </p:blipFill>
        <p:spPr>
          <a:xfrm>
            <a:off x="10526629" y="4427772"/>
            <a:ext cx="1207514" cy="873126"/>
          </a:xfrm>
          <a:prstGeom prst="rect">
            <a:avLst/>
          </a:prstGeom>
          <a:ln w="88900">
            <a:miter lim="400000"/>
          </a:ln>
        </p:spPr>
      </p:pic>
      <p:sp>
        <p:nvSpPr>
          <p:cNvPr id="905" name="Shape 905"/>
          <p:cNvSpPr/>
          <p:nvPr/>
        </p:nvSpPr>
        <p:spPr>
          <a:xfrm>
            <a:off x="11253836" y="2332669"/>
            <a:ext cx="517263" cy="241301"/>
          </a:xfrm>
          <a:prstGeom prst="rect">
            <a:avLst/>
          </a:prstGeom>
          <a:ln w="12700">
            <a:miter lim="400000"/>
          </a:ln>
          <a:extLst>
            <a:ext uri="{C572A759-6A51-4108-AA02-DFA0A04FC94B}">
              <ma14:wrappingTextBoxFlag xmlns:ma14="http://schemas.microsoft.com/office/mac/drawingml/2011/main" val="1"/>
            </a:ext>
          </a:extLst>
        </p:spPr>
        <p:txBody>
          <a:bodyPr wrap="none" lIns="39687" tIns="39687" rIns="39687" bIns="39687" anchor="ctr">
            <a:spAutoFit/>
          </a:bodyPr>
          <a:lstStyle>
            <a:lvl1pPr algn="ctr" defTabSz="584200">
              <a:defRPr sz="1000">
                <a:latin typeface="Helvetica Neue"/>
                <a:ea typeface="Helvetica Neue"/>
                <a:cs typeface="Helvetica Neue"/>
                <a:sym typeface="Helvetica Neue"/>
              </a:defRPr>
            </a:lvl1pPr>
          </a:lstStyle>
          <a:p>
            <a:pPr/>
            <a:r>
              <a:t>V=W/Z</a:t>
            </a:r>
          </a:p>
        </p:txBody>
      </p:sp>
      <p:sp>
        <p:nvSpPr>
          <p:cNvPr id="906" name="Shape 906"/>
          <p:cNvSpPr/>
          <p:nvPr/>
        </p:nvSpPr>
        <p:spPr>
          <a:xfrm rot="5400000">
            <a:off x="10883817" y="2691444"/>
            <a:ext cx="674688" cy="248047"/>
          </a:xfrm>
          <a:prstGeom prst="rightArrow">
            <a:avLst>
              <a:gd name="adj1" fmla="val 32000"/>
              <a:gd name="adj2" fmla="val 225280"/>
            </a:avLst>
          </a:prstGeom>
          <a:solidFill>
            <a:srgbClr val="2E467F"/>
          </a:solidFill>
          <a:ln w="12700">
            <a:miter lim="400000"/>
          </a:ln>
        </p:spPr>
        <p:txBody>
          <a:bodyPr lIns="39687" tIns="39687" rIns="39687" bIns="39687" anchor="ctr"/>
          <a:lstStyle/>
          <a:p>
            <a:pPr algn="ctr" defTabSz="584200">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907" name="Shape 907"/>
          <p:cNvSpPr/>
          <p:nvPr/>
        </p:nvSpPr>
        <p:spPr>
          <a:xfrm rot="5400000">
            <a:off x="10888777" y="4035858"/>
            <a:ext cx="674689" cy="248048"/>
          </a:xfrm>
          <a:prstGeom prst="rightArrow">
            <a:avLst>
              <a:gd name="adj1" fmla="val 32000"/>
              <a:gd name="adj2" fmla="val 225280"/>
            </a:avLst>
          </a:prstGeom>
          <a:solidFill>
            <a:srgbClr val="2E467F"/>
          </a:solidFill>
          <a:ln w="12700">
            <a:miter lim="400000"/>
          </a:ln>
        </p:spPr>
        <p:txBody>
          <a:bodyPr lIns="39687" tIns="39687" rIns="39687" bIns="39687" anchor="ctr"/>
          <a:lstStyle/>
          <a:p>
            <a:pPr algn="ctr" defTabSz="584200">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7" name="Shape 1827"/>
          <p:cNvSpPr/>
          <p:nvPr>
            <p:ph type="title"/>
          </p:nvPr>
        </p:nvSpPr>
        <p:spPr>
          <a:xfrm>
            <a:off x="1269999" y="735883"/>
            <a:ext cx="10464801" cy="7215527"/>
          </a:xfrm>
          <a:prstGeom prst="rect">
            <a:avLst/>
          </a:prstGeom>
        </p:spPr>
        <p:txBody>
          <a:bodyPr/>
          <a:lstStyle/>
          <a:p>
            <a:pPr defTabSz="830862"/>
            <a:r>
              <a:t>Is it only a tiny corner in the parameter space</a:t>
            </a:r>
          </a:p>
          <a:p>
            <a:pPr defTabSz="830862"/>
            <a:r>
              <a:t>that will be left?</a:t>
            </a:r>
          </a:p>
          <a:p>
            <a:pPr defTabSz="830862"/>
            <a:r>
              <a:t>Is ILC a gleaner?</a:t>
            </a:r>
          </a:p>
        </p:txBody>
      </p:sp>
      <p:sp>
        <p:nvSpPr>
          <p:cNvPr id="1828" name="Shape 1828"/>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0" name="Shape 1830"/>
          <p:cNvSpPr/>
          <p:nvPr/>
        </p:nvSpPr>
        <p:spPr>
          <a:xfrm flipV="1">
            <a:off x="2045218" y="6046222"/>
            <a:ext cx="650241" cy="15572"/>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31" name="Shape 1831"/>
          <p:cNvSpPr/>
          <p:nvPr/>
        </p:nvSpPr>
        <p:spPr>
          <a:xfrm>
            <a:off x="1733808" y="7061885"/>
            <a:ext cx="210728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2400">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Bino-like LSP</a:t>
            </a:r>
          </a:p>
        </p:txBody>
      </p:sp>
      <p:sp>
        <p:nvSpPr>
          <p:cNvPr id="1832" name="Shape 1832"/>
          <p:cNvSpPr/>
          <p:nvPr/>
        </p:nvSpPr>
        <p:spPr>
          <a:xfrm flipV="1">
            <a:off x="2045218" y="4392312"/>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33" name="Shape 1833"/>
          <p:cNvSpPr/>
          <p:nvPr/>
        </p:nvSpPr>
        <p:spPr>
          <a:xfrm flipV="1">
            <a:off x="2842983" y="4376736"/>
            <a:ext cx="650241" cy="15573"/>
          </a:xfrm>
          <a:prstGeom prst="line">
            <a:avLst/>
          </a:prstGeom>
          <a:ln w="76200">
            <a:solidFill>
              <a:srgbClr val="008000"/>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34" name="Shape 1834"/>
          <p:cNvSpPr/>
          <p:nvPr/>
        </p:nvSpPr>
        <p:spPr>
          <a:xfrm flipV="1">
            <a:off x="2045218" y="3311164"/>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35" name="Shape 1835"/>
          <p:cNvSpPr/>
          <p:nvPr/>
        </p:nvSpPr>
        <p:spPr>
          <a:xfrm flipV="1">
            <a:off x="2045218" y="2953019"/>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36" name="Shape 1836"/>
          <p:cNvSpPr/>
          <p:nvPr/>
        </p:nvSpPr>
        <p:spPr>
          <a:xfrm flipV="1">
            <a:off x="2842983" y="3015302"/>
            <a:ext cx="650241" cy="15573"/>
          </a:xfrm>
          <a:prstGeom prst="line">
            <a:avLst/>
          </a:prstGeom>
          <a:ln w="76200">
            <a:solidFill>
              <a:srgbClr val="008000"/>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37" name="Shape 1837"/>
          <p:cNvSpPr/>
          <p:nvPr/>
        </p:nvSpPr>
        <p:spPr>
          <a:xfrm flipH="1" flipV="1">
            <a:off x="1462682" y="1884151"/>
            <a:ext cx="3220" cy="5037588"/>
          </a:xfrm>
          <a:prstGeom prst="line">
            <a:avLst/>
          </a:prstGeom>
          <a:ln w="25400">
            <a:solidFill>
              <a:srgbClr val="262626"/>
            </a:solidFill>
            <a:bevel/>
            <a:tailEnd type="triangle"/>
          </a:ln>
        </p:spPr>
        <p:txBody>
          <a:bodyPr lIns="65023" tIns="65023" rIns="65023" bIns="65023"/>
          <a:lstStyle/>
          <a:p>
            <a:pPr>
              <a:defRPr sz="1600"/>
            </a:pPr>
          </a:p>
        </p:txBody>
      </p:sp>
      <p:pic>
        <p:nvPicPr>
          <p:cNvPr id="1838" name="image39.pdf" descr="latex-image-1.pdf"/>
          <p:cNvPicPr>
            <a:picLocks noChangeAspect="1"/>
          </p:cNvPicPr>
          <p:nvPr/>
        </p:nvPicPr>
        <p:blipFill>
          <a:blip r:embed="rId2">
            <a:extLst/>
          </a:blip>
          <a:stretch>
            <a:fillRect/>
          </a:stretch>
        </p:blipFill>
        <p:spPr>
          <a:xfrm>
            <a:off x="2078289" y="1884151"/>
            <a:ext cx="520193" cy="560207"/>
          </a:xfrm>
          <a:prstGeom prst="rect">
            <a:avLst/>
          </a:prstGeom>
          <a:ln w="88900">
            <a:miter lim="400000"/>
          </a:ln>
        </p:spPr>
      </p:pic>
      <p:pic>
        <p:nvPicPr>
          <p:cNvPr id="1839" name="image40.pdf" descr="latex-image-1.pdf"/>
          <p:cNvPicPr>
            <a:picLocks noChangeAspect="1"/>
          </p:cNvPicPr>
          <p:nvPr/>
        </p:nvPicPr>
        <p:blipFill>
          <a:blip r:embed="rId3">
            <a:extLst/>
          </a:blip>
          <a:stretch>
            <a:fillRect/>
          </a:stretch>
        </p:blipFill>
        <p:spPr>
          <a:xfrm>
            <a:off x="2908843" y="1909812"/>
            <a:ext cx="520193" cy="508885"/>
          </a:xfrm>
          <a:prstGeom prst="rect">
            <a:avLst/>
          </a:prstGeom>
          <a:ln w="88900">
            <a:miter lim="400000"/>
          </a:ln>
        </p:spPr>
      </p:pic>
      <p:sp>
        <p:nvSpPr>
          <p:cNvPr id="1840" name="Shape 1840"/>
          <p:cNvSpPr/>
          <p:nvPr/>
        </p:nvSpPr>
        <p:spPr>
          <a:xfrm flipH="1">
            <a:off x="2695458" y="4407885"/>
            <a:ext cx="166675" cy="1653910"/>
          </a:xfrm>
          <a:prstGeom prst="line">
            <a:avLst/>
          </a:prstGeom>
          <a:ln w="50800">
            <a:solidFill>
              <a:srgbClr val="FF0000"/>
            </a:solidFill>
            <a:bevel/>
            <a:tailEnd type="triangle"/>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41" name="Shape 1841"/>
          <p:cNvSpPr/>
          <p:nvPr/>
        </p:nvSpPr>
        <p:spPr>
          <a:xfrm flipV="1">
            <a:off x="5282534" y="5986085"/>
            <a:ext cx="650241" cy="15572"/>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42" name="Shape 1842"/>
          <p:cNvSpPr/>
          <p:nvPr/>
        </p:nvSpPr>
        <p:spPr>
          <a:xfrm>
            <a:off x="5002265" y="7061885"/>
            <a:ext cx="2172169"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2400">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Wino-like LSP</a:t>
            </a:r>
          </a:p>
        </p:txBody>
      </p:sp>
      <p:sp>
        <p:nvSpPr>
          <p:cNvPr id="1843" name="Shape 1843"/>
          <p:cNvSpPr/>
          <p:nvPr/>
        </p:nvSpPr>
        <p:spPr>
          <a:xfrm flipV="1">
            <a:off x="5282534" y="3876360"/>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44" name="Shape 1844"/>
          <p:cNvSpPr/>
          <p:nvPr/>
        </p:nvSpPr>
        <p:spPr>
          <a:xfrm flipV="1">
            <a:off x="6080300" y="5625784"/>
            <a:ext cx="650241" cy="15573"/>
          </a:xfrm>
          <a:prstGeom prst="line">
            <a:avLst/>
          </a:prstGeom>
          <a:ln w="76200">
            <a:solidFill>
              <a:srgbClr val="008000"/>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45" name="Shape 1845"/>
          <p:cNvSpPr/>
          <p:nvPr/>
        </p:nvSpPr>
        <p:spPr>
          <a:xfrm flipV="1">
            <a:off x="5282534" y="3235455"/>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46" name="Shape 1846"/>
          <p:cNvSpPr/>
          <p:nvPr/>
        </p:nvSpPr>
        <p:spPr>
          <a:xfrm flipV="1">
            <a:off x="5282534" y="2892882"/>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47" name="Shape 1847"/>
          <p:cNvSpPr/>
          <p:nvPr/>
        </p:nvSpPr>
        <p:spPr>
          <a:xfrm flipV="1">
            <a:off x="6080300" y="2986309"/>
            <a:ext cx="650241" cy="15573"/>
          </a:xfrm>
          <a:prstGeom prst="line">
            <a:avLst/>
          </a:prstGeom>
          <a:ln w="76200">
            <a:solidFill>
              <a:srgbClr val="008000"/>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pic>
        <p:nvPicPr>
          <p:cNvPr id="1848" name="image39.pdf" descr="latex-image-1.pdf"/>
          <p:cNvPicPr>
            <a:picLocks noChangeAspect="1"/>
          </p:cNvPicPr>
          <p:nvPr/>
        </p:nvPicPr>
        <p:blipFill>
          <a:blip r:embed="rId4">
            <a:extLst/>
          </a:blip>
          <a:stretch>
            <a:fillRect/>
          </a:stretch>
        </p:blipFill>
        <p:spPr>
          <a:xfrm>
            <a:off x="5315605" y="1884151"/>
            <a:ext cx="520193" cy="560207"/>
          </a:xfrm>
          <a:prstGeom prst="rect">
            <a:avLst/>
          </a:prstGeom>
          <a:ln w="88900">
            <a:miter lim="400000"/>
          </a:ln>
        </p:spPr>
      </p:pic>
      <p:pic>
        <p:nvPicPr>
          <p:cNvPr id="1849" name="image40.pdf" descr="latex-image-1.pdf"/>
          <p:cNvPicPr>
            <a:picLocks noChangeAspect="1"/>
          </p:cNvPicPr>
          <p:nvPr/>
        </p:nvPicPr>
        <p:blipFill>
          <a:blip r:embed="rId5">
            <a:extLst/>
          </a:blip>
          <a:stretch>
            <a:fillRect/>
          </a:stretch>
        </p:blipFill>
        <p:spPr>
          <a:xfrm>
            <a:off x="6127034" y="1909812"/>
            <a:ext cx="520193" cy="508885"/>
          </a:xfrm>
          <a:prstGeom prst="rect">
            <a:avLst/>
          </a:prstGeom>
          <a:ln w="88900">
            <a:miter lim="400000"/>
          </a:ln>
        </p:spPr>
      </p:pic>
      <p:sp>
        <p:nvSpPr>
          <p:cNvPr id="1850" name="Shape 1850"/>
          <p:cNvSpPr/>
          <p:nvPr/>
        </p:nvSpPr>
        <p:spPr>
          <a:xfrm flipH="1">
            <a:off x="5932774" y="5610208"/>
            <a:ext cx="147528" cy="404860"/>
          </a:xfrm>
          <a:prstGeom prst="line">
            <a:avLst/>
          </a:prstGeom>
          <a:ln w="50800">
            <a:solidFill>
              <a:srgbClr val="FF0000"/>
            </a:solidFill>
            <a:bevel/>
            <a:tailEnd type="triangle"/>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51" name="Shape 1851"/>
          <p:cNvSpPr/>
          <p:nvPr/>
        </p:nvSpPr>
        <p:spPr>
          <a:xfrm flipV="1">
            <a:off x="8726166" y="3657038"/>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52" name="Shape 1852"/>
          <p:cNvSpPr/>
          <p:nvPr/>
        </p:nvSpPr>
        <p:spPr>
          <a:xfrm>
            <a:off x="8317424" y="7061885"/>
            <a:ext cx="2733847"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2400">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Higgsino-like LSP</a:t>
            </a:r>
          </a:p>
        </p:txBody>
      </p:sp>
      <p:sp>
        <p:nvSpPr>
          <p:cNvPr id="1853" name="Shape 1853"/>
          <p:cNvSpPr/>
          <p:nvPr/>
        </p:nvSpPr>
        <p:spPr>
          <a:xfrm flipV="1">
            <a:off x="8726166" y="2923488"/>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54" name="Shape 1854"/>
          <p:cNvSpPr/>
          <p:nvPr/>
        </p:nvSpPr>
        <p:spPr>
          <a:xfrm flipV="1">
            <a:off x="9486974" y="3891932"/>
            <a:ext cx="650241" cy="15573"/>
          </a:xfrm>
          <a:prstGeom prst="line">
            <a:avLst/>
          </a:prstGeom>
          <a:ln w="76200">
            <a:solidFill>
              <a:srgbClr val="008000"/>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55" name="Shape 1855"/>
          <p:cNvSpPr/>
          <p:nvPr/>
        </p:nvSpPr>
        <p:spPr>
          <a:xfrm flipV="1">
            <a:off x="8722280" y="6015078"/>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56" name="Shape 1856"/>
          <p:cNvSpPr/>
          <p:nvPr/>
        </p:nvSpPr>
        <p:spPr>
          <a:xfrm flipV="1">
            <a:off x="8722280" y="5661051"/>
            <a:ext cx="650241" cy="15573"/>
          </a:xfrm>
          <a:prstGeom prst="line">
            <a:avLst/>
          </a:prstGeom>
          <a:ln w="76200">
            <a:solidFill>
              <a:srgbClr val="0000FF"/>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57" name="Shape 1857"/>
          <p:cNvSpPr/>
          <p:nvPr/>
        </p:nvSpPr>
        <p:spPr>
          <a:xfrm flipV="1">
            <a:off x="9520045" y="5723334"/>
            <a:ext cx="650241" cy="15573"/>
          </a:xfrm>
          <a:prstGeom prst="line">
            <a:avLst/>
          </a:prstGeom>
          <a:ln w="76200">
            <a:solidFill>
              <a:srgbClr val="008000"/>
            </a:solidFill>
            <a:bevel/>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pic>
        <p:nvPicPr>
          <p:cNvPr id="1858" name="image39.pdf" descr="latex-image-1.pdf"/>
          <p:cNvPicPr>
            <a:picLocks noChangeAspect="1"/>
          </p:cNvPicPr>
          <p:nvPr/>
        </p:nvPicPr>
        <p:blipFill>
          <a:blip r:embed="rId6">
            <a:extLst/>
          </a:blip>
          <a:stretch>
            <a:fillRect/>
          </a:stretch>
        </p:blipFill>
        <p:spPr>
          <a:xfrm>
            <a:off x="8724187" y="1884151"/>
            <a:ext cx="520193" cy="560207"/>
          </a:xfrm>
          <a:prstGeom prst="rect">
            <a:avLst/>
          </a:prstGeom>
          <a:ln w="88900">
            <a:miter lim="400000"/>
          </a:ln>
        </p:spPr>
      </p:pic>
      <p:pic>
        <p:nvPicPr>
          <p:cNvPr id="1859" name="image40.pdf" descr="latex-image-1.pdf"/>
          <p:cNvPicPr>
            <a:picLocks noChangeAspect="1"/>
          </p:cNvPicPr>
          <p:nvPr/>
        </p:nvPicPr>
        <p:blipFill>
          <a:blip r:embed="rId7">
            <a:extLst/>
          </a:blip>
          <a:stretch>
            <a:fillRect/>
          </a:stretch>
        </p:blipFill>
        <p:spPr>
          <a:xfrm>
            <a:off x="9520046" y="1909812"/>
            <a:ext cx="520193" cy="508885"/>
          </a:xfrm>
          <a:prstGeom prst="rect">
            <a:avLst/>
          </a:prstGeom>
          <a:ln w="88900">
            <a:miter lim="400000"/>
          </a:ln>
        </p:spPr>
      </p:pic>
      <p:sp>
        <p:nvSpPr>
          <p:cNvPr id="1860" name="Shape 1860"/>
          <p:cNvSpPr/>
          <p:nvPr/>
        </p:nvSpPr>
        <p:spPr>
          <a:xfrm flipH="1">
            <a:off x="9372519" y="5718863"/>
            <a:ext cx="147527" cy="311786"/>
          </a:xfrm>
          <a:prstGeom prst="line">
            <a:avLst/>
          </a:prstGeom>
          <a:ln w="50800">
            <a:solidFill>
              <a:srgbClr val="FF0000"/>
            </a:solidFill>
            <a:bevel/>
            <a:tailEnd type="triangle"/>
          </a:ln>
          <a:effectLst>
            <a:outerShdw sx="100000" sy="100000" kx="0" ky="0" algn="b" rotWithShape="0" blurRad="50800" dist="25400" dir="5400000">
              <a:srgbClr val="000000">
                <a:alpha val="38000"/>
              </a:srgbClr>
            </a:outerShdw>
          </a:effectLst>
        </p:spPr>
        <p:txBody>
          <a:bodyPr lIns="65023" tIns="65023" rIns="65023" bIns="65023"/>
          <a:lstStyle/>
          <a:p>
            <a:pPr>
              <a:defRPr sz="1600"/>
            </a:pPr>
          </a:p>
        </p:txBody>
      </p:sp>
      <p:sp>
        <p:nvSpPr>
          <p:cNvPr id="1861" name="Shape 1861"/>
          <p:cNvSpPr/>
          <p:nvPr/>
        </p:nvSpPr>
        <p:spPr>
          <a:xfrm>
            <a:off x="1462683" y="6921737"/>
            <a:ext cx="9825531" cy="1"/>
          </a:xfrm>
          <a:prstGeom prst="line">
            <a:avLst/>
          </a:prstGeom>
          <a:ln w="25400">
            <a:solidFill>
              <a:srgbClr val="262626"/>
            </a:solidFill>
            <a:bevel/>
          </a:ln>
        </p:spPr>
        <p:txBody>
          <a:bodyPr lIns="65023" tIns="65023" rIns="65023" bIns="65023"/>
          <a:lstStyle/>
          <a:p>
            <a:pPr>
              <a:defRPr sz="1600"/>
            </a:pPr>
          </a:p>
        </p:txBody>
      </p:sp>
      <p:sp>
        <p:nvSpPr>
          <p:cNvPr id="1862" name="Shape 1862"/>
          <p:cNvSpPr/>
          <p:nvPr/>
        </p:nvSpPr>
        <p:spPr>
          <a:xfrm>
            <a:off x="5329270" y="8605687"/>
            <a:ext cx="5491855" cy="8820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a:defRPr sz="2800">
                <a:latin typeface="+mn-lt"/>
                <a:ea typeface="+mn-ea"/>
                <a:cs typeface="+mn-cs"/>
                <a:sym typeface="Calibri"/>
              </a:defRPr>
            </a:pPr>
            <a:r>
              <a:rPr b="1">
                <a:solidFill>
                  <a:srgbClr val="FF0000"/>
                </a:solidFill>
                <a:latin typeface="Arial"/>
                <a:ea typeface="Arial"/>
                <a:cs typeface="Arial"/>
                <a:sym typeface="Arial"/>
              </a:rPr>
              <a:t>LSP/NLSP typically degenerate</a:t>
            </a:r>
            <a:endParaRPr b="1">
              <a:solidFill>
                <a:srgbClr val="FF0000"/>
              </a:solidFill>
              <a:latin typeface="Arial"/>
              <a:ea typeface="Arial"/>
              <a:cs typeface="Arial"/>
              <a:sym typeface="Arial"/>
            </a:endParaRPr>
          </a:p>
          <a:p>
            <a:pPr algn="ctr">
              <a:defRPr sz="2400">
                <a:latin typeface="+mn-lt"/>
                <a:ea typeface="+mn-ea"/>
                <a:cs typeface="+mn-cs"/>
                <a:sym typeface="Calibri"/>
              </a:defRPr>
            </a:pPr>
            <a:r>
              <a:rPr>
                <a:latin typeface="Arial"/>
                <a:ea typeface="Arial"/>
                <a:cs typeface="Arial"/>
                <a:sym typeface="Arial"/>
              </a:rPr>
              <a:t>(depends on mixing)</a:t>
            </a:r>
          </a:p>
        </p:txBody>
      </p:sp>
      <p:sp>
        <p:nvSpPr>
          <p:cNvPr id="1863" name="Shape 1863"/>
          <p:cNvSpPr/>
          <p:nvPr>
            <p:ph type="title"/>
          </p:nvPr>
        </p:nvSpPr>
        <p:spPr>
          <a:xfrm>
            <a:off x="-1" y="1"/>
            <a:ext cx="13004801" cy="800907"/>
          </a:xfrm>
          <a:prstGeom prst="rect">
            <a:avLst/>
          </a:prstGeom>
        </p:spPr>
        <p:txBody>
          <a:bodyPr/>
          <a:lstStyle>
            <a:lvl1pPr defTabSz="425195">
              <a:defRPr sz="4650"/>
            </a:lvl1pPr>
          </a:lstStyle>
          <a:p>
            <a:pPr/>
            <a:r>
              <a:t>SUSY Electroweak Sector</a:t>
            </a:r>
          </a:p>
        </p:txBody>
      </p:sp>
      <p:sp>
        <p:nvSpPr>
          <p:cNvPr id="1864" name="Shape 1864"/>
          <p:cNvSpPr/>
          <p:nvPr/>
        </p:nvSpPr>
        <p:spPr>
          <a:xfrm>
            <a:off x="5282534" y="8465545"/>
            <a:ext cx="5628300" cy="1"/>
          </a:xfrm>
          <a:prstGeom prst="line">
            <a:avLst/>
          </a:prstGeom>
          <a:ln w="50800">
            <a:solidFill>
              <a:srgbClr val="FF0000"/>
            </a:solidFill>
            <a:bevel/>
          </a:ln>
        </p:spPr>
        <p:txBody>
          <a:bodyPr lIns="65023" tIns="65023" rIns="65023" bIns="65023"/>
          <a:lstStyle/>
          <a:p>
            <a:pPr>
              <a:defRPr sz="1600"/>
            </a:pPr>
          </a:p>
        </p:txBody>
      </p:sp>
      <p:sp>
        <p:nvSpPr>
          <p:cNvPr id="1865" name="Shape 1865"/>
          <p:cNvSpPr/>
          <p:nvPr>
            <p:ph type="sldNum" sz="quarter" idx="2"/>
          </p:nvPr>
        </p:nvSpPr>
        <p:spPr>
          <a:xfrm>
            <a:off x="11339648" y="9313991"/>
            <a:ext cx="1605214"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
        <p:nvSpPr>
          <p:cNvPr id="1866" name="Shape 1866"/>
          <p:cNvSpPr/>
          <p:nvPr/>
        </p:nvSpPr>
        <p:spPr>
          <a:xfrm>
            <a:off x="5321748" y="7665382"/>
            <a:ext cx="1515017" cy="449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300">
                <a:latin typeface="ヒラギノ角ゴ ProN W3"/>
                <a:ea typeface="ヒラギノ角ゴ ProN W3"/>
                <a:cs typeface="ヒラギノ角ゴ ProN W3"/>
                <a:sym typeface="ヒラギノ角ゴ ProN W3"/>
              </a:defRPr>
            </a:pPr>
            <a:r>
              <a:rPr>
                <a:latin typeface="Helvetica Neue"/>
                <a:ea typeface="Helvetica Neue"/>
                <a:cs typeface="Helvetica Neue"/>
                <a:sym typeface="Helvetica Neue"/>
              </a:rPr>
              <a:t>M</a:t>
            </a:r>
            <a:r>
              <a:rPr baseline="-5999">
                <a:latin typeface="Helvetica Neue"/>
                <a:ea typeface="Helvetica Neue"/>
                <a:cs typeface="Helvetica Neue"/>
                <a:sym typeface="Helvetica Neue"/>
              </a:rPr>
              <a:t>2</a:t>
            </a:r>
            <a:r>
              <a:rPr>
                <a:latin typeface="Helvetica Neue"/>
                <a:ea typeface="Helvetica Neue"/>
                <a:cs typeface="Helvetica Neue"/>
                <a:sym typeface="Helvetica Neue"/>
              </a:rPr>
              <a:t>&lt;&lt;M</a:t>
            </a:r>
            <a:r>
              <a:rPr baseline="-5999">
                <a:latin typeface="Helvetica Neue"/>
                <a:ea typeface="Helvetica Neue"/>
                <a:cs typeface="Helvetica Neue"/>
                <a:sym typeface="Helvetica Neue"/>
              </a:rPr>
              <a:t>1</a:t>
            </a:r>
            <a:r>
              <a:rPr>
                <a:latin typeface="Helvetica Neue"/>
                <a:ea typeface="Helvetica Neue"/>
                <a:cs typeface="Helvetica Neue"/>
                <a:sym typeface="Helvetica Neue"/>
              </a:rPr>
              <a:t>, μ</a:t>
            </a:r>
          </a:p>
        </p:txBody>
      </p:sp>
      <p:sp>
        <p:nvSpPr>
          <p:cNvPr id="1867" name="Shape 1867"/>
          <p:cNvSpPr/>
          <p:nvPr/>
        </p:nvSpPr>
        <p:spPr>
          <a:xfrm>
            <a:off x="2202366" y="7626373"/>
            <a:ext cx="1515018" cy="449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300">
                <a:latin typeface="ヒラギノ角ゴ ProN W3"/>
                <a:ea typeface="ヒラギノ角ゴ ProN W3"/>
                <a:cs typeface="ヒラギノ角ゴ ProN W3"/>
                <a:sym typeface="ヒラギノ角ゴ ProN W3"/>
              </a:defRPr>
            </a:pPr>
            <a:r>
              <a:rPr>
                <a:latin typeface="Helvetica Neue"/>
                <a:ea typeface="Helvetica Neue"/>
                <a:cs typeface="Helvetica Neue"/>
                <a:sym typeface="Helvetica Neue"/>
              </a:rPr>
              <a:t>M</a:t>
            </a:r>
            <a:r>
              <a:rPr baseline="-5999">
                <a:latin typeface="Helvetica Neue"/>
                <a:ea typeface="Helvetica Neue"/>
                <a:cs typeface="Helvetica Neue"/>
                <a:sym typeface="Helvetica Neue"/>
              </a:rPr>
              <a:t>1</a:t>
            </a:r>
            <a:r>
              <a:rPr>
                <a:latin typeface="Helvetica Neue"/>
                <a:ea typeface="Helvetica Neue"/>
                <a:cs typeface="Helvetica Neue"/>
                <a:sym typeface="Helvetica Neue"/>
              </a:rPr>
              <a:t>&lt;&lt;M</a:t>
            </a:r>
            <a:r>
              <a:rPr baseline="-5999">
                <a:latin typeface="Helvetica Neue"/>
                <a:ea typeface="Helvetica Neue"/>
                <a:cs typeface="Helvetica Neue"/>
                <a:sym typeface="Helvetica Neue"/>
              </a:rPr>
              <a:t>2</a:t>
            </a:r>
            <a:r>
              <a:rPr>
                <a:latin typeface="Helvetica Neue"/>
                <a:ea typeface="Helvetica Neue"/>
                <a:cs typeface="Helvetica Neue"/>
                <a:sym typeface="Helvetica Neue"/>
              </a:rPr>
              <a:t>, μ</a:t>
            </a:r>
          </a:p>
        </p:txBody>
      </p:sp>
      <p:sp>
        <p:nvSpPr>
          <p:cNvPr id="1868" name="Shape 1868"/>
          <p:cNvSpPr/>
          <p:nvPr/>
        </p:nvSpPr>
        <p:spPr>
          <a:xfrm>
            <a:off x="9088940" y="7665382"/>
            <a:ext cx="1382404" cy="449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300">
                <a:latin typeface="ヒラギノ角ゴ ProN W3"/>
                <a:ea typeface="ヒラギノ角ゴ ProN W3"/>
                <a:cs typeface="ヒラギノ角ゴ ProN W3"/>
                <a:sym typeface="ヒラギノ角ゴ ProN W3"/>
              </a:defRPr>
            </a:pPr>
            <a:r>
              <a:rPr>
                <a:latin typeface="Helvetica Neue"/>
                <a:ea typeface="Helvetica Neue"/>
                <a:cs typeface="Helvetica Neue"/>
                <a:sym typeface="Helvetica Neue"/>
              </a:rPr>
              <a:t>μ</a:t>
            </a:r>
            <a:r>
              <a:t>&lt;&lt;</a:t>
            </a:r>
            <a:r>
              <a:rPr>
                <a:latin typeface="Helvetica Neue"/>
                <a:ea typeface="Helvetica Neue"/>
                <a:cs typeface="Helvetica Neue"/>
                <a:sym typeface="Helvetica Neue"/>
              </a:rPr>
              <a:t>M</a:t>
            </a:r>
            <a:r>
              <a:rPr baseline="-5999">
                <a:latin typeface="Helvetica Neue"/>
                <a:ea typeface="Helvetica Neue"/>
                <a:cs typeface="Helvetica Neue"/>
                <a:sym typeface="Helvetica Neue"/>
              </a:rPr>
              <a:t>2</a:t>
            </a:r>
            <a:r>
              <a:rPr>
                <a:latin typeface="Helvetica Neue"/>
                <a:ea typeface="Helvetica Neue"/>
                <a:cs typeface="Helvetica Neue"/>
                <a:sym typeface="Helvetica Neue"/>
              </a:rPr>
              <a:t>,M</a:t>
            </a:r>
            <a:r>
              <a:rPr baseline="-5999">
                <a:latin typeface="Helvetica Neue"/>
                <a:ea typeface="Helvetica Neue"/>
                <a:cs typeface="Helvetica Neue"/>
                <a:sym typeface="Helvetica Neue"/>
              </a:rPr>
              <a:t>1</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0" name="pasted-image.pdf"/>
          <p:cNvPicPr>
            <a:picLocks noChangeAspect="1"/>
          </p:cNvPicPr>
          <p:nvPr/>
        </p:nvPicPr>
        <p:blipFill>
          <a:blip r:embed="rId2">
            <a:extLst/>
          </a:blip>
          <a:stretch>
            <a:fillRect/>
          </a:stretch>
        </p:blipFill>
        <p:spPr>
          <a:xfrm>
            <a:off x="397726" y="340183"/>
            <a:ext cx="5944958" cy="4753632"/>
          </a:xfrm>
          <a:prstGeom prst="rect">
            <a:avLst/>
          </a:prstGeom>
          <a:ln w="88900">
            <a:miter lim="400000"/>
          </a:ln>
        </p:spPr>
      </p:pic>
      <p:pic>
        <p:nvPicPr>
          <p:cNvPr id="1871" name="pasted-image.pdf"/>
          <p:cNvPicPr>
            <a:picLocks noChangeAspect="1"/>
          </p:cNvPicPr>
          <p:nvPr/>
        </p:nvPicPr>
        <p:blipFill>
          <a:blip r:embed="rId3">
            <a:extLst/>
          </a:blip>
          <a:stretch>
            <a:fillRect/>
          </a:stretch>
        </p:blipFill>
        <p:spPr>
          <a:xfrm>
            <a:off x="313674" y="4822613"/>
            <a:ext cx="6285655" cy="5165796"/>
          </a:xfrm>
          <a:prstGeom prst="rect">
            <a:avLst/>
          </a:prstGeom>
          <a:ln w="88900">
            <a:miter lim="400000"/>
          </a:ln>
        </p:spPr>
      </p:pic>
      <p:pic>
        <p:nvPicPr>
          <p:cNvPr id="1872" name="pasted-image.pdf"/>
          <p:cNvPicPr>
            <a:picLocks noChangeAspect="1"/>
          </p:cNvPicPr>
          <p:nvPr/>
        </p:nvPicPr>
        <p:blipFill>
          <a:blip r:embed="rId4">
            <a:extLst/>
          </a:blip>
          <a:stretch>
            <a:fillRect/>
          </a:stretch>
        </p:blipFill>
        <p:spPr>
          <a:xfrm>
            <a:off x="6601741" y="-8121"/>
            <a:ext cx="6285655" cy="5017656"/>
          </a:xfrm>
          <a:prstGeom prst="rect">
            <a:avLst/>
          </a:prstGeom>
          <a:ln w="88900">
            <a:miter lim="400000"/>
          </a:ln>
        </p:spPr>
      </p:pic>
      <p:pic>
        <p:nvPicPr>
          <p:cNvPr id="1873" name="pasted-image.pdf"/>
          <p:cNvPicPr>
            <a:picLocks noChangeAspect="1"/>
          </p:cNvPicPr>
          <p:nvPr/>
        </p:nvPicPr>
        <p:blipFill>
          <a:blip r:embed="rId5">
            <a:extLst/>
          </a:blip>
          <a:stretch>
            <a:fillRect/>
          </a:stretch>
        </p:blipFill>
        <p:spPr>
          <a:xfrm>
            <a:off x="6610773" y="4822613"/>
            <a:ext cx="6267592" cy="5165796"/>
          </a:xfrm>
          <a:prstGeom prst="rect">
            <a:avLst/>
          </a:prstGeom>
          <a:ln w="88900">
            <a:miter lim="400000"/>
          </a:ln>
        </p:spPr>
      </p:pic>
      <p:sp>
        <p:nvSpPr>
          <p:cNvPr id="1874" name="Shape 1874"/>
          <p:cNvSpPr/>
          <p:nvPr/>
        </p:nvSpPr>
        <p:spPr>
          <a:xfrm>
            <a:off x="9800399" y="7098876"/>
            <a:ext cx="2472071" cy="6067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0" defTabSz="649111">
              <a:spcBef>
                <a:spcPts val="1400"/>
              </a:spcBef>
              <a:defRPr sz="1600">
                <a:latin typeface="Helvetica Neue"/>
                <a:ea typeface="Helvetica Neue"/>
                <a:cs typeface="Helvetica Neue"/>
                <a:sym typeface="Helvetica Neue"/>
              </a:defRPr>
            </a:pPr>
            <a:r>
              <a:rPr b="1" i="1">
                <a:solidFill>
                  <a:srgbClr val="0433FF"/>
                </a:solidFill>
              </a:rPr>
              <a:t>Natural Radiative SUSY:</a:t>
            </a:r>
            <a:r>
              <a:t> </a:t>
            </a:r>
            <a:br/>
            <a:r>
              <a:rPr b="1" i="1">
                <a:solidFill>
                  <a:srgbClr val="FF2C79"/>
                </a:solidFill>
              </a:rPr>
              <a:t>μ not far above 100GeV</a:t>
            </a:r>
          </a:p>
        </p:txBody>
      </p:sp>
      <p:sp>
        <p:nvSpPr>
          <p:cNvPr id="1875" name="Shape 1875"/>
          <p:cNvSpPr/>
          <p:nvPr/>
        </p:nvSpPr>
        <p:spPr>
          <a:xfrm>
            <a:off x="9003047" y="8358260"/>
            <a:ext cx="3330926" cy="6067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2" indent="0" defTabSz="649111">
              <a:spcBef>
                <a:spcPts val="1400"/>
              </a:spcBef>
              <a:buSzPct val="100000"/>
              <a:buChar char="→"/>
              <a:defRPr sz="1600">
                <a:latin typeface="Helvetica Neue"/>
                <a:ea typeface="Helvetica Neue"/>
                <a:cs typeface="Helvetica Neue"/>
                <a:sym typeface="Helvetica Neue"/>
              </a:defRPr>
            </a:pPr>
            <a:r>
              <a:t> </a:t>
            </a:r>
            <a:r>
              <a:rPr b="1" i="1">
                <a:solidFill>
                  <a:srgbClr val="0433FF"/>
                </a:solidFill>
              </a:rPr>
              <a:t>typically Δm of 20 GeV or less</a:t>
            </a:r>
            <a:r>
              <a:t>    </a:t>
            </a:r>
            <a:br/>
            <a:r>
              <a:t>    → </a:t>
            </a:r>
            <a:r>
              <a:rPr b="1" i="1"/>
              <a:t>very difficult for LHC!</a:t>
            </a:r>
          </a:p>
        </p:txBody>
      </p:sp>
      <p:pic>
        <p:nvPicPr>
          <p:cNvPr id="1876" name="image18.png" descr="latex-image-1.pdf"/>
          <p:cNvPicPr>
            <a:picLocks noChangeAspect="1"/>
          </p:cNvPicPr>
          <p:nvPr/>
        </p:nvPicPr>
        <p:blipFill>
          <a:blip r:embed="rId6">
            <a:extLst/>
          </a:blip>
          <a:srcRect l="0" t="0" r="0" b="0"/>
          <a:stretch>
            <a:fillRect/>
          </a:stretch>
        </p:blipFill>
        <p:spPr>
          <a:xfrm>
            <a:off x="9174964" y="7792780"/>
            <a:ext cx="3104523" cy="577735"/>
          </a:xfrm>
          <a:prstGeom prst="rect">
            <a:avLst/>
          </a:prstGeom>
          <a:ln w="88900">
            <a:miter lim="400000"/>
          </a:ln>
        </p:spPr>
      </p:pic>
      <p:grpSp>
        <p:nvGrpSpPr>
          <p:cNvPr id="1879" name="Group 1879"/>
          <p:cNvGrpSpPr/>
          <p:nvPr/>
        </p:nvGrpSpPr>
        <p:grpSpPr>
          <a:xfrm>
            <a:off x="4427668" y="970460"/>
            <a:ext cx="2337477" cy="1186802"/>
            <a:chOff x="0" y="0"/>
            <a:chExt cx="2337475" cy="1186800"/>
          </a:xfrm>
        </p:grpSpPr>
        <p:sp>
          <p:nvSpPr>
            <p:cNvPr id="1878" name="Shape 1878"/>
            <p:cNvSpPr/>
            <p:nvPr/>
          </p:nvSpPr>
          <p:spPr>
            <a:xfrm>
              <a:off x="215900" y="139700"/>
              <a:ext cx="1905676" cy="6280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584200">
                <a:buClr>
                  <a:srgbClr val="000000"/>
                </a:buClr>
                <a:buFont typeface="Arial"/>
                <a:defRPr sz="1900">
                  <a:solidFill>
                    <a:srgbClr val="FF2600"/>
                  </a:solidFill>
                  <a:latin typeface="Helvetica Neue"/>
                  <a:ea typeface="Helvetica Neue"/>
                  <a:cs typeface="Helvetica Neue"/>
                  <a:sym typeface="Helvetica Neue"/>
                </a:defRPr>
              </a:pPr>
              <a:r>
                <a:rPr b="1"/>
                <a:t>ΔM &lt; 20GeV</a:t>
              </a:r>
              <a:endParaRPr b="1"/>
            </a:p>
            <a:p>
              <a:pPr defTabSz="584200">
                <a:buClr>
                  <a:srgbClr val="000000"/>
                </a:buClr>
                <a:buFont typeface="Arial"/>
                <a:defRPr sz="1900">
                  <a:solidFill>
                    <a:srgbClr val="FF2600"/>
                  </a:solidFill>
                  <a:latin typeface="Helvetica Neue"/>
                  <a:ea typeface="Helvetica Neue"/>
                  <a:cs typeface="Helvetica Neue"/>
                  <a:sym typeface="Helvetica Neue"/>
                </a:defRPr>
              </a:pPr>
              <a:r>
                <a:rPr b="1"/>
                <a:t>difficult at LHC</a:t>
              </a:r>
            </a:p>
          </p:txBody>
        </p:sp>
        <p:pic>
          <p:nvPicPr>
            <p:cNvPr id="1877" name=""/>
            <p:cNvPicPr>
              <a:picLocks noChangeAspect="0"/>
            </p:cNvPicPr>
            <p:nvPr/>
          </p:nvPicPr>
          <p:blipFill>
            <a:blip r:embed="rId7">
              <a:extLst/>
            </a:blip>
            <a:stretch>
              <a:fillRect/>
            </a:stretch>
          </p:blipFill>
          <p:spPr>
            <a:xfrm>
              <a:off x="0" y="0"/>
              <a:ext cx="2337476" cy="1186801"/>
            </a:xfrm>
            <a:prstGeom prst="rect">
              <a:avLst/>
            </a:prstGeom>
            <a:effectLst/>
          </p:spPr>
        </p:pic>
      </p:grpSp>
      <p:sp>
        <p:nvSpPr>
          <p:cNvPr id="1880" name="Shape 1880"/>
          <p:cNvSpPr/>
          <p:nvPr/>
        </p:nvSpPr>
        <p:spPr>
          <a:xfrm>
            <a:off x="6599566" y="4998805"/>
            <a:ext cx="6077745" cy="4813412"/>
          </a:xfrm>
          <a:prstGeom prst="rect">
            <a:avLst/>
          </a:prstGeom>
          <a:ln w="38100">
            <a:solidFill>
              <a:srgbClr val="FF2600"/>
            </a:solidFill>
            <a:miter lim="400000"/>
          </a:ln>
        </p:spPr>
        <p:txBody>
          <a:bodyPr lIns="50800" tIns="50800" rIns="50800" bIns="50800" anchor="ctr"/>
          <a:lstStyle/>
          <a:p>
            <a:pPr algn="ctr" defTabSz="830862">
              <a:defRPr sz="36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grpSp>
        <p:nvGrpSpPr>
          <p:cNvPr id="1883" name="Group 1883"/>
          <p:cNvGrpSpPr/>
          <p:nvPr/>
        </p:nvGrpSpPr>
        <p:grpSpPr>
          <a:xfrm>
            <a:off x="4028493" y="6420068"/>
            <a:ext cx="3869902" cy="1970886"/>
            <a:chOff x="0" y="0"/>
            <a:chExt cx="3869900" cy="1970885"/>
          </a:xfrm>
        </p:grpSpPr>
        <p:sp>
          <p:nvSpPr>
            <p:cNvPr id="1882" name="Shape 1882"/>
            <p:cNvSpPr/>
            <p:nvPr/>
          </p:nvSpPr>
          <p:spPr>
            <a:xfrm>
              <a:off x="215900" y="139700"/>
              <a:ext cx="3438101" cy="1412086"/>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spcBef>
                  <a:spcPts val="1000"/>
                </a:spcBef>
                <a:buClr>
                  <a:srgbClr val="000000"/>
                </a:buClr>
                <a:buFont typeface="Arial"/>
                <a:defRPr b="1" sz="2800">
                  <a:solidFill>
                    <a:srgbClr val="FF2600"/>
                  </a:solidFill>
                  <a:latin typeface="Helvetica Neue"/>
                  <a:ea typeface="Helvetica Neue"/>
                  <a:cs typeface="Helvetica Neue"/>
                  <a:sym typeface="Helvetica Neue"/>
                </a:defRPr>
              </a:lvl1pPr>
            </a:lstStyle>
            <a:p>
              <a:pPr>
                <a:defRPr b="0"/>
              </a:pPr>
              <a:r>
                <a:rPr b="1"/>
                <a:t>LHC’s blind spot is ILC’s sweet spot!</a:t>
              </a:r>
            </a:p>
          </p:txBody>
        </p:sp>
        <p:pic>
          <p:nvPicPr>
            <p:cNvPr id="1881" name=""/>
            <p:cNvPicPr>
              <a:picLocks noChangeAspect="0"/>
            </p:cNvPicPr>
            <p:nvPr/>
          </p:nvPicPr>
          <p:blipFill>
            <a:blip r:embed="rId8">
              <a:extLst/>
            </a:blip>
            <a:stretch>
              <a:fillRect/>
            </a:stretch>
          </p:blipFill>
          <p:spPr>
            <a:xfrm>
              <a:off x="-1" y="-1"/>
              <a:ext cx="3869902" cy="1970887"/>
            </a:xfrm>
            <a:prstGeom prst="rect">
              <a:avLst/>
            </a:prstGeom>
            <a:effectLst/>
          </p:spPr>
        </p:pic>
      </p:grpSp>
      <p:sp>
        <p:nvSpPr>
          <p:cNvPr id="1884" name="Shape 1884"/>
          <p:cNvSpPr/>
          <p:nvPr/>
        </p:nvSpPr>
        <p:spPr>
          <a:xfrm>
            <a:off x="7824711" y="1519993"/>
            <a:ext cx="2023447" cy="3347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439333">
              <a:buClr>
                <a:srgbClr val="2E467F"/>
              </a:buClr>
              <a:buFont typeface="Helvetica"/>
              <a:tabLst>
                <a:tab pos="609600" algn="l"/>
                <a:tab pos="2844800" algn="l"/>
                <a:tab pos="2882900" algn="l"/>
              </a:tabLst>
              <a:defRPr b="1" i="1" sz="2200">
                <a:solidFill>
                  <a:srgbClr val="2E467F"/>
                </a:solidFill>
                <a:uFill>
                  <a:solidFill>
                    <a:srgbClr val="2E467F"/>
                  </a:solidFill>
                </a:uFill>
                <a:latin typeface="Helvetica Neue"/>
                <a:ea typeface="Helvetica Neue"/>
                <a:cs typeface="Helvetica Neue"/>
                <a:sym typeface="Helvetica Neue"/>
              </a:defRPr>
            </a:lvl1pPr>
          </a:lstStyle>
          <a:p>
            <a:pPr/>
            <a:r>
              <a:t>Bino-like LSP</a:t>
            </a:r>
          </a:p>
        </p:txBody>
      </p:sp>
      <p:sp>
        <p:nvSpPr>
          <p:cNvPr id="1885" name="Shape 1885"/>
          <p:cNvSpPr/>
          <p:nvPr/>
        </p:nvSpPr>
        <p:spPr>
          <a:xfrm>
            <a:off x="1516693" y="6245840"/>
            <a:ext cx="2023447" cy="3347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439333">
              <a:buClr>
                <a:srgbClr val="2E467F"/>
              </a:buClr>
              <a:buFont typeface="Helvetica"/>
              <a:tabLst>
                <a:tab pos="609600" algn="l"/>
                <a:tab pos="2844800" algn="l"/>
                <a:tab pos="2882900" algn="l"/>
              </a:tabLst>
              <a:defRPr b="1" i="1" sz="2200">
                <a:solidFill>
                  <a:srgbClr val="2E467F"/>
                </a:solidFill>
                <a:uFill>
                  <a:solidFill>
                    <a:srgbClr val="2E467F"/>
                  </a:solidFill>
                </a:uFill>
                <a:latin typeface="Helvetica Neue"/>
                <a:ea typeface="Helvetica Neue"/>
                <a:cs typeface="Helvetica Neue"/>
                <a:sym typeface="Helvetica Neue"/>
              </a:defRPr>
            </a:lvl1pPr>
          </a:lstStyle>
          <a:p>
            <a:pPr/>
            <a:r>
              <a:t>Wino-like LSP</a:t>
            </a:r>
          </a:p>
        </p:txBody>
      </p:sp>
      <p:sp>
        <p:nvSpPr>
          <p:cNvPr id="1886" name="Shape 1886"/>
          <p:cNvSpPr/>
          <p:nvPr/>
        </p:nvSpPr>
        <p:spPr>
          <a:xfrm>
            <a:off x="7824711" y="6233759"/>
            <a:ext cx="2023447" cy="6776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439333">
              <a:buClr>
                <a:srgbClr val="2E467F"/>
              </a:buClr>
              <a:buFont typeface="Helvetica"/>
              <a:tabLst>
                <a:tab pos="609600" algn="l"/>
                <a:tab pos="2844800" algn="l"/>
                <a:tab pos="2882900" algn="l"/>
              </a:tabLst>
              <a:defRPr b="1" i="1" sz="2200">
                <a:solidFill>
                  <a:srgbClr val="2E467F"/>
                </a:solidFill>
                <a:uFill>
                  <a:solidFill>
                    <a:srgbClr val="2E467F"/>
                  </a:solidFill>
                </a:uFill>
                <a:latin typeface="Helvetica Neue"/>
                <a:ea typeface="Helvetica Neue"/>
                <a:cs typeface="Helvetica Neue"/>
                <a:sym typeface="Helvetica Neue"/>
              </a:defRPr>
            </a:lvl1pPr>
          </a:lstStyle>
          <a:p>
            <a:pPr/>
            <a:r>
              <a:t>Higgsino-like LSP</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8" name="Shape 1888"/>
          <p:cNvSpPr/>
          <p:nvPr/>
        </p:nvSpPr>
        <p:spPr>
          <a:xfrm>
            <a:off x="5005955" y="7486417"/>
            <a:ext cx="7600559" cy="2165551"/>
          </a:xfrm>
          <a:prstGeom prst="rect">
            <a:avLst/>
          </a:prstGeom>
          <a:solidFill>
            <a:srgbClr val="C6E6E9">
              <a:alpha val="90000"/>
            </a:srgbClr>
          </a:solidFill>
          <a:ln w="12700">
            <a:miter lim="400000"/>
          </a:ln>
        </p:spPr>
        <p:txBody>
          <a:bodyPr lIns="48768" tIns="48768" rIns="48768" bIns="48768" anchor="ctr"/>
          <a:lstStyle/>
          <a:p>
            <a:pPr algn="ctr" defTabSz="508000">
              <a:lnSpc>
                <a:spcPts val="4300"/>
              </a:lnSpc>
              <a:tabLst>
                <a:tab pos="927100" algn="l"/>
              </a:tabLst>
              <a:defRPr sz="36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1889" name="Shape 1889"/>
          <p:cNvSpPr/>
          <p:nvPr/>
        </p:nvSpPr>
        <p:spPr>
          <a:xfrm>
            <a:off x="5005955" y="5196832"/>
            <a:ext cx="7600559" cy="2165551"/>
          </a:xfrm>
          <a:prstGeom prst="rect">
            <a:avLst/>
          </a:prstGeom>
          <a:solidFill>
            <a:srgbClr val="C6E6E9">
              <a:alpha val="90000"/>
            </a:srgbClr>
          </a:solidFill>
          <a:ln w="12700">
            <a:miter lim="400000"/>
          </a:ln>
        </p:spPr>
        <p:txBody>
          <a:bodyPr lIns="48768" tIns="48768" rIns="48768" bIns="48768" anchor="ctr"/>
          <a:lstStyle/>
          <a:p>
            <a:pPr algn="ctr" defTabSz="508000">
              <a:lnSpc>
                <a:spcPts val="4300"/>
              </a:lnSpc>
              <a:tabLst>
                <a:tab pos="927100" algn="l"/>
              </a:tabLst>
              <a:defRPr sz="36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1890" name="pasted-image.png"/>
          <p:cNvPicPr>
            <a:picLocks noChangeAspect="1"/>
          </p:cNvPicPr>
          <p:nvPr/>
        </p:nvPicPr>
        <p:blipFill>
          <a:blip r:embed="rId2">
            <a:extLst/>
          </a:blip>
          <a:stretch>
            <a:fillRect/>
          </a:stretch>
        </p:blipFill>
        <p:spPr>
          <a:xfrm>
            <a:off x="116774" y="6029726"/>
            <a:ext cx="4550153" cy="3273707"/>
          </a:xfrm>
          <a:prstGeom prst="rect">
            <a:avLst/>
          </a:prstGeom>
          <a:ln w="88900">
            <a:miter lim="400000"/>
          </a:ln>
        </p:spPr>
      </p:pic>
      <p:pic>
        <p:nvPicPr>
          <p:cNvPr id="1891" name="pasted-image.png"/>
          <p:cNvPicPr>
            <a:picLocks noChangeAspect="1"/>
          </p:cNvPicPr>
          <p:nvPr/>
        </p:nvPicPr>
        <p:blipFill>
          <a:blip r:embed="rId3">
            <a:extLst/>
          </a:blip>
          <a:stretch>
            <a:fillRect/>
          </a:stretch>
        </p:blipFill>
        <p:spPr>
          <a:xfrm>
            <a:off x="106173" y="2689544"/>
            <a:ext cx="4550154" cy="3320179"/>
          </a:xfrm>
          <a:prstGeom prst="rect">
            <a:avLst/>
          </a:prstGeom>
          <a:ln w="88900">
            <a:miter lim="400000"/>
          </a:ln>
        </p:spPr>
      </p:pic>
      <p:sp>
        <p:nvSpPr>
          <p:cNvPr id="1892" name="Shape 1892"/>
          <p:cNvSpPr/>
          <p:nvPr>
            <p:ph type="title"/>
          </p:nvPr>
        </p:nvSpPr>
        <p:spPr>
          <a:xfrm>
            <a:off x="120650" y="-232369"/>
            <a:ext cx="12763501" cy="1193801"/>
          </a:xfrm>
          <a:prstGeom prst="rect">
            <a:avLst/>
          </a:prstGeom>
        </p:spPr>
        <p:txBody>
          <a:bodyPr/>
          <a:lstStyle>
            <a:lvl1pPr defTabSz="830862">
              <a:defRPr sz="4400"/>
            </a:lvl1pPr>
          </a:lstStyle>
          <a:p>
            <a:pPr/>
            <a:r>
              <a:t>Higgsinos in Natural SUSY (ΔM&lt;a few GeV)</a:t>
            </a:r>
          </a:p>
        </p:txBody>
      </p:sp>
      <p:sp>
        <p:nvSpPr>
          <p:cNvPr id="1893" name="Shape 1893"/>
          <p:cNvSpPr/>
          <p:nvPr>
            <p:ph type="sldNum" sz="quarter" idx="2"/>
          </p:nvPr>
        </p:nvSpPr>
        <p:spPr>
          <a:xfrm>
            <a:off x="12353493" y="939165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
        <p:nvSpPr>
          <p:cNvPr id="1894" name="Shape 1894"/>
          <p:cNvSpPr/>
          <p:nvPr/>
        </p:nvSpPr>
        <p:spPr>
          <a:xfrm>
            <a:off x="800039" y="9129691"/>
            <a:ext cx="2086559" cy="32451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30862">
              <a:defRPr sz="1600">
                <a:latin typeface="Helvetica Neue"/>
                <a:ea typeface="Helvetica Neue"/>
                <a:cs typeface="Helvetica Neue"/>
                <a:sym typeface="Helvetica Neue"/>
              </a:defRPr>
            </a:lvl1pPr>
          </a:lstStyle>
          <a:p>
            <a:pPr/>
            <a:r>
              <a:t>EPJC (2013) 73:2660</a:t>
            </a:r>
          </a:p>
        </p:txBody>
      </p:sp>
      <p:pic>
        <p:nvPicPr>
          <p:cNvPr id="1895" name="droppedImage.png"/>
          <p:cNvPicPr>
            <a:picLocks noChangeAspect="1"/>
          </p:cNvPicPr>
          <p:nvPr/>
        </p:nvPicPr>
        <p:blipFill>
          <a:blip r:embed="rId4">
            <a:extLst/>
          </a:blip>
          <a:stretch>
            <a:fillRect/>
          </a:stretch>
        </p:blipFill>
        <p:spPr>
          <a:xfrm>
            <a:off x="596900" y="1297043"/>
            <a:ext cx="3771900" cy="1372499"/>
          </a:xfrm>
          <a:prstGeom prst="rect">
            <a:avLst/>
          </a:prstGeom>
          <a:ln w="88900">
            <a:miter lim="400000"/>
          </a:ln>
        </p:spPr>
      </p:pic>
      <p:sp>
        <p:nvSpPr>
          <p:cNvPr id="1896" name="Shape 1896"/>
          <p:cNvSpPr/>
          <p:nvPr/>
        </p:nvSpPr>
        <p:spPr>
          <a:xfrm>
            <a:off x="2457450" y="4235450"/>
            <a:ext cx="1" cy="385720"/>
          </a:xfrm>
          <a:prstGeom prst="line">
            <a:avLst/>
          </a:prstGeom>
          <a:ln w="12700">
            <a:solidFill>
              <a:srgbClr val="FFFFFF"/>
            </a:solidFill>
            <a:miter lim="400000"/>
            <a:headEnd type="stealth"/>
          </a:ln>
        </p:spPr>
        <p:txBody>
          <a:bodyPr lIns="50800" tIns="50800" rIns="50800" bIns="50800" anchor="ctr"/>
          <a:lstStyle/>
          <a:p>
            <a:pPr>
              <a:defRPr sz="1100">
                <a:latin typeface="ヒラギノ角ゴ ProN W3"/>
                <a:ea typeface="ヒラギノ角ゴ ProN W3"/>
                <a:cs typeface="ヒラギノ角ゴ ProN W3"/>
                <a:sym typeface="ヒラギノ角ゴ ProN W3"/>
              </a:defRPr>
            </a:pPr>
          </a:p>
        </p:txBody>
      </p:sp>
      <p:sp>
        <p:nvSpPr>
          <p:cNvPr id="1897" name="Shape 1897"/>
          <p:cNvSpPr/>
          <p:nvPr/>
        </p:nvSpPr>
        <p:spPr>
          <a:xfrm>
            <a:off x="2000250" y="4184534"/>
            <a:ext cx="965200"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439333">
              <a:buClr>
                <a:srgbClr val="2E467F"/>
              </a:buClr>
              <a:buFont typeface="Helvetica"/>
              <a:tabLst>
                <a:tab pos="609600" algn="l"/>
                <a:tab pos="2844800" algn="l"/>
                <a:tab pos="2882900" algn="l"/>
              </a:tabLst>
              <a:defRPr b="1" sz="2200">
                <a:uFill>
                  <a:solidFill>
                    <a:srgbClr val="FFFFFF"/>
                  </a:solidFill>
                </a:uFill>
                <a:latin typeface="Times New Roman"/>
                <a:ea typeface="Times New Roman"/>
                <a:cs typeface="Times New Roman"/>
                <a:sym typeface="Times New Roman"/>
              </a:defRPr>
            </a:lvl1pPr>
          </a:lstStyle>
          <a:p>
            <a:pPr/>
            <a:r>
              <a:t>2×Mχ</a:t>
            </a:r>
          </a:p>
        </p:txBody>
      </p:sp>
      <p:pic>
        <p:nvPicPr>
          <p:cNvPr id="1898" name="droppedImage.png"/>
          <p:cNvPicPr>
            <a:picLocks noChangeAspect="1"/>
          </p:cNvPicPr>
          <p:nvPr/>
        </p:nvPicPr>
        <p:blipFill>
          <a:blip r:embed="rId5">
            <a:extLst/>
          </a:blip>
          <a:stretch>
            <a:fillRect/>
          </a:stretch>
        </p:blipFill>
        <p:spPr>
          <a:xfrm>
            <a:off x="4570429" y="1379879"/>
            <a:ext cx="4402266" cy="3649925"/>
          </a:xfrm>
          <a:prstGeom prst="rect">
            <a:avLst/>
          </a:prstGeom>
          <a:ln w="88900">
            <a:miter lim="400000"/>
          </a:ln>
        </p:spPr>
      </p:pic>
      <p:sp>
        <p:nvSpPr>
          <p:cNvPr id="1899" name="Shape 1899"/>
          <p:cNvSpPr/>
          <p:nvPr/>
        </p:nvSpPr>
        <p:spPr>
          <a:xfrm>
            <a:off x="7644569" y="3282413"/>
            <a:ext cx="4927601" cy="1104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439333">
              <a:buClr>
                <a:srgbClr val="2E467F"/>
              </a:buClr>
              <a:buFont typeface="Helvetica"/>
              <a:tabLst>
                <a:tab pos="609600" algn="l"/>
                <a:tab pos="2844800" algn="l"/>
                <a:tab pos="2882900" algn="l"/>
              </a:tabLst>
              <a:defRPr b="1" i="1" sz="2200">
                <a:solidFill>
                  <a:srgbClr val="0433FF"/>
                </a:solidFill>
                <a:uFill>
                  <a:solidFill>
                    <a:srgbClr val="2E467F"/>
                  </a:solidFill>
                </a:uFill>
                <a:latin typeface="Helvetica Neue"/>
                <a:ea typeface="Helvetica Neue"/>
                <a:cs typeface="Helvetica Neue"/>
                <a:sym typeface="Helvetica Neue"/>
              </a:defRPr>
            </a:lvl1pPr>
          </a:lstStyle>
          <a:p>
            <a:pPr/>
            <a:r>
              <a:t>Only very soft particles in the final states → Require a hard ISR to kill huge two-photon BG!</a:t>
            </a:r>
          </a:p>
        </p:txBody>
      </p:sp>
      <p:sp>
        <p:nvSpPr>
          <p:cNvPr id="1900" name="Shape 1900"/>
          <p:cNvSpPr/>
          <p:nvPr/>
        </p:nvSpPr>
        <p:spPr>
          <a:xfrm>
            <a:off x="7487799" y="2901332"/>
            <a:ext cx="186690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439333">
              <a:buClr>
                <a:srgbClr val="2E467F"/>
              </a:buClr>
              <a:buFont typeface="Helvetica"/>
              <a:tabLst>
                <a:tab pos="609600" algn="l"/>
                <a:tab pos="2844800" algn="l"/>
                <a:tab pos="2882900" algn="l"/>
              </a:tabLst>
              <a:defRPr b="1" i="1" sz="2200">
                <a:solidFill>
                  <a:srgbClr val="2E467F"/>
                </a:solidFill>
                <a:uFill>
                  <a:solidFill>
                    <a:srgbClr val="2E467F"/>
                  </a:solidFill>
                </a:uFill>
                <a:latin typeface="Helvetica Neue"/>
                <a:ea typeface="Helvetica Neue"/>
                <a:cs typeface="Helvetica Neue"/>
                <a:sym typeface="Helvetica Neue"/>
              </a:defRPr>
            </a:lvl1pPr>
          </a:lstStyle>
          <a:p>
            <a:pPr/>
            <a:r>
              <a:t>ISR Tagging</a:t>
            </a:r>
          </a:p>
        </p:txBody>
      </p:sp>
      <p:sp>
        <p:nvSpPr>
          <p:cNvPr id="1901" name="Shape 1901"/>
          <p:cNvSpPr/>
          <p:nvPr/>
        </p:nvSpPr>
        <p:spPr>
          <a:xfrm flipV="1">
            <a:off x="2546350" y="4518381"/>
            <a:ext cx="1" cy="385721"/>
          </a:xfrm>
          <a:prstGeom prst="line">
            <a:avLst/>
          </a:prstGeom>
          <a:ln w="12700">
            <a:solidFill>
              <a:srgbClr val="000000"/>
            </a:solidFill>
            <a:miter lim="400000"/>
            <a:headEnd type="stealth"/>
          </a:ln>
        </p:spPr>
        <p:txBody>
          <a:bodyPr lIns="50800" tIns="50800" rIns="50800" bIns="50800" anchor="ctr"/>
          <a:lstStyle/>
          <a:p>
            <a:pPr>
              <a:defRPr sz="1100">
                <a:latin typeface="ヒラギノ角ゴ ProN W3"/>
                <a:ea typeface="ヒラギノ角ゴ ProN W3"/>
                <a:cs typeface="ヒラギノ角ゴ ProN W3"/>
                <a:sym typeface="ヒラギノ角ゴ ProN W3"/>
              </a:defRPr>
            </a:pPr>
          </a:p>
        </p:txBody>
      </p:sp>
      <p:sp>
        <p:nvSpPr>
          <p:cNvPr id="1902" name="Shape 1902"/>
          <p:cNvSpPr/>
          <p:nvPr/>
        </p:nvSpPr>
        <p:spPr>
          <a:xfrm flipV="1">
            <a:off x="2457450" y="8112481"/>
            <a:ext cx="1" cy="385720"/>
          </a:xfrm>
          <a:prstGeom prst="line">
            <a:avLst/>
          </a:prstGeom>
          <a:ln w="12700">
            <a:solidFill>
              <a:srgbClr val="000000"/>
            </a:solidFill>
            <a:miter lim="400000"/>
            <a:headEnd type="stealth"/>
          </a:ln>
        </p:spPr>
        <p:txBody>
          <a:bodyPr lIns="50800" tIns="50800" rIns="50800" bIns="50800" anchor="ctr"/>
          <a:lstStyle/>
          <a:p>
            <a:pPr>
              <a:defRPr sz="1100">
                <a:latin typeface="ヒラギノ角ゴ ProN W3"/>
                <a:ea typeface="ヒラギノ角ゴ ProN W3"/>
                <a:cs typeface="ヒラギノ角ゴ ProN W3"/>
                <a:sym typeface="ヒラギノ角ゴ ProN W3"/>
              </a:defRPr>
            </a:pPr>
          </a:p>
        </p:txBody>
      </p:sp>
      <p:sp>
        <p:nvSpPr>
          <p:cNvPr id="1903" name="Shape 1903"/>
          <p:cNvSpPr/>
          <p:nvPr/>
        </p:nvSpPr>
        <p:spPr>
          <a:xfrm>
            <a:off x="7738626" y="4419141"/>
            <a:ext cx="4078747" cy="660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500fb-1 @ Ecm=500GeV</a:t>
            </a:r>
          </a:p>
          <a:p>
            <a:pPr>
              <a:defRPr sz="1800"/>
            </a:pPr>
            <a:r>
              <a:t>Pol (e+,e-) = (+0.3,-0.8) and (-0.3,+0.8)</a:t>
            </a:r>
          </a:p>
        </p:txBody>
      </p:sp>
      <p:pic>
        <p:nvPicPr>
          <p:cNvPr id="1904" name="pasted-image.png"/>
          <p:cNvPicPr>
            <a:picLocks noChangeAspect="1"/>
          </p:cNvPicPr>
          <p:nvPr/>
        </p:nvPicPr>
        <p:blipFill>
          <a:blip r:embed="rId6">
            <a:extLst/>
          </a:blip>
          <a:stretch>
            <a:fillRect/>
          </a:stretch>
        </p:blipFill>
        <p:spPr>
          <a:xfrm>
            <a:off x="5144445" y="5196832"/>
            <a:ext cx="2407585" cy="2161355"/>
          </a:xfrm>
          <a:prstGeom prst="rect">
            <a:avLst/>
          </a:prstGeom>
          <a:ln w="88900">
            <a:miter lim="400000"/>
          </a:ln>
        </p:spPr>
      </p:pic>
      <p:pic>
        <p:nvPicPr>
          <p:cNvPr id="1905" name="pasted-image.pdf"/>
          <p:cNvPicPr>
            <a:picLocks noChangeAspect="1"/>
          </p:cNvPicPr>
          <p:nvPr/>
        </p:nvPicPr>
        <p:blipFill>
          <a:blip r:embed="rId7">
            <a:extLst/>
          </a:blip>
          <a:stretch>
            <a:fillRect/>
          </a:stretch>
        </p:blipFill>
        <p:spPr>
          <a:xfrm>
            <a:off x="8029548" y="5443653"/>
            <a:ext cx="2845990" cy="633494"/>
          </a:xfrm>
          <a:prstGeom prst="rect">
            <a:avLst/>
          </a:prstGeom>
          <a:ln w="88900">
            <a:miter lim="400000"/>
          </a:ln>
        </p:spPr>
      </p:pic>
      <p:pic>
        <p:nvPicPr>
          <p:cNvPr id="1906" name="pasted-image.pdf"/>
          <p:cNvPicPr>
            <a:picLocks noChangeAspect="1"/>
          </p:cNvPicPr>
          <p:nvPr/>
        </p:nvPicPr>
        <p:blipFill>
          <a:blip r:embed="rId8">
            <a:extLst/>
          </a:blip>
          <a:stretch>
            <a:fillRect/>
          </a:stretch>
        </p:blipFill>
        <p:spPr>
          <a:xfrm>
            <a:off x="8018947" y="8239484"/>
            <a:ext cx="4050696" cy="659417"/>
          </a:xfrm>
          <a:prstGeom prst="rect">
            <a:avLst/>
          </a:prstGeom>
          <a:ln w="88900">
            <a:miter lim="400000"/>
          </a:ln>
        </p:spPr>
      </p:pic>
      <p:pic>
        <p:nvPicPr>
          <p:cNvPr id="1907" name="pasted-image.pdf"/>
          <p:cNvPicPr>
            <a:picLocks noChangeAspect="1"/>
          </p:cNvPicPr>
          <p:nvPr/>
        </p:nvPicPr>
        <p:blipFill>
          <a:blip r:embed="rId9">
            <a:extLst/>
          </a:blip>
          <a:stretch>
            <a:fillRect/>
          </a:stretch>
        </p:blipFill>
        <p:spPr>
          <a:xfrm>
            <a:off x="8020050" y="6410541"/>
            <a:ext cx="3626996" cy="640568"/>
          </a:xfrm>
          <a:prstGeom prst="rect">
            <a:avLst/>
          </a:prstGeom>
          <a:ln w="88900">
            <a:miter lim="400000"/>
          </a:ln>
        </p:spPr>
      </p:pic>
      <p:pic>
        <p:nvPicPr>
          <p:cNvPr id="1908" name="pasted-image.pdf"/>
          <p:cNvPicPr>
            <a:picLocks noChangeAspect="1"/>
          </p:cNvPicPr>
          <p:nvPr/>
        </p:nvPicPr>
        <p:blipFill>
          <a:blip r:embed="rId10">
            <a:extLst/>
          </a:blip>
          <a:stretch>
            <a:fillRect/>
          </a:stretch>
        </p:blipFill>
        <p:spPr>
          <a:xfrm>
            <a:off x="8023029" y="5920099"/>
            <a:ext cx="4293623" cy="698962"/>
          </a:xfrm>
          <a:prstGeom prst="rect">
            <a:avLst/>
          </a:prstGeom>
          <a:ln w="88900">
            <a:miter lim="400000"/>
          </a:ln>
        </p:spPr>
      </p:pic>
      <p:pic>
        <p:nvPicPr>
          <p:cNvPr id="1909" name="pasted-image.png"/>
          <p:cNvPicPr>
            <a:picLocks noChangeAspect="1"/>
          </p:cNvPicPr>
          <p:nvPr/>
        </p:nvPicPr>
        <p:blipFill>
          <a:blip r:embed="rId11">
            <a:extLst/>
          </a:blip>
          <a:stretch>
            <a:fillRect/>
          </a:stretch>
        </p:blipFill>
        <p:spPr>
          <a:xfrm>
            <a:off x="5139145" y="7486417"/>
            <a:ext cx="2407585" cy="2198625"/>
          </a:xfrm>
          <a:prstGeom prst="rect">
            <a:avLst/>
          </a:prstGeom>
          <a:ln w="88900">
            <a:miter lim="400000"/>
          </a:ln>
        </p:spPr>
      </p:pic>
      <p:pic>
        <p:nvPicPr>
          <p:cNvPr id="1910" name="pasted-image.pdf"/>
          <p:cNvPicPr>
            <a:picLocks noChangeAspect="1"/>
          </p:cNvPicPr>
          <p:nvPr/>
        </p:nvPicPr>
        <p:blipFill>
          <a:blip r:embed="rId12">
            <a:extLst/>
          </a:blip>
          <a:stretch>
            <a:fillRect/>
          </a:stretch>
        </p:blipFill>
        <p:spPr>
          <a:xfrm>
            <a:off x="8018947" y="7742263"/>
            <a:ext cx="3101277" cy="633494"/>
          </a:xfrm>
          <a:prstGeom prst="rect">
            <a:avLst/>
          </a:prstGeom>
          <a:ln w="88900">
            <a:miter lim="400000"/>
          </a:ln>
        </p:spPr>
      </p:pic>
      <p:pic>
        <p:nvPicPr>
          <p:cNvPr id="1911" name="pasted-image.pdf"/>
          <p:cNvPicPr>
            <a:picLocks noChangeAspect="1"/>
          </p:cNvPicPr>
          <p:nvPr/>
        </p:nvPicPr>
        <p:blipFill>
          <a:blip r:embed="rId13">
            <a:extLst/>
          </a:blip>
          <a:stretch>
            <a:fillRect/>
          </a:stretch>
        </p:blipFill>
        <p:spPr>
          <a:xfrm>
            <a:off x="8015142" y="8738521"/>
            <a:ext cx="3586938" cy="633494"/>
          </a:xfrm>
          <a:prstGeom prst="rect">
            <a:avLst/>
          </a:prstGeom>
          <a:ln w="88900">
            <a:miter lim="400000"/>
          </a:ln>
        </p:spPr>
      </p:pic>
      <p:sp>
        <p:nvSpPr>
          <p:cNvPr id="1912" name="Shape 1912"/>
          <p:cNvSpPr/>
          <p:nvPr/>
        </p:nvSpPr>
        <p:spPr>
          <a:xfrm>
            <a:off x="3795736" y="718239"/>
            <a:ext cx="448116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2800">
                <a:solidFill>
                  <a:srgbClr val="0433FF"/>
                </a:solidFill>
              </a:defRPr>
            </a:lvl1pPr>
          </a:lstStyle>
          <a:p>
            <a:pPr/>
            <a:r>
              <a:t>ILC as a Higgsino Factory</a:t>
            </a:r>
          </a:p>
        </p:txBody>
      </p:sp>
      <p:sp>
        <p:nvSpPr>
          <p:cNvPr id="1913" name="Shape 1913"/>
          <p:cNvSpPr/>
          <p:nvPr/>
        </p:nvSpPr>
        <p:spPr>
          <a:xfrm>
            <a:off x="285465" y="927582"/>
            <a:ext cx="186690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439333">
              <a:buClr>
                <a:srgbClr val="2E467F"/>
              </a:buClr>
              <a:buFont typeface="Helvetica"/>
              <a:tabLst>
                <a:tab pos="609600" algn="l"/>
                <a:tab pos="2844800" algn="l"/>
                <a:tab pos="2882900" algn="l"/>
              </a:tabLst>
              <a:defRPr b="1" i="1" sz="2200">
                <a:solidFill>
                  <a:srgbClr val="2E467F"/>
                </a:solidFill>
                <a:uFill>
                  <a:solidFill>
                    <a:srgbClr val="2E467F"/>
                  </a:solidFill>
                </a:uFill>
                <a:latin typeface="Helvetica Neue"/>
                <a:ea typeface="Helvetica Neue"/>
                <a:cs typeface="Helvetica Neue"/>
                <a:sym typeface="Helvetica Neue"/>
              </a:defRPr>
            </a:lvl1pPr>
          </a:lstStyle>
          <a:p>
            <a:pPr/>
            <a:r>
              <a:t>ISR Tagging</a:t>
            </a:r>
          </a:p>
        </p:txBody>
      </p:sp>
      <p:grpSp>
        <p:nvGrpSpPr>
          <p:cNvPr id="1931" name="Group 1931"/>
          <p:cNvGrpSpPr/>
          <p:nvPr/>
        </p:nvGrpSpPr>
        <p:grpSpPr>
          <a:xfrm>
            <a:off x="8766948" y="687639"/>
            <a:ext cx="3128542" cy="1793872"/>
            <a:chOff x="0" y="0"/>
            <a:chExt cx="3128541" cy="1793871"/>
          </a:xfrm>
        </p:grpSpPr>
        <p:grpSp>
          <p:nvGrpSpPr>
            <p:cNvPr id="1929" name="Group 1929"/>
            <p:cNvGrpSpPr/>
            <p:nvPr/>
          </p:nvGrpSpPr>
          <p:grpSpPr>
            <a:xfrm>
              <a:off x="0" y="-1"/>
              <a:ext cx="3128542" cy="1793873"/>
              <a:chOff x="0" y="0"/>
              <a:chExt cx="3128541" cy="1793871"/>
            </a:xfrm>
          </p:grpSpPr>
          <p:pic>
            <p:nvPicPr>
              <p:cNvPr id="1914" name="image64.pdf" descr="latex-image-1.pdf"/>
              <p:cNvPicPr>
                <a:picLocks noChangeAspect="1"/>
              </p:cNvPicPr>
              <p:nvPr/>
            </p:nvPicPr>
            <p:blipFill>
              <a:blip r:embed="rId14">
                <a:extLst/>
              </a:blip>
              <a:stretch>
                <a:fillRect/>
              </a:stretch>
            </p:blipFill>
            <p:spPr>
              <a:xfrm>
                <a:off x="229340" y="307822"/>
                <a:ext cx="1749282" cy="1187784"/>
              </a:xfrm>
              <a:prstGeom prst="rect">
                <a:avLst/>
              </a:prstGeom>
              <a:ln w="88900" cap="flat">
                <a:noFill/>
                <a:miter lim="400000"/>
              </a:ln>
              <a:effectLst/>
            </p:spPr>
          </p:pic>
          <p:pic>
            <p:nvPicPr>
              <p:cNvPr id="1915" name="image65.pdf" descr="latex-image-1.pdf"/>
              <p:cNvPicPr>
                <a:picLocks noChangeAspect="1"/>
              </p:cNvPicPr>
              <p:nvPr/>
            </p:nvPicPr>
            <p:blipFill>
              <a:blip r:embed="rId15">
                <a:extLst/>
              </a:blip>
              <a:stretch>
                <a:fillRect/>
              </a:stretch>
            </p:blipFill>
            <p:spPr>
              <a:xfrm>
                <a:off x="0" y="227835"/>
                <a:ext cx="264304" cy="159975"/>
              </a:xfrm>
              <a:prstGeom prst="rect">
                <a:avLst/>
              </a:prstGeom>
              <a:ln w="88900" cap="flat">
                <a:noFill/>
                <a:miter lim="400000"/>
              </a:ln>
              <a:effectLst/>
            </p:spPr>
          </p:pic>
          <p:pic>
            <p:nvPicPr>
              <p:cNvPr id="1916" name="image66.pdf" descr="latex-image-1.pdf"/>
              <p:cNvPicPr>
                <a:picLocks noChangeAspect="1"/>
              </p:cNvPicPr>
              <p:nvPr/>
            </p:nvPicPr>
            <p:blipFill>
              <a:blip r:embed="rId16">
                <a:extLst/>
              </a:blip>
              <a:stretch>
                <a:fillRect/>
              </a:stretch>
            </p:blipFill>
            <p:spPr>
              <a:xfrm>
                <a:off x="0" y="1273034"/>
                <a:ext cx="271260" cy="222572"/>
              </a:xfrm>
              <a:prstGeom prst="rect">
                <a:avLst/>
              </a:prstGeom>
              <a:ln w="88900" cap="flat">
                <a:noFill/>
                <a:miter lim="400000"/>
              </a:ln>
              <a:effectLst/>
            </p:spPr>
          </p:pic>
          <p:pic>
            <p:nvPicPr>
              <p:cNvPr id="1917" name="image67.pdf" descr="latex-image-1.pdf"/>
              <p:cNvPicPr>
                <a:picLocks noChangeAspect="1"/>
              </p:cNvPicPr>
              <p:nvPr/>
            </p:nvPicPr>
            <p:blipFill>
              <a:blip r:embed="rId17">
                <a:extLst/>
              </a:blip>
              <a:stretch>
                <a:fillRect/>
              </a:stretch>
            </p:blipFill>
            <p:spPr>
              <a:xfrm>
                <a:off x="1943140" y="88471"/>
                <a:ext cx="678897" cy="509173"/>
              </a:xfrm>
              <a:prstGeom prst="rect">
                <a:avLst/>
              </a:prstGeom>
              <a:ln w="88900" cap="flat">
                <a:noFill/>
                <a:miter lim="400000"/>
              </a:ln>
              <a:effectLst/>
            </p:spPr>
          </p:pic>
          <p:pic>
            <p:nvPicPr>
              <p:cNvPr id="1918" name="image68.pdf" descr="latex-image-1.pdf"/>
              <p:cNvPicPr>
                <a:picLocks noChangeAspect="1"/>
              </p:cNvPicPr>
              <p:nvPr/>
            </p:nvPicPr>
            <p:blipFill>
              <a:blip r:embed="rId18">
                <a:extLst/>
              </a:blip>
              <a:stretch>
                <a:fillRect/>
              </a:stretch>
            </p:blipFill>
            <p:spPr>
              <a:xfrm>
                <a:off x="1942478" y="1249379"/>
                <a:ext cx="679559" cy="509670"/>
              </a:xfrm>
              <a:prstGeom prst="rect">
                <a:avLst/>
              </a:prstGeom>
              <a:ln w="88900" cap="flat">
                <a:noFill/>
                <a:miter lim="400000"/>
              </a:ln>
              <a:effectLst/>
            </p:spPr>
          </p:pic>
          <p:pic>
            <p:nvPicPr>
              <p:cNvPr id="1919" name="image95.pdf" descr="latex-image-1.pdf"/>
              <p:cNvPicPr>
                <a:picLocks noChangeAspect="1"/>
              </p:cNvPicPr>
              <p:nvPr/>
            </p:nvPicPr>
            <p:blipFill>
              <a:blip r:embed="rId19">
                <a:extLst/>
              </a:blip>
              <a:stretch>
                <a:fillRect/>
              </a:stretch>
            </p:blipFill>
            <p:spPr>
              <a:xfrm>
                <a:off x="2049584" y="573989"/>
                <a:ext cx="439590" cy="158616"/>
              </a:xfrm>
              <a:prstGeom prst="rect">
                <a:avLst/>
              </a:prstGeom>
              <a:ln w="88900" cap="flat">
                <a:noFill/>
                <a:miter lim="400000"/>
              </a:ln>
              <a:effectLst/>
            </p:spPr>
          </p:pic>
          <p:pic>
            <p:nvPicPr>
              <p:cNvPr id="1920" name="image96.pdf" descr="latex-image-1.pdf"/>
              <p:cNvPicPr>
                <a:picLocks noChangeAspect="1"/>
              </p:cNvPicPr>
              <p:nvPr/>
            </p:nvPicPr>
            <p:blipFill>
              <a:blip r:embed="rId20">
                <a:extLst/>
              </a:blip>
              <a:stretch>
                <a:fillRect/>
              </a:stretch>
            </p:blipFill>
            <p:spPr>
              <a:xfrm>
                <a:off x="2039393" y="1135540"/>
                <a:ext cx="444122" cy="158616"/>
              </a:xfrm>
              <a:prstGeom prst="rect">
                <a:avLst/>
              </a:prstGeom>
              <a:ln w="88900" cap="flat">
                <a:noFill/>
                <a:miter lim="400000"/>
              </a:ln>
              <a:effectLst/>
            </p:spPr>
          </p:pic>
          <p:pic>
            <p:nvPicPr>
              <p:cNvPr id="1921" name="image69.pdf" descr="latex-image-1.pdf"/>
              <p:cNvPicPr>
                <a:picLocks noChangeAspect="1"/>
              </p:cNvPicPr>
              <p:nvPr/>
            </p:nvPicPr>
            <p:blipFill>
              <a:blip r:embed="rId21">
                <a:extLst/>
              </a:blip>
              <a:stretch>
                <a:fillRect/>
              </a:stretch>
            </p:blipFill>
            <p:spPr>
              <a:xfrm>
                <a:off x="1473724" y="275144"/>
                <a:ext cx="290451" cy="258880"/>
              </a:xfrm>
              <a:prstGeom prst="rect">
                <a:avLst/>
              </a:prstGeom>
              <a:ln w="88900" cap="flat">
                <a:noFill/>
                <a:miter lim="400000"/>
              </a:ln>
              <a:effectLst/>
            </p:spPr>
          </p:pic>
          <p:pic>
            <p:nvPicPr>
              <p:cNvPr id="1922" name="image70.pdf" descr="latex-image-1.pdf"/>
              <p:cNvPicPr>
                <a:picLocks noChangeAspect="1"/>
              </p:cNvPicPr>
              <p:nvPr/>
            </p:nvPicPr>
            <p:blipFill>
              <a:blip r:embed="rId22">
                <a:extLst/>
              </a:blip>
              <a:stretch>
                <a:fillRect/>
              </a:stretch>
            </p:blipFill>
            <p:spPr>
              <a:xfrm>
                <a:off x="1450070" y="1243259"/>
                <a:ext cx="333988" cy="252347"/>
              </a:xfrm>
              <a:prstGeom prst="rect">
                <a:avLst/>
              </a:prstGeom>
              <a:ln w="88900" cap="flat">
                <a:noFill/>
                <a:miter lim="400000"/>
              </a:ln>
              <a:effectLst/>
            </p:spPr>
          </p:pic>
          <p:pic>
            <p:nvPicPr>
              <p:cNvPr id="1923" name="image71.pdf" descr="latex-image-1.pdf"/>
              <p:cNvPicPr>
                <a:picLocks noChangeAspect="1"/>
              </p:cNvPicPr>
              <p:nvPr/>
            </p:nvPicPr>
            <p:blipFill>
              <a:blip r:embed="rId23">
                <a:extLst/>
              </a:blip>
              <a:stretch>
                <a:fillRect/>
              </a:stretch>
            </p:blipFill>
            <p:spPr>
              <a:xfrm>
                <a:off x="2622036" y="-1"/>
                <a:ext cx="240389" cy="258881"/>
              </a:xfrm>
              <a:prstGeom prst="rect">
                <a:avLst/>
              </a:prstGeom>
              <a:ln w="88900" cap="flat">
                <a:noFill/>
                <a:miter lim="400000"/>
              </a:ln>
              <a:effectLst/>
            </p:spPr>
          </p:pic>
          <p:pic>
            <p:nvPicPr>
              <p:cNvPr id="1924" name="image71.pdf" descr="latex-image-1.pdf"/>
              <p:cNvPicPr>
                <a:picLocks noChangeAspect="1"/>
              </p:cNvPicPr>
              <p:nvPr/>
            </p:nvPicPr>
            <p:blipFill>
              <a:blip r:embed="rId24">
                <a:extLst/>
              </a:blip>
              <a:stretch>
                <a:fillRect/>
              </a:stretch>
            </p:blipFill>
            <p:spPr>
              <a:xfrm>
                <a:off x="2636675" y="1534992"/>
                <a:ext cx="240389" cy="258880"/>
              </a:xfrm>
              <a:prstGeom prst="rect">
                <a:avLst/>
              </a:prstGeom>
              <a:ln w="88900" cap="flat">
                <a:noFill/>
                <a:miter lim="400000"/>
              </a:ln>
              <a:effectLst/>
            </p:spPr>
          </p:pic>
          <p:sp>
            <p:nvSpPr>
              <p:cNvPr id="1925" name="Shape 1925"/>
              <p:cNvSpPr/>
              <p:nvPr/>
            </p:nvSpPr>
            <p:spPr>
              <a:xfrm flipV="1">
                <a:off x="2596306" y="387810"/>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a:defRPr sz="1600"/>
                </a:pPr>
              </a:p>
            </p:txBody>
          </p:sp>
          <p:sp>
            <p:nvSpPr>
              <p:cNvPr id="1926" name="Shape 1926"/>
              <p:cNvSpPr/>
              <p:nvPr/>
            </p:nvSpPr>
            <p:spPr>
              <a:xfrm>
                <a:off x="2596306" y="562208"/>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a:defRPr sz="1600"/>
                </a:pPr>
              </a:p>
            </p:txBody>
          </p:sp>
          <p:sp>
            <p:nvSpPr>
              <p:cNvPr id="1927" name="Shape 1927"/>
              <p:cNvSpPr/>
              <p:nvPr/>
            </p:nvSpPr>
            <p:spPr>
              <a:xfrm flipV="1">
                <a:off x="2596306" y="1068861"/>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a:defRPr sz="1600"/>
                </a:pPr>
              </a:p>
            </p:txBody>
          </p:sp>
          <p:sp>
            <p:nvSpPr>
              <p:cNvPr id="1928" name="Shape 1928"/>
              <p:cNvSpPr/>
              <p:nvPr/>
            </p:nvSpPr>
            <p:spPr>
              <a:xfrm>
                <a:off x="2596306" y="1243259"/>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a:defRPr sz="1600"/>
                </a:pPr>
              </a:p>
            </p:txBody>
          </p:sp>
        </p:grpSp>
        <p:sp>
          <p:nvSpPr>
            <p:cNvPr id="1930" name="Shape 1930"/>
            <p:cNvSpPr/>
            <p:nvPr/>
          </p:nvSpPr>
          <p:spPr>
            <a:xfrm>
              <a:off x="408681" y="1294156"/>
              <a:ext cx="1028893" cy="396887"/>
            </a:xfrm>
            <a:prstGeom prst="line">
              <a:avLst/>
            </a:prstGeom>
            <a:noFill/>
            <a:ln w="50800" cap="flat">
              <a:solidFill>
                <a:srgbClr val="FF0000"/>
              </a:solidFill>
              <a:prstDash val="solid"/>
              <a:bevel/>
            </a:ln>
            <a:effectLst/>
          </p:spPr>
          <p:txBody>
            <a:bodyPr wrap="square" lIns="65023" tIns="65023" rIns="65023" bIns="65023" numCol="1" anchor="t">
              <a:noAutofit/>
            </a:bodyPr>
            <a:lstStyle/>
            <a:p>
              <a:pPr>
                <a:defRPr sz="1600"/>
              </a:pPr>
            </a:p>
          </p:txBody>
        </p:sp>
      </p:grpSp>
      <p:sp>
        <p:nvSpPr>
          <p:cNvPr id="1932" name="Shape 1932"/>
          <p:cNvSpPr/>
          <p:nvPr/>
        </p:nvSpPr>
        <p:spPr>
          <a:xfrm>
            <a:off x="11868113" y="1123240"/>
            <a:ext cx="1044201" cy="9226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1800">
                <a:latin typeface="+mn-lt"/>
                <a:ea typeface="+mn-ea"/>
                <a:cs typeface="+mn-cs"/>
                <a:sym typeface="Calibri"/>
              </a:defRPr>
            </a:pPr>
            <a:r>
              <a:rPr b="1">
                <a:solidFill>
                  <a:srgbClr val="FF0000"/>
                </a:solidFill>
                <a:latin typeface="Arial"/>
                <a:ea typeface="Arial"/>
                <a:cs typeface="Arial"/>
                <a:sym typeface="Arial"/>
              </a:rPr>
              <a:t>soft</a:t>
            </a:r>
            <a:endParaRPr b="1">
              <a:solidFill>
                <a:srgbClr val="FF0000"/>
              </a:solidFill>
              <a:latin typeface="Arial"/>
              <a:ea typeface="Arial"/>
              <a:cs typeface="Arial"/>
              <a:sym typeface="Arial"/>
            </a:endParaRPr>
          </a:p>
          <a:p>
            <a:pPr>
              <a:defRPr sz="1800">
                <a:latin typeface="+mn-lt"/>
                <a:ea typeface="+mn-ea"/>
                <a:cs typeface="+mn-cs"/>
                <a:sym typeface="Calibri"/>
              </a:defRPr>
            </a:pPr>
            <a:r>
              <a:rPr b="1">
                <a:solidFill>
                  <a:srgbClr val="FF0000"/>
                </a:solidFill>
                <a:latin typeface="Arial"/>
                <a:ea typeface="Arial"/>
                <a:cs typeface="Arial"/>
                <a:sym typeface="Arial"/>
              </a:rPr>
              <a:t>tracks,</a:t>
            </a:r>
            <a:endParaRPr b="1">
              <a:solidFill>
                <a:srgbClr val="FF0000"/>
              </a:solidFill>
              <a:latin typeface="Arial"/>
              <a:ea typeface="Arial"/>
              <a:cs typeface="Arial"/>
              <a:sym typeface="Arial"/>
            </a:endParaRPr>
          </a:p>
          <a:p>
            <a:pPr>
              <a:defRPr sz="1800">
                <a:latin typeface="+mn-lt"/>
                <a:ea typeface="+mn-ea"/>
                <a:cs typeface="+mn-cs"/>
                <a:sym typeface="Calibri"/>
              </a:defRPr>
            </a:pPr>
            <a:r>
              <a:rPr b="1">
                <a:solidFill>
                  <a:srgbClr val="FF0000"/>
                </a:solidFill>
                <a:latin typeface="Arial"/>
                <a:ea typeface="Arial"/>
                <a:cs typeface="Arial"/>
                <a:sym typeface="Arial"/>
              </a:rPr>
              <a:t>photons</a:t>
            </a:r>
          </a:p>
        </p:txBody>
      </p:sp>
      <p:sp>
        <p:nvSpPr>
          <p:cNvPr id="1933" name="Shape 1933"/>
          <p:cNvSpPr/>
          <p:nvPr/>
        </p:nvSpPr>
        <p:spPr>
          <a:xfrm flipV="1">
            <a:off x="8939075" y="2248469"/>
            <a:ext cx="624514" cy="624513"/>
          </a:xfrm>
          <a:prstGeom prst="line">
            <a:avLst/>
          </a:prstGeom>
          <a:ln w="25400">
            <a:solidFill>
              <a:srgbClr val="000000"/>
            </a:solidFill>
            <a:miter lim="400000"/>
            <a:tailEnd type="triangle"/>
          </a:ln>
        </p:spPr>
        <p:txBody>
          <a:bodyPr lIns="50800" tIns="50800" rIns="50800" bIns="50800" anchor="ctr"/>
          <a:lstStyle/>
          <a:p>
            <a:pPr algn="ctr" defTabSz="584200">
              <a:defRPr sz="2400">
                <a:latin typeface="ヒラギノ角ゴ ProN W3"/>
                <a:ea typeface="ヒラギノ角ゴ ProN W3"/>
                <a:cs typeface="ヒラギノ角ゴ ProN W3"/>
                <a:sym typeface="ヒラギノ角ゴ ProN W3"/>
              </a:defRPr>
            </a:pPr>
          </a:p>
        </p:txBody>
      </p:sp>
      <p:sp>
        <p:nvSpPr>
          <p:cNvPr id="1934" name="Shape 1934"/>
          <p:cNvSpPr/>
          <p:nvPr/>
        </p:nvSpPr>
        <p:spPr>
          <a:xfrm>
            <a:off x="9644241" y="2391217"/>
            <a:ext cx="1373958" cy="3892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b="1" sz="1800">
                <a:solidFill>
                  <a:srgbClr val="FF0000"/>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FF0000"/>
                </a:solidFill>
                <a:latin typeface="Arial"/>
                <a:ea typeface="Arial"/>
                <a:cs typeface="Arial"/>
                <a:sym typeface="Arial"/>
              </a:rPr>
              <a:t>ISR photon</a:t>
            </a:r>
          </a:p>
        </p:txBody>
      </p:sp>
      <p:sp>
        <p:nvSpPr>
          <p:cNvPr id="1935" name="Shape 1935"/>
          <p:cNvSpPr/>
          <p:nvPr/>
        </p:nvSpPr>
        <p:spPr>
          <a:xfrm>
            <a:off x="1707103" y="7570698"/>
            <a:ext cx="1551494" cy="3183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defTabSz="1439333">
              <a:buClr>
                <a:srgbClr val="2E467F"/>
              </a:buClr>
              <a:buFont typeface="Helvetica"/>
              <a:tabLst>
                <a:tab pos="609600" algn="l"/>
                <a:tab pos="2844800" algn="l"/>
                <a:tab pos="2882900" algn="l"/>
              </a:tabLst>
              <a:defRPr b="1" sz="2200">
                <a:uFill>
                  <a:solidFill>
                    <a:srgbClr val="FFFFFF"/>
                  </a:solidFill>
                </a:uFill>
                <a:latin typeface="Times New Roman"/>
                <a:ea typeface="Times New Roman"/>
                <a:cs typeface="Times New Roman"/>
                <a:sym typeface="Times New Roman"/>
              </a:defRPr>
            </a:pPr>
            <a:r>
              <a:t>Mχ</a:t>
            </a:r>
            <a:r>
              <a:rPr baseline="-5999"/>
              <a:t>1</a:t>
            </a:r>
            <a:r>
              <a:t>+Mχ</a:t>
            </a:r>
            <a:r>
              <a:rPr baseline="-5999"/>
              <a:t>2</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7" name="pasted-image.png"/>
          <p:cNvPicPr>
            <a:picLocks noChangeAspect="1"/>
          </p:cNvPicPr>
          <p:nvPr/>
        </p:nvPicPr>
        <p:blipFill>
          <a:blip r:embed="rId2">
            <a:extLst/>
          </a:blip>
          <a:stretch>
            <a:fillRect/>
          </a:stretch>
        </p:blipFill>
        <p:spPr>
          <a:xfrm>
            <a:off x="8892633" y="3335252"/>
            <a:ext cx="4186053" cy="4057907"/>
          </a:xfrm>
          <a:prstGeom prst="rect">
            <a:avLst/>
          </a:prstGeom>
          <a:ln w="88900">
            <a:miter lim="400000"/>
          </a:ln>
        </p:spPr>
      </p:pic>
      <p:sp>
        <p:nvSpPr>
          <p:cNvPr id="1938" name="Shape 1938"/>
          <p:cNvSpPr/>
          <p:nvPr/>
        </p:nvSpPr>
        <p:spPr>
          <a:xfrm>
            <a:off x="103041" y="3383939"/>
            <a:ext cx="6940572" cy="5975718"/>
          </a:xfrm>
          <a:prstGeom prst="rect">
            <a:avLst/>
          </a:prstGeom>
          <a:solidFill>
            <a:srgbClr val="C6E6E9">
              <a:alpha val="90000"/>
            </a:srgbClr>
          </a:solidFill>
          <a:ln w="12700">
            <a:miter lim="400000"/>
          </a:ln>
        </p:spPr>
        <p:txBody>
          <a:bodyPr lIns="48768" tIns="48768" rIns="48768" bIns="48768" anchor="ctr"/>
          <a:lstStyle/>
          <a:p>
            <a:pPr algn="ctr" defTabSz="508000">
              <a:lnSpc>
                <a:spcPts val="4300"/>
              </a:lnSpc>
              <a:tabLst>
                <a:tab pos="927100" algn="l"/>
              </a:tabLst>
              <a:defRPr sz="36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1939" name="Shape 1939"/>
          <p:cNvSpPr/>
          <p:nvPr/>
        </p:nvSpPr>
        <p:spPr>
          <a:xfrm>
            <a:off x="90341" y="1224939"/>
            <a:ext cx="8817738" cy="6041164"/>
          </a:xfrm>
          <a:prstGeom prst="rect">
            <a:avLst/>
          </a:prstGeom>
          <a:solidFill>
            <a:srgbClr val="C6E6E9">
              <a:alpha val="90000"/>
            </a:srgbClr>
          </a:solidFill>
          <a:ln w="12700">
            <a:miter lim="400000"/>
          </a:ln>
        </p:spPr>
        <p:txBody>
          <a:bodyPr lIns="48768" tIns="48768" rIns="48768" bIns="48768" anchor="ctr"/>
          <a:lstStyle/>
          <a:p>
            <a:pPr algn="ctr" defTabSz="508000">
              <a:lnSpc>
                <a:spcPts val="4300"/>
              </a:lnSpc>
              <a:tabLst>
                <a:tab pos="927100" algn="l"/>
              </a:tabLst>
              <a:defRPr sz="36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1940" name="Shape 1940"/>
          <p:cNvSpPr/>
          <p:nvPr>
            <p:ph type="title"/>
          </p:nvPr>
        </p:nvSpPr>
        <p:spPr>
          <a:xfrm>
            <a:off x="548067" y="93004"/>
            <a:ext cx="11908665" cy="1193801"/>
          </a:xfrm>
          <a:prstGeom prst="rect">
            <a:avLst/>
          </a:prstGeom>
        </p:spPr>
        <p:txBody>
          <a:bodyPr/>
          <a:lstStyle>
            <a:lvl1pPr defTabSz="649111">
              <a:defRPr sz="4400"/>
            </a:lvl1pPr>
          </a:lstStyle>
          <a:p>
            <a:pPr/>
            <a:r>
              <a:t>Extracting M1 and M2</a:t>
            </a:r>
          </a:p>
        </p:txBody>
      </p:sp>
      <p:sp>
        <p:nvSpPr>
          <p:cNvPr id="1941" name="Shape 1941"/>
          <p:cNvSpPr/>
          <p:nvPr>
            <p:ph type="sldNum" sz="quarter" idx="2"/>
          </p:nvPr>
        </p:nvSpPr>
        <p:spPr>
          <a:xfrm>
            <a:off x="12353493" y="939165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pic>
        <p:nvPicPr>
          <p:cNvPr id="1942" name="pasted-image.tif"/>
          <p:cNvPicPr>
            <a:picLocks noChangeAspect="1"/>
          </p:cNvPicPr>
          <p:nvPr/>
        </p:nvPicPr>
        <p:blipFill>
          <a:blip r:embed="rId3">
            <a:extLst/>
          </a:blip>
          <a:stretch>
            <a:fillRect/>
          </a:stretch>
        </p:blipFill>
        <p:spPr>
          <a:xfrm>
            <a:off x="302036" y="2817196"/>
            <a:ext cx="8394348" cy="4119208"/>
          </a:xfrm>
          <a:prstGeom prst="rect">
            <a:avLst/>
          </a:prstGeom>
          <a:ln w="88900">
            <a:miter lim="400000"/>
          </a:ln>
        </p:spPr>
      </p:pic>
      <p:pic>
        <p:nvPicPr>
          <p:cNvPr id="1943" name="pasted-image.tif"/>
          <p:cNvPicPr>
            <a:picLocks noChangeAspect="1"/>
          </p:cNvPicPr>
          <p:nvPr/>
        </p:nvPicPr>
        <p:blipFill>
          <a:blip r:embed="rId4">
            <a:extLst/>
          </a:blip>
          <a:stretch>
            <a:fillRect/>
          </a:stretch>
        </p:blipFill>
        <p:spPr>
          <a:xfrm>
            <a:off x="504032" y="7366336"/>
            <a:ext cx="6138590" cy="1614431"/>
          </a:xfrm>
          <a:prstGeom prst="rect">
            <a:avLst/>
          </a:prstGeom>
          <a:ln w="88900">
            <a:miter lim="400000"/>
          </a:ln>
        </p:spPr>
      </p:pic>
      <p:sp>
        <p:nvSpPr>
          <p:cNvPr id="1944" name="Shape 1944"/>
          <p:cNvSpPr/>
          <p:nvPr>
            <p:ph type="body" sz="quarter" idx="1"/>
          </p:nvPr>
        </p:nvSpPr>
        <p:spPr>
          <a:xfrm>
            <a:off x="7228291" y="7648754"/>
            <a:ext cx="5729170" cy="1614431"/>
          </a:xfrm>
          <a:prstGeom prst="rect">
            <a:avLst/>
          </a:prstGeom>
        </p:spPr>
        <p:txBody>
          <a:bodyPr/>
          <a:lstStyle/>
          <a:p>
            <a:pPr marL="0" indent="0" defTabSz="649111">
              <a:spcBef>
                <a:spcPts val="1300"/>
              </a:spcBef>
              <a:buSzTx/>
              <a:buNone/>
              <a:defRPr sz="1800">
                <a:solidFill>
                  <a:srgbClr val="0433FF"/>
                </a:solidFill>
              </a:defRPr>
            </a:pPr>
            <a:r>
              <a:t>In the radiatively driven natural SUSY (RNS) scenario as in arXiv: 1404.7510, ΔM~10GeV, we can determine </a:t>
            </a:r>
            <a:r>
              <a:rPr>
                <a:solidFill>
                  <a:srgbClr val="FF2C79"/>
                </a:solidFill>
              </a:rPr>
              <a:t>M1 and M2 to a few % or better</a:t>
            </a:r>
            <a:r>
              <a:t>, allowing us </a:t>
            </a:r>
            <a:r>
              <a:rPr>
                <a:solidFill>
                  <a:srgbClr val="FF2C79"/>
                </a:solidFill>
              </a:rPr>
              <a:t>to test GUT relation!</a:t>
            </a:r>
          </a:p>
        </p:txBody>
      </p:sp>
      <p:grpSp>
        <p:nvGrpSpPr>
          <p:cNvPr id="1947" name="Group 1947"/>
          <p:cNvGrpSpPr/>
          <p:nvPr/>
        </p:nvGrpSpPr>
        <p:grpSpPr>
          <a:xfrm>
            <a:off x="9526252" y="1933600"/>
            <a:ext cx="3200401" cy="838201"/>
            <a:chOff x="0" y="0"/>
            <a:chExt cx="3200400" cy="838200"/>
          </a:xfrm>
        </p:grpSpPr>
        <p:sp>
          <p:nvSpPr>
            <p:cNvPr id="1946" name="Shape 1946"/>
            <p:cNvSpPr/>
            <p:nvPr/>
          </p:nvSpPr>
          <p:spPr>
            <a:xfrm>
              <a:off x="50800" y="38100"/>
              <a:ext cx="3098800" cy="6731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30862">
                <a:defRPr sz="1600">
                  <a:latin typeface="Helvetica Neue"/>
                  <a:ea typeface="Helvetica Neue"/>
                  <a:cs typeface="Helvetica Neue"/>
                  <a:sym typeface="Helvetica Neue"/>
                </a:defRPr>
              </a:pPr>
              <a:r>
                <a:t>RNS: Baer et al.</a:t>
              </a:r>
            </a:p>
            <a:p>
              <a:pPr defTabSz="830862">
                <a:defRPr sz="1600">
                  <a:latin typeface="Helvetica Neue"/>
                  <a:ea typeface="Helvetica Neue"/>
                  <a:cs typeface="Helvetica Neue"/>
                  <a:sym typeface="Helvetica Neue"/>
                </a:defRPr>
              </a:pPr>
              <a:r>
                <a:t>arXiv: 1404.7510</a:t>
              </a:r>
            </a:p>
          </p:txBody>
        </p:sp>
        <p:pic>
          <p:nvPicPr>
            <p:cNvPr id="1945" name=""/>
            <p:cNvPicPr>
              <a:picLocks noChangeAspect="0"/>
            </p:cNvPicPr>
            <p:nvPr/>
          </p:nvPicPr>
          <p:blipFill>
            <a:blip r:embed="rId5">
              <a:extLst/>
            </a:blip>
            <a:stretch>
              <a:fillRect/>
            </a:stretch>
          </p:blipFill>
          <p:spPr>
            <a:xfrm>
              <a:off x="0" y="0"/>
              <a:ext cx="3200400" cy="838200"/>
            </a:xfrm>
            <a:prstGeom prst="rect">
              <a:avLst/>
            </a:prstGeom>
            <a:effectLst/>
          </p:spPr>
        </p:pic>
      </p:grpSp>
      <p:grpSp>
        <p:nvGrpSpPr>
          <p:cNvPr id="1950" name="Group 1950"/>
          <p:cNvGrpSpPr/>
          <p:nvPr/>
        </p:nvGrpSpPr>
        <p:grpSpPr>
          <a:xfrm>
            <a:off x="5529793" y="1493267"/>
            <a:ext cx="3200401" cy="1200811"/>
            <a:chOff x="0" y="0"/>
            <a:chExt cx="3200400" cy="1200810"/>
          </a:xfrm>
        </p:grpSpPr>
        <p:sp>
          <p:nvSpPr>
            <p:cNvPr id="1949" name="Shape 1949"/>
            <p:cNvSpPr/>
            <p:nvPr/>
          </p:nvSpPr>
          <p:spPr>
            <a:xfrm>
              <a:off x="50800" y="38100"/>
              <a:ext cx="3098800" cy="103571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30862">
                <a:defRPr sz="1600">
                  <a:latin typeface="Helvetica Neue"/>
                  <a:ea typeface="Helvetica Neue"/>
                  <a:cs typeface="Helvetica Neue"/>
                  <a:sym typeface="Helvetica Neue"/>
                </a:defRPr>
              </a:pPr>
              <a:r>
                <a:t>Hale Sert</a:t>
              </a:r>
            </a:p>
            <a:p>
              <a:pPr defTabSz="830862">
                <a:defRPr sz="1600">
                  <a:latin typeface="Helvetica Neue"/>
                  <a:ea typeface="Helvetica Neue"/>
                  <a:cs typeface="Helvetica Neue"/>
                  <a:sym typeface="Helvetica Neue"/>
                </a:defRPr>
              </a:pPr>
              <a:r>
                <a:t>ECFA LCWS 2013, DESY</a:t>
              </a:r>
            </a:p>
            <a:p>
              <a:pPr defTabSz="830862">
                <a:defRPr sz="1600">
                  <a:latin typeface="Helvetica Neue"/>
                  <a:ea typeface="Helvetica Neue"/>
                  <a:cs typeface="Helvetica Neue"/>
                  <a:sym typeface="Helvetica Neue"/>
                </a:defRPr>
              </a:pPr>
              <a:r>
                <a:t>Berggren et al. EPJC (2013) 73:2660</a:t>
              </a:r>
            </a:p>
          </p:txBody>
        </p:sp>
        <p:pic>
          <p:nvPicPr>
            <p:cNvPr id="1948" name=""/>
            <p:cNvPicPr>
              <a:picLocks noChangeAspect="0"/>
            </p:cNvPicPr>
            <p:nvPr/>
          </p:nvPicPr>
          <p:blipFill>
            <a:blip r:embed="rId6">
              <a:extLst/>
            </a:blip>
            <a:stretch>
              <a:fillRect/>
            </a:stretch>
          </p:blipFill>
          <p:spPr>
            <a:xfrm>
              <a:off x="0" y="0"/>
              <a:ext cx="3200400" cy="1200811"/>
            </a:xfrm>
            <a:prstGeom prst="rect">
              <a:avLst/>
            </a:prstGeom>
            <a:effectLst/>
          </p:spPr>
        </p:pic>
      </p:grpSp>
      <p:pic>
        <p:nvPicPr>
          <p:cNvPr id="1951" name="pasted-image.pdf"/>
          <p:cNvPicPr>
            <a:picLocks noChangeAspect="1"/>
          </p:cNvPicPr>
          <p:nvPr/>
        </p:nvPicPr>
        <p:blipFill>
          <a:blip r:embed="rId7">
            <a:extLst/>
          </a:blip>
          <a:stretch>
            <a:fillRect/>
          </a:stretch>
        </p:blipFill>
        <p:spPr>
          <a:xfrm>
            <a:off x="9302911" y="1016000"/>
            <a:ext cx="3365501" cy="914400"/>
          </a:xfrm>
          <a:prstGeom prst="rect">
            <a:avLst/>
          </a:prstGeom>
          <a:ln w="88900">
            <a:miter lim="400000"/>
          </a:ln>
        </p:spPr>
      </p:pic>
      <p:sp>
        <p:nvSpPr>
          <p:cNvPr id="1952" name="Shape 1952"/>
          <p:cNvSpPr/>
          <p:nvPr/>
        </p:nvSpPr>
        <p:spPr>
          <a:xfrm>
            <a:off x="10526143" y="6353902"/>
            <a:ext cx="189276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solidFill>
                  <a:srgbClr val="0433FF"/>
                </a:solidFill>
              </a:defRPr>
            </a:pPr>
            <a:r>
              <a:t>100fb</a:t>
            </a:r>
            <a:r>
              <a:rPr baseline="31999"/>
              <a:t>-1</a:t>
            </a:r>
            <a:r>
              <a:t>@250GeV</a:t>
            </a:r>
          </a:p>
        </p:txBody>
      </p:sp>
      <p:pic>
        <p:nvPicPr>
          <p:cNvPr id="1953" name="pasted-image.pdf"/>
          <p:cNvPicPr>
            <a:picLocks noChangeAspect="1"/>
          </p:cNvPicPr>
          <p:nvPr/>
        </p:nvPicPr>
        <p:blipFill>
          <a:blip r:embed="rId8">
            <a:extLst/>
          </a:blip>
          <a:stretch>
            <a:fillRect/>
          </a:stretch>
        </p:blipFill>
        <p:spPr>
          <a:xfrm>
            <a:off x="811257" y="1190445"/>
            <a:ext cx="3670301" cy="914401"/>
          </a:xfrm>
          <a:prstGeom prst="rect">
            <a:avLst/>
          </a:prstGeom>
          <a:ln w="88900">
            <a:miter lim="400000"/>
          </a:ln>
        </p:spPr>
      </p:pic>
      <p:pic>
        <p:nvPicPr>
          <p:cNvPr id="1954" name="pasted-image.pdf"/>
          <p:cNvPicPr>
            <a:picLocks noChangeAspect="1"/>
          </p:cNvPicPr>
          <p:nvPr/>
        </p:nvPicPr>
        <p:blipFill>
          <a:blip r:embed="rId9">
            <a:extLst/>
          </a:blip>
          <a:stretch>
            <a:fillRect/>
          </a:stretch>
        </p:blipFill>
        <p:spPr>
          <a:xfrm>
            <a:off x="798557" y="1884521"/>
            <a:ext cx="3467101" cy="901701"/>
          </a:xfrm>
          <a:prstGeom prst="rect">
            <a:avLst/>
          </a:prstGeom>
          <a:ln w="88900">
            <a:miter lim="400000"/>
          </a:ln>
        </p:spPr>
      </p:pic>
      <p:sp>
        <p:nvSpPr>
          <p:cNvPr id="1955" name="Shape 1955"/>
          <p:cNvSpPr/>
          <p:nvPr/>
        </p:nvSpPr>
        <p:spPr>
          <a:xfrm>
            <a:off x="10228098" y="2864600"/>
            <a:ext cx="1315009"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0433FF"/>
                </a:solidFill>
              </a:defRPr>
            </a:lvl1pPr>
          </a:lstStyle>
          <a:p>
            <a:pPr/>
            <a:r>
              <a:t>ΔM=15GeV</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7" name="Shape 1957"/>
          <p:cNvSpPr/>
          <p:nvPr>
            <p:ph type="title"/>
          </p:nvPr>
        </p:nvSpPr>
        <p:spPr>
          <a:xfrm>
            <a:off x="1269999" y="1879611"/>
            <a:ext cx="10464801" cy="5994378"/>
          </a:xfrm>
          <a:prstGeom prst="rect">
            <a:avLst/>
          </a:prstGeom>
        </p:spPr>
        <p:txBody>
          <a:bodyPr/>
          <a:lstStyle>
            <a:lvl1pPr defTabSz="830862"/>
          </a:lstStyle>
          <a:p>
            <a:pPr/>
            <a:r>
              <a:t>GUT Scale Physics</a:t>
            </a:r>
          </a:p>
        </p:txBody>
      </p:sp>
      <p:sp>
        <p:nvSpPr>
          <p:cNvPr id="1958" name="Shape 1958"/>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60" name="image35.pdf" descr="M_gauginos_3030100.pdf"/>
          <p:cNvPicPr>
            <a:picLocks noChangeAspect="1"/>
          </p:cNvPicPr>
          <p:nvPr/>
        </p:nvPicPr>
        <p:blipFill>
          <a:blip r:embed="rId2">
            <a:extLst/>
          </a:blip>
          <a:stretch>
            <a:fillRect/>
          </a:stretch>
        </p:blipFill>
        <p:spPr>
          <a:xfrm>
            <a:off x="1779" y="3993363"/>
            <a:ext cx="7946214" cy="5703896"/>
          </a:xfrm>
          <a:prstGeom prst="rect">
            <a:avLst/>
          </a:prstGeom>
          <a:ln w="88900">
            <a:miter lim="400000"/>
          </a:ln>
        </p:spPr>
      </p:pic>
      <p:sp>
        <p:nvSpPr>
          <p:cNvPr id="1961" name="Shape 1961"/>
          <p:cNvSpPr/>
          <p:nvPr>
            <p:ph type="title"/>
          </p:nvPr>
        </p:nvSpPr>
        <p:spPr>
          <a:xfrm>
            <a:off x="-1" y="1"/>
            <a:ext cx="13004803" cy="800907"/>
          </a:xfrm>
          <a:prstGeom prst="rect">
            <a:avLst/>
          </a:prstGeom>
        </p:spPr>
        <p:txBody>
          <a:bodyPr/>
          <a:lstStyle>
            <a:lvl1pPr defTabSz="425195">
              <a:defRPr sz="4650"/>
            </a:lvl1pPr>
          </a:lstStyle>
          <a:p>
            <a:pPr/>
            <a:r>
              <a:t>GUT Scale Physics</a:t>
            </a:r>
          </a:p>
        </p:txBody>
      </p:sp>
      <p:sp>
        <p:nvSpPr>
          <p:cNvPr id="1962" name="Shape 1962"/>
          <p:cNvSpPr/>
          <p:nvPr>
            <p:ph type="body" sz="quarter" idx="1"/>
          </p:nvPr>
        </p:nvSpPr>
        <p:spPr>
          <a:xfrm>
            <a:off x="382714" y="1038395"/>
            <a:ext cx="12239372" cy="1376937"/>
          </a:xfrm>
          <a:prstGeom prst="rect">
            <a:avLst/>
          </a:prstGeom>
        </p:spPr>
        <p:txBody>
          <a:bodyPr/>
          <a:lstStyle/>
          <a:p>
            <a:pPr marL="0" indent="0">
              <a:buSzTx/>
              <a:buNone/>
              <a:defRPr sz="2800"/>
            </a:pPr>
            <a:r>
              <a:rPr b="1" i="1"/>
              <a:t>If we are lucky</a:t>
            </a:r>
            <a:r>
              <a:t> and the gluino is in LHC’s mass reach and the lighter chargino and the neutralinos are in ILC’s mass reach, </a:t>
            </a:r>
            <a:r>
              <a:rPr b="1" i="1"/>
              <a:t>we will be able to</a:t>
            </a:r>
            <a:r>
              <a:t> </a:t>
            </a:r>
            <a:r>
              <a:rPr b="1" i="1">
                <a:solidFill>
                  <a:srgbClr val="FF2C79"/>
                </a:solidFill>
              </a:rPr>
              <a:t>test the gaugino mass unification!</a:t>
            </a:r>
          </a:p>
        </p:txBody>
      </p:sp>
      <p:grpSp>
        <p:nvGrpSpPr>
          <p:cNvPr id="1966" name="Group 1966"/>
          <p:cNvGrpSpPr/>
          <p:nvPr/>
        </p:nvGrpSpPr>
        <p:grpSpPr>
          <a:xfrm>
            <a:off x="2669293" y="5043520"/>
            <a:ext cx="1096036" cy="2793853"/>
            <a:chOff x="0" y="0"/>
            <a:chExt cx="1096034" cy="2793852"/>
          </a:xfrm>
        </p:grpSpPr>
        <p:sp>
          <p:nvSpPr>
            <p:cNvPr id="1963" name="Shape 1963"/>
            <p:cNvSpPr/>
            <p:nvPr/>
          </p:nvSpPr>
          <p:spPr>
            <a:xfrm>
              <a:off x="0" y="2318175"/>
              <a:ext cx="633732" cy="4756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defRPr b="1" sz="2400">
                  <a:solidFill>
                    <a:srgbClr val="FF0000"/>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FF0000"/>
                  </a:solidFill>
                  <a:latin typeface="Arial"/>
                  <a:ea typeface="Arial"/>
                  <a:cs typeface="Arial"/>
                  <a:sym typeface="Arial"/>
                </a:rPr>
                <a:t>ILC</a:t>
              </a:r>
            </a:p>
          </p:txBody>
        </p:sp>
        <p:sp>
          <p:nvSpPr>
            <p:cNvPr id="1964" name="Shape 1964"/>
            <p:cNvSpPr/>
            <p:nvPr/>
          </p:nvSpPr>
          <p:spPr>
            <a:xfrm>
              <a:off x="5703" y="1605267"/>
              <a:ext cx="633733"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defRPr b="1" sz="2400">
                  <a:solidFill>
                    <a:srgbClr val="008000"/>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008000"/>
                  </a:solidFill>
                  <a:latin typeface="Arial"/>
                  <a:ea typeface="Arial"/>
                  <a:cs typeface="Arial"/>
                  <a:sym typeface="Arial"/>
                </a:rPr>
                <a:t>ILC</a:t>
              </a:r>
            </a:p>
          </p:txBody>
        </p:sp>
        <p:sp>
          <p:nvSpPr>
            <p:cNvPr id="1965" name="Shape 1965"/>
            <p:cNvSpPr/>
            <p:nvPr/>
          </p:nvSpPr>
          <p:spPr>
            <a:xfrm>
              <a:off x="326869" y="0"/>
              <a:ext cx="769166"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defRPr b="1" sz="2400">
                  <a:solidFill>
                    <a:srgbClr val="0000FF"/>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0000FF"/>
                  </a:solidFill>
                  <a:latin typeface="Arial"/>
                  <a:ea typeface="Arial"/>
                  <a:cs typeface="Arial"/>
                  <a:sym typeface="Arial"/>
                </a:rPr>
                <a:t>LHC</a:t>
              </a:r>
            </a:p>
          </p:txBody>
        </p:sp>
      </p:grpSp>
      <p:sp>
        <p:nvSpPr>
          <p:cNvPr id="1967" name="Shape 1967"/>
          <p:cNvSpPr/>
          <p:nvPr/>
        </p:nvSpPr>
        <p:spPr>
          <a:xfrm>
            <a:off x="1331381" y="2449539"/>
            <a:ext cx="4516115" cy="159577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1800">
                <a:latin typeface="+mn-lt"/>
                <a:ea typeface="+mn-ea"/>
                <a:cs typeface="+mn-cs"/>
                <a:sym typeface="Calibri"/>
              </a:defRPr>
            </a:pPr>
            <a:r>
              <a:rPr>
                <a:latin typeface="Arial"/>
                <a:ea typeface="Arial"/>
                <a:cs typeface="Arial"/>
                <a:sym typeface="Arial"/>
              </a:rPr>
              <a:t>LHC: gluino discovery</a:t>
            </a:r>
            <a:endParaRPr>
              <a:latin typeface="Arial"/>
              <a:ea typeface="Arial"/>
              <a:cs typeface="Arial"/>
              <a:sym typeface="Arial"/>
            </a:endParaRPr>
          </a:p>
          <a:p>
            <a:pPr>
              <a:defRPr sz="2400">
                <a:latin typeface="+mn-lt"/>
                <a:ea typeface="+mn-ea"/>
                <a:cs typeface="+mn-cs"/>
                <a:sym typeface="Calibri"/>
              </a:defRPr>
            </a:pPr>
            <a:r>
              <a:rPr sz="1800">
                <a:latin typeface="Wingdings"/>
                <a:ea typeface="Wingdings"/>
                <a:cs typeface="Wingdings"/>
                <a:sym typeface="Wingdings"/>
              </a:rPr>
              <a:t> </a:t>
            </a:r>
            <a:r>
              <a:rPr sz="1800">
                <a:latin typeface="Arial"/>
                <a:ea typeface="Arial"/>
                <a:cs typeface="Arial"/>
                <a:sym typeface="Arial"/>
              </a:rPr>
              <a:t>mass determination</a:t>
            </a:r>
            <a:endParaRPr sz="1800">
              <a:latin typeface="Arial"/>
              <a:ea typeface="Arial"/>
              <a:cs typeface="Arial"/>
              <a:sym typeface="Arial"/>
            </a:endParaRPr>
          </a:p>
          <a:p>
            <a:pPr>
              <a:spcBef>
                <a:spcPts val="1100"/>
              </a:spcBef>
              <a:defRPr sz="2400">
                <a:latin typeface="+mn-lt"/>
                <a:ea typeface="+mn-ea"/>
                <a:cs typeface="+mn-cs"/>
                <a:sym typeface="Calibri"/>
              </a:defRPr>
            </a:pPr>
            <a:r>
              <a:rPr sz="1800">
                <a:latin typeface="Arial"/>
                <a:ea typeface="Arial"/>
                <a:cs typeface="Arial"/>
                <a:sym typeface="Arial"/>
              </a:rPr>
              <a:t>ILC: Higgsino-like EWkino discovery</a:t>
            </a:r>
            <a:endParaRPr sz="1800">
              <a:latin typeface="Arial"/>
              <a:ea typeface="Arial"/>
              <a:cs typeface="Arial"/>
              <a:sym typeface="Arial"/>
            </a:endParaRPr>
          </a:p>
          <a:p>
            <a:pPr>
              <a:defRPr sz="2400">
                <a:latin typeface="+mn-lt"/>
                <a:ea typeface="+mn-ea"/>
                <a:cs typeface="+mn-cs"/>
                <a:sym typeface="Calibri"/>
              </a:defRPr>
            </a:pPr>
            <a:r>
              <a:rPr sz="1800">
                <a:latin typeface="Wingdings"/>
                <a:ea typeface="Wingdings"/>
                <a:cs typeface="Wingdings"/>
                <a:sym typeface="Wingdings"/>
              </a:rPr>
              <a:t> </a:t>
            </a:r>
            <a:r>
              <a:rPr sz="1800">
                <a:latin typeface="Arial"/>
                <a:ea typeface="Arial"/>
                <a:cs typeface="Arial"/>
                <a:sym typeface="Arial"/>
              </a:rPr>
              <a:t>M1, M2 via mixing between Higgsino and Bino/Wino</a:t>
            </a:r>
          </a:p>
        </p:txBody>
      </p:sp>
      <p:sp>
        <p:nvSpPr>
          <p:cNvPr id="1968" name="Shape 1968"/>
          <p:cNvSpPr/>
          <p:nvPr/>
        </p:nvSpPr>
        <p:spPr>
          <a:xfrm>
            <a:off x="4306479" y="4472199"/>
            <a:ext cx="2641272" cy="8092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1600">
                <a:latin typeface="+mn-lt"/>
                <a:ea typeface="+mn-ea"/>
                <a:cs typeface="+mn-cs"/>
                <a:sym typeface="Calibri"/>
              </a:defRPr>
            </a:pPr>
            <a:r>
              <a:rPr>
                <a:latin typeface="Arial"/>
                <a:ea typeface="Arial"/>
                <a:cs typeface="Arial"/>
                <a:sym typeface="Arial"/>
              </a:rPr>
              <a:t>Gaugino mass unification:</a:t>
            </a:r>
            <a:endParaRPr>
              <a:latin typeface="Arial"/>
              <a:ea typeface="Arial"/>
              <a:cs typeface="Arial"/>
              <a:sym typeface="Arial"/>
            </a:endParaRPr>
          </a:p>
          <a:p>
            <a:pPr>
              <a:defRPr sz="1600">
                <a:latin typeface="+mn-lt"/>
                <a:ea typeface="+mn-ea"/>
                <a:cs typeface="+mn-cs"/>
                <a:sym typeface="Calibri"/>
              </a:defRPr>
            </a:pPr>
            <a:r>
              <a:rPr>
                <a:latin typeface="Arial"/>
                <a:ea typeface="Arial"/>
                <a:cs typeface="Arial"/>
                <a:sym typeface="Arial"/>
              </a:rPr>
              <a:t>Higgsino-like LSP scenario</a:t>
            </a:r>
            <a:endParaRPr>
              <a:latin typeface="Arial"/>
              <a:ea typeface="Arial"/>
              <a:cs typeface="Arial"/>
              <a:sym typeface="Arial"/>
            </a:endParaRPr>
          </a:p>
          <a:p>
            <a:pPr>
              <a:defRPr sz="1600">
                <a:latin typeface="+mn-lt"/>
                <a:ea typeface="+mn-ea"/>
                <a:cs typeface="+mn-cs"/>
                <a:sym typeface="Calibri"/>
              </a:defRPr>
            </a:pPr>
            <a:r>
              <a:rPr>
                <a:latin typeface="Arial"/>
                <a:ea typeface="Arial"/>
                <a:cs typeface="Arial"/>
                <a:sym typeface="Arial"/>
              </a:rPr>
              <a:t>By Baer, List</a:t>
            </a:r>
          </a:p>
        </p:txBody>
      </p:sp>
      <p:sp>
        <p:nvSpPr>
          <p:cNvPr id="1969" name="Shape 1969"/>
          <p:cNvSpPr/>
          <p:nvPr/>
        </p:nvSpPr>
        <p:spPr>
          <a:xfrm>
            <a:off x="7908066" y="7988925"/>
            <a:ext cx="5055449" cy="15677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2400">
                <a:latin typeface="Helvetica Neue"/>
                <a:ea typeface="Helvetica Neue"/>
                <a:cs typeface="Helvetica Neue"/>
                <a:sym typeface="Helvetica Neue"/>
              </a:defRPr>
            </a:pPr>
            <a:r>
              <a:rPr b="1">
                <a:solidFill>
                  <a:srgbClr val="FF2C79"/>
                </a:solidFill>
              </a:rPr>
              <a:t>Beam polarization is essential</a:t>
            </a:r>
            <a:r>
              <a:t> to</a:t>
            </a:r>
          </a:p>
          <a:p>
            <a:pPr>
              <a:defRPr i="1" sz="2400">
                <a:latin typeface="Helvetica Neue"/>
                <a:ea typeface="Helvetica Neue"/>
                <a:cs typeface="Helvetica Neue"/>
                <a:sym typeface="Helvetica Neue"/>
              </a:defRPr>
            </a:pPr>
            <a:r>
              <a:t>decompose the EWkinos to bino, wino, and higgsino and extract M</a:t>
            </a:r>
            <a:r>
              <a:rPr baseline="-5999"/>
              <a:t>1</a:t>
            </a:r>
            <a:r>
              <a:t> and M</a:t>
            </a:r>
            <a:r>
              <a:rPr baseline="-5999"/>
              <a:t>2</a:t>
            </a:r>
            <a:r>
              <a:t>. </a:t>
            </a:r>
          </a:p>
        </p:txBody>
      </p:sp>
      <p:sp>
        <p:nvSpPr>
          <p:cNvPr id="1970" name="Shape 1970"/>
          <p:cNvSpPr/>
          <p:nvPr/>
        </p:nvSpPr>
        <p:spPr>
          <a:xfrm>
            <a:off x="7490489" y="3599992"/>
            <a:ext cx="5334145" cy="4343221"/>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algn="ctr">
              <a:lnSpc>
                <a:spcPts val="4300"/>
              </a:lnSpc>
              <a:tabLst>
                <a:tab pos="838200" algn="l"/>
              </a:tabLst>
              <a:defRPr sz="36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1971" name="pasted51.pdf"/>
          <p:cNvPicPr>
            <a:picLocks noChangeAspect="1"/>
          </p:cNvPicPr>
          <p:nvPr/>
        </p:nvPicPr>
        <p:blipFill>
          <a:blip r:embed="rId3">
            <a:extLst/>
          </a:blip>
          <a:stretch>
            <a:fillRect/>
          </a:stretch>
        </p:blipFill>
        <p:spPr>
          <a:xfrm>
            <a:off x="7681565" y="4625989"/>
            <a:ext cx="4785487" cy="3114653"/>
          </a:xfrm>
          <a:prstGeom prst="rect">
            <a:avLst/>
          </a:prstGeom>
          <a:ln w="88900">
            <a:miter lim="400000"/>
          </a:ln>
        </p:spPr>
      </p:pic>
      <p:sp>
        <p:nvSpPr>
          <p:cNvPr id="1972" name="Shape 1972"/>
          <p:cNvSpPr/>
          <p:nvPr/>
        </p:nvSpPr>
        <p:spPr>
          <a:xfrm>
            <a:off x="7610514" y="3682697"/>
            <a:ext cx="5192650"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nSpc>
                <a:spcPts val="4000"/>
              </a:lnSpc>
              <a:tabLst>
                <a:tab pos="838200" algn="l"/>
              </a:tabLst>
              <a:defRPr b="1" i="1" sz="3400">
                <a:solidFill>
                  <a:srgbClr val="0433FF"/>
                </a:solidFill>
                <a:latin typeface="Helvetica Neue"/>
                <a:ea typeface="Helvetica Neue"/>
                <a:cs typeface="Helvetica Neue"/>
                <a:sym typeface="Helvetica Neue"/>
              </a:defRPr>
            </a:lvl1pPr>
          </a:lstStyle>
          <a:p>
            <a:pPr/>
            <a:r>
              <a:t>Chargino decomposition</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974" name="pasted-image.pdf"/>
          <p:cNvPicPr>
            <a:picLocks noChangeAspect="1"/>
          </p:cNvPicPr>
          <p:nvPr/>
        </p:nvPicPr>
        <p:blipFill>
          <a:blip r:embed="rId2">
            <a:extLst/>
          </a:blip>
          <a:stretch>
            <a:fillRect/>
          </a:stretch>
        </p:blipFill>
        <p:spPr>
          <a:xfrm>
            <a:off x="70547" y="76472"/>
            <a:ext cx="6430303" cy="4822724"/>
          </a:xfrm>
          <a:prstGeom prst="rect">
            <a:avLst/>
          </a:prstGeom>
          <a:ln w="88900">
            <a:miter lim="400000"/>
          </a:ln>
        </p:spPr>
      </p:pic>
      <p:pic>
        <p:nvPicPr>
          <p:cNvPr id="1975" name="pasted-image.pdf"/>
          <p:cNvPicPr>
            <a:picLocks noChangeAspect="1"/>
          </p:cNvPicPr>
          <p:nvPr/>
        </p:nvPicPr>
        <p:blipFill>
          <a:blip r:embed="rId3">
            <a:extLst/>
          </a:blip>
          <a:stretch>
            <a:fillRect/>
          </a:stretch>
        </p:blipFill>
        <p:spPr>
          <a:xfrm>
            <a:off x="6554476" y="76472"/>
            <a:ext cx="6430304" cy="4822724"/>
          </a:xfrm>
          <a:prstGeom prst="rect">
            <a:avLst/>
          </a:prstGeom>
          <a:ln w="88900">
            <a:miter lim="400000"/>
          </a:ln>
        </p:spPr>
      </p:pic>
      <p:pic>
        <p:nvPicPr>
          <p:cNvPr id="1976" name="pasted-image.pdf"/>
          <p:cNvPicPr>
            <a:picLocks noChangeAspect="1"/>
          </p:cNvPicPr>
          <p:nvPr/>
        </p:nvPicPr>
        <p:blipFill>
          <a:blip r:embed="rId4">
            <a:extLst/>
          </a:blip>
          <a:stretch>
            <a:fillRect/>
          </a:stretch>
        </p:blipFill>
        <p:spPr>
          <a:xfrm>
            <a:off x="89395" y="4939420"/>
            <a:ext cx="6430304" cy="4822723"/>
          </a:xfrm>
          <a:prstGeom prst="rect">
            <a:avLst/>
          </a:prstGeom>
          <a:ln w="88900">
            <a:miter lim="400000"/>
          </a:ln>
        </p:spPr>
      </p:pic>
      <p:pic>
        <p:nvPicPr>
          <p:cNvPr id="1977" name="pasted-image.pdf"/>
          <p:cNvPicPr>
            <a:picLocks noChangeAspect="1"/>
          </p:cNvPicPr>
          <p:nvPr/>
        </p:nvPicPr>
        <p:blipFill>
          <a:blip r:embed="rId5">
            <a:extLst/>
          </a:blip>
          <a:stretch>
            <a:fillRect/>
          </a:stretch>
        </p:blipFill>
        <p:spPr>
          <a:xfrm>
            <a:off x="6604740" y="4977117"/>
            <a:ext cx="6329778" cy="4747329"/>
          </a:xfrm>
          <a:prstGeom prst="rect">
            <a:avLst/>
          </a:prstGeom>
          <a:ln w="88900">
            <a:miter lim="400000"/>
          </a:ln>
        </p:spPr>
      </p:pic>
      <p:sp>
        <p:nvSpPr>
          <p:cNvPr id="1978" name="Shape 1978"/>
          <p:cNvSpPr/>
          <p:nvPr/>
        </p:nvSpPr>
        <p:spPr>
          <a:xfrm>
            <a:off x="3383035" y="3551144"/>
            <a:ext cx="3546069" cy="8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i="1" sz="2400">
                <a:solidFill>
                  <a:srgbClr val="FF2600"/>
                </a:solidFill>
                <a:latin typeface="Helvetica Neue"/>
                <a:ea typeface="Helvetica Neue"/>
                <a:cs typeface="Helvetica Neue"/>
                <a:sym typeface="Helvetica Neue"/>
              </a:defRPr>
            </a:lvl1pPr>
          </a:lstStyle>
          <a:p>
            <a:pPr/>
            <a:r>
              <a:t>Best fit indicates low mass uncolored SUSY</a:t>
            </a:r>
          </a:p>
        </p:txBody>
      </p:sp>
      <p:sp>
        <p:nvSpPr>
          <p:cNvPr id="1979" name="Shape 1979"/>
          <p:cNvSpPr/>
          <p:nvPr/>
        </p:nvSpPr>
        <p:spPr>
          <a:xfrm>
            <a:off x="6623860" y="8586999"/>
            <a:ext cx="3546070"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b="1" i="1" sz="2400">
                <a:solidFill>
                  <a:srgbClr val="FF2600"/>
                </a:solidFill>
                <a:latin typeface="Helvetica Neue"/>
                <a:ea typeface="Helvetica Neue"/>
                <a:cs typeface="Helvetica Neue"/>
                <a:sym typeface="Helvetica Neue"/>
              </a:defRPr>
            </a:pPr>
            <a:r>
              <a:t>Natural</a:t>
            </a:r>
          </a:p>
          <a:p>
            <a:pPr algn="ctr" defTabSz="584200">
              <a:defRPr b="1" i="1" sz="2400">
                <a:solidFill>
                  <a:srgbClr val="FF2600"/>
                </a:solidFill>
                <a:latin typeface="Helvetica Neue"/>
                <a:ea typeface="Helvetica Neue"/>
                <a:cs typeface="Helvetica Neue"/>
                <a:sym typeface="Helvetica Neue"/>
              </a:defRPr>
            </a:pPr>
            <a:r>
              <a:t>even for M0=5TeV</a:t>
            </a:r>
          </a:p>
        </p:txBody>
      </p:sp>
      <p:sp>
        <p:nvSpPr>
          <p:cNvPr id="1980" name="Shape 1980"/>
          <p:cNvSpPr/>
          <p:nvPr/>
        </p:nvSpPr>
        <p:spPr>
          <a:xfrm>
            <a:off x="7942657" y="803419"/>
            <a:ext cx="4727634"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i="1" sz="2400">
                <a:solidFill>
                  <a:srgbClr val="FF2600"/>
                </a:solidFill>
                <a:latin typeface="Helvetica Neue"/>
                <a:ea typeface="Helvetica Neue"/>
                <a:cs typeface="Helvetica Neue"/>
                <a:sym typeface="Helvetica Neue"/>
              </a:defRPr>
            </a:lvl1pPr>
          </a:lstStyle>
          <a:p>
            <a:pPr/>
            <a:r>
              <a:t>New benchmark study started!</a:t>
            </a:r>
          </a:p>
        </p:txBody>
      </p:sp>
      <p:sp>
        <p:nvSpPr>
          <p:cNvPr id="1981" name="Shape 1981"/>
          <p:cNvSpPr/>
          <p:nvPr/>
        </p:nvSpPr>
        <p:spPr>
          <a:xfrm>
            <a:off x="9278554" y="5014042"/>
            <a:ext cx="3546070"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i="1" sz="2400">
                <a:solidFill>
                  <a:srgbClr val="FF2600"/>
                </a:solidFill>
                <a:latin typeface="Helvetica Neue"/>
                <a:ea typeface="Helvetica Neue"/>
                <a:cs typeface="Helvetica Neue"/>
                <a:sym typeface="Helvetica Neue"/>
              </a:defRPr>
            </a:lvl1pPr>
          </a:lstStyle>
          <a:p>
            <a:pPr/>
            <a:r>
              <a:t>Another way to naturalness</a:t>
            </a:r>
          </a:p>
        </p:txBody>
      </p:sp>
      <p:sp>
        <p:nvSpPr>
          <p:cNvPr id="1982" name="Shape 1982"/>
          <p:cNvSpPr/>
          <p:nvPr/>
        </p:nvSpPr>
        <p:spPr>
          <a:xfrm>
            <a:off x="248460" y="8771149"/>
            <a:ext cx="354607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i="1" sz="2400">
                <a:solidFill>
                  <a:srgbClr val="FF2600"/>
                </a:solidFill>
                <a:latin typeface="Helvetica Neue"/>
                <a:ea typeface="Helvetica Neue"/>
                <a:cs typeface="Helvetica Neue"/>
                <a:sym typeface="Helvetica Neue"/>
              </a:defRPr>
            </a:lvl1pPr>
          </a:lstStyle>
          <a:p>
            <a:pPr/>
            <a:r>
              <a:t>LHC-ILC Synergy</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4" name="Shape 1984"/>
          <p:cNvSpPr/>
          <p:nvPr>
            <p:ph type="title"/>
          </p:nvPr>
        </p:nvSpPr>
        <p:spPr>
          <a:xfrm>
            <a:off x="1269999" y="917440"/>
            <a:ext cx="10464801" cy="7918720"/>
          </a:xfrm>
          <a:prstGeom prst="rect">
            <a:avLst/>
          </a:prstGeom>
        </p:spPr>
        <p:txBody>
          <a:bodyPr/>
          <a:lstStyle>
            <a:lvl1pPr defTabSz="830862"/>
          </a:lstStyle>
          <a:p>
            <a:pPr/>
            <a:r>
              <a:t>Dark Matter</a:t>
            </a:r>
          </a:p>
        </p:txBody>
      </p:sp>
      <p:sp>
        <p:nvSpPr>
          <p:cNvPr id="1985" name="Shape 1985"/>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7" name="Shape 1987"/>
          <p:cNvSpPr/>
          <p:nvPr>
            <p:ph type="title"/>
          </p:nvPr>
        </p:nvSpPr>
        <p:spPr>
          <a:xfrm>
            <a:off x="-1" y="101601"/>
            <a:ext cx="13004801" cy="800907"/>
          </a:xfrm>
          <a:prstGeom prst="rect">
            <a:avLst/>
          </a:prstGeom>
        </p:spPr>
        <p:txBody>
          <a:bodyPr/>
          <a:lstStyle>
            <a:lvl1pPr defTabSz="567659">
              <a:defRPr sz="4656"/>
            </a:lvl1pPr>
          </a:lstStyle>
          <a:p>
            <a:pPr/>
            <a:r>
              <a:t>WIMP Dark Matter Search @ ILC</a:t>
            </a:r>
          </a:p>
        </p:txBody>
      </p:sp>
      <p:pic>
        <p:nvPicPr>
          <p:cNvPr id="1988" name="image55.pdf" descr="Recoil_mass_Right_250GeV_250invfb_Rebin4_withsignal_BF10.pdf"/>
          <p:cNvPicPr>
            <a:picLocks noChangeAspect="1"/>
          </p:cNvPicPr>
          <p:nvPr/>
        </p:nvPicPr>
        <p:blipFill>
          <a:blip r:embed="rId2">
            <a:extLst/>
          </a:blip>
          <a:stretch>
            <a:fillRect/>
          </a:stretch>
        </p:blipFill>
        <p:spPr>
          <a:xfrm>
            <a:off x="213949" y="4019244"/>
            <a:ext cx="5955902" cy="4275225"/>
          </a:xfrm>
          <a:prstGeom prst="rect">
            <a:avLst/>
          </a:prstGeom>
          <a:ln w="88900">
            <a:miter lim="400000"/>
          </a:ln>
        </p:spPr>
      </p:pic>
      <p:sp>
        <p:nvSpPr>
          <p:cNvPr id="1989" name="Shape 1989"/>
          <p:cNvSpPr/>
          <p:nvPr/>
        </p:nvSpPr>
        <p:spPr>
          <a:xfrm>
            <a:off x="692849" y="7936872"/>
            <a:ext cx="4847733" cy="85153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585216">
              <a:spcBef>
                <a:spcPts val="500"/>
              </a:spcBef>
              <a:defRPr b="1" i="1" sz="2200">
                <a:solidFill>
                  <a:srgbClr val="FF2C79"/>
                </a:solidFill>
                <a:latin typeface="+mn-lt"/>
                <a:ea typeface="+mn-ea"/>
                <a:cs typeface="+mn-cs"/>
                <a:sym typeface="Calibri"/>
              </a:defRPr>
            </a:pPr>
            <a:r>
              <a:rPr>
                <a:latin typeface="Arial"/>
                <a:ea typeface="Arial"/>
                <a:cs typeface="Arial"/>
                <a:sym typeface="Arial"/>
              </a:rPr>
              <a:t>BR(H</a:t>
            </a:r>
            <a:r>
              <a:rPr b="0" i="0">
                <a:latin typeface="Wingdings"/>
                <a:ea typeface="Wingdings"/>
                <a:cs typeface="Wingdings"/>
                <a:sym typeface="Wingdings"/>
              </a:rPr>
              <a:t></a:t>
            </a:r>
            <a:r>
              <a:rPr>
                <a:latin typeface="Arial"/>
                <a:ea typeface="Arial"/>
                <a:cs typeface="Arial"/>
                <a:sym typeface="Arial"/>
              </a:rPr>
              <a:t>invis.) &lt; 0.4%</a:t>
            </a:r>
            <a:endParaRPr>
              <a:latin typeface="Arial"/>
              <a:ea typeface="Arial"/>
              <a:cs typeface="Arial"/>
              <a:sym typeface="Arial"/>
            </a:endParaRPr>
          </a:p>
          <a:p>
            <a:pPr defTabSz="585216">
              <a:spcBef>
                <a:spcPts val="500"/>
              </a:spcBef>
              <a:defRPr sz="2200">
                <a:latin typeface="+mn-lt"/>
                <a:ea typeface="+mn-ea"/>
                <a:cs typeface="+mn-cs"/>
                <a:sym typeface="Calibri"/>
              </a:defRPr>
            </a:pPr>
            <a:r>
              <a:rPr>
                <a:latin typeface="Arial"/>
                <a:ea typeface="Arial"/>
                <a:cs typeface="Arial"/>
                <a:sym typeface="Arial"/>
              </a:rPr>
              <a:t>at 250 GeV, 1150 fb</a:t>
            </a:r>
            <a:r>
              <a:rPr baseline="30363">
                <a:latin typeface="Arial"/>
                <a:ea typeface="Arial"/>
                <a:cs typeface="Arial"/>
                <a:sym typeface="Arial"/>
              </a:rPr>
              <a:t>-1</a:t>
            </a:r>
          </a:p>
        </p:txBody>
      </p:sp>
      <p:sp>
        <p:nvSpPr>
          <p:cNvPr id="1990" name="Shape 1990"/>
          <p:cNvSpPr/>
          <p:nvPr/>
        </p:nvSpPr>
        <p:spPr>
          <a:xfrm>
            <a:off x="7640017" y="7899103"/>
            <a:ext cx="4654908" cy="55331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585216">
              <a:spcBef>
                <a:spcPts val="500"/>
              </a:spcBef>
              <a:defRPr sz="2800">
                <a:latin typeface="+mn-lt"/>
                <a:ea typeface="+mn-ea"/>
                <a:cs typeface="+mn-cs"/>
                <a:sym typeface="Calibri"/>
              </a:defRPr>
            </a:pPr>
            <a:r>
              <a:rPr>
                <a:latin typeface="Helvetica Neue"/>
                <a:ea typeface="Helvetica Neue"/>
                <a:cs typeface="Helvetica Neue"/>
                <a:sym typeface="Helvetica Neue"/>
              </a:rPr>
              <a:t>→ </a:t>
            </a:r>
            <a:r>
              <a:rPr b="1" i="1">
                <a:solidFill>
                  <a:srgbClr val="FF2C79"/>
                </a:solidFill>
                <a:latin typeface="Helvetica Neue"/>
                <a:ea typeface="Helvetica Neue"/>
                <a:cs typeface="Helvetica Neue"/>
                <a:sym typeface="Helvetica Neue"/>
              </a:rPr>
              <a:t>M</a:t>
            </a:r>
            <a:r>
              <a:rPr b="1" baseline="-5999" i="1">
                <a:solidFill>
                  <a:srgbClr val="FF2C79"/>
                </a:solidFill>
                <a:latin typeface="Helvetica Neue"/>
                <a:ea typeface="Helvetica Neue"/>
                <a:cs typeface="Helvetica Neue"/>
                <a:sym typeface="Helvetica Neue"/>
              </a:rPr>
              <a:t>DM</a:t>
            </a:r>
            <a:r>
              <a:rPr b="1" i="1">
                <a:solidFill>
                  <a:srgbClr val="FF2C79"/>
                </a:solidFill>
                <a:latin typeface="Helvetica Neue"/>
                <a:ea typeface="Helvetica Neue"/>
                <a:cs typeface="Helvetica Neue"/>
                <a:sym typeface="Helvetica Neue"/>
              </a:rPr>
              <a:t> </a:t>
            </a:r>
            <a:r>
              <a:rPr b="1" i="1">
                <a:solidFill>
                  <a:srgbClr val="FF2C79"/>
                </a:solidFill>
                <a:latin typeface="Arial"/>
                <a:ea typeface="Arial"/>
                <a:cs typeface="Arial"/>
                <a:sym typeface="Arial"/>
              </a:rPr>
              <a:t>reach ~ E</a:t>
            </a:r>
            <a:r>
              <a:rPr b="1" baseline="-5999" i="1">
                <a:solidFill>
                  <a:srgbClr val="FF2C79"/>
                </a:solidFill>
                <a:latin typeface="Arial"/>
                <a:ea typeface="Arial"/>
                <a:cs typeface="Arial"/>
                <a:sym typeface="Arial"/>
              </a:rPr>
              <a:t>cm</a:t>
            </a:r>
            <a:r>
              <a:rPr b="1" i="1">
                <a:solidFill>
                  <a:srgbClr val="FF2C79"/>
                </a:solidFill>
                <a:latin typeface="Arial"/>
                <a:ea typeface="Arial"/>
                <a:cs typeface="Arial"/>
                <a:sym typeface="Arial"/>
              </a:rPr>
              <a:t>/2</a:t>
            </a:r>
          </a:p>
        </p:txBody>
      </p:sp>
      <p:sp>
        <p:nvSpPr>
          <p:cNvPr id="1991" name="Shape 1991"/>
          <p:cNvSpPr/>
          <p:nvPr/>
        </p:nvSpPr>
        <p:spPr>
          <a:xfrm>
            <a:off x="1446218" y="2422116"/>
            <a:ext cx="11087723" cy="7813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585216">
              <a:defRPr sz="2200">
                <a:latin typeface="+mn-lt"/>
                <a:ea typeface="+mn-ea"/>
                <a:cs typeface="+mn-cs"/>
                <a:sym typeface="Calibri"/>
              </a:defRPr>
            </a:pPr>
            <a:r>
              <a:rPr b="1">
                <a:solidFill>
                  <a:srgbClr val="000090"/>
                </a:solidFill>
                <a:latin typeface="Arial"/>
                <a:ea typeface="Arial"/>
                <a:cs typeface="Arial"/>
                <a:sym typeface="Arial"/>
              </a:rPr>
              <a:t>SUSY: </a:t>
            </a:r>
            <a:r>
              <a:rPr>
                <a:solidFill>
                  <a:srgbClr val="000090"/>
                </a:solidFill>
                <a:latin typeface="Arial"/>
                <a:ea typeface="Arial"/>
                <a:cs typeface="Arial"/>
                <a:sym typeface="Arial"/>
              </a:rPr>
              <a:t>The Lightest SUSY Particle (LSP) = DM → Its partner decays to a DM.</a:t>
            </a:r>
            <a:endParaRPr>
              <a:solidFill>
                <a:srgbClr val="000090"/>
              </a:solidFill>
              <a:latin typeface="Arial"/>
              <a:ea typeface="Arial"/>
              <a:cs typeface="Arial"/>
              <a:sym typeface="Arial"/>
            </a:endParaRPr>
          </a:p>
          <a:p>
            <a:pPr marL="488950" indent="-488950" defTabSz="585216">
              <a:buClr>
                <a:srgbClr val="000000"/>
              </a:buClr>
              <a:buSzPct val="100000"/>
              <a:buFont typeface="Arial"/>
              <a:buChar char="•"/>
              <a:defRPr sz="2200">
                <a:latin typeface="+mn-lt"/>
                <a:ea typeface="+mn-ea"/>
                <a:cs typeface="+mn-cs"/>
                <a:sym typeface="Calibri"/>
              </a:defRPr>
            </a:pPr>
            <a:r>
              <a:rPr>
                <a:solidFill>
                  <a:srgbClr val="000090"/>
                </a:solidFill>
                <a:latin typeface="Arial"/>
                <a:ea typeface="Arial"/>
                <a:cs typeface="Arial"/>
                <a:sym typeface="Arial"/>
              </a:rPr>
              <a:t>Events with missing Pt (example: </a:t>
            </a:r>
            <a:r>
              <a:rPr>
                <a:latin typeface="Arial"/>
                <a:ea typeface="Arial"/>
                <a:cs typeface="Arial"/>
                <a:sym typeface="Arial"/>
              </a:rPr>
              <a:t>light chargino: see the previous page)</a:t>
            </a:r>
          </a:p>
        </p:txBody>
      </p:sp>
      <p:sp>
        <p:nvSpPr>
          <p:cNvPr id="1992" name="Shape 1992"/>
          <p:cNvSpPr/>
          <p:nvPr>
            <p:ph type="sldNum" sz="quarter" idx="2"/>
          </p:nvPr>
        </p:nvSpPr>
        <p:spPr>
          <a:xfrm>
            <a:off x="11341676" y="9332292"/>
            <a:ext cx="1605214"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
        <p:nvSpPr>
          <p:cNvPr id="1993" name="Shape 1993"/>
          <p:cNvSpPr/>
          <p:nvPr/>
        </p:nvSpPr>
        <p:spPr>
          <a:xfrm>
            <a:off x="369135" y="860962"/>
            <a:ext cx="12266530"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ctr" defTabSz="585216">
              <a:spcBef>
                <a:spcPts val="500"/>
              </a:spcBef>
              <a:defRPr sz="2200">
                <a:latin typeface="+mn-lt"/>
                <a:ea typeface="+mn-ea"/>
                <a:cs typeface="+mn-cs"/>
                <a:sym typeface="Calibri"/>
              </a:defRPr>
            </a:pPr>
            <a:r>
              <a:rPr b="1">
                <a:solidFill>
                  <a:srgbClr val="FF2600"/>
                </a:solidFill>
                <a:latin typeface="Arial"/>
                <a:ea typeface="Arial"/>
                <a:cs typeface="Arial"/>
                <a:sym typeface="Arial"/>
              </a:rPr>
              <a:t>W</a:t>
            </a:r>
            <a:r>
              <a:rPr b="1">
                <a:latin typeface="Arial"/>
                <a:ea typeface="Arial"/>
                <a:cs typeface="Arial"/>
                <a:sym typeface="Arial"/>
              </a:rPr>
              <a:t>eakly </a:t>
            </a:r>
            <a:r>
              <a:rPr b="1">
                <a:solidFill>
                  <a:srgbClr val="FF2600"/>
                </a:solidFill>
                <a:latin typeface="Arial"/>
                <a:ea typeface="Arial"/>
                <a:cs typeface="Arial"/>
                <a:sym typeface="Arial"/>
              </a:rPr>
              <a:t>I</a:t>
            </a:r>
            <a:r>
              <a:rPr b="1">
                <a:latin typeface="Arial"/>
                <a:ea typeface="Arial"/>
                <a:cs typeface="Arial"/>
                <a:sym typeface="Arial"/>
              </a:rPr>
              <a:t>nteracting </a:t>
            </a:r>
            <a:r>
              <a:rPr b="1">
                <a:solidFill>
                  <a:srgbClr val="FF2600"/>
                </a:solidFill>
                <a:latin typeface="Arial"/>
                <a:ea typeface="Arial"/>
                <a:cs typeface="Arial"/>
                <a:sym typeface="Arial"/>
              </a:rPr>
              <a:t>M</a:t>
            </a:r>
            <a:r>
              <a:rPr b="1">
                <a:latin typeface="Arial"/>
                <a:ea typeface="Arial"/>
                <a:cs typeface="Arial"/>
                <a:sym typeface="Arial"/>
              </a:rPr>
              <a:t>assive </a:t>
            </a:r>
            <a:r>
              <a:rPr b="1">
                <a:solidFill>
                  <a:srgbClr val="FF2600"/>
                </a:solidFill>
                <a:latin typeface="Arial"/>
                <a:ea typeface="Arial"/>
                <a:cs typeface="Arial"/>
                <a:sym typeface="Arial"/>
              </a:rPr>
              <a:t>P</a:t>
            </a:r>
            <a:r>
              <a:rPr b="1">
                <a:latin typeface="Arial"/>
                <a:ea typeface="Arial"/>
                <a:cs typeface="Arial"/>
                <a:sym typeface="Arial"/>
              </a:rPr>
              <a:t>article 探索</a:t>
            </a:r>
          </a:p>
        </p:txBody>
      </p:sp>
      <p:pic>
        <p:nvPicPr>
          <p:cNvPr id="1994" name="image17.png"/>
          <p:cNvPicPr>
            <a:picLocks noChangeAspect="1"/>
          </p:cNvPicPr>
          <p:nvPr/>
        </p:nvPicPr>
        <p:blipFill>
          <a:blip r:embed="rId3">
            <a:extLst/>
          </a:blip>
          <a:stretch>
            <a:fillRect/>
          </a:stretch>
        </p:blipFill>
        <p:spPr>
          <a:xfrm>
            <a:off x="7543604" y="3927877"/>
            <a:ext cx="4847734" cy="3847122"/>
          </a:xfrm>
          <a:prstGeom prst="rect">
            <a:avLst/>
          </a:prstGeom>
          <a:ln w="88900">
            <a:miter lim="400000"/>
          </a:ln>
        </p:spPr>
      </p:pic>
      <p:sp>
        <p:nvSpPr>
          <p:cNvPr id="1995" name="Shape 1995"/>
          <p:cNvSpPr/>
          <p:nvPr/>
        </p:nvSpPr>
        <p:spPr>
          <a:xfrm>
            <a:off x="7377720" y="5674345"/>
            <a:ext cx="958427" cy="570646"/>
          </a:xfrm>
          <a:prstGeom prst="rect">
            <a:avLst/>
          </a:prstGeom>
          <a:solidFill>
            <a:srgbClr val="FFFFFF"/>
          </a:solidFill>
          <a:ln w="12700">
            <a:miter lim="400000"/>
          </a:ln>
        </p:spPr>
        <p:txBody>
          <a:bodyPr lIns="72248" tIns="72248" rIns="72248" bIns="72248" anchor="ctr"/>
          <a:lstStyle/>
          <a:p>
            <a:pPr algn="ctr">
              <a:defRPr sz="2200">
                <a:solidFill>
                  <a:srgbClr val="FFFFFF"/>
                </a:solidFill>
                <a:latin typeface="+mn-lt"/>
                <a:ea typeface="+mn-ea"/>
                <a:cs typeface="+mn-cs"/>
                <a:sym typeface="Calibri"/>
              </a:defRPr>
            </a:pPr>
          </a:p>
        </p:txBody>
      </p:sp>
      <p:sp>
        <p:nvSpPr>
          <p:cNvPr id="1996" name="Shape 1996"/>
          <p:cNvSpPr/>
          <p:nvPr/>
        </p:nvSpPr>
        <p:spPr>
          <a:xfrm>
            <a:off x="1450249" y="1981355"/>
            <a:ext cx="11079661"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585216">
              <a:spcBef>
                <a:spcPts val="500"/>
              </a:spcBef>
              <a:defRPr b="1" sz="2200">
                <a:latin typeface="Arial"/>
                <a:ea typeface="Arial"/>
                <a:cs typeface="Arial"/>
                <a:sym typeface="Arial"/>
              </a:defRPr>
            </a:lvl1pPr>
          </a:lstStyle>
          <a:p>
            <a:pPr/>
            <a:r>
              <a:t>DM has a charged partner in many new physics models.</a:t>
            </a:r>
          </a:p>
        </p:txBody>
      </p:sp>
      <p:sp>
        <p:nvSpPr>
          <p:cNvPr id="1997" name="Shape 1997"/>
          <p:cNvSpPr/>
          <p:nvPr/>
        </p:nvSpPr>
        <p:spPr>
          <a:xfrm>
            <a:off x="4115690" y="5728954"/>
            <a:ext cx="2070435" cy="5515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585216">
              <a:spcBef>
                <a:spcPts val="500"/>
              </a:spcBef>
              <a:defRPr sz="2800">
                <a:latin typeface="+mn-lt"/>
                <a:ea typeface="+mn-ea"/>
                <a:cs typeface="+mn-cs"/>
                <a:sym typeface="Calibri"/>
              </a:defRPr>
            </a:pPr>
            <a:r>
              <a:rPr b="1" i="1">
                <a:solidFill>
                  <a:srgbClr val="FF2C79"/>
                </a:solidFill>
                <a:latin typeface="Helvetica Neue"/>
                <a:ea typeface="Helvetica Neue"/>
                <a:cs typeface="Helvetica Neue"/>
                <a:sym typeface="Helvetica Neue"/>
              </a:rPr>
              <a:t>M</a:t>
            </a:r>
            <a:r>
              <a:rPr b="1" baseline="-5999" i="1">
                <a:solidFill>
                  <a:srgbClr val="FF2C79"/>
                </a:solidFill>
                <a:latin typeface="Helvetica Neue"/>
                <a:ea typeface="Helvetica Neue"/>
                <a:cs typeface="Helvetica Neue"/>
                <a:sym typeface="Helvetica Neue"/>
              </a:rPr>
              <a:t>DM</a:t>
            </a:r>
            <a:r>
              <a:rPr b="1" i="1">
                <a:solidFill>
                  <a:srgbClr val="FF2C79"/>
                </a:solidFill>
                <a:latin typeface="Helvetica Neue"/>
                <a:ea typeface="Helvetica Neue"/>
                <a:cs typeface="Helvetica Neue"/>
                <a:sym typeface="Helvetica Neue"/>
              </a:rPr>
              <a:t> &lt;</a:t>
            </a:r>
            <a:r>
              <a:rPr b="1" i="1">
                <a:solidFill>
                  <a:srgbClr val="FF2C79"/>
                </a:solidFill>
                <a:latin typeface="Arial"/>
                <a:ea typeface="Arial"/>
                <a:cs typeface="Arial"/>
                <a:sym typeface="Arial"/>
              </a:rPr>
              <a:t> M</a:t>
            </a:r>
            <a:r>
              <a:rPr b="1" baseline="-5999" i="1">
                <a:solidFill>
                  <a:srgbClr val="FF2C79"/>
                </a:solidFill>
                <a:latin typeface="Arial"/>
                <a:ea typeface="Arial"/>
                <a:cs typeface="Arial"/>
                <a:sym typeface="Arial"/>
              </a:rPr>
              <a:t>h </a:t>
            </a:r>
            <a:r>
              <a:rPr b="1" i="1">
                <a:solidFill>
                  <a:srgbClr val="FF2C79"/>
                </a:solidFill>
                <a:latin typeface="Arial"/>
                <a:ea typeface="Arial"/>
                <a:cs typeface="Arial"/>
                <a:sym typeface="Arial"/>
              </a:rPr>
              <a:t>/2</a:t>
            </a:r>
          </a:p>
        </p:txBody>
      </p:sp>
      <p:sp>
        <p:nvSpPr>
          <p:cNvPr id="1998" name="Shape 1998"/>
          <p:cNvSpPr/>
          <p:nvPr/>
        </p:nvSpPr>
        <p:spPr>
          <a:xfrm>
            <a:off x="544761" y="1378681"/>
            <a:ext cx="7360305" cy="539177"/>
          </a:xfrm>
          <a:prstGeom prst="rect">
            <a:avLst/>
          </a:prstGeom>
          <a:ln w="63500">
            <a:solidFill>
              <a:srgbClr val="0433FF"/>
            </a:solidFill>
            <a:miter lim="400000"/>
          </a:ln>
          <a:extLst>
            <a:ext uri="{C572A759-6A51-4108-AA02-DFA0A04FC94B}">
              <ma14:wrappingTextBoxFlag xmlns:ma14="http://schemas.microsoft.com/office/mac/drawingml/2011/main" val="1"/>
            </a:ext>
          </a:extLst>
        </p:spPr>
        <p:txBody>
          <a:bodyPr lIns="65023" tIns="65023" rIns="65023" bIns="65023">
            <a:spAutoFit/>
          </a:bodyPr>
          <a:lstStyle/>
          <a:p>
            <a:pPr>
              <a:spcBef>
                <a:spcPts val="600"/>
              </a:spcBef>
              <a:defRPr i="1" sz="2400">
                <a:solidFill>
                  <a:srgbClr val="0433FF"/>
                </a:solidFill>
                <a:latin typeface="+mn-lt"/>
                <a:ea typeface="+mn-ea"/>
                <a:cs typeface="+mn-cs"/>
                <a:sym typeface="Calibri"/>
              </a:defRPr>
            </a:pPr>
            <a:r>
              <a:rPr b="1">
                <a:latin typeface="Arial"/>
                <a:ea typeface="Arial"/>
                <a:cs typeface="Arial"/>
                <a:sym typeface="Arial"/>
              </a:rPr>
              <a:t>Decay of a new particle to Dark Matter </a:t>
            </a:r>
            <a:r>
              <a:rPr b="1" i="0">
                <a:latin typeface="Arial"/>
                <a:ea typeface="Arial"/>
                <a:cs typeface="Arial"/>
                <a:sym typeface="Arial"/>
              </a:rPr>
              <a:t>(DM)</a:t>
            </a:r>
          </a:p>
        </p:txBody>
      </p:sp>
      <p:grpSp>
        <p:nvGrpSpPr>
          <p:cNvPr id="2001" name="Group 2001"/>
          <p:cNvGrpSpPr/>
          <p:nvPr/>
        </p:nvGrpSpPr>
        <p:grpSpPr>
          <a:xfrm>
            <a:off x="507583" y="8778364"/>
            <a:ext cx="5561851" cy="1035308"/>
            <a:chOff x="0" y="0"/>
            <a:chExt cx="5561849" cy="1035307"/>
          </a:xfrm>
        </p:grpSpPr>
        <p:sp>
          <p:nvSpPr>
            <p:cNvPr id="2000" name="Shape 2000"/>
            <p:cNvSpPr/>
            <p:nvPr/>
          </p:nvSpPr>
          <p:spPr>
            <a:xfrm>
              <a:off x="215900" y="139699"/>
              <a:ext cx="5130050" cy="476509"/>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585216">
                <a:spcBef>
                  <a:spcPts val="500"/>
                </a:spcBef>
                <a:defRPr sz="2200">
                  <a:latin typeface="+mn-lt"/>
                  <a:ea typeface="+mn-ea"/>
                  <a:cs typeface="+mn-cs"/>
                  <a:sym typeface="Calibri"/>
                </a:defRPr>
              </a:pPr>
              <a:r>
                <a:rPr b="1" i="1">
                  <a:solidFill>
                    <a:srgbClr val="FF2C79"/>
                  </a:solidFill>
                  <a:latin typeface="Arial"/>
                  <a:ea typeface="Arial"/>
                  <a:cs typeface="Arial"/>
                  <a:sym typeface="Arial"/>
                </a:rPr>
                <a:t>Possible to access BR</a:t>
              </a:r>
              <a:r>
                <a:rPr b="1" baseline="-5999" i="1">
                  <a:solidFill>
                    <a:srgbClr val="FF2C79"/>
                  </a:solidFill>
                  <a:latin typeface="Arial"/>
                  <a:ea typeface="Arial"/>
                  <a:cs typeface="Arial"/>
                  <a:sym typeface="Arial"/>
                </a:rPr>
                <a:t>inv</a:t>
              </a:r>
              <a:r>
                <a:rPr b="1" i="1">
                  <a:solidFill>
                    <a:srgbClr val="FF2C79"/>
                  </a:solidFill>
                  <a:latin typeface="Arial"/>
                  <a:ea typeface="Arial"/>
                  <a:cs typeface="Arial"/>
                  <a:sym typeface="Arial"/>
                </a:rPr>
                <a:t> to 0.4%!</a:t>
              </a:r>
            </a:p>
          </p:txBody>
        </p:sp>
        <p:pic>
          <p:nvPicPr>
            <p:cNvPr id="1999" name=""/>
            <p:cNvPicPr>
              <a:picLocks noChangeAspect="0"/>
            </p:cNvPicPr>
            <p:nvPr/>
          </p:nvPicPr>
          <p:blipFill>
            <a:blip r:embed="rId4">
              <a:extLst/>
            </a:blip>
            <a:stretch>
              <a:fillRect/>
            </a:stretch>
          </p:blipFill>
          <p:spPr>
            <a:xfrm>
              <a:off x="0" y="0"/>
              <a:ext cx="5561850" cy="1035308"/>
            </a:xfrm>
            <a:prstGeom prst="rect">
              <a:avLst/>
            </a:prstGeom>
            <a:effectLst/>
          </p:spPr>
        </p:pic>
      </p:grpSp>
      <p:sp>
        <p:nvSpPr>
          <p:cNvPr id="2002" name="Shape 2002"/>
          <p:cNvSpPr/>
          <p:nvPr/>
        </p:nvSpPr>
        <p:spPr>
          <a:xfrm>
            <a:off x="550609" y="3401939"/>
            <a:ext cx="4175319" cy="539177"/>
          </a:xfrm>
          <a:prstGeom prst="rect">
            <a:avLst/>
          </a:prstGeom>
          <a:ln w="63500">
            <a:solidFill>
              <a:srgbClr val="0433FF"/>
            </a:solidFill>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585216">
              <a:spcBef>
                <a:spcPts val="600"/>
              </a:spcBef>
              <a:defRPr b="1" i="1" sz="2400">
                <a:solidFill>
                  <a:srgbClr val="0433FF"/>
                </a:solidFill>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Higgs Invisible Decay</a:t>
            </a:r>
          </a:p>
        </p:txBody>
      </p:sp>
      <p:sp>
        <p:nvSpPr>
          <p:cNvPr id="2003" name="Shape 2003"/>
          <p:cNvSpPr/>
          <p:nvPr/>
        </p:nvSpPr>
        <p:spPr>
          <a:xfrm>
            <a:off x="7660747" y="3486324"/>
            <a:ext cx="4175320" cy="539177"/>
          </a:xfrm>
          <a:prstGeom prst="rect">
            <a:avLst/>
          </a:prstGeom>
          <a:ln w="63500">
            <a:solidFill>
              <a:srgbClr val="0433FF"/>
            </a:solidFill>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585216">
              <a:spcBef>
                <a:spcPts val="600"/>
              </a:spcBef>
              <a:defRPr b="1" i="1" sz="2400">
                <a:solidFill>
                  <a:srgbClr val="0433FF"/>
                </a:solidFill>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Mono-photon Search</a:t>
            </a:r>
          </a:p>
        </p:txBody>
      </p:sp>
      <p:grpSp>
        <p:nvGrpSpPr>
          <p:cNvPr id="2006" name="Group 2006"/>
          <p:cNvGrpSpPr/>
          <p:nvPr/>
        </p:nvGrpSpPr>
        <p:grpSpPr>
          <a:xfrm>
            <a:off x="6967482" y="8778364"/>
            <a:ext cx="5561851" cy="1035308"/>
            <a:chOff x="0" y="0"/>
            <a:chExt cx="5561849" cy="1035307"/>
          </a:xfrm>
        </p:grpSpPr>
        <p:sp>
          <p:nvSpPr>
            <p:cNvPr id="2005" name="Shape 2005"/>
            <p:cNvSpPr/>
            <p:nvPr/>
          </p:nvSpPr>
          <p:spPr>
            <a:xfrm>
              <a:off x="215900" y="139699"/>
              <a:ext cx="5130050" cy="476509"/>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585216">
                <a:spcBef>
                  <a:spcPts val="500"/>
                </a:spcBef>
                <a:defRPr sz="2200">
                  <a:latin typeface="+mn-lt"/>
                  <a:ea typeface="+mn-ea"/>
                  <a:cs typeface="+mn-cs"/>
                  <a:sym typeface="Calibri"/>
                </a:defRPr>
              </a:pPr>
              <a:r>
                <a:rPr b="1" i="1">
                  <a:solidFill>
                    <a:srgbClr val="FF2C79"/>
                  </a:solidFill>
                  <a:latin typeface="Arial"/>
                  <a:ea typeface="Arial"/>
                  <a:cs typeface="Arial"/>
                  <a:sym typeface="Arial"/>
                </a:rPr>
                <a:t>Possible to access DM to ~E</a:t>
              </a:r>
              <a:r>
                <a:rPr b="1" baseline="-5999" i="1">
                  <a:solidFill>
                    <a:srgbClr val="FF2C79"/>
                  </a:solidFill>
                  <a:latin typeface="Arial"/>
                  <a:ea typeface="Arial"/>
                  <a:cs typeface="Arial"/>
                  <a:sym typeface="Arial"/>
                </a:rPr>
                <a:t>cm</a:t>
              </a:r>
              <a:r>
                <a:rPr b="1" i="1">
                  <a:solidFill>
                    <a:srgbClr val="FF2C79"/>
                  </a:solidFill>
                  <a:latin typeface="Arial"/>
                  <a:ea typeface="Arial"/>
                  <a:cs typeface="Arial"/>
                  <a:sym typeface="Arial"/>
                </a:rPr>
                <a:t>/2!</a:t>
              </a:r>
            </a:p>
          </p:txBody>
        </p:sp>
        <p:pic>
          <p:nvPicPr>
            <p:cNvPr id="2004" name=""/>
            <p:cNvPicPr>
              <a:picLocks noChangeAspect="0"/>
            </p:cNvPicPr>
            <p:nvPr/>
          </p:nvPicPr>
          <p:blipFill>
            <a:blip r:embed="rId4">
              <a:extLst/>
            </a:blip>
            <a:stretch>
              <a:fillRect/>
            </a:stretch>
          </p:blipFill>
          <p:spPr>
            <a:xfrm>
              <a:off x="0" y="0"/>
              <a:ext cx="5561850" cy="103530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9" name="Shape 909"/>
          <p:cNvSpPr/>
          <p:nvPr>
            <p:ph type="title"/>
          </p:nvPr>
        </p:nvSpPr>
        <p:spPr>
          <a:xfrm>
            <a:off x="1269999" y="917440"/>
            <a:ext cx="10464801" cy="7918720"/>
          </a:xfrm>
          <a:prstGeom prst="rect">
            <a:avLst/>
          </a:prstGeom>
        </p:spPr>
        <p:txBody>
          <a:bodyPr/>
          <a:lstStyle/>
          <a:p>
            <a:pPr defTabSz="830862">
              <a:spcBef>
                <a:spcPts val="1600"/>
              </a:spcBef>
              <a:defRPr sz="8800">
                <a:solidFill>
                  <a:srgbClr val="FF2600"/>
                </a:solidFill>
              </a:defRPr>
            </a:pPr>
            <a:r>
              <a:t>Why μ</a:t>
            </a:r>
            <a:r>
              <a:rPr baseline="31999"/>
              <a:t>2</a:t>
            </a:r>
            <a:r>
              <a:t> &lt; 0?</a:t>
            </a:r>
          </a:p>
          <a:p>
            <a:pPr defTabSz="830862">
              <a:spcBef>
                <a:spcPts val="5300"/>
              </a:spcBef>
            </a:pPr>
            <a:r>
              <a:t>To answer </a:t>
            </a:r>
            <a:br/>
            <a:r>
              <a:t>this question</a:t>
            </a:r>
          </a:p>
          <a:p>
            <a:pPr defTabSz="830862"/>
            <a:r>
              <a:t>we need to go beyond the SM.</a:t>
            </a:r>
          </a:p>
        </p:txBody>
      </p:sp>
      <p:sp>
        <p:nvSpPr>
          <p:cNvPr id="910" name="Shape 910"/>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8" name="image76.png"/>
          <p:cNvPicPr>
            <a:picLocks noChangeAspect="1"/>
          </p:cNvPicPr>
          <p:nvPr/>
        </p:nvPicPr>
        <p:blipFill>
          <a:blip r:embed="rId2">
            <a:extLst/>
          </a:blip>
          <a:stretch>
            <a:fillRect/>
          </a:stretch>
        </p:blipFill>
        <p:spPr>
          <a:xfrm>
            <a:off x="169995" y="4024724"/>
            <a:ext cx="12687301" cy="4495800"/>
          </a:xfrm>
          <a:prstGeom prst="rect">
            <a:avLst/>
          </a:prstGeom>
          <a:ln w="88900">
            <a:miter lim="400000"/>
          </a:ln>
        </p:spPr>
      </p:pic>
      <p:sp>
        <p:nvSpPr>
          <p:cNvPr id="2009" name="Shape 2009"/>
          <p:cNvSpPr/>
          <p:nvPr/>
        </p:nvSpPr>
        <p:spPr>
          <a:xfrm>
            <a:off x="571499" y="984974"/>
            <a:ext cx="11861801" cy="15140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latin typeface="+mn-lt"/>
                <a:ea typeface="+mn-ea"/>
                <a:cs typeface="+mn-cs"/>
                <a:sym typeface="Calibri"/>
              </a:defRPr>
            </a:pPr>
            <a:r>
              <a:rPr b="1">
                <a:solidFill>
                  <a:srgbClr val="000090"/>
                </a:solidFill>
                <a:latin typeface="Arial"/>
                <a:ea typeface="Arial"/>
                <a:cs typeface="Arial"/>
                <a:sym typeface="Arial"/>
              </a:rPr>
              <a:t>Study of stau pair production at the ILC</a:t>
            </a:r>
            <a:endParaRPr b="1">
              <a:solidFill>
                <a:srgbClr val="000090"/>
              </a:solidFill>
              <a:latin typeface="Arial"/>
              <a:ea typeface="Arial"/>
              <a:cs typeface="Arial"/>
              <a:sym typeface="Arial"/>
            </a:endParaRPr>
          </a:p>
          <a:p>
            <a:pPr>
              <a:defRPr sz="2400">
                <a:latin typeface="+mn-lt"/>
                <a:ea typeface="+mn-ea"/>
                <a:cs typeface="+mn-cs"/>
                <a:sym typeface="Calibri"/>
              </a:defRPr>
            </a:pPr>
            <a:r>
              <a:rPr>
                <a:latin typeface="Arial"/>
                <a:ea typeface="Arial"/>
                <a:cs typeface="Arial"/>
                <a:sym typeface="Arial"/>
              </a:rPr>
              <a:t>Observation of lighter and heavier stau states with decay to DM + hadronic tau</a:t>
            </a:r>
            <a:endParaRPr>
              <a:latin typeface="Arial"/>
              <a:ea typeface="Arial"/>
              <a:cs typeface="Arial"/>
              <a:sym typeface="Arial"/>
            </a:endParaRPr>
          </a:p>
          <a:p>
            <a:pPr>
              <a:defRPr sz="2400">
                <a:latin typeface="+mn-lt"/>
                <a:ea typeface="+mn-ea"/>
                <a:cs typeface="+mn-cs"/>
                <a:sym typeface="Calibri"/>
              </a:defRPr>
            </a:pPr>
            <a:endParaRPr>
              <a:latin typeface="Arial"/>
              <a:ea typeface="Arial"/>
              <a:cs typeface="Arial"/>
              <a:sym typeface="Arial"/>
            </a:endParaRPr>
          </a:p>
          <a:p>
            <a:pPr>
              <a:defRPr sz="2400">
                <a:latin typeface="+mn-lt"/>
                <a:ea typeface="+mn-ea"/>
                <a:cs typeface="+mn-cs"/>
                <a:sym typeface="Calibri"/>
              </a:defRPr>
            </a:pPr>
            <a:r>
              <a:rPr>
                <a:latin typeface="Arial"/>
                <a:ea typeface="Arial"/>
                <a:cs typeface="Arial"/>
                <a:sym typeface="Arial"/>
              </a:rPr>
              <a:t>Benchmark point: </a:t>
            </a:r>
            <a:r>
              <a:rPr>
                <a:solidFill>
                  <a:srgbClr val="FF0000"/>
                </a:solidFill>
                <a:latin typeface="Arial"/>
                <a:ea typeface="Arial"/>
                <a:cs typeface="Arial"/>
                <a:sym typeface="Arial"/>
              </a:rPr>
              <a:t>m(LSP) = 98 GeV, m(stau1) = 108 GeV, m(stau2) = 195 GeV</a:t>
            </a:r>
          </a:p>
        </p:txBody>
      </p:sp>
      <p:sp>
        <p:nvSpPr>
          <p:cNvPr id="2010" name="Shape 2010"/>
          <p:cNvSpPr/>
          <p:nvPr/>
        </p:nvSpPr>
        <p:spPr>
          <a:xfrm>
            <a:off x="1670254" y="3769511"/>
            <a:ext cx="9500760"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latin typeface="+mn-lt"/>
                <a:ea typeface="+mn-ea"/>
                <a:cs typeface="+mn-cs"/>
                <a:sym typeface="Calibri"/>
              </a:defRPr>
            </a:pPr>
            <a:r>
              <a:rPr sz="1800">
                <a:latin typeface="Arial"/>
                <a:ea typeface="Arial"/>
                <a:cs typeface="Arial"/>
                <a:sym typeface="Arial"/>
              </a:rPr>
              <a:t>Bechtle, Berggren, List, Schade, Stempel,</a:t>
            </a:r>
            <a:r>
              <a:rPr sz="1800">
                <a:latin typeface="Arial"/>
                <a:ea typeface="Arial"/>
                <a:cs typeface="Arial"/>
                <a:sym typeface="Arial"/>
              </a:rPr>
              <a:t> </a:t>
            </a:r>
            <a:r>
              <a:rPr sz="1800">
                <a:latin typeface="Arial"/>
                <a:ea typeface="Arial"/>
                <a:cs typeface="Arial"/>
                <a:sym typeface="Arial"/>
              </a:rPr>
              <a:t>arXiv:0908</a:t>
            </a:r>
            <a:r>
              <a:rPr sz="1800">
                <a:latin typeface="Arial"/>
                <a:ea typeface="Arial"/>
                <a:cs typeface="Arial"/>
                <a:sym typeface="Arial"/>
              </a:rPr>
              <a:t>.</a:t>
            </a:r>
            <a:r>
              <a:rPr sz="1800">
                <a:latin typeface="Arial"/>
                <a:ea typeface="Arial"/>
                <a:cs typeface="Arial"/>
                <a:sym typeface="Arial"/>
              </a:rPr>
              <a:t>0876</a:t>
            </a:r>
            <a:r>
              <a:rPr sz="1800">
                <a:latin typeface="Arial"/>
                <a:ea typeface="Arial"/>
                <a:cs typeface="Arial"/>
                <a:sym typeface="Arial"/>
              </a:rPr>
              <a:t>,</a:t>
            </a:r>
            <a:r>
              <a:rPr sz="1800">
                <a:latin typeface="Arial"/>
                <a:ea typeface="Arial"/>
                <a:cs typeface="Arial"/>
                <a:sym typeface="Arial"/>
              </a:rPr>
              <a:t> PRD82, 055016 (2010)</a:t>
            </a:r>
          </a:p>
        </p:txBody>
      </p:sp>
      <p:sp>
        <p:nvSpPr>
          <p:cNvPr id="2011" name="Shape 2011"/>
          <p:cNvSpPr/>
          <p:nvPr>
            <p:ph type="title"/>
          </p:nvPr>
        </p:nvSpPr>
        <p:spPr>
          <a:xfrm>
            <a:off x="-1" y="1"/>
            <a:ext cx="13004801" cy="800907"/>
          </a:xfrm>
          <a:prstGeom prst="rect">
            <a:avLst/>
          </a:prstGeom>
        </p:spPr>
        <p:txBody>
          <a:bodyPr/>
          <a:lstStyle/>
          <a:p>
            <a:pPr defTabSz="425195">
              <a:defRPr sz="4650"/>
            </a:pPr>
            <a:r>
              <a:t>Slepton decays to DM </a:t>
            </a:r>
            <a:r>
              <a:rPr sz="2418"/>
              <a:t>with small mass differences</a:t>
            </a:r>
          </a:p>
        </p:txBody>
      </p:sp>
      <p:sp>
        <p:nvSpPr>
          <p:cNvPr id="2012" name="Shape 2012"/>
          <p:cNvSpPr/>
          <p:nvPr/>
        </p:nvSpPr>
        <p:spPr>
          <a:xfrm>
            <a:off x="4319495" y="4891656"/>
            <a:ext cx="1426652" cy="11115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200">
                <a:latin typeface="+mn-lt"/>
                <a:ea typeface="+mn-ea"/>
                <a:cs typeface="+mn-cs"/>
                <a:sym typeface="Calibri"/>
              </a:defRPr>
            </a:pPr>
            <a:r>
              <a:rPr>
                <a:solidFill>
                  <a:srgbClr val="E3E709"/>
                </a:solidFill>
                <a:latin typeface="Arial"/>
                <a:ea typeface="Arial"/>
                <a:cs typeface="Arial"/>
                <a:sym typeface="Arial"/>
              </a:rPr>
              <a:t>Signal</a:t>
            </a:r>
            <a:endParaRPr>
              <a:solidFill>
                <a:srgbClr val="E3E709"/>
              </a:solidFill>
              <a:latin typeface="Arial"/>
              <a:ea typeface="Arial"/>
              <a:cs typeface="Arial"/>
              <a:sym typeface="Arial"/>
            </a:endParaRPr>
          </a:p>
          <a:p>
            <a:pPr>
              <a:defRPr sz="2200">
                <a:latin typeface="+mn-lt"/>
                <a:ea typeface="+mn-ea"/>
                <a:cs typeface="+mn-cs"/>
                <a:sym typeface="Calibri"/>
              </a:defRPr>
            </a:pPr>
            <a:r>
              <a:rPr>
                <a:solidFill>
                  <a:srgbClr val="FF0000"/>
                </a:solidFill>
                <a:latin typeface="Arial"/>
                <a:ea typeface="Arial"/>
                <a:cs typeface="Arial"/>
                <a:sym typeface="Arial"/>
              </a:rPr>
              <a:t>SM bkg</a:t>
            </a:r>
            <a:endParaRPr>
              <a:solidFill>
                <a:srgbClr val="FF0000"/>
              </a:solidFill>
              <a:latin typeface="Arial"/>
              <a:ea typeface="Arial"/>
              <a:cs typeface="Arial"/>
              <a:sym typeface="Arial"/>
            </a:endParaRPr>
          </a:p>
          <a:p>
            <a:pPr>
              <a:defRPr sz="2200">
                <a:latin typeface="+mn-lt"/>
                <a:ea typeface="+mn-ea"/>
                <a:cs typeface="+mn-cs"/>
                <a:sym typeface="Calibri"/>
              </a:defRPr>
            </a:pPr>
            <a:r>
              <a:rPr>
                <a:solidFill>
                  <a:srgbClr val="008000"/>
                </a:solidFill>
                <a:latin typeface="Arial"/>
                <a:ea typeface="Arial"/>
                <a:cs typeface="Arial"/>
                <a:sym typeface="Arial"/>
              </a:rPr>
              <a:t>SUSY bkg</a:t>
            </a:r>
          </a:p>
        </p:txBody>
      </p:sp>
      <p:sp>
        <p:nvSpPr>
          <p:cNvPr id="2013" name="Shape 2013"/>
          <p:cNvSpPr/>
          <p:nvPr/>
        </p:nvSpPr>
        <p:spPr>
          <a:xfrm>
            <a:off x="1827457" y="8702716"/>
            <a:ext cx="9173563" cy="802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400">
                <a:latin typeface="+mn-lt"/>
                <a:ea typeface="+mn-ea"/>
                <a:cs typeface="+mn-cs"/>
                <a:sym typeface="Calibri"/>
              </a:defRPr>
            </a:pPr>
            <a:r>
              <a:rPr>
                <a:latin typeface="Arial"/>
                <a:ea typeface="Arial"/>
                <a:cs typeface="Arial"/>
                <a:sym typeface="Arial"/>
              </a:rPr>
              <a:t>√s=500 GeV, Lumi=500 fb-1, </a:t>
            </a:r>
            <a:r>
              <a:rPr>
                <a:solidFill>
                  <a:srgbClr val="FF0000"/>
                </a:solidFill>
                <a:latin typeface="Arial"/>
                <a:ea typeface="Arial"/>
                <a:cs typeface="Arial"/>
                <a:sym typeface="Arial"/>
              </a:rPr>
              <a:t>P(e-,e+)=(+0.8,-0.3)</a:t>
            </a:r>
            <a:endParaRPr>
              <a:solidFill>
                <a:srgbClr val="FF0000"/>
              </a:solidFill>
              <a:latin typeface="Arial"/>
              <a:ea typeface="Arial"/>
              <a:cs typeface="Arial"/>
              <a:sym typeface="Arial"/>
            </a:endParaRPr>
          </a:p>
          <a:p>
            <a:pPr algn="ctr">
              <a:defRPr sz="2400">
                <a:latin typeface="+mn-lt"/>
                <a:ea typeface="+mn-ea"/>
                <a:cs typeface="+mn-cs"/>
                <a:sym typeface="Calibri"/>
              </a:defRPr>
            </a:pPr>
            <a:r>
              <a:rPr>
                <a:latin typeface="Arial"/>
                <a:ea typeface="Arial"/>
                <a:cs typeface="Arial"/>
                <a:sym typeface="Arial"/>
              </a:rPr>
              <a:t>Stau1 mass ~0.1%, Stau2 mass ~3% </a:t>
            </a:r>
            <a:r>
              <a:rPr>
                <a:latin typeface="Wingdings"/>
                <a:ea typeface="Wingdings"/>
                <a:cs typeface="Wingdings"/>
                <a:sym typeface="Wingdings"/>
              </a:rPr>
              <a:t> </a:t>
            </a:r>
            <a:r>
              <a:rPr>
                <a:latin typeface="Arial"/>
                <a:ea typeface="Arial"/>
                <a:cs typeface="Arial"/>
                <a:sym typeface="Arial"/>
              </a:rPr>
              <a:t>LSP mass ~1.7%</a:t>
            </a:r>
          </a:p>
        </p:txBody>
      </p:sp>
      <p:pic>
        <p:nvPicPr>
          <p:cNvPr id="2014" name="image77.png" descr="latexit-drag.pdf"/>
          <p:cNvPicPr>
            <a:picLocks noChangeAspect="1"/>
          </p:cNvPicPr>
          <p:nvPr/>
        </p:nvPicPr>
        <p:blipFill>
          <a:blip r:embed="rId3">
            <a:extLst/>
          </a:blip>
          <a:stretch>
            <a:fillRect/>
          </a:stretch>
        </p:blipFill>
        <p:spPr>
          <a:xfrm>
            <a:off x="3618257" y="2537417"/>
            <a:ext cx="3797880" cy="895215"/>
          </a:xfrm>
          <a:prstGeom prst="rect">
            <a:avLst/>
          </a:prstGeom>
          <a:ln w="88900">
            <a:miter lim="400000"/>
          </a:ln>
        </p:spPr>
      </p:pic>
      <p:sp>
        <p:nvSpPr>
          <p:cNvPr id="2015" name="Shape 2015"/>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7" name="Shape 2017"/>
          <p:cNvSpPr/>
          <p:nvPr>
            <p:ph type="title"/>
          </p:nvPr>
        </p:nvSpPr>
        <p:spPr>
          <a:xfrm>
            <a:off x="-1" y="1"/>
            <a:ext cx="13004801" cy="800907"/>
          </a:xfrm>
          <a:prstGeom prst="rect">
            <a:avLst/>
          </a:prstGeom>
        </p:spPr>
        <p:txBody>
          <a:bodyPr/>
          <a:lstStyle>
            <a:lvl1pPr defTabSz="567659">
              <a:defRPr sz="4656"/>
            </a:lvl1pPr>
          </a:lstStyle>
          <a:p>
            <a:pPr/>
            <a:r>
              <a:t>DM: Effective Operator Approach</a:t>
            </a:r>
          </a:p>
        </p:txBody>
      </p:sp>
      <p:pic>
        <p:nvPicPr>
          <p:cNvPr id="2018" name="image57.pdf" descr="Comparison_with_LHC_Vector_D5.pdf"/>
          <p:cNvPicPr>
            <a:picLocks noChangeAspect="1"/>
          </p:cNvPicPr>
          <p:nvPr/>
        </p:nvPicPr>
        <p:blipFill>
          <a:blip r:embed="rId2">
            <a:extLst/>
          </a:blip>
          <a:stretch>
            <a:fillRect/>
          </a:stretch>
        </p:blipFill>
        <p:spPr>
          <a:xfrm>
            <a:off x="-1" y="3113269"/>
            <a:ext cx="6544870" cy="4697993"/>
          </a:xfrm>
          <a:prstGeom prst="rect">
            <a:avLst/>
          </a:prstGeom>
          <a:ln w="88900">
            <a:miter lim="400000"/>
          </a:ln>
        </p:spPr>
      </p:pic>
      <p:pic>
        <p:nvPicPr>
          <p:cNvPr id="2019" name="image58.pdf" descr="Comparison_with_LHC_Axial-vector_D8.pdf"/>
          <p:cNvPicPr>
            <a:picLocks noChangeAspect="1"/>
          </p:cNvPicPr>
          <p:nvPr/>
        </p:nvPicPr>
        <p:blipFill>
          <a:blip r:embed="rId3">
            <a:extLst/>
          </a:blip>
          <a:stretch>
            <a:fillRect/>
          </a:stretch>
        </p:blipFill>
        <p:spPr>
          <a:xfrm>
            <a:off x="6459930" y="3119502"/>
            <a:ext cx="6544870" cy="4697993"/>
          </a:xfrm>
          <a:prstGeom prst="rect">
            <a:avLst/>
          </a:prstGeom>
          <a:ln w="88900">
            <a:miter lim="400000"/>
          </a:ln>
        </p:spPr>
      </p:pic>
      <p:sp>
        <p:nvSpPr>
          <p:cNvPr id="2020" name="Shape 2020"/>
          <p:cNvSpPr/>
          <p:nvPr/>
        </p:nvSpPr>
        <p:spPr>
          <a:xfrm>
            <a:off x="984404" y="7745277"/>
            <a:ext cx="11035991" cy="922006"/>
          </a:xfrm>
          <a:prstGeom prst="rect">
            <a:avLst/>
          </a:prstGeom>
          <a:ln w="12700">
            <a:solidFill>
              <a:srgbClr val="0365C0"/>
            </a:solidFill>
            <a:bevel/>
          </a:ln>
          <a:extLst>
            <a:ext uri="{C572A759-6A51-4108-AA02-DFA0A04FC94B}">
              <ma14:wrappingTextBoxFlag xmlns:ma14="http://schemas.microsoft.com/office/mac/drawingml/2011/main" val="1"/>
            </a:ext>
          </a:extLst>
        </p:spPr>
        <p:txBody>
          <a:bodyPr lIns="65023" tIns="65023" rIns="65023" bIns="65023">
            <a:spAutoFit/>
          </a:bodyPr>
          <a:lstStyle/>
          <a:p>
            <a:pPr defTabSz="585216">
              <a:spcBef>
                <a:spcPts val="600"/>
              </a:spcBef>
              <a:defRPr sz="2200">
                <a:latin typeface="+mn-lt"/>
                <a:ea typeface="+mn-ea"/>
                <a:cs typeface="+mn-cs"/>
                <a:sym typeface="Calibri"/>
              </a:defRPr>
            </a:pPr>
            <a:r>
              <a:rPr b="1" sz="2400">
                <a:solidFill>
                  <a:srgbClr val="000090"/>
                </a:solidFill>
                <a:latin typeface="Arial"/>
                <a:ea typeface="Arial"/>
                <a:cs typeface="Arial"/>
                <a:sym typeface="Arial"/>
              </a:rPr>
              <a:t>LHC sensitivity: </a:t>
            </a:r>
            <a:r>
              <a:rPr sz="2400">
                <a:latin typeface="Arial"/>
                <a:ea typeface="Arial"/>
                <a:cs typeface="Arial"/>
                <a:sym typeface="Arial"/>
              </a:rPr>
              <a:t>Mediator mass up to Λ~1.5 TeV for </a:t>
            </a:r>
            <a:r>
              <a:rPr b="1" sz="2400">
                <a:latin typeface="Arial"/>
                <a:ea typeface="Arial"/>
                <a:cs typeface="Arial"/>
                <a:sym typeface="Arial"/>
              </a:rPr>
              <a:t>large DM mass</a:t>
            </a:r>
            <a:endParaRPr b="1" sz="2400">
              <a:solidFill>
                <a:srgbClr val="000090"/>
              </a:solidFill>
              <a:latin typeface="Arial"/>
              <a:ea typeface="Arial"/>
              <a:cs typeface="Arial"/>
              <a:sym typeface="Arial"/>
            </a:endParaRPr>
          </a:p>
          <a:p>
            <a:pPr defTabSz="585216">
              <a:spcBef>
                <a:spcPts val="600"/>
              </a:spcBef>
              <a:defRPr sz="2200">
                <a:latin typeface="+mn-lt"/>
                <a:ea typeface="+mn-ea"/>
                <a:cs typeface="+mn-cs"/>
                <a:sym typeface="Calibri"/>
              </a:defRPr>
            </a:pPr>
            <a:r>
              <a:rPr b="1" sz="2400">
                <a:solidFill>
                  <a:srgbClr val="000090"/>
                </a:solidFill>
                <a:latin typeface="Arial"/>
                <a:ea typeface="Arial"/>
                <a:cs typeface="Arial"/>
                <a:sym typeface="Arial"/>
              </a:rPr>
              <a:t>ILC sensitivity: </a:t>
            </a:r>
            <a:r>
              <a:rPr sz="2400">
                <a:latin typeface="Arial"/>
                <a:ea typeface="Arial"/>
                <a:cs typeface="Arial"/>
                <a:sym typeface="Arial"/>
              </a:rPr>
              <a:t>Mediator mass up to </a:t>
            </a:r>
            <a:r>
              <a:rPr b="1" i="1" sz="2400">
                <a:solidFill>
                  <a:srgbClr val="FF2C79"/>
                </a:solidFill>
                <a:latin typeface="Arial"/>
                <a:ea typeface="Arial"/>
                <a:cs typeface="Arial"/>
                <a:sym typeface="Arial"/>
              </a:rPr>
              <a:t>Λ~3 TeV</a:t>
            </a:r>
            <a:r>
              <a:rPr sz="2400">
                <a:latin typeface="Arial"/>
                <a:ea typeface="Arial"/>
                <a:cs typeface="Arial"/>
                <a:sym typeface="Arial"/>
              </a:rPr>
              <a:t> for </a:t>
            </a:r>
            <a:r>
              <a:rPr b="1" i="1" sz="2400">
                <a:solidFill>
                  <a:srgbClr val="FF2C79"/>
                </a:solidFill>
                <a:latin typeface="Arial"/>
                <a:ea typeface="Arial"/>
                <a:cs typeface="Arial"/>
                <a:sym typeface="Arial"/>
              </a:rPr>
              <a:t>DM mass up to ~√s/2</a:t>
            </a:r>
          </a:p>
        </p:txBody>
      </p:sp>
      <p:grpSp>
        <p:nvGrpSpPr>
          <p:cNvPr id="2023" name="Group 2023"/>
          <p:cNvGrpSpPr/>
          <p:nvPr/>
        </p:nvGrpSpPr>
        <p:grpSpPr>
          <a:xfrm>
            <a:off x="4846673" y="854302"/>
            <a:ext cx="3226515" cy="1376709"/>
            <a:chOff x="0" y="0"/>
            <a:chExt cx="3226514" cy="1376708"/>
          </a:xfrm>
        </p:grpSpPr>
        <p:sp>
          <p:nvSpPr>
            <p:cNvPr id="2021" name="Shape 2021"/>
            <p:cNvSpPr/>
            <p:nvPr/>
          </p:nvSpPr>
          <p:spPr>
            <a:xfrm>
              <a:off x="1698195" y="680758"/>
              <a:ext cx="839644" cy="695951"/>
            </a:xfrm>
            <a:prstGeom prst="ellipse">
              <a:avLst/>
            </a:prstGeom>
            <a:solidFill>
              <a:srgbClr val="FFFF00">
                <a:alpha val="50000"/>
              </a:srgbClr>
            </a:solidFill>
            <a:ln w="12700" cap="flat">
              <a:noFill/>
              <a:miter lim="400000"/>
            </a:ln>
            <a:effectLst/>
          </p:spPr>
          <p:txBody>
            <a:bodyPr wrap="square" lIns="65023" tIns="65023" rIns="65023" bIns="65023" numCol="1" anchor="ctr">
              <a:noAutofit/>
            </a:bodyPr>
            <a:lstStyle/>
            <a:p>
              <a:pPr algn="ctr" defTabSz="585216">
                <a:defRPr sz="2200">
                  <a:latin typeface="+mn-lt"/>
                  <a:ea typeface="+mn-ea"/>
                  <a:cs typeface="+mn-cs"/>
                  <a:sym typeface="Calibri"/>
                </a:defRPr>
              </a:pPr>
            </a:p>
          </p:txBody>
        </p:sp>
        <p:pic>
          <p:nvPicPr>
            <p:cNvPr id="2022" name="image59.png" descr="latex-image-1.pdf"/>
            <p:cNvPicPr>
              <a:picLocks noChangeAspect="1"/>
            </p:cNvPicPr>
            <p:nvPr/>
          </p:nvPicPr>
          <p:blipFill>
            <a:blip r:embed="rId4">
              <a:extLst/>
            </a:blip>
            <a:stretch>
              <a:fillRect/>
            </a:stretch>
          </p:blipFill>
          <p:spPr>
            <a:xfrm>
              <a:off x="0" y="-1"/>
              <a:ext cx="3226515" cy="1199811"/>
            </a:xfrm>
            <a:prstGeom prst="rect">
              <a:avLst/>
            </a:prstGeom>
            <a:ln w="88900" cap="flat">
              <a:noFill/>
              <a:miter lim="400000"/>
            </a:ln>
            <a:effectLst/>
          </p:spPr>
        </p:pic>
      </p:grpSp>
      <p:pic>
        <p:nvPicPr>
          <p:cNvPr id="2024" name="image60.pdf" descr="latex-image-1.pdf"/>
          <p:cNvPicPr>
            <a:picLocks noChangeAspect="1"/>
          </p:cNvPicPr>
          <p:nvPr/>
        </p:nvPicPr>
        <p:blipFill>
          <a:blip r:embed="rId5">
            <a:extLst/>
          </a:blip>
          <a:stretch>
            <a:fillRect/>
          </a:stretch>
        </p:blipFill>
        <p:spPr>
          <a:xfrm>
            <a:off x="1043488" y="2500321"/>
            <a:ext cx="4390425" cy="612949"/>
          </a:xfrm>
          <a:prstGeom prst="rect">
            <a:avLst/>
          </a:prstGeom>
          <a:ln w="88900">
            <a:miter lim="400000"/>
          </a:ln>
        </p:spPr>
      </p:pic>
      <p:pic>
        <p:nvPicPr>
          <p:cNvPr id="2025" name="image61.pdf" descr="latex-image-1.pdf"/>
          <p:cNvPicPr>
            <a:picLocks noChangeAspect="1"/>
          </p:cNvPicPr>
          <p:nvPr/>
        </p:nvPicPr>
        <p:blipFill>
          <a:blip r:embed="rId6">
            <a:extLst/>
          </a:blip>
          <a:stretch>
            <a:fillRect/>
          </a:stretch>
        </p:blipFill>
        <p:spPr>
          <a:xfrm>
            <a:off x="6981280" y="2433444"/>
            <a:ext cx="5388250" cy="627205"/>
          </a:xfrm>
          <a:prstGeom prst="rect">
            <a:avLst/>
          </a:prstGeom>
          <a:ln w="88900">
            <a:miter lim="400000"/>
          </a:ln>
        </p:spPr>
      </p:pic>
      <p:sp>
        <p:nvSpPr>
          <p:cNvPr id="2026" name="Shape 2026"/>
          <p:cNvSpPr/>
          <p:nvPr/>
        </p:nvSpPr>
        <p:spPr>
          <a:xfrm>
            <a:off x="7725737" y="4348553"/>
            <a:ext cx="2034603" cy="41383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585216">
              <a:defRPr sz="20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Chaus, List et al.</a:t>
            </a:r>
          </a:p>
        </p:txBody>
      </p:sp>
      <p:sp>
        <p:nvSpPr>
          <p:cNvPr id="2027" name="Shape 2027"/>
          <p:cNvSpPr/>
          <p:nvPr/>
        </p:nvSpPr>
        <p:spPr>
          <a:xfrm>
            <a:off x="1216265" y="4232378"/>
            <a:ext cx="2034603" cy="41384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585216">
              <a:defRPr sz="20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Chaus, List et al.</a:t>
            </a:r>
          </a:p>
        </p:txBody>
      </p:sp>
      <p:pic>
        <p:nvPicPr>
          <p:cNvPr id="2028" name="image56.png"/>
          <p:cNvPicPr>
            <a:picLocks noChangeAspect="1"/>
          </p:cNvPicPr>
          <p:nvPr/>
        </p:nvPicPr>
        <p:blipFill>
          <a:blip r:embed="rId7">
            <a:extLst/>
          </a:blip>
          <a:stretch>
            <a:fillRect/>
          </a:stretch>
        </p:blipFill>
        <p:spPr>
          <a:xfrm>
            <a:off x="1216265" y="730223"/>
            <a:ext cx="2077157" cy="1770099"/>
          </a:xfrm>
          <a:prstGeom prst="rect">
            <a:avLst/>
          </a:prstGeom>
          <a:ln w="88900">
            <a:miter lim="400000"/>
          </a:ln>
        </p:spPr>
      </p:pic>
      <p:sp>
        <p:nvSpPr>
          <p:cNvPr id="2029" name="Shape 2029"/>
          <p:cNvSpPr/>
          <p:nvPr/>
        </p:nvSpPr>
        <p:spPr>
          <a:xfrm>
            <a:off x="49481" y="5640637"/>
            <a:ext cx="494835" cy="448467"/>
          </a:xfrm>
          <a:prstGeom prst="ellipse">
            <a:avLst/>
          </a:prstGeom>
          <a:solidFill>
            <a:srgbClr val="FFFF00">
              <a:alpha val="50000"/>
            </a:srgbClr>
          </a:solidFill>
          <a:ln w="12700">
            <a:miter lim="400000"/>
          </a:ln>
        </p:spPr>
        <p:txBody>
          <a:bodyPr lIns="65023" tIns="65023" rIns="65023" bIns="65023" anchor="ctr"/>
          <a:lstStyle/>
          <a:p>
            <a:pPr algn="ctr" defTabSz="585216">
              <a:defRPr sz="2200">
                <a:latin typeface="+mn-lt"/>
                <a:ea typeface="+mn-ea"/>
                <a:cs typeface="+mn-cs"/>
                <a:sym typeface="Calibri"/>
              </a:defRPr>
            </a:pPr>
          </a:p>
        </p:txBody>
      </p:sp>
      <p:sp>
        <p:nvSpPr>
          <p:cNvPr id="2030" name="Shape 2030"/>
          <p:cNvSpPr/>
          <p:nvPr/>
        </p:nvSpPr>
        <p:spPr>
          <a:xfrm>
            <a:off x="6511189" y="5441252"/>
            <a:ext cx="494835" cy="448467"/>
          </a:xfrm>
          <a:prstGeom prst="ellipse">
            <a:avLst/>
          </a:prstGeom>
          <a:solidFill>
            <a:srgbClr val="FFFF00">
              <a:alpha val="50000"/>
            </a:srgbClr>
          </a:solidFill>
          <a:ln w="12700">
            <a:miter lim="400000"/>
          </a:ln>
        </p:spPr>
        <p:txBody>
          <a:bodyPr lIns="65023" tIns="65023" rIns="65023" bIns="65023" anchor="ctr"/>
          <a:lstStyle/>
          <a:p>
            <a:pPr algn="ctr" defTabSz="585216">
              <a:defRPr sz="2200">
                <a:latin typeface="+mn-lt"/>
                <a:ea typeface="+mn-ea"/>
                <a:cs typeface="+mn-cs"/>
                <a:sym typeface="Calibri"/>
              </a:defRPr>
            </a:pPr>
          </a:p>
        </p:txBody>
      </p:sp>
      <p:sp>
        <p:nvSpPr>
          <p:cNvPr id="2031" name="Shape 2031"/>
          <p:cNvSpPr/>
          <p:nvPr>
            <p:ph type="sldNum" sz="quarter" idx="2"/>
          </p:nvPr>
        </p:nvSpPr>
        <p:spPr>
          <a:xfrm>
            <a:off x="11399587" y="9352456"/>
            <a:ext cx="1605213" cy="352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grpSp>
        <p:nvGrpSpPr>
          <p:cNvPr id="2034" name="Group 2034"/>
          <p:cNvGrpSpPr/>
          <p:nvPr/>
        </p:nvGrpSpPr>
        <p:grpSpPr>
          <a:xfrm>
            <a:off x="4725246" y="8870101"/>
            <a:ext cx="3554308" cy="1045259"/>
            <a:chOff x="0" y="0"/>
            <a:chExt cx="3554307" cy="1045258"/>
          </a:xfrm>
        </p:grpSpPr>
        <p:sp>
          <p:nvSpPr>
            <p:cNvPr id="2033" name="Shape 2033"/>
            <p:cNvSpPr/>
            <p:nvPr/>
          </p:nvSpPr>
          <p:spPr>
            <a:xfrm>
              <a:off x="215900" y="139700"/>
              <a:ext cx="3122508" cy="486459"/>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747776">
                <a:spcBef>
                  <a:spcPts val="1200"/>
                </a:spcBef>
                <a:buClr>
                  <a:srgbClr val="000000"/>
                </a:buClr>
                <a:buFont typeface="Arial"/>
                <a:defRPr b="1" i="1" sz="2400">
                  <a:solidFill>
                    <a:srgbClr val="FF2600"/>
                  </a:solidFill>
                  <a:latin typeface="Helvetica Neue"/>
                  <a:ea typeface="Helvetica Neue"/>
                  <a:cs typeface="Helvetica Neue"/>
                  <a:sym typeface="Helvetica Neue"/>
                </a:defRPr>
              </a:lvl1pPr>
            </a:lstStyle>
            <a:p>
              <a:pPr/>
              <a:r>
                <a:t>LHC-ILC synergy!</a:t>
              </a:r>
            </a:p>
          </p:txBody>
        </p:sp>
        <p:pic>
          <p:nvPicPr>
            <p:cNvPr id="2032" name=""/>
            <p:cNvPicPr>
              <a:picLocks noChangeAspect="0"/>
            </p:cNvPicPr>
            <p:nvPr/>
          </p:nvPicPr>
          <p:blipFill>
            <a:blip r:embed="rId8">
              <a:extLst/>
            </a:blip>
            <a:stretch>
              <a:fillRect/>
            </a:stretch>
          </p:blipFill>
          <p:spPr>
            <a:xfrm>
              <a:off x="0" y="0"/>
              <a:ext cx="3554308" cy="1045259"/>
            </a:xfrm>
            <a:prstGeom prst="rect">
              <a:avLst/>
            </a:prstGeom>
            <a:effectLst/>
          </p:spPr>
        </p:pic>
      </p:grpSp>
      <p:sp>
        <p:nvSpPr>
          <p:cNvPr id="2035" name="Shape 2035"/>
          <p:cNvSpPr/>
          <p:nvPr/>
        </p:nvSpPr>
        <p:spPr>
          <a:xfrm>
            <a:off x="3345644" y="9019702"/>
            <a:ext cx="1197161" cy="423850"/>
          </a:xfrm>
          <a:prstGeom prst="rightArrow">
            <a:avLst>
              <a:gd name="adj1" fmla="val 32000"/>
              <a:gd name="adj2" fmla="val 137397"/>
            </a:avLst>
          </a:prstGeom>
          <a:solidFill>
            <a:srgbClr val="FFFFFF"/>
          </a:solidFill>
          <a:ln w="12700">
            <a:solidFill>
              <a:srgbClr val="0365C0"/>
            </a:solidFill>
            <a:bevel/>
          </a:ln>
        </p:spPr>
        <p:txBody>
          <a:bodyPr lIns="50800" tIns="50800" rIns="50800" bIns="50800" anchor="ctr"/>
          <a:lstStyle/>
          <a:p>
            <a:pPr algn="ctr" defTabSz="747776">
              <a:defRPr sz="4000">
                <a:latin typeface="ヒラギノ角ゴ Pro W3"/>
                <a:ea typeface="ヒラギノ角ゴ Pro W3"/>
                <a:cs typeface="ヒラギノ角ゴ Pro W3"/>
                <a:sym typeface="ヒラギノ角ゴ Pro W3"/>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37" name="pasted-image.tiff"/>
          <p:cNvPicPr>
            <a:picLocks noChangeAspect="1"/>
          </p:cNvPicPr>
          <p:nvPr/>
        </p:nvPicPr>
        <p:blipFill>
          <a:blip r:embed="rId2">
            <a:extLst/>
          </a:blip>
          <a:stretch>
            <a:fillRect/>
          </a:stretch>
        </p:blipFill>
        <p:spPr>
          <a:xfrm>
            <a:off x="-140525" y="1769637"/>
            <a:ext cx="7235774" cy="6916871"/>
          </a:xfrm>
          <a:prstGeom prst="rect">
            <a:avLst/>
          </a:prstGeom>
          <a:ln w="88900">
            <a:miter lim="400000"/>
          </a:ln>
        </p:spPr>
      </p:pic>
      <p:sp>
        <p:nvSpPr>
          <p:cNvPr id="2038" name="Shape 2038"/>
          <p:cNvSpPr/>
          <p:nvPr>
            <p:ph type="title"/>
          </p:nvPr>
        </p:nvSpPr>
        <p:spPr>
          <a:xfrm>
            <a:off x="-1" y="1"/>
            <a:ext cx="13004801" cy="800907"/>
          </a:xfrm>
          <a:prstGeom prst="rect">
            <a:avLst/>
          </a:prstGeom>
        </p:spPr>
        <p:txBody>
          <a:bodyPr/>
          <a:lstStyle>
            <a:lvl1pPr defTabSz="425195">
              <a:defRPr sz="4650"/>
            </a:lvl1pPr>
          </a:lstStyle>
          <a:p>
            <a:pPr/>
            <a:r>
              <a:t>DM Relic Abundance</a:t>
            </a:r>
          </a:p>
        </p:txBody>
      </p:sp>
      <p:sp>
        <p:nvSpPr>
          <p:cNvPr id="2039" name="Shape 2039"/>
          <p:cNvSpPr/>
          <p:nvPr/>
        </p:nvSpPr>
        <p:spPr>
          <a:xfrm>
            <a:off x="7095158" y="5009285"/>
            <a:ext cx="5884402" cy="347253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800">
                <a:latin typeface="+mn-lt"/>
                <a:ea typeface="+mn-ea"/>
                <a:cs typeface="+mn-cs"/>
                <a:sym typeface="Calibri"/>
              </a:defRPr>
            </a:pPr>
            <a:r>
              <a:rPr>
                <a:latin typeface="Arial"/>
                <a:ea typeface="Arial"/>
                <a:cs typeface="Arial"/>
                <a:sym typeface="Arial"/>
              </a:rPr>
              <a:t>Once a DM candidate is discovered, crucial to check the consistency with the measured DM relic abundance.</a:t>
            </a:r>
            <a:endParaRPr>
              <a:latin typeface="Arial"/>
              <a:ea typeface="Arial"/>
              <a:cs typeface="Arial"/>
              <a:sym typeface="Arial"/>
            </a:endParaRPr>
          </a:p>
          <a:p>
            <a:pPr>
              <a:defRPr sz="2800">
                <a:latin typeface="+mn-lt"/>
                <a:ea typeface="+mn-ea"/>
                <a:cs typeface="+mn-cs"/>
                <a:sym typeface="Calibri"/>
              </a:defRPr>
            </a:pPr>
            <a:endParaRPr>
              <a:latin typeface="Arial"/>
              <a:ea typeface="Arial"/>
              <a:cs typeface="Arial"/>
              <a:sym typeface="Arial"/>
            </a:endParaRPr>
          </a:p>
          <a:p>
            <a:pPr>
              <a:defRPr b="1" i="1" sz="2800">
                <a:latin typeface="+mn-lt"/>
                <a:ea typeface="+mn-ea"/>
                <a:cs typeface="+mn-cs"/>
                <a:sym typeface="Calibri"/>
              </a:defRPr>
            </a:pPr>
            <a:r>
              <a:rPr>
                <a:latin typeface="Helvetica Neue"/>
                <a:ea typeface="Helvetica Neue"/>
                <a:cs typeface="Helvetica Neue"/>
                <a:sym typeface="Helvetica Neue"/>
              </a:rPr>
              <a:t>Mass and couplings measured </a:t>
            </a:r>
            <a:endParaRPr>
              <a:latin typeface="Helvetica Neue"/>
              <a:ea typeface="Helvetica Neue"/>
              <a:cs typeface="Helvetica Neue"/>
              <a:sym typeface="Helvetica Neue"/>
            </a:endParaRPr>
          </a:p>
          <a:p>
            <a:pPr>
              <a:defRPr b="1" i="1" sz="2800">
                <a:latin typeface="+mn-lt"/>
                <a:ea typeface="+mn-ea"/>
                <a:cs typeface="+mn-cs"/>
                <a:sym typeface="Calibri"/>
              </a:defRPr>
            </a:pPr>
            <a:r>
              <a:rPr>
                <a:latin typeface="Helvetica Neue"/>
                <a:ea typeface="Helvetica Neue"/>
                <a:cs typeface="Helvetica Neue"/>
                <a:sym typeface="Helvetica Neue"/>
              </a:rPr>
              <a:t>at ILC </a:t>
            </a:r>
            <a:br>
              <a:rPr>
                <a:latin typeface="Helvetica Neue"/>
                <a:ea typeface="Helvetica Neue"/>
                <a:cs typeface="Helvetica Neue"/>
                <a:sym typeface="Helvetica Neue"/>
              </a:rPr>
            </a:br>
            <a:r>
              <a:rPr>
                <a:latin typeface="Helvetica Neue"/>
                <a:ea typeface="Helvetica Neue"/>
                <a:cs typeface="Helvetica Neue"/>
                <a:sym typeface="Helvetica Neue"/>
              </a:rPr>
              <a:t>→ DM relic density to compare </a:t>
            </a:r>
            <a:br>
              <a:rPr>
                <a:latin typeface="Helvetica Neue"/>
                <a:ea typeface="Helvetica Neue"/>
                <a:cs typeface="Helvetica Neue"/>
                <a:sym typeface="Helvetica Neue"/>
              </a:rPr>
            </a:br>
            <a:r>
              <a:rPr>
                <a:latin typeface="Helvetica Neue"/>
                <a:ea typeface="Helvetica Neue"/>
                <a:cs typeface="Helvetica Neue"/>
                <a:sym typeface="Helvetica Neue"/>
              </a:rPr>
              <a:t>     with the CMB data</a:t>
            </a:r>
          </a:p>
        </p:txBody>
      </p:sp>
      <p:pic>
        <p:nvPicPr>
          <p:cNvPr id="2040" name="image79.jpg" descr="Planck_CMB_node_full_image_2.jpg"/>
          <p:cNvPicPr>
            <a:picLocks noChangeAspect="1"/>
          </p:cNvPicPr>
          <p:nvPr/>
        </p:nvPicPr>
        <p:blipFill>
          <a:blip r:embed="rId3">
            <a:extLst/>
          </a:blip>
          <a:stretch>
            <a:fillRect/>
          </a:stretch>
        </p:blipFill>
        <p:spPr>
          <a:xfrm>
            <a:off x="7204681" y="1488757"/>
            <a:ext cx="5665355" cy="2832679"/>
          </a:xfrm>
          <a:prstGeom prst="rect">
            <a:avLst/>
          </a:prstGeom>
          <a:ln w="88900">
            <a:miter lim="400000"/>
          </a:ln>
        </p:spPr>
      </p:pic>
      <p:sp>
        <p:nvSpPr>
          <p:cNvPr id="2041" name="Shape 2041"/>
          <p:cNvSpPr/>
          <p:nvPr/>
        </p:nvSpPr>
        <p:spPr>
          <a:xfrm>
            <a:off x="10961089" y="964421"/>
            <a:ext cx="2043711" cy="360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ESA/Planck</a:t>
            </a:r>
          </a:p>
        </p:txBody>
      </p:sp>
      <p:sp>
        <p:nvSpPr>
          <p:cNvPr id="2042" name="Shape 2042"/>
          <p:cNvSpPr/>
          <p:nvPr/>
        </p:nvSpPr>
        <p:spPr>
          <a:xfrm>
            <a:off x="642194" y="851339"/>
            <a:ext cx="5873668"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atin typeface="Arial"/>
                <a:ea typeface="Arial"/>
                <a:cs typeface="Arial"/>
                <a:sym typeface="Arial"/>
              </a:defRPr>
            </a:lvl1pPr>
          </a:lstStyle>
          <a:p>
            <a:pPr>
              <a:defRPr>
                <a:latin typeface="+mn-lt"/>
                <a:ea typeface="+mn-ea"/>
                <a:cs typeface="+mn-cs"/>
                <a:sym typeface="Calibri"/>
              </a:defRPr>
            </a:pPr>
            <a:r>
              <a:rPr>
                <a:latin typeface="Arial"/>
                <a:ea typeface="Arial"/>
                <a:cs typeface="Arial"/>
                <a:sym typeface="Arial"/>
              </a:rPr>
              <a:t>WMAP/Planck (68% CL)</a:t>
            </a:r>
          </a:p>
        </p:txBody>
      </p:sp>
      <p:sp>
        <p:nvSpPr>
          <p:cNvPr id="2043" name="Shape 2043"/>
          <p:cNvSpPr/>
          <p:nvPr>
            <p:ph type="sldNum" sz="quarter" idx="2"/>
          </p:nvPr>
        </p:nvSpPr>
        <p:spPr>
          <a:xfrm>
            <a:off x="11384826" y="9223019"/>
            <a:ext cx="1605213" cy="38927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pic>
        <p:nvPicPr>
          <p:cNvPr id="2044" name="image80.pdf" descr="latex-image-1.pdf"/>
          <p:cNvPicPr>
            <a:picLocks noChangeAspect="1"/>
          </p:cNvPicPr>
          <p:nvPr/>
        </p:nvPicPr>
        <p:blipFill>
          <a:blip r:embed="rId4">
            <a:extLst/>
          </a:blip>
          <a:stretch>
            <a:fillRect/>
          </a:stretch>
        </p:blipFill>
        <p:spPr>
          <a:xfrm>
            <a:off x="642194" y="1334839"/>
            <a:ext cx="4597151" cy="472140"/>
          </a:xfrm>
          <a:prstGeom prst="rect">
            <a:avLst/>
          </a:prstGeom>
          <a:ln w="88900">
            <a:miter lim="400000"/>
          </a:ln>
        </p:spPr>
      </p:pic>
      <p:sp>
        <p:nvSpPr>
          <p:cNvPr id="2045" name="Shape 2045"/>
          <p:cNvSpPr/>
          <p:nvPr/>
        </p:nvSpPr>
        <p:spPr>
          <a:xfrm>
            <a:off x="3185857" y="2476794"/>
            <a:ext cx="811742" cy="5267671"/>
          </a:xfrm>
          <a:prstGeom prst="rect">
            <a:avLst/>
          </a:prstGeom>
          <a:solidFill>
            <a:srgbClr val="FF2600">
              <a:alpha val="8000"/>
            </a:srgbClr>
          </a:solidFill>
          <a:ln w="12700">
            <a:miter lim="400000"/>
          </a:ln>
          <a:effectLst>
            <a:outerShdw sx="100000" sy="100000" kx="0" ky="0" algn="b" rotWithShape="0" blurRad="63500" dist="0" dir="16200000">
              <a:srgbClr val="000000">
                <a:alpha val="50000"/>
              </a:srgbClr>
            </a:outerShdw>
          </a:effectLst>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mj-lt"/>
                <a:ea typeface="+mj-ea"/>
                <a:cs typeface="+mj-cs"/>
                <a:sym typeface="ヒラギノ丸ゴ Pro"/>
              </a:defRPr>
            </a:pPr>
          </a:p>
        </p:txBody>
      </p:sp>
      <p:sp>
        <p:nvSpPr>
          <p:cNvPr id="2046" name="Shape 2046"/>
          <p:cNvSpPr/>
          <p:nvPr/>
        </p:nvSpPr>
        <p:spPr>
          <a:xfrm>
            <a:off x="505060" y="8414280"/>
            <a:ext cx="3174696" cy="324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747776">
              <a:defRPr sz="1600">
                <a:latin typeface="Helvetica Neue"/>
                <a:ea typeface="Helvetica Neue"/>
                <a:cs typeface="Helvetica Neue"/>
                <a:sym typeface="Helvetica Neue"/>
              </a:defRPr>
            </a:lvl1pPr>
          </a:lstStyle>
          <a:p>
            <a:pPr/>
            <a:r>
              <a:t>Suvi-Leena Lehtinen, LCWS 2015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8" name="Shape 2048"/>
          <p:cNvSpPr/>
          <p:nvPr>
            <p:ph type="title"/>
          </p:nvPr>
        </p:nvSpPr>
        <p:spPr>
          <a:xfrm>
            <a:off x="1269999" y="917440"/>
            <a:ext cx="10464801" cy="7918720"/>
          </a:xfrm>
          <a:prstGeom prst="rect">
            <a:avLst/>
          </a:prstGeom>
        </p:spPr>
        <p:txBody>
          <a:bodyPr/>
          <a:lstStyle>
            <a:lvl1pPr defTabSz="830862"/>
          </a:lstStyle>
          <a:p>
            <a:pPr/>
            <a:r>
              <a:t>Summary</a:t>
            </a:r>
          </a:p>
        </p:txBody>
      </p:sp>
      <p:sp>
        <p:nvSpPr>
          <p:cNvPr id="2049" name="Shape 2049"/>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1" name="Shape 2051"/>
          <p:cNvSpPr/>
          <p:nvPr>
            <p:ph type="body" idx="1"/>
          </p:nvPr>
        </p:nvSpPr>
        <p:spPr>
          <a:xfrm>
            <a:off x="196849" y="269789"/>
            <a:ext cx="12611101" cy="9214023"/>
          </a:xfrm>
          <a:prstGeom prst="rect">
            <a:avLst/>
          </a:prstGeom>
        </p:spPr>
        <p:txBody>
          <a:bodyPr lIns="0" tIns="0" rIns="0" bIns="0"/>
          <a:lstStyle/>
          <a:p>
            <a:pPr marL="558800" indent="-457200" defTabSz="830862">
              <a:spcBef>
                <a:spcPts val="1000"/>
              </a:spcBef>
              <a:buSzPct val="125000"/>
              <a:buFont typeface="Lucida Grande"/>
              <a:defRPr sz="2000"/>
            </a:pPr>
            <a:r>
              <a:t>The primary goal for the next decades is</a:t>
            </a:r>
            <a:r>
              <a:rPr b="1" i="1"/>
              <a:t> to uncover the secret of the EW symmetry breaking.</a:t>
            </a:r>
            <a:r>
              <a:t> The discovery of H(125) completed the SM particle spectrum and taught us how the EW symmetry was broken. However, it does not tell us why it was broken. </a:t>
            </a:r>
            <a:r>
              <a:rPr b="1" i="1">
                <a:solidFill>
                  <a:srgbClr val="FF2C79"/>
                </a:solidFill>
              </a:rPr>
              <a:t>Why μ</a:t>
            </a:r>
            <a:r>
              <a:rPr b="1" baseline="31999" i="1">
                <a:solidFill>
                  <a:srgbClr val="FF2C79"/>
                </a:solidFill>
              </a:rPr>
              <a:t>2</a:t>
            </a:r>
            <a:r>
              <a:rPr b="1" i="1">
                <a:solidFill>
                  <a:srgbClr val="FF2C79"/>
                </a:solidFill>
              </a:rPr>
              <a:t> &lt; 0?</a:t>
            </a:r>
            <a:r>
              <a:t> To answer this question we need to go beyond the SM. </a:t>
            </a:r>
          </a:p>
          <a:p>
            <a:pPr marL="558800" indent="-457200" defTabSz="830862">
              <a:spcBef>
                <a:spcPts val="1000"/>
              </a:spcBef>
              <a:buSzPct val="125000"/>
              <a:buFont typeface="Lucida Grande"/>
              <a:defRPr sz="2000"/>
            </a:pPr>
            <a:r>
              <a:t>There is a big branching point concerning the question: </a:t>
            </a:r>
            <a:r>
              <a:rPr b="1" i="1">
                <a:solidFill>
                  <a:srgbClr val="FF2C79"/>
                </a:solidFill>
              </a:rPr>
              <a:t>Is H(125) elementary or composite? </a:t>
            </a:r>
            <a:r>
              <a:t>There are </a:t>
            </a:r>
            <a:r>
              <a:rPr b="1" i="1">
                <a:solidFill>
                  <a:srgbClr val="0433FF"/>
                </a:solidFill>
              </a:rPr>
              <a:t>two powerful probes</a:t>
            </a:r>
            <a:r>
              <a:t> in hand: </a:t>
            </a:r>
            <a:r>
              <a:rPr b="1" i="1">
                <a:solidFill>
                  <a:srgbClr val="0433FF"/>
                </a:solidFill>
              </a:rPr>
              <a:t>H(125) itself and the top quark</a:t>
            </a:r>
            <a:r>
              <a:t>. Different models predict different deviation patterns in Higgs and top couplings. </a:t>
            </a:r>
            <a:r>
              <a:rPr b="1" i="1"/>
              <a:t>ILC will measure these couplings with unprecedented precision.</a:t>
            </a:r>
            <a:endParaRPr b="1" i="1"/>
          </a:p>
          <a:p>
            <a:pPr marL="558800" indent="-457200" defTabSz="830862">
              <a:spcBef>
                <a:spcPts val="1000"/>
              </a:spcBef>
              <a:buSzPct val="125000"/>
              <a:buFont typeface="Lucida Grande"/>
              <a:defRPr sz="2000"/>
            </a:pPr>
            <a:r>
              <a:t>This will open up </a:t>
            </a:r>
            <a:r>
              <a:rPr>
                <a:solidFill>
                  <a:srgbClr val="FF2C79"/>
                </a:solidFill>
                <a:uFill>
                  <a:solidFill>
                    <a:srgbClr val="FF2C79"/>
                  </a:solidFill>
                </a:uFill>
              </a:rPr>
              <a:t>a window to BSM</a:t>
            </a:r>
            <a:r>
              <a:t> and </a:t>
            </a:r>
            <a:r>
              <a:rPr b="1" i="1">
                <a:solidFill>
                  <a:srgbClr val="0433FF"/>
                </a:solidFill>
              </a:rPr>
              <a:t>fingerprint BSM models</a:t>
            </a:r>
            <a:r>
              <a:t>, otherwise will </a:t>
            </a:r>
            <a:r>
              <a:rPr>
                <a:solidFill>
                  <a:srgbClr val="FF2C79"/>
                </a:solidFill>
                <a:uFill>
                  <a:solidFill>
                    <a:srgbClr val="FF2C79"/>
                  </a:solidFill>
                </a:uFill>
              </a:rPr>
              <a:t>set the energy scale for the E-frontier machine that will follow LHC and ILC.</a:t>
            </a:r>
            <a:endParaRPr>
              <a:solidFill>
                <a:srgbClr val="FF2C79"/>
              </a:solidFill>
              <a:uFill>
                <a:solidFill>
                  <a:srgbClr val="FF2C79"/>
                </a:solidFill>
              </a:uFill>
            </a:endParaRPr>
          </a:p>
          <a:p>
            <a:pPr marL="558800" indent="-457200" defTabSz="830862">
              <a:spcBef>
                <a:spcPts val="1000"/>
              </a:spcBef>
              <a:buSzPct val="125000"/>
              <a:buFont typeface="Lucida Grande"/>
              <a:defRPr sz="2000"/>
            </a:pPr>
            <a:r>
              <a:rPr b="1" i="1">
                <a:solidFill>
                  <a:srgbClr val="0433FF"/>
                </a:solidFill>
                <a:uFill>
                  <a:solidFill>
                    <a:srgbClr val="FF2C79"/>
                  </a:solidFill>
                </a:uFill>
              </a:rPr>
              <a:t>Cubic self-coupling measurement</a:t>
            </a:r>
            <a:r>
              <a:rPr>
                <a:uFill>
                  <a:solidFill>
                    <a:srgbClr val="FF2C79"/>
                  </a:solidFill>
                </a:uFill>
              </a:rPr>
              <a:t> will decide whether the EWSB was strong 1st order phase transition or not. If it was, it will provide us the possibility of understanding </a:t>
            </a:r>
            <a:r>
              <a:rPr b="1" i="1">
                <a:solidFill>
                  <a:srgbClr val="FF2C79"/>
                </a:solidFill>
                <a:uFill>
                  <a:solidFill>
                    <a:srgbClr val="FF2C79"/>
                  </a:solidFill>
                </a:uFill>
              </a:rPr>
              <a:t>baryogenesis at the EW scale</a:t>
            </a:r>
            <a:r>
              <a:rPr>
                <a:uFill>
                  <a:solidFill>
                    <a:srgbClr val="FF2C79"/>
                  </a:solidFill>
                </a:uFill>
              </a:rPr>
              <a:t>. </a:t>
            </a:r>
            <a:endParaRPr>
              <a:uFill>
                <a:solidFill>
                  <a:srgbClr val="FF2C79"/>
                </a:solidFill>
              </a:uFill>
            </a:endParaRPr>
          </a:p>
          <a:p>
            <a:pPr marL="558800" indent="-457200" defTabSz="830862">
              <a:spcBef>
                <a:spcPts val="1000"/>
              </a:spcBef>
              <a:buSzPct val="125000"/>
              <a:buFont typeface="Lucida Grande"/>
              <a:defRPr sz="2000"/>
            </a:pPr>
            <a:r>
              <a:rPr b="1" i="1">
                <a:uFill>
                  <a:solidFill>
                    <a:srgbClr val="FF2C79"/>
                  </a:solidFill>
                </a:uFill>
              </a:rPr>
              <a:t>The ILC is an ideal machine to answer these questions</a:t>
            </a:r>
            <a:r>
              <a:t> (regardless of BSM scenarios) and we can do this</a:t>
            </a:r>
            <a:r>
              <a:rPr b="1" i="1">
                <a:solidFill>
                  <a:srgbClr val="FF2C79"/>
                </a:solidFill>
              </a:rPr>
              <a:t> model-independently</a:t>
            </a:r>
            <a:r>
              <a:t>.</a:t>
            </a:r>
          </a:p>
          <a:p>
            <a:pPr marL="558800" indent="-457200" defTabSz="830862">
              <a:spcBef>
                <a:spcPts val="1000"/>
              </a:spcBef>
              <a:buSzPct val="125000"/>
              <a:buFont typeface="Lucida Grande"/>
              <a:defRPr sz="2000"/>
            </a:pPr>
            <a:r>
              <a:rPr>
                <a:uFill>
                  <a:solidFill>
                    <a:srgbClr val="FF2C79"/>
                  </a:solidFill>
                </a:uFill>
              </a:rPr>
              <a:t>It is also very important to stress that </a:t>
            </a:r>
            <a:r>
              <a:rPr b="1" i="1">
                <a:solidFill>
                  <a:srgbClr val="FF2C79"/>
                </a:solidFill>
                <a:uFill>
                  <a:solidFill>
                    <a:srgbClr val="FF2C79"/>
                  </a:solidFill>
                </a:uFill>
              </a:rPr>
              <a:t>ILC, too, is an energy frontier machine.</a:t>
            </a:r>
            <a:r>
              <a:rPr>
                <a:solidFill>
                  <a:srgbClr val="FF2C79"/>
                </a:solidFill>
                <a:uFill>
                  <a:solidFill>
                    <a:srgbClr val="FF2C79"/>
                  </a:solidFill>
                </a:uFill>
              </a:rPr>
              <a:t> It will access the energy region never explored with any lepton collider. </a:t>
            </a:r>
            <a:r>
              <a:rPr>
                <a:uFill>
                  <a:solidFill>
                    <a:srgbClr val="FF2C79"/>
                  </a:solidFill>
                </a:uFill>
              </a:rPr>
              <a:t>It is not a tiny corner of the parameter space that will be left after LHC. </a:t>
            </a:r>
            <a:r>
              <a:rPr b="1" i="1">
                <a:uFill>
                  <a:solidFill>
                    <a:srgbClr val="FF2C79"/>
                  </a:solidFill>
                </a:uFill>
              </a:rPr>
              <a:t>There is a wide and interesting region for ILC to explore </a:t>
            </a:r>
            <a:r>
              <a:rPr b="1" i="1">
                <a:solidFill>
                  <a:srgbClr val="0433FF"/>
                </a:solidFill>
                <a:uFill>
                  <a:solidFill>
                    <a:srgbClr val="FF2C79"/>
                  </a:solidFill>
                </a:uFill>
              </a:rPr>
              <a:t>(eg. Natural SUSY)</a:t>
            </a:r>
            <a:r>
              <a:rPr b="1" i="1">
                <a:uFill>
                  <a:solidFill>
                    <a:srgbClr val="FF2C79"/>
                  </a:solidFill>
                </a:uFill>
              </a:rPr>
              <a:t>.</a:t>
            </a:r>
            <a:r>
              <a:rPr>
                <a:uFill>
                  <a:solidFill>
                    <a:srgbClr val="FF2C79"/>
                  </a:solidFill>
                </a:uFill>
              </a:rPr>
              <a:t> </a:t>
            </a:r>
            <a:endParaRPr>
              <a:solidFill>
                <a:srgbClr val="2E467F"/>
              </a:solidFill>
            </a:endParaRPr>
          </a:p>
          <a:p>
            <a:pPr marL="558800" indent="-457200" defTabSz="830862">
              <a:spcBef>
                <a:spcPts val="1000"/>
              </a:spcBef>
              <a:buSzPct val="125000"/>
              <a:buFont typeface="Lucida Grande"/>
              <a:defRPr sz="2000"/>
            </a:pPr>
            <a:r>
              <a:t>Once a new particle is found at ILC, we can precisely determine its properties, making full use of </a:t>
            </a:r>
            <a:r>
              <a:rPr b="1" i="1"/>
              <a:t>polarized beams</a:t>
            </a:r>
            <a:r>
              <a:t>. In the case of natural radiative SUSY scenario, we might even probe GUT scale physics using RGE.</a:t>
            </a:r>
          </a:p>
          <a:p>
            <a:pPr marL="558800" indent="-457200" defTabSz="830862">
              <a:spcBef>
                <a:spcPts val="1000"/>
              </a:spcBef>
              <a:buSzPct val="125000"/>
              <a:buFont typeface="Lucida Grande"/>
              <a:defRPr sz="2000"/>
            </a:pPr>
            <a:r>
              <a:t>If there is a DM candidate within ILC’s reach, its measured mass and couplings can be used to calculate the DM relic density and will </a:t>
            </a:r>
            <a:r>
              <a:rPr b="1" i="1"/>
              <a:t>reveal the nature of the cosmic DM</a:t>
            </a:r>
            <a:r>
              <a:t>.</a:t>
            </a:r>
          </a:p>
          <a:p>
            <a:pPr marL="558800" indent="-457200" defTabSz="830862">
              <a:spcBef>
                <a:spcPts val="1000"/>
              </a:spcBef>
              <a:buSzPct val="125000"/>
              <a:buFont typeface="Lucida Grande"/>
              <a:defRPr b="1" i="1" sz="2000"/>
            </a:pPr>
            <a:r>
              <a:t>In this way, ILC will pave the way to BSM physics.</a:t>
            </a:r>
          </a:p>
        </p:txBody>
      </p:sp>
      <p:sp>
        <p:nvSpPr>
          <p:cNvPr id="2052" name="Shape 2052"/>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4" name="Shape 2054"/>
          <p:cNvSpPr/>
          <p:nvPr>
            <p:ph type="title"/>
          </p:nvPr>
        </p:nvSpPr>
        <p:spPr>
          <a:prstGeom prst="rect">
            <a:avLst/>
          </a:prstGeom>
        </p:spPr>
        <p:txBody>
          <a:bodyPr>
            <a:normAutofit fontScale="100000" lnSpcReduction="0"/>
          </a:bodyPr>
          <a:lstStyle/>
          <a:p>
            <a:pPr>
              <a:defRPr b="0" sz="1800"/>
            </a:pPr>
            <a:r>
              <a:rPr b="1" sz="8400"/>
              <a:t>Backup</a:t>
            </a:r>
          </a:p>
        </p:txBody>
      </p:sp>
      <p:sp>
        <p:nvSpPr>
          <p:cNvPr id="2055" name="Shape 2055"/>
          <p:cNvSpPr/>
          <p:nvPr>
            <p:ph type="sldNum" sz="quarter" idx="2"/>
          </p:nvPr>
        </p:nvSpPr>
        <p:spPr>
          <a:xfrm>
            <a:off x="12471297" y="9334500"/>
            <a:ext cx="368505" cy="273000"/>
          </a:xfrm>
          <a:prstGeom prst="rect">
            <a:avLst/>
          </a:prstGeom>
          <a:extLst>
            <a:ext uri="{C572A759-6A51-4108-AA02-DFA0A04FC94B}">
              <ma14:wrappingTextBoxFlag xmlns:ma14="http://schemas.microsoft.com/office/mac/drawingml/2011/main" val="1"/>
            </a:ext>
          </a:extLst>
        </p:spPr>
        <p:txBody>
          <a:bodyPr wrap="square">
            <a:normAutofit fontScale="100000" lnSpcReduction="0"/>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057" name="pasted-image.pdf"/>
          <p:cNvPicPr>
            <a:picLocks noChangeAspect="1"/>
          </p:cNvPicPr>
          <p:nvPr/>
        </p:nvPicPr>
        <p:blipFill>
          <a:blip r:embed="rId2">
            <a:extLst/>
          </a:blip>
          <a:stretch>
            <a:fillRect/>
          </a:stretch>
        </p:blipFill>
        <p:spPr>
          <a:xfrm>
            <a:off x="135466" y="1264355"/>
            <a:ext cx="12733868" cy="6213405"/>
          </a:xfrm>
          <a:prstGeom prst="rect">
            <a:avLst/>
          </a:prstGeom>
          <a:ln w="88900">
            <a:miter lim="400000"/>
          </a:ln>
        </p:spPr>
      </p:pic>
      <p:sp>
        <p:nvSpPr>
          <p:cNvPr id="2058" name="Shape 2058"/>
          <p:cNvSpPr/>
          <p:nvPr>
            <p:ph type="title"/>
          </p:nvPr>
        </p:nvSpPr>
        <p:spPr>
          <a:xfrm>
            <a:off x="-1" y="1"/>
            <a:ext cx="13004801" cy="800907"/>
          </a:xfrm>
          <a:prstGeom prst="rect">
            <a:avLst/>
          </a:prstGeom>
        </p:spPr>
        <p:txBody>
          <a:bodyPr/>
          <a:lstStyle>
            <a:lvl1pPr>
              <a:defRPr sz="4400"/>
            </a:lvl1pPr>
          </a:lstStyle>
          <a:p>
            <a:pPr/>
            <a:r>
              <a:t>Higgs Hadronic Decays: Flavor Tagging</a:t>
            </a:r>
          </a:p>
        </p:txBody>
      </p:sp>
      <p:sp>
        <p:nvSpPr>
          <p:cNvPr id="2059" name="Shape 2059"/>
          <p:cNvSpPr/>
          <p:nvPr/>
        </p:nvSpPr>
        <p:spPr>
          <a:xfrm>
            <a:off x="2935202" y="2474181"/>
            <a:ext cx="1006584"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1800">
                <a:solidFill>
                  <a:srgbClr val="FF0000"/>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FF0000"/>
                </a:solidFill>
                <a:latin typeface="Arial"/>
                <a:ea typeface="Arial"/>
                <a:cs typeface="Arial"/>
                <a:sym typeface="Arial"/>
              </a:rPr>
              <a:t>c mis-id</a:t>
            </a:r>
          </a:p>
        </p:txBody>
      </p:sp>
      <p:sp>
        <p:nvSpPr>
          <p:cNvPr id="2060" name="Shape 2060"/>
          <p:cNvSpPr/>
          <p:nvPr/>
        </p:nvSpPr>
        <p:spPr>
          <a:xfrm>
            <a:off x="4379467" y="4545685"/>
            <a:ext cx="1285860"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1800">
                <a:solidFill>
                  <a:srgbClr val="008000"/>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008000"/>
                </a:solidFill>
                <a:latin typeface="Arial"/>
                <a:ea typeface="Arial"/>
                <a:cs typeface="Arial"/>
                <a:sym typeface="Arial"/>
              </a:rPr>
              <a:t>uds mis-id</a:t>
            </a:r>
          </a:p>
        </p:txBody>
      </p:sp>
      <p:sp>
        <p:nvSpPr>
          <p:cNvPr id="2061" name="Shape 2061"/>
          <p:cNvSpPr/>
          <p:nvPr/>
        </p:nvSpPr>
        <p:spPr>
          <a:xfrm>
            <a:off x="10353726" y="3375397"/>
            <a:ext cx="1285861"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1800">
                <a:solidFill>
                  <a:srgbClr val="0000FF"/>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0000FF"/>
                </a:solidFill>
                <a:latin typeface="Arial"/>
                <a:ea typeface="Arial"/>
                <a:cs typeface="Arial"/>
                <a:sym typeface="Arial"/>
              </a:rPr>
              <a:t>uds mis-id</a:t>
            </a:r>
          </a:p>
        </p:txBody>
      </p:sp>
      <p:sp>
        <p:nvSpPr>
          <p:cNvPr id="2062" name="Shape 2062"/>
          <p:cNvSpPr/>
          <p:nvPr/>
        </p:nvSpPr>
        <p:spPr>
          <a:xfrm>
            <a:off x="8525489" y="2036452"/>
            <a:ext cx="1019086"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b="1" sz="1800">
                <a:solidFill>
                  <a:srgbClr val="FF66FF"/>
                </a:solidFill>
                <a:latin typeface="Arial"/>
                <a:ea typeface="Arial"/>
                <a:cs typeface="Arial"/>
                <a:sym typeface="Arial"/>
              </a:defRPr>
            </a:lvl1pPr>
          </a:lstStyle>
          <a:p>
            <a:pPr>
              <a:defRPr b="0">
                <a:solidFill>
                  <a:srgbClr val="000000"/>
                </a:solidFill>
                <a:latin typeface="+mn-lt"/>
                <a:ea typeface="+mn-ea"/>
                <a:cs typeface="+mn-cs"/>
                <a:sym typeface="Calibri"/>
              </a:defRPr>
            </a:pPr>
            <a:r>
              <a:rPr b="1">
                <a:solidFill>
                  <a:srgbClr val="FF66FF"/>
                </a:solidFill>
                <a:latin typeface="Arial"/>
                <a:ea typeface="Arial"/>
                <a:cs typeface="Arial"/>
                <a:sym typeface="Arial"/>
              </a:rPr>
              <a:t>b mis-id</a:t>
            </a:r>
          </a:p>
        </p:txBody>
      </p:sp>
      <p:sp>
        <p:nvSpPr>
          <p:cNvPr id="2063" name="Shape 2063"/>
          <p:cNvSpPr/>
          <p:nvPr/>
        </p:nvSpPr>
        <p:spPr>
          <a:xfrm>
            <a:off x="3380171" y="5495256"/>
            <a:ext cx="2288701" cy="537516"/>
          </a:xfrm>
          <a:prstGeom prst="rect">
            <a:avLst/>
          </a:prstGeom>
          <a:ln w="12700">
            <a:solidFill>
              <a:srgbClr val="000055"/>
            </a:solidFill>
            <a:bevel/>
          </a:ln>
          <a:extLst>
            <a:ext uri="{C572A759-6A51-4108-AA02-DFA0A04FC94B}">
              <ma14:wrappingTextBoxFlag xmlns:ma14="http://schemas.microsoft.com/office/mac/drawingml/2011/main" val="1"/>
            </a:ext>
          </a:extLst>
        </p:spPr>
        <p:txBody>
          <a:bodyPr wrap="none" lIns="65023" tIns="65023" rIns="65023" bIns="65023">
            <a:spAutoFit/>
          </a:bodyPr>
          <a:lstStyle>
            <a:lvl1pPr>
              <a:defRPr b="1" sz="2800">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b-jet tagging</a:t>
            </a:r>
          </a:p>
        </p:txBody>
      </p:sp>
      <p:sp>
        <p:nvSpPr>
          <p:cNvPr id="2064" name="Shape 2064"/>
          <p:cNvSpPr/>
          <p:nvPr/>
        </p:nvSpPr>
        <p:spPr>
          <a:xfrm>
            <a:off x="9647189" y="5486499"/>
            <a:ext cx="2269255" cy="537516"/>
          </a:xfrm>
          <a:prstGeom prst="rect">
            <a:avLst/>
          </a:prstGeom>
          <a:ln w="12700">
            <a:solidFill>
              <a:srgbClr val="000055"/>
            </a:solidFill>
            <a:bevel/>
          </a:ln>
          <a:extLst>
            <a:ext uri="{C572A759-6A51-4108-AA02-DFA0A04FC94B}">
              <ma14:wrappingTextBoxFlag xmlns:ma14="http://schemas.microsoft.com/office/mac/drawingml/2011/main" val="1"/>
            </a:ext>
          </a:extLst>
        </p:spPr>
        <p:txBody>
          <a:bodyPr wrap="none" lIns="65023" tIns="65023" rIns="65023" bIns="65023">
            <a:spAutoFit/>
          </a:bodyPr>
          <a:lstStyle>
            <a:lvl1pPr>
              <a:defRPr b="1" sz="2800">
                <a:latin typeface="Arial"/>
                <a:ea typeface="Arial"/>
                <a:cs typeface="Arial"/>
                <a:sym typeface="Arial"/>
              </a:defRPr>
            </a:lvl1pPr>
          </a:lstStyle>
          <a:p>
            <a:pPr>
              <a:defRPr b="0">
                <a:latin typeface="+mn-lt"/>
                <a:ea typeface="+mn-ea"/>
                <a:cs typeface="+mn-cs"/>
                <a:sym typeface="Calibri"/>
              </a:defRPr>
            </a:pPr>
            <a:r>
              <a:rPr b="1">
                <a:latin typeface="Arial"/>
                <a:ea typeface="Arial"/>
                <a:cs typeface="Arial"/>
                <a:sym typeface="Arial"/>
              </a:rPr>
              <a:t>c-jet tagging</a:t>
            </a:r>
          </a:p>
        </p:txBody>
      </p:sp>
      <p:sp>
        <p:nvSpPr>
          <p:cNvPr id="2065" name="Shape 2065"/>
          <p:cNvSpPr/>
          <p:nvPr/>
        </p:nvSpPr>
        <p:spPr>
          <a:xfrm>
            <a:off x="1063352" y="1172364"/>
            <a:ext cx="7762948" cy="51911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400">
                <a:latin typeface="+mn-lt"/>
                <a:ea typeface="+mn-ea"/>
                <a:cs typeface="+mn-cs"/>
                <a:sym typeface="Calibri"/>
              </a:defRPr>
            </a:pPr>
            <a:r>
              <a:rPr>
                <a:latin typeface="Arial"/>
                <a:ea typeface="Arial"/>
                <a:cs typeface="Arial"/>
                <a:sym typeface="Arial"/>
              </a:rPr>
              <a:t>Z</a:t>
            </a:r>
            <a:r>
              <a:rPr>
                <a:latin typeface="Wingdings"/>
                <a:ea typeface="Wingdings"/>
                <a:cs typeface="Wingdings"/>
                <a:sym typeface="Wingdings"/>
              </a:rPr>
              <a:t></a:t>
            </a:r>
            <a:r>
              <a:rPr>
                <a:latin typeface="Arial"/>
                <a:ea typeface="Arial"/>
                <a:cs typeface="Arial"/>
                <a:sym typeface="Arial"/>
              </a:rPr>
              <a:t>qq, E</a:t>
            </a:r>
            <a:r>
              <a:rPr baseline="-20250">
                <a:latin typeface="Arial"/>
                <a:ea typeface="Arial"/>
                <a:cs typeface="Arial"/>
                <a:sym typeface="Arial"/>
              </a:rPr>
              <a:t>CM</a:t>
            </a:r>
            <a:r>
              <a:rPr>
                <a:latin typeface="Arial"/>
                <a:ea typeface="Arial"/>
                <a:cs typeface="Arial"/>
                <a:sym typeface="Arial"/>
              </a:rPr>
              <a:t>=91.2 GeV, ILD Full Simulation [Suehara, TT]</a:t>
            </a:r>
          </a:p>
        </p:txBody>
      </p:sp>
      <p:sp>
        <p:nvSpPr>
          <p:cNvPr id="2066" name="Shape 2066"/>
          <p:cNvSpPr/>
          <p:nvPr/>
        </p:nvSpPr>
        <p:spPr>
          <a:xfrm>
            <a:off x="2010059" y="7784276"/>
            <a:ext cx="8847148" cy="98132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3000">
                <a:latin typeface="+mn-lt"/>
                <a:ea typeface="+mn-ea"/>
                <a:cs typeface="+mn-cs"/>
                <a:sym typeface="Calibri"/>
              </a:defRPr>
            </a:pPr>
            <a:r>
              <a:rPr>
                <a:latin typeface="Arial"/>
                <a:ea typeface="Arial"/>
                <a:cs typeface="Arial"/>
                <a:sym typeface="Arial"/>
              </a:rPr>
              <a:t>ILC detectors allow high performance b/c/g tagging</a:t>
            </a:r>
            <a:endParaRPr>
              <a:latin typeface="Arial"/>
              <a:ea typeface="Arial"/>
              <a:cs typeface="Arial"/>
              <a:sym typeface="Arial"/>
            </a:endParaRPr>
          </a:p>
          <a:p>
            <a:pPr>
              <a:defRPr sz="2400">
                <a:latin typeface="+mn-lt"/>
                <a:ea typeface="+mn-ea"/>
                <a:cs typeface="+mn-cs"/>
                <a:sym typeface="Calibri"/>
              </a:defRPr>
            </a:pPr>
            <a:r>
              <a:rPr sz="3000">
                <a:latin typeface="Arial"/>
                <a:ea typeface="Arial"/>
                <a:cs typeface="Arial"/>
                <a:sym typeface="Arial"/>
              </a:rPr>
              <a:t>Precise measurement of BR(H</a:t>
            </a:r>
            <a:r>
              <a:rPr sz="3000">
                <a:latin typeface="Wingdings"/>
                <a:ea typeface="Wingdings"/>
                <a:cs typeface="Wingdings"/>
                <a:sym typeface="Wingdings"/>
              </a:rPr>
              <a:t></a:t>
            </a:r>
            <a:r>
              <a:rPr sz="3000">
                <a:latin typeface="Arial"/>
                <a:ea typeface="Arial"/>
                <a:cs typeface="Arial"/>
                <a:sym typeface="Arial"/>
              </a:rPr>
              <a:t>bb, cc, gg)</a:t>
            </a:r>
          </a:p>
        </p:txBody>
      </p:sp>
      <p:sp>
        <p:nvSpPr>
          <p:cNvPr id="2067" name="Shape 2067"/>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069" name="Shape 2069"/>
          <p:cNvSpPr/>
          <p:nvPr/>
        </p:nvSpPr>
        <p:spPr>
          <a:xfrm>
            <a:off x="6718320" y="825500"/>
            <a:ext cx="5714980" cy="3214043"/>
          </a:xfrm>
          <a:prstGeom prst="rect">
            <a:avLst/>
          </a:prstGeom>
          <a:solidFill>
            <a:srgbClr val="00FDFF">
              <a:alpha val="9034"/>
            </a:srgbClr>
          </a:solidFill>
          <a:ln w="12700">
            <a:miter lim="400000"/>
          </a:ln>
        </p:spPr>
        <p:txBody>
          <a:bodyPr lIns="50800" tIns="50800" rIns="50800" bIns="50800" anchor="ctr"/>
          <a:lstStyle/>
          <a:p>
            <a:pPr algn="ctr" defTabSz="456406">
              <a:defRPr sz="38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2070" name="Shape 2070"/>
          <p:cNvSpPr/>
          <p:nvPr/>
        </p:nvSpPr>
        <p:spPr>
          <a:xfrm>
            <a:off x="590272" y="4235173"/>
            <a:ext cx="8779819" cy="4554935"/>
          </a:xfrm>
          <a:prstGeom prst="rect">
            <a:avLst/>
          </a:prstGeom>
          <a:solidFill>
            <a:srgbClr val="00FDFF">
              <a:alpha val="9034"/>
            </a:srgbClr>
          </a:solidFill>
          <a:ln w="12700">
            <a:miter lim="400000"/>
          </a:ln>
        </p:spPr>
        <p:txBody>
          <a:bodyPr lIns="50800" tIns="50800" rIns="50800" bIns="50800" anchor="ctr"/>
          <a:lstStyle/>
          <a:p>
            <a:pPr algn="ctr" defTabSz="456406">
              <a:defRPr sz="38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2071" name="Shape 207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456406"/>
          </a:lstStyle>
          <a:p>
            <a:pPr/>
            <a:fld id="{86CB4B4D-7CA3-9044-876B-883B54F8677D}" type="slidenum"/>
          </a:p>
        </p:txBody>
      </p:sp>
      <p:sp>
        <p:nvSpPr>
          <p:cNvPr id="2072" name="Shape 2072"/>
          <p:cNvSpPr/>
          <p:nvPr>
            <p:ph type="title"/>
          </p:nvPr>
        </p:nvSpPr>
        <p:spPr>
          <a:xfrm>
            <a:off x="101600" y="-188137"/>
            <a:ext cx="12801601" cy="1149046"/>
          </a:xfrm>
          <a:prstGeom prst="rect">
            <a:avLst/>
          </a:prstGeom>
        </p:spPr>
        <p:txBody>
          <a:bodyPr/>
          <a:lstStyle>
            <a:lvl1pPr defTabSz="456406">
              <a:defRPr sz="3800"/>
            </a:lvl1pPr>
          </a:lstStyle>
          <a:p>
            <a:pPr/>
            <a:r>
              <a:t>What observables limit the coupling precisions?</a:t>
            </a:r>
          </a:p>
        </p:txBody>
      </p:sp>
      <p:pic>
        <p:nvPicPr>
          <p:cNvPr id="2073" name="latex-image-7.pdf"/>
          <p:cNvPicPr>
            <a:picLocks noChangeAspect="1"/>
          </p:cNvPicPr>
          <p:nvPr/>
        </p:nvPicPr>
        <p:blipFill>
          <a:blip r:embed="rId2">
            <a:extLst/>
          </a:blip>
          <a:stretch>
            <a:fillRect/>
          </a:stretch>
        </p:blipFill>
        <p:spPr>
          <a:xfrm>
            <a:off x="6934200" y="985935"/>
            <a:ext cx="2708017" cy="389575"/>
          </a:xfrm>
          <a:prstGeom prst="rect">
            <a:avLst/>
          </a:prstGeom>
          <a:ln w="88900">
            <a:miter lim="400000"/>
          </a:ln>
        </p:spPr>
      </p:pic>
      <p:pic>
        <p:nvPicPr>
          <p:cNvPr id="2074" name="latex-image-23.pdf"/>
          <p:cNvPicPr>
            <a:picLocks noChangeAspect="1"/>
          </p:cNvPicPr>
          <p:nvPr/>
        </p:nvPicPr>
        <p:blipFill>
          <a:blip r:embed="rId3">
            <a:extLst/>
          </a:blip>
          <a:stretch>
            <a:fillRect/>
          </a:stretch>
        </p:blipFill>
        <p:spPr>
          <a:xfrm>
            <a:off x="764979" y="5562008"/>
            <a:ext cx="6959601" cy="939801"/>
          </a:xfrm>
          <a:prstGeom prst="rect">
            <a:avLst/>
          </a:prstGeom>
          <a:ln w="88900">
            <a:miter lim="400000"/>
          </a:ln>
        </p:spPr>
      </p:pic>
      <p:pic>
        <p:nvPicPr>
          <p:cNvPr id="2075" name="latex-image-6.pdf"/>
          <p:cNvPicPr>
            <a:picLocks noChangeAspect="1"/>
          </p:cNvPicPr>
          <p:nvPr/>
        </p:nvPicPr>
        <p:blipFill>
          <a:blip r:embed="rId4">
            <a:extLst/>
          </a:blip>
          <a:stretch>
            <a:fillRect/>
          </a:stretch>
        </p:blipFill>
        <p:spPr>
          <a:xfrm>
            <a:off x="1021685" y="4296454"/>
            <a:ext cx="3213101" cy="939801"/>
          </a:xfrm>
          <a:prstGeom prst="rect">
            <a:avLst/>
          </a:prstGeom>
          <a:ln w="88900">
            <a:miter lim="400000"/>
          </a:ln>
        </p:spPr>
      </p:pic>
      <p:pic>
        <p:nvPicPr>
          <p:cNvPr id="2076" name="latex-image-16.pdf"/>
          <p:cNvPicPr>
            <a:picLocks noChangeAspect="1"/>
          </p:cNvPicPr>
          <p:nvPr/>
        </p:nvPicPr>
        <p:blipFill>
          <a:blip r:embed="rId5">
            <a:extLst/>
          </a:blip>
          <a:stretch>
            <a:fillRect/>
          </a:stretch>
        </p:blipFill>
        <p:spPr>
          <a:xfrm>
            <a:off x="1466850" y="8269599"/>
            <a:ext cx="7327901" cy="419101"/>
          </a:xfrm>
          <a:prstGeom prst="rect">
            <a:avLst/>
          </a:prstGeom>
          <a:ln w="88900">
            <a:miter lim="400000"/>
          </a:ln>
        </p:spPr>
      </p:pic>
      <p:pic>
        <p:nvPicPr>
          <p:cNvPr id="2077" name="latex-image-17.pdf"/>
          <p:cNvPicPr>
            <a:picLocks noChangeAspect="1"/>
          </p:cNvPicPr>
          <p:nvPr/>
        </p:nvPicPr>
        <p:blipFill>
          <a:blip r:embed="rId6">
            <a:extLst/>
          </a:blip>
          <a:stretch>
            <a:fillRect/>
          </a:stretch>
        </p:blipFill>
        <p:spPr>
          <a:xfrm>
            <a:off x="1181100" y="6827561"/>
            <a:ext cx="7899401" cy="939801"/>
          </a:xfrm>
          <a:prstGeom prst="rect">
            <a:avLst/>
          </a:prstGeom>
          <a:ln w="88900">
            <a:miter lim="400000"/>
          </a:ln>
        </p:spPr>
      </p:pic>
      <p:pic>
        <p:nvPicPr>
          <p:cNvPr id="2078" name="latex-image-20.pdf"/>
          <p:cNvPicPr>
            <a:picLocks noChangeAspect="1"/>
          </p:cNvPicPr>
          <p:nvPr/>
        </p:nvPicPr>
        <p:blipFill>
          <a:blip r:embed="rId7">
            <a:extLst/>
          </a:blip>
          <a:stretch>
            <a:fillRect/>
          </a:stretch>
        </p:blipFill>
        <p:spPr>
          <a:xfrm>
            <a:off x="6982743" y="3205566"/>
            <a:ext cx="5067301" cy="723901"/>
          </a:xfrm>
          <a:prstGeom prst="rect">
            <a:avLst/>
          </a:prstGeom>
          <a:ln w="88900">
            <a:miter lim="400000"/>
          </a:ln>
        </p:spPr>
      </p:pic>
      <p:pic>
        <p:nvPicPr>
          <p:cNvPr id="2079" name="latex-image-19.pdf"/>
          <p:cNvPicPr>
            <a:picLocks noChangeAspect="1"/>
          </p:cNvPicPr>
          <p:nvPr/>
        </p:nvPicPr>
        <p:blipFill>
          <a:blip r:embed="rId8">
            <a:extLst/>
          </a:blip>
          <a:stretch>
            <a:fillRect/>
          </a:stretch>
        </p:blipFill>
        <p:spPr>
          <a:xfrm>
            <a:off x="6950993" y="1515179"/>
            <a:ext cx="5130801" cy="723901"/>
          </a:xfrm>
          <a:prstGeom prst="rect">
            <a:avLst/>
          </a:prstGeom>
          <a:ln w="88900">
            <a:miter lim="400000"/>
          </a:ln>
        </p:spPr>
      </p:pic>
      <p:pic>
        <p:nvPicPr>
          <p:cNvPr id="2080" name="pasted-image.pdf"/>
          <p:cNvPicPr>
            <a:picLocks noChangeAspect="1"/>
          </p:cNvPicPr>
          <p:nvPr/>
        </p:nvPicPr>
        <p:blipFill>
          <a:blip r:embed="rId9">
            <a:extLst/>
          </a:blip>
          <a:stretch>
            <a:fillRect/>
          </a:stretch>
        </p:blipFill>
        <p:spPr>
          <a:xfrm>
            <a:off x="6994872" y="2378748"/>
            <a:ext cx="4864101" cy="723901"/>
          </a:xfrm>
          <a:prstGeom prst="rect">
            <a:avLst/>
          </a:prstGeom>
          <a:ln w="88900">
            <a:miter lim="400000"/>
          </a:ln>
        </p:spPr>
      </p:pic>
      <p:sp>
        <p:nvSpPr>
          <p:cNvPr id="2081" name="Shape 2081"/>
          <p:cNvSpPr/>
          <p:nvPr/>
        </p:nvSpPr>
        <p:spPr>
          <a:xfrm>
            <a:off x="8142746" y="4307380"/>
            <a:ext cx="4413484" cy="1030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6406">
              <a:defRPr b="1" i="1" sz="3000">
                <a:solidFill>
                  <a:srgbClr val="FF2C79"/>
                </a:solidFill>
                <a:latin typeface="Helvetica Neue"/>
                <a:ea typeface="Helvetica Neue"/>
                <a:cs typeface="Helvetica Neue"/>
                <a:sym typeface="Helvetica Neue"/>
              </a:defRPr>
            </a:lvl1pPr>
          </a:lstStyle>
          <a:p>
            <a:pPr/>
            <a:r>
              <a:t>Both ZH and ννH productions matter!</a:t>
            </a:r>
          </a:p>
        </p:txBody>
      </p:sp>
      <p:sp>
        <p:nvSpPr>
          <p:cNvPr id="2082" name="Shape 2082"/>
          <p:cNvSpPr/>
          <p:nvPr/>
        </p:nvSpPr>
        <p:spPr>
          <a:xfrm>
            <a:off x="642428" y="951298"/>
            <a:ext cx="5130801" cy="421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marR="57799" defTabSz="1012031">
              <a:buClr>
                <a:srgbClr val="FFFDA3"/>
              </a:buClr>
              <a:buFont typeface="Tahoma"/>
              <a:tabLst>
                <a:tab pos="431800" algn="l"/>
                <a:tab pos="1993900" algn="l"/>
                <a:tab pos="2032000" algn="l"/>
              </a:tabLst>
              <a:defRPr b="1" i="1" sz="2800">
                <a:solidFill>
                  <a:srgbClr val="0433FF"/>
                </a:solidFill>
                <a:uFill>
                  <a:solidFill>
                    <a:srgbClr val="FFFB00"/>
                  </a:solidFill>
                </a:uFill>
                <a:latin typeface="Helvetica Neue"/>
                <a:ea typeface="Helvetica Neue"/>
                <a:cs typeface="Helvetica Neue"/>
                <a:sym typeface="Helvetica Neue"/>
              </a:defRPr>
            </a:lvl1pPr>
          </a:lstStyle>
          <a:p>
            <a:pPr/>
            <a:r>
              <a:t>The 4 most important ones</a:t>
            </a:r>
          </a:p>
        </p:txBody>
      </p:sp>
      <p:sp>
        <p:nvSpPr>
          <p:cNvPr id="2083" name="Shape 2083"/>
          <p:cNvSpPr/>
          <p:nvPr/>
        </p:nvSpPr>
        <p:spPr>
          <a:xfrm>
            <a:off x="6128052" y="8989571"/>
            <a:ext cx="6306821"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6406">
              <a:defRPr sz="2000">
                <a:latin typeface="Helvetica Neue"/>
                <a:ea typeface="Helvetica Neue"/>
                <a:cs typeface="Helvetica Neue"/>
                <a:sym typeface="Helvetica Neue"/>
              </a:defRPr>
            </a:lvl1pPr>
          </a:lstStyle>
          <a:p>
            <a:pPr/>
            <a:r>
              <a:t>For more details, see J.Tian @ Tokusui Workshop 2013</a:t>
            </a:r>
          </a:p>
        </p:txBody>
      </p:sp>
      <p:sp>
        <p:nvSpPr>
          <p:cNvPr id="2084" name="Shape 2084"/>
          <p:cNvSpPr/>
          <p:nvPr/>
        </p:nvSpPr>
        <p:spPr>
          <a:xfrm>
            <a:off x="10136721" y="5618267"/>
            <a:ext cx="1905001" cy="1168401"/>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algn="ctr" defTabSz="456406">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085" name="Shape 2085"/>
          <p:cNvSpPr/>
          <p:nvPr/>
        </p:nvSpPr>
        <p:spPr>
          <a:xfrm>
            <a:off x="10136721" y="7102287"/>
            <a:ext cx="1905001" cy="1168401"/>
          </a:xfrm>
          <a:prstGeom prst="rect">
            <a:avLst/>
          </a:prstGeom>
          <a:solidFill>
            <a:srgbClr val="FFFFFF">
              <a:alpha val="89999"/>
            </a:srgbClr>
          </a:solidFill>
          <a:ln w="12700">
            <a:solidFill>
              <a:srgbClr val="FFFFFF">
                <a:alpha val="89999"/>
              </a:srgbClr>
            </a:solidFill>
            <a:miter lim="400000"/>
          </a:ln>
          <a:effectLst>
            <a:outerShdw sx="100000" sy="100000" kx="0" ky="0" algn="b" rotWithShape="0" blurRad="101600" dist="63500" dir="2700000">
              <a:srgbClr val="000000">
                <a:alpha val="75000"/>
              </a:srgbClr>
            </a:outerShdw>
          </a:effectLst>
        </p:spPr>
        <p:txBody>
          <a:bodyPr lIns="0" tIns="0" rIns="0" bIns="0"/>
          <a:lstStyle/>
          <a:p>
            <a:pPr algn="ctr" defTabSz="456406">
              <a:buClr>
                <a:srgbClr val="000000"/>
              </a:buClr>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2086" name="-ννWWH-e+e.pdf"/>
          <p:cNvPicPr>
            <a:picLocks noChangeAspect="1"/>
          </p:cNvPicPr>
          <p:nvPr/>
        </p:nvPicPr>
        <p:blipFill>
          <a:blip r:embed="rId10">
            <a:extLst/>
          </a:blip>
          <a:stretch>
            <a:fillRect/>
          </a:stretch>
        </p:blipFill>
        <p:spPr>
          <a:xfrm>
            <a:off x="10378021" y="7042173"/>
            <a:ext cx="1435101" cy="1231901"/>
          </a:xfrm>
          <a:prstGeom prst="rect">
            <a:avLst/>
          </a:prstGeom>
          <a:ln w="88900">
            <a:miter lim="400000"/>
          </a:ln>
        </p:spPr>
      </p:pic>
      <p:pic>
        <p:nvPicPr>
          <p:cNvPr id="2087" name="ZZ-e+eH.pdf"/>
          <p:cNvPicPr>
            <a:picLocks noChangeAspect="1"/>
          </p:cNvPicPr>
          <p:nvPr/>
        </p:nvPicPr>
        <p:blipFill>
          <a:blip r:embed="rId11">
            <a:extLst/>
          </a:blip>
          <a:stretch>
            <a:fillRect/>
          </a:stretch>
        </p:blipFill>
        <p:spPr>
          <a:xfrm>
            <a:off x="10454221" y="5757967"/>
            <a:ext cx="1320801" cy="939801"/>
          </a:xfrm>
          <a:prstGeom prst="rect">
            <a:avLst/>
          </a:prstGeom>
          <a:ln w="88900">
            <a:miter lim="400000"/>
          </a:ln>
        </p:spPr>
      </p:pic>
      <p:sp>
        <p:nvSpPr>
          <p:cNvPr id="2088" name="Shape 2088"/>
          <p:cNvSpPr/>
          <p:nvPr/>
        </p:nvSpPr>
        <p:spPr>
          <a:xfrm>
            <a:off x="1052867" y="1498247"/>
            <a:ext cx="4864101" cy="19697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marR="57799" defTabSz="1012031">
              <a:lnSpc>
                <a:spcPct val="120000"/>
              </a:lnSpc>
              <a:buClr>
                <a:srgbClr val="FFFDA3"/>
              </a:buClr>
              <a:buFont typeface="Tahoma"/>
              <a:tabLst>
                <a:tab pos="431800" algn="l"/>
                <a:tab pos="1993900" algn="l"/>
                <a:tab pos="2032000" algn="l"/>
              </a:tabLst>
              <a:defRPr b="1" i="1" sz="2800">
                <a:solidFill>
                  <a:srgbClr val="0433FF"/>
                </a:solidFill>
                <a:uFill>
                  <a:solidFill>
                    <a:srgbClr val="FFFB00"/>
                  </a:solidFill>
                </a:uFill>
                <a:latin typeface="Helvetica Neue"/>
                <a:ea typeface="Helvetica Neue"/>
                <a:cs typeface="Helvetica Neue"/>
                <a:sym typeface="Helvetica Neue"/>
              </a:defRPr>
            </a:pPr>
            <a:r>
              <a:t>Y</a:t>
            </a:r>
            <a:r>
              <a:rPr baseline="-5999"/>
              <a:t>1 </a:t>
            </a:r>
            <a:r>
              <a:t>: recoil mass</a:t>
            </a:r>
          </a:p>
          <a:p>
            <a:pPr marL="112888" marR="57799" defTabSz="1012031">
              <a:lnSpc>
                <a:spcPct val="120000"/>
              </a:lnSpc>
              <a:buClr>
                <a:srgbClr val="FFFDA3"/>
              </a:buClr>
              <a:buFont typeface="Tahoma"/>
              <a:tabLst>
                <a:tab pos="431800" algn="l"/>
                <a:tab pos="1993900" algn="l"/>
                <a:tab pos="2032000" algn="l"/>
              </a:tabLst>
              <a:defRPr b="1" i="1" sz="2800">
                <a:solidFill>
                  <a:srgbClr val="0433FF"/>
                </a:solidFill>
                <a:uFill>
                  <a:solidFill>
                    <a:srgbClr val="FFFB00"/>
                  </a:solidFill>
                </a:uFill>
                <a:latin typeface="Helvetica Neue"/>
                <a:ea typeface="Helvetica Neue"/>
                <a:cs typeface="Helvetica Neue"/>
                <a:sym typeface="Helvetica Neue"/>
              </a:defRPr>
            </a:pPr>
            <a:r>
              <a:t>Y</a:t>
            </a:r>
            <a:r>
              <a:rPr baseline="-5999"/>
              <a:t>2 </a:t>
            </a:r>
            <a:r>
              <a:t>: WW-fusion h→bb</a:t>
            </a:r>
          </a:p>
          <a:p>
            <a:pPr marL="112888" marR="57799" defTabSz="1012031">
              <a:lnSpc>
                <a:spcPct val="120000"/>
              </a:lnSpc>
              <a:buClr>
                <a:srgbClr val="FFFDA3"/>
              </a:buClr>
              <a:buFont typeface="Tahoma"/>
              <a:tabLst>
                <a:tab pos="431800" algn="l"/>
                <a:tab pos="1993900" algn="l"/>
                <a:tab pos="2032000" algn="l"/>
              </a:tabLst>
              <a:defRPr b="1" i="1" sz="2800">
                <a:solidFill>
                  <a:srgbClr val="0433FF"/>
                </a:solidFill>
                <a:uFill>
                  <a:solidFill>
                    <a:srgbClr val="FFFB00"/>
                  </a:solidFill>
                </a:uFill>
                <a:latin typeface="Helvetica Neue"/>
                <a:ea typeface="Helvetica Neue"/>
                <a:cs typeface="Helvetica Neue"/>
                <a:sym typeface="Helvetica Neue"/>
              </a:defRPr>
            </a:pPr>
            <a:r>
              <a:t>Y</a:t>
            </a:r>
            <a:r>
              <a:rPr baseline="-5999"/>
              <a:t>3 </a:t>
            </a:r>
            <a:r>
              <a:t>: higgsstrahlung h→bb</a:t>
            </a:r>
          </a:p>
          <a:p>
            <a:pPr marL="112888" marR="57799" defTabSz="1012031">
              <a:lnSpc>
                <a:spcPct val="120000"/>
              </a:lnSpc>
              <a:buClr>
                <a:srgbClr val="FFFDA3"/>
              </a:buClr>
              <a:buFont typeface="Tahoma"/>
              <a:tabLst>
                <a:tab pos="431800" algn="l"/>
                <a:tab pos="1993900" algn="l"/>
                <a:tab pos="2032000" algn="l"/>
              </a:tabLst>
              <a:defRPr b="1" i="1" sz="2800">
                <a:solidFill>
                  <a:srgbClr val="0433FF"/>
                </a:solidFill>
                <a:uFill>
                  <a:solidFill>
                    <a:srgbClr val="FFFB00"/>
                  </a:solidFill>
                </a:uFill>
                <a:latin typeface="Helvetica Neue"/>
                <a:ea typeface="Helvetica Neue"/>
                <a:cs typeface="Helvetica Neue"/>
                <a:sym typeface="Helvetica Neue"/>
              </a:defRPr>
            </a:pPr>
            <a:r>
              <a:t>Y</a:t>
            </a:r>
            <a:r>
              <a:rPr baseline="-5999"/>
              <a:t>4 </a:t>
            </a:r>
            <a:r>
              <a:t>: WW-fusion h→WW*</a:t>
            </a:r>
          </a:p>
        </p:txBody>
      </p:sp>
      <p:sp>
        <p:nvSpPr>
          <p:cNvPr id="2089" name="Shape 2089"/>
          <p:cNvSpPr/>
          <p:nvPr/>
        </p:nvSpPr>
        <p:spPr>
          <a:xfrm rot="8604059">
            <a:off x="4773380" y="3826305"/>
            <a:ext cx="2116956" cy="613046"/>
          </a:xfrm>
          <a:prstGeom prst="rightArrow">
            <a:avLst>
              <a:gd name="adj1" fmla="val 32000"/>
              <a:gd name="adj2" fmla="val 132584"/>
            </a:avLst>
          </a:prstGeom>
          <a:blipFill>
            <a:blip r:embed="rId12"/>
          </a:blipFill>
          <a:ln w="12700">
            <a:miter lim="400000"/>
          </a:ln>
          <a:effectLst>
            <a:outerShdw sx="100000" sy="100000" kx="0" ky="0" algn="b" rotWithShape="0" blurRad="25400" dist="12700" dir="5400000">
              <a:srgbClr val="000000">
                <a:alpha val="50000"/>
              </a:srgbClr>
            </a:outerShdw>
          </a:effectLst>
        </p:spPr>
        <p:txBody>
          <a:bodyPr lIns="50800" tIns="50800" rIns="50800" bIns="50800" anchor="ctr"/>
          <a:lstStyle/>
          <a:p>
            <a:pPr algn="ctr" defTabSz="584200">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1" name="Shape 2091"/>
          <p:cNvSpPr/>
          <p:nvPr/>
        </p:nvSpPr>
        <p:spPr>
          <a:xfrm>
            <a:off x="505743" y="-114300"/>
            <a:ext cx="11988801" cy="1803401"/>
          </a:xfrm>
          <a:prstGeom prst="rect">
            <a:avLst/>
          </a:prstGeom>
          <a:ln w="12700">
            <a:miter lim="400000"/>
          </a:ln>
          <a:effectLst>
            <a:outerShdw sx="100000" sy="100000" kx="0" ky="0" algn="b" rotWithShape="0" blurRad="38100" dist="25400" dir="2700000">
              <a:srgbClr val="000000">
                <a:alpha val="42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buClr>
                <a:srgbClr val="FFFED5"/>
              </a:buClr>
              <a:buFont typeface="Tahoma"/>
              <a:defRPr sz="4800">
                <a:solidFill>
                  <a:srgbClr val="2E467F"/>
                </a:solidFill>
                <a:latin typeface="Helvetica Neue"/>
                <a:ea typeface="Helvetica Neue"/>
                <a:cs typeface="Helvetica Neue"/>
                <a:sym typeface="Helvetica Neue"/>
              </a:defRPr>
            </a:pPr>
            <a:r>
              <a:t>Top Yukawa Coupling</a:t>
            </a:r>
            <a:br/>
            <a:r>
              <a:rPr sz="3000"/>
              <a:t>The largest among matter fermions, but not yet directly observed</a:t>
            </a:r>
            <a:br>
              <a:rPr sz="3000"/>
            </a:br>
          </a:p>
        </p:txBody>
      </p:sp>
      <p:sp>
        <p:nvSpPr>
          <p:cNvPr id="2092" name="Shape 2092"/>
          <p:cNvSpPr/>
          <p:nvPr/>
        </p:nvSpPr>
        <p:spPr>
          <a:xfrm>
            <a:off x="6680200" y="7454900"/>
            <a:ext cx="5892800" cy="1358900"/>
          </a:xfrm>
          <a:prstGeom prst="rect">
            <a:avLst/>
          </a:prstGeom>
          <a:solidFill>
            <a:srgbClr val="C6E6E9"/>
          </a:solidFill>
          <a:ln w="3175">
            <a:solidFill>
              <a:srgbClr val="C2E2E5"/>
            </a:solidFill>
            <a:miter lim="400000"/>
          </a:ln>
          <a:effectLst>
            <a:outerShdw sx="100000" sy="100000" kx="0" ky="0" algn="b" rotWithShape="0" blurRad="25400" dist="12700" dir="5400000">
              <a:srgbClr val="929292">
                <a:alpha val="34997"/>
              </a:srgbClr>
            </a:outerShdw>
          </a:effectLst>
        </p:spPr>
        <p:txBody>
          <a:bodyPr lIns="50800" tIns="50800" rIns="50800" bIns="50800" anchor="ctr"/>
          <a:lstStyle/>
          <a:p>
            <a:pPr marL="57799" marR="57799" defTabSz="1295400">
              <a:defRPr sz="3000">
                <a:uFill>
                  <a:solidFill>
                    <a:srgbClr val="000000"/>
                  </a:solidFill>
                </a:uFill>
                <a:latin typeface="Arial"/>
                <a:ea typeface="Arial"/>
                <a:cs typeface="Arial"/>
                <a:sym typeface="Arial"/>
              </a:defRPr>
            </a:pPr>
          </a:p>
        </p:txBody>
      </p:sp>
      <p:pic>
        <p:nvPicPr>
          <p:cNvPr id="2093" name="droppedImage.pdf"/>
          <p:cNvPicPr>
            <a:picLocks noChangeAspect="1"/>
          </p:cNvPicPr>
          <p:nvPr/>
        </p:nvPicPr>
        <p:blipFill>
          <a:blip r:embed="rId2">
            <a:extLst/>
          </a:blip>
          <a:stretch>
            <a:fillRect/>
          </a:stretch>
        </p:blipFill>
        <p:spPr>
          <a:xfrm>
            <a:off x="6934200" y="7353427"/>
            <a:ext cx="3073791" cy="723901"/>
          </a:xfrm>
          <a:prstGeom prst="rect">
            <a:avLst/>
          </a:prstGeom>
          <a:ln w="88900">
            <a:miter lim="400000"/>
          </a:ln>
        </p:spPr>
      </p:pic>
      <p:sp>
        <p:nvSpPr>
          <p:cNvPr id="2094" name="Shape 2094"/>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95" name="Shape 2095"/>
          <p:cNvSpPr/>
          <p:nvPr/>
        </p:nvSpPr>
        <p:spPr>
          <a:xfrm>
            <a:off x="7518400" y="6642100"/>
            <a:ext cx="4953000" cy="736600"/>
          </a:xfrm>
          <a:prstGeom prst="rect">
            <a:avLst/>
          </a:prstGeom>
          <a:ln w="12700">
            <a:miter lim="400000"/>
          </a:ln>
          <a:effectLst>
            <a:outerShdw sx="100000" sy="100000" kx="0" ky="0" algn="b" rotWithShape="0" blurRad="38100" dist="254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4349AA"/>
              </a:buClr>
              <a:buFont typeface="Helvetica"/>
              <a:defRPr sz="2200">
                <a:solidFill>
                  <a:srgbClr val="4349AA"/>
                </a:solidFill>
                <a:uFill>
                  <a:solidFill>
                    <a:srgbClr val="4349AA"/>
                  </a:solidFill>
                </a:uFill>
              </a:defRPr>
            </a:lvl1pPr>
          </a:lstStyle>
          <a:p>
            <a:pPr/>
            <a:r>
              <a:t>A factor of 2 enhancement from QCD bound-state effects</a:t>
            </a:r>
          </a:p>
        </p:txBody>
      </p:sp>
      <p:sp>
        <p:nvSpPr>
          <p:cNvPr id="2096" name="Shape 2096"/>
          <p:cNvSpPr/>
          <p:nvPr/>
        </p:nvSpPr>
        <p:spPr>
          <a:xfrm>
            <a:off x="6718300" y="8597900"/>
            <a:ext cx="1905000"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295400">
              <a:buClr>
                <a:srgbClr val="2E467F"/>
              </a:buClr>
              <a:buFont typeface="Helvetica"/>
              <a:tabLst>
                <a:tab pos="558800" algn="l"/>
                <a:tab pos="2565400" algn="l"/>
                <a:tab pos="2603500" algn="l"/>
              </a:tabLst>
              <a:defRPr>
                <a:solidFill>
                  <a:srgbClr val="2E467F"/>
                </a:solidFill>
                <a:uFill>
                  <a:solidFill>
                    <a:srgbClr val="2E467F"/>
                  </a:solidFill>
                </a:uFill>
              </a:defRPr>
            </a:lvl1pPr>
          </a:lstStyle>
          <a:p>
            <a:pPr/>
            <a:r>
              <a:t>Tony Price, LCWS12</a:t>
            </a:r>
          </a:p>
        </p:txBody>
      </p:sp>
      <p:sp>
        <p:nvSpPr>
          <p:cNvPr id="2097" name="Shape 2097"/>
          <p:cNvSpPr/>
          <p:nvPr/>
        </p:nvSpPr>
        <p:spPr>
          <a:xfrm>
            <a:off x="622300" y="7391400"/>
            <a:ext cx="4953001" cy="736600"/>
          </a:xfrm>
          <a:prstGeom prst="rect">
            <a:avLst/>
          </a:prstGeom>
          <a:ln w="12700">
            <a:miter lim="400000"/>
          </a:ln>
          <a:effectLst>
            <a:outerShdw sx="100000" sy="100000" kx="0" ky="0" algn="b" rotWithShape="0" blurRad="38100" dist="254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4349AA"/>
              </a:buClr>
              <a:buFont typeface="Helvetica"/>
              <a:defRPr sz="2200">
                <a:solidFill>
                  <a:srgbClr val="4349AA"/>
                </a:solidFill>
                <a:uFill>
                  <a:solidFill>
                    <a:srgbClr val="4349AA"/>
                  </a:solidFill>
                </a:uFill>
              </a:defRPr>
            </a:lvl1pPr>
          </a:lstStyle>
          <a:p>
            <a:pPr/>
            <a:r>
              <a:t>Cross section maximum at around Ecm = 800GeV</a:t>
            </a:r>
          </a:p>
        </p:txBody>
      </p:sp>
      <p:sp>
        <p:nvSpPr>
          <p:cNvPr id="2098" name="Shape 2098"/>
          <p:cNvSpPr/>
          <p:nvPr/>
        </p:nvSpPr>
        <p:spPr>
          <a:xfrm>
            <a:off x="596900" y="8255000"/>
            <a:ext cx="2070101"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295400">
              <a:buClr>
                <a:srgbClr val="2E467F"/>
              </a:buClr>
              <a:buFont typeface="Helvetica"/>
              <a:tabLst>
                <a:tab pos="558800" algn="l"/>
                <a:tab pos="2565400" algn="l"/>
                <a:tab pos="2603500" algn="l"/>
              </a:tabLst>
              <a:defRPr>
                <a:solidFill>
                  <a:srgbClr val="2E467F"/>
                </a:solidFill>
                <a:uFill>
                  <a:solidFill>
                    <a:srgbClr val="2E467F"/>
                  </a:solidFill>
                </a:uFill>
              </a:defRPr>
            </a:lvl1pPr>
          </a:lstStyle>
          <a:p>
            <a:pPr/>
            <a:r>
              <a:t>Philipp Roloff, LCWS12 </a:t>
            </a:r>
          </a:p>
        </p:txBody>
      </p:sp>
      <p:sp>
        <p:nvSpPr>
          <p:cNvPr id="2099" name="Shape 2099"/>
          <p:cNvSpPr/>
          <p:nvPr/>
        </p:nvSpPr>
        <p:spPr>
          <a:xfrm>
            <a:off x="596900" y="8521700"/>
            <a:ext cx="1905001"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295400">
              <a:buClr>
                <a:srgbClr val="2E467F"/>
              </a:buClr>
              <a:buFont typeface="Helvetica"/>
              <a:tabLst>
                <a:tab pos="558800" algn="l"/>
                <a:tab pos="2565400" algn="l"/>
                <a:tab pos="2603500" algn="l"/>
              </a:tabLst>
              <a:defRPr>
                <a:solidFill>
                  <a:srgbClr val="2E467F"/>
                </a:solidFill>
                <a:uFill>
                  <a:solidFill>
                    <a:srgbClr val="2E467F"/>
                  </a:solidFill>
                </a:uFill>
              </a:defRPr>
            </a:lvl1pPr>
          </a:lstStyle>
          <a:p>
            <a:pPr/>
            <a:r>
              <a:t>Tony Price, LCWS12</a:t>
            </a:r>
          </a:p>
        </p:txBody>
      </p:sp>
      <p:sp>
        <p:nvSpPr>
          <p:cNvPr id="2100" name="Shape 2100"/>
          <p:cNvSpPr/>
          <p:nvPr/>
        </p:nvSpPr>
        <p:spPr>
          <a:xfrm>
            <a:off x="7424859" y="8915400"/>
            <a:ext cx="4762501" cy="635000"/>
          </a:xfrm>
          <a:prstGeom prst="rect">
            <a:avLst/>
          </a:prstGeom>
          <a:ln w="12700">
            <a:miter lim="400000"/>
          </a:ln>
          <a:effectLst>
            <a:outerShdw sx="100000" sy="100000" kx="0" ky="0" algn="b" rotWithShape="0" blurRad="38100" dist="254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p>
            <a:pPr defTabSz="1295400">
              <a:buClr>
                <a:srgbClr val="4349AA"/>
              </a:buClr>
              <a:buFont typeface="Helvetica"/>
              <a:defRPr sz="2000">
                <a:solidFill>
                  <a:srgbClr val="4349AA"/>
                </a:solidFill>
                <a:uFill>
                  <a:solidFill>
                    <a:srgbClr val="4349AA"/>
                  </a:solidFill>
                </a:uFill>
              </a:defRPr>
            </a:pPr>
            <a:r>
              <a:t>Notice σ(500+20GeV)/σ(500GeV) ~ 2</a:t>
            </a:r>
          </a:p>
          <a:p>
            <a:pPr defTabSz="1295400">
              <a:buClr>
                <a:srgbClr val="4349AA"/>
              </a:buClr>
              <a:buFont typeface="Helvetica"/>
              <a:defRPr sz="2000">
                <a:solidFill>
                  <a:srgbClr val="4349AA"/>
                </a:solidFill>
                <a:uFill>
                  <a:solidFill>
                    <a:srgbClr val="4349AA"/>
                  </a:solidFill>
                </a:uFill>
              </a:defRPr>
            </a:pPr>
            <a:r>
              <a:t>Moving up a little bit helps significantly!</a:t>
            </a:r>
          </a:p>
        </p:txBody>
      </p:sp>
      <p:sp>
        <p:nvSpPr>
          <p:cNvPr id="2101" name="Shape 2101"/>
          <p:cNvSpPr/>
          <p:nvPr/>
        </p:nvSpPr>
        <p:spPr>
          <a:xfrm>
            <a:off x="10236200" y="1733550"/>
            <a:ext cx="977900" cy="368300"/>
          </a:xfrm>
          <a:prstGeom prst="rect">
            <a:avLst/>
          </a:prstGeom>
          <a:ln w="12700">
            <a:miter lim="400000"/>
          </a:ln>
          <a:effectLst>
            <a:outerShdw sx="100000" sy="100000" kx="0" ky="0" algn="b" rotWithShape="0" blurRad="38100" dist="25400" dir="270000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4349AA"/>
              </a:buClr>
              <a:buFont typeface="Helvetica"/>
              <a:defRPr sz="2200">
                <a:solidFill>
                  <a:srgbClr val="4349AA"/>
                </a:solidFill>
                <a:uFill>
                  <a:solidFill>
                    <a:srgbClr val="4349AA"/>
                  </a:solidFill>
                </a:uFill>
              </a:defRPr>
            </a:lvl1pPr>
          </a:lstStyle>
          <a:p>
            <a:pPr/>
            <a:r>
              <a:t>H-&gt; bb</a:t>
            </a:r>
          </a:p>
        </p:txBody>
      </p:sp>
      <p:pic>
        <p:nvPicPr>
          <p:cNvPr id="2102" name="droppedImage.pdf"/>
          <p:cNvPicPr>
            <a:picLocks noChangeAspect="1"/>
          </p:cNvPicPr>
          <p:nvPr/>
        </p:nvPicPr>
        <p:blipFill>
          <a:blip r:embed="rId3">
            <a:extLst/>
          </a:blip>
          <a:stretch>
            <a:fillRect/>
          </a:stretch>
        </p:blipFill>
        <p:spPr>
          <a:xfrm>
            <a:off x="10545915" y="7490916"/>
            <a:ext cx="1905001" cy="461368"/>
          </a:xfrm>
          <a:prstGeom prst="rect">
            <a:avLst/>
          </a:prstGeom>
          <a:ln w="88900">
            <a:miter lim="400000"/>
          </a:ln>
        </p:spPr>
      </p:pic>
      <p:sp>
        <p:nvSpPr>
          <p:cNvPr id="2103" name="Shape 2103"/>
          <p:cNvSpPr/>
          <p:nvPr/>
        </p:nvSpPr>
        <p:spPr>
          <a:xfrm>
            <a:off x="10350500" y="8572500"/>
            <a:ext cx="2222500"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295400">
              <a:buClr>
                <a:srgbClr val="2E467F"/>
              </a:buClr>
              <a:buFont typeface="Helvetica"/>
              <a:tabLst>
                <a:tab pos="558800" algn="l"/>
                <a:tab pos="2565400" algn="l"/>
                <a:tab pos="2603500" algn="l"/>
              </a:tabLst>
              <a:defRPr>
                <a:solidFill>
                  <a:srgbClr val="2E467F"/>
                </a:solidFill>
                <a:uFill>
                  <a:solidFill>
                    <a:srgbClr val="2E467F"/>
                  </a:solidFill>
                </a:uFill>
              </a:defRPr>
            </a:lvl1pPr>
          </a:lstStyle>
          <a:p>
            <a:pPr/>
            <a:r>
              <a:t>scaled from mH=120 GeV</a:t>
            </a:r>
          </a:p>
        </p:txBody>
      </p:sp>
      <p:sp>
        <p:nvSpPr>
          <p:cNvPr id="2104" name="Shape 2104"/>
          <p:cNvSpPr/>
          <p:nvPr/>
        </p:nvSpPr>
        <p:spPr>
          <a:xfrm>
            <a:off x="571500" y="8788400"/>
            <a:ext cx="2959101"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295400">
              <a:buClr>
                <a:srgbClr val="2E467F"/>
              </a:buClr>
              <a:buFont typeface="Helvetica"/>
              <a:tabLst>
                <a:tab pos="558800" algn="l"/>
                <a:tab pos="2565400" algn="l"/>
                <a:tab pos="2603500" algn="l"/>
              </a:tabLst>
              <a:defRPr sz="2200">
                <a:solidFill>
                  <a:srgbClr val="2E467F"/>
                </a:solidFill>
                <a:uFill>
                  <a:solidFill>
                    <a:srgbClr val="2E467F"/>
                  </a:solidFill>
                </a:uFill>
              </a:defRPr>
            </a:lvl1pPr>
          </a:lstStyle>
          <a:p>
            <a:pPr/>
            <a:r>
              <a:t>DBD Full Simulation</a:t>
            </a:r>
          </a:p>
        </p:txBody>
      </p:sp>
      <p:pic>
        <p:nvPicPr>
          <p:cNvPr id="2105" name="-e+e-ttH.pdf"/>
          <p:cNvPicPr>
            <a:picLocks noChangeAspect="1"/>
          </p:cNvPicPr>
          <p:nvPr/>
        </p:nvPicPr>
        <p:blipFill>
          <a:blip r:embed="rId4">
            <a:extLst/>
          </a:blip>
          <a:stretch>
            <a:fillRect/>
          </a:stretch>
        </p:blipFill>
        <p:spPr>
          <a:xfrm>
            <a:off x="7747000" y="1193800"/>
            <a:ext cx="2159000" cy="1542143"/>
          </a:xfrm>
          <a:prstGeom prst="rect">
            <a:avLst/>
          </a:prstGeom>
          <a:ln w="88900">
            <a:miter lim="400000"/>
          </a:ln>
        </p:spPr>
      </p:pic>
      <p:pic>
        <p:nvPicPr>
          <p:cNvPr id="2106" name="droppedImage.pdf"/>
          <p:cNvPicPr>
            <a:picLocks noChangeAspect="1"/>
          </p:cNvPicPr>
          <p:nvPr/>
        </p:nvPicPr>
        <p:blipFill>
          <a:blip r:embed="rId5">
            <a:extLst/>
          </a:blip>
          <a:stretch>
            <a:fillRect/>
          </a:stretch>
        </p:blipFill>
        <p:spPr>
          <a:xfrm>
            <a:off x="7606162" y="7886700"/>
            <a:ext cx="4040876" cy="723900"/>
          </a:xfrm>
          <a:prstGeom prst="rect">
            <a:avLst/>
          </a:prstGeom>
          <a:ln w="88900">
            <a:miter lim="400000"/>
          </a:ln>
        </p:spPr>
      </p:pic>
      <p:pic>
        <p:nvPicPr>
          <p:cNvPr id="2107" name="sigmatth.png"/>
          <p:cNvPicPr>
            <a:picLocks noChangeAspect="1"/>
          </p:cNvPicPr>
          <p:nvPr/>
        </p:nvPicPr>
        <p:blipFill>
          <a:blip r:embed="rId6">
            <a:extLst/>
          </a:blip>
          <a:stretch>
            <a:fillRect/>
          </a:stretch>
        </p:blipFill>
        <p:spPr>
          <a:xfrm>
            <a:off x="489008" y="1338733"/>
            <a:ext cx="6256710" cy="5925667"/>
          </a:xfrm>
          <a:prstGeom prst="rect">
            <a:avLst/>
          </a:prstGeom>
          <a:ln w="88900">
            <a:miter lim="400000"/>
          </a:ln>
        </p:spPr>
      </p:pic>
      <p:pic>
        <p:nvPicPr>
          <p:cNvPr id="2108" name="mtt.png"/>
          <p:cNvPicPr>
            <a:picLocks noChangeAspect="1"/>
          </p:cNvPicPr>
          <p:nvPr/>
        </p:nvPicPr>
        <p:blipFill>
          <a:blip r:embed="rId7">
            <a:extLst/>
          </a:blip>
          <a:stretch>
            <a:fillRect/>
          </a:stretch>
        </p:blipFill>
        <p:spPr>
          <a:xfrm>
            <a:off x="7680021" y="2654299"/>
            <a:ext cx="4252178" cy="4027196"/>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0" name="Shape 2110"/>
          <p:cNvSpPr/>
          <p:nvPr/>
        </p:nvSpPr>
        <p:spPr>
          <a:xfrm>
            <a:off x="7480300" y="3276600"/>
            <a:ext cx="5143500" cy="2514600"/>
          </a:xfrm>
          <a:prstGeom prst="rect">
            <a:avLst/>
          </a:prstGeom>
          <a:solidFill>
            <a:srgbClr val="C6E6E9"/>
          </a:solidFill>
          <a:ln w="12700">
            <a:miter lim="400000"/>
          </a:ln>
        </p:spPr>
        <p:txBody>
          <a:bodyPr lIns="50800" tIns="50800" rIns="50800" bIns="50800" anchor="ctr"/>
          <a:lstStyle/>
          <a:p>
            <a:pPr algn="ctr" defTabSz="584200">
              <a:defRPr sz="3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111" name="Shape 2111"/>
          <p:cNvSpPr/>
          <p:nvPr/>
        </p:nvSpPr>
        <p:spPr>
          <a:xfrm>
            <a:off x="353343" y="-177800"/>
            <a:ext cx="12280901" cy="1320800"/>
          </a:xfrm>
          <a:prstGeom prst="rect">
            <a:avLst/>
          </a:prstGeom>
          <a:ln w="12700">
            <a:miter lim="400000"/>
          </a:ln>
          <a:effectLst>
            <a:outerShdw sx="100000" sy="100000" kx="0" ky="0" algn="b" rotWithShape="0" blurRad="50800" dist="38100" dir="2700000">
              <a:srgbClr val="000000">
                <a:alpha val="42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lnSpc>
                <a:spcPct val="70000"/>
              </a:lnSpc>
              <a:buClr>
                <a:srgbClr val="FFFED5"/>
              </a:buClr>
              <a:buFont typeface="Tahoma"/>
              <a:defRPr sz="4200">
                <a:solidFill>
                  <a:srgbClr val="2E467F"/>
                </a:solidFill>
                <a:latin typeface="Helvetica Neue"/>
                <a:ea typeface="Helvetica Neue"/>
                <a:cs typeface="Helvetica Neue"/>
                <a:sym typeface="Helvetica Neue"/>
              </a:defRPr>
            </a:pPr>
            <a:r>
              <a:t>Expected Coupling Precision as a Function of Ecm</a:t>
            </a:r>
            <a:br/>
          </a:p>
        </p:txBody>
      </p:sp>
      <p:sp>
        <p:nvSpPr>
          <p:cNvPr id="2112" name="Shape 2112"/>
          <p:cNvSpPr/>
          <p:nvPr>
            <p:ph type="sldNum" sz="quarter" idx="2"/>
          </p:nvPr>
        </p:nvSpPr>
        <p:spPr>
          <a:xfrm>
            <a:off x="12103100" y="9093200"/>
            <a:ext cx="342900" cy="406400"/>
          </a:xfrm>
          <a:prstGeom prst="rect">
            <a:avLst/>
          </a:prstGeom>
          <a:extLst>
            <a:ext uri="{C572A759-6A51-4108-AA02-DFA0A04FC94B}">
              <ma14:wrappingTextBoxFlag xmlns:ma14="http://schemas.microsoft.com/office/mac/drawingml/2011/main" val="1"/>
            </a:ext>
          </a:extLst>
        </p:spPr>
        <p:txBody>
          <a:bodyPr/>
          <a:lstStyle>
            <a:lvl1pPr marR="685800">
              <a:defRPr sz="1800">
                <a:solidFill>
                  <a:srgbClr val="93741C"/>
                </a:solidFill>
                <a:latin typeface="Palatino"/>
                <a:ea typeface="Palatino"/>
                <a:cs typeface="Palatino"/>
                <a:sym typeface="Palatino"/>
              </a:defRPr>
            </a:lvl1pPr>
          </a:lstStyle>
          <a:p>
            <a:pPr/>
            <a:fld id="{86CB4B4D-7CA3-9044-876B-883B54F8677D}" type="slidenum"/>
          </a:p>
        </p:txBody>
      </p:sp>
      <p:pic>
        <p:nvPicPr>
          <p:cNvPr id="2113" name="sensitive_factor_125.pdf"/>
          <p:cNvPicPr>
            <a:picLocks noChangeAspect="1"/>
          </p:cNvPicPr>
          <p:nvPr/>
        </p:nvPicPr>
        <p:blipFill>
          <a:blip r:embed="rId2">
            <a:extLst/>
          </a:blip>
          <a:stretch>
            <a:fillRect/>
          </a:stretch>
        </p:blipFill>
        <p:spPr>
          <a:xfrm>
            <a:off x="723900" y="939800"/>
            <a:ext cx="6263283" cy="4241800"/>
          </a:xfrm>
          <a:prstGeom prst="rect">
            <a:avLst/>
          </a:prstGeom>
          <a:ln w="88900">
            <a:miter lim="400000"/>
          </a:ln>
          <a:effectLst>
            <a:outerShdw sx="100000" sy="100000" kx="0" ky="0" algn="b" rotWithShape="0" blurRad="38100" dist="12700" dir="5400000">
              <a:srgbClr val="929292">
                <a:alpha val="34998"/>
              </a:srgbClr>
            </a:outerShdw>
          </a:effectLst>
        </p:spPr>
      </p:pic>
      <p:pic>
        <p:nvPicPr>
          <p:cNvPr id="2114" name="droppedImage.pdf"/>
          <p:cNvPicPr>
            <a:picLocks noChangeAspect="1"/>
          </p:cNvPicPr>
          <p:nvPr/>
        </p:nvPicPr>
        <p:blipFill>
          <a:blip r:embed="rId3">
            <a:extLst/>
          </a:blip>
          <a:stretch>
            <a:fillRect/>
          </a:stretch>
        </p:blipFill>
        <p:spPr>
          <a:xfrm>
            <a:off x="8661400" y="1408545"/>
            <a:ext cx="2273300" cy="826655"/>
          </a:xfrm>
          <a:prstGeom prst="rect">
            <a:avLst/>
          </a:prstGeom>
          <a:ln w="88900">
            <a:miter lim="400000"/>
          </a:ln>
        </p:spPr>
      </p:pic>
      <p:sp>
        <p:nvSpPr>
          <p:cNvPr id="2115" name="Shape 2115"/>
          <p:cNvSpPr/>
          <p:nvPr/>
        </p:nvSpPr>
        <p:spPr>
          <a:xfrm>
            <a:off x="7607300" y="5816600"/>
            <a:ext cx="516890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65100" defTabSz="647700">
              <a:lnSpc>
                <a:spcPts val="2800"/>
              </a:lnSpc>
              <a:tabLst>
                <a:tab pos="800100" algn="l"/>
                <a:tab pos="6388100" algn="l"/>
              </a:tabLst>
              <a:defRPr sz="2400">
                <a:latin typeface="Helvetica Neue Medium"/>
                <a:ea typeface="Helvetica Neue Medium"/>
                <a:cs typeface="Helvetica Neue Medium"/>
                <a:sym typeface="Helvetica Neue Medium"/>
              </a:defRPr>
            </a:lvl1pPr>
          </a:lstStyle>
          <a:p>
            <a:pPr/>
            <a:r>
              <a:t>⇒ F grows quickly with Ecm !</a:t>
            </a:r>
          </a:p>
        </p:txBody>
      </p:sp>
      <p:sp>
        <p:nvSpPr>
          <p:cNvPr id="2116" name="Shape 2116"/>
          <p:cNvSpPr/>
          <p:nvPr/>
        </p:nvSpPr>
        <p:spPr>
          <a:xfrm>
            <a:off x="8318500" y="6934200"/>
            <a:ext cx="361950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65100" defTabSz="647700">
              <a:lnSpc>
                <a:spcPts val="2800"/>
              </a:lnSpc>
              <a:tabLst>
                <a:tab pos="800100" algn="l"/>
                <a:tab pos="6388100" algn="l"/>
              </a:tabLst>
              <a:defRPr sz="2400">
                <a:latin typeface="Helvetica Neue Medium"/>
                <a:ea typeface="Helvetica Neue Medium"/>
                <a:cs typeface="Helvetica Neue Medium"/>
                <a:sym typeface="Helvetica Neue Medium"/>
              </a:defRPr>
            </a:lvl1pPr>
          </a:lstStyle>
          <a:p>
            <a:pPr/>
            <a:r>
              <a:t>optimal Ecm ~ 500 GeV</a:t>
            </a:r>
          </a:p>
        </p:txBody>
      </p:sp>
      <p:sp>
        <p:nvSpPr>
          <p:cNvPr id="2117" name="Shape 2117"/>
          <p:cNvSpPr/>
          <p:nvPr/>
        </p:nvSpPr>
        <p:spPr>
          <a:xfrm>
            <a:off x="7378700" y="7353300"/>
            <a:ext cx="5346700" cy="8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65100" defTabSz="647700">
              <a:lnSpc>
                <a:spcPts val="2800"/>
              </a:lnSpc>
              <a:tabLst>
                <a:tab pos="800100" algn="l"/>
                <a:tab pos="6388100" algn="l"/>
              </a:tabLst>
              <a:defRPr sz="2400">
                <a:latin typeface="Helvetica Neue Medium"/>
                <a:ea typeface="Helvetica Neue Medium"/>
                <a:cs typeface="Helvetica Neue Medium"/>
                <a:sym typeface="Helvetica Neue Medium"/>
              </a:defRPr>
            </a:lvl1pPr>
          </a:lstStyle>
          <a:p>
            <a:pPr/>
            <a:r>
              <a:t>though the cross section maximum is at around Ecm = 600 GeV</a:t>
            </a:r>
          </a:p>
        </p:txBody>
      </p:sp>
      <p:sp>
        <p:nvSpPr>
          <p:cNvPr id="2118" name="Shape 2118"/>
          <p:cNvSpPr/>
          <p:nvPr/>
        </p:nvSpPr>
        <p:spPr>
          <a:xfrm>
            <a:off x="7378700" y="8648700"/>
            <a:ext cx="534670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65100" defTabSz="647700">
              <a:lnSpc>
                <a:spcPts val="2800"/>
              </a:lnSpc>
              <a:tabLst>
                <a:tab pos="800100" algn="l"/>
                <a:tab pos="6388100" algn="l"/>
              </a:tabLst>
              <a:defRPr sz="2400">
                <a:latin typeface="Helvetica Neue Medium"/>
                <a:ea typeface="Helvetica Neue Medium"/>
                <a:cs typeface="Helvetica Neue Medium"/>
                <a:sym typeface="Helvetica Neue Medium"/>
              </a:defRPr>
            </a:lvl1pPr>
          </a:lstStyle>
          <a:p>
            <a:pPr/>
            <a:r>
              <a:t>Precision slowly improves with Ecm</a:t>
            </a:r>
          </a:p>
        </p:txBody>
      </p:sp>
      <p:pic>
        <p:nvPicPr>
          <p:cNvPr id="2119" name="coupling_125_-1.pdf"/>
          <p:cNvPicPr>
            <a:picLocks noChangeAspect="1"/>
          </p:cNvPicPr>
          <p:nvPr/>
        </p:nvPicPr>
        <p:blipFill>
          <a:blip r:embed="rId4">
            <a:extLst/>
          </a:blip>
          <a:stretch>
            <a:fillRect/>
          </a:stretch>
        </p:blipFill>
        <p:spPr>
          <a:xfrm>
            <a:off x="721717" y="5194300"/>
            <a:ext cx="6263283" cy="4241800"/>
          </a:xfrm>
          <a:prstGeom prst="rect">
            <a:avLst/>
          </a:prstGeom>
          <a:ln w="88900">
            <a:miter lim="400000"/>
          </a:ln>
          <a:effectLst>
            <a:outerShdw sx="100000" sy="100000" kx="0" ky="0" algn="b" rotWithShape="0" blurRad="38100" dist="12700" dir="5400000">
              <a:srgbClr val="929292">
                <a:alpha val="34998"/>
              </a:srgbClr>
            </a:outerShdw>
          </a:effectLst>
        </p:spPr>
      </p:pic>
      <p:pic>
        <p:nvPicPr>
          <p:cNvPr id="2120" name="droppedImage.pdf"/>
          <p:cNvPicPr>
            <a:picLocks noChangeAspect="1"/>
          </p:cNvPicPr>
          <p:nvPr/>
        </p:nvPicPr>
        <p:blipFill>
          <a:blip r:embed="rId5">
            <a:extLst/>
          </a:blip>
          <a:stretch>
            <a:fillRect/>
          </a:stretch>
        </p:blipFill>
        <p:spPr>
          <a:xfrm>
            <a:off x="2527300" y="6794500"/>
            <a:ext cx="1739900" cy="598437"/>
          </a:xfrm>
          <a:prstGeom prst="rect">
            <a:avLst/>
          </a:prstGeom>
          <a:ln w="88900">
            <a:miter lim="400000"/>
          </a:ln>
        </p:spPr>
      </p:pic>
      <p:sp>
        <p:nvSpPr>
          <p:cNvPr id="2121" name="Shape 2121"/>
          <p:cNvSpPr/>
          <p:nvPr/>
        </p:nvSpPr>
        <p:spPr>
          <a:xfrm>
            <a:off x="863600" y="9004300"/>
            <a:ext cx="2628900"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295400">
              <a:buClr>
                <a:srgbClr val="2E467F"/>
              </a:buClr>
              <a:buFont typeface="Helvetica"/>
              <a:tabLst>
                <a:tab pos="558800" algn="l"/>
                <a:tab pos="2565400" algn="l"/>
                <a:tab pos="2603500" algn="l"/>
              </a:tabLst>
              <a:defRPr sz="1400">
                <a:solidFill>
                  <a:srgbClr val="2E467F"/>
                </a:solidFill>
                <a:uFill>
                  <a:solidFill>
                    <a:srgbClr val="2E467F"/>
                  </a:solidFill>
                </a:uFill>
                <a:latin typeface="Helvetica Neue"/>
                <a:ea typeface="Helvetica Neue"/>
                <a:cs typeface="Helvetica Neue"/>
                <a:sym typeface="Helvetica Neue"/>
              </a:defRPr>
            </a:lvl1pPr>
          </a:lstStyle>
          <a:p>
            <a:pPr/>
            <a:r>
              <a:t>ILD DBD Study (Junping Tian)</a:t>
            </a:r>
          </a:p>
        </p:txBody>
      </p:sp>
      <p:sp>
        <p:nvSpPr>
          <p:cNvPr id="2122" name="Shape 2122"/>
          <p:cNvSpPr/>
          <p:nvPr/>
        </p:nvSpPr>
        <p:spPr>
          <a:xfrm>
            <a:off x="7467600" y="2273300"/>
            <a:ext cx="516890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65100" defTabSz="647700">
              <a:lnSpc>
                <a:spcPts val="2800"/>
              </a:lnSpc>
              <a:tabLst>
                <a:tab pos="800100" algn="l"/>
                <a:tab pos="6388100" algn="l"/>
              </a:tabLst>
              <a:defRPr sz="2400">
                <a:latin typeface="Helvetica Neue Medium"/>
                <a:ea typeface="Helvetica Neue Medium"/>
                <a:cs typeface="Helvetica Neue Medium"/>
                <a:sym typeface="Helvetica Neue Medium"/>
              </a:defRPr>
            </a:lvl1pPr>
          </a:lstStyle>
          <a:p>
            <a:pPr/>
            <a:r>
              <a:t>F=0.5 if no BG diagrams there</a:t>
            </a:r>
          </a:p>
        </p:txBody>
      </p:sp>
      <p:sp>
        <p:nvSpPr>
          <p:cNvPr id="2123" name="Shape 2123"/>
          <p:cNvSpPr/>
          <p:nvPr/>
        </p:nvSpPr>
        <p:spPr>
          <a:xfrm>
            <a:off x="8547100" y="3365500"/>
            <a:ext cx="3048000" cy="387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65100" defTabSz="647700">
              <a:lnSpc>
                <a:spcPts val="2100"/>
              </a:lnSpc>
              <a:tabLst>
                <a:tab pos="800100" algn="l"/>
                <a:tab pos="6388100" algn="l"/>
              </a:tabLst>
              <a:defRPr sz="1800">
                <a:latin typeface="Helvetica Neue Medium"/>
                <a:ea typeface="Helvetica Neue Medium"/>
                <a:cs typeface="Helvetica Neue Medium"/>
                <a:sym typeface="Helvetica Neue Medium"/>
              </a:defRPr>
            </a:lvl1pPr>
          </a:lstStyle>
          <a:p>
            <a:pPr/>
            <a:r>
              <a:t>propagator suppression</a:t>
            </a:r>
          </a:p>
        </p:txBody>
      </p:sp>
      <p:sp>
        <p:nvSpPr>
          <p:cNvPr id="2124" name="Shape 2124"/>
          <p:cNvSpPr/>
          <p:nvPr/>
        </p:nvSpPr>
        <p:spPr>
          <a:xfrm flipH="1" flipV="1">
            <a:off x="10945423" y="3716427"/>
            <a:ext cx="596900" cy="1109813"/>
          </a:xfrm>
          <a:prstGeom prst="line">
            <a:avLst/>
          </a:prstGeom>
          <a:ln w="38100">
            <a:solidFill>
              <a:srgbClr val="000000"/>
            </a:solidFill>
            <a:miter lim="400000"/>
            <a:headEnd type="stealth"/>
          </a:ln>
        </p:spPr>
        <p:txBody>
          <a:bodyPr lIns="50800" tIns="50800" rIns="50800" bIns="50800" anchor="ctr"/>
          <a:lstStyle/>
          <a:p>
            <a:pPr>
              <a:defRPr>
                <a:latin typeface="ヒラギノ角ゴ ProN W3"/>
                <a:ea typeface="ヒラギノ角ゴ ProN W3"/>
                <a:cs typeface="ヒラギノ角ゴ ProN W3"/>
                <a:sym typeface="ヒラギノ角ゴ ProN W3"/>
              </a:defRPr>
            </a:pPr>
          </a:p>
        </p:txBody>
      </p:sp>
      <p:pic>
        <p:nvPicPr>
          <p:cNvPr id="2125" name="−e+e−ννHHH.pdf"/>
          <p:cNvPicPr>
            <a:picLocks noChangeAspect="1"/>
          </p:cNvPicPr>
          <p:nvPr/>
        </p:nvPicPr>
        <p:blipFill>
          <a:blip r:embed="rId6">
            <a:extLst/>
          </a:blip>
          <a:stretch>
            <a:fillRect/>
          </a:stretch>
        </p:blipFill>
        <p:spPr>
          <a:xfrm>
            <a:off x="10233243" y="4061873"/>
            <a:ext cx="2064700" cy="1625601"/>
          </a:xfrm>
          <a:prstGeom prst="rect">
            <a:avLst/>
          </a:prstGeom>
          <a:ln w="88900">
            <a:miter lim="400000"/>
          </a:ln>
        </p:spPr>
      </p:pic>
      <p:pic>
        <p:nvPicPr>
          <p:cNvPr id="2126" name="−e+eHHZHZ.pdf"/>
          <p:cNvPicPr>
            <a:picLocks noChangeAspect="1"/>
          </p:cNvPicPr>
          <p:nvPr/>
        </p:nvPicPr>
        <p:blipFill>
          <a:blip r:embed="rId7">
            <a:extLst/>
          </a:blip>
          <a:stretch>
            <a:fillRect/>
          </a:stretch>
        </p:blipFill>
        <p:spPr>
          <a:xfrm>
            <a:off x="7607300" y="3848100"/>
            <a:ext cx="2152446" cy="1803400"/>
          </a:xfrm>
          <a:prstGeom prst="rect">
            <a:avLst/>
          </a:prstGeom>
          <a:ln w="88900">
            <a:miter lim="400000"/>
          </a:ln>
        </p:spPr>
      </p:pic>
      <p:sp>
        <p:nvSpPr>
          <p:cNvPr id="2127" name="Shape 2127"/>
          <p:cNvSpPr/>
          <p:nvPr/>
        </p:nvSpPr>
        <p:spPr>
          <a:xfrm flipH="1" flipV="1">
            <a:off x="8969135" y="3735177"/>
            <a:ext cx="181" cy="823524"/>
          </a:xfrm>
          <a:prstGeom prst="line">
            <a:avLst/>
          </a:prstGeom>
          <a:ln w="38100">
            <a:solidFill>
              <a:srgbClr val="000000"/>
            </a:solidFill>
            <a:miter lim="400000"/>
            <a:headEnd type="stealth"/>
          </a:ln>
        </p:spPr>
        <p:txBody>
          <a:bodyPr lIns="50800" tIns="50800" rIns="50800" bIns="50800" anchor="ctr"/>
          <a:lstStyle/>
          <a:p>
            <a:pPr>
              <a:defRPr>
                <a:latin typeface="ヒラギノ角ゴ ProN W3"/>
                <a:ea typeface="ヒラギノ角ゴ ProN W3"/>
                <a:cs typeface="ヒラギノ角ゴ ProN W3"/>
                <a:sym typeface="ヒラギノ角ゴ ProN W3"/>
              </a:defRPr>
            </a:pPr>
          </a:p>
        </p:txBody>
      </p:sp>
      <p:sp>
        <p:nvSpPr>
          <p:cNvPr id="2128" name="Shape 2128"/>
          <p:cNvSpPr/>
          <p:nvPr/>
        </p:nvSpPr>
        <p:spPr>
          <a:xfrm>
            <a:off x="7213600" y="2768600"/>
            <a:ext cx="516890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65100" defTabSz="647700">
              <a:lnSpc>
                <a:spcPts val="2800"/>
              </a:lnSpc>
              <a:tabLst>
                <a:tab pos="800100" algn="l"/>
                <a:tab pos="6388100" algn="l"/>
              </a:tabLst>
              <a:defRPr sz="2400">
                <a:latin typeface="Helvetica Neue Medium"/>
                <a:ea typeface="Helvetica Neue Medium"/>
                <a:cs typeface="Helvetica Neue Medium"/>
                <a:sym typeface="Helvetica Neue Medium"/>
              </a:defRPr>
            </a:pPr>
            <a:r>
              <a:t>BG diagrams dominate at high E</a:t>
            </a:r>
            <a:r>
              <a:rPr baseline="-5999"/>
              <a:t>cm</a:t>
            </a:r>
          </a:p>
        </p:txBody>
      </p:sp>
      <p:sp>
        <p:nvSpPr>
          <p:cNvPr id="2129" name="Shape 2129"/>
          <p:cNvSpPr/>
          <p:nvPr/>
        </p:nvSpPr>
        <p:spPr>
          <a:xfrm>
            <a:off x="7226300" y="6756400"/>
            <a:ext cx="534670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65100" defTabSz="647700">
              <a:lnSpc>
                <a:spcPts val="2800"/>
              </a:lnSpc>
              <a:tabLst>
                <a:tab pos="800100" algn="l"/>
                <a:tab pos="6388100" algn="l"/>
              </a:tabLst>
              <a:defRPr sz="2400">
                <a:latin typeface="Helvetica Neue Medium"/>
                <a:ea typeface="Helvetica Neue Medium"/>
                <a:cs typeface="Helvetica Neue Medium"/>
                <a:sym typeface="Helvetica Neue Medium"/>
              </a:defRPr>
            </a:pPr>
            <a:r>
              <a:rPr>
                <a:solidFill>
                  <a:srgbClr val="2E467F"/>
                </a:solidFill>
              </a:rPr>
              <a:t>ZHH</a:t>
            </a:r>
            <a:r>
              <a:t> : </a:t>
            </a:r>
          </a:p>
        </p:txBody>
      </p:sp>
      <p:sp>
        <p:nvSpPr>
          <p:cNvPr id="2130" name="Shape 2130"/>
          <p:cNvSpPr/>
          <p:nvPr/>
        </p:nvSpPr>
        <p:spPr>
          <a:xfrm>
            <a:off x="7226300" y="8255000"/>
            <a:ext cx="534670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65100" defTabSz="647700">
              <a:lnSpc>
                <a:spcPts val="2800"/>
              </a:lnSpc>
              <a:tabLst>
                <a:tab pos="800100" algn="l"/>
                <a:tab pos="6388100" algn="l"/>
              </a:tabLst>
              <a:defRPr sz="2400">
                <a:latin typeface="Helvetica Neue Medium"/>
                <a:ea typeface="Helvetica Neue Medium"/>
                <a:cs typeface="Helvetica Neue Medium"/>
                <a:sym typeface="Helvetica Neue Medium"/>
              </a:defRPr>
            </a:pPr>
            <a:r>
              <a:rPr>
                <a:solidFill>
                  <a:srgbClr val="2E467F"/>
                </a:solidFill>
              </a:rPr>
              <a:t>vvHH</a:t>
            </a:r>
            <a:r>
              <a:t> : </a:t>
            </a:r>
          </a:p>
        </p:txBody>
      </p:sp>
      <p:sp>
        <p:nvSpPr>
          <p:cNvPr id="2131" name="Shape 2131"/>
          <p:cNvSpPr/>
          <p:nvPr/>
        </p:nvSpPr>
        <p:spPr>
          <a:xfrm>
            <a:off x="6946900" y="6311900"/>
            <a:ext cx="534670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65100" defTabSz="647700">
              <a:lnSpc>
                <a:spcPts val="2800"/>
              </a:lnSpc>
              <a:tabLst>
                <a:tab pos="800100" algn="l"/>
                <a:tab pos="6388100" algn="l"/>
              </a:tabLst>
              <a:defRPr sz="2400">
                <a:solidFill>
                  <a:srgbClr val="2E467F"/>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2E467F"/>
                </a:solidFill>
              </a:rPr>
              <a:t>Coupling Precision</a:t>
            </a:r>
          </a:p>
        </p:txBody>
      </p:sp>
      <p:sp>
        <p:nvSpPr>
          <p:cNvPr id="2132" name="Shape 2132"/>
          <p:cNvSpPr/>
          <p:nvPr/>
        </p:nvSpPr>
        <p:spPr>
          <a:xfrm>
            <a:off x="7124700" y="901700"/>
            <a:ext cx="534670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65100" defTabSz="647700">
              <a:lnSpc>
                <a:spcPts val="2800"/>
              </a:lnSpc>
              <a:tabLst>
                <a:tab pos="800100" algn="l"/>
                <a:tab pos="6388100" algn="l"/>
              </a:tabLst>
              <a:defRPr sz="2400">
                <a:solidFill>
                  <a:srgbClr val="2E467F"/>
                </a:solidFill>
                <a:latin typeface="Helvetica Neue Medium"/>
                <a:ea typeface="Helvetica Neue Medium"/>
                <a:cs typeface="Helvetica Neue Medium"/>
                <a:sym typeface="Helvetica Neue Medium"/>
              </a:defRPr>
            </a:lvl1pPr>
          </a:lstStyle>
          <a:p>
            <a:pPr>
              <a:defRPr>
                <a:solidFill>
                  <a:srgbClr val="000000"/>
                </a:solidFill>
              </a:defRPr>
            </a:pPr>
            <a:r>
              <a:rPr>
                <a:solidFill>
                  <a:srgbClr val="2E467F"/>
                </a:solidFill>
              </a:rPr>
              <a:t>Sensitivity Factor</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2" name="Shape 912"/>
          <p:cNvSpPr/>
          <p:nvPr>
            <p:ph type="sldNum" sz="quarter" idx="2"/>
          </p:nvPr>
        </p:nvSpPr>
        <p:spPr>
          <a:xfrm>
            <a:off x="12607848" y="9258300"/>
            <a:ext cx="247804" cy="304800"/>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a:fld id="{86CB4B4D-7CA3-9044-876B-883B54F8677D}" type="slidenum"/>
          </a:p>
        </p:txBody>
      </p:sp>
      <p:sp>
        <p:nvSpPr>
          <p:cNvPr id="913" name="Shape 913"/>
          <p:cNvSpPr/>
          <p:nvPr/>
        </p:nvSpPr>
        <p:spPr>
          <a:xfrm>
            <a:off x="684279" y="1176770"/>
            <a:ext cx="11636242" cy="81485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372533" indent="-372533" defTabSz="830862">
              <a:spcBef>
                <a:spcPts val="1300"/>
              </a:spcBef>
              <a:buSzPct val="171000"/>
              <a:buChar char="•"/>
              <a:defRPr sz="2800">
                <a:latin typeface="Helvetica Neue"/>
                <a:ea typeface="Helvetica Neue"/>
                <a:cs typeface="Helvetica Neue"/>
                <a:sym typeface="Helvetica Neue"/>
              </a:defRPr>
            </a:pPr>
            <a:r>
              <a:t>Concerning </a:t>
            </a:r>
            <a:r>
              <a:rPr b="1" i="1">
                <a:solidFill>
                  <a:srgbClr val="0433FF"/>
                </a:solidFill>
              </a:rPr>
              <a:t>the dynamics behind the EWSB</a:t>
            </a:r>
            <a:r>
              <a:t>.</a:t>
            </a:r>
          </a:p>
          <a:p>
            <a:pPr lvl="2" indent="279400" defTabSz="830862">
              <a:spcBef>
                <a:spcPts val="1300"/>
              </a:spcBef>
              <a:defRPr sz="2800">
                <a:latin typeface="Helvetica Neue"/>
                <a:ea typeface="Helvetica Neue"/>
                <a:cs typeface="Helvetica Neue"/>
                <a:sym typeface="Helvetica Neue"/>
              </a:defRPr>
            </a:pPr>
            <a:r>
              <a:t>Is it </a:t>
            </a:r>
            <a:r>
              <a:rPr b="1" i="1"/>
              <a:t>weakly interacting or strongly interacting?</a:t>
            </a:r>
            <a:r>
              <a:t> </a:t>
            </a:r>
            <a:br/>
            <a:r>
              <a:t>= Is the H(125) </a:t>
            </a:r>
            <a:r>
              <a:rPr b="1" i="1" sz="4000">
                <a:solidFill>
                  <a:srgbClr val="FF2600"/>
                </a:solidFill>
              </a:rPr>
              <a:t>elementary or composite?</a:t>
            </a:r>
            <a:endParaRPr b="1" i="1">
              <a:solidFill>
                <a:srgbClr val="FF2C79"/>
              </a:solidFill>
            </a:endParaRPr>
          </a:p>
          <a:p>
            <a:pPr marL="372533" indent="-372533" defTabSz="830862">
              <a:spcBef>
                <a:spcPts val="1300"/>
              </a:spcBef>
              <a:buSzPct val="171000"/>
              <a:buChar char="•"/>
              <a:defRPr sz="2800">
                <a:latin typeface="Helvetica Neue"/>
                <a:ea typeface="Helvetica Neue"/>
                <a:cs typeface="Helvetica Neue"/>
                <a:sym typeface="Helvetica Neue"/>
              </a:defRPr>
            </a:pPr>
            <a:r>
              <a:rPr b="1" i="1">
                <a:solidFill>
                  <a:srgbClr val="0433FF"/>
                </a:solidFill>
              </a:rPr>
              <a:t>SUSY</a:t>
            </a:r>
            <a:r>
              <a:rPr>
                <a:solidFill>
                  <a:srgbClr val="0433FF"/>
                </a:solidFill>
              </a:rPr>
              <a:t>,</a:t>
            </a:r>
            <a:r>
              <a:rPr b="1" i="1">
                <a:solidFill>
                  <a:srgbClr val="FF2C79"/>
                </a:solidFill>
              </a:rPr>
              <a:t> </a:t>
            </a:r>
            <a:r>
              <a:t>which gives</a:t>
            </a:r>
            <a:r>
              <a:rPr b="1" i="1"/>
              <a:t> a raison d’être for a fundamental scalar fields</a:t>
            </a:r>
            <a:r>
              <a:t>,</a:t>
            </a:r>
            <a:r>
              <a:rPr b="1" i="1"/>
              <a:t> </a:t>
            </a:r>
            <a:r>
              <a:t>is the most attractive scenario for the 1st branch, </a:t>
            </a:r>
            <a:r>
              <a:rPr b="1" i="1"/>
              <a:t>where EW symmetry is broken radiatively</a:t>
            </a:r>
            <a:r>
              <a:t>.</a:t>
            </a:r>
            <a:br/>
            <a:r>
              <a:t>→ </a:t>
            </a:r>
            <a:r>
              <a:rPr b="1" i="1">
                <a:solidFill>
                  <a:srgbClr val="FF2C79"/>
                </a:solidFill>
              </a:rPr>
              <a:t>The EWSB sector is weakly interacting.</a:t>
            </a:r>
            <a:br/>
            <a:r>
              <a:t>→ </a:t>
            </a:r>
            <a:r>
              <a:rPr b="1" i="1">
                <a:solidFill>
                  <a:srgbClr val="FF2C79"/>
                </a:solidFill>
              </a:rPr>
              <a:t>H(125) is elementary</a:t>
            </a:r>
            <a:r>
              <a:t> and embedded in an </a:t>
            </a:r>
            <a:r>
              <a:rPr b="1" i="1"/>
              <a:t>extended multiplet</a:t>
            </a:r>
            <a:r>
              <a:t> </a:t>
            </a:r>
            <a:r>
              <a:rPr b="1" i="1"/>
              <a:t>structure</a:t>
            </a:r>
            <a:r>
              <a:t> (with </a:t>
            </a:r>
            <a:r>
              <a:rPr b="1" i="1">
                <a:solidFill>
                  <a:srgbClr val="FF2C79"/>
                </a:solidFill>
              </a:rPr>
              <a:t>at least 2 Higgs doublets</a:t>
            </a:r>
            <a:r>
              <a:t>).</a:t>
            </a:r>
            <a:br/>
            <a:r>
              <a:t>→ </a:t>
            </a:r>
            <a:r>
              <a:rPr b="1" i="1">
                <a:solidFill>
                  <a:srgbClr val="942192"/>
                </a:solidFill>
              </a:rPr>
              <a:t>Possible Grand Desert</a:t>
            </a:r>
            <a:r>
              <a:rPr b="1" i="1">
                <a:solidFill>
                  <a:srgbClr val="FF2C79"/>
                </a:solidFill>
              </a:rPr>
              <a:t> </a:t>
            </a:r>
            <a:r>
              <a:t>→ </a:t>
            </a:r>
            <a:r>
              <a:rPr b="1" i="1">
                <a:solidFill>
                  <a:srgbClr val="942192"/>
                </a:solidFill>
              </a:rPr>
              <a:t>Telescope for GUT scale physics</a:t>
            </a:r>
          </a:p>
          <a:p>
            <a:pPr marL="372533" indent="-372533" defTabSz="830862">
              <a:spcBef>
                <a:spcPts val="1300"/>
              </a:spcBef>
              <a:buSzPct val="171000"/>
              <a:buChar char="•"/>
              <a:defRPr sz="2800">
                <a:latin typeface="Helvetica Neue"/>
                <a:ea typeface="Helvetica Neue"/>
                <a:cs typeface="Helvetica Neue"/>
                <a:sym typeface="Helvetica Neue"/>
              </a:defRPr>
            </a:pPr>
            <a:r>
              <a:rPr b="1" i="1">
                <a:solidFill>
                  <a:srgbClr val="0433FF"/>
                </a:solidFill>
              </a:rPr>
              <a:t>Composite Higgs Models, </a:t>
            </a:r>
            <a:r>
              <a:t>the 2nd branch, where </a:t>
            </a:r>
            <a:r>
              <a:rPr b="1" i="1"/>
              <a:t>a new QCD-like strong interaction makes a vacuum condensate</a:t>
            </a:r>
            <a:r>
              <a:rPr b="1"/>
              <a:t>.</a:t>
            </a:r>
            <a:br>
              <a:rPr b="1"/>
            </a:br>
            <a:r>
              <a:t>→ </a:t>
            </a:r>
            <a:r>
              <a:rPr b="1" i="1">
                <a:solidFill>
                  <a:srgbClr val="FF2C79"/>
                </a:solidFill>
              </a:rPr>
              <a:t>The EWSB sector is strongly interacting</a:t>
            </a:r>
            <a:r>
              <a:t>. </a:t>
            </a:r>
            <a:br/>
            <a:r>
              <a:t>→ </a:t>
            </a:r>
            <a:r>
              <a:rPr b="1" i="1">
                <a:solidFill>
                  <a:srgbClr val="FF2C79"/>
                </a:solidFill>
              </a:rPr>
              <a:t>H(125) is composite.</a:t>
            </a:r>
            <a:br>
              <a:rPr b="1" i="1">
                <a:solidFill>
                  <a:srgbClr val="FF2C79"/>
                </a:solidFill>
              </a:rPr>
            </a:br>
            <a:r>
              <a:t>→ </a:t>
            </a:r>
            <a:r>
              <a:rPr b="1" i="1">
                <a:solidFill>
                  <a:srgbClr val="942192"/>
                </a:solidFill>
              </a:rPr>
              <a:t>Jungle of new particles in TeV(+) scale</a:t>
            </a:r>
          </a:p>
        </p:txBody>
      </p:sp>
      <p:sp>
        <p:nvSpPr>
          <p:cNvPr id="914" name="Shape 914"/>
          <p:cNvSpPr/>
          <p:nvPr/>
        </p:nvSpPr>
        <p:spPr>
          <a:xfrm>
            <a:off x="1276349" y="-1372"/>
            <a:ext cx="10452101" cy="1262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30862">
              <a:lnSpc>
                <a:spcPct val="90000"/>
              </a:lnSpc>
              <a:buClr>
                <a:srgbClr val="FFFED5"/>
              </a:buClr>
              <a:buFont typeface="Tahoma"/>
              <a:defRPr b="1" sz="6200">
                <a:solidFill>
                  <a:srgbClr val="2E467F"/>
                </a:solidFill>
                <a:latin typeface="Helvetica Neue"/>
                <a:ea typeface="Helvetica Neue"/>
                <a:cs typeface="Helvetica Neue"/>
                <a:sym typeface="Helvetica Neue"/>
              </a:defRPr>
            </a:lvl1pPr>
          </a:lstStyle>
          <a:p>
            <a:pPr/>
            <a:r>
              <a:t>The Big Branching Point</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4" name="Shape 2134"/>
          <p:cNvSpPr/>
          <p:nvPr/>
        </p:nvSpPr>
        <p:spPr>
          <a:xfrm>
            <a:off x="353343" y="-177800"/>
            <a:ext cx="12280901" cy="1320800"/>
          </a:xfrm>
          <a:prstGeom prst="rect">
            <a:avLst/>
          </a:prstGeom>
          <a:ln w="12700">
            <a:miter lim="400000"/>
          </a:ln>
          <a:effectLst>
            <a:outerShdw sx="100000" sy="100000" kx="0" ky="0" algn="b" rotWithShape="0" blurRad="50800" dist="38100" dir="2700000">
              <a:srgbClr val="000000">
                <a:alpha val="42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lnSpc>
                <a:spcPct val="70000"/>
              </a:lnSpc>
              <a:buClr>
                <a:srgbClr val="FFFED5"/>
              </a:buClr>
              <a:buFont typeface="Tahoma"/>
              <a:defRPr sz="4200">
                <a:solidFill>
                  <a:srgbClr val="2E467F"/>
                </a:solidFill>
                <a:latin typeface="Helvetica Neue"/>
                <a:ea typeface="Helvetica Neue"/>
                <a:cs typeface="Helvetica Neue"/>
                <a:sym typeface="Helvetica Neue"/>
              </a:defRPr>
            </a:pPr>
            <a:r>
              <a:t>Expected Coupling Precision as a Function of Ecm</a:t>
            </a:r>
            <a:br/>
          </a:p>
        </p:txBody>
      </p:sp>
      <p:sp>
        <p:nvSpPr>
          <p:cNvPr id="2135" name="Shape 2135"/>
          <p:cNvSpPr/>
          <p:nvPr>
            <p:ph type="sldNum" sz="quarter" idx="2"/>
          </p:nvPr>
        </p:nvSpPr>
        <p:spPr>
          <a:xfrm>
            <a:off x="12458700" y="9347200"/>
            <a:ext cx="342900" cy="406400"/>
          </a:xfrm>
          <a:prstGeom prst="rect">
            <a:avLst/>
          </a:prstGeom>
          <a:extLst>
            <a:ext uri="{C572A759-6A51-4108-AA02-DFA0A04FC94B}">
              <ma14:wrappingTextBoxFlag xmlns:ma14="http://schemas.microsoft.com/office/mac/drawingml/2011/main" val="1"/>
            </a:ext>
          </a:extLst>
        </p:spPr>
        <p:txBody>
          <a:bodyPr/>
          <a:lstStyle>
            <a:lvl1pPr marR="685800">
              <a:defRPr sz="1800">
                <a:solidFill>
                  <a:srgbClr val="93741C"/>
                </a:solidFill>
                <a:latin typeface="Palatino"/>
                <a:ea typeface="Palatino"/>
                <a:cs typeface="Palatino"/>
                <a:sym typeface="Palatino"/>
              </a:defRPr>
            </a:lvl1pPr>
          </a:lstStyle>
          <a:p>
            <a:pPr/>
            <a:fld id="{86CB4B4D-7CA3-9044-876B-883B54F8677D}" type="slidenum"/>
          </a:p>
        </p:txBody>
      </p:sp>
      <p:pic>
        <p:nvPicPr>
          <p:cNvPr id="2136" name="coupling_nnhh_125_-1.pdf"/>
          <p:cNvPicPr>
            <a:picLocks noChangeAspect="1"/>
          </p:cNvPicPr>
          <p:nvPr/>
        </p:nvPicPr>
        <p:blipFill>
          <a:blip r:embed="rId2">
            <a:extLst/>
          </a:blip>
          <a:stretch>
            <a:fillRect/>
          </a:stretch>
        </p:blipFill>
        <p:spPr>
          <a:xfrm>
            <a:off x="6604000" y="5054600"/>
            <a:ext cx="5906989" cy="4000500"/>
          </a:xfrm>
          <a:prstGeom prst="rect">
            <a:avLst/>
          </a:prstGeom>
          <a:ln w="88900">
            <a:miter lim="400000"/>
          </a:ln>
          <a:effectLst>
            <a:outerShdw sx="100000" sy="100000" kx="0" ky="0" algn="b" rotWithShape="0" blurRad="127000" dist="63500" dir="2700000">
              <a:srgbClr val="000000">
                <a:alpha val="75000"/>
              </a:srgbClr>
            </a:outerShdw>
          </a:effectLst>
        </p:spPr>
      </p:pic>
      <p:pic>
        <p:nvPicPr>
          <p:cNvPr id="2137" name="coupling_zhh_125_-1.pdf"/>
          <p:cNvPicPr>
            <a:picLocks noChangeAspect="1"/>
          </p:cNvPicPr>
          <p:nvPr/>
        </p:nvPicPr>
        <p:blipFill>
          <a:blip r:embed="rId3">
            <a:extLst/>
          </a:blip>
          <a:stretch>
            <a:fillRect/>
          </a:stretch>
        </p:blipFill>
        <p:spPr>
          <a:xfrm>
            <a:off x="495300" y="5067300"/>
            <a:ext cx="5892800" cy="3990891"/>
          </a:xfrm>
          <a:prstGeom prst="rect">
            <a:avLst/>
          </a:prstGeom>
          <a:ln w="88900">
            <a:miter lim="400000"/>
          </a:ln>
          <a:effectLst>
            <a:outerShdw sx="100000" sy="100000" kx="0" ky="0" algn="b" rotWithShape="0" blurRad="127000" dist="63500" dir="2700000">
              <a:srgbClr val="000000">
                <a:alpha val="75000"/>
              </a:srgbClr>
            </a:outerShdw>
          </a:effectLst>
        </p:spPr>
      </p:pic>
      <p:pic>
        <p:nvPicPr>
          <p:cNvPr id="2138" name="xsec_nnhh_125_-1.pdf"/>
          <p:cNvPicPr>
            <a:picLocks noChangeAspect="1"/>
          </p:cNvPicPr>
          <p:nvPr/>
        </p:nvPicPr>
        <p:blipFill>
          <a:blip r:embed="rId4">
            <a:extLst/>
          </a:blip>
          <a:stretch>
            <a:fillRect/>
          </a:stretch>
        </p:blipFill>
        <p:spPr>
          <a:xfrm>
            <a:off x="6602511" y="1016000"/>
            <a:ext cx="5906989" cy="4000500"/>
          </a:xfrm>
          <a:prstGeom prst="rect">
            <a:avLst/>
          </a:prstGeom>
          <a:ln w="88900">
            <a:miter lim="400000"/>
          </a:ln>
          <a:effectLst>
            <a:outerShdw sx="100000" sy="100000" kx="0" ky="0" algn="b" rotWithShape="0" blurRad="127000" dist="63500" dir="2700000">
              <a:srgbClr val="000000">
                <a:alpha val="75000"/>
              </a:srgbClr>
            </a:outerShdw>
          </a:effectLst>
        </p:spPr>
      </p:pic>
      <p:pic>
        <p:nvPicPr>
          <p:cNvPr id="2139" name="xsec_zhh_125_-1.pdf"/>
          <p:cNvPicPr>
            <a:picLocks noChangeAspect="1"/>
          </p:cNvPicPr>
          <p:nvPr/>
        </p:nvPicPr>
        <p:blipFill>
          <a:blip r:embed="rId5">
            <a:extLst/>
          </a:blip>
          <a:stretch>
            <a:fillRect/>
          </a:stretch>
        </p:blipFill>
        <p:spPr>
          <a:xfrm>
            <a:off x="482600" y="1016000"/>
            <a:ext cx="5906989" cy="4000500"/>
          </a:xfrm>
          <a:prstGeom prst="rect">
            <a:avLst/>
          </a:prstGeom>
          <a:ln w="88900">
            <a:miter lim="400000"/>
          </a:ln>
          <a:effectLst>
            <a:outerShdw sx="100000" sy="100000" kx="0" ky="0" algn="b" rotWithShape="0" blurRad="127000" dist="63500" dir="2700000">
              <a:srgbClr val="000000">
                <a:alpha val="75000"/>
              </a:srgbClr>
            </a:outerShdw>
          </a:effectLst>
        </p:spPr>
      </p:pic>
      <p:sp>
        <p:nvSpPr>
          <p:cNvPr id="2140" name="Shape 2140"/>
          <p:cNvSpPr/>
          <p:nvPr/>
        </p:nvSpPr>
        <p:spPr>
          <a:xfrm>
            <a:off x="3407041" y="7661415"/>
            <a:ext cx="1550138"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1800">
                <a:latin typeface="Helvetica Neue Medium"/>
                <a:ea typeface="Helvetica Neue Medium"/>
                <a:cs typeface="Helvetica Neue Medium"/>
                <a:sym typeface="Helvetica Neue Medium"/>
              </a:defRPr>
            </a:pPr>
            <a:r>
              <a:t>2ab</a:t>
            </a:r>
            <a:r>
              <a:rPr baseline="31999"/>
              <a:t>-1</a:t>
            </a:r>
            <a:r>
              <a:t> at 1 TeV</a:t>
            </a:r>
          </a:p>
        </p:txBody>
      </p:sp>
      <p:sp>
        <p:nvSpPr>
          <p:cNvPr id="2141" name="Shape 2141"/>
          <p:cNvSpPr/>
          <p:nvPr/>
        </p:nvSpPr>
        <p:spPr>
          <a:xfrm>
            <a:off x="8432795" y="7782065"/>
            <a:ext cx="155013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1800">
                <a:latin typeface="Helvetica Neue Medium"/>
                <a:ea typeface="Helvetica Neue Medium"/>
                <a:cs typeface="Helvetica Neue Medium"/>
                <a:sym typeface="Helvetica Neue Medium"/>
              </a:defRPr>
            </a:pPr>
            <a:r>
              <a:t>2ab</a:t>
            </a:r>
            <a:r>
              <a:rPr baseline="31999"/>
              <a:t>-1</a:t>
            </a:r>
            <a:r>
              <a:t> at 1 TeV</a:t>
            </a:r>
          </a:p>
        </p:txBody>
      </p:sp>
      <p:sp>
        <p:nvSpPr>
          <p:cNvPr id="2142" name="Shape 2142"/>
          <p:cNvSpPr/>
          <p:nvPr/>
        </p:nvSpPr>
        <p:spPr>
          <a:xfrm>
            <a:off x="3405335" y="7401065"/>
            <a:ext cx="835457"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1800">
                <a:latin typeface="Helvetica Neue Medium"/>
                <a:ea typeface="Helvetica Neue Medium"/>
                <a:cs typeface="Helvetica Neue Medium"/>
                <a:sym typeface="Helvetica Neue Medium"/>
              </a:defRPr>
            </a:pPr>
            <a:r>
              <a:t>L</a:t>
            </a:r>
            <a:r>
              <a:rPr>
                <a:latin typeface="ＭＳ ゴシック"/>
                <a:ea typeface="ＭＳ ゴシック"/>
                <a:cs typeface="ＭＳ ゴシック"/>
                <a:sym typeface="ＭＳ ゴシック"/>
              </a:rPr>
              <a:t>∝</a:t>
            </a:r>
            <a:r>
              <a:t>E</a:t>
            </a:r>
            <a:r>
              <a:rPr baseline="-5999"/>
              <a:t>cm</a:t>
            </a:r>
          </a:p>
        </p:txBody>
      </p:sp>
      <p:sp>
        <p:nvSpPr>
          <p:cNvPr id="2143" name="Shape 2143"/>
          <p:cNvSpPr/>
          <p:nvPr/>
        </p:nvSpPr>
        <p:spPr>
          <a:xfrm>
            <a:off x="4442823" y="5883415"/>
            <a:ext cx="1325881" cy="6791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1800">
                <a:latin typeface="Helvetica Neue Medium"/>
                <a:ea typeface="Helvetica Neue Medium"/>
                <a:cs typeface="Helvetica Neue Medium"/>
                <a:sym typeface="Helvetica Neue Medium"/>
              </a:defRPr>
            </a:pPr>
            <a:r>
              <a:t>2ab</a:t>
            </a:r>
            <a:r>
              <a:rPr baseline="31999"/>
              <a:t>-1</a:t>
            </a:r>
            <a:r>
              <a:t> </a:t>
            </a:r>
          </a:p>
          <a:p>
            <a:pPr algn="ctr" defTabSz="584200">
              <a:defRPr sz="1800">
                <a:latin typeface="Helvetica Neue Medium"/>
                <a:ea typeface="Helvetica Neue Medium"/>
                <a:cs typeface="Helvetica Neue Medium"/>
                <a:sym typeface="Helvetica Neue Medium"/>
              </a:defRPr>
            </a:pPr>
            <a:r>
              <a:t>everywhere</a:t>
            </a:r>
          </a:p>
        </p:txBody>
      </p:sp>
      <p:sp>
        <p:nvSpPr>
          <p:cNvPr id="2144" name="Shape 2144"/>
          <p:cNvSpPr/>
          <p:nvPr/>
        </p:nvSpPr>
        <p:spPr>
          <a:xfrm>
            <a:off x="10325095" y="6715265"/>
            <a:ext cx="1325881" cy="6791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1800">
                <a:latin typeface="Helvetica Neue Medium"/>
                <a:ea typeface="Helvetica Neue Medium"/>
                <a:cs typeface="Helvetica Neue Medium"/>
                <a:sym typeface="Helvetica Neue Medium"/>
              </a:defRPr>
            </a:pPr>
            <a:r>
              <a:t>2ab</a:t>
            </a:r>
            <a:r>
              <a:rPr baseline="31999"/>
              <a:t>-1</a:t>
            </a:r>
            <a:r>
              <a:t> </a:t>
            </a:r>
          </a:p>
          <a:p>
            <a:pPr algn="ctr" defTabSz="584200">
              <a:defRPr sz="1800">
                <a:latin typeface="Helvetica Neue Medium"/>
                <a:ea typeface="Helvetica Neue Medium"/>
                <a:cs typeface="Helvetica Neue Medium"/>
                <a:sym typeface="Helvetica Neue Medium"/>
              </a:defRPr>
            </a:pPr>
            <a:r>
              <a:t>everywhere</a:t>
            </a:r>
          </a:p>
        </p:txBody>
      </p:sp>
      <p:sp>
        <p:nvSpPr>
          <p:cNvPr id="2145" name="Shape 2145"/>
          <p:cNvSpPr/>
          <p:nvPr/>
        </p:nvSpPr>
        <p:spPr>
          <a:xfrm>
            <a:off x="8426472" y="7515365"/>
            <a:ext cx="835458"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1800">
                <a:latin typeface="Helvetica Neue Medium"/>
                <a:ea typeface="Helvetica Neue Medium"/>
                <a:cs typeface="Helvetica Neue Medium"/>
                <a:sym typeface="Helvetica Neue Medium"/>
              </a:defRPr>
            </a:pPr>
            <a:r>
              <a:t>L</a:t>
            </a:r>
            <a:r>
              <a:rPr>
                <a:latin typeface="ＭＳ ゴシック"/>
                <a:ea typeface="ＭＳ ゴシック"/>
                <a:cs typeface="ＭＳ ゴシック"/>
                <a:sym typeface="ＭＳ ゴシック"/>
              </a:rPr>
              <a:t>∝</a:t>
            </a:r>
            <a:r>
              <a:t>E</a:t>
            </a:r>
            <a:r>
              <a:rPr baseline="-5999"/>
              <a:t>cm</a:t>
            </a:r>
          </a:p>
        </p:txBody>
      </p:sp>
      <p:sp>
        <p:nvSpPr>
          <p:cNvPr id="2146" name="Shape 2146"/>
          <p:cNvSpPr/>
          <p:nvPr/>
        </p:nvSpPr>
        <p:spPr>
          <a:xfrm>
            <a:off x="9664700" y="9423400"/>
            <a:ext cx="2628900"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defTabSz="1295400">
              <a:buClr>
                <a:srgbClr val="2E467F"/>
              </a:buClr>
              <a:buFont typeface="Helvetica"/>
              <a:tabLst>
                <a:tab pos="558800" algn="l"/>
                <a:tab pos="2565400" algn="l"/>
                <a:tab pos="2603500" algn="l"/>
              </a:tabLst>
              <a:defRPr sz="1400">
                <a:solidFill>
                  <a:srgbClr val="2E467F"/>
                </a:solidFill>
                <a:uFill>
                  <a:solidFill>
                    <a:srgbClr val="2E467F"/>
                  </a:solidFill>
                </a:uFill>
                <a:latin typeface="Helvetica Neue"/>
                <a:ea typeface="Helvetica Neue"/>
                <a:cs typeface="Helvetica Neue"/>
                <a:sym typeface="Helvetica Neue"/>
              </a:defRPr>
            </a:lvl1pPr>
          </a:lstStyle>
          <a:p>
            <a:pPr/>
            <a:r>
              <a:t>ILD DBD Study (Junping Tian)</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8" name="Shape 2148"/>
          <p:cNvSpPr/>
          <p:nvPr>
            <p:ph type="title"/>
          </p:nvPr>
        </p:nvSpPr>
        <p:spPr>
          <a:prstGeom prst="rect">
            <a:avLst/>
          </a:prstGeom>
        </p:spPr>
        <p:txBody>
          <a:bodyPr/>
          <a:lstStyle/>
          <a:p>
            <a:pPr/>
            <a:r>
              <a:t>Top</a:t>
            </a:r>
          </a:p>
        </p:txBody>
      </p:sp>
      <p:sp>
        <p:nvSpPr>
          <p:cNvPr id="2149" name="Shape 2149"/>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1" name="pasted-image.tif"/>
          <p:cNvPicPr>
            <a:picLocks noChangeAspect="1"/>
          </p:cNvPicPr>
          <p:nvPr/>
        </p:nvPicPr>
        <p:blipFill>
          <a:blip r:embed="rId2">
            <a:extLst/>
          </a:blip>
          <a:stretch>
            <a:fillRect/>
          </a:stretch>
        </p:blipFill>
        <p:spPr>
          <a:xfrm>
            <a:off x="696890" y="1412594"/>
            <a:ext cx="5391856" cy="5016649"/>
          </a:xfrm>
          <a:prstGeom prst="rect">
            <a:avLst/>
          </a:prstGeom>
          <a:ln w="88900">
            <a:miter lim="400000"/>
          </a:ln>
        </p:spPr>
      </p:pic>
      <p:sp>
        <p:nvSpPr>
          <p:cNvPr id="2152" name="Shape 2152"/>
          <p:cNvSpPr/>
          <p:nvPr>
            <p:ph type="title"/>
          </p:nvPr>
        </p:nvSpPr>
        <p:spPr>
          <a:xfrm>
            <a:off x="1270000" y="50800"/>
            <a:ext cx="10452101" cy="1066801"/>
          </a:xfrm>
          <a:prstGeom prst="rect">
            <a:avLst/>
          </a:prstGeom>
        </p:spPr>
        <p:txBody>
          <a:bodyPr/>
          <a:lstStyle/>
          <a:p>
            <a:pPr/>
            <a:r>
              <a:t>Top Quark</a:t>
            </a:r>
          </a:p>
        </p:txBody>
      </p:sp>
      <p:sp>
        <p:nvSpPr>
          <p:cNvPr id="2153" name="Shape 2153"/>
          <p:cNvSpPr/>
          <p:nvPr/>
        </p:nvSpPr>
        <p:spPr>
          <a:xfrm>
            <a:off x="3818437" y="1028700"/>
            <a:ext cx="535833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5216">
              <a:defRPr sz="2800">
                <a:solidFill>
                  <a:srgbClr val="000090"/>
                </a:solidFill>
                <a:latin typeface="Helvetica Neue Medium"/>
                <a:ea typeface="Helvetica Neue Medium"/>
                <a:cs typeface="Helvetica Neue Medium"/>
                <a:sym typeface="Helvetica Neue Medium"/>
              </a:defRPr>
            </a:lvl1pPr>
          </a:lstStyle>
          <a:p>
            <a:pPr/>
            <a:r>
              <a:t>The heaviest in the SM particles</a:t>
            </a:r>
          </a:p>
        </p:txBody>
      </p:sp>
      <p:sp>
        <p:nvSpPr>
          <p:cNvPr id="2154" name="Shape 2154"/>
          <p:cNvSpPr/>
          <p:nvPr/>
        </p:nvSpPr>
        <p:spPr>
          <a:xfrm>
            <a:off x="6615627" y="2039708"/>
            <a:ext cx="5578602" cy="548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5216">
              <a:defRPr sz="3000">
                <a:latin typeface="Helvetica Neue"/>
                <a:ea typeface="Helvetica Neue"/>
                <a:cs typeface="Helvetica Neue"/>
                <a:sym typeface="Helvetica Neue"/>
              </a:defRPr>
            </a:pPr>
            <a:r>
              <a:t>Γ</a:t>
            </a:r>
            <a:r>
              <a:rPr baseline="-5999"/>
              <a:t>t</a:t>
            </a:r>
            <a:r>
              <a:t> ≈ 1.4 GeV for m</a:t>
            </a:r>
            <a:r>
              <a:rPr baseline="-5999"/>
              <a:t>t</a:t>
            </a:r>
            <a:r>
              <a:t> = 175 GeV</a:t>
            </a:r>
          </a:p>
        </p:txBody>
      </p:sp>
      <p:sp>
        <p:nvSpPr>
          <p:cNvPr id="2155" name="Shape 2155"/>
          <p:cNvSpPr/>
          <p:nvPr/>
        </p:nvSpPr>
        <p:spPr>
          <a:xfrm>
            <a:off x="6761930" y="2892472"/>
            <a:ext cx="5715090" cy="15662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5216">
              <a:defRPr sz="2400">
                <a:latin typeface="Helvetica Neue"/>
                <a:ea typeface="Helvetica Neue"/>
                <a:cs typeface="Helvetica Neue"/>
                <a:sym typeface="Helvetica Neue"/>
              </a:defRPr>
            </a:lvl1pPr>
          </a:lstStyle>
          <a:p>
            <a:pPr/>
            <a:r>
              <a:t>Because of this large width, the top and the anti-top pair created at r=0 decay before entering the non-perturbative QCD regime.</a:t>
            </a:r>
          </a:p>
        </p:txBody>
      </p:sp>
      <p:sp>
        <p:nvSpPr>
          <p:cNvPr id="2156" name="Shape 2156"/>
          <p:cNvSpPr/>
          <p:nvPr/>
        </p:nvSpPr>
        <p:spPr>
          <a:xfrm>
            <a:off x="7135818" y="4698016"/>
            <a:ext cx="4967314" cy="548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5216">
              <a:defRPr sz="3000">
                <a:solidFill>
                  <a:srgbClr val="FF2600"/>
                </a:solidFill>
                <a:latin typeface="Helvetica Neue"/>
                <a:ea typeface="Helvetica Neue"/>
                <a:cs typeface="Helvetica Neue"/>
                <a:sym typeface="Helvetica Neue"/>
              </a:defRPr>
            </a:pPr>
            <a:r>
              <a:t>Γ</a:t>
            </a:r>
            <a:r>
              <a:rPr baseline="-5999"/>
              <a:t>t</a:t>
            </a:r>
            <a:r>
              <a:t> acts as an infrared cutoff</a:t>
            </a:r>
          </a:p>
        </p:txBody>
      </p:sp>
      <p:sp>
        <p:nvSpPr>
          <p:cNvPr id="2157" name="Shape 2157"/>
          <p:cNvSpPr/>
          <p:nvPr/>
        </p:nvSpPr>
        <p:spPr>
          <a:xfrm>
            <a:off x="6761930" y="5412589"/>
            <a:ext cx="5715090" cy="1197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5216">
              <a:defRPr sz="2400">
                <a:latin typeface="Helvetica Neue"/>
                <a:ea typeface="Helvetica Neue"/>
                <a:cs typeface="Helvetica Neue"/>
                <a:sym typeface="Helvetica Neue"/>
              </a:defRPr>
            </a:lvl1pPr>
          </a:lstStyle>
          <a:p>
            <a:pPr/>
            <a:r>
              <a:t>Reliable cross section calculation from first principle (perturbative QCD) as first shown by Fadin-Khoze!</a:t>
            </a:r>
          </a:p>
        </p:txBody>
      </p:sp>
      <p:pic>
        <p:nvPicPr>
          <p:cNvPr id="2158" name="pasted-image.tif"/>
          <p:cNvPicPr>
            <a:picLocks noChangeAspect="1"/>
          </p:cNvPicPr>
          <p:nvPr/>
        </p:nvPicPr>
        <p:blipFill>
          <a:blip r:embed="rId3">
            <a:extLst/>
          </a:blip>
          <a:stretch>
            <a:fillRect/>
          </a:stretch>
        </p:blipFill>
        <p:spPr>
          <a:xfrm>
            <a:off x="655423" y="6573292"/>
            <a:ext cx="7284799" cy="2906608"/>
          </a:xfrm>
          <a:prstGeom prst="rect">
            <a:avLst/>
          </a:prstGeom>
          <a:ln w="88900">
            <a:miter lim="400000"/>
          </a:ln>
        </p:spPr>
      </p:pic>
      <p:sp>
        <p:nvSpPr>
          <p:cNvPr id="2159" name="Shape 2159"/>
          <p:cNvSpPr/>
          <p:nvPr/>
        </p:nvSpPr>
        <p:spPr>
          <a:xfrm>
            <a:off x="7786058" y="7200058"/>
            <a:ext cx="4837266" cy="15662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5216">
              <a:defRPr sz="2400">
                <a:solidFill>
                  <a:srgbClr val="5FAD00"/>
                </a:solidFill>
                <a:latin typeface="Helvetica Neue"/>
                <a:ea typeface="Helvetica Neue"/>
                <a:cs typeface="Helvetica Neue"/>
                <a:sym typeface="Helvetica Neue"/>
              </a:defRPr>
            </a:lvl1pPr>
          </a:lstStyle>
          <a:p>
            <a:pPr/>
            <a:r>
              <a:t>The first chance to measure momentum space wave function of a (remnant of) quarkonium state.</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1" name="Shape 2161"/>
          <p:cNvSpPr/>
          <p:nvPr>
            <p:ph type="title"/>
          </p:nvPr>
        </p:nvSpPr>
        <p:spPr>
          <a:xfrm>
            <a:off x="1270000" y="50800"/>
            <a:ext cx="10452101" cy="1066801"/>
          </a:xfrm>
          <a:prstGeom prst="rect">
            <a:avLst/>
          </a:prstGeom>
        </p:spPr>
        <p:txBody>
          <a:bodyPr/>
          <a:lstStyle/>
          <a:p>
            <a:pPr/>
            <a:r>
              <a:t>Top Quark</a:t>
            </a:r>
          </a:p>
        </p:txBody>
      </p:sp>
      <p:sp>
        <p:nvSpPr>
          <p:cNvPr id="2162" name="Shape 2162"/>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5216">
              <a:defRPr sz="2800">
                <a:solidFill>
                  <a:srgbClr val="000090"/>
                </a:solidFill>
                <a:latin typeface="Helvetica Neue Medium"/>
                <a:ea typeface="Helvetica Neue Medium"/>
                <a:cs typeface="Helvetica Neue Medium"/>
                <a:sym typeface="Helvetica Neue Medium"/>
              </a:defRPr>
            </a:lvl1pPr>
          </a:lstStyle>
          <a:p>
            <a:pPr/>
            <a:r>
              <a:t>Threshold Region</a:t>
            </a:r>
          </a:p>
        </p:txBody>
      </p:sp>
      <p:pic>
        <p:nvPicPr>
          <p:cNvPr id="2163" name="pasted-image.tif"/>
          <p:cNvPicPr>
            <a:picLocks noChangeAspect="1"/>
          </p:cNvPicPr>
          <p:nvPr/>
        </p:nvPicPr>
        <p:blipFill>
          <a:blip r:embed="rId2">
            <a:extLst/>
          </a:blip>
          <a:stretch>
            <a:fillRect/>
          </a:stretch>
        </p:blipFill>
        <p:spPr>
          <a:xfrm>
            <a:off x="694713" y="1934365"/>
            <a:ext cx="7082079" cy="3116489"/>
          </a:xfrm>
          <a:prstGeom prst="rect">
            <a:avLst/>
          </a:prstGeom>
          <a:ln w="88900">
            <a:miter lim="400000"/>
          </a:ln>
        </p:spPr>
      </p:pic>
      <p:sp>
        <p:nvSpPr>
          <p:cNvPr id="2164" name="Shape 2164"/>
          <p:cNvSpPr/>
          <p:nvPr/>
        </p:nvSpPr>
        <p:spPr>
          <a:xfrm>
            <a:off x="8247022" y="1757796"/>
            <a:ext cx="4157647" cy="2302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5216">
              <a:defRPr sz="2400">
                <a:latin typeface="Helvetica Neue"/>
                <a:ea typeface="Helvetica Neue"/>
                <a:cs typeface="Helvetica Neue"/>
                <a:sym typeface="Helvetica Neue"/>
              </a:defRPr>
            </a:lvl1pPr>
          </a:lstStyle>
          <a:p>
            <a:pPr/>
            <a:r>
              <a:t>At threshold both the top quark and the anti-top quark are slow and stay close to each other, allowing multiple exchange of Coulombic gluons.</a:t>
            </a:r>
          </a:p>
        </p:txBody>
      </p:sp>
      <p:sp>
        <p:nvSpPr>
          <p:cNvPr id="2165" name="Shape 2165"/>
          <p:cNvSpPr/>
          <p:nvPr/>
        </p:nvSpPr>
        <p:spPr>
          <a:xfrm>
            <a:off x="8112789" y="4414347"/>
            <a:ext cx="4426113" cy="548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5216">
              <a:defRPr sz="3000">
                <a:solidFill>
                  <a:srgbClr val="FF2600"/>
                </a:solidFill>
                <a:latin typeface="Helvetica Neue"/>
                <a:ea typeface="Helvetica Neue"/>
                <a:cs typeface="Helvetica Neue"/>
                <a:sym typeface="Helvetica Neue"/>
              </a:defRPr>
            </a:lvl1pPr>
          </a:lstStyle>
          <a:p>
            <a:pPr/>
            <a:r>
              <a:t>⇒ Leading contribution</a:t>
            </a:r>
          </a:p>
        </p:txBody>
      </p:sp>
      <p:sp>
        <p:nvSpPr>
          <p:cNvPr id="2166" name="Shape 2166"/>
          <p:cNvSpPr/>
          <p:nvPr/>
        </p:nvSpPr>
        <p:spPr>
          <a:xfrm>
            <a:off x="700457" y="5240952"/>
            <a:ext cx="11824861" cy="8296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5216">
              <a:defRPr sz="2400">
                <a:latin typeface="Helvetica Neue"/>
                <a:ea typeface="Helvetica Neue"/>
                <a:cs typeface="Helvetica Neue"/>
                <a:sym typeface="Helvetica Neue"/>
              </a:defRPr>
            </a:lvl1pPr>
          </a:lstStyle>
          <a:p>
            <a:pPr/>
            <a:r>
              <a:t>The threshold correction factor (bound-state effect) denoted by Γ satisfies the Bethe-Salpeter equation which reduces to Schroedinger’s equation:</a:t>
            </a:r>
          </a:p>
        </p:txBody>
      </p:sp>
      <p:pic>
        <p:nvPicPr>
          <p:cNvPr id="2167" name="pasted-image.tif"/>
          <p:cNvPicPr>
            <a:picLocks noChangeAspect="1"/>
          </p:cNvPicPr>
          <p:nvPr/>
        </p:nvPicPr>
        <p:blipFill>
          <a:blip r:embed="rId3">
            <a:extLst/>
          </a:blip>
          <a:stretch>
            <a:fillRect/>
          </a:stretch>
        </p:blipFill>
        <p:spPr>
          <a:xfrm>
            <a:off x="4288818" y="6184137"/>
            <a:ext cx="4427164" cy="1026410"/>
          </a:xfrm>
          <a:prstGeom prst="rect">
            <a:avLst/>
          </a:prstGeom>
          <a:ln w="88900">
            <a:miter lim="400000"/>
          </a:ln>
        </p:spPr>
      </p:pic>
      <p:sp>
        <p:nvSpPr>
          <p:cNvPr id="2168" name="Shape 2168"/>
          <p:cNvSpPr/>
          <p:nvPr/>
        </p:nvSpPr>
        <p:spPr>
          <a:xfrm>
            <a:off x="829644" y="7280946"/>
            <a:ext cx="1182486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5216">
              <a:defRPr sz="2400">
                <a:latin typeface="Helvetica Neue"/>
                <a:ea typeface="Helvetica Neue"/>
                <a:cs typeface="Helvetica Neue"/>
                <a:sym typeface="Helvetica Neue"/>
              </a:defRPr>
            </a:lvl1pPr>
          </a:lstStyle>
          <a:p>
            <a:pPr/>
            <a:r>
              <a:t>in the non-relativistic limit. The operator G is related to Γ through</a:t>
            </a:r>
          </a:p>
        </p:txBody>
      </p:sp>
      <p:pic>
        <p:nvPicPr>
          <p:cNvPr id="2169" name="pasted-image.tif"/>
          <p:cNvPicPr>
            <a:picLocks noChangeAspect="1"/>
          </p:cNvPicPr>
          <p:nvPr/>
        </p:nvPicPr>
        <p:blipFill>
          <a:blip r:embed="rId4">
            <a:extLst/>
          </a:blip>
          <a:stretch>
            <a:fillRect/>
          </a:stretch>
        </p:blipFill>
        <p:spPr>
          <a:xfrm>
            <a:off x="1760192" y="7974914"/>
            <a:ext cx="3657793" cy="1136279"/>
          </a:xfrm>
          <a:prstGeom prst="rect">
            <a:avLst/>
          </a:prstGeom>
          <a:ln w="88900">
            <a:miter lim="400000"/>
          </a:ln>
        </p:spPr>
      </p:pic>
      <p:pic>
        <p:nvPicPr>
          <p:cNvPr id="2170" name="pasted-image.tif"/>
          <p:cNvPicPr>
            <a:picLocks noChangeAspect="1"/>
          </p:cNvPicPr>
          <p:nvPr/>
        </p:nvPicPr>
        <p:blipFill>
          <a:blip r:embed="rId5">
            <a:extLst/>
          </a:blip>
          <a:stretch>
            <a:fillRect/>
          </a:stretch>
        </p:blipFill>
        <p:spPr>
          <a:xfrm>
            <a:off x="7529885" y="7833986"/>
            <a:ext cx="4011271" cy="1232414"/>
          </a:xfrm>
          <a:prstGeom prst="rect">
            <a:avLst/>
          </a:prstGeom>
          <a:ln w="88900">
            <a:miter lim="400000"/>
          </a:ln>
        </p:spPr>
      </p:pic>
      <p:sp>
        <p:nvSpPr>
          <p:cNvPr id="2171" name="Shape 2171"/>
          <p:cNvSpPr/>
          <p:nvPr/>
        </p:nvSpPr>
        <p:spPr>
          <a:xfrm>
            <a:off x="4104486" y="9078828"/>
            <a:ext cx="2217069" cy="461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5216">
              <a:defRPr sz="2400">
                <a:latin typeface="Helvetica Neue"/>
                <a:ea typeface="Helvetica Neue"/>
                <a:cs typeface="Helvetica Neue"/>
                <a:sym typeface="Helvetica Neue"/>
              </a:defRPr>
            </a:lvl1pPr>
          </a:lstStyle>
          <a:p>
            <a:pPr/>
            <a:r>
              <a:t>for vector part</a:t>
            </a:r>
          </a:p>
        </p:txBody>
      </p:sp>
      <p:sp>
        <p:nvSpPr>
          <p:cNvPr id="2172" name="Shape 2172"/>
          <p:cNvSpPr/>
          <p:nvPr/>
        </p:nvSpPr>
        <p:spPr>
          <a:xfrm>
            <a:off x="9217311" y="9081199"/>
            <a:ext cx="3019777"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5216">
              <a:defRPr sz="2400">
                <a:latin typeface="Helvetica Neue"/>
                <a:ea typeface="Helvetica Neue"/>
                <a:cs typeface="Helvetica Neue"/>
                <a:sym typeface="Helvetica Neue"/>
              </a:defRPr>
            </a:lvl1pPr>
          </a:lstStyle>
          <a:p>
            <a:pPr/>
            <a:r>
              <a:t>for axial vector part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74" name="pasted-image.tif"/>
          <p:cNvPicPr>
            <a:picLocks noChangeAspect="1"/>
          </p:cNvPicPr>
          <p:nvPr/>
        </p:nvPicPr>
        <p:blipFill>
          <a:blip r:embed="rId2">
            <a:extLst/>
          </a:blip>
          <a:stretch>
            <a:fillRect/>
          </a:stretch>
        </p:blipFill>
        <p:spPr>
          <a:xfrm>
            <a:off x="3383191" y="1817622"/>
            <a:ext cx="8579282" cy="5208020"/>
          </a:xfrm>
          <a:prstGeom prst="rect">
            <a:avLst/>
          </a:prstGeom>
          <a:ln w="88900">
            <a:miter lim="400000"/>
          </a:ln>
        </p:spPr>
      </p:pic>
      <p:sp>
        <p:nvSpPr>
          <p:cNvPr id="2175" name="Shape 2175"/>
          <p:cNvSpPr/>
          <p:nvPr>
            <p:ph type="title"/>
          </p:nvPr>
        </p:nvSpPr>
        <p:spPr>
          <a:xfrm>
            <a:off x="1270000" y="50800"/>
            <a:ext cx="10452101" cy="1066801"/>
          </a:xfrm>
          <a:prstGeom prst="rect">
            <a:avLst/>
          </a:prstGeom>
        </p:spPr>
        <p:txBody>
          <a:bodyPr/>
          <a:lstStyle/>
          <a:p>
            <a:pPr/>
            <a:r>
              <a:t>Top Quark</a:t>
            </a:r>
          </a:p>
        </p:txBody>
      </p:sp>
      <p:sp>
        <p:nvSpPr>
          <p:cNvPr id="2176" name="Shape 2176"/>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800">
                <a:solidFill>
                  <a:srgbClr val="000090"/>
                </a:solidFill>
                <a:latin typeface="Helvetica Neue Medium"/>
                <a:ea typeface="Helvetica Neue Medium"/>
                <a:cs typeface="Helvetica Neue Medium"/>
                <a:sym typeface="Helvetica Neue Medium"/>
              </a:defRPr>
            </a:lvl1pPr>
          </a:lstStyle>
          <a:p>
            <a:pPr/>
            <a:r>
              <a:t>Threshold Region</a:t>
            </a:r>
          </a:p>
        </p:txBody>
      </p:sp>
      <p:pic>
        <p:nvPicPr>
          <p:cNvPr id="2177" name="pasted-image.tif"/>
          <p:cNvPicPr>
            <a:picLocks noChangeAspect="1"/>
          </p:cNvPicPr>
          <p:nvPr/>
        </p:nvPicPr>
        <p:blipFill>
          <a:blip r:embed="rId3">
            <a:extLst/>
          </a:blip>
          <a:stretch>
            <a:fillRect/>
          </a:stretch>
        </p:blipFill>
        <p:spPr>
          <a:xfrm>
            <a:off x="7308639" y="7105651"/>
            <a:ext cx="4802109" cy="1448773"/>
          </a:xfrm>
          <a:prstGeom prst="rect">
            <a:avLst/>
          </a:prstGeom>
          <a:ln w="88900">
            <a:miter lim="400000"/>
          </a:ln>
        </p:spPr>
      </p:pic>
      <p:pic>
        <p:nvPicPr>
          <p:cNvPr id="2178" name="pasted-image.tif"/>
          <p:cNvPicPr>
            <a:picLocks noChangeAspect="1"/>
          </p:cNvPicPr>
          <p:nvPr/>
        </p:nvPicPr>
        <p:blipFill>
          <a:blip r:embed="rId4">
            <a:extLst/>
          </a:blip>
          <a:stretch>
            <a:fillRect/>
          </a:stretch>
        </p:blipFill>
        <p:spPr>
          <a:xfrm>
            <a:off x="1463037" y="7141971"/>
            <a:ext cx="4130279" cy="1631965"/>
          </a:xfrm>
          <a:prstGeom prst="rect">
            <a:avLst/>
          </a:prstGeom>
          <a:ln w="88900">
            <a:miter lim="400000"/>
          </a:ln>
        </p:spPr>
      </p:pic>
      <p:sp>
        <p:nvSpPr>
          <p:cNvPr id="2179" name="Shape 2179"/>
          <p:cNvSpPr/>
          <p:nvPr/>
        </p:nvSpPr>
        <p:spPr>
          <a:xfrm>
            <a:off x="509166" y="1677994"/>
            <a:ext cx="3363008" cy="1030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i="1" sz="3000">
                <a:latin typeface="Helvetica Neue"/>
                <a:ea typeface="Helvetica Neue"/>
                <a:cs typeface="Helvetica Neue"/>
                <a:sym typeface="Helvetica Neue"/>
              </a:defRPr>
            </a:lvl1pPr>
          </a:lstStyle>
          <a:p>
            <a:pPr/>
            <a:r>
              <a:t>How to access G experimentally</a:t>
            </a:r>
          </a:p>
        </p:txBody>
      </p:sp>
      <p:pic>
        <p:nvPicPr>
          <p:cNvPr id="2180" name="pasted-image.tif"/>
          <p:cNvPicPr>
            <a:picLocks noChangeAspect="1"/>
          </p:cNvPicPr>
          <p:nvPr/>
        </p:nvPicPr>
        <p:blipFill>
          <a:blip r:embed="rId5">
            <a:extLst/>
          </a:blip>
          <a:stretch>
            <a:fillRect/>
          </a:stretch>
        </p:blipFill>
        <p:spPr>
          <a:xfrm>
            <a:off x="897255" y="3882002"/>
            <a:ext cx="2822194" cy="1631964"/>
          </a:xfrm>
          <a:prstGeom prst="rect">
            <a:avLst/>
          </a:prstGeom>
          <a:ln w="88900">
            <a:miter lim="400000"/>
          </a:ln>
        </p:spPr>
      </p:pic>
      <p:sp>
        <p:nvSpPr>
          <p:cNvPr id="2181" name="Shape 2181"/>
          <p:cNvSpPr/>
          <p:nvPr/>
        </p:nvSpPr>
        <p:spPr>
          <a:xfrm>
            <a:off x="773152" y="5416874"/>
            <a:ext cx="3363008" cy="5604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i="1" sz="3000">
                <a:solidFill>
                  <a:srgbClr val="FF2600"/>
                </a:solidFill>
                <a:latin typeface="Helvetica Neue"/>
                <a:ea typeface="Helvetica Neue"/>
                <a:cs typeface="Helvetica Neue"/>
                <a:sym typeface="Helvetica Neue"/>
              </a:defRPr>
            </a:pPr>
            <a:r>
              <a:t>p</a:t>
            </a:r>
            <a:r>
              <a:rPr baseline="-5999"/>
              <a:t>top</a:t>
            </a:r>
            <a:r>
              <a:t> = p</a:t>
            </a:r>
            <a:r>
              <a:rPr baseline="-5999"/>
              <a:t>bW</a:t>
            </a:r>
            <a:r>
              <a:t> = p</a:t>
            </a:r>
            <a:r>
              <a:rPr baseline="-5999"/>
              <a:t>3jets</a:t>
            </a:r>
          </a:p>
        </p:txBody>
      </p:sp>
      <p:sp>
        <p:nvSpPr>
          <p:cNvPr id="2182" name="Shape 2182"/>
          <p:cNvSpPr/>
          <p:nvPr/>
        </p:nvSpPr>
        <p:spPr>
          <a:xfrm>
            <a:off x="1338222" y="8890265"/>
            <a:ext cx="4641835"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2400">
                <a:latin typeface="Helvetica Neue"/>
                <a:ea typeface="Helvetica Neue"/>
                <a:cs typeface="Helvetica Neue"/>
                <a:sym typeface="Helvetica Neue"/>
              </a:defRPr>
            </a:lvl1pPr>
          </a:lstStyle>
          <a:p>
            <a:pPr/>
            <a:r>
              <a:t>momentum space wave fun.</a:t>
            </a:r>
          </a:p>
        </p:txBody>
      </p:sp>
      <p:sp>
        <p:nvSpPr>
          <p:cNvPr id="2183" name="Shape 2183"/>
          <p:cNvSpPr/>
          <p:nvPr/>
        </p:nvSpPr>
        <p:spPr>
          <a:xfrm>
            <a:off x="7177023" y="6567116"/>
            <a:ext cx="5277994" cy="2888928"/>
          </a:xfrm>
          <a:prstGeom prst="rect">
            <a:avLst/>
          </a:prstGeom>
          <a:ln w="12700">
            <a:solidFill>
              <a:srgbClr val="000000"/>
            </a:solidFill>
            <a:miter lim="400000"/>
          </a:ln>
        </p:spPr>
        <p:txBody>
          <a:bodyPr lIns="50800" tIns="50800" rIns="50800" bIns="50800" anchor="ctr"/>
          <a:lstStyle/>
          <a:p>
            <a:pPr algn="ctr">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184" name="Shape 2184"/>
          <p:cNvSpPr/>
          <p:nvPr/>
        </p:nvSpPr>
        <p:spPr>
          <a:xfrm>
            <a:off x="674624" y="6566600"/>
            <a:ext cx="5707106" cy="2889958"/>
          </a:xfrm>
          <a:prstGeom prst="rect">
            <a:avLst/>
          </a:prstGeom>
          <a:ln w="12700">
            <a:solidFill>
              <a:srgbClr val="000000"/>
            </a:solidFill>
            <a:miter lim="400000"/>
          </a:ln>
        </p:spPr>
        <p:txBody>
          <a:bodyPr lIns="50800" tIns="50800" rIns="50800" bIns="50800" anchor="ctr"/>
          <a:lstStyle/>
          <a:p>
            <a:pPr algn="ctr">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185" name="Shape 2185"/>
          <p:cNvSpPr/>
          <p:nvPr/>
        </p:nvSpPr>
        <p:spPr>
          <a:xfrm>
            <a:off x="7722687" y="8890265"/>
            <a:ext cx="4641835"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2400">
                <a:latin typeface="Helvetica Neue"/>
                <a:ea typeface="Helvetica Neue"/>
                <a:cs typeface="Helvetica Neue"/>
                <a:sym typeface="Helvetica Neue"/>
              </a:defRPr>
            </a:lvl1pPr>
          </a:lstStyle>
          <a:p>
            <a:pPr/>
            <a:r>
              <a:t>wave function at origin</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7" name="Shape 2187"/>
          <p:cNvSpPr/>
          <p:nvPr/>
        </p:nvSpPr>
        <p:spPr>
          <a:xfrm>
            <a:off x="228600" y="5880100"/>
            <a:ext cx="6286501" cy="3530600"/>
          </a:xfrm>
          <a:prstGeom prst="rect">
            <a:avLst/>
          </a:prstGeom>
          <a:solidFill>
            <a:srgbClr val="C6E6E9"/>
          </a:solidFill>
          <a:ln w="3175"/>
          <a:effectLst>
            <a:outerShdw sx="100000" sy="100000" kx="0" ky="0" algn="b" rotWithShape="0" blurRad="38100" dist="25400" dir="2700000">
              <a:srgbClr val="929292">
                <a:alpha val="42997"/>
              </a:srgbClr>
            </a:outerShdw>
          </a:effectLst>
        </p:spPr>
        <p:txBody>
          <a:bodyPr lIns="50800" tIns="50800" rIns="50800" bIns="50800" anchor="ctr"/>
          <a:lstStyle/>
          <a:p>
            <a:pPr marL="57799" marR="57799" defTabSz="1295400">
              <a:defRPr sz="3200">
                <a:uFill>
                  <a:solidFill>
                    <a:srgbClr val="000000"/>
                  </a:solidFill>
                </a:uFill>
                <a:latin typeface="Helvetica Neue"/>
                <a:ea typeface="Helvetica Neue"/>
                <a:cs typeface="Helvetica Neue"/>
                <a:sym typeface="Helvetica Neue"/>
              </a:defRPr>
            </a:pPr>
          </a:p>
        </p:txBody>
      </p:sp>
      <p:sp>
        <p:nvSpPr>
          <p:cNvPr id="2188" name="Shape 2188"/>
          <p:cNvSpPr/>
          <p:nvPr/>
        </p:nvSpPr>
        <p:spPr>
          <a:xfrm>
            <a:off x="6388100" y="3073400"/>
            <a:ext cx="6426200" cy="6350000"/>
          </a:xfrm>
          <a:prstGeom prst="rect">
            <a:avLst/>
          </a:prstGeom>
          <a:solidFill>
            <a:srgbClr val="C6E6E9"/>
          </a:solidFill>
          <a:ln w="3175"/>
          <a:effectLst>
            <a:outerShdw sx="100000" sy="100000" kx="0" ky="0" algn="b" rotWithShape="0" blurRad="38100" dist="25400" dir="2700000">
              <a:srgbClr val="929292">
                <a:alpha val="42997"/>
              </a:srgbClr>
            </a:outerShdw>
          </a:effectLst>
        </p:spPr>
        <p:txBody>
          <a:bodyPr lIns="50800" tIns="50800" rIns="50800" bIns="50800" anchor="ctr"/>
          <a:lstStyle/>
          <a:p>
            <a:pPr marL="57799" marR="57799" defTabSz="1295400">
              <a:defRPr sz="3200">
                <a:uFill>
                  <a:solidFill>
                    <a:srgbClr val="000000"/>
                  </a:solidFill>
                </a:uFill>
                <a:latin typeface="Helvetica Neue"/>
                <a:ea typeface="Helvetica Neue"/>
                <a:cs typeface="Helvetica Neue"/>
                <a:sym typeface="Helvetica Neue"/>
              </a:defRPr>
            </a:pPr>
          </a:p>
        </p:txBody>
      </p:sp>
      <p:pic>
        <p:nvPicPr>
          <p:cNvPr id="2189" name="droppedImage.png"/>
          <p:cNvPicPr>
            <a:picLocks noChangeAspect="1"/>
          </p:cNvPicPr>
          <p:nvPr/>
        </p:nvPicPr>
        <p:blipFill>
          <a:blip r:embed="rId2">
            <a:extLst/>
          </a:blip>
          <a:stretch>
            <a:fillRect/>
          </a:stretch>
        </p:blipFill>
        <p:spPr>
          <a:xfrm>
            <a:off x="8847935" y="4797552"/>
            <a:ext cx="3767667" cy="2159001"/>
          </a:xfrm>
          <a:prstGeom prst="rect">
            <a:avLst/>
          </a:prstGeom>
          <a:ln w="3175"/>
        </p:spPr>
      </p:pic>
      <p:sp>
        <p:nvSpPr>
          <p:cNvPr id="2190" name="Shape 2190"/>
          <p:cNvSpPr/>
          <p:nvPr>
            <p:ph type="title"/>
          </p:nvPr>
        </p:nvSpPr>
        <p:spPr>
          <a:xfrm>
            <a:off x="1270000" y="50800"/>
            <a:ext cx="10452101" cy="1066801"/>
          </a:xfrm>
          <a:prstGeom prst="rect">
            <a:avLst/>
          </a:prstGeom>
        </p:spPr>
        <p:txBody>
          <a:bodyPr/>
          <a:lstStyle>
            <a:lvl1pPr>
              <a:defRPr i="1"/>
            </a:lvl1pPr>
          </a:lstStyle>
          <a:p>
            <a:pPr/>
            <a:r>
              <a:t>Top at Threshold</a:t>
            </a:r>
          </a:p>
        </p:txBody>
      </p:sp>
      <p:sp>
        <p:nvSpPr>
          <p:cNvPr id="2191" name="Shape 2191"/>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800">
                <a:solidFill>
                  <a:srgbClr val="FF2C79"/>
                </a:solidFill>
                <a:latin typeface="Helvetica Neue Medium"/>
                <a:ea typeface="Helvetica Neue Medium"/>
                <a:cs typeface="Helvetica Neue Medium"/>
                <a:sym typeface="Helvetica Neue Medium"/>
              </a:defRPr>
            </a:lvl1pPr>
          </a:lstStyle>
          <a:p>
            <a:pPr/>
            <a:r>
              <a:t>Threshold Scan</a:t>
            </a:r>
          </a:p>
        </p:txBody>
      </p:sp>
      <p:sp>
        <p:nvSpPr>
          <p:cNvPr id="2192" name="Shape 2192"/>
          <p:cNvSpPr/>
          <p:nvPr/>
        </p:nvSpPr>
        <p:spPr>
          <a:xfrm>
            <a:off x="11112500" y="7683500"/>
            <a:ext cx="1752526"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arXiv:hep-ph/0601112v2</a:t>
            </a:r>
          </a:p>
        </p:txBody>
      </p:sp>
      <p:pic>
        <p:nvPicPr>
          <p:cNvPr id="2193" name="droppedImage.png"/>
          <p:cNvPicPr>
            <a:picLocks noChangeAspect="1"/>
          </p:cNvPicPr>
          <p:nvPr/>
        </p:nvPicPr>
        <p:blipFill>
          <a:blip r:embed="rId3">
            <a:extLst/>
          </a:blip>
          <a:stretch>
            <a:fillRect/>
          </a:stretch>
        </p:blipFill>
        <p:spPr>
          <a:xfrm>
            <a:off x="133350" y="1694898"/>
            <a:ext cx="6240527" cy="4013201"/>
          </a:xfrm>
          <a:prstGeom prst="rect">
            <a:avLst/>
          </a:prstGeom>
          <a:ln w="88900">
            <a:miter lim="400000"/>
          </a:ln>
        </p:spPr>
      </p:pic>
      <p:sp>
        <p:nvSpPr>
          <p:cNvPr id="2194" name="Shape 2194"/>
          <p:cNvSpPr/>
          <p:nvPr/>
        </p:nvSpPr>
        <p:spPr>
          <a:xfrm>
            <a:off x="520700" y="1689100"/>
            <a:ext cx="2476501"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M.Stahlhofen Top Phys WS 2012</a:t>
            </a:r>
          </a:p>
        </p:txBody>
      </p:sp>
      <p:pic>
        <p:nvPicPr>
          <p:cNvPr id="2195" name="droppedImage.png"/>
          <p:cNvPicPr>
            <a:picLocks noChangeAspect="1"/>
          </p:cNvPicPr>
          <p:nvPr/>
        </p:nvPicPr>
        <p:blipFill>
          <a:blip r:embed="rId4">
            <a:extLst/>
          </a:blip>
          <a:stretch>
            <a:fillRect/>
          </a:stretch>
        </p:blipFill>
        <p:spPr>
          <a:xfrm>
            <a:off x="569817" y="5967738"/>
            <a:ext cx="7264401" cy="3355382"/>
          </a:xfrm>
          <a:prstGeom prst="rect">
            <a:avLst/>
          </a:prstGeom>
          <a:ln w="88900">
            <a:miter lim="400000"/>
          </a:ln>
        </p:spPr>
      </p:pic>
      <p:sp>
        <p:nvSpPr>
          <p:cNvPr id="2196" name="Shape 2196"/>
          <p:cNvSpPr/>
          <p:nvPr/>
        </p:nvSpPr>
        <p:spPr>
          <a:xfrm>
            <a:off x="4635500" y="6096000"/>
            <a:ext cx="24765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F.Simon Top Phys WS 2012</a:t>
            </a:r>
          </a:p>
        </p:txBody>
      </p:sp>
      <p:sp>
        <p:nvSpPr>
          <p:cNvPr id="2197" name="Shape 2197"/>
          <p:cNvSpPr/>
          <p:nvPr/>
        </p:nvSpPr>
        <p:spPr>
          <a:xfrm>
            <a:off x="6436810" y="1705328"/>
            <a:ext cx="27686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Helvetica Neue"/>
                <a:ea typeface="Helvetica Neue"/>
                <a:cs typeface="Helvetica Neue"/>
                <a:sym typeface="Helvetica Neue"/>
              </a:defRPr>
            </a:lvl1pPr>
          </a:lstStyle>
          <a:p>
            <a:pPr/>
            <a:r>
              <a:t>Theory improving!</a:t>
            </a:r>
          </a:p>
        </p:txBody>
      </p:sp>
      <p:sp>
        <p:nvSpPr>
          <p:cNvPr id="2198" name="Shape 2198"/>
          <p:cNvSpPr/>
          <p:nvPr/>
        </p:nvSpPr>
        <p:spPr>
          <a:xfrm>
            <a:off x="6502400" y="3098800"/>
            <a:ext cx="37211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Helvetica Neue"/>
                <a:ea typeface="Helvetica Neue"/>
                <a:cs typeface="Helvetica Neue"/>
                <a:sym typeface="Helvetica Neue"/>
              </a:defRPr>
            </a:lvl1pPr>
          </a:lstStyle>
          <a:p>
            <a:pPr/>
            <a:r>
              <a:t>Expected accuracies</a:t>
            </a:r>
          </a:p>
        </p:txBody>
      </p:sp>
      <p:pic>
        <p:nvPicPr>
          <p:cNvPr id="2199" name="droppedImage.pdf"/>
          <p:cNvPicPr>
            <a:picLocks noChangeAspect="1"/>
          </p:cNvPicPr>
          <p:nvPr/>
        </p:nvPicPr>
        <p:blipFill>
          <a:blip r:embed="rId5">
            <a:extLst/>
          </a:blip>
          <a:stretch>
            <a:fillRect/>
          </a:stretch>
        </p:blipFill>
        <p:spPr>
          <a:xfrm>
            <a:off x="6718300" y="3670300"/>
            <a:ext cx="2288419" cy="558800"/>
          </a:xfrm>
          <a:prstGeom prst="rect">
            <a:avLst/>
          </a:prstGeom>
          <a:ln w="88900">
            <a:miter lim="400000"/>
          </a:ln>
        </p:spPr>
      </p:pic>
      <p:pic>
        <p:nvPicPr>
          <p:cNvPr id="2200" name="droppedImage.pdf"/>
          <p:cNvPicPr>
            <a:picLocks noChangeAspect="1"/>
          </p:cNvPicPr>
          <p:nvPr/>
        </p:nvPicPr>
        <p:blipFill>
          <a:blip r:embed="rId6">
            <a:extLst/>
          </a:blip>
          <a:stretch>
            <a:fillRect/>
          </a:stretch>
        </p:blipFill>
        <p:spPr>
          <a:xfrm>
            <a:off x="6718300" y="4045794"/>
            <a:ext cx="2781300" cy="589707"/>
          </a:xfrm>
          <a:prstGeom prst="rect">
            <a:avLst/>
          </a:prstGeom>
          <a:ln w="88900">
            <a:miter lim="400000"/>
          </a:ln>
        </p:spPr>
      </p:pic>
      <p:pic>
        <p:nvPicPr>
          <p:cNvPr id="2201" name="droppedImage.pdf"/>
          <p:cNvPicPr>
            <a:picLocks noChangeAspect="1"/>
          </p:cNvPicPr>
          <p:nvPr/>
        </p:nvPicPr>
        <p:blipFill>
          <a:blip r:embed="rId7">
            <a:extLst/>
          </a:blip>
          <a:stretch>
            <a:fillRect/>
          </a:stretch>
        </p:blipFill>
        <p:spPr>
          <a:xfrm>
            <a:off x="8396406" y="7912100"/>
            <a:ext cx="2627195" cy="558800"/>
          </a:xfrm>
          <a:prstGeom prst="rect">
            <a:avLst/>
          </a:prstGeom>
          <a:ln w="88900">
            <a:miter lim="400000"/>
          </a:ln>
        </p:spPr>
      </p:pic>
      <p:pic>
        <p:nvPicPr>
          <p:cNvPr id="2202" name="droppedImage.pdf"/>
          <p:cNvPicPr>
            <a:picLocks noChangeAspect="1"/>
          </p:cNvPicPr>
          <p:nvPr/>
        </p:nvPicPr>
        <p:blipFill>
          <a:blip r:embed="rId8">
            <a:extLst/>
          </a:blip>
          <a:stretch>
            <a:fillRect/>
          </a:stretch>
        </p:blipFill>
        <p:spPr>
          <a:xfrm>
            <a:off x="8420100" y="7615717"/>
            <a:ext cx="1993900" cy="486883"/>
          </a:xfrm>
          <a:prstGeom prst="rect">
            <a:avLst/>
          </a:prstGeom>
          <a:ln w="88900">
            <a:miter lim="400000"/>
          </a:ln>
        </p:spPr>
      </p:pic>
      <p:pic>
        <p:nvPicPr>
          <p:cNvPr id="2203" name="droppedImage.pdf"/>
          <p:cNvPicPr>
            <a:picLocks noChangeAspect="1"/>
          </p:cNvPicPr>
          <p:nvPr/>
        </p:nvPicPr>
        <p:blipFill>
          <a:blip r:embed="rId9">
            <a:extLst/>
          </a:blip>
          <a:stretch>
            <a:fillRect/>
          </a:stretch>
        </p:blipFill>
        <p:spPr>
          <a:xfrm>
            <a:off x="6723340" y="4457700"/>
            <a:ext cx="2199721" cy="558800"/>
          </a:xfrm>
          <a:prstGeom prst="rect">
            <a:avLst/>
          </a:prstGeom>
          <a:ln w="88900">
            <a:miter lim="400000"/>
          </a:ln>
        </p:spPr>
      </p:pic>
      <p:pic>
        <p:nvPicPr>
          <p:cNvPr id="2204" name="droppedImage.pdf"/>
          <p:cNvPicPr>
            <a:picLocks noChangeAspect="1"/>
          </p:cNvPicPr>
          <p:nvPr/>
        </p:nvPicPr>
        <p:blipFill>
          <a:blip r:embed="rId10">
            <a:extLst/>
          </a:blip>
          <a:stretch>
            <a:fillRect/>
          </a:stretch>
        </p:blipFill>
        <p:spPr>
          <a:xfrm>
            <a:off x="8407400" y="8300832"/>
            <a:ext cx="2019300" cy="512969"/>
          </a:xfrm>
          <a:prstGeom prst="rect">
            <a:avLst/>
          </a:prstGeom>
          <a:ln w="88900">
            <a:miter lim="400000"/>
          </a:ln>
        </p:spPr>
      </p:pic>
      <p:sp>
        <p:nvSpPr>
          <p:cNvPr id="2205" name="Shape 2205"/>
          <p:cNvSpPr/>
          <p:nvPr/>
        </p:nvSpPr>
        <p:spPr>
          <a:xfrm flipH="1" flipV="1">
            <a:off x="7846211" y="5024423"/>
            <a:ext cx="848568" cy="2574085"/>
          </a:xfrm>
          <a:prstGeom prst="line">
            <a:avLst/>
          </a:prstGeom>
          <a:ln w="25400">
            <a:solidFill>
              <a:srgbClr val="000000"/>
            </a:solidFill>
            <a:miter lim="400000"/>
            <a:headEnd type="stealth"/>
          </a:ln>
        </p:spPr>
        <p:txBody>
          <a:bodyPr lIns="0" tIns="0" rIns="0" bIns="0"/>
          <a:lstStyle/>
          <a:p>
            <a:pPr>
              <a:defRPr sz="1100">
                <a:latin typeface="ヒラギノ角ゴ ProN W3"/>
                <a:ea typeface="ヒラギノ角ゴ ProN W3"/>
                <a:cs typeface="ヒラギノ角ゴ ProN W3"/>
                <a:sym typeface="ヒラギノ角ゴ ProN W3"/>
              </a:defRPr>
            </a:pPr>
          </a:p>
        </p:txBody>
      </p:sp>
      <p:sp>
        <p:nvSpPr>
          <p:cNvPr id="2206" name="Shape 2206"/>
          <p:cNvSpPr/>
          <p:nvPr/>
        </p:nvSpPr>
        <p:spPr>
          <a:xfrm>
            <a:off x="6731000" y="3733800"/>
            <a:ext cx="2755900" cy="1270000"/>
          </a:xfrm>
          <a:prstGeom prst="rect">
            <a:avLst/>
          </a:prstGeom>
          <a:ln w="12700">
            <a:solidFill>
              <a:srgbClr val="000000"/>
            </a:solidFill>
            <a:miter lim="400000"/>
          </a:ln>
        </p:spPr>
        <p:txBody>
          <a:bodyPr lIns="50800" tIns="50800" rIns="50800" bIns="50800" anchor="ctr"/>
          <a:lstStyle/>
          <a:p>
            <a:pPr algn="ctr">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207" name="Shape 2207"/>
          <p:cNvSpPr/>
          <p:nvPr/>
        </p:nvSpPr>
        <p:spPr>
          <a:xfrm>
            <a:off x="8331200" y="7569200"/>
            <a:ext cx="2755900" cy="1270000"/>
          </a:xfrm>
          <a:prstGeom prst="rect">
            <a:avLst/>
          </a:prstGeom>
          <a:ln w="12700">
            <a:solidFill>
              <a:srgbClr val="000000"/>
            </a:solidFill>
            <a:miter lim="400000"/>
          </a:ln>
        </p:spPr>
        <p:txBody>
          <a:bodyPr lIns="50800" tIns="50800" rIns="50800" bIns="50800" anchor="ctr"/>
          <a:lstStyle/>
          <a:p>
            <a:pPr algn="ctr">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208" name="Shape 2208"/>
          <p:cNvSpPr/>
          <p:nvPr/>
        </p:nvSpPr>
        <p:spPr>
          <a:xfrm>
            <a:off x="8775700" y="7048500"/>
            <a:ext cx="2628900"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latin typeface="Helvetica Neue"/>
                <a:ea typeface="Helvetica Neue"/>
                <a:cs typeface="Helvetica Neue"/>
                <a:sym typeface="Helvetica Neue"/>
              </a:defRPr>
            </a:pPr>
            <a:r>
              <a:t>+ A</a:t>
            </a:r>
            <a:r>
              <a:rPr baseline="-5999"/>
              <a:t>FB</a:t>
            </a:r>
            <a:r>
              <a:t> &amp; Top Momentum</a:t>
            </a:r>
          </a:p>
        </p:txBody>
      </p:sp>
      <p:pic>
        <p:nvPicPr>
          <p:cNvPr id="2209" name="droppedImage.pdf"/>
          <p:cNvPicPr>
            <a:picLocks noChangeAspect="1"/>
          </p:cNvPicPr>
          <p:nvPr/>
        </p:nvPicPr>
        <p:blipFill>
          <a:blip r:embed="rId11">
            <a:extLst/>
          </a:blip>
          <a:stretch>
            <a:fillRect/>
          </a:stretch>
        </p:blipFill>
        <p:spPr>
          <a:xfrm>
            <a:off x="8636000" y="8799403"/>
            <a:ext cx="3746500" cy="714593"/>
          </a:xfrm>
          <a:prstGeom prst="rect">
            <a:avLst/>
          </a:prstGeom>
          <a:ln w="88900">
            <a:miter lim="400000"/>
          </a:ln>
        </p:spPr>
      </p:pic>
      <p:sp>
        <p:nvSpPr>
          <p:cNvPr id="2210" name="Shape 2210"/>
          <p:cNvSpPr/>
          <p:nvPr/>
        </p:nvSpPr>
        <p:spPr>
          <a:xfrm>
            <a:off x="9715500" y="3759200"/>
            <a:ext cx="2628900"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Helvetica Neue"/>
                <a:ea typeface="Helvetica Neue"/>
                <a:cs typeface="Helvetica Neue"/>
                <a:sym typeface="Helvetica Neue"/>
              </a:defRPr>
            </a:lvl1pPr>
          </a:lstStyle>
          <a:p>
            <a:pPr/>
            <a:r>
              <a:t>Threshold scan alone</a:t>
            </a:r>
          </a:p>
        </p:txBody>
      </p:sp>
      <p:sp>
        <p:nvSpPr>
          <p:cNvPr id="2211" name="Shape 2211"/>
          <p:cNvSpPr/>
          <p:nvPr/>
        </p:nvSpPr>
        <p:spPr>
          <a:xfrm>
            <a:off x="10350500" y="2501900"/>
            <a:ext cx="228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2019" marR="52019" algn="ctr" defTabSz="1168400">
              <a:defRPr sz="2200">
                <a:solidFill>
                  <a:srgbClr val="2E467F"/>
                </a:solidFill>
                <a:uFill>
                  <a:solidFill>
                    <a:srgbClr val="2E467F"/>
                  </a:solidFill>
                </a:uFill>
                <a:latin typeface="Helvetica Neue"/>
                <a:ea typeface="Helvetica Neue"/>
                <a:cs typeface="Helvetica Neue"/>
                <a:sym typeface="Helvetica Neue"/>
              </a:defRPr>
            </a:lvl1pPr>
          </a:lstStyle>
          <a:p>
            <a:pPr/>
            <a:r>
              <a:t>~10% effect</a:t>
            </a:r>
          </a:p>
        </p:txBody>
      </p:sp>
      <p:sp>
        <p:nvSpPr>
          <p:cNvPr id="2212" name="Shape 2212"/>
          <p:cNvSpPr/>
          <p:nvPr/>
        </p:nvSpPr>
        <p:spPr>
          <a:xfrm flipH="1">
            <a:off x="9541922" y="2033519"/>
            <a:ext cx="804074" cy="1"/>
          </a:xfrm>
          <a:prstGeom prst="line">
            <a:avLst/>
          </a:prstGeom>
          <a:ln w="25400">
            <a:solidFill>
              <a:srgbClr val="000000"/>
            </a:solidFill>
            <a:miter lim="400000"/>
            <a:headEnd type="stealth"/>
          </a:ln>
        </p:spPr>
        <p:txBody>
          <a:bodyPr lIns="0" tIns="0" rIns="0" bIns="0"/>
          <a:lstStyle/>
          <a:p>
            <a:pPr>
              <a:defRPr sz="1100">
                <a:latin typeface="ヒラギノ角ゴ ProN W3"/>
                <a:ea typeface="ヒラギノ角ゴ ProN W3"/>
                <a:cs typeface="ヒラギノ角ゴ ProN W3"/>
                <a:sym typeface="ヒラギノ角ゴ ProN W3"/>
              </a:defRPr>
            </a:pPr>
          </a:p>
        </p:txBody>
      </p:sp>
      <p:pic>
        <p:nvPicPr>
          <p:cNvPr id="2213" name="-e+e-ttH.pdf"/>
          <p:cNvPicPr>
            <a:picLocks noChangeAspect="1"/>
          </p:cNvPicPr>
          <p:nvPr/>
        </p:nvPicPr>
        <p:blipFill>
          <a:blip r:embed="rId12">
            <a:extLst/>
          </a:blip>
          <a:stretch>
            <a:fillRect/>
          </a:stretch>
        </p:blipFill>
        <p:spPr>
          <a:xfrm>
            <a:off x="10312400" y="1206500"/>
            <a:ext cx="2349500" cy="1553702"/>
          </a:xfrm>
          <a:prstGeom prst="rect">
            <a:avLst/>
          </a:prstGeom>
          <a:ln w="88900">
            <a:miter lim="400000"/>
          </a:ln>
        </p:spPr>
      </p:pic>
      <p:sp>
        <p:nvSpPr>
          <p:cNvPr id="2214" name="Shape 2214"/>
          <p:cNvSpPr/>
          <p:nvPr/>
        </p:nvSpPr>
        <p:spPr>
          <a:xfrm>
            <a:off x="7486687" y="9428488"/>
            <a:ext cx="472706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arXiv:hep-ph/1502.01030: Quark mass relation to 4-loop order -&gt; &lt;50MeV </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6" name="Shape 2216"/>
          <p:cNvSpPr/>
          <p:nvPr/>
        </p:nvSpPr>
        <p:spPr>
          <a:xfrm>
            <a:off x="829056" y="206311"/>
            <a:ext cx="11330432" cy="839090"/>
          </a:xfrm>
          <a:prstGeom prst="rect">
            <a:avLst/>
          </a:prstGeom>
          <a:ln w="12700">
            <a:miter lim="400000"/>
          </a:ln>
          <a:effectLst>
            <a:outerShdw sx="100000" sy="100000" kx="0" ky="0" algn="b" rotWithShape="0" blurRad="63500" dist="38100" dir="2700000">
              <a:srgbClr val="000000">
                <a:alpha val="42999"/>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defTabSz="355600">
              <a:defRPr sz="4600">
                <a:solidFill>
                  <a:srgbClr val="FFFB00"/>
                </a:solidFill>
                <a:latin typeface="Chalkboard"/>
                <a:ea typeface="Chalkboard"/>
                <a:cs typeface="Chalkboard"/>
                <a:sym typeface="Chalkboard"/>
              </a:defRPr>
            </a:lvl1pPr>
          </a:lstStyle>
          <a:p>
            <a:pPr/>
            <a:r>
              <a:t>Reducing Theoretical Ambiguities</a:t>
            </a:r>
          </a:p>
        </p:txBody>
      </p:sp>
      <p:pic>
        <p:nvPicPr>
          <p:cNvPr id="2217" name="droppedImage.png"/>
          <p:cNvPicPr>
            <a:picLocks noChangeAspect="1"/>
          </p:cNvPicPr>
          <p:nvPr/>
        </p:nvPicPr>
        <p:blipFill>
          <a:blip r:embed="rId2">
            <a:extLst/>
          </a:blip>
          <a:stretch>
            <a:fillRect/>
          </a:stretch>
        </p:blipFill>
        <p:spPr>
          <a:xfrm>
            <a:off x="308864" y="1201454"/>
            <a:ext cx="4795521" cy="3286174"/>
          </a:xfrm>
          <a:prstGeom prst="rect">
            <a:avLst/>
          </a:prstGeom>
          <a:ln w="25400"/>
          <a:effectLst>
            <a:outerShdw sx="100000" sy="100000" kx="0" ky="0" algn="b" rotWithShape="0" blurRad="63500" dist="38100" dir="2700000">
              <a:srgbClr val="929292">
                <a:alpha val="42997"/>
              </a:srgbClr>
            </a:outerShdw>
          </a:effectLst>
        </p:spPr>
      </p:pic>
      <p:pic>
        <p:nvPicPr>
          <p:cNvPr id="2218" name="droppedImage.pdf"/>
          <p:cNvPicPr>
            <a:picLocks noChangeAspect="1"/>
          </p:cNvPicPr>
          <p:nvPr/>
        </p:nvPicPr>
        <p:blipFill>
          <a:blip r:embed="rId3">
            <a:extLst/>
          </a:blip>
          <a:stretch>
            <a:fillRect/>
          </a:stretch>
        </p:blipFill>
        <p:spPr>
          <a:xfrm>
            <a:off x="2812288" y="2438400"/>
            <a:ext cx="1804417" cy="1381760"/>
          </a:xfrm>
          <a:prstGeom prst="rect">
            <a:avLst/>
          </a:prstGeom>
        </p:spPr>
      </p:pic>
      <p:pic>
        <p:nvPicPr>
          <p:cNvPr id="2219" name="droppedImage.png"/>
          <p:cNvPicPr>
            <a:picLocks noChangeAspect="1"/>
          </p:cNvPicPr>
          <p:nvPr/>
        </p:nvPicPr>
        <p:blipFill>
          <a:blip r:embed="rId4">
            <a:extLst/>
          </a:blip>
          <a:stretch>
            <a:fillRect/>
          </a:stretch>
        </p:blipFill>
        <p:spPr>
          <a:xfrm>
            <a:off x="3015488" y="3901440"/>
            <a:ext cx="9843008" cy="5624577"/>
          </a:xfrm>
          <a:prstGeom prst="rect">
            <a:avLst/>
          </a:prstGeom>
          <a:ln w="25400"/>
          <a:effectLst>
            <a:outerShdw sx="100000" sy="100000" kx="0" ky="0" algn="b" rotWithShape="0" blurRad="63500" dist="38100" dir="2700000">
              <a:srgbClr val="929292">
                <a:alpha val="42997"/>
              </a:srgbClr>
            </a:outerShdw>
          </a:effectLst>
        </p:spPr>
      </p:pic>
      <p:sp>
        <p:nvSpPr>
          <p:cNvPr id="2220" name="Shape 2220"/>
          <p:cNvSpPr/>
          <p:nvPr/>
        </p:nvSpPr>
        <p:spPr>
          <a:xfrm>
            <a:off x="278628" y="4649215"/>
            <a:ext cx="2698497" cy="87782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0639" marR="40639" defTabSz="914400">
              <a:defRPr sz="2200">
                <a:solidFill>
                  <a:srgbClr val="FFFFFF"/>
                </a:solidFill>
                <a:uFill>
                  <a:solidFill>
                    <a:srgbClr val="FFFFFF"/>
                  </a:solidFill>
                </a:uFill>
                <a:latin typeface="Chalkboard"/>
                <a:ea typeface="Chalkboard"/>
                <a:cs typeface="Chalkboard"/>
                <a:sym typeface="Chalkboard"/>
              </a:defRPr>
            </a:pPr>
            <a:r>
              <a:t>Yuichiro Kiyo </a:t>
            </a:r>
          </a:p>
          <a:p>
            <a:pPr marL="40639" marR="40639" defTabSz="914400">
              <a:defRPr sz="2200">
                <a:solidFill>
                  <a:srgbClr val="FFFFFF"/>
                </a:solidFill>
                <a:uFill>
                  <a:solidFill>
                    <a:srgbClr val="FFFFFF"/>
                  </a:solidFill>
                </a:uFill>
                <a:latin typeface="Chalkboard"/>
                <a:ea typeface="Chalkboard"/>
                <a:cs typeface="Chalkboard"/>
                <a:sym typeface="Chalkboard"/>
              </a:defRPr>
            </a:pPr>
            <a:r>
              <a:t>       @ LCWS10</a:t>
            </a:r>
          </a:p>
        </p:txBody>
      </p:sp>
      <p:sp>
        <p:nvSpPr>
          <p:cNvPr id="2221" name="Shape 2221"/>
          <p:cNvSpPr/>
          <p:nvPr/>
        </p:nvSpPr>
        <p:spPr>
          <a:xfrm>
            <a:off x="5218176" y="1186688"/>
            <a:ext cx="4584192" cy="5588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algn="ctr" defTabSz="914400">
              <a:defRPr sz="2400">
                <a:solidFill>
                  <a:srgbClr val="FFFFFF"/>
                </a:solidFill>
                <a:uFill>
                  <a:solidFill>
                    <a:srgbClr val="FFFFFF"/>
                  </a:solidFill>
                </a:uFill>
                <a:latin typeface="Chalkboard"/>
                <a:ea typeface="Chalkboard"/>
                <a:cs typeface="Chalkboard"/>
                <a:sym typeface="Chalkboard"/>
              </a:defRPr>
            </a:lvl1pPr>
          </a:lstStyle>
          <a:p>
            <a:pPr/>
            <a:r>
              <a:t>9% effect on the X-section</a:t>
            </a:r>
          </a:p>
        </p:txBody>
      </p:sp>
      <p:sp>
        <p:nvSpPr>
          <p:cNvPr id="2222" name="Shape 2222"/>
          <p:cNvSpPr/>
          <p:nvPr/>
        </p:nvSpPr>
        <p:spPr>
          <a:xfrm>
            <a:off x="5770879" y="1836927"/>
            <a:ext cx="6534913" cy="139801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defTabSz="914400">
              <a:defRPr sz="2400">
                <a:solidFill>
                  <a:srgbClr val="FFFFFF"/>
                </a:solidFill>
                <a:uFill>
                  <a:solidFill>
                    <a:srgbClr val="FFFFFF"/>
                  </a:solidFill>
                </a:uFill>
                <a:latin typeface="Chalkboard"/>
                <a:ea typeface="Chalkboard"/>
                <a:cs typeface="Chalkboard"/>
                <a:sym typeface="Chalkboard"/>
              </a:defRPr>
            </a:lvl1pPr>
          </a:lstStyle>
          <a:p>
            <a:pPr/>
            <a:r>
              <a:t>Normalization ambiguity due to the QCD enhancement has been an obstacle to do this measurement</a:t>
            </a:r>
          </a:p>
        </p:txBody>
      </p:sp>
      <p:sp>
        <p:nvSpPr>
          <p:cNvPr id="2223" name="Shape 2223"/>
          <p:cNvSpPr/>
          <p:nvPr/>
        </p:nvSpPr>
        <p:spPr>
          <a:xfrm>
            <a:off x="487680" y="5543296"/>
            <a:ext cx="2259585" cy="2667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defTabSz="914400">
              <a:defRPr sz="2400">
                <a:solidFill>
                  <a:srgbClr val="FFFFFF"/>
                </a:solidFill>
                <a:uFill>
                  <a:solidFill>
                    <a:srgbClr val="FFFFFF"/>
                  </a:solidFill>
                </a:uFill>
                <a:latin typeface="Chalkboard"/>
                <a:ea typeface="Chalkboard"/>
                <a:cs typeface="Chalkboard"/>
                <a:sym typeface="Chalkboard"/>
              </a:defRPr>
            </a:lvl1pPr>
          </a:lstStyle>
          <a:p>
            <a:pPr/>
            <a:r>
              <a:t>Use of the RG improved potential can significantly improve the situation!</a:t>
            </a:r>
          </a:p>
        </p:txBody>
      </p:sp>
      <p:sp>
        <p:nvSpPr>
          <p:cNvPr id="2224" name="Shape 2224"/>
          <p:cNvSpPr/>
          <p:nvPr/>
        </p:nvSpPr>
        <p:spPr>
          <a:xfrm>
            <a:off x="406400" y="8241792"/>
            <a:ext cx="2422145" cy="12573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defTabSz="914400">
              <a:defRPr sz="2200">
                <a:solidFill>
                  <a:srgbClr val="FFFFFF"/>
                </a:solidFill>
                <a:uFill>
                  <a:solidFill>
                    <a:srgbClr val="FFFFFF"/>
                  </a:solidFill>
                </a:uFill>
                <a:latin typeface="Chalkboard"/>
                <a:ea typeface="Chalkboard"/>
                <a:cs typeface="Chalkboard"/>
                <a:sym typeface="Chalkboard"/>
              </a:defRPr>
            </a:lvl1pPr>
          </a:lstStyle>
          <a:p>
            <a:pPr/>
            <a:r>
              <a:t>Still preliminary but prospect is bright!</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6" name="Shape 2226"/>
          <p:cNvSpPr/>
          <p:nvPr>
            <p:ph type="title"/>
          </p:nvPr>
        </p:nvSpPr>
        <p:spPr>
          <a:xfrm>
            <a:off x="1270000" y="50800"/>
            <a:ext cx="10452101" cy="1066801"/>
          </a:xfrm>
          <a:prstGeom prst="rect">
            <a:avLst/>
          </a:prstGeom>
        </p:spPr>
        <p:txBody>
          <a:bodyPr/>
          <a:lstStyle/>
          <a:p>
            <a:pPr/>
            <a:r>
              <a:t>Top Quark</a:t>
            </a:r>
          </a:p>
        </p:txBody>
      </p:sp>
      <p:sp>
        <p:nvSpPr>
          <p:cNvPr id="2227" name="Shape 2227"/>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800">
                <a:solidFill>
                  <a:srgbClr val="000090"/>
                </a:solidFill>
                <a:latin typeface="Helvetica Neue Medium"/>
                <a:ea typeface="Helvetica Neue Medium"/>
                <a:cs typeface="Helvetica Neue Medium"/>
                <a:sym typeface="Helvetica Neue Medium"/>
              </a:defRPr>
            </a:lvl1pPr>
          </a:lstStyle>
          <a:p>
            <a:pPr/>
            <a:r>
              <a:t>Open Top Region</a:t>
            </a:r>
          </a:p>
        </p:txBody>
      </p:sp>
      <p:sp>
        <p:nvSpPr>
          <p:cNvPr id="2228" name="Shape 2228"/>
          <p:cNvSpPr/>
          <p:nvPr/>
        </p:nvSpPr>
        <p:spPr>
          <a:xfrm>
            <a:off x="815454" y="2730714"/>
            <a:ext cx="5578603" cy="548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Helvetica Neue"/>
                <a:ea typeface="Helvetica Neue"/>
                <a:cs typeface="Helvetica Neue"/>
                <a:sym typeface="Helvetica Neue"/>
              </a:defRPr>
            </a:pPr>
            <a:r>
              <a:t>Γ</a:t>
            </a:r>
            <a:r>
              <a:rPr baseline="-5999"/>
              <a:t>t</a:t>
            </a:r>
            <a:r>
              <a:t> ≈ 1.4 GeV for m</a:t>
            </a:r>
            <a:r>
              <a:rPr baseline="-5999"/>
              <a:t>t</a:t>
            </a:r>
            <a:r>
              <a:t> = 175 GeV</a:t>
            </a:r>
          </a:p>
        </p:txBody>
      </p:sp>
      <p:sp>
        <p:nvSpPr>
          <p:cNvPr id="2229" name="Shape 2229"/>
          <p:cNvSpPr/>
          <p:nvPr/>
        </p:nvSpPr>
        <p:spPr>
          <a:xfrm>
            <a:off x="747211" y="3380152"/>
            <a:ext cx="5715089" cy="8296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solidFill>
                  <a:srgbClr val="5FAD00"/>
                </a:solidFill>
                <a:latin typeface="Helvetica Neue"/>
                <a:ea typeface="Helvetica Neue"/>
                <a:cs typeface="Helvetica Neue"/>
                <a:sym typeface="Helvetica Neue"/>
              </a:defRPr>
            </a:lvl1pPr>
          </a:lstStyle>
          <a:p>
            <a:pPr/>
            <a:r>
              <a:t>The top decays before forming a top hadron.</a:t>
            </a:r>
          </a:p>
        </p:txBody>
      </p:sp>
      <p:sp>
        <p:nvSpPr>
          <p:cNvPr id="2230" name="Shape 2230"/>
          <p:cNvSpPr/>
          <p:nvPr/>
        </p:nvSpPr>
        <p:spPr>
          <a:xfrm>
            <a:off x="747211" y="4404280"/>
            <a:ext cx="5715089" cy="8296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400">
                <a:latin typeface="Helvetica Neue"/>
                <a:ea typeface="Helvetica Neue"/>
                <a:cs typeface="Helvetica Neue"/>
                <a:sym typeface="Helvetica Neue"/>
              </a:defRPr>
            </a:pPr>
            <a:r>
              <a:rPr>
                <a:solidFill>
                  <a:srgbClr val="FF2600"/>
                </a:solidFill>
              </a:rPr>
              <a:t>Top spin is measurable</a:t>
            </a:r>
            <a:r>
              <a:t> by angular analysis of decay products.</a:t>
            </a:r>
          </a:p>
        </p:txBody>
      </p:sp>
      <p:sp>
        <p:nvSpPr>
          <p:cNvPr id="2231" name="Shape 2231"/>
          <p:cNvSpPr/>
          <p:nvPr/>
        </p:nvSpPr>
        <p:spPr>
          <a:xfrm>
            <a:off x="747211" y="5557909"/>
            <a:ext cx="5715089" cy="461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solidFill>
                  <a:srgbClr val="5FAD00"/>
                </a:solidFill>
                <a:latin typeface="Helvetica Neue"/>
                <a:ea typeface="Helvetica Neue"/>
                <a:cs typeface="Helvetica Neue"/>
                <a:sym typeface="Helvetica Neue"/>
              </a:defRPr>
            </a:lvl1pPr>
          </a:lstStyle>
          <a:p>
            <a:pPr/>
            <a:r>
              <a:t>+ Polarized beams are available at ILC</a:t>
            </a:r>
          </a:p>
        </p:txBody>
      </p:sp>
      <p:sp>
        <p:nvSpPr>
          <p:cNvPr id="2232" name="Shape 2232"/>
          <p:cNvSpPr/>
          <p:nvPr/>
        </p:nvSpPr>
        <p:spPr>
          <a:xfrm>
            <a:off x="536655" y="2028602"/>
            <a:ext cx="6136201" cy="4114238"/>
          </a:xfrm>
          <a:prstGeom prst="rect">
            <a:avLst/>
          </a:prstGeom>
          <a:ln w="12700">
            <a:solidFill>
              <a:srgbClr val="000000"/>
            </a:solidFill>
            <a:miter lim="400000"/>
          </a:ln>
        </p:spPr>
        <p:txBody>
          <a:bodyPr lIns="50800" tIns="50800" rIns="50800" bIns="50800" anchor="ctr"/>
          <a:lstStyle/>
          <a:p>
            <a:pPr algn="ctr">
              <a:defRPr sz="2800">
                <a:solidFill>
                  <a:srgbClr val="FFFFFF"/>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2233" name="Shape 2233"/>
          <p:cNvSpPr/>
          <p:nvPr/>
        </p:nvSpPr>
        <p:spPr>
          <a:xfrm>
            <a:off x="687982" y="2067701"/>
            <a:ext cx="3363008" cy="5604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i="1" sz="3000">
                <a:latin typeface="Helvetica Neue"/>
                <a:ea typeface="Helvetica Neue"/>
                <a:cs typeface="Helvetica Neue"/>
                <a:sym typeface="Helvetica Neue"/>
              </a:defRPr>
            </a:lvl1pPr>
          </a:lstStyle>
          <a:p>
            <a:pPr/>
            <a:r>
              <a:t>Key points</a:t>
            </a:r>
          </a:p>
        </p:txBody>
      </p:sp>
      <p:pic>
        <p:nvPicPr>
          <p:cNvPr id="2234" name="pasted-image.tif"/>
          <p:cNvPicPr>
            <a:picLocks noChangeAspect="1"/>
          </p:cNvPicPr>
          <p:nvPr/>
        </p:nvPicPr>
        <p:blipFill>
          <a:blip r:embed="rId2">
            <a:extLst/>
          </a:blip>
          <a:stretch>
            <a:fillRect/>
          </a:stretch>
        </p:blipFill>
        <p:spPr>
          <a:xfrm>
            <a:off x="7035832" y="2000375"/>
            <a:ext cx="5435536" cy="3632340"/>
          </a:xfrm>
          <a:prstGeom prst="rect">
            <a:avLst/>
          </a:prstGeom>
          <a:ln w="88900">
            <a:miter lim="400000"/>
          </a:ln>
        </p:spPr>
      </p:pic>
      <p:pic>
        <p:nvPicPr>
          <p:cNvPr id="2235" name="pasted-image.pdf"/>
          <p:cNvPicPr>
            <a:picLocks noChangeAspect="1"/>
          </p:cNvPicPr>
          <p:nvPr/>
        </p:nvPicPr>
        <p:blipFill>
          <a:blip r:embed="rId3">
            <a:extLst/>
          </a:blip>
          <a:stretch>
            <a:fillRect/>
          </a:stretch>
        </p:blipFill>
        <p:spPr>
          <a:xfrm>
            <a:off x="8517753" y="5403147"/>
            <a:ext cx="2471694" cy="540394"/>
          </a:xfrm>
          <a:prstGeom prst="rect">
            <a:avLst/>
          </a:prstGeom>
          <a:ln w="88900">
            <a:miter lim="400000"/>
          </a:ln>
        </p:spPr>
      </p:pic>
      <p:pic>
        <p:nvPicPr>
          <p:cNvPr id="2236" name="pasted-image.tif"/>
          <p:cNvPicPr>
            <a:picLocks noChangeAspect="1"/>
          </p:cNvPicPr>
          <p:nvPr/>
        </p:nvPicPr>
        <p:blipFill>
          <a:blip r:embed="rId4">
            <a:extLst/>
          </a:blip>
          <a:stretch>
            <a:fillRect/>
          </a:stretch>
        </p:blipFill>
        <p:spPr>
          <a:xfrm>
            <a:off x="523142" y="8068216"/>
            <a:ext cx="1554676" cy="1177218"/>
          </a:xfrm>
          <a:prstGeom prst="rect">
            <a:avLst/>
          </a:prstGeom>
          <a:ln w="88900">
            <a:miter lim="400000"/>
          </a:ln>
        </p:spPr>
      </p:pic>
      <p:pic>
        <p:nvPicPr>
          <p:cNvPr id="2237" name="pasted-image.tif"/>
          <p:cNvPicPr>
            <a:picLocks noChangeAspect="1"/>
          </p:cNvPicPr>
          <p:nvPr/>
        </p:nvPicPr>
        <p:blipFill>
          <a:blip r:embed="rId5">
            <a:extLst/>
          </a:blip>
          <a:stretch>
            <a:fillRect/>
          </a:stretch>
        </p:blipFill>
        <p:spPr>
          <a:xfrm>
            <a:off x="509745" y="6641225"/>
            <a:ext cx="1581470" cy="1120367"/>
          </a:xfrm>
          <a:prstGeom prst="rect">
            <a:avLst/>
          </a:prstGeom>
          <a:ln w="88900">
            <a:miter lim="400000"/>
          </a:ln>
        </p:spPr>
      </p:pic>
      <p:pic>
        <p:nvPicPr>
          <p:cNvPr id="2238" name="pasted-image.pdf"/>
          <p:cNvPicPr>
            <a:picLocks noChangeAspect="1"/>
          </p:cNvPicPr>
          <p:nvPr/>
        </p:nvPicPr>
        <p:blipFill>
          <a:blip r:embed="rId6">
            <a:extLst/>
          </a:blip>
          <a:stretch>
            <a:fillRect/>
          </a:stretch>
        </p:blipFill>
        <p:spPr>
          <a:xfrm>
            <a:off x="2107855" y="8280944"/>
            <a:ext cx="9946123" cy="840215"/>
          </a:xfrm>
          <a:prstGeom prst="rect">
            <a:avLst/>
          </a:prstGeom>
          <a:ln w="88900">
            <a:miter lim="400000"/>
          </a:ln>
        </p:spPr>
      </p:pic>
      <p:pic>
        <p:nvPicPr>
          <p:cNvPr id="2239" name="pasted-image.pdf"/>
          <p:cNvPicPr>
            <a:picLocks noChangeAspect="1"/>
          </p:cNvPicPr>
          <p:nvPr/>
        </p:nvPicPr>
        <p:blipFill>
          <a:blip r:embed="rId7">
            <a:extLst/>
          </a:blip>
          <a:stretch>
            <a:fillRect/>
          </a:stretch>
        </p:blipFill>
        <p:spPr>
          <a:xfrm>
            <a:off x="2107600" y="6740992"/>
            <a:ext cx="10660310" cy="949929"/>
          </a:xfrm>
          <a:prstGeom prst="rect">
            <a:avLst/>
          </a:prstGeom>
          <a:ln w="889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1" name="Shape 2241"/>
          <p:cNvSpPr/>
          <p:nvPr>
            <p:ph type="title"/>
          </p:nvPr>
        </p:nvSpPr>
        <p:spPr>
          <a:prstGeom prst="rect">
            <a:avLst/>
          </a:prstGeom>
        </p:spPr>
        <p:txBody>
          <a:bodyPr/>
          <a:lstStyle/>
          <a:p>
            <a:pPr/>
            <a:r>
              <a:t>Other Probes</a:t>
            </a:r>
          </a:p>
        </p:txBody>
      </p:sp>
      <p:sp>
        <p:nvSpPr>
          <p:cNvPr id="2242" name="Shape 2242"/>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4" name="Shape 2244"/>
          <p:cNvSpPr/>
          <p:nvPr>
            <p:ph type="title"/>
          </p:nvPr>
        </p:nvSpPr>
        <p:spPr>
          <a:xfrm>
            <a:off x="1269999" y="917440"/>
            <a:ext cx="10464801" cy="7918720"/>
          </a:xfrm>
          <a:prstGeom prst="rect">
            <a:avLst/>
          </a:prstGeom>
        </p:spPr>
        <p:txBody>
          <a:bodyPr/>
          <a:lstStyle>
            <a:lvl1pPr defTabSz="830862"/>
          </a:lstStyle>
          <a:p>
            <a:pPr/>
            <a:r>
              <a:t>Z’</a:t>
            </a:r>
          </a:p>
        </p:txBody>
      </p:sp>
      <p:sp>
        <p:nvSpPr>
          <p:cNvPr id="2245" name="Shape 2245"/>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ヒラギノ丸ゴ Pro"/>
        <a:ea typeface="ヒラギノ丸ゴ Pro"/>
        <a:cs typeface="ヒラギノ丸ゴ Pro"/>
      </a:majorFont>
      <a:minorFont>
        <a:latin typeface="Calibri"/>
        <a:ea typeface="Calibri"/>
        <a:cs typeface="Calibri"/>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j-lt"/>
            <a:ea typeface="+mj-ea"/>
            <a:cs typeface="+mj-cs"/>
            <a:sym typeface="ヒラギノ丸ゴ Pr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ヒラギノ丸ゴ Pro"/>
        <a:ea typeface="ヒラギノ丸ゴ Pro"/>
        <a:cs typeface="ヒラギノ丸ゴ Pro"/>
      </a:majorFont>
      <a:minorFont>
        <a:latin typeface="Calibri"/>
        <a:ea typeface="Calibri"/>
        <a:cs typeface="Calibri"/>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j-lt"/>
            <a:ea typeface="+mj-ea"/>
            <a:cs typeface="+mj-cs"/>
            <a:sym typeface="ヒラギノ丸ゴ Pr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