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60" r:id="rId5"/>
    <p:sldId id="261" r:id="rId6"/>
    <p:sldId id="263" r:id="rId7"/>
    <p:sldId id="264" r:id="rId8"/>
    <p:sldId id="265" r:id="rId9"/>
    <p:sldId id="270" r:id="rId10"/>
    <p:sldId id="271" r:id="rId11"/>
    <p:sldId id="272" r:id="rId12"/>
    <p:sldId id="273" r:id="rId13"/>
    <p:sldId id="274" r:id="rId14"/>
    <p:sldId id="275" r:id="rId15"/>
    <p:sldId id="276" r:id="rId16"/>
    <p:sldId id="277" r:id="rId17"/>
    <p:sldId id="278" r:id="rId18"/>
    <p:sldId id="279" r:id="rId19"/>
    <p:sldId id="280" r:id="rId20"/>
    <p:sldId id="282" r:id="rId21"/>
    <p:sldId id="283" r:id="rId22"/>
    <p:sldId id="284" r:id="rId23"/>
    <p:sldId id="285" r:id="rId24"/>
    <p:sldId id="286" r:id="rId25"/>
    <p:sldId id="287" r:id="rId26"/>
    <p:sldId id="288" r:id="rId27"/>
    <p:sldId id="289" r:id="rId28"/>
    <p:sldId id="290" r:id="rId29"/>
    <p:sldId id="291" r:id="rId30"/>
    <p:sldId id="292" r:id="rId31"/>
  </p:sldIdLst>
  <p:sldSz cx="9144000" cy="6858000" type="screen4x3"/>
  <p:notesSz cx="6858000" cy="9144000"/>
  <p:defaultTextStyle>
    <a:lvl1pPr defTabSz="914390">
      <a:defRPr>
        <a:latin typeface="+mn-lt"/>
        <a:ea typeface="+mn-ea"/>
        <a:cs typeface="+mn-cs"/>
        <a:sym typeface="Helvetica"/>
      </a:defRPr>
    </a:lvl1pPr>
    <a:lvl2pPr defTabSz="914390">
      <a:defRPr>
        <a:latin typeface="+mn-lt"/>
        <a:ea typeface="+mn-ea"/>
        <a:cs typeface="+mn-cs"/>
        <a:sym typeface="Helvetica"/>
      </a:defRPr>
    </a:lvl2pPr>
    <a:lvl3pPr defTabSz="914390">
      <a:defRPr>
        <a:latin typeface="+mn-lt"/>
        <a:ea typeface="+mn-ea"/>
        <a:cs typeface="+mn-cs"/>
        <a:sym typeface="Helvetica"/>
      </a:defRPr>
    </a:lvl3pPr>
    <a:lvl4pPr defTabSz="914390">
      <a:defRPr>
        <a:latin typeface="+mn-lt"/>
        <a:ea typeface="+mn-ea"/>
        <a:cs typeface="+mn-cs"/>
        <a:sym typeface="Helvetica"/>
      </a:defRPr>
    </a:lvl4pPr>
    <a:lvl5pPr defTabSz="914390">
      <a:defRPr>
        <a:latin typeface="+mn-lt"/>
        <a:ea typeface="+mn-ea"/>
        <a:cs typeface="+mn-cs"/>
        <a:sym typeface="Helvetica"/>
      </a:defRPr>
    </a:lvl5pPr>
    <a:lvl6pPr defTabSz="914390">
      <a:defRPr>
        <a:latin typeface="+mn-lt"/>
        <a:ea typeface="+mn-ea"/>
        <a:cs typeface="+mn-cs"/>
        <a:sym typeface="Helvetica"/>
      </a:defRPr>
    </a:lvl6pPr>
    <a:lvl7pPr defTabSz="914390">
      <a:defRPr>
        <a:latin typeface="+mn-lt"/>
        <a:ea typeface="+mn-ea"/>
        <a:cs typeface="+mn-cs"/>
        <a:sym typeface="Helvetica"/>
      </a:defRPr>
    </a:lvl7pPr>
    <a:lvl8pPr defTabSz="914390">
      <a:defRPr>
        <a:latin typeface="+mn-lt"/>
        <a:ea typeface="+mn-ea"/>
        <a:cs typeface="+mn-cs"/>
        <a:sym typeface="Helvetica"/>
      </a:defRPr>
    </a:lvl8pPr>
    <a:lvl9pPr defTabSz="914390">
      <a:defRPr>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5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7" name="Shape 7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910015979"/>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Book"/>
      </a:defRPr>
    </a:lvl1pPr>
    <a:lvl2pPr indent="228600" defTabSz="457200">
      <a:lnSpc>
        <a:spcPct val="125000"/>
      </a:lnSpc>
      <a:defRPr sz="2400">
        <a:latin typeface="+mj-lt"/>
        <a:ea typeface="+mj-ea"/>
        <a:cs typeface="+mj-cs"/>
        <a:sym typeface="Avenir Book"/>
      </a:defRPr>
    </a:lvl2pPr>
    <a:lvl3pPr indent="457200" defTabSz="457200">
      <a:lnSpc>
        <a:spcPct val="125000"/>
      </a:lnSpc>
      <a:defRPr sz="2400">
        <a:latin typeface="+mj-lt"/>
        <a:ea typeface="+mj-ea"/>
        <a:cs typeface="+mj-cs"/>
        <a:sym typeface="Avenir Book"/>
      </a:defRPr>
    </a:lvl3pPr>
    <a:lvl4pPr indent="685800" defTabSz="457200">
      <a:lnSpc>
        <a:spcPct val="125000"/>
      </a:lnSpc>
      <a:defRPr sz="2400">
        <a:latin typeface="+mj-lt"/>
        <a:ea typeface="+mj-ea"/>
        <a:cs typeface="+mj-cs"/>
        <a:sym typeface="Avenir Book"/>
      </a:defRPr>
    </a:lvl4pPr>
    <a:lvl5pPr indent="914400" defTabSz="457200">
      <a:lnSpc>
        <a:spcPct val="125000"/>
      </a:lnSpc>
      <a:defRPr sz="2400">
        <a:latin typeface="+mj-lt"/>
        <a:ea typeface="+mj-ea"/>
        <a:cs typeface="+mj-cs"/>
        <a:sym typeface="Avenir Book"/>
      </a:defRPr>
    </a:lvl5pPr>
    <a:lvl6pPr indent="1143000" defTabSz="457200">
      <a:lnSpc>
        <a:spcPct val="125000"/>
      </a:lnSpc>
      <a:defRPr sz="2400">
        <a:latin typeface="+mj-lt"/>
        <a:ea typeface="+mj-ea"/>
        <a:cs typeface="+mj-cs"/>
        <a:sym typeface="Avenir Book"/>
      </a:defRPr>
    </a:lvl6pPr>
    <a:lvl7pPr indent="1371600" defTabSz="457200">
      <a:lnSpc>
        <a:spcPct val="125000"/>
      </a:lnSpc>
      <a:defRPr sz="2400">
        <a:latin typeface="+mj-lt"/>
        <a:ea typeface="+mj-ea"/>
        <a:cs typeface="+mj-cs"/>
        <a:sym typeface="Avenir Book"/>
      </a:defRPr>
    </a:lvl7pPr>
    <a:lvl8pPr indent="1600200" defTabSz="457200">
      <a:lnSpc>
        <a:spcPct val="125000"/>
      </a:lnSpc>
      <a:defRPr sz="2400">
        <a:latin typeface="+mj-lt"/>
        <a:ea typeface="+mj-ea"/>
        <a:cs typeface="+mj-cs"/>
        <a:sym typeface="Avenir Book"/>
      </a:defRPr>
    </a:lvl8pPr>
    <a:lvl9pPr indent="1828800" defTabSz="457200">
      <a:lnSpc>
        <a:spcPct val="125000"/>
      </a:lnSpc>
      <a:defRPr sz="2400">
        <a:latin typeface="+mj-lt"/>
        <a:ea typeface="+mj-ea"/>
        <a:cs typeface="+mj-cs"/>
        <a:sym typeface="Avenir Book"/>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タイトルテキスト</a:t>
            </a:r>
          </a:p>
        </p:txBody>
      </p:sp>
      <p:sp>
        <p:nvSpPr>
          <p:cNvPr id="11" name="Shape 11"/>
          <p:cNvSpPr>
            <a:spLocks noGrp="1"/>
          </p:cNvSpPr>
          <p:nvPr>
            <p:ph type="body" idx="1"/>
          </p:nvPr>
        </p:nvSpPr>
        <p:spPr>
          <a:prstGeom prst="rect">
            <a:avLst/>
          </a:prstGeom>
        </p:spPr>
        <p:txBody>
          <a:bodyPr/>
          <a:lstStyle/>
          <a:p>
            <a:pPr lvl="0">
              <a:defRPr sz="1800"/>
            </a:pPr>
            <a:r>
              <a:rPr sz="3200"/>
              <a:t>本文レベル1</a:t>
            </a:r>
          </a:p>
          <a:p>
            <a:pPr lvl="1">
              <a:defRPr sz="1800"/>
            </a:pPr>
            <a:r>
              <a:rPr sz="3200"/>
              <a:t>本文レベル2</a:t>
            </a:r>
          </a:p>
          <a:p>
            <a:pPr lvl="2">
              <a:defRPr sz="1800"/>
            </a:pPr>
            <a:r>
              <a:rPr sz="3200"/>
              <a:t>本文レベル3</a:t>
            </a:r>
          </a:p>
          <a:p>
            <a:pPr lvl="3">
              <a:defRPr sz="1800"/>
            </a:pPr>
            <a:r>
              <a:rPr sz="3200"/>
              <a:t>本文レベル4</a:t>
            </a:r>
          </a:p>
          <a:p>
            <a:pPr lvl="4">
              <a:defRPr sz="1800"/>
            </a:pPr>
            <a:r>
              <a:rPr sz="3200"/>
              <a:t>本文レベル 5</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49" name="Shape 49"/>
          <p:cNvSpPr>
            <a:spLocks noGrp="1"/>
          </p:cNvSpPr>
          <p:nvPr>
            <p:ph type="title"/>
          </p:nvPr>
        </p:nvSpPr>
        <p:spPr>
          <a:xfrm>
            <a:off x="892968" y="2089546"/>
            <a:ext cx="7358064" cy="2678908"/>
          </a:xfrm>
          <a:prstGeom prst="rect">
            <a:avLst/>
          </a:prstGeom>
        </p:spPr>
        <p:txBody>
          <a:bodyPr lIns="35718" tIns="35718" rIns="35718" bIns="35718">
            <a:noAutofit/>
          </a:bodyPr>
          <a:lstStyle>
            <a:lvl1pPr defTabSz="584200">
              <a:defRPr sz="5800">
                <a:latin typeface="ヒラギノ角ゴ Pro W3"/>
                <a:ea typeface="ヒラギノ角ゴ Pro W3"/>
                <a:cs typeface="ヒラギノ角ゴ Pro W3"/>
                <a:sym typeface="ヒラギノ角ゴ Pro W3"/>
              </a:defRPr>
            </a:lvl1pPr>
          </a:lstStyle>
          <a:p>
            <a:pPr lvl="0">
              <a:defRPr sz="1800"/>
            </a:pPr>
            <a:r>
              <a:rPr sz="5800"/>
              <a:t>タイトルテキスト</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タイトル &amp; 箇条書き">
    <p:spTree>
      <p:nvGrpSpPr>
        <p:cNvPr id="1" name=""/>
        <p:cNvGrpSpPr/>
        <p:nvPr/>
      </p:nvGrpSpPr>
      <p:grpSpPr>
        <a:xfrm>
          <a:off x="0" y="0"/>
          <a:ext cx="0" cy="0"/>
          <a:chOff x="0" y="0"/>
          <a:chExt cx="0" cy="0"/>
        </a:xfrm>
      </p:grpSpPr>
      <p:sp>
        <p:nvSpPr>
          <p:cNvPr id="51" name="Shape 51"/>
          <p:cNvSpPr>
            <a:spLocks noGrp="1"/>
          </p:cNvSpPr>
          <p:nvPr>
            <p:ph type="title"/>
          </p:nvPr>
        </p:nvSpPr>
        <p:spPr>
          <a:xfrm>
            <a:off x="892968" y="83628"/>
            <a:ext cx="7358064" cy="805469"/>
          </a:xfrm>
          <a:prstGeom prst="rect">
            <a:avLst/>
          </a:prstGeom>
        </p:spPr>
        <p:txBody>
          <a:bodyPr lIns="35718" tIns="35718" rIns="35718" bIns="35718">
            <a:noAutofit/>
          </a:bodyPr>
          <a:lstStyle>
            <a:lvl1pPr defTabSz="584200">
              <a:defRPr b="1" i="1">
                <a:latin typeface="Helvetica Neue"/>
                <a:ea typeface="Helvetica Neue"/>
                <a:cs typeface="Helvetica Neue"/>
                <a:sym typeface="Helvetica Neue"/>
              </a:defRPr>
            </a:lvl1pPr>
          </a:lstStyle>
          <a:p>
            <a:pPr lvl="0">
              <a:defRPr sz="1800" b="0" i="0"/>
            </a:pPr>
            <a:r>
              <a:rPr sz="4400" b="1" i="1"/>
              <a:t>タイトルテキスト</a:t>
            </a:r>
          </a:p>
        </p:txBody>
      </p:sp>
      <p:sp>
        <p:nvSpPr>
          <p:cNvPr id="52" name="Shape 52"/>
          <p:cNvSpPr>
            <a:spLocks noGrp="1"/>
          </p:cNvSpPr>
          <p:nvPr>
            <p:ph type="body" idx="1"/>
          </p:nvPr>
        </p:nvSpPr>
        <p:spPr>
          <a:xfrm>
            <a:off x="703038" y="1313570"/>
            <a:ext cx="7358063" cy="4018361"/>
          </a:xfrm>
          <a:prstGeom prst="rect">
            <a:avLst/>
          </a:prstGeom>
        </p:spPr>
        <p:txBody>
          <a:bodyPr lIns="35718" tIns="35718" rIns="35718" bIns="35718">
            <a:noAutofit/>
          </a:bodyPr>
          <a:lstStyle>
            <a:lvl1pPr marL="684892" indent="-367392" defTabSz="584200">
              <a:spcBef>
                <a:spcPts val="2400"/>
              </a:spcBef>
              <a:buSzPct val="171000"/>
              <a:buFontTx/>
              <a:defRPr sz="1800">
                <a:latin typeface="Helvetica Neue Medium"/>
                <a:ea typeface="Helvetica Neue Medium"/>
                <a:cs typeface="Helvetica Neue Medium"/>
                <a:sym typeface="Helvetica Neue Medium"/>
              </a:defRPr>
            </a:lvl1pPr>
            <a:lvl2pPr marL="1129392" indent="-367392" defTabSz="584200">
              <a:spcBef>
                <a:spcPts val="2400"/>
              </a:spcBef>
              <a:buSzPct val="171000"/>
              <a:buFontTx/>
              <a:buChar char="•"/>
              <a:defRPr sz="1800">
                <a:latin typeface="Helvetica Neue Medium"/>
                <a:ea typeface="Helvetica Neue Medium"/>
                <a:cs typeface="Helvetica Neue Medium"/>
                <a:sym typeface="Helvetica Neue Medium"/>
              </a:defRPr>
            </a:lvl2pPr>
            <a:lvl3pPr marL="1573892" indent="-367392" defTabSz="584200">
              <a:spcBef>
                <a:spcPts val="2400"/>
              </a:spcBef>
              <a:buSzPct val="171000"/>
              <a:buFontTx/>
              <a:defRPr sz="1800">
                <a:latin typeface="Helvetica Neue Medium"/>
                <a:ea typeface="Helvetica Neue Medium"/>
                <a:cs typeface="Helvetica Neue Medium"/>
                <a:sym typeface="Helvetica Neue Medium"/>
              </a:defRPr>
            </a:lvl3pPr>
            <a:lvl4pPr marL="2018392" indent="-367392" defTabSz="584200">
              <a:spcBef>
                <a:spcPts val="2400"/>
              </a:spcBef>
              <a:buSzPct val="171000"/>
              <a:buFontTx/>
              <a:buChar char="•"/>
              <a:defRPr sz="1800">
                <a:latin typeface="Helvetica Neue Medium"/>
                <a:ea typeface="Helvetica Neue Medium"/>
                <a:cs typeface="Helvetica Neue Medium"/>
                <a:sym typeface="Helvetica Neue Medium"/>
              </a:defRPr>
            </a:lvl4pPr>
            <a:lvl5pPr marL="2462892" indent="-367392" defTabSz="584200">
              <a:spcBef>
                <a:spcPts val="2400"/>
              </a:spcBef>
              <a:buSzPct val="171000"/>
              <a:buFontTx/>
              <a:buChar char="•"/>
              <a:defRPr sz="1800">
                <a:latin typeface="Helvetica Neue Medium"/>
                <a:ea typeface="Helvetica Neue Medium"/>
                <a:cs typeface="Helvetica Neue Medium"/>
                <a:sym typeface="Helvetica Neue Medium"/>
              </a:defRPr>
            </a:lvl5pPr>
          </a:lstStyle>
          <a:p>
            <a:pPr lvl="0"/>
            <a:r>
              <a:t>本文レベル1</a:t>
            </a:r>
          </a:p>
          <a:p>
            <a:pPr lvl="1"/>
            <a:r>
              <a:t>本文レベル2</a:t>
            </a:r>
          </a:p>
          <a:p>
            <a:pPr lvl="2"/>
            <a:r>
              <a:t>本文レベル3</a:t>
            </a:r>
          </a:p>
          <a:p>
            <a:pPr lvl="3"/>
            <a:r>
              <a:t>本文レベル4</a:t>
            </a:r>
          </a:p>
          <a:p>
            <a:pPr lvl="4"/>
            <a:r>
              <a:t>本文レベル 5</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 &amp; サブタイトル">
    <p:spTree>
      <p:nvGrpSpPr>
        <p:cNvPr id="1" name=""/>
        <p:cNvGrpSpPr/>
        <p:nvPr/>
      </p:nvGrpSpPr>
      <p:grpSpPr>
        <a:xfrm>
          <a:off x="0" y="0"/>
          <a:ext cx="0" cy="0"/>
          <a:chOff x="0" y="0"/>
          <a:chExt cx="0" cy="0"/>
        </a:xfrm>
      </p:grpSpPr>
      <p:sp>
        <p:nvSpPr>
          <p:cNvPr id="54" name="Shape 54"/>
          <p:cNvSpPr>
            <a:spLocks noGrp="1"/>
          </p:cNvSpPr>
          <p:nvPr>
            <p:ph type="title"/>
          </p:nvPr>
        </p:nvSpPr>
        <p:spPr>
          <a:xfrm>
            <a:off x="892968" y="1151929"/>
            <a:ext cx="7358064" cy="2321720"/>
          </a:xfrm>
          <a:prstGeom prst="rect">
            <a:avLst/>
          </a:prstGeom>
        </p:spPr>
        <p:txBody>
          <a:bodyPr lIns="35718" tIns="35718" rIns="35718" bIns="35718" anchor="b">
            <a:noAutofit/>
          </a:bodyPr>
          <a:lstStyle>
            <a:lvl1pPr defTabSz="584200">
              <a:defRPr sz="5800" b="1">
                <a:latin typeface="Helvetica Neue"/>
                <a:ea typeface="Helvetica Neue"/>
                <a:cs typeface="Helvetica Neue"/>
                <a:sym typeface="Helvetica Neue"/>
              </a:defRPr>
            </a:lvl1pPr>
          </a:lstStyle>
          <a:p>
            <a:pPr lvl="0">
              <a:defRPr sz="1800" b="0"/>
            </a:pPr>
            <a:r>
              <a:rPr sz="5800" b="1"/>
              <a:t>タイトルテキスト</a:t>
            </a:r>
          </a:p>
        </p:txBody>
      </p:sp>
      <p:sp>
        <p:nvSpPr>
          <p:cNvPr id="55" name="Shape 55"/>
          <p:cNvSpPr>
            <a:spLocks noGrp="1"/>
          </p:cNvSpPr>
          <p:nvPr>
            <p:ph type="body" idx="1"/>
          </p:nvPr>
        </p:nvSpPr>
        <p:spPr>
          <a:xfrm>
            <a:off x="892968" y="3805224"/>
            <a:ext cx="7358064" cy="794743"/>
          </a:xfrm>
          <a:prstGeom prst="rect">
            <a:avLst/>
          </a:prstGeom>
        </p:spPr>
        <p:txBody>
          <a:bodyPr lIns="35718" tIns="35718" rIns="35718" bIns="35718">
            <a:noAutofit/>
          </a:bodyPr>
          <a:lstStyle>
            <a:lvl1pPr marL="0" indent="0" algn="ctr" defTabSz="584200">
              <a:spcBef>
                <a:spcPts val="0"/>
              </a:spcBef>
              <a:buSzTx/>
              <a:buFontTx/>
              <a:buNone/>
              <a:defRPr sz="2400" b="1">
                <a:latin typeface="Helvetica Neue"/>
                <a:ea typeface="Helvetica Neue"/>
                <a:cs typeface="Helvetica Neue"/>
                <a:sym typeface="Helvetica Neue"/>
              </a:defRPr>
            </a:lvl1pPr>
            <a:lvl2pPr marL="0" indent="0" algn="ctr" defTabSz="584200">
              <a:spcBef>
                <a:spcPts val="0"/>
              </a:spcBef>
              <a:buSzTx/>
              <a:buFontTx/>
              <a:buNone/>
              <a:defRPr sz="2400">
                <a:latin typeface="ヒラギノ角ゴ Pro W3"/>
                <a:ea typeface="ヒラギノ角ゴ Pro W3"/>
                <a:cs typeface="ヒラギノ角ゴ Pro W3"/>
                <a:sym typeface="ヒラギノ角ゴ Pro W3"/>
              </a:defRPr>
            </a:lvl2pPr>
            <a:lvl3pPr marL="0" indent="0" algn="ctr" defTabSz="584200">
              <a:spcBef>
                <a:spcPts val="0"/>
              </a:spcBef>
              <a:buSzTx/>
              <a:buFontTx/>
              <a:buNone/>
              <a:defRPr sz="2400">
                <a:latin typeface="ヒラギノ角ゴ Pro W3"/>
                <a:ea typeface="ヒラギノ角ゴ Pro W3"/>
                <a:cs typeface="ヒラギノ角ゴ Pro W3"/>
                <a:sym typeface="ヒラギノ角ゴ Pro W3"/>
              </a:defRPr>
            </a:lvl3pPr>
            <a:lvl4pPr marL="0" indent="0" algn="ctr" defTabSz="584200">
              <a:spcBef>
                <a:spcPts val="0"/>
              </a:spcBef>
              <a:buSzTx/>
              <a:buFontTx/>
              <a:buNone/>
              <a:defRPr sz="2400">
                <a:latin typeface="ヒラギノ角ゴ Pro W3"/>
                <a:ea typeface="ヒラギノ角ゴ Pro W3"/>
                <a:cs typeface="ヒラギノ角ゴ Pro W3"/>
                <a:sym typeface="ヒラギノ角ゴ Pro W3"/>
              </a:defRPr>
            </a:lvl4pPr>
            <a:lvl5pPr marL="0" indent="0" algn="ctr" defTabSz="584200">
              <a:spcBef>
                <a:spcPts val="0"/>
              </a:spcBef>
              <a:buSzTx/>
              <a:buFontTx/>
              <a:buNone/>
              <a:defRPr sz="2400">
                <a:latin typeface="ヒラギノ角ゴ Pro W3"/>
                <a:ea typeface="ヒラギノ角ゴ Pro W3"/>
                <a:cs typeface="ヒラギノ角ゴ Pro W3"/>
                <a:sym typeface="ヒラギノ角ゴ Pro W3"/>
              </a:defRPr>
            </a:lvl5pPr>
          </a:lstStyle>
          <a:p>
            <a:pPr lvl="0">
              <a:defRPr sz="1800" b="0"/>
            </a:pPr>
            <a:r>
              <a:rPr sz="2400" b="1"/>
              <a:t>本文レベル1</a:t>
            </a:r>
          </a:p>
          <a:p>
            <a:pPr lvl="1">
              <a:defRPr sz="1800"/>
            </a:pPr>
            <a:r>
              <a:rPr sz="2400"/>
              <a:t>本文レベル2</a:t>
            </a:r>
          </a:p>
          <a:p>
            <a:pPr lvl="2">
              <a:defRPr sz="1800"/>
            </a:pPr>
            <a:r>
              <a:rPr sz="2400"/>
              <a:t>本文レベル3</a:t>
            </a:r>
          </a:p>
          <a:p>
            <a:pPr lvl="3">
              <a:defRPr sz="1800"/>
            </a:pPr>
            <a:r>
              <a:rPr sz="2400"/>
              <a:t>本文レベル4</a:t>
            </a:r>
          </a:p>
          <a:p>
            <a:pPr lvl="4">
              <a:defRPr sz="1800"/>
            </a:pPr>
            <a:r>
              <a:rPr sz="2400"/>
              <a:t>本文レベル 5</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タイトル &amp; 箇条書き">
    <p:spTree>
      <p:nvGrpSpPr>
        <p:cNvPr id="1" name=""/>
        <p:cNvGrpSpPr/>
        <p:nvPr/>
      </p:nvGrpSpPr>
      <p:grpSpPr>
        <a:xfrm>
          <a:off x="0" y="0"/>
          <a:ext cx="0" cy="0"/>
          <a:chOff x="0" y="0"/>
          <a:chExt cx="0" cy="0"/>
        </a:xfrm>
      </p:grpSpPr>
      <p:sp>
        <p:nvSpPr>
          <p:cNvPr id="58" name="Shape 58"/>
          <p:cNvSpPr>
            <a:spLocks noGrp="1"/>
          </p:cNvSpPr>
          <p:nvPr>
            <p:ph type="title"/>
          </p:nvPr>
        </p:nvSpPr>
        <p:spPr>
          <a:xfrm>
            <a:off x="892968" y="169356"/>
            <a:ext cx="7358064" cy="1732976"/>
          </a:xfrm>
          <a:prstGeom prst="rect">
            <a:avLst/>
          </a:prstGeom>
        </p:spPr>
        <p:txBody>
          <a:bodyPr lIns="35718" tIns="35718" rIns="35718" bIns="35718">
            <a:noAutofit/>
          </a:bodyPr>
          <a:lstStyle>
            <a:lvl1pPr defTabSz="584200">
              <a:defRPr sz="5800">
                <a:latin typeface="ヒラギノ角ゴ Pro W3"/>
                <a:ea typeface="ヒラギノ角ゴ Pro W3"/>
                <a:cs typeface="ヒラギノ角ゴ Pro W3"/>
                <a:sym typeface="ヒラギノ角ゴ Pro W3"/>
              </a:defRPr>
            </a:lvl1pPr>
          </a:lstStyle>
          <a:p>
            <a:pPr lvl="0">
              <a:defRPr sz="1800"/>
            </a:pPr>
            <a:r>
              <a:rPr sz="5800"/>
              <a:t>タイトルテキスト</a:t>
            </a:r>
          </a:p>
        </p:txBody>
      </p:sp>
      <p:sp>
        <p:nvSpPr>
          <p:cNvPr id="59" name="Shape 59"/>
          <p:cNvSpPr>
            <a:spLocks noGrp="1"/>
          </p:cNvSpPr>
          <p:nvPr>
            <p:ph type="body" idx="1"/>
          </p:nvPr>
        </p:nvSpPr>
        <p:spPr>
          <a:xfrm>
            <a:off x="892968" y="1902331"/>
            <a:ext cx="7358064" cy="4107041"/>
          </a:xfrm>
          <a:prstGeom prst="rect">
            <a:avLst/>
          </a:prstGeom>
        </p:spPr>
        <p:txBody>
          <a:bodyPr lIns="35718" tIns="35718" rIns="35718" bIns="35718" anchor="ctr">
            <a:noAutofit/>
          </a:bodyPr>
          <a:lstStyle>
            <a:lvl1pPr marL="698500" indent="-381000" defTabSz="584200">
              <a:spcBef>
                <a:spcPts val="2400"/>
              </a:spcBef>
              <a:buSzPct val="171000"/>
              <a:buFontTx/>
              <a:defRPr sz="2800">
                <a:latin typeface="ヒラギノ角ゴ Pro W3"/>
                <a:ea typeface="ヒラギノ角ゴ Pro W3"/>
                <a:cs typeface="ヒラギノ角ゴ Pro W3"/>
                <a:sym typeface="ヒラギノ角ゴ Pro W3"/>
              </a:defRPr>
            </a:lvl1pPr>
            <a:lvl2pPr marL="1143000" indent="-381000" defTabSz="584200">
              <a:spcBef>
                <a:spcPts val="2400"/>
              </a:spcBef>
              <a:buSzPct val="171000"/>
              <a:buFontTx/>
              <a:buChar char="•"/>
              <a:defRPr sz="2800">
                <a:latin typeface="ヒラギノ角ゴ Pro W3"/>
                <a:ea typeface="ヒラギノ角ゴ Pro W3"/>
                <a:cs typeface="ヒラギノ角ゴ Pro W3"/>
                <a:sym typeface="ヒラギノ角ゴ Pro W3"/>
              </a:defRPr>
            </a:lvl2pPr>
            <a:lvl3pPr marL="1587500" indent="-381000" defTabSz="584200">
              <a:spcBef>
                <a:spcPts val="2400"/>
              </a:spcBef>
              <a:buSzPct val="171000"/>
              <a:buFontTx/>
              <a:defRPr sz="2800">
                <a:latin typeface="ヒラギノ角ゴ Pro W3"/>
                <a:ea typeface="ヒラギノ角ゴ Pro W3"/>
                <a:cs typeface="ヒラギノ角ゴ Pro W3"/>
                <a:sym typeface="ヒラギノ角ゴ Pro W3"/>
              </a:defRPr>
            </a:lvl3pPr>
            <a:lvl4pPr marL="2032000" indent="-381000" defTabSz="584200">
              <a:spcBef>
                <a:spcPts val="2400"/>
              </a:spcBef>
              <a:buSzPct val="171000"/>
              <a:buFontTx/>
              <a:buChar char="•"/>
              <a:defRPr sz="2800">
                <a:latin typeface="ヒラギノ角ゴ Pro W3"/>
                <a:ea typeface="ヒラギノ角ゴ Pro W3"/>
                <a:cs typeface="ヒラギノ角ゴ Pro W3"/>
                <a:sym typeface="ヒラギノ角ゴ Pro W3"/>
              </a:defRPr>
            </a:lvl4pPr>
            <a:lvl5pPr marL="2476500" indent="-381000" defTabSz="584200">
              <a:spcBef>
                <a:spcPts val="2400"/>
              </a:spcBef>
              <a:buSzPct val="171000"/>
              <a:buFontTx/>
              <a:buChar char="•"/>
              <a:defRPr sz="2800">
                <a:latin typeface="ヒラギノ角ゴ Pro W3"/>
                <a:ea typeface="ヒラギノ角ゴ Pro W3"/>
                <a:cs typeface="ヒラギノ角ゴ Pro W3"/>
                <a:sym typeface="ヒラギノ角ゴ Pro W3"/>
              </a:defRPr>
            </a:lvl5pPr>
          </a:lstStyle>
          <a:p>
            <a:pPr lvl="0">
              <a:defRPr sz="1800"/>
            </a:pPr>
            <a:r>
              <a:rPr sz="2800"/>
              <a:t>本文レベル1</a:t>
            </a:r>
          </a:p>
          <a:p>
            <a:pPr lvl="1">
              <a:defRPr sz="1800"/>
            </a:pPr>
            <a:r>
              <a:rPr sz="2800"/>
              <a:t>本文レベル2</a:t>
            </a:r>
          </a:p>
          <a:p>
            <a:pPr lvl="2">
              <a:defRPr sz="1800"/>
            </a:pPr>
            <a:r>
              <a:rPr sz="2800"/>
              <a:t>本文レベル3</a:t>
            </a:r>
          </a:p>
          <a:p>
            <a:pPr lvl="3">
              <a:defRPr sz="1800"/>
            </a:pPr>
            <a:r>
              <a:rPr sz="2800"/>
              <a:t>本文レベル4</a:t>
            </a:r>
          </a:p>
          <a:p>
            <a:pPr lvl="4">
              <a:defRPr sz="1800"/>
            </a:pPr>
            <a:r>
              <a:rPr sz="2800"/>
              <a:t>本文レベル 5</a:t>
            </a: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61" name="Shape 61"/>
          <p:cNvSpPr>
            <a:spLocks noGrp="1"/>
          </p:cNvSpPr>
          <p:nvPr>
            <p:ph type="title"/>
          </p:nvPr>
        </p:nvSpPr>
        <p:spPr>
          <a:xfrm>
            <a:off x="457199" y="92075"/>
            <a:ext cx="8229601" cy="1508125"/>
          </a:xfrm>
          <a:prstGeom prst="rect">
            <a:avLst/>
          </a:prstGeom>
        </p:spPr>
        <p:txBody>
          <a:bodyPr lIns="0" tIns="0" rIns="0" bIns="0"/>
          <a:lstStyle>
            <a:lvl1pPr defTabSz="457200">
              <a:defRPr sz="4200"/>
            </a:lvl1pPr>
          </a:lstStyle>
          <a:p>
            <a:pPr lvl="0">
              <a:defRPr sz="1800"/>
            </a:pPr>
            <a:r>
              <a:rPr sz="4200"/>
              <a:t>タイトルテキスト</a:t>
            </a:r>
          </a:p>
        </p:txBody>
      </p:sp>
      <p:sp>
        <p:nvSpPr>
          <p:cNvPr id="62" name="Shape 62"/>
          <p:cNvSpPr>
            <a:spLocks noGrp="1"/>
          </p:cNvSpPr>
          <p:nvPr>
            <p:ph type="body" idx="1"/>
          </p:nvPr>
        </p:nvSpPr>
        <p:spPr>
          <a:xfrm>
            <a:off x="457199" y="1600200"/>
            <a:ext cx="8229601" cy="5257800"/>
          </a:xfrm>
          <a:prstGeom prst="rect">
            <a:avLst/>
          </a:prstGeom>
        </p:spPr>
        <p:txBody>
          <a:bodyPr lIns="0" tIns="0" rIns="0" bIns="0"/>
          <a:lstStyle>
            <a:lvl1pPr marL="321468" indent="-321468" defTabSz="457200">
              <a:defRPr sz="3000"/>
            </a:lvl1pPr>
            <a:lvl2pPr marL="763360" indent="-306160" defTabSz="457200">
              <a:defRPr sz="3000"/>
            </a:lvl2pPr>
            <a:lvl3pPr marL="1200150" indent="-285750" defTabSz="457200">
              <a:defRPr sz="3000"/>
            </a:lvl3pPr>
            <a:lvl4pPr marL="1714500" indent="-342900" defTabSz="457200">
              <a:defRPr sz="3000"/>
            </a:lvl4pPr>
            <a:lvl5pPr marL="2171700" indent="-342900" defTabSz="457200">
              <a:defRPr sz="3000"/>
            </a:lvl5pPr>
          </a:lstStyle>
          <a:p>
            <a:pPr lvl="0">
              <a:defRPr sz="1800"/>
            </a:pPr>
            <a:r>
              <a:rPr sz="3000"/>
              <a:t>本文レベル1</a:t>
            </a:r>
          </a:p>
          <a:p>
            <a:pPr lvl="1">
              <a:defRPr sz="1800"/>
            </a:pPr>
            <a:r>
              <a:rPr sz="3000"/>
              <a:t>本文レベル2</a:t>
            </a:r>
          </a:p>
          <a:p>
            <a:pPr lvl="2">
              <a:defRPr sz="1800"/>
            </a:pPr>
            <a:r>
              <a:rPr sz="3000"/>
              <a:t>本文レベル3</a:t>
            </a:r>
          </a:p>
          <a:p>
            <a:pPr lvl="3">
              <a:defRPr sz="1800"/>
            </a:pPr>
            <a:r>
              <a:rPr sz="3000"/>
              <a:t>本文レベル4</a:t>
            </a:r>
          </a:p>
          <a:p>
            <a:pPr lvl="4">
              <a:defRPr sz="1800"/>
            </a:pPr>
            <a:r>
              <a:rPr sz="3000"/>
              <a:t>本文レベル 5</a:t>
            </a:r>
          </a:p>
        </p:txBody>
      </p:sp>
      <p:sp>
        <p:nvSpPr>
          <p:cNvPr id="63" name="Shape 63"/>
          <p:cNvSpPr>
            <a:spLocks noGrp="1"/>
          </p:cNvSpPr>
          <p:nvPr>
            <p:ph type="sldNum" sz="quarter" idx="2"/>
          </p:nvPr>
        </p:nvSpPr>
        <p:spPr>
          <a:xfrm>
            <a:off x="6553200" y="6410643"/>
            <a:ext cx="2133600" cy="256539"/>
          </a:xfrm>
          <a:prstGeom prst="rect">
            <a:avLst/>
          </a:prstGeom>
        </p:spPr>
        <p:txBody>
          <a:bodyPr lIns="0" tIns="0" rIns="0" bIns="0"/>
          <a:lstStyle>
            <a:lvl1pPr defTabSz="914400">
              <a:defRPr sz="1100"/>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 白紙 コピー 1">
    <p:spTree>
      <p:nvGrpSpPr>
        <p:cNvPr id="1" name=""/>
        <p:cNvGrpSpPr/>
        <p:nvPr/>
      </p:nvGrpSpPr>
      <p:grpSpPr>
        <a:xfrm>
          <a:off x="0" y="0"/>
          <a:ext cx="0" cy="0"/>
          <a:chOff x="0" y="0"/>
          <a:chExt cx="0" cy="0"/>
        </a:xfrm>
      </p:grpSpPr>
      <p:sp>
        <p:nvSpPr>
          <p:cNvPr id="65" name="Shape 65"/>
          <p:cNvSpPr>
            <a:spLocks noGrp="1"/>
          </p:cNvSpPr>
          <p:nvPr>
            <p:ph type="sldNum" sz="quarter" idx="2"/>
          </p:nvPr>
        </p:nvSpPr>
        <p:spPr>
          <a:xfrm>
            <a:off x="8490687" y="6508625"/>
            <a:ext cx="168090" cy="147830"/>
          </a:xfrm>
          <a:prstGeom prst="rect">
            <a:avLst/>
          </a:prstGeom>
        </p:spPr>
        <p:txBody>
          <a:bodyPr wrap="none" lIns="0" tIns="0" rIns="0" bIns="0" anchor="t"/>
          <a:lstStyle>
            <a:lvl1pPr algn="ctr" defTabSz="584200">
              <a:defRPr sz="1100">
                <a:solidFill>
                  <a:srgbClr val="000000"/>
                </a:solidFill>
                <a:uFill>
                  <a:solidFill/>
                </a:uFill>
                <a:latin typeface="Arial"/>
                <a:ea typeface="Arial"/>
                <a:cs typeface="Arial"/>
                <a:sym typeface="Arial"/>
              </a:defRPr>
            </a:lvl1pPr>
          </a:lstStyle>
          <a:p>
            <a:pPr lvl="0"/>
            <a:fld id="{86CB4B4D-7CA3-9044-876B-883B54F8677D}" type="slidenum">
              <a:t>‹#›</a:t>
            </a:fld>
            <a:endParaRPr/>
          </a:p>
        </p:txBody>
      </p:sp>
      <p:sp>
        <p:nvSpPr>
          <p:cNvPr id="66" name="Shape 66"/>
          <p:cNvSpPr/>
          <p:nvPr/>
        </p:nvSpPr>
        <p:spPr>
          <a:xfrm rot="19196479">
            <a:off x="821124" y="3039865"/>
            <a:ext cx="7501752" cy="778270"/>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ctr" defTabSz="584200">
              <a:defRPr sz="4800">
                <a:solidFill>
                  <a:srgbClr val="C0C0C0">
                    <a:alpha val="54000"/>
                  </a:srgbClr>
                </a:solidFill>
                <a:latin typeface="Helvetica Neue"/>
                <a:ea typeface="Helvetica Neue"/>
                <a:cs typeface="Helvetica Neue"/>
                <a:sym typeface="Helvetica Neue"/>
              </a:defRPr>
            </a:lvl1pPr>
          </a:lstStyle>
          <a:p>
            <a:pPr lvl="0">
              <a:defRPr sz="1800">
                <a:solidFill>
                  <a:srgbClr val="000000"/>
                </a:solidFill>
              </a:defRPr>
            </a:pPr>
            <a:r>
              <a:rPr sz="4800">
                <a:solidFill>
                  <a:srgbClr val="C0C0C0">
                    <a:alpha val="54000"/>
                  </a:srgbClr>
                </a:solidFill>
              </a:rPr>
              <a:t>Unofficial Translation by KF</a:t>
            </a: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白紙">
    <p:spTree>
      <p:nvGrpSpPr>
        <p:cNvPr id="1" name=""/>
        <p:cNvGrpSpPr/>
        <p:nvPr/>
      </p:nvGrpSpPr>
      <p:grpSpPr>
        <a:xfrm>
          <a:off x="0" y="0"/>
          <a:ext cx="0" cy="0"/>
          <a:chOff x="0" y="0"/>
          <a:chExt cx="0" cy="0"/>
        </a:xfrm>
      </p:grpSpPr>
      <p:sp>
        <p:nvSpPr>
          <p:cNvPr id="71" name="Shape 71"/>
          <p:cNvSpPr>
            <a:spLocks noGrp="1"/>
          </p:cNvSpPr>
          <p:nvPr>
            <p:ph type="sldNum" sz="quarter" idx="2"/>
          </p:nvPr>
        </p:nvSpPr>
        <p:spPr>
          <a:xfrm>
            <a:off x="6457950" y="6404295"/>
            <a:ext cx="2057400" cy="269239"/>
          </a:xfrm>
          <a:prstGeom prst="rect">
            <a:avLst/>
          </a:prstGeom>
        </p:spPr>
        <p:txBody>
          <a:bodyPr lIns="0" tIns="0" rIns="0" bIns="0"/>
          <a:lstStyle>
            <a:lvl1pPr defTabSz="914400"/>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73" name="Shape 73"/>
          <p:cNvSpPr>
            <a:spLocks noGrp="1"/>
          </p:cNvSpPr>
          <p:nvPr>
            <p:ph type="title"/>
          </p:nvPr>
        </p:nvSpPr>
        <p:spPr>
          <a:xfrm>
            <a:off x="628650" y="230190"/>
            <a:ext cx="7886700" cy="1595435"/>
          </a:xfrm>
          <a:prstGeom prst="rect">
            <a:avLst/>
          </a:prstGeom>
        </p:spPr>
        <p:txBody>
          <a:bodyPr lIns="0" tIns="0" rIns="0" bIns="0"/>
          <a:lstStyle>
            <a:lvl1pPr algn="l" defTabSz="914400">
              <a:lnSpc>
                <a:spcPct val="90000"/>
              </a:lnSpc>
              <a:defRPr>
                <a:latin typeface="Calibri Light"/>
                <a:ea typeface="Calibri Light"/>
                <a:cs typeface="Calibri Light"/>
                <a:sym typeface="Calibri Light"/>
              </a:defRPr>
            </a:lvl1pPr>
          </a:lstStyle>
          <a:p>
            <a:pPr lvl="0">
              <a:defRPr sz="1800"/>
            </a:pPr>
            <a:r>
              <a:rPr sz="4400"/>
              <a:t>タイトルテキスト</a:t>
            </a:r>
          </a:p>
        </p:txBody>
      </p:sp>
      <p:sp>
        <p:nvSpPr>
          <p:cNvPr id="74" name="Shape 74"/>
          <p:cNvSpPr>
            <a:spLocks noGrp="1"/>
          </p:cNvSpPr>
          <p:nvPr>
            <p:ph type="body" idx="1"/>
          </p:nvPr>
        </p:nvSpPr>
        <p:spPr>
          <a:xfrm>
            <a:off x="628650" y="1825625"/>
            <a:ext cx="7886700" cy="5032375"/>
          </a:xfrm>
          <a:prstGeom prst="rect">
            <a:avLst/>
          </a:prstGeom>
        </p:spPr>
        <p:txBody>
          <a:bodyPr lIns="0" tIns="0" rIns="0" bIns="0"/>
          <a:lstStyle>
            <a:lvl1pPr marL="228600" indent="-228600" defTabSz="914400">
              <a:lnSpc>
                <a:spcPct val="90000"/>
              </a:lnSpc>
              <a:spcBef>
                <a:spcPts val="1000"/>
              </a:spcBef>
              <a:defRPr sz="2800"/>
            </a:lvl1pPr>
            <a:lvl2pPr marL="723900" indent="-266700" defTabSz="914400">
              <a:lnSpc>
                <a:spcPct val="90000"/>
              </a:lnSpc>
              <a:spcBef>
                <a:spcPts val="1000"/>
              </a:spcBef>
              <a:buChar char="•"/>
              <a:defRPr sz="2800"/>
            </a:lvl2pPr>
            <a:lvl3pPr marL="1234439" indent="-320039" defTabSz="914400">
              <a:lnSpc>
                <a:spcPct val="90000"/>
              </a:lnSpc>
              <a:spcBef>
                <a:spcPts val="1000"/>
              </a:spcBef>
              <a:defRPr sz="2800"/>
            </a:lvl3pPr>
            <a:lvl4pPr marL="1727200" indent="-355600" defTabSz="914400">
              <a:lnSpc>
                <a:spcPct val="90000"/>
              </a:lnSpc>
              <a:spcBef>
                <a:spcPts val="1000"/>
              </a:spcBef>
              <a:buChar char="•"/>
              <a:defRPr sz="2800"/>
            </a:lvl4pPr>
            <a:lvl5pPr marL="2184400" indent="-355600" defTabSz="914400">
              <a:lnSpc>
                <a:spcPct val="90000"/>
              </a:lnSpc>
              <a:spcBef>
                <a:spcPts val="1000"/>
              </a:spcBef>
              <a:buChar char="•"/>
              <a:defRPr sz="2800"/>
            </a:lvl5pPr>
          </a:lstStyle>
          <a:p>
            <a:pPr lvl="0">
              <a:defRPr sz="1800"/>
            </a:pPr>
            <a:r>
              <a:rPr sz="2800"/>
              <a:t>本文レベル1</a:t>
            </a:r>
          </a:p>
          <a:p>
            <a:pPr lvl="1">
              <a:defRPr sz="1800"/>
            </a:pPr>
            <a:r>
              <a:rPr sz="2800"/>
              <a:t>本文レベル2</a:t>
            </a:r>
          </a:p>
          <a:p>
            <a:pPr lvl="2">
              <a:defRPr sz="1800"/>
            </a:pPr>
            <a:r>
              <a:rPr sz="2800"/>
              <a:t>本文レベル3</a:t>
            </a:r>
          </a:p>
          <a:p>
            <a:pPr lvl="3">
              <a:defRPr sz="1800"/>
            </a:pPr>
            <a:r>
              <a:rPr sz="2800"/>
              <a:t>本文レベル4</a:t>
            </a:r>
          </a:p>
          <a:p>
            <a:pPr lvl="4">
              <a:defRPr sz="1800"/>
            </a:pPr>
            <a:r>
              <a:rPr sz="2800"/>
              <a:t>本文レベル 5</a:t>
            </a:r>
          </a:p>
        </p:txBody>
      </p:sp>
      <p:sp>
        <p:nvSpPr>
          <p:cNvPr id="75" name="Shape 75"/>
          <p:cNvSpPr>
            <a:spLocks noGrp="1"/>
          </p:cNvSpPr>
          <p:nvPr>
            <p:ph type="sldNum" sz="quarter" idx="2"/>
          </p:nvPr>
        </p:nvSpPr>
        <p:spPr>
          <a:xfrm>
            <a:off x="6457950" y="6404295"/>
            <a:ext cx="2057400" cy="269239"/>
          </a:xfrm>
          <a:prstGeom prst="rect">
            <a:avLst/>
          </a:prstGeom>
        </p:spPr>
        <p:txBody>
          <a:bodyPr lIns="0" tIns="0" rIns="0" bIns="0"/>
          <a:lstStyle>
            <a:lvl1pPr defTabSz="914400"/>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セクション見出し">
    <p:spTree>
      <p:nvGrpSpPr>
        <p:cNvPr id="1" name=""/>
        <p:cNvGrpSpPr/>
        <p:nvPr/>
      </p:nvGrpSpPr>
      <p:grpSpPr>
        <a:xfrm>
          <a:off x="0" y="0"/>
          <a:ext cx="0" cy="0"/>
          <a:chOff x="0" y="0"/>
          <a:chExt cx="0" cy="0"/>
        </a:xfrm>
      </p:grpSpPr>
      <p:sp>
        <p:nvSpPr>
          <p:cNvPr id="14" name="Shape 14"/>
          <p:cNvSpPr>
            <a:spLocks noGrp="1"/>
          </p:cNvSpPr>
          <p:nvPr>
            <p:ph type="title"/>
          </p:nvPr>
        </p:nvSpPr>
        <p:spPr>
          <a:xfrm>
            <a:off x="722314" y="4406901"/>
            <a:ext cx="7772401" cy="2451100"/>
          </a:xfrm>
          <a:prstGeom prst="rect">
            <a:avLst/>
          </a:prstGeom>
        </p:spPr>
        <p:txBody>
          <a:bodyPr anchor="t"/>
          <a:lstStyle>
            <a:lvl1pPr algn="l">
              <a:defRPr sz="4000" b="1" cap="all"/>
            </a:lvl1pPr>
          </a:lstStyle>
          <a:p>
            <a:pPr lvl="0">
              <a:defRPr sz="1800" b="0" cap="none"/>
            </a:pPr>
            <a:r>
              <a:rPr sz="4000" b="1" cap="all"/>
              <a:t>タイトルテキスト</a:t>
            </a:r>
          </a:p>
        </p:txBody>
      </p:sp>
      <p:sp>
        <p:nvSpPr>
          <p:cNvPr id="15" name="Shape 15"/>
          <p:cNvSpPr>
            <a:spLocks noGrp="1"/>
          </p:cNvSpPr>
          <p:nvPr>
            <p:ph type="body" idx="1"/>
          </p:nvPr>
        </p:nvSpPr>
        <p:spPr>
          <a:xfrm>
            <a:off x="722314" y="0"/>
            <a:ext cx="7772401" cy="4406902"/>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本文レベル1</a:t>
            </a:r>
          </a:p>
          <a:p>
            <a:pPr lvl="1">
              <a:defRPr sz="1800">
                <a:solidFill>
                  <a:srgbClr val="000000"/>
                </a:solidFill>
              </a:defRPr>
            </a:pPr>
            <a:r>
              <a:rPr sz="2000">
                <a:solidFill>
                  <a:srgbClr val="888888"/>
                </a:solidFill>
              </a:rPr>
              <a:t>本文レベル2</a:t>
            </a:r>
          </a:p>
          <a:p>
            <a:pPr lvl="2">
              <a:defRPr sz="1800">
                <a:solidFill>
                  <a:srgbClr val="000000"/>
                </a:solidFill>
              </a:defRPr>
            </a:pPr>
            <a:r>
              <a:rPr sz="2000">
                <a:solidFill>
                  <a:srgbClr val="888888"/>
                </a:solidFill>
              </a:rPr>
              <a:t>本文レベル3</a:t>
            </a:r>
          </a:p>
          <a:p>
            <a:pPr lvl="3">
              <a:defRPr sz="1800">
                <a:solidFill>
                  <a:srgbClr val="000000"/>
                </a:solidFill>
              </a:defRPr>
            </a:pPr>
            <a:r>
              <a:rPr sz="2000">
                <a:solidFill>
                  <a:srgbClr val="888888"/>
                </a:solidFill>
              </a:rPr>
              <a:t>本文レベル4</a:t>
            </a:r>
          </a:p>
          <a:p>
            <a:pPr lvl="4">
              <a:defRPr sz="1800">
                <a:solidFill>
                  <a:srgbClr val="000000"/>
                </a:solidFill>
              </a:defRPr>
            </a:pPr>
            <a:r>
              <a:rPr sz="2000">
                <a:solidFill>
                  <a:srgbClr val="888888"/>
                </a:solidFill>
              </a:rPr>
              <a:t>本文レベル 5</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2 つのコンテンツ">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タイトルテキスト</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67" indent="-333370">
              <a:spcBef>
                <a:spcPts val="600"/>
              </a:spcBef>
              <a:defRPr sz="2800"/>
            </a:lvl2pPr>
            <a:lvl3pPr marL="1234428" indent="-320036">
              <a:spcBef>
                <a:spcPts val="600"/>
              </a:spcBef>
              <a:defRPr sz="2800"/>
            </a:lvl3pPr>
            <a:lvl4pPr marL="1727181" indent="-355596">
              <a:spcBef>
                <a:spcPts val="600"/>
              </a:spcBef>
              <a:defRPr sz="2800"/>
            </a:lvl4pPr>
            <a:lvl5pPr marL="2184376" indent="-355595">
              <a:spcBef>
                <a:spcPts val="600"/>
              </a:spcBef>
              <a:defRPr sz="2800"/>
            </a:lvl5pPr>
          </a:lstStyle>
          <a:p>
            <a:pPr lvl="0">
              <a:defRPr sz="1800"/>
            </a:pPr>
            <a:r>
              <a:rPr sz="2800"/>
              <a:t>本文レベル1</a:t>
            </a:r>
          </a:p>
          <a:p>
            <a:pPr lvl="1">
              <a:defRPr sz="1800"/>
            </a:pPr>
            <a:r>
              <a:rPr sz="2800"/>
              <a:t>本文レベル2</a:t>
            </a:r>
          </a:p>
          <a:p>
            <a:pPr lvl="2">
              <a:defRPr sz="1800"/>
            </a:pPr>
            <a:r>
              <a:rPr sz="2800"/>
              <a:t>本文レベル3</a:t>
            </a:r>
          </a:p>
          <a:p>
            <a:pPr lvl="3">
              <a:defRPr sz="1800"/>
            </a:pPr>
            <a:r>
              <a:rPr sz="2800"/>
              <a:t>本文レベル4</a:t>
            </a:r>
          </a:p>
          <a:p>
            <a:pPr lvl="4">
              <a:defRPr sz="1800"/>
            </a:pPr>
            <a:r>
              <a:rPr sz="2800"/>
              <a:t>本文レベル 5</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比較">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1" cy="1178657"/>
          </a:xfrm>
          <a:prstGeom prst="rect">
            <a:avLst/>
          </a:prstGeom>
        </p:spPr>
        <p:txBody>
          <a:bodyPr/>
          <a:lstStyle/>
          <a:p>
            <a:pPr lvl="0">
              <a:defRPr sz="1800"/>
            </a:pPr>
            <a:r>
              <a:rPr sz="4400"/>
              <a:t>タイトルテキスト</a:t>
            </a:r>
          </a:p>
        </p:txBody>
      </p:sp>
      <p:sp>
        <p:nvSpPr>
          <p:cNvPr id="23" name="Shape 23"/>
          <p:cNvSpPr>
            <a:spLocks noGrp="1"/>
          </p:cNvSpPr>
          <p:nvPr>
            <p:ph type="body" idx="1"/>
          </p:nvPr>
        </p:nvSpPr>
        <p:spPr>
          <a:xfrm>
            <a:off x="457200" y="1435465"/>
            <a:ext cx="4040188" cy="739411"/>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pPr lvl="0">
              <a:defRPr sz="1800" b="0"/>
            </a:pPr>
            <a:r>
              <a:rPr sz="2400" b="1"/>
              <a:t>本文レベル1</a:t>
            </a:r>
          </a:p>
          <a:p>
            <a:pPr lvl="1">
              <a:defRPr sz="1800" b="0"/>
            </a:pPr>
            <a:r>
              <a:rPr sz="2400" b="1"/>
              <a:t>本文レベル2</a:t>
            </a:r>
          </a:p>
          <a:p>
            <a:pPr lvl="2">
              <a:defRPr sz="1800" b="0"/>
            </a:pPr>
            <a:r>
              <a:rPr sz="2400" b="1"/>
              <a:t>本文レベル3</a:t>
            </a:r>
          </a:p>
          <a:p>
            <a:pPr lvl="3">
              <a:defRPr sz="1800" b="0"/>
            </a:pPr>
            <a:r>
              <a:rPr sz="2400" b="1"/>
              <a:t>本文レベル4</a:t>
            </a:r>
          </a:p>
          <a:p>
            <a:pPr lvl="4">
              <a:defRPr sz="1800" b="0"/>
            </a:pPr>
            <a:r>
              <a:rPr sz="2400" b="1"/>
              <a:t>本文レベル 5</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26" name="Shape 26"/>
          <p:cNvSpPr>
            <a:spLocks noGrp="1"/>
          </p:cNvSpPr>
          <p:nvPr>
            <p:ph type="title"/>
          </p:nvPr>
        </p:nvSpPr>
        <p:spPr>
          <a:xfrm>
            <a:off x="457200" y="0"/>
            <a:ext cx="8229601" cy="1692278"/>
          </a:xfrm>
          <a:prstGeom prst="rect">
            <a:avLst/>
          </a:prstGeom>
        </p:spPr>
        <p:txBody>
          <a:bodyPr/>
          <a:lstStyle/>
          <a:p>
            <a:pPr lvl="0">
              <a:defRPr sz="1800"/>
            </a:pPr>
            <a:r>
              <a:rPr sz="4400"/>
              <a:t>タイトルテキスト</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白紙">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付きの&#10;コンテンツ">
    <p:spTree>
      <p:nvGrpSpPr>
        <p:cNvPr id="1" name=""/>
        <p:cNvGrpSpPr/>
        <p:nvPr/>
      </p:nvGrpSpPr>
      <p:grpSpPr>
        <a:xfrm>
          <a:off x="0" y="0"/>
          <a:ext cx="0" cy="0"/>
          <a:chOff x="0" y="0"/>
          <a:chExt cx="0" cy="0"/>
        </a:xfrm>
      </p:grpSpPr>
      <p:sp>
        <p:nvSpPr>
          <p:cNvPr id="31" name="Shape 31"/>
          <p:cNvSpPr>
            <a:spLocks noGrp="1"/>
          </p:cNvSpPr>
          <p:nvPr>
            <p:ph type="title"/>
          </p:nvPr>
        </p:nvSpPr>
        <p:spPr>
          <a:xfrm>
            <a:off x="457201" y="0"/>
            <a:ext cx="3008315" cy="1435100"/>
          </a:xfrm>
          <a:prstGeom prst="rect">
            <a:avLst/>
          </a:prstGeom>
        </p:spPr>
        <p:txBody>
          <a:bodyPr anchor="b"/>
          <a:lstStyle>
            <a:lvl1pPr algn="l">
              <a:defRPr sz="2000" b="1"/>
            </a:lvl1pPr>
          </a:lstStyle>
          <a:p>
            <a:pPr lvl="0">
              <a:defRPr sz="1800" b="0"/>
            </a:pPr>
            <a:r>
              <a:rPr sz="2000" b="1"/>
              <a:t>タイトルテキスト</a:t>
            </a:r>
          </a:p>
        </p:txBody>
      </p:sp>
      <p:sp>
        <p:nvSpPr>
          <p:cNvPr id="32" name="Shape 32"/>
          <p:cNvSpPr>
            <a:spLocks noGrp="1"/>
          </p:cNvSpPr>
          <p:nvPr>
            <p:ph type="body" idx="1"/>
          </p:nvPr>
        </p:nvSpPr>
        <p:spPr>
          <a:xfrm>
            <a:off x="3575051" y="273050"/>
            <a:ext cx="5111752" cy="6584950"/>
          </a:xfrm>
          <a:prstGeom prst="rect">
            <a:avLst/>
          </a:prstGeom>
        </p:spPr>
        <p:txBody>
          <a:bodyPr/>
          <a:lstStyle/>
          <a:p>
            <a:pPr lvl="0">
              <a:defRPr sz="1800"/>
            </a:pPr>
            <a:r>
              <a:rPr sz="3200"/>
              <a:t>本文レベル1</a:t>
            </a:r>
          </a:p>
          <a:p>
            <a:pPr lvl="1">
              <a:defRPr sz="1800"/>
            </a:pPr>
            <a:r>
              <a:rPr sz="3200"/>
              <a:t>本文レベル2</a:t>
            </a:r>
          </a:p>
          <a:p>
            <a:pPr lvl="2">
              <a:defRPr sz="1800"/>
            </a:pPr>
            <a:r>
              <a:rPr sz="3200"/>
              <a:t>本文レベル3</a:t>
            </a:r>
          </a:p>
          <a:p>
            <a:pPr lvl="3">
              <a:defRPr sz="1800"/>
            </a:pPr>
            <a:r>
              <a:rPr sz="3200"/>
              <a:t>本文レベル4</a:t>
            </a:r>
          </a:p>
          <a:p>
            <a:pPr lvl="4">
              <a:defRPr sz="1800"/>
            </a:pPr>
            <a:r>
              <a:rPr sz="3200"/>
              <a:t>本文レベル 5</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付きの図">
    <p:spTree>
      <p:nvGrpSpPr>
        <p:cNvPr id="1" name=""/>
        <p:cNvGrpSpPr/>
        <p:nvPr/>
      </p:nvGrpSpPr>
      <p:grpSpPr>
        <a:xfrm>
          <a:off x="0" y="0"/>
          <a:ext cx="0" cy="0"/>
          <a:chOff x="0" y="0"/>
          <a:chExt cx="0" cy="0"/>
        </a:xfrm>
      </p:grpSpPr>
      <p:sp>
        <p:nvSpPr>
          <p:cNvPr id="35" name="Shape 35"/>
          <p:cNvSpPr>
            <a:spLocks noGrp="1"/>
          </p:cNvSpPr>
          <p:nvPr>
            <p:ph type="title"/>
          </p:nvPr>
        </p:nvSpPr>
        <p:spPr>
          <a:xfrm>
            <a:off x="1792289" y="4800600"/>
            <a:ext cx="5486402" cy="566738"/>
          </a:xfrm>
          <a:prstGeom prst="rect">
            <a:avLst/>
          </a:prstGeom>
        </p:spPr>
        <p:txBody>
          <a:bodyPr anchor="b"/>
          <a:lstStyle>
            <a:lvl1pPr algn="l">
              <a:defRPr sz="2000" b="1"/>
            </a:lvl1pPr>
          </a:lstStyle>
          <a:p>
            <a:pPr lvl="0">
              <a:defRPr sz="1800" b="0"/>
            </a:pPr>
            <a:r>
              <a:rPr sz="2000" b="1"/>
              <a:t>タイトルテキスト</a:t>
            </a:r>
          </a:p>
        </p:txBody>
      </p:sp>
      <p:sp>
        <p:nvSpPr>
          <p:cNvPr id="36" name="Shape 36"/>
          <p:cNvSpPr>
            <a:spLocks noGrp="1"/>
          </p:cNvSpPr>
          <p:nvPr>
            <p:ph type="body" idx="1"/>
          </p:nvPr>
        </p:nvSpPr>
        <p:spPr>
          <a:xfrm>
            <a:off x="1792289"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lvl="0">
              <a:defRPr sz="1800"/>
            </a:pPr>
            <a:r>
              <a:rPr sz="1400"/>
              <a:t>本文レベル1</a:t>
            </a:r>
          </a:p>
          <a:p>
            <a:pPr lvl="1">
              <a:defRPr sz="1800"/>
            </a:pPr>
            <a:r>
              <a:rPr sz="1400"/>
              <a:t>本文レベル2</a:t>
            </a:r>
          </a:p>
          <a:p>
            <a:pPr lvl="2">
              <a:defRPr sz="1800"/>
            </a:pPr>
            <a:r>
              <a:rPr sz="1400"/>
              <a:t>本文レベル3</a:t>
            </a:r>
          </a:p>
          <a:p>
            <a:pPr lvl="3">
              <a:defRPr sz="1800"/>
            </a:pPr>
            <a:r>
              <a:rPr sz="1400"/>
              <a:t>本文レベル4</a:t>
            </a:r>
          </a:p>
          <a:p>
            <a:pPr lvl="4">
              <a:defRPr sz="1800"/>
            </a:pPr>
            <a:r>
              <a:rPr sz="1400"/>
              <a:t>本文レベル 5</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縦書きタイトルと&#10;縦書きテキスト">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4"/>
          </a:xfrm>
          <a:prstGeom prst="rect">
            <a:avLst/>
          </a:prstGeom>
        </p:spPr>
        <p:txBody>
          <a:bodyPr/>
          <a:lstStyle/>
          <a:p>
            <a:pPr lvl="0">
              <a:defRPr sz="1800"/>
            </a:pPr>
            <a:r>
              <a:rPr sz="4400"/>
              <a:t>タイトルテキスト</a:t>
            </a:r>
          </a:p>
        </p:txBody>
      </p:sp>
      <p:sp>
        <p:nvSpPr>
          <p:cNvPr id="44" name="Shape 44"/>
          <p:cNvSpPr>
            <a:spLocks noGrp="1"/>
          </p:cNvSpPr>
          <p:nvPr>
            <p:ph type="body" idx="1"/>
          </p:nvPr>
        </p:nvSpPr>
        <p:spPr>
          <a:xfrm>
            <a:off x="457200" y="274639"/>
            <a:ext cx="6019800" cy="6583361"/>
          </a:xfrm>
          <a:prstGeom prst="rect">
            <a:avLst/>
          </a:prstGeom>
        </p:spPr>
        <p:txBody>
          <a:bodyPr/>
          <a:lstStyle/>
          <a:p>
            <a:pPr lvl="0">
              <a:defRPr sz="1800"/>
            </a:pPr>
            <a:r>
              <a:rPr sz="3200"/>
              <a:t>本文レベル1</a:t>
            </a:r>
          </a:p>
          <a:p>
            <a:pPr lvl="1">
              <a:defRPr sz="1800"/>
            </a:pPr>
            <a:r>
              <a:rPr sz="3200"/>
              <a:t>本文レベル2</a:t>
            </a:r>
          </a:p>
          <a:p>
            <a:pPr lvl="2">
              <a:defRPr sz="1800"/>
            </a:pPr>
            <a:r>
              <a:rPr sz="3200"/>
              <a:t>本文レベル3</a:t>
            </a:r>
          </a:p>
          <a:p>
            <a:pPr lvl="3">
              <a:defRPr sz="1800"/>
            </a:pPr>
            <a:r>
              <a:rPr sz="3200"/>
              <a:t>本文レベル4</a:t>
            </a:r>
          </a:p>
          <a:p>
            <a:pPr lvl="4">
              <a:defRPr sz="1800"/>
            </a:pPr>
            <a:r>
              <a:rPr sz="3200"/>
              <a:t>本文レベル 5</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7"/>
            <a:ext cx="8229601" cy="150812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p>
            <a:pPr lvl="0">
              <a:defRPr sz="1800"/>
            </a:pPr>
            <a:r>
              <a:rPr sz="4400"/>
              <a:t>タイトルテキスト</a:t>
            </a:r>
          </a:p>
        </p:txBody>
      </p:sp>
      <p:sp>
        <p:nvSpPr>
          <p:cNvPr id="3" name="Shape 3"/>
          <p:cNvSpPr>
            <a:spLocks noGrp="1"/>
          </p:cNvSpPr>
          <p:nvPr>
            <p:ph type="body" idx="1"/>
          </p:nvPr>
        </p:nvSpPr>
        <p:spPr>
          <a:xfrm>
            <a:off x="457200" y="1600200"/>
            <a:ext cx="8229601" cy="52578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pPr lvl="0">
              <a:defRPr sz="1800"/>
            </a:pPr>
            <a:r>
              <a:rPr sz="3200"/>
              <a:t>本文レベル1</a:t>
            </a:r>
          </a:p>
          <a:p>
            <a:pPr lvl="1">
              <a:defRPr sz="1800"/>
            </a:pPr>
            <a:r>
              <a:rPr sz="3200"/>
              <a:t>本文レベル2</a:t>
            </a:r>
          </a:p>
          <a:p>
            <a:pPr lvl="2">
              <a:defRPr sz="1800"/>
            </a:pPr>
            <a:r>
              <a:rPr sz="3200"/>
              <a:t>本文レベル3</a:t>
            </a:r>
          </a:p>
          <a:p>
            <a:pPr lvl="3">
              <a:defRPr sz="1800"/>
            </a:pPr>
            <a:r>
              <a:rPr sz="3200"/>
              <a:t>本文レベル4</a:t>
            </a:r>
          </a:p>
          <a:p>
            <a:pPr lvl="4">
              <a:defRPr sz="1800"/>
            </a:pPr>
            <a:r>
              <a:rPr sz="3200"/>
              <a:t>本文レベル 5</a:t>
            </a:r>
          </a:p>
        </p:txBody>
      </p:sp>
      <p:sp>
        <p:nvSpPr>
          <p:cNvPr id="4" name="Shape 4"/>
          <p:cNvSpPr>
            <a:spLocks noGrp="1"/>
          </p:cNvSpPr>
          <p:nvPr>
            <p:ph type="sldNum" sz="quarter" idx="2"/>
          </p:nvPr>
        </p:nvSpPr>
        <p:spPr>
          <a:xfrm>
            <a:off x="6553200" y="6404294"/>
            <a:ext cx="2133601" cy="269239"/>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1" r:id="rId10"/>
    <p:sldLayoutId id="2147483662" r:id="rId11"/>
    <p:sldLayoutId id="2147483663" r:id="rId12"/>
    <p:sldLayoutId id="2147483664" r:id="rId13"/>
    <p:sldLayoutId id="2147483665" r:id="rId14"/>
    <p:sldLayoutId id="2147483666" r:id="rId15"/>
    <p:sldLayoutId id="2147483667" r:id="rId16"/>
    <p:sldLayoutId id="2147483669" r:id="rId17"/>
    <p:sldLayoutId id="2147483670" r:id="rId18"/>
  </p:sldLayoutIdLst>
  <p:transition xmlns:p14="http://schemas.microsoft.com/office/powerpoint/2010/main" spd="med"/>
  <p:txStyles>
    <p:titleStyle>
      <a:lvl1pPr algn="ctr" defTabSz="914390">
        <a:defRPr sz="4400">
          <a:latin typeface="Calibri"/>
          <a:ea typeface="Calibri"/>
          <a:cs typeface="Calibri"/>
          <a:sym typeface="Calibri"/>
        </a:defRPr>
      </a:lvl1pPr>
      <a:lvl2pPr algn="ctr" defTabSz="914390">
        <a:defRPr sz="4400">
          <a:latin typeface="Calibri"/>
          <a:ea typeface="Calibri"/>
          <a:cs typeface="Calibri"/>
          <a:sym typeface="Calibri"/>
        </a:defRPr>
      </a:lvl2pPr>
      <a:lvl3pPr algn="ctr" defTabSz="914390">
        <a:defRPr sz="4400">
          <a:latin typeface="Calibri"/>
          <a:ea typeface="Calibri"/>
          <a:cs typeface="Calibri"/>
          <a:sym typeface="Calibri"/>
        </a:defRPr>
      </a:lvl3pPr>
      <a:lvl4pPr algn="ctr" defTabSz="914390">
        <a:defRPr sz="4400">
          <a:latin typeface="Calibri"/>
          <a:ea typeface="Calibri"/>
          <a:cs typeface="Calibri"/>
          <a:sym typeface="Calibri"/>
        </a:defRPr>
      </a:lvl4pPr>
      <a:lvl5pPr algn="ctr" defTabSz="914390">
        <a:defRPr sz="4400">
          <a:latin typeface="Calibri"/>
          <a:ea typeface="Calibri"/>
          <a:cs typeface="Calibri"/>
          <a:sym typeface="Calibri"/>
        </a:defRPr>
      </a:lvl5pPr>
      <a:lvl6pPr algn="ctr" defTabSz="914390">
        <a:defRPr sz="4400">
          <a:latin typeface="Calibri"/>
          <a:ea typeface="Calibri"/>
          <a:cs typeface="Calibri"/>
          <a:sym typeface="Calibri"/>
        </a:defRPr>
      </a:lvl6pPr>
      <a:lvl7pPr algn="ctr" defTabSz="914390">
        <a:defRPr sz="4400">
          <a:latin typeface="Calibri"/>
          <a:ea typeface="Calibri"/>
          <a:cs typeface="Calibri"/>
          <a:sym typeface="Calibri"/>
        </a:defRPr>
      </a:lvl7pPr>
      <a:lvl8pPr algn="ctr" defTabSz="914390">
        <a:defRPr sz="4400">
          <a:latin typeface="Calibri"/>
          <a:ea typeface="Calibri"/>
          <a:cs typeface="Calibri"/>
          <a:sym typeface="Calibri"/>
        </a:defRPr>
      </a:lvl8pPr>
      <a:lvl9pPr algn="ctr" defTabSz="914390">
        <a:defRPr sz="4400">
          <a:latin typeface="Calibri"/>
          <a:ea typeface="Calibri"/>
          <a:cs typeface="Calibri"/>
          <a:sym typeface="Calibri"/>
        </a:defRPr>
      </a:lvl9pPr>
    </p:titleStyle>
    <p:bodyStyle>
      <a:lvl1pPr marL="342896" indent="-342896" defTabSz="914390">
        <a:spcBef>
          <a:spcPts val="700"/>
        </a:spcBef>
        <a:buSzPct val="100000"/>
        <a:buFont typeface="Arial"/>
        <a:buChar char="•"/>
        <a:defRPr sz="3200">
          <a:latin typeface="Calibri"/>
          <a:ea typeface="Calibri"/>
          <a:cs typeface="Calibri"/>
          <a:sym typeface="Calibri"/>
        </a:defRPr>
      </a:lvl1pPr>
      <a:lvl2pPr marL="783763" indent="-326568" defTabSz="914390">
        <a:spcBef>
          <a:spcPts val="700"/>
        </a:spcBef>
        <a:buSzPct val="100000"/>
        <a:buFont typeface="Arial"/>
        <a:buChar char="–"/>
        <a:defRPr sz="3200">
          <a:latin typeface="Calibri"/>
          <a:ea typeface="Calibri"/>
          <a:cs typeface="Calibri"/>
          <a:sym typeface="Calibri"/>
        </a:defRPr>
      </a:lvl2pPr>
      <a:lvl3pPr marL="1219187" indent="-304796" defTabSz="914390">
        <a:spcBef>
          <a:spcPts val="700"/>
        </a:spcBef>
        <a:buSzPct val="100000"/>
        <a:buFont typeface="Arial"/>
        <a:buChar char="•"/>
        <a:defRPr sz="3200">
          <a:latin typeface="Calibri"/>
          <a:ea typeface="Calibri"/>
          <a:cs typeface="Calibri"/>
          <a:sym typeface="Calibri"/>
        </a:defRPr>
      </a:lvl3pPr>
      <a:lvl4pPr marL="1737342" indent="-365755" defTabSz="914390">
        <a:spcBef>
          <a:spcPts val="700"/>
        </a:spcBef>
        <a:buSzPct val="100000"/>
        <a:buFont typeface="Arial"/>
        <a:buChar char="–"/>
        <a:defRPr sz="3200">
          <a:latin typeface="Calibri"/>
          <a:ea typeface="Calibri"/>
          <a:cs typeface="Calibri"/>
          <a:sym typeface="Calibri"/>
        </a:defRPr>
      </a:lvl4pPr>
      <a:lvl5pPr marL="2194536" indent="-365755" defTabSz="914390">
        <a:spcBef>
          <a:spcPts val="700"/>
        </a:spcBef>
        <a:buSzPct val="100000"/>
        <a:buFont typeface="Arial"/>
        <a:buChar char="»"/>
        <a:defRPr sz="3200">
          <a:latin typeface="Calibri"/>
          <a:ea typeface="Calibri"/>
          <a:cs typeface="Calibri"/>
          <a:sym typeface="Calibri"/>
        </a:defRPr>
      </a:lvl5pPr>
      <a:lvl6pPr marL="2651732" indent="-365755" defTabSz="914390">
        <a:spcBef>
          <a:spcPts val="700"/>
        </a:spcBef>
        <a:buSzPct val="100000"/>
        <a:buFont typeface="Arial"/>
        <a:buChar char="•"/>
        <a:defRPr sz="3200">
          <a:latin typeface="Calibri"/>
          <a:ea typeface="Calibri"/>
          <a:cs typeface="Calibri"/>
          <a:sym typeface="Calibri"/>
        </a:defRPr>
      </a:lvl6pPr>
      <a:lvl7pPr marL="3108928" indent="-365755" defTabSz="914390">
        <a:spcBef>
          <a:spcPts val="700"/>
        </a:spcBef>
        <a:buSzPct val="100000"/>
        <a:buFont typeface="Arial"/>
        <a:buChar char="•"/>
        <a:defRPr sz="3200">
          <a:latin typeface="Calibri"/>
          <a:ea typeface="Calibri"/>
          <a:cs typeface="Calibri"/>
          <a:sym typeface="Calibri"/>
        </a:defRPr>
      </a:lvl7pPr>
      <a:lvl8pPr marL="3566124" indent="-365755" defTabSz="914390">
        <a:spcBef>
          <a:spcPts val="700"/>
        </a:spcBef>
        <a:buSzPct val="100000"/>
        <a:buFont typeface="Arial"/>
        <a:buChar char="•"/>
        <a:defRPr sz="3200">
          <a:latin typeface="Calibri"/>
          <a:ea typeface="Calibri"/>
          <a:cs typeface="Calibri"/>
          <a:sym typeface="Calibri"/>
        </a:defRPr>
      </a:lvl8pPr>
      <a:lvl9pPr marL="4023319" indent="-365755" defTabSz="914390">
        <a:spcBef>
          <a:spcPts val="700"/>
        </a:spcBef>
        <a:buSzPct val="100000"/>
        <a:buFont typeface="Arial"/>
        <a:buChar char="•"/>
        <a:defRPr sz="3200">
          <a:latin typeface="Calibri"/>
          <a:ea typeface="Calibri"/>
          <a:cs typeface="Calibri"/>
          <a:sym typeface="Calibri"/>
        </a:defRPr>
      </a:lvl9pPr>
    </p:bodyStyle>
    <p:otherStyle>
      <a:lvl1pPr algn="r" defTabSz="914390">
        <a:defRPr sz="1200">
          <a:solidFill>
            <a:schemeClr val="tx1"/>
          </a:solidFill>
          <a:latin typeface="+mn-lt"/>
          <a:ea typeface="+mn-ea"/>
          <a:cs typeface="+mn-cs"/>
          <a:sym typeface="Calibri"/>
        </a:defRPr>
      </a:lvl1pPr>
      <a:lvl2pPr algn="r" defTabSz="914390">
        <a:defRPr sz="1200">
          <a:solidFill>
            <a:schemeClr val="tx1"/>
          </a:solidFill>
          <a:latin typeface="+mn-lt"/>
          <a:ea typeface="+mn-ea"/>
          <a:cs typeface="+mn-cs"/>
          <a:sym typeface="Calibri"/>
        </a:defRPr>
      </a:lvl2pPr>
      <a:lvl3pPr algn="r" defTabSz="914390">
        <a:defRPr sz="1200">
          <a:solidFill>
            <a:schemeClr val="tx1"/>
          </a:solidFill>
          <a:latin typeface="+mn-lt"/>
          <a:ea typeface="+mn-ea"/>
          <a:cs typeface="+mn-cs"/>
          <a:sym typeface="Calibri"/>
        </a:defRPr>
      </a:lvl3pPr>
      <a:lvl4pPr algn="r" defTabSz="914390">
        <a:defRPr sz="1200">
          <a:solidFill>
            <a:schemeClr val="tx1"/>
          </a:solidFill>
          <a:latin typeface="+mn-lt"/>
          <a:ea typeface="+mn-ea"/>
          <a:cs typeface="+mn-cs"/>
          <a:sym typeface="Calibri"/>
        </a:defRPr>
      </a:lvl4pPr>
      <a:lvl5pPr algn="r" defTabSz="914390">
        <a:defRPr sz="1200">
          <a:solidFill>
            <a:schemeClr val="tx1"/>
          </a:solidFill>
          <a:latin typeface="+mn-lt"/>
          <a:ea typeface="+mn-ea"/>
          <a:cs typeface="+mn-cs"/>
          <a:sym typeface="Calibri"/>
        </a:defRPr>
      </a:lvl5pPr>
      <a:lvl6pPr algn="r" defTabSz="914390">
        <a:defRPr sz="1200">
          <a:solidFill>
            <a:schemeClr val="tx1"/>
          </a:solidFill>
          <a:latin typeface="+mn-lt"/>
          <a:ea typeface="+mn-ea"/>
          <a:cs typeface="+mn-cs"/>
          <a:sym typeface="Calibri"/>
        </a:defRPr>
      </a:lvl6pPr>
      <a:lvl7pPr algn="r" defTabSz="914390">
        <a:defRPr sz="1200">
          <a:solidFill>
            <a:schemeClr val="tx1"/>
          </a:solidFill>
          <a:latin typeface="+mn-lt"/>
          <a:ea typeface="+mn-ea"/>
          <a:cs typeface="+mn-cs"/>
          <a:sym typeface="Calibri"/>
        </a:defRPr>
      </a:lvl7pPr>
      <a:lvl8pPr algn="r" defTabSz="914390">
        <a:defRPr sz="1200">
          <a:solidFill>
            <a:schemeClr val="tx1"/>
          </a:solidFill>
          <a:latin typeface="+mn-lt"/>
          <a:ea typeface="+mn-ea"/>
          <a:cs typeface="+mn-cs"/>
          <a:sym typeface="Calibri"/>
        </a:defRPr>
      </a:lvl8pPr>
      <a:lvl9pPr algn="r" defTabSz="914390">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0.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t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892968" y="1166486"/>
            <a:ext cx="7358064" cy="2852281"/>
          </a:xfrm>
          <a:prstGeom prst="rect">
            <a:avLst/>
          </a:prstGeom>
        </p:spPr>
        <p:txBody>
          <a:bodyPr anchor="ctr"/>
          <a:lstStyle/>
          <a:p>
            <a:pPr lvl="0">
              <a:defRPr sz="1800" b="0"/>
            </a:pPr>
            <a:r>
              <a:rPr sz="5200" b="1"/>
              <a:t>Current Status </a:t>
            </a:r>
          </a:p>
          <a:p>
            <a:pPr lvl="0">
              <a:defRPr sz="1800" b="0"/>
            </a:pPr>
            <a:r>
              <a:rPr sz="5200" b="1"/>
              <a:t>of </a:t>
            </a:r>
          </a:p>
          <a:p>
            <a:pPr lvl="0">
              <a:defRPr sz="1800" b="0"/>
            </a:pPr>
            <a:r>
              <a:rPr sz="5200" b="1"/>
              <a:t>ILC Project </a:t>
            </a:r>
          </a:p>
        </p:txBody>
      </p:sp>
      <p:sp>
        <p:nvSpPr>
          <p:cNvPr id="80" name="Shape 80"/>
          <p:cNvSpPr>
            <a:spLocks noGrp="1"/>
          </p:cNvSpPr>
          <p:nvPr>
            <p:ph type="body" idx="1"/>
          </p:nvPr>
        </p:nvSpPr>
        <p:spPr>
          <a:xfrm>
            <a:off x="892968" y="4770702"/>
            <a:ext cx="7358064" cy="794744"/>
          </a:xfrm>
          <a:prstGeom prst="rect">
            <a:avLst/>
          </a:prstGeom>
        </p:spPr>
        <p:txBody>
          <a:bodyPr/>
          <a:lstStyle/>
          <a:p>
            <a:pPr lvl="0">
              <a:defRPr sz="1800" b="0"/>
            </a:pPr>
            <a:r>
              <a:rPr sz="2400" b="1"/>
              <a:t>Keisuke Fujii, KEK</a:t>
            </a:r>
          </a:p>
          <a:p>
            <a:pPr lvl="0">
              <a:defRPr sz="1800" b="0"/>
            </a:pPr>
            <a:r>
              <a:rPr sz="2400" b="1"/>
              <a:t>May 9, 2015</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sldNum" sz="quarter" idx="2"/>
          </p:nvPr>
        </p:nvSpPr>
        <p:spPr>
          <a:xfrm>
            <a:off x="8937172" y="6597922"/>
            <a:ext cx="168090" cy="147830"/>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t>10</a:t>
            </a:fld>
            <a:endParaRPr sz="1100">
              <a:uFill>
                <a:solidFill/>
              </a:uFill>
            </a:endParaRPr>
          </a:p>
        </p:txBody>
      </p:sp>
      <p:sp>
        <p:nvSpPr>
          <p:cNvPr id="284" name="Shape 284"/>
          <p:cNvSpPr>
            <a:spLocks noGrp="1"/>
          </p:cNvSpPr>
          <p:nvPr>
            <p:ph type="title" idx="4294967295"/>
          </p:nvPr>
        </p:nvSpPr>
        <p:spPr>
          <a:xfrm>
            <a:off x="191372" y="-114640"/>
            <a:ext cx="8761256" cy="643638"/>
          </a:xfrm>
          <a:prstGeom prst="rect">
            <a:avLst/>
          </a:prstGeom>
        </p:spPr>
        <p:txBody>
          <a:bodyPr lIns="35718" tIns="35718" rIns="35718" bIns="35718">
            <a:noAutofit/>
          </a:bodyPr>
          <a:lstStyle/>
          <a:p>
            <a:pPr lvl="3" defTabSz="584200">
              <a:spcBef>
                <a:spcPts val="900"/>
              </a:spcBef>
              <a:defRPr sz="1800"/>
            </a:pPr>
            <a:r>
              <a:rPr sz="2000" b="1">
                <a:latin typeface="Helvetica Neue"/>
                <a:ea typeface="Helvetica Neue"/>
                <a:cs typeface="Helvetica Neue"/>
                <a:sym typeface="Helvetica Neue"/>
              </a:rPr>
              <a:t>Report from the particle and nuclear physics WG</a:t>
            </a:r>
          </a:p>
        </p:txBody>
      </p:sp>
      <p:sp>
        <p:nvSpPr>
          <p:cNvPr id="285" name="Shape 285"/>
          <p:cNvSpPr/>
          <p:nvPr/>
        </p:nvSpPr>
        <p:spPr>
          <a:xfrm>
            <a:off x="253813" y="386058"/>
            <a:ext cx="8636374" cy="645055"/>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spAutoFit/>
          </a:bodyPr>
          <a:lstStyle/>
          <a:p>
            <a:pPr marL="89535" marR="525780" lvl="0" indent="19050" algn="ctr" defTabSz="457200">
              <a:lnSpc>
                <a:spcPct val="109166"/>
              </a:lnSpc>
            </a:pPr>
            <a:r>
              <a:rPr sz="1200" b="1">
                <a:solidFill>
                  <a:srgbClr val="2E3938"/>
                </a:solidFill>
                <a:uFill>
                  <a:solidFill>
                    <a:srgbClr val="2E3938"/>
                  </a:solidFill>
                </a:uFill>
              </a:rPr>
              <a:t>Report to the Academic Experts Committee Regarding </a:t>
            </a:r>
          </a:p>
          <a:p>
            <a:pPr marL="89535" marR="525780" lvl="0" indent="19050" algn="ctr" defTabSz="457200">
              <a:lnSpc>
                <a:spcPct val="109166"/>
              </a:lnSpc>
            </a:pPr>
            <a:r>
              <a:rPr sz="1200" b="1">
                <a:solidFill>
                  <a:srgbClr val="2E3938"/>
                </a:solidFill>
                <a:uFill>
                  <a:solidFill>
                    <a:srgbClr val="2E3938"/>
                  </a:solidFill>
                </a:uFill>
              </a:rPr>
              <a:t>The International Linear Collider (ILC) </a:t>
            </a:r>
            <a:endParaRPr sz="1200" b="1">
              <a:solidFill>
                <a:srgbClr val="2E3938"/>
              </a:solidFill>
              <a:uFill>
                <a:solidFill>
                  <a:srgbClr val="2E3938"/>
                </a:solidFill>
              </a:uFill>
              <a:latin typeface="Times New Roman"/>
              <a:ea typeface="Times New Roman"/>
              <a:cs typeface="Times New Roman"/>
              <a:sym typeface="Times New Roman"/>
            </a:endParaRPr>
          </a:p>
          <a:p>
            <a:pPr marL="89535" marR="331470" lvl="0" indent="18414" algn="ctr" defTabSz="457200">
              <a:lnSpc>
                <a:spcPct val="109166"/>
              </a:lnSpc>
            </a:pPr>
            <a:r>
              <a:rPr sz="1200" b="1">
                <a:solidFill>
                  <a:srgbClr val="525B58"/>
                </a:solidFill>
                <a:uFill>
                  <a:solidFill>
                    <a:srgbClr val="525B58"/>
                  </a:solidFill>
                </a:uFill>
              </a:rPr>
              <a:t>The Particle and Nuclear Physics Working Group: </a:t>
            </a:r>
            <a:r>
              <a:rPr sz="1200" b="1">
                <a:solidFill>
                  <a:srgbClr val="0433FF"/>
                </a:solidFill>
                <a:uFill>
                  <a:solidFill>
                    <a:srgbClr val="525B58"/>
                  </a:solidFill>
                </a:uFill>
              </a:rPr>
              <a:t>Outline</a:t>
            </a:r>
            <a:r>
              <a:rPr sz="1200" b="1">
                <a:solidFill>
                  <a:srgbClr val="525B58"/>
                </a:solidFill>
                <a:uFill>
                  <a:solidFill>
                    <a:srgbClr val="525B58"/>
                  </a:solidFill>
                </a:uFill>
              </a:rPr>
              <a:t> </a:t>
            </a:r>
          </a:p>
        </p:txBody>
      </p:sp>
      <p:sp>
        <p:nvSpPr>
          <p:cNvPr id="286" name="Shape 286"/>
          <p:cNvSpPr/>
          <p:nvPr/>
        </p:nvSpPr>
        <p:spPr>
          <a:xfrm>
            <a:off x="386637" y="1082340"/>
            <a:ext cx="8370725" cy="287338"/>
          </a:xfrm>
          <a:prstGeom prst="rect">
            <a:avLst/>
          </a:prstGeom>
          <a:solidFill/>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marL="89535" marR="331470" lvl="0" defTabSz="457200">
              <a:spcBef>
                <a:spcPts val="100"/>
              </a:spcBef>
            </a:pPr>
            <a:r>
              <a:rPr sz="1400" b="1" spc="-70">
                <a:solidFill>
                  <a:srgbClr val="FEFFFF"/>
                </a:solidFill>
                <a:uFill>
                  <a:solidFill>
                    <a:srgbClr val="2E3938"/>
                  </a:solidFill>
                </a:uFill>
              </a:rPr>
              <a:t>1. Scientific Case (</a:t>
            </a:r>
            <a:r>
              <a:rPr sz="1400" b="1" spc="-77">
                <a:solidFill>
                  <a:srgbClr val="FEFFFF"/>
                </a:solidFill>
                <a:uFill>
                  <a:solidFill>
                    <a:srgbClr val="2E3938"/>
                  </a:solidFill>
                </a:uFill>
              </a:rPr>
              <a:t>Future Perspectives of Particle Physics (HEP field) and the ILC’s Role) </a:t>
            </a:r>
          </a:p>
        </p:txBody>
      </p:sp>
      <p:sp>
        <p:nvSpPr>
          <p:cNvPr id="287" name="Shape 287"/>
          <p:cNvSpPr/>
          <p:nvPr/>
        </p:nvSpPr>
        <p:spPr>
          <a:xfrm>
            <a:off x="387439" y="1367793"/>
            <a:ext cx="8369122" cy="3925762"/>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spAutoFit/>
          </a:bodyPr>
          <a:lstStyle/>
          <a:p>
            <a:pPr marL="241934" marR="52070" lvl="0" indent="-152399" defTabSz="457200">
              <a:buSzPct val="72000"/>
              <a:buChar char="◯"/>
            </a:pPr>
            <a:r>
              <a:rPr sz="1100">
                <a:uFill>
                  <a:solidFill/>
                </a:uFill>
                <a:latin typeface="Times"/>
                <a:ea typeface="Times"/>
                <a:cs typeface="Times"/>
                <a:sym typeface="Times"/>
              </a:rPr>
              <a:t>   </a:t>
            </a:r>
            <a:r>
              <a:rPr sz="1400">
                <a:uFill>
                  <a:solidFill/>
                </a:uFill>
                <a:latin typeface="Times"/>
                <a:ea typeface="Times"/>
                <a:cs typeface="Times"/>
                <a:sym typeface="Times"/>
              </a:rPr>
              <a:t>History and current status of elementary particle physics Elementary particle physics is a field of science to study internal structures of matter and fundamental forces that act therein.</a:t>
            </a:r>
          </a:p>
          <a:p>
            <a:pPr marL="699134" lvl="0" indent="-622934" defTabSz="457200">
              <a:lnSpc>
                <a:spcPct val="80000"/>
              </a:lnSpc>
            </a:pPr>
            <a:r>
              <a:rPr sz="1400">
                <a:solidFill>
                  <a:srgbClr val="FF2600"/>
                </a:solidFill>
                <a:uFill>
                  <a:solidFill/>
                </a:uFill>
                <a:latin typeface="Arial"/>
                <a:ea typeface="Arial"/>
                <a:cs typeface="Arial"/>
                <a:sym typeface="Arial"/>
              </a:rPr>
              <a:t>•	</a:t>
            </a:r>
            <a:r>
              <a:rPr sz="1400">
                <a:solidFill>
                  <a:srgbClr val="FF2600"/>
                </a:solidFill>
                <a:uFill>
                  <a:solidFill/>
                </a:uFill>
                <a:latin typeface="Times"/>
                <a:ea typeface="Times"/>
                <a:cs typeface="Times"/>
                <a:sym typeface="Times"/>
              </a:rPr>
              <a:t>Elementary particle physics has been making a great progress along with advances of particle accelerators, in recent years, with that of colliding accelerators in particular.</a:t>
            </a:r>
          </a:p>
          <a:p>
            <a:pPr marL="699134" lvl="0" indent="-622934" defTabSz="457200">
              <a:lnSpc>
                <a:spcPct val="80000"/>
              </a:lnSpc>
            </a:pPr>
            <a:r>
              <a:rPr sz="1400">
                <a:solidFill>
                  <a:srgbClr val="FF2600"/>
                </a:solidFill>
                <a:uFill>
                  <a:solidFill/>
                </a:uFill>
                <a:latin typeface="Arial"/>
                <a:ea typeface="Arial"/>
                <a:cs typeface="Arial"/>
                <a:sym typeface="Arial"/>
              </a:rPr>
              <a:t>•	</a:t>
            </a:r>
            <a:r>
              <a:rPr sz="1400">
                <a:solidFill>
                  <a:srgbClr val="FF2600"/>
                </a:solidFill>
                <a:uFill>
                  <a:solidFill/>
                </a:uFill>
                <a:latin typeface="Times"/>
                <a:ea typeface="Times"/>
                <a:cs typeface="Times"/>
                <a:sym typeface="Times"/>
              </a:rPr>
              <a:t>By the end of the 20</a:t>
            </a:r>
            <a:r>
              <a:rPr sz="1400" baseline="31999">
                <a:solidFill>
                  <a:srgbClr val="FF2600"/>
                </a:solidFill>
                <a:uFill>
                  <a:solidFill/>
                </a:uFill>
                <a:latin typeface="Times"/>
                <a:ea typeface="Times"/>
                <a:cs typeface="Times"/>
                <a:sym typeface="Times"/>
              </a:rPr>
              <a:t>th</a:t>
            </a:r>
            <a:r>
              <a:rPr sz="1400">
                <a:solidFill>
                  <a:srgbClr val="FF2600"/>
                </a:solidFill>
                <a:uFill>
                  <a:solidFill/>
                </a:uFill>
                <a:latin typeface="Times"/>
                <a:ea typeface="Times"/>
                <a:cs typeface="Times"/>
                <a:sym typeface="Times"/>
              </a:rPr>
              <a:t> century the correctness of the standard model of particle physics had turned out to be quite solid.</a:t>
            </a:r>
          </a:p>
          <a:p>
            <a:pPr marL="699134" lvl="0" indent="-622934" defTabSz="457200">
              <a:lnSpc>
                <a:spcPct val="80000"/>
              </a:lnSpc>
            </a:pPr>
            <a:r>
              <a:rPr sz="1400">
                <a:solidFill>
                  <a:srgbClr val="FF2600"/>
                </a:solidFill>
                <a:uFill>
                  <a:solidFill/>
                </a:uFill>
                <a:latin typeface="Arial"/>
                <a:ea typeface="Arial"/>
                <a:cs typeface="Arial"/>
                <a:sym typeface="Arial"/>
              </a:rPr>
              <a:t>•	</a:t>
            </a:r>
            <a:r>
              <a:rPr sz="1400">
                <a:solidFill>
                  <a:srgbClr val="FF2600"/>
                </a:solidFill>
                <a:uFill>
                  <a:solidFill/>
                </a:uFill>
                <a:latin typeface="Times"/>
                <a:ea typeface="Times"/>
                <a:cs typeface="Times"/>
                <a:sym typeface="Times"/>
              </a:rPr>
              <a:t>In 2012, the last missing particle of the standard model at that time, the Higgs boson that gives masses to elementary particles, was discovered. </a:t>
            </a:r>
          </a:p>
          <a:p>
            <a:pPr marL="699134" lvl="0" indent="-622934" defTabSz="457200">
              <a:lnSpc>
                <a:spcPct val="80000"/>
              </a:lnSpc>
            </a:pPr>
            <a:r>
              <a:rPr sz="1400">
                <a:solidFill>
                  <a:srgbClr val="FF2600"/>
                </a:solidFill>
                <a:uFill>
                  <a:solidFill/>
                </a:uFill>
                <a:latin typeface="Arial"/>
                <a:ea typeface="Arial"/>
                <a:cs typeface="Arial"/>
                <a:sym typeface="Arial"/>
              </a:rPr>
              <a:t>•	</a:t>
            </a:r>
            <a:r>
              <a:rPr sz="1400">
                <a:solidFill>
                  <a:srgbClr val="FF2600"/>
                </a:solidFill>
                <a:uFill>
                  <a:solidFill/>
                </a:uFill>
                <a:latin typeface="Times"/>
                <a:ea typeface="Times"/>
                <a:cs typeface="Times"/>
                <a:sym typeface="Times"/>
              </a:rPr>
              <a:t>On the other hand, through the compelling evidence of the existence of dark matter and various theoretical studies, it has also been widely recognized that the standard model would not be the ultimate theory.</a:t>
            </a:r>
          </a:p>
          <a:p>
            <a:pPr marL="699134" lvl="0" indent="-622934" defTabSz="457200">
              <a:lnSpc>
                <a:spcPct val="80000"/>
              </a:lnSpc>
            </a:pPr>
            <a:r>
              <a:rPr sz="1400">
                <a:solidFill>
                  <a:srgbClr val="FF2600"/>
                </a:solidFill>
                <a:uFill>
                  <a:solidFill/>
                </a:uFill>
                <a:latin typeface="Arial"/>
                <a:ea typeface="Arial"/>
                <a:cs typeface="Arial"/>
                <a:sym typeface="Arial"/>
              </a:rPr>
              <a:t>•	</a:t>
            </a:r>
            <a:r>
              <a:rPr sz="1400">
                <a:solidFill>
                  <a:srgbClr val="FF2600"/>
                </a:solidFill>
                <a:uFill>
                  <a:solidFill/>
                </a:uFill>
                <a:latin typeface="Times"/>
                <a:ea typeface="Times"/>
                <a:cs typeface="Times"/>
                <a:sym typeface="Times"/>
              </a:rPr>
              <a:t>The mainstream of particle physics is now shifting to the quest for physics beyond the standard model including the dark matter, etc.</a:t>
            </a:r>
          </a:p>
          <a:p>
            <a:pPr marL="278245" lvl="0" indent="-202045" defTabSz="457200">
              <a:lnSpc>
                <a:spcPct val="80000"/>
              </a:lnSpc>
              <a:buClr>
                <a:srgbClr val="000000"/>
              </a:buClr>
              <a:buSzPct val="72000"/>
              <a:buChar char="◯"/>
            </a:pPr>
            <a:r>
              <a:rPr sz="1400">
                <a:solidFill>
                  <a:srgbClr val="2E3938"/>
                </a:solidFill>
                <a:uFill>
                  <a:solidFill>
                    <a:srgbClr val="2E3938"/>
                  </a:solidFill>
                </a:uFill>
                <a:latin typeface="Times"/>
                <a:ea typeface="Times"/>
                <a:cs typeface="Times"/>
                <a:sym typeface="Times"/>
              </a:rPr>
              <a:t>The International Linear Collider (ILC) is a facility to do experiments and searches concerning the following items:</a:t>
            </a:r>
            <a:endParaRPr sz="1400">
              <a:uFill>
                <a:solidFill/>
              </a:uFill>
              <a:latin typeface="Times New Roman"/>
              <a:ea typeface="Times New Roman"/>
              <a:cs typeface="Times New Roman"/>
              <a:sym typeface="Times New Roman"/>
            </a:endParaRPr>
          </a:p>
          <a:p>
            <a:pPr marL="513772" lvl="0" indent="-145472" defTabSz="457200">
              <a:lnSpc>
                <a:spcPct val="80000"/>
              </a:lnSpc>
              <a:buSzPct val="100000"/>
              <a:buAutoNum type="circleNumDbPlain"/>
            </a:pPr>
            <a:r>
              <a:rPr sz="1400">
                <a:solidFill>
                  <a:srgbClr val="FF2600"/>
                </a:solidFill>
                <a:uFill>
                  <a:solidFill/>
                </a:uFill>
                <a:latin typeface="Arial Unicode MS"/>
                <a:ea typeface="Arial Unicode MS"/>
                <a:cs typeface="Arial Unicode MS"/>
                <a:sym typeface="Arial Unicode MS"/>
              </a:rPr>
              <a:t>   </a:t>
            </a:r>
            <a:r>
              <a:rPr sz="1400">
                <a:solidFill>
                  <a:srgbClr val="FF2600"/>
                </a:solidFill>
                <a:uFill>
                  <a:solidFill>
                    <a:srgbClr val="2E3938"/>
                  </a:solidFill>
                </a:uFill>
                <a:latin typeface="Times"/>
                <a:ea typeface="Times"/>
                <a:cs typeface="Times"/>
                <a:sym typeface="Times"/>
              </a:rPr>
              <a:t>Full elucidation of the Higgs mechanism by means of precision studies of the Higgs boson and the top quark, thereby searching for physics beyond the standard model.</a:t>
            </a:r>
            <a:endParaRPr sz="1400">
              <a:uFill>
                <a:solidFill/>
              </a:uFill>
              <a:latin typeface="Times New Roman"/>
              <a:ea typeface="Times New Roman"/>
              <a:cs typeface="Times New Roman"/>
              <a:sym typeface="Times New Roman"/>
            </a:endParaRPr>
          </a:p>
          <a:p>
            <a:pPr marL="513772" lvl="0" indent="-145472" defTabSz="457200">
              <a:lnSpc>
                <a:spcPct val="80000"/>
              </a:lnSpc>
              <a:buSzPct val="100000"/>
              <a:buAutoNum type="circleNumDbPlain"/>
            </a:pPr>
            <a:r>
              <a:rPr sz="1400">
                <a:solidFill>
                  <a:srgbClr val="2E3938"/>
                </a:solidFill>
                <a:uFill>
                  <a:solidFill>
                    <a:srgbClr val="2E3938"/>
                  </a:solidFill>
                </a:uFill>
                <a:latin typeface="Arial Unicode MS"/>
                <a:ea typeface="Arial Unicode MS"/>
                <a:cs typeface="Arial Unicode MS"/>
                <a:sym typeface="Arial Unicode MS"/>
              </a:rPr>
              <a:t>	</a:t>
            </a:r>
            <a:r>
              <a:rPr sz="1400">
                <a:solidFill>
                  <a:srgbClr val="2E3938"/>
                </a:solidFill>
                <a:uFill>
                  <a:solidFill>
                    <a:srgbClr val="2E3938"/>
                  </a:solidFill>
                </a:uFill>
                <a:latin typeface="Times"/>
                <a:ea typeface="Times"/>
                <a:cs typeface="Times"/>
                <a:sym typeface="Times"/>
              </a:rPr>
              <a:t>Searches for new particles such as supersymmetric particles and their detailed studies once found.</a:t>
            </a:r>
            <a:endParaRPr sz="1400">
              <a:uFill>
                <a:solidFill/>
              </a:uFill>
              <a:latin typeface="Times New Roman"/>
              <a:ea typeface="Times New Roman"/>
              <a:cs typeface="Times New Roman"/>
              <a:sym typeface="Times New Roman"/>
            </a:endParaRPr>
          </a:p>
          <a:p>
            <a:pPr marL="513772" lvl="0" indent="-145472" defTabSz="457200">
              <a:lnSpc>
                <a:spcPct val="80000"/>
              </a:lnSpc>
              <a:buSzPct val="100000"/>
              <a:buAutoNum type="circleNumDbPlain"/>
            </a:pPr>
            <a:r>
              <a:rPr sz="1400">
                <a:solidFill>
                  <a:srgbClr val="2E3938"/>
                </a:solidFill>
                <a:uFill>
                  <a:solidFill>
                    <a:srgbClr val="2E3938"/>
                  </a:solidFill>
                </a:uFill>
                <a:latin typeface="Arial Unicode MS"/>
                <a:ea typeface="Arial Unicode MS"/>
                <a:cs typeface="Arial Unicode MS"/>
                <a:sym typeface="Arial Unicode MS"/>
              </a:rPr>
              <a:t>	</a:t>
            </a:r>
            <a:r>
              <a:rPr sz="1400">
                <a:solidFill>
                  <a:srgbClr val="2E3938"/>
                </a:solidFill>
                <a:uFill>
                  <a:solidFill>
                    <a:srgbClr val="2E3938"/>
                  </a:solidFill>
                </a:uFill>
                <a:latin typeface="Times"/>
                <a:ea typeface="Times"/>
                <a:cs typeface="Times"/>
                <a:sym typeface="Times"/>
              </a:rPr>
              <a:t>Others (such as dark matter and extra dimensions)</a:t>
            </a:r>
            <a:endParaRPr sz="1400">
              <a:uFill>
                <a:solidFill/>
              </a:uFill>
              <a:latin typeface="Times New Roman"/>
              <a:ea typeface="Times New Roman"/>
              <a:cs typeface="Times New Roman"/>
              <a:sym typeface="Times New Roman"/>
            </a:endParaRPr>
          </a:p>
          <a:p>
            <a:pPr marL="278245" lvl="0" indent="-202045" defTabSz="457200">
              <a:lnSpc>
                <a:spcPct val="80000"/>
              </a:lnSpc>
              <a:buClr>
                <a:srgbClr val="000000"/>
              </a:buClr>
              <a:buSzPct val="72000"/>
              <a:buChar char="◯"/>
            </a:pPr>
            <a:r>
              <a:rPr sz="1400">
                <a:solidFill>
                  <a:srgbClr val="2E3938"/>
                </a:solidFill>
                <a:uFill>
                  <a:solidFill>
                    <a:srgbClr val="2E3938"/>
                  </a:solidFill>
                </a:uFill>
                <a:latin typeface="Times"/>
                <a:ea typeface="Times"/>
                <a:cs typeface="Times"/>
                <a:sym typeface="Times"/>
              </a:rPr>
              <a:t>There are significant scientific meanings as targets of future elementary particle physics to study the items listed above.</a:t>
            </a:r>
          </a:p>
        </p:txBody>
      </p:sp>
      <p:sp>
        <p:nvSpPr>
          <p:cNvPr id="288" name="Shape 288"/>
          <p:cNvSpPr/>
          <p:nvPr/>
        </p:nvSpPr>
        <p:spPr>
          <a:xfrm>
            <a:off x="273749" y="805151"/>
            <a:ext cx="8596502" cy="5859542"/>
          </a:xfrm>
          <a:prstGeom prst="rect">
            <a:avLst/>
          </a:prstGeom>
          <a:ln w="3175">
            <a:solidFill/>
            <a:miter lim="400000"/>
          </a:ln>
        </p:spPr>
        <p:txBody>
          <a:bodyPr lIns="35718" tIns="35718" rIns="35718" bIns="35718" anchor="ctr"/>
          <a:lstStyle/>
          <a:p>
            <a:pPr lvl="0" algn="ctr" defTabSz="584200">
              <a:defRPr sz="2800">
                <a:latin typeface="ヒラギノ角ゴ Pro W3"/>
                <a:ea typeface="ヒラギノ角ゴ Pro W3"/>
                <a:cs typeface="ヒラギノ角ゴ Pro W3"/>
                <a:sym typeface="ヒラギノ角ゴ Pro W3"/>
              </a:defRPr>
            </a:pPr>
            <a:endParaRPr/>
          </a:p>
        </p:txBody>
      </p:sp>
      <p:sp>
        <p:nvSpPr>
          <p:cNvPr id="289" name="Shape 289"/>
          <p:cNvSpPr/>
          <p:nvPr/>
        </p:nvSpPr>
        <p:spPr>
          <a:xfrm>
            <a:off x="386637" y="5328688"/>
            <a:ext cx="8370725" cy="287339"/>
          </a:xfrm>
          <a:prstGeom prst="rect">
            <a:avLst/>
          </a:prstGeom>
          <a:solidFill/>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marL="89535" marR="331470" defTabSz="457200">
              <a:spcBef>
                <a:spcPts val="100"/>
              </a:spcBef>
              <a:defRPr sz="1400" b="1" spc="-70">
                <a:solidFill>
                  <a:srgbClr val="FEFFFF"/>
                </a:solidFill>
                <a:uFill>
                  <a:solidFill>
                    <a:srgbClr val="2E3938"/>
                  </a:solidFill>
                </a:uFill>
              </a:defRPr>
            </a:lvl1pPr>
          </a:lstStyle>
          <a:p>
            <a:pPr lvl="0">
              <a:defRPr sz="1800" b="0" spc="0">
                <a:solidFill>
                  <a:srgbClr val="000000"/>
                </a:solidFill>
                <a:uFillTx/>
              </a:defRPr>
            </a:pPr>
            <a:r>
              <a:rPr sz="1400" b="1" spc="-70">
                <a:solidFill>
                  <a:srgbClr val="FEFFFF"/>
                </a:solidFill>
                <a:uFill>
                  <a:solidFill>
                    <a:srgbClr val="2E3938"/>
                  </a:solidFill>
                </a:uFill>
              </a:rPr>
              <a:t>2. Cost (Excerpt from the TDR validation WG report)</a:t>
            </a:r>
          </a:p>
        </p:txBody>
      </p:sp>
      <p:sp>
        <p:nvSpPr>
          <p:cNvPr id="290" name="Shape 290"/>
          <p:cNvSpPr/>
          <p:nvPr/>
        </p:nvSpPr>
        <p:spPr>
          <a:xfrm>
            <a:off x="401454" y="5575547"/>
            <a:ext cx="8370726" cy="103155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spAutoFit/>
          </a:bodyPr>
          <a:lstStyle/>
          <a:p>
            <a:pPr marL="318134" lvl="0" indent="-228600" defTabSz="457200">
              <a:lnSpc>
                <a:spcPct val="80000"/>
              </a:lnSpc>
              <a:buSzPct val="70000"/>
              <a:buChar char="◯"/>
              <a:tabLst>
                <a:tab pos="152400" algn="l"/>
              </a:tabLst>
            </a:pPr>
            <a:r>
              <a:rPr sz="1400">
                <a:uFill>
                  <a:solidFill/>
                </a:uFill>
                <a:latin typeface="Times"/>
                <a:ea typeface="Times"/>
                <a:cs typeface="Times"/>
                <a:sym typeface="Times"/>
              </a:rPr>
              <a:t>Total cost for the construction of the accelerator facility: about 1.1 x 10</a:t>
            </a:r>
            <a:r>
              <a:rPr sz="1400" baseline="31999">
                <a:uFill>
                  <a:solidFill/>
                </a:uFill>
                <a:latin typeface="Times"/>
                <a:ea typeface="Times"/>
                <a:cs typeface="Times"/>
                <a:sym typeface="Times"/>
              </a:rPr>
              <a:t>12</a:t>
            </a:r>
            <a:r>
              <a:rPr sz="1400">
                <a:uFill>
                  <a:solidFill/>
                </a:uFill>
                <a:latin typeface="Times"/>
                <a:ea typeface="Times"/>
                <a:cs typeface="Times"/>
                <a:sym typeface="Times"/>
              </a:rPr>
              <a:t> JYen (including labor)</a:t>
            </a:r>
            <a:endParaRPr sz="1400">
              <a:uFill>
                <a:solidFill/>
              </a:uFill>
              <a:latin typeface="Times New Roman"/>
              <a:ea typeface="Times New Roman"/>
              <a:cs typeface="Times New Roman"/>
              <a:sym typeface="Times New Roman"/>
            </a:endParaRPr>
          </a:p>
          <a:p>
            <a:pPr marL="546734" lvl="1" indent="-228600" defTabSz="457200">
              <a:lnSpc>
                <a:spcPct val="80000"/>
              </a:lnSpc>
              <a:buSzPct val="70000"/>
              <a:buChar char="•"/>
              <a:tabLst>
                <a:tab pos="152400" algn="l"/>
              </a:tabLst>
            </a:pPr>
            <a:r>
              <a:rPr sz="1400">
                <a:uFill>
                  <a:solidFill/>
                </a:uFill>
                <a:latin typeface="Times"/>
                <a:ea typeface="Times"/>
                <a:cs typeface="Times"/>
                <a:sym typeface="Times"/>
              </a:rPr>
              <a:t>Construction cost of the accelerator itself: 9,907 x 10</a:t>
            </a:r>
            <a:r>
              <a:rPr sz="1400" baseline="31999">
                <a:uFill>
                  <a:solidFill/>
                </a:uFill>
                <a:latin typeface="Times"/>
                <a:ea typeface="Times"/>
                <a:cs typeface="Times"/>
                <a:sym typeface="Times"/>
              </a:rPr>
              <a:t>8</a:t>
            </a:r>
            <a:r>
              <a:rPr sz="1400">
                <a:uFill>
                  <a:solidFill/>
                </a:uFill>
                <a:latin typeface="Times"/>
                <a:ea typeface="Times"/>
                <a:cs typeface="Times"/>
                <a:sym typeface="Times"/>
              </a:rPr>
              <a:t> JYen (items described in TDR)</a:t>
            </a:r>
          </a:p>
          <a:p>
            <a:pPr marL="546734" lvl="1" indent="-228600" defTabSz="457200">
              <a:lnSpc>
                <a:spcPct val="80000"/>
              </a:lnSpc>
              <a:buSzPct val="70000"/>
              <a:buChar char="•"/>
              <a:tabLst>
                <a:tab pos="152400" algn="l"/>
              </a:tabLst>
            </a:pPr>
            <a:r>
              <a:rPr sz="1400">
                <a:uFill>
                  <a:solidFill/>
                </a:uFill>
                <a:latin typeface="Times"/>
                <a:ea typeface="Times"/>
                <a:cs typeface="Times"/>
                <a:sym typeface="Times"/>
              </a:rPr>
              <a:t>Detector-related cost:                                 1,005 x 10</a:t>
            </a:r>
            <a:r>
              <a:rPr sz="1400" baseline="31999">
                <a:uFill>
                  <a:solidFill/>
                </a:uFill>
                <a:latin typeface="Times"/>
                <a:ea typeface="Times"/>
                <a:cs typeface="Times"/>
                <a:sym typeface="Times"/>
              </a:rPr>
              <a:t>8</a:t>
            </a:r>
            <a:r>
              <a:rPr sz="1400">
                <a:uFill>
                  <a:solidFill/>
                </a:uFill>
                <a:latin typeface="Times"/>
                <a:ea typeface="Times"/>
                <a:cs typeface="Times"/>
                <a:sym typeface="Times"/>
              </a:rPr>
              <a:t> JYen (items described in TDR)</a:t>
            </a:r>
          </a:p>
          <a:p>
            <a:pPr marL="318134" lvl="0" indent="-228600" defTabSz="457200">
              <a:lnSpc>
                <a:spcPct val="80000"/>
              </a:lnSpc>
              <a:buSzPct val="70000"/>
              <a:buChar char="◯"/>
              <a:tabLst>
                <a:tab pos="152400" algn="l"/>
              </a:tabLst>
            </a:pPr>
            <a:r>
              <a:rPr sz="1400">
                <a:uFill>
                  <a:solidFill/>
                </a:uFill>
                <a:latin typeface="Times"/>
                <a:ea typeface="Times"/>
                <a:cs typeface="Times"/>
                <a:sym typeface="Times"/>
              </a:rPr>
              <a:t>Annual running cost:                                          491 x 10</a:t>
            </a:r>
            <a:r>
              <a:rPr sz="1400" baseline="31999">
                <a:uFill>
                  <a:solidFill/>
                </a:uFill>
                <a:latin typeface="Times"/>
                <a:ea typeface="Times"/>
                <a:cs typeface="Times"/>
                <a:sym typeface="Times"/>
              </a:rPr>
              <a:t>8</a:t>
            </a:r>
            <a:r>
              <a:rPr sz="1400">
                <a:uFill>
                  <a:solidFill/>
                </a:uFill>
                <a:latin typeface="Times"/>
                <a:ea typeface="Times"/>
                <a:cs typeface="Times"/>
                <a:sym typeface="Times"/>
              </a:rPr>
              <a:t> JYen (items described in TDR)</a:t>
            </a:r>
            <a:endParaRPr sz="1400">
              <a:uFill>
                <a:solidFill/>
              </a:uFill>
              <a:latin typeface="Wingdings"/>
              <a:ea typeface="Wingdings"/>
              <a:cs typeface="Wingdings"/>
              <a:sym typeface="Wingdings"/>
            </a:endParaRPr>
          </a:p>
          <a:p>
            <a:pPr marL="318134" lvl="0" indent="-228600" defTabSz="457200">
              <a:lnSpc>
                <a:spcPct val="80000"/>
              </a:lnSpc>
              <a:buSzPct val="70000"/>
              <a:buChar char="◯"/>
              <a:tabLst>
                <a:tab pos="152400" algn="l"/>
              </a:tabLst>
            </a:pPr>
            <a:r>
              <a:rPr sz="1400">
                <a:uFill>
                  <a:solidFill/>
                </a:uFill>
                <a:latin typeface="Times"/>
                <a:ea typeface="Times"/>
                <a:cs typeface="Times"/>
                <a:sym typeface="Times"/>
              </a:rPr>
              <a:t>The cost is to be internationally shared.</a:t>
            </a: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p:cNvSpPr>
          <p:nvPr>
            <p:ph type="sldNum" sz="quarter" idx="2"/>
          </p:nvPr>
        </p:nvSpPr>
        <p:spPr>
          <a:xfrm>
            <a:off x="8887397" y="6629668"/>
            <a:ext cx="157722" cy="147830"/>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t>11</a:t>
            </a:fld>
            <a:endParaRPr sz="1100">
              <a:uFill>
                <a:solidFill/>
              </a:uFill>
            </a:endParaRPr>
          </a:p>
        </p:txBody>
      </p:sp>
      <p:sp>
        <p:nvSpPr>
          <p:cNvPr id="293" name="Shape 293"/>
          <p:cNvSpPr/>
          <p:nvPr/>
        </p:nvSpPr>
        <p:spPr>
          <a:xfrm>
            <a:off x="361204" y="321332"/>
            <a:ext cx="8421592" cy="287338"/>
          </a:xfrm>
          <a:prstGeom prst="rect">
            <a:avLst/>
          </a:prstGeom>
          <a:solidFill/>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marR="331470" indent="90169" defTabSz="457200">
              <a:spcBef>
                <a:spcPts val="100"/>
              </a:spcBef>
              <a:defRPr sz="1400" b="1" spc="-70">
                <a:solidFill>
                  <a:srgbClr val="FEFFFF"/>
                </a:solidFill>
                <a:uFill>
                  <a:solidFill>
                    <a:srgbClr val="2E3938"/>
                  </a:solidFill>
                </a:uFill>
              </a:defRPr>
            </a:lvl1pPr>
          </a:lstStyle>
          <a:p>
            <a:pPr lvl="0">
              <a:defRPr sz="1800" b="0" spc="0">
                <a:solidFill>
                  <a:srgbClr val="000000"/>
                </a:solidFill>
                <a:uFillTx/>
              </a:defRPr>
            </a:pPr>
            <a:r>
              <a:rPr sz="1400" b="1" spc="-70">
                <a:solidFill>
                  <a:srgbClr val="FEFFFF"/>
                </a:solidFill>
                <a:uFill>
                  <a:solidFill>
                    <a:srgbClr val="2E3938"/>
                  </a:solidFill>
                </a:uFill>
              </a:rPr>
              <a:t>3. Past examples of construction costs in accelerator facility implementations </a:t>
            </a:r>
          </a:p>
        </p:txBody>
      </p:sp>
      <p:sp>
        <p:nvSpPr>
          <p:cNvPr id="294" name="Shape 294"/>
          <p:cNvSpPr/>
          <p:nvPr/>
        </p:nvSpPr>
        <p:spPr>
          <a:xfrm>
            <a:off x="401454" y="705212"/>
            <a:ext cx="8341092" cy="2833689"/>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spAutoFit/>
          </a:bodyPr>
          <a:lstStyle/>
          <a:p>
            <a:pPr marL="235007" marR="377825" lvl="0" indent="-145472" defTabSz="457200">
              <a:spcBef>
                <a:spcPts val="300"/>
              </a:spcBef>
              <a:buSzPct val="100000"/>
              <a:buAutoNum type="circleNumDbPlain"/>
              <a:tabLst>
                <a:tab pos="152400" algn="l"/>
              </a:tabLst>
            </a:pPr>
            <a:r>
              <a:rPr sz="1400">
                <a:uFill>
                  <a:solidFill/>
                </a:uFill>
                <a:latin typeface="Times"/>
                <a:ea typeface="Times"/>
                <a:cs typeface="Times"/>
                <a:sym typeface="Times"/>
              </a:rPr>
              <a:t> Examples in Japan</a:t>
            </a:r>
          </a:p>
          <a:p>
            <a:pPr marL="463607" marR="377825" lvl="1" indent="-145472" defTabSz="457200">
              <a:spcBef>
                <a:spcPts val="300"/>
              </a:spcBef>
              <a:buSzPct val="100000"/>
              <a:buChar char="•"/>
              <a:tabLst>
                <a:tab pos="152400" algn="l"/>
              </a:tabLst>
            </a:pPr>
            <a:r>
              <a:rPr sz="1400">
                <a:uFill>
                  <a:solidFill/>
                </a:uFill>
                <a:latin typeface="Times"/>
                <a:ea typeface="Times"/>
                <a:cs typeface="Times"/>
                <a:sym typeface="Times"/>
              </a:rPr>
              <a:t> Even the largest accelerator facility so far built in Japan (The High Intensity Proton Accelerator Facility (J-PARC)) was about 1,500 x 10</a:t>
            </a:r>
            <a:r>
              <a:rPr sz="1400" baseline="31999">
                <a:uFill>
                  <a:solidFill/>
                </a:uFill>
                <a:latin typeface="Times"/>
                <a:ea typeface="Times"/>
                <a:cs typeface="Times"/>
                <a:sym typeface="Times"/>
              </a:rPr>
              <a:t>8</a:t>
            </a:r>
            <a:r>
              <a:rPr sz="1400">
                <a:uFill>
                  <a:solidFill/>
                </a:uFill>
                <a:latin typeface="Times"/>
                <a:ea typeface="Times"/>
                <a:cs typeface="Times"/>
                <a:sym typeface="Times"/>
              </a:rPr>
              <a:t> JYen.</a:t>
            </a:r>
          </a:p>
          <a:p>
            <a:pPr marL="235007" marR="377825" lvl="0" indent="-145472" defTabSz="457200">
              <a:spcBef>
                <a:spcPts val="300"/>
              </a:spcBef>
              <a:buSzPct val="100000"/>
              <a:buAutoNum type="circleNumDbPlain" startAt="2"/>
              <a:tabLst>
                <a:tab pos="152400" algn="l"/>
              </a:tabLst>
            </a:pPr>
            <a:r>
              <a:rPr sz="1400">
                <a:uFill>
                  <a:solidFill/>
                </a:uFill>
                <a:latin typeface="Times"/>
                <a:ea typeface="Times"/>
                <a:cs typeface="Times"/>
                <a:sym typeface="Times"/>
              </a:rPr>
              <a:t> Examples overseas</a:t>
            </a:r>
          </a:p>
          <a:p>
            <a:pPr marL="463607" marR="377825" lvl="1" indent="-145472" defTabSz="457200">
              <a:spcBef>
                <a:spcPts val="300"/>
              </a:spcBef>
              <a:buSzPct val="100000"/>
              <a:buChar char="•"/>
              <a:tabLst>
                <a:tab pos="152400" algn="l"/>
              </a:tabLst>
            </a:pPr>
            <a:r>
              <a:rPr sz="1400">
                <a:uFill>
                  <a:solidFill/>
                </a:uFill>
                <a:latin typeface="Times"/>
                <a:ea typeface="Times"/>
                <a:cs typeface="Times"/>
                <a:sym typeface="Times"/>
              </a:rPr>
              <a:t>The world largest accelerator: the Large Hadron Collider (LHC) at CERN (accelerator implementation: about 5,000 x 10</a:t>
            </a:r>
            <a:r>
              <a:rPr sz="1400" baseline="31999">
                <a:uFill>
                  <a:solidFill/>
                </a:uFill>
                <a:latin typeface="Times"/>
                <a:ea typeface="Times"/>
                <a:cs typeface="Times"/>
                <a:sym typeface="Times"/>
              </a:rPr>
              <a:t>8</a:t>
            </a:r>
            <a:r>
              <a:rPr sz="1400">
                <a:uFill>
                  <a:solidFill/>
                </a:uFill>
                <a:latin typeface="Times"/>
                <a:ea typeface="Times"/>
                <a:cs typeface="Times"/>
                <a:sym typeface="Times"/>
              </a:rPr>
              <a:t> JYen + existing facilities and tunnels + cost for labor)</a:t>
            </a:r>
          </a:p>
          <a:p>
            <a:pPr marL="463607" marR="377825" lvl="1" indent="-145472" defTabSz="457200">
              <a:spcBef>
                <a:spcPts val="300"/>
              </a:spcBef>
              <a:buSzPct val="100000"/>
              <a:buChar char="•"/>
              <a:tabLst>
                <a:tab pos="152400" algn="l"/>
              </a:tabLst>
            </a:pPr>
            <a:r>
              <a:rPr sz="1400">
                <a:uFill>
                  <a:solidFill/>
                </a:uFill>
                <a:latin typeface="Times"/>
                <a:ea typeface="Times"/>
                <a:cs typeface="Times"/>
                <a:sym typeface="Times"/>
              </a:rPr>
              <a:t>The LHC has been built by CERN, which is an international organization (with additional contributions from Japan, the US, Russia, etc.)</a:t>
            </a:r>
          </a:p>
          <a:p>
            <a:pPr marL="463607" marR="377825" lvl="1" indent="-145472" defTabSz="457200">
              <a:spcBef>
                <a:spcPts val="300"/>
              </a:spcBef>
              <a:buSzPct val="100000"/>
              <a:buChar char="•"/>
              <a:tabLst>
                <a:tab pos="152400" algn="l"/>
              </a:tabLst>
            </a:pPr>
            <a:r>
              <a:rPr sz="1400">
                <a:uFill>
                  <a:solidFill/>
                </a:uFill>
                <a:latin typeface="Times"/>
                <a:ea typeface="Times"/>
                <a:cs typeface="Times"/>
                <a:sym typeface="Times"/>
              </a:rPr>
              <a:t>There was a prospect for the Higgs discovery at the time of the construction start based on the experimental data available by that time and the standard model assumption. However, the discovery could have been made by some other experiment before the LHC.</a:t>
            </a:r>
          </a:p>
        </p:txBody>
      </p:sp>
      <p:sp>
        <p:nvSpPr>
          <p:cNvPr id="295" name="Shape 295"/>
          <p:cNvSpPr/>
          <p:nvPr/>
        </p:nvSpPr>
        <p:spPr>
          <a:xfrm>
            <a:off x="361204" y="3797665"/>
            <a:ext cx="8421592" cy="287338"/>
          </a:xfrm>
          <a:prstGeom prst="rect">
            <a:avLst/>
          </a:prstGeom>
          <a:solidFill/>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marR="331470" defTabSz="457200">
              <a:lnSpc>
                <a:spcPct val="115000"/>
              </a:lnSpc>
              <a:spcBef>
                <a:spcPts val="1000"/>
              </a:spcBef>
              <a:defRPr sz="1400" b="1" spc="-70">
                <a:solidFill>
                  <a:srgbClr val="FEFFFF"/>
                </a:solidFill>
                <a:uFill>
                  <a:solidFill>
                    <a:srgbClr val="2E3938"/>
                  </a:solidFill>
                </a:uFill>
              </a:defRPr>
            </a:lvl1pPr>
          </a:lstStyle>
          <a:p>
            <a:pPr lvl="0">
              <a:defRPr sz="1800" b="0" spc="0">
                <a:solidFill>
                  <a:srgbClr val="000000"/>
                </a:solidFill>
                <a:uFillTx/>
              </a:defRPr>
            </a:pPr>
            <a:r>
              <a:rPr sz="1400" b="1" spc="-70">
                <a:solidFill>
                  <a:srgbClr val="FEFFFF"/>
                </a:solidFill>
                <a:uFill>
                  <a:solidFill>
                    <a:srgbClr val="2E3938"/>
                  </a:solidFill>
                </a:uFill>
              </a:rPr>
              <a:t> 4. Experiments that ILC will be able to carry out as described in the TDR</a:t>
            </a:r>
          </a:p>
        </p:txBody>
      </p:sp>
      <p:sp>
        <p:nvSpPr>
          <p:cNvPr id="296" name="Shape 296"/>
          <p:cNvSpPr/>
          <p:nvPr/>
        </p:nvSpPr>
        <p:spPr>
          <a:xfrm>
            <a:off x="387439" y="4102356"/>
            <a:ext cx="8421592" cy="1443039"/>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spAutoFit/>
          </a:bodyPr>
          <a:lstStyle/>
          <a:p>
            <a:pPr marL="235007" marR="331470" lvl="0" indent="-145472" defTabSz="457200">
              <a:buSzPct val="72000"/>
              <a:buChar char="◯"/>
            </a:pPr>
            <a:r>
              <a:rPr sz="1400">
                <a:uFill>
                  <a:solidFill/>
                </a:uFill>
                <a:latin typeface="Times"/>
                <a:ea typeface="Times"/>
                <a:cs typeface="Times"/>
                <a:sym typeface="Times"/>
              </a:rPr>
              <a:t>	The ILC will enable the following:</a:t>
            </a:r>
          </a:p>
          <a:p>
            <a:pPr marL="531725" marR="331470" lvl="0" indent="-137390" defTabSz="457200">
              <a:buSzPct val="100000"/>
              <a:buChar char="•"/>
            </a:pPr>
            <a:r>
              <a:rPr sz="1400">
                <a:uFill>
                  <a:solidFill/>
                </a:uFill>
                <a:latin typeface="Times"/>
                <a:ea typeface="Times"/>
                <a:cs typeface="Times"/>
                <a:sym typeface="Times"/>
              </a:rPr>
              <a:t>Searches for physics beyond the standard model through precision measurements of the Higgs boson and the top quark. </a:t>
            </a:r>
          </a:p>
          <a:p>
            <a:pPr marL="539807" marR="331470" lvl="0" indent="-145472" defTabSz="457200">
              <a:buSzPct val="100000"/>
              <a:buChar char="•"/>
            </a:pPr>
            <a:r>
              <a:rPr sz="1400">
                <a:uFill>
                  <a:solidFill/>
                </a:uFill>
                <a:latin typeface="Times"/>
                <a:ea typeface="Times"/>
                <a:cs typeface="Times"/>
                <a:sym typeface="Times"/>
              </a:rPr>
              <a:t>Searches for supersymmetric (SUSY) particles (Note that the LHC after its energy-upgrade will also search for strongly interacting SUSY particles (mainly in 2015~2017)).</a:t>
            </a:r>
          </a:p>
          <a:p>
            <a:pPr marL="539807" marR="331470" lvl="0" indent="-145472" defTabSz="457200">
              <a:buSzPct val="100000"/>
              <a:buChar char="•"/>
            </a:pPr>
            <a:r>
              <a:rPr sz="1400">
                <a:uFill>
                  <a:solidFill/>
                </a:uFill>
                <a:latin typeface="Times"/>
                <a:ea typeface="Times"/>
                <a:cs typeface="Times"/>
                <a:sym typeface="Times"/>
              </a:rPr>
              <a:t>Searches for dark matter particles and extra dimensions, etc.</a:t>
            </a:r>
          </a:p>
        </p:txBody>
      </p:sp>
      <p:sp>
        <p:nvSpPr>
          <p:cNvPr id="297" name="Shape 297"/>
          <p:cNvSpPr/>
          <p:nvPr/>
        </p:nvSpPr>
        <p:spPr>
          <a:xfrm>
            <a:off x="273749" y="232438"/>
            <a:ext cx="8596502" cy="5859543"/>
          </a:xfrm>
          <a:prstGeom prst="rect">
            <a:avLst/>
          </a:prstGeom>
          <a:ln w="3175">
            <a:solidFill/>
            <a:miter lim="400000"/>
          </a:ln>
        </p:spPr>
        <p:txBody>
          <a:bodyPr lIns="35718" tIns="35718" rIns="35718" bIns="35718" anchor="ctr"/>
          <a:lstStyle/>
          <a:p>
            <a:pPr lvl="0" algn="ctr" defTabSz="410765">
              <a:defRPr sz="2800">
                <a:latin typeface="ヒラギノ角ゴ Pro W3"/>
                <a:ea typeface="ヒラギノ角ゴ Pro W3"/>
                <a:cs typeface="ヒラギノ角ゴ Pro W3"/>
                <a:sym typeface="ヒラギノ角ゴ Pro W3"/>
              </a:defRPr>
            </a:pPr>
            <a:endParaRP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sldNum" sz="quarter" idx="2"/>
          </p:nvPr>
        </p:nvSpPr>
        <p:spPr>
          <a:xfrm>
            <a:off x="8490687" y="6597922"/>
            <a:ext cx="168090" cy="147830"/>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uFill>
                  <a:solidFill/>
                </a:uFill>
              </a:rPr>
              <a:t>12</a:t>
            </a:fld>
            <a:endParaRPr sz="1100">
              <a:uFill>
                <a:solidFill/>
              </a:uFill>
            </a:endParaRPr>
          </a:p>
        </p:txBody>
      </p:sp>
      <p:sp>
        <p:nvSpPr>
          <p:cNvPr id="300" name="Shape 300"/>
          <p:cNvSpPr/>
          <p:nvPr/>
        </p:nvSpPr>
        <p:spPr>
          <a:xfrm>
            <a:off x="361204" y="228606"/>
            <a:ext cx="8421592" cy="294197"/>
          </a:xfrm>
          <a:prstGeom prst="rect">
            <a:avLst/>
          </a:prstGeom>
          <a:solidFill/>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marR="331470" lvl="0" indent="90169" defTabSz="457200">
              <a:spcBef>
                <a:spcPts val="100"/>
              </a:spcBef>
            </a:pPr>
            <a:r>
              <a:rPr sz="1400" b="1" spc="-64">
                <a:solidFill>
                  <a:srgbClr val="FEFFFF"/>
                </a:solidFill>
                <a:uFill>
                  <a:solidFill/>
                </a:uFill>
                <a:latin typeface="Calibri"/>
                <a:ea typeface="Calibri"/>
                <a:cs typeface="Calibri"/>
                <a:sym typeface="Calibri"/>
              </a:rPr>
              <a:t>5</a:t>
            </a:r>
            <a:r>
              <a:rPr sz="1400" b="1" spc="-70">
                <a:solidFill>
                  <a:srgbClr val="FEFFFF"/>
                </a:solidFill>
                <a:uFill>
                  <a:solidFill>
                    <a:srgbClr val="2E3938"/>
                  </a:solidFill>
                </a:uFill>
              </a:rPr>
              <a:t>. View  points for judging if the scientific case is matching the investment or not</a:t>
            </a:r>
          </a:p>
        </p:txBody>
      </p:sp>
      <p:sp>
        <p:nvSpPr>
          <p:cNvPr id="301" name="Shape 301"/>
          <p:cNvSpPr/>
          <p:nvPr/>
        </p:nvSpPr>
        <p:spPr>
          <a:xfrm>
            <a:off x="361204" y="637472"/>
            <a:ext cx="8421592" cy="2593592"/>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spAutoFit/>
          </a:bodyPr>
          <a:lstStyle/>
          <a:p>
            <a:pPr marL="388562" marR="90170" lvl="0" indent="-299027" defTabSz="457200">
              <a:buSzPct val="72000"/>
              <a:buChar char="◯"/>
            </a:pPr>
            <a:r>
              <a:rPr sz="1400">
                <a:solidFill>
                  <a:srgbClr val="FF2600"/>
                </a:solidFill>
                <a:uFill>
                  <a:solidFill/>
                </a:uFill>
                <a:latin typeface="Times"/>
                <a:ea typeface="Times"/>
                <a:cs typeface="Times"/>
                <a:sym typeface="Times"/>
              </a:rPr>
              <a:t>The optimal strategic prospects for research should be clarified based on the results of searches for strongly interacting SUSY particles, etc. from the LHC experiments at the collision energy of 13TeV (TeV=10</a:t>
            </a:r>
            <a:r>
              <a:rPr sz="1400" baseline="31999">
                <a:solidFill>
                  <a:srgbClr val="FF2600"/>
                </a:solidFill>
                <a:uFill>
                  <a:solidFill/>
                </a:uFill>
                <a:latin typeface="Times"/>
                <a:ea typeface="Times"/>
                <a:cs typeface="Times"/>
                <a:sym typeface="Times"/>
              </a:rPr>
              <a:t>12</a:t>
            </a:r>
            <a:r>
              <a:rPr sz="1400">
                <a:solidFill>
                  <a:srgbClr val="FF2600"/>
                </a:solidFill>
                <a:uFill>
                  <a:solidFill/>
                </a:uFill>
                <a:latin typeface="Times"/>
                <a:ea typeface="Times"/>
                <a:cs typeface="Times"/>
                <a:sym typeface="Times"/>
              </a:rPr>
              <a:t> electron volts</a:t>
            </a:r>
            <a:r>
              <a:rPr sz="1400" baseline="31999">
                <a:solidFill>
                  <a:srgbClr val="FF2600"/>
                </a:solidFill>
                <a:uFill>
                  <a:solidFill/>
                </a:uFill>
                <a:latin typeface="Times"/>
                <a:ea typeface="Times"/>
                <a:cs typeface="Times"/>
                <a:sym typeface="Times"/>
              </a:rPr>
              <a:t>*</a:t>
            </a:r>
            <a:r>
              <a:rPr sz="1400">
                <a:solidFill>
                  <a:srgbClr val="FF2600"/>
                </a:solidFill>
                <a:uFill>
                  <a:solidFill/>
                </a:uFill>
                <a:latin typeface="Times"/>
                <a:ea typeface="Times"/>
                <a:cs typeface="Times"/>
                <a:sym typeface="Times"/>
              </a:rPr>
              <a:t>) (the 13TeV LHC), which starts in 2015.</a:t>
            </a:r>
          </a:p>
          <a:p>
            <a:pPr marL="388562" marR="90170" lvl="0" indent="-299027" defTabSz="457200">
              <a:buSzPct val="72000"/>
              <a:buChar char="◯"/>
            </a:pPr>
            <a:r>
              <a:rPr sz="1400">
                <a:uFill>
                  <a:solidFill/>
                </a:uFill>
                <a:latin typeface="Times"/>
                <a:ea typeface="Times"/>
                <a:cs typeface="Times"/>
                <a:sym typeface="Times"/>
              </a:rPr>
              <a:t>In order to carry out the research program according to the optimal strategic prospects, it is necessary to reassess the appropriateness of the performance described in the ILC TDR.</a:t>
            </a:r>
          </a:p>
          <a:p>
            <a:pPr marL="388562" marR="90170" lvl="0" indent="-299027" defTabSz="457200">
              <a:buSzPct val="72000"/>
              <a:buChar char="◯"/>
            </a:pPr>
            <a:r>
              <a:rPr sz="1400">
                <a:uFill>
                  <a:solidFill/>
                </a:uFill>
                <a:latin typeface="Times"/>
                <a:ea typeface="Times"/>
                <a:cs typeface="Times"/>
                <a:sym typeface="Times"/>
              </a:rPr>
              <a:t>Since the ILC is an international project that requires the enormous cost, significant international cost sharing should be prerequisite, considering the budgetary situation in Japan</a:t>
            </a:r>
          </a:p>
          <a:p>
            <a:pPr marL="388562" marR="90170" lvl="0" indent="-299027" defTabSz="457200">
              <a:buSzPct val="72000"/>
              <a:buChar char="◯"/>
            </a:pPr>
            <a:r>
              <a:rPr sz="1400">
                <a:uFill>
                  <a:solidFill/>
                </a:uFill>
                <a:latin typeface="Times"/>
                <a:ea typeface="Times"/>
                <a:cs typeface="Times"/>
                <a:sym typeface="Times"/>
              </a:rPr>
              <a:t>Considering the scale of the necessary investment for the ILC project, it is important to get understanding and cooperation from communities of other fields of science</a:t>
            </a:r>
            <a:r>
              <a:rPr sz="1400">
                <a:uFill>
                  <a:solidFill/>
                </a:uFill>
                <a:latin typeface="Times New Roman"/>
                <a:ea typeface="Times New Roman"/>
                <a:cs typeface="Times New Roman"/>
                <a:sym typeface="Times New Roman"/>
              </a:rPr>
              <a:t>.</a:t>
            </a:r>
            <a:endParaRPr sz="1400">
              <a:solidFill>
                <a:srgbClr val="FF2600"/>
              </a:solidFill>
              <a:uFill>
                <a:solidFill/>
              </a:uFill>
              <a:latin typeface="Times New Roman"/>
              <a:ea typeface="Times New Roman"/>
              <a:cs typeface="Times New Roman"/>
              <a:sym typeface="Times New Roman"/>
            </a:endParaRPr>
          </a:p>
          <a:p>
            <a:pPr marL="388562" marR="90170" lvl="0" indent="-299027" defTabSz="457200">
              <a:buSzPct val="72000"/>
              <a:buChar char="◯"/>
            </a:pPr>
            <a:r>
              <a:rPr sz="1400">
                <a:solidFill>
                  <a:srgbClr val="FF2600"/>
                </a:solidFill>
                <a:uFill>
                  <a:solidFill/>
                </a:uFill>
                <a:latin typeface="Times"/>
                <a:ea typeface="Times"/>
                <a:cs typeface="Times"/>
                <a:sym typeface="Times"/>
              </a:rPr>
              <a:t>In case timely decision should not be made concerning the ILC project implementation, the project might lose its international appeal. It is hence important to formulate a system so as not to delay the decision.</a:t>
            </a:r>
          </a:p>
        </p:txBody>
      </p:sp>
      <p:sp>
        <p:nvSpPr>
          <p:cNvPr id="302" name="Shape 302"/>
          <p:cNvSpPr/>
          <p:nvPr/>
        </p:nvSpPr>
        <p:spPr>
          <a:xfrm>
            <a:off x="273749" y="143141"/>
            <a:ext cx="8596502" cy="6351099"/>
          </a:xfrm>
          <a:prstGeom prst="rect">
            <a:avLst/>
          </a:prstGeom>
          <a:ln w="3175">
            <a:solidFill/>
            <a:miter lim="400000"/>
          </a:ln>
        </p:spPr>
        <p:txBody>
          <a:bodyPr lIns="35718" tIns="35718" rIns="35718" bIns="35718" anchor="ctr"/>
          <a:lstStyle/>
          <a:p>
            <a:pPr lvl="0" algn="ctr" defTabSz="410765">
              <a:defRPr sz="2800">
                <a:latin typeface="ヒラギノ角ゴ Pro W3"/>
                <a:ea typeface="ヒラギノ角ゴ Pro W3"/>
                <a:cs typeface="ヒラギノ角ゴ Pro W3"/>
                <a:sym typeface="ヒラギノ角ゴ Pro W3"/>
              </a:defRPr>
            </a:pPr>
            <a:endParaRPr/>
          </a:p>
        </p:txBody>
      </p:sp>
      <p:sp>
        <p:nvSpPr>
          <p:cNvPr id="303" name="Shape 303"/>
          <p:cNvSpPr/>
          <p:nvPr/>
        </p:nvSpPr>
        <p:spPr>
          <a:xfrm>
            <a:off x="361204" y="3343932"/>
            <a:ext cx="8421592" cy="287338"/>
          </a:xfrm>
          <a:prstGeom prst="rect">
            <a:avLst/>
          </a:prstGeom>
          <a:solidFill/>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marR="331470" indent="90169" defTabSz="457200">
              <a:spcBef>
                <a:spcPts val="100"/>
              </a:spcBef>
              <a:defRPr sz="1400" b="1" spc="-77">
                <a:solidFill>
                  <a:srgbClr val="FEFFFF"/>
                </a:solidFill>
                <a:uFill>
                  <a:solidFill>
                    <a:srgbClr val="2E3938"/>
                  </a:solidFill>
                </a:uFill>
              </a:defRPr>
            </a:lvl1pPr>
          </a:lstStyle>
          <a:p>
            <a:pPr lvl="0">
              <a:defRPr sz="1800" b="0" spc="0">
                <a:solidFill>
                  <a:srgbClr val="000000"/>
                </a:solidFill>
                <a:uFillTx/>
              </a:defRPr>
            </a:pPr>
            <a:r>
              <a:rPr sz="1400" b="1" spc="-77">
                <a:solidFill>
                  <a:srgbClr val="FEFFFF"/>
                </a:solidFill>
                <a:uFill>
                  <a:solidFill>
                    <a:srgbClr val="2E3938"/>
                  </a:solidFill>
                </a:uFill>
              </a:rPr>
              <a:t>6. Scenarios at the ILC based on anticipated achievements at the 13TeV LHC</a:t>
            </a:r>
          </a:p>
        </p:txBody>
      </p:sp>
      <p:sp>
        <p:nvSpPr>
          <p:cNvPr id="304" name="Shape 304"/>
          <p:cNvSpPr/>
          <p:nvPr/>
        </p:nvSpPr>
        <p:spPr>
          <a:xfrm>
            <a:off x="361204" y="3647769"/>
            <a:ext cx="8421592" cy="2814639"/>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spAutoFit/>
          </a:bodyPr>
          <a:lstStyle/>
          <a:p>
            <a:pPr marL="372398" marR="90170" lvl="0" indent="-282863" defTabSz="457200">
              <a:buSzPct val="100000"/>
              <a:buAutoNum type="arabicParenBoth"/>
            </a:pPr>
            <a:r>
              <a:rPr sz="1400">
                <a:uFill>
                  <a:solidFill/>
                </a:uFill>
                <a:latin typeface="Times"/>
                <a:ea typeface="Times"/>
                <a:cs typeface="Times"/>
                <a:sym typeface="Times"/>
              </a:rPr>
              <a:t>In the case of discovery of a new particle (which appears to be consistent with SUSY):</a:t>
            </a:r>
          </a:p>
          <a:p>
            <a:pPr marL="1232535" marR="90170" lvl="1" indent="-914400" defTabSz="457200"/>
            <a:r>
              <a:rPr sz="1400">
                <a:solidFill>
                  <a:srgbClr val="2E3938"/>
                </a:solidFill>
                <a:uFill>
                  <a:solidFill/>
                </a:uFill>
                <a:latin typeface="Times"/>
                <a:ea typeface="Times"/>
                <a:cs typeface="Times"/>
                <a:sym typeface="Times"/>
              </a:rPr>
              <a:t>Strategy:  </a:t>
            </a:r>
            <a:r>
              <a:rPr sz="1400">
                <a:solidFill>
                  <a:srgbClr val="FF2600"/>
                </a:solidFill>
                <a:uFill>
                  <a:solidFill/>
                </a:uFill>
                <a:latin typeface="Times"/>
                <a:ea typeface="Times"/>
                <a:cs typeface="Times"/>
                <a:sym typeface="Times"/>
              </a:rPr>
              <a:t>         </a:t>
            </a:r>
            <a:r>
              <a:rPr sz="1400">
                <a:solidFill>
                  <a:srgbClr val="2E3938"/>
                </a:solidFill>
                <a:uFill>
                  <a:solidFill/>
                </a:uFill>
                <a:latin typeface="Times"/>
                <a:ea typeface="Times"/>
                <a:cs typeface="Times"/>
                <a:sym typeface="Times"/>
              </a:rPr>
              <a:t>Using the ILC, elucidate new physics phenomena behind the new particle through precision measurements of the Higgs boson, etc. If the ILC energy is sufficient, discovery of some other new particles linked to the LHC discovery is anticipated.</a:t>
            </a:r>
            <a:endParaRPr sz="1400">
              <a:uFill>
                <a:solidFill/>
              </a:uFill>
              <a:latin typeface="Times New Roman"/>
              <a:ea typeface="Times New Roman"/>
              <a:cs typeface="Times New Roman"/>
              <a:sym typeface="Times New Roman"/>
            </a:endParaRPr>
          </a:p>
          <a:p>
            <a:pPr marL="372398" marR="90170" lvl="0" indent="-282863" defTabSz="457200">
              <a:buSzPct val="100000"/>
              <a:buAutoNum type="arabicParenBoth" startAt="2"/>
            </a:pPr>
            <a:r>
              <a:rPr sz="1400">
                <a:uFill>
                  <a:solidFill/>
                </a:uFill>
                <a:latin typeface="Times"/>
                <a:ea typeface="Times"/>
                <a:cs typeface="Times"/>
                <a:sym typeface="Times"/>
              </a:rPr>
              <a:t>In the case of observation (or discovery) of events hinting at a new phenomenon (dark matter, etc.) other than the above:</a:t>
            </a:r>
            <a:endParaRPr sz="1400">
              <a:uFill>
                <a:solidFill/>
              </a:uFill>
              <a:latin typeface="Times New Roman"/>
              <a:ea typeface="Times New Roman"/>
              <a:cs typeface="Times New Roman"/>
              <a:sym typeface="Times New Roman"/>
            </a:endParaRPr>
          </a:p>
          <a:p>
            <a:pPr marL="1232535" marR="90170" lvl="1" indent="-914400" defTabSz="457200"/>
            <a:r>
              <a:rPr sz="1400">
                <a:solidFill>
                  <a:srgbClr val="2E3938"/>
                </a:solidFill>
                <a:uFill>
                  <a:solidFill/>
                </a:uFill>
                <a:latin typeface="Times"/>
                <a:ea typeface="Times"/>
                <a:cs typeface="Times"/>
                <a:sym typeface="Times"/>
              </a:rPr>
              <a:t>Strategy:           </a:t>
            </a:r>
            <a:r>
              <a:rPr sz="1400">
                <a:uFill>
                  <a:solidFill/>
                </a:uFill>
                <a:latin typeface="Times"/>
                <a:ea typeface="Times"/>
                <a:cs typeface="Times"/>
                <a:sym typeface="Times"/>
              </a:rPr>
              <a:t>Scrutinize the new phenomenon discovered at the LHC.</a:t>
            </a:r>
          </a:p>
          <a:p>
            <a:pPr marL="372398" marR="90170" lvl="0" indent="-282863" defTabSz="457200">
              <a:buSzPct val="100000"/>
              <a:buAutoNum type="arabicParenBoth" startAt="2"/>
            </a:pPr>
            <a:r>
              <a:rPr sz="1400">
                <a:uFill>
                  <a:solidFill/>
                </a:uFill>
                <a:latin typeface="Times"/>
                <a:ea typeface="Times"/>
                <a:cs typeface="Times"/>
                <a:sym typeface="Times"/>
              </a:rPr>
              <a:t>In the case of no discovery of any new particle or phenomenon at the 13TeV LHC:</a:t>
            </a:r>
            <a:endParaRPr sz="1400">
              <a:uFill>
                <a:solidFill/>
              </a:uFill>
              <a:latin typeface="Times New Roman"/>
              <a:ea typeface="Times New Roman"/>
              <a:cs typeface="Times New Roman"/>
              <a:sym typeface="Times New Roman"/>
            </a:endParaRPr>
          </a:p>
          <a:p>
            <a:pPr marL="1232535" marR="90170" lvl="1" indent="-914400" defTabSz="457200"/>
            <a:r>
              <a:rPr sz="1400">
                <a:uFill>
                  <a:solidFill/>
                </a:uFill>
                <a:latin typeface="Times"/>
                <a:ea typeface="Times"/>
                <a:cs typeface="Times"/>
                <a:sym typeface="Times"/>
              </a:rPr>
              <a:t>Strategy:           Search for physics beyond the standard model through precision measurements of the Higgs boson, etc. Search also for new particles that are difficult to find at the LHC. Investigate in detail possible reason for the non-discovery at the LHC and examine whether energy upgrade would be necessary in the future or not.</a:t>
            </a: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p:cNvSpPr>
          <p:nvPr>
            <p:ph type="title"/>
          </p:nvPr>
        </p:nvSpPr>
        <p:spPr>
          <a:xfrm>
            <a:off x="781371" y="150582"/>
            <a:ext cx="7915702" cy="3448823"/>
          </a:xfrm>
          <a:prstGeom prst="rect">
            <a:avLst/>
          </a:prstGeom>
        </p:spPr>
        <p:txBody>
          <a:bodyPr/>
          <a:lstStyle/>
          <a:p>
            <a:pPr lvl="0">
              <a:defRPr sz="1800"/>
            </a:pPr>
            <a:r>
              <a:rPr sz="5000" b="1">
                <a:latin typeface="Helvetica Neue"/>
                <a:ea typeface="Helvetica Neue"/>
                <a:cs typeface="Helvetica Neue"/>
                <a:sym typeface="Helvetica Neue"/>
              </a:rPr>
              <a:t>Report from</a:t>
            </a:r>
          </a:p>
          <a:p>
            <a:pPr lvl="0">
              <a:defRPr sz="1800"/>
            </a:pPr>
            <a:r>
              <a:rPr sz="5000" b="1">
                <a:latin typeface="Helvetica Neue"/>
                <a:ea typeface="Helvetica Neue"/>
                <a:cs typeface="Helvetica Neue"/>
                <a:sym typeface="Helvetica Neue"/>
              </a:rPr>
              <a:t>MEXT TDR Validation WG</a:t>
            </a:r>
          </a:p>
          <a:p>
            <a:pPr lvl="0">
              <a:defRPr sz="1800"/>
            </a:pPr>
            <a:r>
              <a:rPr sz="5000" b="1">
                <a:latin typeface="Helvetica Neue"/>
                <a:ea typeface="Helvetica Neue"/>
                <a:cs typeface="Helvetica Neue"/>
                <a:sym typeface="Helvetica Neue"/>
              </a:rPr>
              <a:t>and</a:t>
            </a:r>
          </a:p>
          <a:p>
            <a:pPr lvl="0">
              <a:defRPr sz="1800"/>
            </a:pPr>
            <a:r>
              <a:rPr sz="5000" b="1">
                <a:latin typeface="Helvetica Neue"/>
                <a:ea typeface="Helvetica Neue"/>
                <a:cs typeface="Helvetica Neue"/>
                <a:sym typeface="Helvetica Neue"/>
              </a:rPr>
              <a:t>Nomura Research Inst.</a:t>
            </a:r>
          </a:p>
        </p:txBody>
      </p:sp>
      <p:sp>
        <p:nvSpPr>
          <p:cNvPr id="307" name="Shape 307"/>
          <p:cNvSpPr>
            <a:spLocks noGrp="1"/>
          </p:cNvSpPr>
          <p:nvPr>
            <p:ph type="body" idx="4294967295"/>
          </p:nvPr>
        </p:nvSpPr>
        <p:spPr>
          <a:xfrm>
            <a:off x="892968" y="3575363"/>
            <a:ext cx="7358064" cy="989383"/>
          </a:xfrm>
          <a:prstGeom prst="rect">
            <a:avLst/>
          </a:prstGeom>
        </p:spPr>
        <p:txBody>
          <a:bodyPr lIns="35718" tIns="35718" rIns="35718" bIns="35718">
            <a:noAutofit/>
          </a:bodyPr>
          <a:lstStyle/>
          <a:p>
            <a:pPr marL="0" lvl="0" indent="0" algn="ctr" defTabSz="584200">
              <a:spcBef>
                <a:spcPts val="0"/>
              </a:spcBef>
              <a:buSzTx/>
              <a:buFontTx/>
              <a:buNone/>
              <a:defRPr sz="1800"/>
            </a:pPr>
            <a:r>
              <a:rPr sz="2400" b="1">
                <a:latin typeface="Helvetica Neue"/>
                <a:ea typeface="Helvetica Neue"/>
                <a:cs typeface="Helvetica Neue"/>
                <a:sym typeface="Helvetica Neue"/>
              </a:rPr>
              <a:t>Presented by WG Chair, Prof. H.Yokomizo</a:t>
            </a:r>
          </a:p>
          <a:p>
            <a:pPr marL="0" lvl="0" indent="0" algn="ctr" defTabSz="584200">
              <a:spcBef>
                <a:spcPts val="0"/>
              </a:spcBef>
              <a:buSzTx/>
              <a:buFontTx/>
              <a:buNone/>
              <a:defRPr sz="1800"/>
            </a:pPr>
            <a:r>
              <a:rPr sz="2400" b="1">
                <a:latin typeface="Helvetica Neue"/>
                <a:ea typeface="Helvetica Neue"/>
                <a:cs typeface="Helvetica Neue"/>
                <a:sym typeface="Helvetica Neue"/>
              </a:rPr>
              <a:t>at the 3nd Academic Experts Committee Mtg.</a:t>
            </a:r>
          </a:p>
        </p:txBody>
      </p:sp>
      <p:sp>
        <p:nvSpPr>
          <p:cNvPr id="308" name="Shape 308"/>
          <p:cNvSpPr/>
          <p:nvPr/>
        </p:nvSpPr>
        <p:spPr>
          <a:xfrm>
            <a:off x="892968" y="4531733"/>
            <a:ext cx="7358064" cy="821311"/>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lstStyle/>
          <a:p>
            <a:pPr lvl="0" algn="ctr" defTabSz="584200"/>
            <a:r>
              <a:rPr sz="2400" b="1" i="1">
                <a:solidFill>
                  <a:srgbClr val="FF2600"/>
                </a:solidFill>
                <a:latin typeface="Helvetica Neue"/>
                <a:ea typeface="Helvetica Neue"/>
                <a:cs typeface="Helvetica Neue"/>
                <a:sym typeface="Helvetica Neue"/>
              </a:rPr>
              <a:t>Unofficial Translation</a:t>
            </a:r>
            <a:r>
              <a:rPr sz="2400" b="1">
                <a:latin typeface="Helvetica Neue"/>
                <a:ea typeface="Helvetica Neue"/>
                <a:cs typeface="Helvetica Neue"/>
                <a:sym typeface="Helvetica Neue"/>
              </a:rPr>
              <a:t>: official version available only in Japanese</a:t>
            </a:r>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p:cNvSpPr>
          <p:nvPr>
            <p:ph type="body" idx="1"/>
          </p:nvPr>
        </p:nvSpPr>
        <p:spPr>
          <a:xfrm>
            <a:off x="349869" y="788562"/>
            <a:ext cx="7886701" cy="5891018"/>
          </a:xfrm>
          <a:prstGeom prst="rect">
            <a:avLst/>
          </a:prstGeom>
        </p:spPr>
        <p:txBody>
          <a:bodyPr/>
          <a:lstStyle/>
          <a:p>
            <a:pPr marL="0" lvl="0" indent="0" defTabSz="877823">
              <a:lnSpc>
                <a:spcPct val="72000"/>
              </a:lnSpc>
              <a:spcBef>
                <a:spcPts val="900"/>
              </a:spcBef>
              <a:buSzTx/>
              <a:buNone/>
              <a:defRPr sz="1800"/>
            </a:pPr>
            <a:r>
              <a:rPr sz="2304" u="sng"/>
              <a:t>1</a:t>
            </a:r>
            <a:r>
              <a:rPr sz="1824" u="sng"/>
              <a:t>. ILC Cost Estimate Summary in TDR</a:t>
            </a:r>
            <a:endParaRPr sz="1248"/>
          </a:p>
          <a:p>
            <a:pPr marL="0" lvl="0" indent="0" defTabSz="877823">
              <a:lnSpc>
                <a:spcPct val="72000"/>
              </a:lnSpc>
              <a:spcBef>
                <a:spcPts val="900"/>
              </a:spcBef>
              <a:buSzTx/>
              <a:buNone/>
              <a:defRPr sz="1800"/>
            </a:pPr>
            <a:r>
              <a:rPr sz="1824"/>
              <a:t>   List the TDR cost including manpower in yen</a:t>
            </a:r>
            <a:endParaRPr sz="1248"/>
          </a:p>
          <a:p>
            <a:pPr marL="0" lvl="0" indent="0" defTabSz="877823">
              <a:lnSpc>
                <a:spcPct val="72000"/>
              </a:lnSpc>
              <a:spcBef>
                <a:spcPts val="900"/>
              </a:spcBef>
              <a:buSzTx/>
              <a:buNone/>
              <a:defRPr sz="1800"/>
            </a:pPr>
            <a:r>
              <a:rPr sz="1824"/>
              <a:t>   List possible cost items not included in TDR</a:t>
            </a:r>
            <a:endParaRPr sz="1248"/>
          </a:p>
          <a:p>
            <a:pPr marL="0" lvl="0" indent="0" defTabSz="877823">
              <a:lnSpc>
                <a:spcPct val="72000"/>
              </a:lnSpc>
              <a:spcBef>
                <a:spcPts val="900"/>
              </a:spcBef>
              <a:buSzTx/>
              <a:buNone/>
              <a:defRPr sz="1800"/>
            </a:pPr>
            <a:endParaRPr sz="4032"/>
          </a:p>
          <a:p>
            <a:pPr marL="0" lvl="0" indent="0" defTabSz="877823">
              <a:lnSpc>
                <a:spcPct val="72000"/>
              </a:lnSpc>
              <a:spcBef>
                <a:spcPts val="900"/>
              </a:spcBef>
              <a:buSzTx/>
              <a:buNone/>
              <a:defRPr sz="1800"/>
            </a:pPr>
            <a:r>
              <a:rPr sz="2016"/>
              <a:t>2. </a:t>
            </a:r>
            <a:r>
              <a:rPr sz="1824" u="sng"/>
              <a:t>Technical Issues and Cost Risks in TDR</a:t>
            </a:r>
            <a:endParaRPr sz="1248"/>
          </a:p>
          <a:p>
            <a:pPr marL="721672" lvl="0" indent="-721672" defTabSz="877823">
              <a:lnSpc>
                <a:spcPct val="72000"/>
              </a:lnSpc>
              <a:spcBef>
                <a:spcPts val="900"/>
              </a:spcBef>
              <a:buFontTx/>
              <a:buAutoNum type="arabicParenR"/>
              <a:defRPr sz="1800"/>
            </a:pPr>
            <a:r>
              <a:rPr sz="1824"/>
              <a:t>Risks in the cost estimates remaining</a:t>
            </a:r>
            <a:endParaRPr sz="1248"/>
          </a:p>
          <a:p>
            <a:pPr marL="721672" lvl="0" indent="-721672" defTabSz="877823">
              <a:lnSpc>
                <a:spcPct val="72000"/>
              </a:lnSpc>
              <a:spcBef>
                <a:spcPts val="900"/>
              </a:spcBef>
              <a:buFontTx/>
              <a:buAutoNum type="arabicParenR" startAt="2"/>
              <a:defRPr sz="1800"/>
            </a:pPr>
            <a:r>
              <a:rPr sz="1824"/>
              <a:t>Technical reality/feasibility</a:t>
            </a:r>
            <a:endParaRPr sz="1248"/>
          </a:p>
          <a:p>
            <a:pPr marL="721672" lvl="0" indent="-721672" defTabSz="877823">
              <a:lnSpc>
                <a:spcPct val="72000"/>
              </a:lnSpc>
              <a:spcBef>
                <a:spcPts val="900"/>
              </a:spcBef>
              <a:buFontTx/>
              <a:buAutoNum type="arabicParenR" startAt="3"/>
              <a:defRPr sz="1800"/>
            </a:pPr>
            <a:r>
              <a:rPr sz="1824"/>
              <a:t>Human resource for construction, operation, and management </a:t>
            </a:r>
            <a:endParaRPr sz="1248"/>
          </a:p>
          <a:p>
            <a:pPr marL="0" lvl="0" indent="0" defTabSz="877823">
              <a:lnSpc>
                <a:spcPct val="72000"/>
              </a:lnSpc>
              <a:spcBef>
                <a:spcPts val="900"/>
              </a:spcBef>
              <a:buSzTx/>
              <a:buNone/>
              <a:defRPr sz="1800"/>
            </a:pPr>
            <a:endParaRPr sz="4032"/>
          </a:p>
          <a:p>
            <a:pPr marL="0" lvl="0" indent="0" defTabSz="877823">
              <a:lnSpc>
                <a:spcPct val="72000"/>
              </a:lnSpc>
              <a:spcBef>
                <a:spcPts val="900"/>
              </a:spcBef>
              <a:buSzTx/>
              <a:buNone/>
              <a:defRPr sz="1800"/>
            </a:pPr>
            <a:r>
              <a:rPr sz="2016" u="sng"/>
              <a:t>3</a:t>
            </a:r>
            <a:r>
              <a:rPr sz="1824" u="sng"/>
              <a:t>. Points to be considered for judging to host the project or not</a:t>
            </a:r>
            <a:endParaRPr sz="1248"/>
          </a:p>
          <a:p>
            <a:pPr marL="721672" lvl="0" indent="-721672" defTabSz="877823">
              <a:lnSpc>
                <a:spcPct val="72000"/>
              </a:lnSpc>
              <a:spcBef>
                <a:spcPts val="900"/>
              </a:spcBef>
              <a:buFontTx/>
              <a:buAutoNum type="arabicParenR"/>
              <a:defRPr sz="1800"/>
            </a:pPr>
            <a:r>
              <a:rPr sz="1824"/>
              <a:t>International Cooperation</a:t>
            </a:r>
            <a:endParaRPr sz="1248"/>
          </a:p>
          <a:p>
            <a:pPr marL="817972" lvl="1" indent="-379060" defTabSz="877823">
              <a:lnSpc>
                <a:spcPct val="72000"/>
              </a:lnSpc>
              <a:spcBef>
                <a:spcPts val="400"/>
              </a:spcBef>
              <a:defRPr sz="1800"/>
            </a:pPr>
            <a:r>
              <a:rPr sz="1824"/>
              <a:t>Agreement for safety and legal regulation</a:t>
            </a:r>
            <a:endParaRPr sz="1056"/>
          </a:p>
          <a:p>
            <a:pPr marL="721672" lvl="0" indent="-721672" defTabSz="877823">
              <a:lnSpc>
                <a:spcPct val="72000"/>
              </a:lnSpc>
              <a:spcBef>
                <a:spcPts val="900"/>
              </a:spcBef>
              <a:buFontTx/>
              <a:buAutoNum type="arabicParenR" startAt="2"/>
              <a:defRPr sz="1800"/>
            </a:pPr>
            <a:r>
              <a:rPr sz="1824"/>
              <a:t>Others needed to:</a:t>
            </a:r>
            <a:endParaRPr sz="1248"/>
          </a:p>
          <a:p>
            <a:pPr marL="817972" lvl="1" indent="-379060" defTabSz="877823">
              <a:lnSpc>
                <a:spcPct val="72000"/>
              </a:lnSpc>
              <a:spcBef>
                <a:spcPts val="400"/>
              </a:spcBef>
              <a:defRPr sz="1800"/>
            </a:pPr>
            <a:r>
              <a:rPr sz="1824"/>
              <a:t>Consider available budget limitation in our country. </a:t>
            </a:r>
            <a:endParaRPr sz="1056"/>
          </a:p>
          <a:p>
            <a:pPr marL="817972" lvl="1" indent="-379060" defTabSz="877823">
              <a:lnSpc>
                <a:spcPct val="72000"/>
              </a:lnSpc>
              <a:spcBef>
                <a:spcPts val="400"/>
              </a:spcBef>
              <a:defRPr sz="1800"/>
            </a:pPr>
            <a:r>
              <a:rPr sz="1824"/>
              <a:t>Watch the various constraints in each country</a:t>
            </a:r>
            <a:endParaRPr sz="1056"/>
          </a:p>
          <a:p>
            <a:pPr marL="817972" lvl="1" indent="-379060" defTabSz="877823">
              <a:lnSpc>
                <a:spcPct val="72000"/>
              </a:lnSpc>
              <a:spcBef>
                <a:spcPts val="400"/>
              </a:spcBef>
              <a:defRPr sz="1800"/>
            </a:pPr>
            <a:r>
              <a:rPr sz="1824"/>
              <a:t>Maximize to reflect the R&amp;D progress toward improvement of the accelerator performance.    </a:t>
            </a:r>
          </a:p>
        </p:txBody>
      </p:sp>
      <p:sp>
        <p:nvSpPr>
          <p:cNvPr id="311" name="Shape 311"/>
          <p:cNvSpPr/>
          <p:nvPr/>
        </p:nvSpPr>
        <p:spPr>
          <a:xfrm>
            <a:off x="892097" y="262583"/>
            <a:ext cx="5843241" cy="377189"/>
          </a:xfrm>
          <a:prstGeom prst="rect">
            <a:avLst/>
          </a:prstGeom>
          <a:gradFill>
            <a:gsLst>
              <a:gs pos="0">
                <a:srgbClr val="B0CBE9"/>
              </a:gs>
              <a:gs pos="50000">
                <a:srgbClr val="A1C1E5"/>
              </a:gs>
              <a:gs pos="100000">
                <a:srgbClr val="91B9E4"/>
              </a:gs>
            </a:gsLst>
            <a:lin ang="5400000"/>
          </a:gradFill>
          <a:ln w="6350">
            <a:solidFill>
              <a:srgbClr val="5B9BD5"/>
            </a:solidFill>
            <a:miter/>
          </a:ln>
          <a:extLst>
            <a:ext uri="{C572A759-6A51-4108-AA02-DFA0A04FC94B}">
              <ma14:wrappingTextBoxFlag xmlns:ma14="http://schemas.microsoft.com/office/mac/drawingml/2011/main" val="1"/>
            </a:ext>
          </a:extLst>
        </p:spPr>
        <p:txBody>
          <a:bodyPr lIns="0" tIns="0" rIns="0" bIns="0">
            <a:spAutoFit/>
          </a:bodyPr>
          <a:lstStyle>
            <a:lvl1pPr defTabSz="914400">
              <a:defRPr>
                <a:latin typeface="Calibri"/>
                <a:ea typeface="Calibri"/>
                <a:cs typeface="Calibri"/>
                <a:sym typeface="Calibri"/>
              </a:defRPr>
            </a:lvl1pPr>
          </a:lstStyle>
          <a:p>
            <a:pPr lvl="0"/>
            <a:r>
              <a:t>Highlights from the TDR Verification WG report </a:t>
            </a:r>
          </a:p>
        </p:txBody>
      </p:sp>
      <p:sp>
        <p:nvSpPr>
          <p:cNvPr id="312" name="Shape 312"/>
          <p:cNvSpPr/>
          <p:nvPr/>
        </p:nvSpPr>
        <p:spPr>
          <a:xfrm>
            <a:off x="7090371" y="6421970"/>
            <a:ext cx="1901127" cy="37083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914400">
              <a:defRPr>
                <a:latin typeface="Calibri"/>
                <a:ea typeface="Calibri"/>
                <a:cs typeface="Calibri"/>
                <a:sym typeface="Calibri"/>
              </a:defRPr>
            </a:lvl1pPr>
          </a:lstStyle>
          <a:p>
            <a:pPr lvl="0"/>
            <a:r>
              <a:t>Y.Okada ALCW2015</a:t>
            </a:r>
          </a:p>
        </p:txBody>
      </p:sp>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p:cNvSpPr>
          <p:nvPr>
            <p:ph type="body" idx="1"/>
          </p:nvPr>
        </p:nvSpPr>
        <p:spPr>
          <a:xfrm>
            <a:off x="628650" y="1825625"/>
            <a:ext cx="7886700" cy="4351338"/>
          </a:xfrm>
          <a:prstGeom prst="rect">
            <a:avLst/>
          </a:prstGeom>
        </p:spPr>
        <p:txBody>
          <a:bodyPr/>
          <a:lstStyle/>
          <a:p>
            <a:pPr lvl="0">
              <a:defRPr sz="1800"/>
            </a:pPr>
            <a:r>
              <a:rPr sz="2800"/>
              <a:t>Interviews to governments, research institutions and accelerator related companies in Japan and world. </a:t>
            </a:r>
          </a:p>
          <a:p>
            <a:pPr lvl="0">
              <a:defRPr sz="1800"/>
            </a:pPr>
            <a:r>
              <a:rPr sz="2800"/>
              <a:t>Estimate of economical impacts </a:t>
            </a:r>
          </a:p>
          <a:p>
            <a:pPr marL="0" lvl="0" indent="0">
              <a:buSzTx/>
              <a:buNone/>
              <a:defRPr sz="1800"/>
            </a:pPr>
            <a:r>
              <a:rPr sz="2800"/>
              <a:t> ( x2.12;  using experience  at CERN )</a:t>
            </a:r>
          </a:p>
          <a:p>
            <a:pPr marL="0" lvl="0" indent="0">
              <a:buSzTx/>
              <a:buNone/>
              <a:defRPr sz="1800"/>
            </a:pPr>
            <a:r>
              <a:rPr sz="2800"/>
              <a:t> </a:t>
            </a:r>
          </a:p>
        </p:txBody>
      </p:sp>
      <p:sp>
        <p:nvSpPr>
          <p:cNvPr id="315" name="Shape 315"/>
          <p:cNvSpPr>
            <a:spLocks noGrp="1"/>
          </p:cNvSpPr>
          <p:nvPr>
            <p:ph type="sldNum" sz="quarter" idx="2"/>
          </p:nvPr>
        </p:nvSpPr>
        <p:spPr>
          <a:xfrm>
            <a:off x="6457950" y="6221732"/>
            <a:ext cx="2057400" cy="269239"/>
          </a:xfrm>
          <a:prstGeom prst="rect">
            <a:avLst/>
          </a:prstGeom>
          <a:extLst>
            <a:ext uri="{C572A759-6A51-4108-AA02-DFA0A04FC94B}">
              <ma14:wrappingTextBoxFlag xmlns:ma14="http://schemas.microsoft.com/office/mac/drawingml/2011/main" val="1"/>
            </a:ext>
          </a:extLst>
        </p:spPr>
        <p:txBody>
          <a:bodyPr>
            <a:normAutofit/>
          </a:bodyPr>
          <a:lstStyle/>
          <a:p>
            <a:pPr lvl="0">
              <a:defRPr sz="1800">
                <a:solidFill>
                  <a:srgbClr val="000000"/>
                </a:solidFill>
              </a:defRPr>
            </a:pPr>
            <a:fld id="{86CB4B4D-7CA3-9044-876B-883B54F8677D}" type="slidenum">
              <a:rPr sz="1200">
                <a:solidFill>
                  <a:srgbClr val="888888"/>
                </a:solidFill>
              </a:rPr>
              <a:t>15</a:t>
            </a:fld>
            <a:endParaRPr sz="1200">
              <a:solidFill>
                <a:srgbClr val="888888"/>
              </a:solidFill>
            </a:endParaRPr>
          </a:p>
        </p:txBody>
      </p:sp>
      <p:sp>
        <p:nvSpPr>
          <p:cNvPr id="316" name="Shape 316"/>
          <p:cNvSpPr/>
          <p:nvPr/>
        </p:nvSpPr>
        <p:spPr>
          <a:xfrm>
            <a:off x="735980" y="457201"/>
            <a:ext cx="6433266" cy="656589"/>
          </a:xfrm>
          <a:prstGeom prst="rect">
            <a:avLst/>
          </a:prstGeom>
          <a:gradFill>
            <a:gsLst>
              <a:gs pos="0">
                <a:srgbClr val="B0CBE9"/>
              </a:gs>
              <a:gs pos="50000">
                <a:srgbClr val="A1C1E5"/>
              </a:gs>
              <a:gs pos="100000">
                <a:srgbClr val="91B9E4"/>
              </a:gs>
            </a:gsLst>
            <a:lin ang="5400000"/>
          </a:gradFill>
          <a:ln w="6350">
            <a:solidFill>
              <a:srgbClr val="5B9BD5"/>
            </a:solidFill>
            <a:miter/>
          </a:ln>
          <a:extLst>
            <a:ext uri="{C572A759-6A51-4108-AA02-DFA0A04FC94B}">
              <ma14:wrappingTextBoxFlag xmlns:ma14="http://schemas.microsoft.com/office/mac/drawingml/2011/main" val="1"/>
            </a:ext>
          </a:extLst>
        </p:spPr>
        <p:txBody>
          <a:bodyPr wrap="none" lIns="0" tIns="0" rIns="0" bIns="0">
            <a:spAutoFit/>
          </a:bodyPr>
          <a:lstStyle/>
          <a:p>
            <a:pPr lvl="0" defTabSz="914400"/>
            <a:r>
              <a:rPr>
                <a:latin typeface="Calibri"/>
                <a:ea typeface="Calibri"/>
                <a:cs typeface="Calibri"/>
                <a:sym typeface="Calibri"/>
              </a:rPr>
              <a:t>Report on technological and economical impacts of ILC projects and</a:t>
            </a:r>
          </a:p>
          <a:p>
            <a:pPr lvl="0" defTabSz="914400"/>
            <a:r>
              <a:rPr>
                <a:latin typeface="Calibri"/>
                <a:ea typeface="Calibri"/>
                <a:cs typeface="Calibri"/>
                <a:sym typeface="Calibri"/>
              </a:rPr>
              <a:t>status in the particle and nuclear physics researches</a:t>
            </a:r>
          </a:p>
        </p:txBody>
      </p:sp>
      <p:sp>
        <p:nvSpPr>
          <p:cNvPr id="317" name="Shape 317"/>
          <p:cNvSpPr/>
          <p:nvPr/>
        </p:nvSpPr>
        <p:spPr>
          <a:xfrm>
            <a:off x="5650762" y="1366599"/>
            <a:ext cx="2640505" cy="37083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914400">
              <a:defRPr>
                <a:latin typeface="Calibri"/>
                <a:ea typeface="Calibri"/>
                <a:cs typeface="Calibri"/>
                <a:sym typeface="Calibri"/>
              </a:defRPr>
            </a:lvl1pPr>
          </a:lstStyle>
          <a:p>
            <a:pPr lvl="0"/>
            <a:r>
              <a:t>Nomura  research Institute </a:t>
            </a:r>
          </a:p>
        </p:txBody>
      </p:sp>
      <p:sp>
        <p:nvSpPr>
          <p:cNvPr id="318" name="Shape 318"/>
          <p:cNvSpPr/>
          <p:nvPr/>
        </p:nvSpPr>
        <p:spPr>
          <a:xfrm>
            <a:off x="7090371" y="6421970"/>
            <a:ext cx="1901127" cy="37083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914400">
              <a:defRPr>
                <a:latin typeface="Calibri"/>
                <a:ea typeface="Calibri"/>
                <a:cs typeface="Calibri"/>
                <a:sym typeface="Calibri"/>
              </a:defRPr>
            </a:lvl1pPr>
          </a:lstStyle>
          <a:p>
            <a:pPr lvl="0"/>
            <a:r>
              <a:t>Y.Okada ALCW2015</a:t>
            </a: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p:cNvSpPr>
          <p:nvPr>
            <p:ph type="sldNum" sz="quarter" idx="2"/>
          </p:nvPr>
        </p:nvSpPr>
        <p:spPr>
          <a:xfrm>
            <a:off x="6457950" y="6221732"/>
            <a:ext cx="2057400" cy="269239"/>
          </a:xfrm>
          <a:prstGeom prst="rect">
            <a:avLst/>
          </a:prstGeom>
          <a:extLst>
            <a:ext uri="{C572A759-6A51-4108-AA02-DFA0A04FC94B}">
              <ma14:wrappingTextBoxFlag xmlns:ma14="http://schemas.microsoft.com/office/mac/drawingml/2011/main" val="1"/>
            </a:ext>
          </a:extLst>
        </p:spPr>
        <p:txBody>
          <a:bodyPr>
            <a:normAutofit/>
          </a:bodyPr>
          <a:lstStyle/>
          <a:p>
            <a:pPr lvl="0">
              <a:defRPr sz="1800">
                <a:solidFill>
                  <a:srgbClr val="000000"/>
                </a:solidFill>
              </a:defRPr>
            </a:pPr>
            <a:fld id="{86CB4B4D-7CA3-9044-876B-883B54F8677D}" type="slidenum">
              <a:rPr sz="1200">
                <a:solidFill>
                  <a:srgbClr val="888888"/>
                </a:solidFill>
              </a:rPr>
              <a:t>16</a:t>
            </a:fld>
            <a:endParaRPr sz="1200">
              <a:solidFill>
                <a:srgbClr val="888888"/>
              </a:solidFill>
            </a:endParaRPr>
          </a:p>
        </p:txBody>
      </p:sp>
      <p:sp>
        <p:nvSpPr>
          <p:cNvPr id="321" name="Shape 321"/>
          <p:cNvSpPr/>
          <p:nvPr/>
        </p:nvSpPr>
        <p:spPr>
          <a:xfrm>
            <a:off x="1103970" y="735979"/>
            <a:ext cx="1758463" cy="377189"/>
          </a:xfrm>
          <a:prstGeom prst="rect">
            <a:avLst/>
          </a:prstGeom>
          <a:gradFill>
            <a:gsLst>
              <a:gs pos="0">
                <a:srgbClr val="B0CBE9"/>
              </a:gs>
              <a:gs pos="50000">
                <a:srgbClr val="A1C1E5"/>
              </a:gs>
              <a:gs pos="100000">
                <a:srgbClr val="91B9E4"/>
              </a:gs>
            </a:gsLst>
            <a:lin ang="5400000"/>
          </a:gradFill>
          <a:ln w="6350">
            <a:solidFill>
              <a:srgbClr val="5B9BD5"/>
            </a:solidFill>
            <a:miter/>
          </a:ln>
          <a:extLst>
            <a:ext uri="{C572A759-6A51-4108-AA02-DFA0A04FC94B}">
              <ma14:wrappingTextBoxFlag xmlns:ma14="http://schemas.microsoft.com/office/mac/drawingml/2011/main" val="1"/>
            </a:ext>
          </a:extLst>
        </p:spPr>
        <p:txBody>
          <a:bodyPr wrap="none" lIns="0" tIns="0" rIns="0" bIns="0">
            <a:spAutoFit/>
          </a:bodyPr>
          <a:lstStyle>
            <a:lvl1pPr defTabSz="914400">
              <a:defRPr>
                <a:latin typeface="Calibri"/>
                <a:ea typeface="Calibri"/>
                <a:cs typeface="Calibri"/>
                <a:sym typeface="Calibri"/>
              </a:defRPr>
            </a:lvl1pPr>
          </a:lstStyle>
          <a:p>
            <a:pPr lvl="0"/>
            <a:r>
              <a:t>Plan from now on</a:t>
            </a:r>
          </a:p>
        </p:txBody>
      </p:sp>
      <p:sp>
        <p:nvSpPr>
          <p:cNvPr id="322" name="Shape 322"/>
          <p:cNvSpPr/>
          <p:nvPr/>
        </p:nvSpPr>
        <p:spPr>
          <a:xfrm>
            <a:off x="1103970" y="1572320"/>
            <a:ext cx="6523465" cy="14884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defTabSz="914400"/>
            <a:r>
              <a:rPr>
                <a:latin typeface="Calibri"/>
                <a:ea typeface="Calibri"/>
                <a:cs typeface="Calibri"/>
                <a:sym typeface="Calibri"/>
              </a:rPr>
              <a:t>4</a:t>
            </a:r>
            <a:r>
              <a:rPr baseline="30000">
                <a:latin typeface="Calibri"/>
                <a:ea typeface="Calibri"/>
                <a:cs typeface="Calibri"/>
                <a:sym typeface="Calibri"/>
              </a:rPr>
              <a:t>th</a:t>
            </a:r>
            <a:r>
              <a:rPr>
                <a:latin typeface="Calibri"/>
                <a:ea typeface="Calibri"/>
                <a:cs typeface="Calibri"/>
                <a:sym typeface="Calibri"/>
              </a:rPr>
              <a:t> and 5</a:t>
            </a:r>
            <a:r>
              <a:rPr baseline="30000">
                <a:latin typeface="Calibri"/>
                <a:ea typeface="Calibri"/>
                <a:cs typeface="Calibri"/>
                <a:sym typeface="Calibri"/>
              </a:rPr>
              <a:t>th</a:t>
            </a:r>
            <a:r>
              <a:rPr>
                <a:latin typeface="Calibri"/>
                <a:ea typeface="Calibri"/>
                <a:cs typeface="Calibri"/>
                <a:sym typeface="Calibri"/>
              </a:rPr>
              <a:t> meetings are planned in June 2015</a:t>
            </a:r>
          </a:p>
          <a:p>
            <a:pPr lvl="0" defTabSz="914400"/>
            <a:endParaRPr>
              <a:latin typeface="Calibri"/>
              <a:ea typeface="Calibri"/>
              <a:cs typeface="Calibri"/>
              <a:sym typeface="Calibri"/>
            </a:endParaRPr>
          </a:p>
          <a:p>
            <a:pPr lvl="0" defTabSz="914400"/>
            <a:r>
              <a:rPr>
                <a:latin typeface="Calibri"/>
                <a:ea typeface="Calibri"/>
                <a:cs typeface="Calibri"/>
                <a:sym typeface="Calibri"/>
              </a:rPr>
              <a:t>Set up a working group investigating manpower issues</a:t>
            </a:r>
          </a:p>
          <a:p>
            <a:pPr lvl="0" defTabSz="914400"/>
            <a:endParaRPr>
              <a:latin typeface="Calibri"/>
              <a:ea typeface="Calibri"/>
              <a:cs typeface="Calibri"/>
              <a:sym typeface="Calibri"/>
            </a:endParaRPr>
          </a:p>
          <a:p>
            <a:pPr lvl="0" defTabSz="914400"/>
            <a:r>
              <a:rPr>
                <a:latin typeface="Calibri"/>
                <a:ea typeface="Calibri"/>
                <a:cs typeface="Calibri"/>
                <a:sym typeface="Calibri"/>
              </a:rPr>
              <a:t>Research contract to investigate technical feasibility and R&amp;D status</a:t>
            </a:r>
          </a:p>
        </p:txBody>
      </p:sp>
      <p:sp>
        <p:nvSpPr>
          <p:cNvPr id="323" name="Shape 323"/>
          <p:cNvSpPr/>
          <p:nvPr/>
        </p:nvSpPr>
        <p:spPr>
          <a:xfrm>
            <a:off x="7090371" y="6421970"/>
            <a:ext cx="1901127" cy="37083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914400">
              <a:defRPr>
                <a:latin typeface="Calibri"/>
                <a:ea typeface="Calibri"/>
                <a:cs typeface="Calibri"/>
                <a:sym typeface="Calibri"/>
              </a:defRPr>
            </a:lvl1pPr>
          </a:lstStyle>
          <a:p>
            <a:pPr lvl="0"/>
            <a:r>
              <a:t>Y.Okada ALCW2015</a:t>
            </a:r>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2s.jpg"/>
          <p:cNvPicPr/>
          <p:nvPr/>
        </p:nvPicPr>
        <p:blipFill>
          <a:blip r:embed="rId2">
            <a:extLst/>
          </a:blip>
          <a:stretch>
            <a:fillRect/>
          </a:stretch>
        </p:blipFill>
        <p:spPr>
          <a:xfrm>
            <a:off x="-9795" y="-47968"/>
            <a:ext cx="4880579" cy="3230944"/>
          </a:xfrm>
          <a:prstGeom prst="rect">
            <a:avLst/>
          </a:prstGeom>
          <a:ln w="12700">
            <a:miter lim="400000"/>
          </a:ln>
        </p:spPr>
      </p:pic>
      <p:pic>
        <p:nvPicPr>
          <p:cNvPr id="326" name="1s.jpg"/>
          <p:cNvPicPr/>
          <p:nvPr/>
        </p:nvPicPr>
        <p:blipFill>
          <a:blip r:embed="rId3">
            <a:extLst/>
          </a:blip>
          <a:stretch>
            <a:fillRect/>
          </a:stretch>
        </p:blipFill>
        <p:spPr>
          <a:xfrm>
            <a:off x="-212036" y="2849566"/>
            <a:ext cx="5285061" cy="3963796"/>
          </a:xfrm>
          <a:prstGeom prst="rect">
            <a:avLst/>
          </a:prstGeom>
          <a:ln w="12700">
            <a:miter lim="400000"/>
          </a:ln>
        </p:spPr>
      </p:pic>
      <p:pic>
        <p:nvPicPr>
          <p:cNvPr id="327" name="5s.jpg"/>
          <p:cNvPicPr/>
          <p:nvPr/>
        </p:nvPicPr>
        <p:blipFill>
          <a:blip r:embed="rId4">
            <a:extLst/>
          </a:blip>
          <a:stretch>
            <a:fillRect/>
          </a:stretch>
        </p:blipFill>
        <p:spPr>
          <a:xfrm>
            <a:off x="4902634" y="1038371"/>
            <a:ext cx="4291861" cy="2862672"/>
          </a:xfrm>
          <a:prstGeom prst="rect">
            <a:avLst/>
          </a:prstGeom>
          <a:ln w="12700">
            <a:miter lim="400000"/>
          </a:ln>
        </p:spPr>
      </p:pic>
      <p:pic>
        <p:nvPicPr>
          <p:cNvPr id="328" name="14s.jpg"/>
          <p:cNvPicPr/>
          <p:nvPr/>
        </p:nvPicPr>
        <p:blipFill>
          <a:blip r:embed="rId5">
            <a:extLst/>
          </a:blip>
          <a:stretch>
            <a:fillRect/>
          </a:stretch>
        </p:blipFill>
        <p:spPr>
          <a:xfrm>
            <a:off x="4884896" y="3931223"/>
            <a:ext cx="4327336" cy="2886333"/>
          </a:xfrm>
          <a:prstGeom prst="rect">
            <a:avLst/>
          </a:prstGeom>
          <a:ln w="12700">
            <a:miter lim="400000"/>
          </a:ln>
        </p:spPr>
      </p:pic>
      <p:sp>
        <p:nvSpPr>
          <p:cNvPr id="329" name="Shape 329"/>
          <p:cNvSpPr>
            <a:spLocks noGrp="1"/>
          </p:cNvSpPr>
          <p:nvPr>
            <p:ph type="title"/>
          </p:nvPr>
        </p:nvSpPr>
        <p:spPr>
          <a:xfrm>
            <a:off x="5056858" y="-120086"/>
            <a:ext cx="3983413" cy="1372823"/>
          </a:xfrm>
          <a:prstGeom prst="rect">
            <a:avLst/>
          </a:prstGeom>
        </p:spPr>
        <p:txBody>
          <a:bodyPr/>
          <a:lstStyle>
            <a:lvl1pPr>
              <a:defRPr b="1">
                <a:latin typeface="Helvetica Neue"/>
                <a:ea typeface="Helvetica Neue"/>
                <a:cs typeface="Helvetica Neue"/>
                <a:sym typeface="Helvetica Neue"/>
              </a:defRPr>
            </a:lvl1pPr>
          </a:lstStyle>
          <a:p>
            <a:pPr lvl="0">
              <a:defRPr sz="1800" b="0"/>
            </a:pPr>
            <a:r>
              <a:rPr sz="5800" b="1"/>
              <a:t>ALCW2015</a:t>
            </a:r>
          </a:p>
        </p:txBody>
      </p:sp>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t>18</a:t>
            </a:fld>
            <a:endParaRPr sz="1200">
              <a:solidFill>
                <a:srgbClr val="888888"/>
              </a:solidFill>
            </a:endParaRPr>
          </a:p>
        </p:txBody>
      </p:sp>
      <p:pic>
        <p:nvPicPr>
          <p:cNvPr id="332" name="pasted-image.pdf"/>
          <p:cNvPicPr/>
          <p:nvPr/>
        </p:nvPicPr>
        <p:blipFill>
          <a:blip r:embed="rId2">
            <a:extLst/>
          </a:blip>
          <a:stretch>
            <a:fillRect/>
          </a:stretch>
        </p:blipFill>
        <p:spPr>
          <a:xfrm>
            <a:off x="0" y="0"/>
            <a:ext cx="9144000" cy="6858000"/>
          </a:xfrm>
          <a:prstGeom prst="rect">
            <a:avLst/>
          </a:prstGeom>
          <a:ln w="12700">
            <a:miter lim="400000"/>
          </a:ln>
        </p:spPr>
      </p:pic>
      <p:sp>
        <p:nvSpPr>
          <p:cNvPr id="333" name="Shape 333"/>
          <p:cNvSpPr/>
          <p:nvPr/>
        </p:nvSpPr>
        <p:spPr>
          <a:xfrm>
            <a:off x="6741421" y="6447818"/>
            <a:ext cx="1765061" cy="37083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defTabSz="914400"/>
            <a:r>
              <a:rPr>
                <a:solidFill>
                  <a:srgbClr val="FFFFFF"/>
                </a:solidFill>
                <a:latin typeface="Calibri"/>
                <a:ea typeface="Calibri"/>
                <a:cs typeface="Calibri"/>
                <a:sym typeface="Calibri"/>
              </a:rPr>
              <a:t>T.Mori ALCW2015</a:t>
            </a: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p:nvPr/>
        </p:nvSpPr>
        <p:spPr>
          <a:xfrm>
            <a:off x="195124" y="131184"/>
            <a:ext cx="8753752" cy="6949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defTabSz="457200">
              <a:spcBef>
                <a:spcPts val="1200"/>
              </a:spcBef>
            </a:pPr>
            <a:r>
              <a:rPr sz="1900">
                <a:latin typeface="Times New Roman"/>
                <a:ea typeface="Times New Roman"/>
                <a:cs typeface="Times New Roman"/>
                <a:sym typeface="Times New Roman"/>
              </a:rPr>
              <a:t>Statement on “Towards the realisation of the International Linear Collider” </a:t>
            </a:r>
            <a:endParaRPr sz="1200">
              <a:latin typeface="Times"/>
              <a:ea typeface="Times"/>
              <a:cs typeface="Times"/>
              <a:sym typeface="Times"/>
            </a:endParaRPr>
          </a:p>
          <a:p>
            <a:pPr lvl="0" defTabSz="457200"/>
            <a:endParaRPr sz="1200">
              <a:latin typeface="Times"/>
              <a:ea typeface="Times"/>
              <a:cs typeface="Times"/>
              <a:sym typeface="Times"/>
            </a:endParaRPr>
          </a:p>
          <a:p>
            <a:pPr lvl="0" defTabSz="457200">
              <a:spcBef>
                <a:spcPts val="1200"/>
              </a:spcBef>
            </a:pPr>
            <a:r>
              <a:rPr sz="1900">
                <a:latin typeface="Times New Roman"/>
                <a:ea typeface="Times New Roman"/>
                <a:cs typeface="Times New Roman"/>
                <a:sym typeface="Times New Roman"/>
              </a:rPr>
              <a:t>22 April 2015, Tokyo </a:t>
            </a:r>
            <a:endParaRPr sz="1200">
              <a:latin typeface="Times"/>
              <a:ea typeface="Times"/>
              <a:cs typeface="Times"/>
              <a:sym typeface="Times"/>
            </a:endParaRPr>
          </a:p>
          <a:p>
            <a:pPr lvl="0" defTabSz="457200">
              <a:spcBef>
                <a:spcPts val="1200"/>
              </a:spcBef>
            </a:pPr>
            <a:r>
              <a:rPr sz="1600">
                <a:latin typeface="Times New Roman"/>
                <a:ea typeface="Times New Roman"/>
                <a:cs typeface="Times New Roman"/>
                <a:sym typeface="Times New Roman"/>
              </a:rPr>
              <a:t>At the ILC Tokyo Symposium, held on 22 April 2015 at the Ito International Hall, Tokyo, Japan, the Linear Collider Collaboration (LCC) and the participants around the world at the Asian Linear Collider Workshop (ALCW) 2015 decided to issue a statement confirming their conviction of the scientific justification for a prompt realisation of the International Linear Collider (ILC). </a:t>
            </a:r>
            <a:endParaRPr sz="1200">
              <a:latin typeface="Times"/>
              <a:ea typeface="Times"/>
              <a:cs typeface="Times"/>
              <a:sym typeface="Times"/>
            </a:endParaRPr>
          </a:p>
          <a:p>
            <a:pPr marL="457200" lvl="0" indent="-457200" defTabSz="457200">
              <a:spcBef>
                <a:spcPts val="1200"/>
              </a:spcBef>
              <a:tabLst>
                <a:tab pos="139700" algn="l"/>
                <a:tab pos="457200" algn="l"/>
              </a:tabLst>
            </a:pPr>
            <a:r>
              <a:rPr sz="1600">
                <a:latin typeface="Times New Roman"/>
                <a:ea typeface="Times New Roman"/>
                <a:cs typeface="Times New Roman"/>
                <a:sym typeface="Times New Roman"/>
              </a:rPr>
              <a:t>	.	1)  The ILC’s role in particle physics is to explore with exquisite detail the time just after the beginning of the Universe. This research is unique and indispensable for a deep understanding of how our Universe began, how it evolved, and how it works today. We are eager to build and work at the facility. </a:t>
            </a:r>
            <a:r>
              <a:rPr sz="1200">
                <a:latin typeface="Times"/>
                <a:ea typeface="Times"/>
                <a:cs typeface="Times"/>
                <a:sym typeface="Times"/>
              </a:rPr>
              <a:t/>
            </a:r>
            <a:br>
              <a:rPr sz="1200">
                <a:latin typeface="Times"/>
                <a:ea typeface="Times"/>
                <a:cs typeface="Times"/>
                <a:sym typeface="Times"/>
              </a:rPr>
            </a:br>
            <a:endParaRPr sz="1200">
              <a:latin typeface="Times"/>
              <a:ea typeface="Times"/>
              <a:cs typeface="Times"/>
              <a:sym typeface="Times"/>
            </a:endParaRPr>
          </a:p>
          <a:p>
            <a:pPr marL="457200" lvl="0" indent="-457200" defTabSz="457200">
              <a:spcBef>
                <a:spcPts val="1200"/>
              </a:spcBef>
              <a:tabLst>
                <a:tab pos="139700" algn="l"/>
                <a:tab pos="457200" algn="l"/>
              </a:tabLst>
            </a:pPr>
            <a:r>
              <a:rPr sz="1600">
                <a:latin typeface="Times New Roman"/>
                <a:ea typeface="Times New Roman"/>
                <a:cs typeface="Times New Roman"/>
                <a:sym typeface="Times New Roman"/>
              </a:rPr>
              <a:t>	.	2)  The technical feasibility of the ILC has been demonstrated in the Technical Design Report. The ILC is ready to be built following the completion of an engineering-design phase. The project is now in a phase where governmental involvement should lead to a decision to realize the project. In this context we express our appreciation of the ongoing project assessment being undertaken by the Japanese government. </a:t>
            </a:r>
            <a:r>
              <a:rPr sz="1200">
                <a:latin typeface="Times"/>
                <a:ea typeface="Times"/>
                <a:cs typeface="Times"/>
                <a:sym typeface="Times"/>
              </a:rPr>
              <a:t/>
            </a:r>
            <a:br>
              <a:rPr sz="1200">
                <a:latin typeface="Times"/>
                <a:ea typeface="Times"/>
                <a:cs typeface="Times"/>
                <a:sym typeface="Times"/>
              </a:rPr>
            </a:br>
            <a:endParaRPr sz="1200">
              <a:latin typeface="Times"/>
              <a:ea typeface="Times"/>
              <a:cs typeface="Times"/>
              <a:sym typeface="Times"/>
            </a:endParaRPr>
          </a:p>
          <a:p>
            <a:pPr marL="457200" lvl="0" indent="-457200" defTabSz="457200">
              <a:spcBef>
                <a:spcPts val="1200"/>
              </a:spcBef>
              <a:tabLst>
                <a:tab pos="139700" algn="l"/>
                <a:tab pos="457200" algn="l"/>
              </a:tabLst>
            </a:pPr>
            <a:r>
              <a:rPr sz="1600">
                <a:latin typeface="Times New Roman"/>
                <a:ea typeface="Times New Roman"/>
                <a:cs typeface="Times New Roman"/>
                <a:sym typeface="Times New Roman"/>
              </a:rPr>
              <a:t>	.	3)  The ILC is one of the largest scientific projects ever proposed, on a similar scale to </a:t>
            </a:r>
            <a:r>
              <a:rPr sz="1200">
                <a:latin typeface="Times"/>
                <a:ea typeface="Times"/>
                <a:cs typeface="Times"/>
                <a:sym typeface="Times"/>
              </a:rPr>
              <a:t/>
            </a:r>
            <a:br>
              <a:rPr sz="1200">
                <a:latin typeface="Times"/>
                <a:ea typeface="Times"/>
                <a:cs typeface="Times"/>
                <a:sym typeface="Times"/>
              </a:rPr>
            </a:br>
            <a:r>
              <a:rPr sz="1600">
                <a:latin typeface="Times New Roman"/>
                <a:ea typeface="Times New Roman"/>
                <a:cs typeface="Times New Roman"/>
                <a:sym typeface="Times New Roman"/>
              </a:rPr>
              <a:t>requires the establishment of an international framework for sharing the cost and expertise among countries. </a:t>
            </a:r>
            <a:r>
              <a:rPr sz="1600">
                <a:solidFill>
                  <a:srgbClr val="FF2600"/>
                </a:solidFill>
                <a:latin typeface="Times New Roman"/>
                <a:ea typeface="Times New Roman"/>
                <a:cs typeface="Times New Roman"/>
                <a:sym typeface="Times New Roman"/>
              </a:rPr>
              <a:t>We </a:t>
            </a:r>
            <a:r>
              <a:rPr sz="1600">
                <a:latin typeface="Times New Roman"/>
                <a:ea typeface="Times New Roman"/>
                <a:cs typeface="Times New Roman"/>
                <a:sym typeface="Times New Roman"/>
              </a:rPr>
              <a:t>therefore intend to facilitate discussions between governments and funding authorities to achieve this goal as soon as possible. </a:t>
            </a:r>
            <a:r>
              <a:rPr sz="1200">
                <a:latin typeface="Times"/>
                <a:ea typeface="Times"/>
                <a:cs typeface="Times"/>
                <a:sym typeface="Times"/>
              </a:rPr>
              <a:t/>
            </a:r>
            <a:br>
              <a:rPr sz="1200">
                <a:latin typeface="Times"/>
                <a:ea typeface="Times"/>
                <a:cs typeface="Times"/>
                <a:sym typeface="Times"/>
              </a:rPr>
            </a:br>
            <a:endParaRPr sz="1200">
              <a:latin typeface="Times"/>
              <a:ea typeface="Times"/>
              <a:cs typeface="Times"/>
              <a:sym typeface="Times"/>
            </a:endParaRPr>
          </a:p>
          <a:p>
            <a:pPr lvl="0" defTabSz="457200">
              <a:spcBef>
                <a:spcPts val="1200"/>
              </a:spcBef>
            </a:pPr>
            <a:r>
              <a:rPr sz="1600">
                <a:latin typeface="Times New Roman"/>
                <a:ea typeface="Times New Roman"/>
                <a:cs typeface="Times New Roman"/>
                <a:sym typeface="Times New Roman"/>
              </a:rPr>
              <a:t>Lyn Evans</a:t>
            </a:r>
            <a:br>
              <a:rPr sz="1600">
                <a:latin typeface="Times New Roman"/>
                <a:ea typeface="Times New Roman"/>
                <a:cs typeface="Times New Roman"/>
                <a:sym typeface="Times New Roman"/>
              </a:rPr>
            </a:br>
            <a:r>
              <a:rPr sz="1600">
                <a:latin typeface="Times New Roman"/>
                <a:ea typeface="Times New Roman"/>
                <a:cs typeface="Times New Roman"/>
                <a:sym typeface="Times New Roman"/>
              </a:rPr>
              <a:t>Director of the LCC, on behalf of the LCC and scientists at the ALCW 2015. </a:t>
            </a:r>
            <a:endParaRPr sz="1200">
              <a:latin typeface="Times"/>
              <a:ea typeface="Times"/>
              <a:cs typeface="Times"/>
              <a:sym typeface="Times"/>
            </a:endParaRP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prstGeom prst="rect">
            <a:avLst/>
          </a:prstGeom>
        </p:spPr>
        <p:txBody>
          <a:bodyPr/>
          <a:lstStyle>
            <a:lvl1pPr>
              <a:defRPr b="1">
                <a:latin typeface="Helvetica Neue"/>
                <a:ea typeface="Helvetica Neue"/>
                <a:cs typeface="Helvetica Neue"/>
                <a:sym typeface="Helvetica Neue"/>
              </a:defRPr>
            </a:lvl1pPr>
          </a:lstStyle>
          <a:p>
            <a:pPr lvl="0">
              <a:defRPr sz="1800" b="0"/>
            </a:pPr>
            <a:r>
              <a:rPr sz="5800" b="1"/>
              <a:t>MEXT’s ILC Review</a:t>
            </a:r>
          </a:p>
        </p:txBody>
      </p:sp>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p:cNvSpPr>
          <p:nvPr>
            <p:ph type="title"/>
          </p:nvPr>
        </p:nvSpPr>
        <p:spPr>
          <a:xfrm>
            <a:off x="776652" y="353025"/>
            <a:ext cx="7358063" cy="6432797"/>
          </a:xfrm>
          <a:prstGeom prst="rect">
            <a:avLst/>
          </a:prstGeom>
        </p:spPr>
        <p:txBody>
          <a:bodyPr/>
          <a:lstStyle/>
          <a:p>
            <a:pPr lvl="0">
              <a:defRPr sz="1800"/>
            </a:pPr>
            <a:r>
              <a:rPr sz="5800" b="1">
                <a:latin typeface="Helvetica Neue"/>
                <a:ea typeface="Helvetica Neue"/>
                <a:cs typeface="Helvetica Neue"/>
                <a:sym typeface="Helvetica Neue"/>
              </a:rPr>
              <a:t>Government-to-Government</a:t>
            </a:r>
          </a:p>
          <a:p>
            <a:pPr lvl="0">
              <a:defRPr sz="1800"/>
            </a:pPr>
            <a:r>
              <a:rPr sz="5800" b="1">
                <a:latin typeface="Helvetica Neue"/>
                <a:ea typeface="Helvetica Neue"/>
                <a:cs typeface="Helvetica Neue"/>
                <a:sym typeface="Helvetica Neue"/>
              </a:rPr>
              <a:t>Talks</a:t>
            </a:r>
          </a:p>
          <a:p>
            <a:pPr lvl="0">
              <a:defRPr sz="1800"/>
            </a:pPr>
            <a:endParaRPr sz="5800" b="1">
              <a:latin typeface="Helvetica Neue"/>
              <a:ea typeface="Helvetica Neue"/>
              <a:cs typeface="Helvetica Neue"/>
              <a:sym typeface="Helvetica Neue"/>
            </a:endParaRPr>
          </a:p>
          <a:p>
            <a:pPr lvl="0">
              <a:defRPr sz="1800"/>
            </a:pPr>
            <a:r>
              <a:rPr sz="3700" b="1">
                <a:latin typeface="Helvetica Neue"/>
                <a:ea typeface="Helvetica Neue"/>
                <a:cs typeface="Helvetica Neue"/>
                <a:sym typeface="Helvetica Neue"/>
              </a:rPr>
              <a:t>See Satoru’s talk</a:t>
            </a:r>
          </a:p>
          <a:p>
            <a:pPr lvl="0">
              <a:defRPr sz="1800"/>
            </a:pPr>
            <a:r>
              <a:rPr sz="3700" b="1">
                <a:latin typeface="Helvetica Neue"/>
                <a:ea typeface="Helvetica Neue"/>
                <a:cs typeface="Helvetica Neue"/>
                <a:sym typeface="Helvetica Neue"/>
              </a:rPr>
              <a:t>at ALCW2015</a:t>
            </a:r>
          </a:p>
        </p:txBody>
      </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t>21</a:t>
            </a:fld>
            <a:endParaRPr sz="1200">
              <a:solidFill>
                <a:srgbClr val="888888"/>
              </a:solidFill>
            </a:endParaRPr>
          </a:p>
        </p:txBody>
      </p:sp>
      <p:pic>
        <p:nvPicPr>
          <p:cNvPr id="344" name="pasted-image.pdf"/>
          <p:cNvPicPr/>
          <p:nvPr/>
        </p:nvPicPr>
        <p:blipFill>
          <a:blip r:embed="rId2">
            <a:extLst/>
          </a:blip>
          <a:stretch>
            <a:fillRect/>
          </a:stretch>
        </p:blipFill>
        <p:spPr>
          <a:xfrm>
            <a:off x="0" y="0"/>
            <a:ext cx="9144000" cy="6858000"/>
          </a:xfrm>
          <a:prstGeom prst="rect">
            <a:avLst/>
          </a:prstGeom>
          <a:ln w="12700">
            <a:miter lim="400000"/>
          </a:ln>
        </p:spPr>
      </p:pic>
      <p:sp>
        <p:nvSpPr>
          <p:cNvPr id="345" name="Shape 345"/>
          <p:cNvSpPr/>
          <p:nvPr/>
        </p:nvSpPr>
        <p:spPr>
          <a:xfrm>
            <a:off x="6741421" y="6447818"/>
            <a:ext cx="2255524" cy="37083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defTabSz="914400"/>
            <a:r>
              <a:rPr>
                <a:latin typeface="Calibri"/>
                <a:ea typeface="Calibri"/>
                <a:cs typeface="Calibri"/>
                <a:sym typeface="Calibri"/>
              </a:rPr>
              <a:t>S.Yamashita ALCW2015</a:t>
            </a:r>
          </a:p>
        </p:txBody>
      </p:sp>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p:cNvSpPr>
          <p:nvPr>
            <p:ph type="title"/>
          </p:nvPr>
        </p:nvSpPr>
        <p:spPr>
          <a:xfrm>
            <a:off x="776652" y="353025"/>
            <a:ext cx="7358063" cy="6432797"/>
          </a:xfrm>
          <a:prstGeom prst="rect">
            <a:avLst/>
          </a:prstGeom>
        </p:spPr>
        <p:txBody>
          <a:bodyPr/>
          <a:lstStyle/>
          <a:p>
            <a:pPr lvl="0">
              <a:defRPr sz="1800"/>
            </a:pPr>
            <a:r>
              <a:rPr sz="5800" b="1">
                <a:latin typeface="Helvetica Neue"/>
                <a:ea typeface="Helvetica Neue"/>
                <a:cs typeface="Helvetica Neue"/>
                <a:sym typeface="Helvetica Neue"/>
              </a:rPr>
              <a:t>Running Scenario</a:t>
            </a:r>
          </a:p>
          <a:p>
            <a:pPr lvl="0">
              <a:defRPr sz="1800"/>
            </a:pPr>
            <a:endParaRPr sz="5800" b="1">
              <a:latin typeface="Helvetica Neue"/>
              <a:ea typeface="Helvetica Neue"/>
              <a:cs typeface="Helvetica Neue"/>
              <a:sym typeface="Helvetica Neue"/>
            </a:endParaRPr>
          </a:p>
          <a:p>
            <a:pPr lvl="0">
              <a:defRPr sz="1800"/>
            </a:pPr>
            <a:r>
              <a:rPr sz="3700" b="1">
                <a:latin typeface="Helvetica Neue"/>
                <a:ea typeface="Helvetica Neue"/>
                <a:cs typeface="Helvetica Neue"/>
                <a:sym typeface="Helvetica Neue"/>
              </a:rPr>
              <a:t>See Jim Brau’s talk</a:t>
            </a:r>
          </a:p>
          <a:p>
            <a:pPr lvl="0">
              <a:defRPr sz="1800"/>
            </a:pPr>
            <a:r>
              <a:rPr sz="3700" b="1">
                <a:latin typeface="Helvetica Neue"/>
                <a:ea typeface="Helvetica Neue"/>
                <a:cs typeface="Helvetica Neue"/>
                <a:sym typeface="Helvetica Neue"/>
              </a:rPr>
              <a:t>at ALCW2015</a:t>
            </a:r>
          </a:p>
        </p:txBody>
      </p:sp>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pasted-image.pdf"/>
          <p:cNvPicPr/>
          <p:nvPr/>
        </p:nvPicPr>
        <p:blipFill>
          <a:blip r:embed="rId2">
            <a:extLst/>
          </a:blip>
          <a:stretch>
            <a:fillRect/>
          </a:stretch>
        </p:blipFill>
        <p:spPr>
          <a:xfrm>
            <a:off x="96419" y="-29404"/>
            <a:ext cx="8951163" cy="6916808"/>
          </a:xfrm>
          <a:prstGeom prst="rect">
            <a:avLst/>
          </a:prstGeom>
          <a:ln w="3175">
            <a:miter lim="400000"/>
          </a:ln>
        </p:spPr>
      </p:pic>
      <p:sp>
        <p:nvSpPr>
          <p:cNvPr id="350" name="Shape 350"/>
          <p:cNvSpPr/>
          <p:nvPr/>
        </p:nvSpPr>
        <p:spPr>
          <a:xfrm>
            <a:off x="6899098" y="554041"/>
            <a:ext cx="1555306" cy="306844"/>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ctr" defTabSz="584200">
              <a:defRPr sz="1600" b="1" i="1">
                <a:solidFill>
                  <a:srgbClr val="FF2600"/>
                </a:solidFill>
                <a:latin typeface="Helvetica Neue"/>
                <a:ea typeface="Helvetica Neue"/>
                <a:cs typeface="Helvetica Neue"/>
                <a:sym typeface="Helvetica Neue"/>
              </a:defRPr>
            </a:lvl1pPr>
          </a:lstStyle>
          <a:p>
            <a:pPr lvl="0">
              <a:defRPr sz="1800" b="0" i="0">
                <a:solidFill>
                  <a:srgbClr val="000000"/>
                </a:solidFill>
              </a:defRPr>
            </a:pPr>
            <a:r>
              <a:rPr sz="1600" b="1" i="1">
                <a:solidFill>
                  <a:srgbClr val="FF2600"/>
                </a:solidFill>
              </a:rPr>
              <a:t>Recommended</a:t>
            </a:r>
          </a:p>
        </p:txBody>
      </p:sp>
      <p:sp>
        <p:nvSpPr>
          <p:cNvPr id="351" name="Shape 351"/>
          <p:cNvSpPr/>
          <p:nvPr/>
        </p:nvSpPr>
        <p:spPr>
          <a:xfrm>
            <a:off x="4496795" y="97062"/>
            <a:ext cx="4211137" cy="2945934"/>
          </a:xfrm>
          <a:prstGeom prst="rect">
            <a:avLst/>
          </a:prstGeom>
          <a:ln w="38100">
            <a:solidFill>
              <a:srgbClr val="FF2600"/>
            </a:solidFill>
            <a:miter lim="400000"/>
          </a:ln>
        </p:spPr>
        <p:txBody>
          <a:bodyPr lIns="35718" tIns="35718" rIns="35718" bIns="35718" anchor="ctr"/>
          <a:lstStyle/>
          <a:p>
            <a:pPr lvl="0" algn="ctr" defTabSz="584200">
              <a:defRPr sz="1600">
                <a:solidFill>
                  <a:srgbClr val="FFFFFF"/>
                </a:solidFill>
                <a:latin typeface="ヒラギノ角ゴ ProN W3"/>
                <a:ea typeface="ヒラギノ角ゴ ProN W3"/>
                <a:cs typeface="ヒラギノ角ゴ ProN W3"/>
                <a:sym typeface="ヒラギノ角ゴ ProN W3"/>
              </a:defRPr>
            </a:pPr>
            <a:endParaRPr/>
          </a:p>
        </p:txBody>
      </p:sp>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t>24</a:t>
            </a:fld>
            <a:endParaRPr sz="1200">
              <a:solidFill>
                <a:srgbClr val="888888"/>
              </a:solidFill>
            </a:endParaRPr>
          </a:p>
        </p:txBody>
      </p:sp>
      <p:pic>
        <p:nvPicPr>
          <p:cNvPr id="354" name="pasted-image.tif"/>
          <p:cNvPicPr/>
          <p:nvPr/>
        </p:nvPicPr>
        <p:blipFill>
          <a:blip r:embed="rId2">
            <a:extLst/>
          </a:blip>
          <a:stretch>
            <a:fillRect/>
          </a:stretch>
        </p:blipFill>
        <p:spPr>
          <a:xfrm>
            <a:off x="0" y="1465952"/>
            <a:ext cx="9144000" cy="3926095"/>
          </a:xfrm>
          <a:prstGeom prst="rect">
            <a:avLst/>
          </a:prstGeom>
          <a:ln w="12700">
            <a:miter lim="400000"/>
          </a:ln>
        </p:spPr>
      </p:pic>
      <p:sp>
        <p:nvSpPr>
          <p:cNvPr id="355" name="Shape 355"/>
          <p:cNvSpPr/>
          <p:nvPr/>
        </p:nvSpPr>
        <p:spPr>
          <a:xfrm>
            <a:off x="167228" y="2875739"/>
            <a:ext cx="8945692" cy="612027"/>
          </a:xfrm>
          <a:prstGeom prst="rect">
            <a:avLst/>
          </a:prstGeom>
          <a:ln w="38100">
            <a:solidFill>
              <a:srgbClr val="FF2600"/>
            </a:solidFill>
            <a:miter lim="400000"/>
          </a:ln>
        </p:spPr>
        <p:txBody>
          <a:bodyPr lIns="35718" tIns="35718" rIns="35718" bIns="35718" anchor="ctr"/>
          <a:lstStyle/>
          <a:p>
            <a:pPr lvl="0" algn="ctr" defTabSz="584200">
              <a:defRPr sz="1600">
                <a:solidFill>
                  <a:srgbClr val="FFFFFF"/>
                </a:solidFill>
                <a:latin typeface="ヒラギノ角ゴ ProN W3"/>
                <a:ea typeface="ヒラギノ角ゴ ProN W3"/>
                <a:cs typeface="ヒラギノ角ゴ ProN W3"/>
                <a:sym typeface="ヒラギノ角ゴ ProN W3"/>
              </a:defRPr>
            </a:pPr>
            <a:endParaRPr/>
          </a:p>
        </p:txBody>
      </p:sp>
    </p:spTree>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pasted-image.pdf"/>
          <p:cNvPicPr/>
          <p:nvPr/>
        </p:nvPicPr>
        <p:blipFill>
          <a:blip r:embed="rId2">
            <a:extLst/>
          </a:blip>
          <a:stretch>
            <a:fillRect/>
          </a:stretch>
        </p:blipFill>
        <p:spPr>
          <a:xfrm>
            <a:off x="14781" y="11085"/>
            <a:ext cx="9114438" cy="6835830"/>
          </a:xfrm>
          <a:prstGeom prst="rect">
            <a:avLst/>
          </a:prstGeom>
          <a:ln w="3175">
            <a:miter lim="400000"/>
          </a:ln>
        </p:spPr>
      </p:pic>
      <p:sp>
        <p:nvSpPr>
          <p:cNvPr id="358" name="Shape 358"/>
          <p:cNvSpPr/>
          <p:nvPr/>
        </p:nvSpPr>
        <p:spPr>
          <a:xfrm>
            <a:off x="5582565" y="4998096"/>
            <a:ext cx="2656244" cy="306844"/>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584200">
              <a:defRPr sz="1600" b="1" i="1">
                <a:solidFill>
                  <a:srgbClr val="FF2600"/>
                </a:solidFill>
                <a:latin typeface="Helvetica Neue"/>
                <a:ea typeface="Helvetica Neue"/>
                <a:cs typeface="Helvetica Neue"/>
                <a:sym typeface="Helvetica Neue"/>
              </a:defRPr>
            </a:lvl1pPr>
          </a:lstStyle>
          <a:p>
            <a:pPr lvl="0">
              <a:defRPr sz="1800" b="0" i="0">
                <a:solidFill>
                  <a:srgbClr val="000000"/>
                </a:solidFill>
              </a:defRPr>
            </a:pPr>
            <a:r>
              <a:rPr sz="1600" b="1" i="1">
                <a:solidFill>
                  <a:srgbClr val="FF2600"/>
                </a:solidFill>
              </a:rPr>
              <a:t>Most couplings reach &lt;1%</a:t>
            </a:r>
          </a:p>
        </p:txBody>
      </p:sp>
      <p:sp>
        <p:nvSpPr>
          <p:cNvPr id="359" name="Shape 359"/>
          <p:cNvSpPr/>
          <p:nvPr/>
        </p:nvSpPr>
        <p:spPr>
          <a:xfrm>
            <a:off x="5618850" y="3325843"/>
            <a:ext cx="2855583" cy="789444"/>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p>
            <a:pPr lvl="0" defTabSz="584200"/>
            <a:r>
              <a:rPr sz="1600" b="1" i="1">
                <a:solidFill>
                  <a:srgbClr val="FF2600"/>
                </a:solidFill>
                <a:latin typeface="Helvetica Neue"/>
                <a:ea typeface="Helvetica Neue"/>
                <a:cs typeface="Helvetica Neue"/>
                <a:sym typeface="Helvetica Neue"/>
              </a:rPr>
              <a:t>Self-coupling reaches &lt;30%</a:t>
            </a:r>
          </a:p>
          <a:p>
            <a:pPr lvl="0" defTabSz="584200"/>
            <a:r>
              <a:rPr sz="1600" b="1" i="1">
                <a:solidFill>
                  <a:srgbClr val="FF2600"/>
                </a:solidFill>
                <a:latin typeface="Helvetica Neue"/>
                <a:ea typeface="Helvetica Neue"/>
                <a:cs typeface="Helvetica Neue"/>
                <a:sym typeface="Helvetica Neue"/>
              </a:rPr>
              <a:t>for SM case.</a:t>
            </a:r>
          </a:p>
          <a:p>
            <a:pPr lvl="0" defTabSz="584200"/>
            <a:r>
              <a:rPr sz="1600" b="1" i="1">
                <a:solidFill>
                  <a:srgbClr val="FF2600"/>
                </a:solidFill>
                <a:latin typeface="Helvetica Neue"/>
                <a:ea typeface="Helvetica Neue"/>
                <a:cs typeface="Helvetica Neue"/>
                <a:sym typeface="Helvetica Neue"/>
              </a:rPr>
              <a:t>&lt;15% if lamda=2xSM</a:t>
            </a:r>
          </a:p>
        </p:txBody>
      </p:sp>
    </p:spTree>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pasted-image.pdf"/>
          <p:cNvPicPr/>
          <p:nvPr/>
        </p:nvPicPr>
        <p:blipFill>
          <a:blip r:embed="rId2">
            <a:extLst/>
          </a:blip>
          <a:stretch>
            <a:fillRect/>
          </a:stretch>
        </p:blipFill>
        <p:spPr>
          <a:xfrm>
            <a:off x="39186" y="-73629"/>
            <a:ext cx="9065628" cy="7005258"/>
          </a:xfrm>
          <a:prstGeom prst="rect">
            <a:avLst/>
          </a:prstGeom>
          <a:ln w="3175">
            <a:miter lim="400000"/>
          </a:ln>
        </p:spPr>
      </p:pic>
      <p:sp>
        <p:nvSpPr>
          <p:cNvPr id="362" name="Shape 362"/>
          <p:cNvSpPr/>
          <p:nvPr/>
        </p:nvSpPr>
        <p:spPr>
          <a:xfrm>
            <a:off x="1469514" y="5860684"/>
            <a:ext cx="6418674" cy="434741"/>
          </a:xfrm>
          <a:prstGeom prst="rect">
            <a:avLst/>
          </a:prstGeom>
          <a:ln w="38100">
            <a:solidFill>
              <a:srgbClr val="FF2600"/>
            </a:solidFill>
            <a:miter lim="400000"/>
          </a:ln>
        </p:spPr>
        <p:txBody>
          <a:bodyPr lIns="35718" tIns="35718" rIns="35718" bIns="35718" anchor="ctr"/>
          <a:lstStyle/>
          <a:p>
            <a:pPr lvl="0" algn="ctr" defTabSz="584200">
              <a:defRPr sz="1600">
                <a:solidFill>
                  <a:srgbClr val="FFFFFF"/>
                </a:solidFill>
                <a:latin typeface="ヒラギノ角ゴ ProN W3"/>
                <a:ea typeface="ヒラギノ角ゴ ProN W3"/>
                <a:cs typeface="ヒラギノ角ゴ ProN W3"/>
                <a:sym typeface="ヒラギノ角ゴ ProN W3"/>
              </a:defRPr>
            </a:pPr>
            <a:endParaRPr/>
          </a:p>
        </p:txBody>
      </p:sp>
    </p:spTree>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pasted-image.pdf"/>
          <p:cNvPicPr/>
          <p:nvPr/>
        </p:nvPicPr>
        <p:blipFill>
          <a:blip r:embed="rId2">
            <a:extLst/>
          </a:blip>
          <a:stretch>
            <a:fillRect/>
          </a:stretch>
        </p:blipFill>
        <p:spPr>
          <a:xfrm>
            <a:off x="-135442" y="-101581"/>
            <a:ext cx="9414884" cy="7061162"/>
          </a:xfrm>
          <a:prstGeom prst="rect">
            <a:avLst/>
          </a:prstGeom>
          <a:ln w="3175">
            <a:miter lim="400000"/>
          </a:ln>
        </p:spPr>
      </p:pic>
      <p:sp>
        <p:nvSpPr>
          <p:cNvPr id="365" name="Shape 365"/>
          <p:cNvSpPr/>
          <p:nvPr/>
        </p:nvSpPr>
        <p:spPr>
          <a:xfrm>
            <a:off x="1493081" y="6388734"/>
            <a:ext cx="3883166" cy="430897"/>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584200">
              <a:defRPr sz="2400" b="1" i="1">
                <a:solidFill>
                  <a:srgbClr val="FF2600"/>
                </a:solidFill>
                <a:latin typeface="Helvetica Neue"/>
                <a:ea typeface="Helvetica Neue"/>
                <a:cs typeface="Helvetica Neue"/>
                <a:sym typeface="Helvetica Neue"/>
              </a:defRPr>
            </a:lvl1pPr>
          </a:lstStyle>
          <a:p>
            <a:pPr lvl="0">
              <a:defRPr sz="1800" b="0" i="0">
                <a:solidFill>
                  <a:srgbClr val="000000"/>
                </a:solidFill>
              </a:defRPr>
            </a:pPr>
            <a:r>
              <a:rPr sz="2400" b="1" i="1">
                <a:solidFill>
                  <a:srgbClr val="FF2600"/>
                </a:solidFill>
              </a:rPr>
              <a:t>ZHH-vvHH complimentary</a:t>
            </a:r>
          </a:p>
        </p:txBody>
      </p:sp>
      <p:sp>
        <p:nvSpPr>
          <p:cNvPr id="366" name="Shape 366"/>
          <p:cNvSpPr/>
          <p:nvPr/>
        </p:nvSpPr>
        <p:spPr>
          <a:xfrm>
            <a:off x="4523018" y="5564626"/>
            <a:ext cx="3888407" cy="592242"/>
          </a:xfrm>
          <a:prstGeom prst="rect">
            <a:avLst/>
          </a:prstGeom>
          <a:ln w="38100">
            <a:solidFill>
              <a:srgbClr val="FF2600"/>
            </a:solidFill>
            <a:miter lim="400000"/>
          </a:ln>
        </p:spPr>
        <p:txBody>
          <a:bodyPr lIns="35718" tIns="35718" rIns="35718" bIns="35718" anchor="ctr"/>
          <a:lstStyle/>
          <a:p>
            <a:pPr lvl="0" algn="ctr" defTabSz="584200">
              <a:defRPr sz="1600">
                <a:solidFill>
                  <a:srgbClr val="FFFFFF"/>
                </a:solidFill>
                <a:latin typeface="ヒラギノ角ゴ ProN W3"/>
                <a:ea typeface="ヒラギノ角ゴ ProN W3"/>
                <a:cs typeface="ヒラギノ角ゴ ProN W3"/>
                <a:sym typeface="ヒラギノ角ゴ ProN W3"/>
              </a:defRPr>
            </a:pPr>
            <a:endParaRPr/>
          </a:p>
        </p:txBody>
      </p:sp>
    </p:spTree>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pasted-image.pdf"/>
          <p:cNvPicPr/>
          <p:nvPr/>
        </p:nvPicPr>
        <p:blipFill>
          <a:blip r:embed="rId2">
            <a:extLst/>
          </a:blip>
          <a:stretch>
            <a:fillRect/>
          </a:stretch>
        </p:blipFill>
        <p:spPr>
          <a:xfrm>
            <a:off x="60342" y="45256"/>
            <a:ext cx="9144001" cy="6858001"/>
          </a:xfrm>
          <a:prstGeom prst="rect">
            <a:avLst/>
          </a:prstGeom>
          <a:ln w="3175">
            <a:miter lim="400000"/>
          </a:ln>
        </p:spPr>
      </p:pic>
      <p:sp>
        <p:nvSpPr>
          <p:cNvPr id="369" name="Shape 369"/>
          <p:cNvSpPr/>
          <p:nvPr/>
        </p:nvSpPr>
        <p:spPr>
          <a:xfrm>
            <a:off x="5742452" y="195816"/>
            <a:ext cx="3064778" cy="430897"/>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ctr" defTabSz="584200">
              <a:defRPr sz="2400" b="1" i="1">
                <a:solidFill>
                  <a:srgbClr val="FF2600"/>
                </a:solidFill>
                <a:latin typeface="Helvetica Neue"/>
                <a:ea typeface="Helvetica Neue"/>
                <a:cs typeface="Helvetica Neue"/>
                <a:sym typeface="Helvetica Neue"/>
              </a:defRPr>
            </a:lvl1pPr>
          </a:lstStyle>
          <a:p>
            <a:pPr lvl="0">
              <a:defRPr sz="1800" b="0" i="0">
                <a:solidFill>
                  <a:srgbClr val="000000"/>
                </a:solidFill>
              </a:defRPr>
            </a:pPr>
            <a:r>
              <a:rPr sz="2400" b="1" i="1">
                <a:solidFill>
                  <a:srgbClr val="FF2600"/>
                </a:solidFill>
              </a:rPr>
              <a:t>4-loop mass formula</a:t>
            </a:r>
          </a:p>
        </p:txBody>
      </p:sp>
      <p:sp>
        <p:nvSpPr>
          <p:cNvPr id="370" name="Shape 370"/>
          <p:cNvSpPr/>
          <p:nvPr/>
        </p:nvSpPr>
        <p:spPr>
          <a:xfrm>
            <a:off x="6157566" y="758781"/>
            <a:ext cx="1538903" cy="338003"/>
          </a:xfrm>
          <a:prstGeom prst="rect">
            <a:avLst/>
          </a:prstGeom>
          <a:ln w="38100">
            <a:solidFill>
              <a:srgbClr val="FF2600"/>
            </a:solidFill>
            <a:miter lim="400000"/>
          </a:ln>
        </p:spPr>
        <p:txBody>
          <a:bodyPr lIns="35718" tIns="35718" rIns="35718" bIns="35718" anchor="ctr"/>
          <a:lstStyle/>
          <a:p>
            <a:pPr lvl="0" algn="ctr" defTabSz="584200">
              <a:defRPr sz="1600">
                <a:solidFill>
                  <a:srgbClr val="FFFFFF"/>
                </a:solidFill>
                <a:latin typeface="ヒラギノ角ゴ ProN W3"/>
                <a:ea typeface="ヒラギノ角ゴ ProN W3"/>
                <a:cs typeface="ヒラギノ角ゴ ProN W3"/>
                <a:sym typeface="ヒラギノ角ゴ ProN W3"/>
              </a:defRPr>
            </a:pPr>
            <a:endParaRPr/>
          </a:p>
        </p:txBody>
      </p:sp>
      <p:sp>
        <p:nvSpPr>
          <p:cNvPr id="371" name="Shape 371"/>
          <p:cNvSpPr/>
          <p:nvPr/>
        </p:nvSpPr>
        <p:spPr>
          <a:xfrm>
            <a:off x="5000407" y="3039215"/>
            <a:ext cx="3539741" cy="338004"/>
          </a:xfrm>
          <a:prstGeom prst="rect">
            <a:avLst/>
          </a:prstGeom>
          <a:ln w="38100">
            <a:solidFill>
              <a:srgbClr val="FF2600"/>
            </a:solidFill>
            <a:miter lim="400000"/>
          </a:ln>
        </p:spPr>
        <p:txBody>
          <a:bodyPr lIns="35718" tIns="35718" rIns="35718" bIns="35718" anchor="ctr"/>
          <a:lstStyle/>
          <a:p>
            <a:pPr lvl="0" algn="ctr" defTabSz="584200">
              <a:defRPr sz="1600">
                <a:solidFill>
                  <a:srgbClr val="FFFFFF"/>
                </a:solidFill>
                <a:latin typeface="ヒラギノ角ゴ ProN W3"/>
                <a:ea typeface="ヒラギノ角ゴ ProN W3"/>
                <a:cs typeface="ヒラギノ角ゴ ProN W3"/>
                <a:sym typeface="ヒラギノ角ゴ ProN W3"/>
              </a:defRPr>
            </a:pPr>
            <a:endParaRPr/>
          </a:p>
        </p:txBody>
      </p:sp>
      <p:sp>
        <p:nvSpPr>
          <p:cNvPr id="372" name="Shape 372"/>
          <p:cNvSpPr/>
          <p:nvPr/>
        </p:nvSpPr>
        <p:spPr>
          <a:xfrm>
            <a:off x="1826228" y="6270648"/>
            <a:ext cx="6383745" cy="430897"/>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ctr" defTabSz="584200">
              <a:defRPr sz="2400" b="1" i="1">
                <a:solidFill>
                  <a:srgbClr val="FF2600"/>
                </a:solidFill>
                <a:latin typeface="Helvetica Neue"/>
                <a:ea typeface="Helvetica Neue"/>
                <a:cs typeface="Helvetica Neue"/>
                <a:sym typeface="Helvetica Neue"/>
              </a:defRPr>
            </a:lvl1pPr>
          </a:lstStyle>
          <a:p>
            <a:pPr lvl="0">
              <a:defRPr sz="1800" b="0" i="0">
                <a:solidFill>
                  <a:srgbClr val="000000"/>
                </a:solidFill>
              </a:defRPr>
            </a:pPr>
            <a:r>
              <a:rPr sz="2400" b="1" i="1">
                <a:solidFill>
                  <a:srgbClr val="FF2600"/>
                </a:solidFill>
              </a:rPr>
              <a:t>Simultaneous extraction of all form factors!</a:t>
            </a:r>
          </a:p>
        </p:txBody>
      </p:sp>
    </p:spTree>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p:cNvSpPr>
          <p:nvPr>
            <p:ph type="title"/>
          </p:nvPr>
        </p:nvSpPr>
        <p:spPr>
          <a:prstGeom prst="rect">
            <a:avLst/>
          </a:prstGeom>
        </p:spPr>
        <p:txBody>
          <a:bodyPr/>
          <a:lstStyle>
            <a:lvl1pPr>
              <a:defRPr b="1">
                <a:latin typeface="Helvetica Neue"/>
                <a:ea typeface="Helvetica Neue"/>
                <a:cs typeface="Helvetica Neue"/>
                <a:sym typeface="Helvetica Neue"/>
              </a:defRPr>
            </a:lvl1pPr>
          </a:lstStyle>
          <a:p>
            <a:pPr lvl="0">
              <a:defRPr sz="1800" b="0"/>
            </a:pPr>
            <a:r>
              <a:rPr sz="5800" b="1"/>
              <a:t>Summary</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p:nvPr/>
        </p:nvSpPr>
        <p:spPr>
          <a:xfrm>
            <a:off x="224951" y="1180973"/>
            <a:ext cx="8694098" cy="644508"/>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Sep.30, 2013: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SCJ → MEXT</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SCJ submitted a recommendation regarding ILC to MEXT.</a:t>
            </a:r>
          </a:p>
        </p:txBody>
      </p:sp>
      <p:sp>
        <p:nvSpPr>
          <p:cNvPr id="85" name="Shape 85"/>
          <p:cNvSpPr/>
          <p:nvPr/>
        </p:nvSpPr>
        <p:spPr>
          <a:xfrm>
            <a:off x="216021" y="48259"/>
            <a:ext cx="8711957" cy="1080877"/>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May 27, 2013: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 SCJ</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4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The Research Promotion Bureau of the Ministry of Education, Culture, Sports, Science, and Technology  (MEXT) requested Science Council of Japan  (SCJ) for deliberation of  the ILC project from academic point of view.</a:t>
            </a:r>
          </a:p>
        </p:txBody>
      </p:sp>
      <p:grpSp>
        <p:nvGrpSpPr>
          <p:cNvPr id="88" name="Group 88"/>
          <p:cNvGrpSpPr/>
          <p:nvPr/>
        </p:nvGrpSpPr>
        <p:grpSpPr>
          <a:xfrm>
            <a:off x="2534492" y="2085978"/>
            <a:ext cx="6005416" cy="2966609"/>
            <a:chOff x="-152400" y="-88900"/>
            <a:chExt cx="6005414" cy="2966608"/>
          </a:xfrm>
        </p:grpSpPr>
        <p:pic>
          <p:nvPicPr>
            <p:cNvPr id="87" name="pasted-image.tif"/>
            <p:cNvPicPr/>
            <p:nvPr/>
          </p:nvPicPr>
          <p:blipFill>
            <a:blip r:embed="rId3">
              <a:extLst/>
            </a:blip>
            <a:stretch>
              <a:fillRect/>
            </a:stretch>
          </p:blipFill>
          <p:spPr>
            <a:xfrm>
              <a:off x="0" y="0"/>
              <a:ext cx="5700615" cy="2585609"/>
            </a:xfrm>
            <a:prstGeom prst="rect">
              <a:avLst/>
            </a:prstGeom>
            <a:ln>
              <a:noFill/>
            </a:ln>
            <a:effectLst/>
          </p:spPr>
        </p:pic>
        <p:pic>
          <p:nvPicPr>
            <p:cNvPr id="86" name="図 85"/>
            <p:cNvPicPr/>
            <p:nvPr/>
          </p:nvPicPr>
          <p:blipFill>
            <a:blip r:embed="rId4">
              <a:extLst/>
            </a:blip>
            <a:stretch>
              <a:fillRect/>
            </a:stretch>
          </p:blipFill>
          <p:spPr>
            <a:xfrm>
              <a:off x="-152400" y="-88900"/>
              <a:ext cx="6005415" cy="2966609"/>
            </a:xfrm>
            <a:prstGeom prst="rect">
              <a:avLst/>
            </a:prstGeom>
            <a:effectLst/>
          </p:spPr>
        </p:pic>
      </p:grpSp>
      <p:sp>
        <p:nvSpPr>
          <p:cNvPr id="89" name="Shape 89"/>
          <p:cNvSpPr/>
          <p:nvPr/>
        </p:nvSpPr>
        <p:spPr>
          <a:xfrm>
            <a:off x="7019528" y="2397183"/>
            <a:ext cx="1305242" cy="1"/>
          </a:xfrm>
          <a:prstGeom prst="line">
            <a:avLst/>
          </a:prstGeom>
          <a:ln w="12700">
            <a:solidFill>
              <a:srgbClr val="0365C0"/>
            </a:solidFill>
          </a:ln>
          <a:effectLst>
            <a:outerShdw blurRad="25400" dist="12700" dir="5400000" rotWithShape="0">
              <a:srgbClr val="000000">
                <a:alpha val="50000"/>
              </a:srgbClr>
            </a:outerShdw>
          </a:effectLst>
        </p:spPr>
        <p:txBody>
          <a:bodyPr lIns="32146" tIns="32146" rIns="32146" bIns="32146"/>
          <a:lstStyle/>
          <a:p>
            <a:pPr lvl="0" defTabSz="457200">
              <a:defRPr sz="800"/>
            </a:pPr>
            <a:endParaRPr/>
          </a:p>
        </p:txBody>
      </p:sp>
      <p:sp>
        <p:nvSpPr>
          <p:cNvPr id="90" name="Shape 90"/>
          <p:cNvSpPr/>
          <p:nvPr/>
        </p:nvSpPr>
        <p:spPr>
          <a:xfrm>
            <a:off x="2768996" y="2643187"/>
            <a:ext cx="5536408" cy="1"/>
          </a:xfrm>
          <a:prstGeom prst="line">
            <a:avLst/>
          </a:prstGeom>
          <a:ln w="12700">
            <a:solidFill>
              <a:srgbClr val="0365C0"/>
            </a:solidFill>
          </a:ln>
          <a:effectLst>
            <a:outerShdw blurRad="25400" dist="12700" dir="5400000" rotWithShape="0">
              <a:srgbClr val="000000">
                <a:alpha val="50000"/>
              </a:srgbClr>
            </a:outerShdw>
          </a:effectLst>
        </p:spPr>
        <p:txBody>
          <a:bodyPr lIns="32146" tIns="32146" rIns="32146" bIns="32146"/>
          <a:lstStyle/>
          <a:p>
            <a:pPr lvl="0" defTabSz="457200">
              <a:defRPr sz="800"/>
            </a:pPr>
            <a:endParaRPr/>
          </a:p>
        </p:txBody>
      </p:sp>
      <p:sp>
        <p:nvSpPr>
          <p:cNvPr id="91" name="Shape 91"/>
          <p:cNvSpPr/>
          <p:nvPr/>
        </p:nvSpPr>
        <p:spPr>
          <a:xfrm>
            <a:off x="2804715" y="2889191"/>
            <a:ext cx="574504" cy="1"/>
          </a:xfrm>
          <a:prstGeom prst="line">
            <a:avLst/>
          </a:prstGeom>
          <a:ln w="12700">
            <a:solidFill>
              <a:srgbClr val="0365C0"/>
            </a:solidFill>
          </a:ln>
          <a:effectLst>
            <a:outerShdw blurRad="25400" dist="12700" dir="5400000" rotWithShape="0">
              <a:srgbClr val="000000">
                <a:alpha val="50000"/>
              </a:srgbClr>
            </a:outerShdw>
          </a:effectLst>
        </p:spPr>
        <p:txBody>
          <a:bodyPr lIns="32146" tIns="32146" rIns="32146" bIns="32146"/>
          <a:lstStyle/>
          <a:p>
            <a:pPr lvl="0" defTabSz="457200">
              <a:defRPr sz="800"/>
            </a:pPr>
            <a:endParaRPr/>
          </a:p>
        </p:txBody>
      </p:sp>
      <p:sp>
        <p:nvSpPr>
          <p:cNvPr id="92" name="Shape 92"/>
          <p:cNvSpPr/>
          <p:nvPr/>
        </p:nvSpPr>
        <p:spPr>
          <a:xfrm>
            <a:off x="4238711" y="4039462"/>
            <a:ext cx="2055100" cy="1"/>
          </a:xfrm>
          <a:prstGeom prst="line">
            <a:avLst/>
          </a:prstGeom>
          <a:ln w="12700">
            <a:solidFill>
              <a:srgbClr val="FF2600"/>
            </a:solidFill>
          </a:ln>
          <a:effectLst>
            <a:outerShdw blurRad="25400" dist="12700" dir="5400000" rotWithShape="0">
              <a:srgbClr val="000000">
                <a:alpha val="50000"/>
              </a:srgbClr>
            </a:outerShdw>
          </a:effectLst>
        </p:spPr>
        <p:txBody>
          <a:bodyPr lIns="32146" tIns="32146" rIns="32146" bIns="32146"/>
          <a:lstStyle/>
          <a:p>
            <a:pPr lvl="0" defTabSz="457200">
              <a:defRPr sz="800"/>
            </a:pPr>
            <a:endParaRPr/>
          </a:p>
        </p:txBody>
      </p:sp>
      <p:sp>
        <p:nvSpPr>
          <p:cNvPr id="93" name="Shape 93"/>
          <p:cNvSpPr/>
          <p:nvPr/>
        </p:nvSpPr>
        <p:spPr>
          <a:xfrm>
            <a:off x="5849739" y="4298423"/>
            <a:ext cx="1698908" cy="1"/>
          </a:xfrm>
          <a:prstGeom prst="line">
            <a:avLst/>
          </a:prstGeom>
          <a:ln w="12700">
            <a:solidFill>
              <a:srgbClr val="FF2600"/>
            </a:solidFill>
          </a:ln>
          <a:effectLst>
            <a:outerShdw blurRad="25400" dist="12700" dir="5400000" rotWithShape="0">
              <a:srgbClr val="000000">
                <a:alpha val="50000"/>
              </a:srgbClr>
            </a:outerShdw>
          </a:effectLst>
        </p:spPr>
        <p:txBody>
          <a:bodyPr lIns="32146" tIns="32146" rIns="32146" bIns="32146"/>
          <a:lstStyle/>
          <a:p>
            <a:pPr lvl="0" defTabSz="457200">
              <a:defRPr sz="800"/>
            </a:pPr>
            <a:endParaRPr/>
          </a:p>
        </p:txBody>
      </p:sp>
      <p:sp>
        <p:nvSpPr>
          <p:cNvPr id="94" name="Shape 94"/>
          <p:cNvSpPr/>
          <p:nvPr/>
        </p:nvSpPr>
        <p:spPr>
          <a:xfrm>
            <a:off x="5653285" y="4503806"/>
            <a:ext cx="2336168" cy="1"/>
          </a:xfrm>
          <a:prstGeom prst="line">
            <a:avLst/>
          </a:prstGeom>
          <a:ln w="12700">
            <a:solidFill>
              <a:srgbClr val="FF2600"/>
            </a:solidFill>
          </a:ln>
          <a:effectLst>
            <a:outerShdw blurRad="25400" dist="12700" dir="5400000" rotWithShape="0">
              <a:srgbClr val="000000">
                <a:alpha val="50000"/>
              </a:srgbClr>
            </a:outerShdw>
          </a:effectLst>
        </p:spPr>
        <p:txBody>
          <a:bodyPr lIns="32146" tIns="32146" rIns="32146" bIns="32146"/>
          <a:lstStyle/>
          <a:p>
            <a:pPr lvl="0" defTabSz="457200">
              <a:defRPr sz="800"/>
            </a:pPr>
            <a:endParaRPr/>
          </a:p>
        </p:txBody>
      </p:sp>
      <p:sp>
        <p:nvSpPr>
          <p:cNvPr id="95" name="Shape 95"/>
          <p:cNvSpPr/>
          <p:nvPr/>
        </p:nvSpPr>
        <p:spPr>
          <a:xfrm>
            <a:off x="1128886" y="1871159"/>
            <a:ext cx="8311430" cy="269660"/>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algn="ctr" defTabSz="584200">
              <a:defRPr sz="1400">
                <a:latin typeface="Helvetica Neue"/>
                <a:ea typeface="Helvetica Neue"/>
                <a:cs typeface="Helvetica Neue"/>
                <a:sym typeface="Helvetica Neue"/>
              </a:defRPr>
            </a:lvl1pPr>
          </a:lstStyle>
          <a:p>
            <a:pPr lvl="0">
              <a:defRPr sz="1800"/>
            </a:pPr>
            <a:r>
              <a:rPr sz="1400"/>
              <a:t>http://www.scj.go.jp/ja/info/kohyo/pdf/Report%20on%20ILC_Exective%20Summary.pdf</a:t>
            </a:r>
          </a:p>
        </p:txBody>
      </p:sp>
      <p:sp>
        <p:nvSpPr>
          <p:cNvPr id="96" name="Shape 96"/>
          <p:cNvSpPr/>
          <p:nvPr/>
        </p:nvSpPr>
        <p:spPr>
          <a:xfrm>
            <a:off x="224951" y="5882722"/>
            <a:ext cx="8694098" cy="861960"/>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May 8, 2014: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An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Academic Experts Committee</a:t>
            </a:r>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 including external members under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MEXT’s ILC TF</a:t>
            </a:r>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 started the official review process! → </a:t>
            </a:r>
            <a:r>
              <a:rPr sz="1600" b="1" i="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Report due by the end of JFY2015</a:t>
            </a:r>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a:t>
            </a:r>
          </a:p>
        </p:txBody>
      </p:sp>
      <p:sp>
        <p:nvSpPr>
          <p:cNvPr id="97" name="Shape 97"/>
          <p:cNvSpPr/>
          <p:nvPr/>
        </p:nvSpPr>
        <p:spPr>
          <a:xfrm>
            <a:off x="224951" y="4959220"/>
            <a:ext cx="8694098" cy="861960"/>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Oct., 2013: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Japanese HEP community</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Japanese HEP community filed a petition for the Japanese government to invite the ILC to Japan. → </a:t>
            </a:r>
            <a:r>
              <a:rPr sz="1600" b="1">
                <a:solidFill>
                  <a:srgbClr val="D4FB79"/>
                </a:solidFill>
                <a:effectLst>
                  <a:outerShdw blurRad="38100" dist="12700" dir="5400000" rotWithShape="0">
                    <a:srgbClr val="000000">
                      <a:alpha val="50000"/>
                    </a:srgbClr>
                  </a:outerShdw>
                </a:effectLst>
                <a:latin typeface="Helvetica Neue"/>
                <a:ea typeface="Helvetica Neue"/>
                <a:cs typeface="Helvetica Neue"/>
                <a:sym typeface="Helvetica Neue"/>
              </a:rPr>
              <a:t>ILC became a project officially recognized by the government.</a:t>
            </a:r>
          </a:p>
        </p:txBody>
      </p:sp>
      <p:sp>
        <p:nvSpPr>
          <p:cNvPr id="98" name="Shape 98"/>
          <p:cNvSpPr/>
          <p:nvPr/>
        </p:nvSpPr>
        <p:spPr>
          <a:xfrm>
            <a:off x="331608" y="2220226"/>
            <a:ext cx="1959293" cy="83322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584200"/>
            <a:r>
              <a:rPr sz="1400" b="1" i="1">
                <a:latin typeface="Helvetica Neue"/>
                <a:ea typeface="Helvetica Neue"/>
                <a:cs typeface="Helvetica Neue"/>
                <a:sym typeface="Helvetica Neue"/>
              </a:rPr>
              <a:t>Excerpt from the SCJ recommendation</a:t>
            </a:r>
          </a:p>
          <a:p>
            <a:pPr lvl="0" defTabSz="584200"/>
            <a:endParaRPr sz="1400">
              <a:latin typeface="Helvetica Neue"/>
              <a:ea typeface="Helvetica Neue"/>
              <a:cs typeface="Helvetica Neue"/>
              <a:sym typeface="Helvetica Neue"/>
            </a:endParaRPr>
          </a:p>
          <a:p>
            <a:pPr lvl="0" defTabSz="584200"/>
            <a:r>
              <a:rPr sz="1400">
                <a:latin typeface="Helvetica Neue"/>
                <a:ea typeface="Helvetica Neue"/>
                <a:cs typeface="Helvetica Neue"/>
                <a:sym typeface="Helvetica Neue"/>
              </a:rPr>
              <a:t>blue and red lines by KF</a:t>
            </a:r>
          </a:p>
        </p:txBody>
      </p:sp>
    </p:spTree>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p:cNvSpPr>
          <p:nvPr>
            <p:ph type="title"/>
          </p:nvPr>
        </p:nvSpPr>
        <p:spPr>
          <a:xfrm>
            <a:off x="280594" y="239413"/>
            <a:ext cx="8582812" cy="6379174"/>
          </a:xfrm>
          <a:prstGeom prst="rect">
            <a:avLst/>
          </a:prstGeom>
        </p:spPr>
        <p:txBody>
          <a:bodyPr anchor="t"/>
          <a:lstStyle/>
          <a:p>
            <a:pPr marL="320842" lvl="0" indent="-320842" algn="l">
              <a:buSzPct val="100000"/>
              <a:buChar char="•"/>
              <a:defRPr sz="1800"/>
            </a:pPr>
            <a:r>
              <a:rPr sz="2900" b="1">
                <a:latin typeface="Helvetica Neue"/>
                <a:ea typeface="Helvetica Neue"/>
                <a:cs typeface="Helvetica Neue"/>
                <a:sym typeface="Helvetica Neue"/>
              </a:rPr>
              <a:t>Reports from the both WGs well received by the Experts Committee.</a:t>
            </a:r>
          </a:p>
          <a:p>
            <a:pPr marL="320842" lvl="0" indent="-320842" algn="l">
              <a:buSzPct val="100000"/>
              <a:defRPr sz="1800"/>
            </a:pPr>
            <a:r>
              <a:rPr sz="2900" b="1">
                <a:latin typeface="Helvetica Neue"/>
                <a:ea typeface="Helvetica Neue"/>
                <a:cs typeface="Helvetica Neue"/>
                <a:sym typeface="Helvetica Neue"/>
              </a:rPr>
              <a:t>But we still need to convey the ILC physics case (big picture) in a language intelligible to the general public. </a:t>
            </a:r>
          </a:p>
          <a:p>
            <a:pPr marL="320842" lvl="0" indent="-320842" algn="l">
              <a:buSzPct val="100000"/>
              <a:defRPr sz="1800"/>
            </a:pPr>
            <a:r>
              <a:rPr sz="2900" b="1">
                <a:latin typeface="Helvetica Neue"/>
                <a:ea typeface="Helvetica Neue"/>
                <a:cs typeface="Helvetica Neue"/>
                <a:sym typeface="Helvetica Neue"/>
              </a:rPr>
              <a:t>We need to show that there are enough number of interested and capable people to realize the ILC. →</a:t>
            </a:r>
            <a:r>
              <a:rPr sz="2900" b="1" i="1">
                <a:solidFill>
                  <a:srgbClr val="FF2600"/>
                </a:solidFill>
                <a:latin typeface="Helvetica Neue"/>
                <a:ea typeface="Helvetica Neue"/>
                <a:cs typeface="Helvetica Neue"/>
                <a:sym typeface="Helvetica Neue"/>
              </a:rPr>
              <a:t> video message!</a:t>
            </a:r>
            <a:endParaRPr sz="2900" b="1">
              <a:latin typeface="Helvetica Neue"/>
              <a:ea typeface="Helvetica Neue"/>
              <a:cs typeface="Helvetica Neue"/>
              <a:sym typeface="Helvetica Neue"/>
            </a:endParaRPr>
          </a:p>
          <a:p>
            <a:pPr marL="320842" lvl="0" indent="-320842" algn="l">
              <a:buSzPct val="100000"/>
              <a:defRPr sz="1800"/>
            </a:pPr>
            <a:r>
              <a:rPr sz="2900" b="1">
                <a:latin typeface="Helvetica Neue"/>
                <a:ea typeface="Helvetica Neue"/>
                <a:cs typeface="Helvetica Neue"/>
                <a:sym typeface="Helvetica Neue"/>
              </a:rPr>
              <a:t>We need to facilitate discussions between governments and funding authorities to achieve this goal as soon as possible. </a:t>
            </a: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flipV="1">
            <a:off x="2057861" y="1511335"/>
            <a:ext cx="1" cy="494136"/>
          </a:xfrm>
          <a:prstGeom prst="line">
            <a:avLst/>
          </a:prstGeom>
          <a:ln w="12700">
            <a:solidFill/>
            <a:miter lim="400000"/>
          </a:ln>
        </p:spPr>
        <p:txBody>
          <a:bodyPr lIns="35718" tIns="35718" rIns="35718" bIns="35718" anchor="ctr"/>
          <a:lstStyle/>
          <a:p>
            <a:pPr lvl="0" algn="ctr" defTabSz="584200">
              <a:defRPr sz="2800">
                <a:solidFill>
                  <a:srgbClr val="FFFFFF"/>
                </a:solidFill>
                <a:effectLst>
                  <a:outerShdw blurRad="38100" dist="12700" dir="5400000" rotWithShape="0">
                    <a:srgbClr val="000000">
                      <a:alpha val="50000"/>
                    </a:srgbClr>
                  </a:outerShdw>
                </a:effectLst>
                <a:latin typeface="ヒラギノ角ゴ Pro W3"/>
                <a:ea typeface="ヒラギノ角ゴ Pro W3"/>
                <a:cs typeface="ヒラギノ角ゴ Pro W3"/>
                <a:sym typeface="ヒラギノ角ゴ Pro W3"/>
              </a:defRPr>
            </a:pPr>
            <a:endParaRPr/>
          </a:p>
        </p:txBody>
      </p:sp>
      <p:sp>
        <p:nvSpPr>
          <p:cNvPr id="121" name="Shape 121"/>
          <p:cNvSpPr/>
          <p:nvPr/>
        </p:nvSpPr>
        <p:spPr>
          <a:xfrm flipV="1">
            <a:off x="3464551" y="3378381"/>
            <a:ext cx="1" cy="1229251"/>
          </a:xfrm>
          <a:prstGeom prst="line">
            <a:avLst/>
          </a:prstGeom>
          <a:ln w="12700">
            <a:solidFill/>
            <a:miter lim="400000"/>
          </a:ln>
        </p:spPr>
        <p:txBody>
          <a:bodyPr lIns="35718" tIns="35718" rIns="35718" bIns="35718" anchor="ctr"/>
          <a:lstStyle/>
          <a:p>
            <a:pPr lvl="0" algn="ctr" defTabSz="584200">
              <a:defRPr sz="2800">
                <a:solidFill>
                  <a:srgbClr val="FFFFFF"/>
                </a:solidFill>
                <a:effectLst>
                  <a:outerShdw blurRad="38100" dist="12700" dir="5400000" rotWithShape="0">
                    <a:srgbClr val="000000">
                      <a:alpha val="50000"/>
                    </a:srgbClr>
                  </a:outerShdw>
                </a:effectLst>
                <a:latin typeface="ヒラギノ角ゴ Pro W3"/>
                <a:ea typeface="ヒラギノ角ゴ Pro W3"/>
                <a:cs typeface="ヒラギノ角ゴ Pro W3"/>
                <a:sym typeface="ヒラギノ角ゴ Pro W3"/>
              </a:defRPr>
            </a:pPr>
            <a:endParaRPr/>
          </a:p>
        </p:txBody>
      </p:sp>
      <p:sp>
        <p:nvSpPr>
          <p:cNvPr id="122" name="Shape 122"/>
          <p:cNvSpPr>
            <a:spLocks noGrp="1"/>
          </p:cNvSpPr>
          <p:nvPr>
            <p:ph type="title"/>
          </p:nvPr>
        </p:nvSpPr>
        <p:spPr>
          <a:xfrm>
            <a:off x="892968" y="-1171"/>
            <a:ext cx="7358064" cy="768761"/>
          </a:xfrm>
          <a:prstGeom prst="rect">
            <a:avLst/>
          </a:prstGeom>
        </p:spPr>
        <p:txBody>
          <a:bodyPr/>
          <a:lstStyle/>
          <a:p>
            <a:pPr lvl="0">
              <a:defRPr sz="1800" b="0" i="0"/>
            </a:pPr>
            <a:r>
              <a:rPr sz="4400" b="1" i="1"/>
              <a:t>MEXT’s ILC Review</a:t>
            </a:r>
          </a:p>
        </p:txBody>
      </p:sp>
      <p:sp>
        <p:nvSpPr>
          <p:cNvPr id="123" name="Shape 123"/>
          <p:cNvSpPr/>
          <p:nvPr/>
        </p:nvSpPr>
        <p:spPr>
          <a:xfrm>
            <a:off x="160225" y="837655"/>
            <a:ext cx="3549860" cy="670731"/>
          </a:xfrm>
          <a:prstGeom prst="rect">
            <a:avLst/>
          </a:prstGeom>
          <a:blipFill>
            <a:blip r:embed="rId2"/>
          </a:blip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val="1"/>
            </a:ext>
          </a:extLst>
        </p:spPr>
        <p:txBody>
          <a:bodyPr lIns="35718" tIns="35718" rIns="35718" bIns="35718" anchor="ctr"/>
          <a:lstStyle>
            <a:lvl1pPr algn="ctr" defTabSz="584200">
              <a:defRPr sz="22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defRPr>
            </a:lvl1pPr>
          </a:lstStyle>
          <a:p>
            <a:pPr lvl="0">
              <a:defRPr sz="1800" b="0">
                <a:solidFill>
                  <a:srgbClr val="000000"/>
                </a:solidFill>
                <a:effectLst/>
              </a:defRPr>
            </a:pPr>
            <a:r>
              <a:rPr sz="2200" b="1">
                <a:solidFill>
                  <a:srgbClr val="FFFB00"/>
                </a:solidFill>
                <a:effectLst>
                  <a:outerShdw blurRad="38100" dist="12700" dir="5400000" rotWithShape="0">
                    <a:srgbClr val="000000">
                      <a:alpha val="50000"/>
                    </a:srgbClr>
                  </a:outerShdw>
                </a:effectLst>
              </a:rPr>
              <a:t>MEXT’s ILCTask Force</a:t>
            </a:r>
          </a:p>
        </p:txBody>
      </p:sp>
      <p:sp>
        <p:nvSpPr>
          <p:cNvPr id="124" name="Shape 124"/>
          <p:cNvSpPr/>
          <p:nvPr/>
        </p:nvSpPr>
        <p:spPr>
          <a:xfrm>
            <a:off x="519943" y="1631197"/>
            <a:ext cx="7853879" cy="2277947"/>
          </a:xfrm>
          <a:prstGeom prst="rect">
            <a:avLst/>
          </a:prstGeom>
          <a:blipFill>
            <a:blip r:embed="rId3"/>
          </a:blip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val="1"/>
            </a:ext>
          </a:extLst>
        </p:spPr>
        <p:txBody>
          <a:bodyPr lIns="35718" tIns="35718" rIns="35718" bIns="35718"/>
          <a:lstStyle/>
          <a:p>
            <a:pPr lvl="0" algn="ctr" defTabSz="584200"/>
            <a:r>
              <a:rPr sz="22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Academic Experts Committee</a:t>
            </a:r>
            <a:r>
              <a:rPr sz="22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 </a:t>
            </a:r>
            <a:r>
              <a:rPr sz="14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(2014-5-1→2016-3-31: extensible if needed)</a:t>
            </a:r>
            <a:endParaRPr sz="22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marL="296333" lvl="0" indent="-296333" defTabSz="584200">
              <a:buSzPct val="100000"/>
              <a:buAutoNum type="arabicPeriod"/>
            </a:pPr>
            <a:r>
              <a:rPr sz="14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Total project cost (including construction, operation, upgrade, and decommissioning) and its international sharing</a:t>
            </a:r>
          </a:p>
          <a:p>
            <a:pPr marL="296333" lvl="0" indent="-296333" defTabSz="584200">
              <a:buSzPct val="100000"/>
              <a:buAutoNum type="arabicPeriod"/>
            </a:pPr>
            <a:r>
              <a:rPr sz="14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Strategy for particle physics research at ILC taking into account other related projects,</a:t>
            </a:r>
            <a:br>
              <a:rPr sz="14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br>
            <a:r>
              <a:rPr sz="14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and possible additional cost</a:t>
            </a:r>
          </a:p>
          <a:p>
            <a:pPr marL="296333" lvl="0" indent="-296333" defTabSz="584200">
              <a:buSzPct val="100000"/>
              <a:buAutoNum type="arabicPeriod"/>
            </a:pPr>
            <a:r>
              <a:rPr sz="14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Necessary human resources in construction, and operation periods, including leaders</a:t>
            </a:r>
          </a:p>
          <a:p>
            <a:pPr marL="296333" lvl="0" indent="-296333" defTabSz="584200">
              <a:buSzPct val="100000"/>
              <a:buAutoNum type="arabicPeriod"/>
            </a:pPr>
            <a:r>
              <a:rPr sz="14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Domestic organization and management</a:t>
            </a:r>
          </a:p>
          <a:p>
            <a:pPr marL="296333" lvl="0" indent="-296333" defTabSz="584200">
              <a:buSzPct val="100000"/>
              <a:buAutoNum type="arabicPeriod"/>
            </a:pPr>
            <a:r>
              <a:rPr sz="14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Social influence of ILC</a:t>
            </a:r>
          </a:p>
          <a:p>
            <a:pPr marL="296333" lvl="0" indent="-296333" defTabSz="584200">
              <a:buSzPct val="100000"/>
              <a:buAutoNum type="arabicPeriod"/>
            </a:pPr>
            <a:r>
              <a:rPr sz="14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Budgetary framework which will not conflict with other important projects/policies</a:t>
            </a:r>
          </a:p>
        </p:txBody>
      </p:sp>
      <p:sp>
        <p:nvSpPr>
          <p:cNvPr id="125" name="Shape 125"/>
          <p:cNvSpPr/>
          <p:nvPr/>
        </p:nvSpPr>
        <p:spPr>
          <a:xfrm flipV="1">
            <a:off x="1444976" y="4139613"/>
            <a:ext cx="5568088" cy="1"/>
          </a:xfrm>
          <a:prstGeom prst="line">
            <a:avLst/>
          </a:prstGeom>
          <a:ln w="12700">
            <a:solidFill/>
            <a:miter lim="400000"/>
          </a:ln>
        </p:spPr>
        <p:txBody>
          <a:bodyPr lIns="35718" tIns="35718" rIns="35718" bIns="35718" anchor="ctr"/>
          <a:lstStyle/>
          <a:p>
            <a:pPr lvl="0" algn="ctr" defTabSz="584200">
              <a:defRPr sz="2800">
                <a:solidFill>
                  <a:srgbClr val="FFFFFF"/>
                </a:solidFill>
                <a:effectLst>
                  <a:outerShdw blurRad="38100" dist="12700" dir="5400000" rotWithShape="0">
                    <a:srgbClr val="000000">
                      <a:alpha val="50000"/>
                    </a:srgbClr>
                  </a:outerShdw>
                </a:effectLst>
                <a:latin typeface="ヒラギノ角ゴ Pro W3"/>
                <a:ea typeface="ヒラギノ角ゴ Pro W3"/>
                <a:cs typeface="ヒラギノ角ゴ Pro W3"/>
                <a:sym typeface="ヒラギノ角ゴ Pro W3"/>
              </a:defRPr>
            </a:pPr>
            <a:endParaRPr/>
          </a:p>
        </p:txBody>
      </p:sp>
      <p:sp>
        <p:nvSpPr>
          <p:cNvPr id="126" name="Shape 126"/>
          <p:cNvSpPr/>
          <p:nvPr/>
        </p:nvSpPr>
        <p:spPr>
          <a:xfrm>
            <a:off x="7013561" y="4128921"/>
            <a:ext cx="1" cy="919302"/>
          </a:xfrm>
          <a:prstGeom prst="line">
            <a:avLst/>
          </a:prstGeom>
          <a:ln w="12700">
            <a:solidFill/>
            <a:miter lim="400000"/>
          </a:ln>
        </p:spPr>
        <p:txBody>
          <a:bodyPr lIns="35718" tIns="35718" rIns="35718" bIns="35718" anchor="ctr"/>
          <a:lstStyle/>
          <a:p>
            <a:pPr lvl="0" algn="ctr" defTabSz="584200">
              <a:defRPr sz="2800">
                <a:solidFill>
                  <a:srgbClr val="FFFFFF"/>
                </a:solidFill>
                <a:effectLst>
                  <a:outerShdw blurRad="38100" dist="12700" dir="5400000" rotWithShape="0">
                    <a:srgbClr val="000000">
                      <a:alpha val="50000"/>
                    </a:srgbClr>
                  </a:outerShdw>
                </a:effectLst>
                <a:latin typeface="ヒラギノ角ゴ Pro W3"/>
                <a:ea typeface="ヒラギノ角ゴ Pro W3"/>
                <a:cs typeface="ヒラギノ角ゴ Pro W3"/>
                <a:sym typeface="ヒラギノ角ゴ Pro W3"/>
              </a:defRPr>
            </a:pPr>
            <a:endParaRPr/>
          </a:p>
        </p:txBody>
      </p:sp>
      <p:sp>
        <p:nvSpPr>
          <p:cNvPr id="127" name="Shape 127"/>
          <p:cNvSpPr/>
          <p:nvPr/>
        </p:nvSpPr>
        <p:spPr>
          <a:xfrm>
            <a:off x="5697569" y="4309829"/>
            <a:ext cx="2649845" cy="1519889"/>
          </a:xfrm>
          <a:prstGeom prst="rect">
            <a:avLst/>
          </a:prstGeom>
          <a:blipFill>
            <a:blip r:embed="rId3"/>
          </a:blip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val="1"/>
            </a:ext>
          </a:extLst>
        </p:spPr>
        <p:txBody>
          <a:bodyPr lIns="35718" tIns="35718" rIns="35718" bIns="35718"/>
          <a:lstStyle/>
          <a:p>
            <a:pPr lvl="0" algn="ctr" defTabSz="584200"/>
            <a:r>
              <a:rPr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TDR Validation WG</a:t>
            </a:r>
          </a:p>
          <a:p>
            <a:pPr lvl="0" algn="ctr" defTabSz="584200">
              <a:spcBef>
                <a:spcPts val="1000"/>
              </a:spcBef>
            </a:pPr>
            <a:r>
              <a:rPr sz="1400" b="1">
                <a:solidFill>
                  <a:srgbClr val="FFFFFF"/>
                </a:solidFill>
                <a:latin typeface="Helvetica Neue"/>
                <a:ea typeface="Helvetica Neue"/>
                <a:cs typeface="Helvetica Neue"/>
                <a:sym typeface="Helvetica Neue"/>
              </a:rPr>
              <a:t>Evaluate ILC TDR from technical point of view (mostly on accelerator)</a:t>
            </a:r>
          </a:p>
        </p:txBody>
      </p:sp>
      <p:sp>
        <p:nvSpPr>
          <p:cNvPr id="128" name="Shape 128"/>
          <p:cNvSpPr/>
          <p:nvPr/>
        </p:nvSpPr>
        <p:spPr>
          <a:xfrm>
            <a:off x="2773213" y="4309829"/>
            <a:ext cx="2649845" cy="1519889"/>
          </a:xfrm>
          <a:prstGeom prst="rect">
            <a:avLst/>
          </a:prstGeom>
          <a:blipFill>
            <a:blip r:embed="rId3"/>
          </a:blip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val="1"/>
            </a:ext>
          </a:extLst>
        </p:spPr>
        <p:txBody>
          <a:bodyPr lIns="35718" tIns="35718" rIns="35718" bIns="35718"/>
          <a:lstStyle/>
          <a:p>
            <a:pPr lvl="0" algn="ctr" defTabSz="584200"/>
            <a:r>
              <a:rPr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Particle and Nuclear Physics WG</a:t>
            </a:r>
          </a:p>
          <a:p>
            <a:pPr lvl="0" algn="ctr" defTabSz="584200">
              <a:spcBef>
                <a:spcPts val="1000"/>
              </a:spcBef>
            </a:pPr>
            <a:r>
              <a:rPr sz="1400" b="1">
                <a:solidFill>
                  <a:srgbClr val="FFFFFF"/>
                </a:solidFill>
                <a:latin typeface="Helvetica Neue"/>
                <a:ea typeface="Helvetica Neue"/>
                <a:cs typeface="Helvetica Neue"/>
                <a:sym typeface="Helvetica Neue"/>
              </a:rPr>
              <a:t>Review ILC physics case, taking into account other HEP projects</a:t>
            </a:r>
          </a:p>
        </p:txBody>
      </p:sp>
      <p:sp>
        <p:nvSpPr>
          <p:cNvPr id="129" name="Shape 129"/>
          <p:cNvSpPr/>
          <p:nvPr/>
        </p:nvSpPr>
        <p:spPr>
          <a:xfrm>
            <a:off x="6054052" y="1287780"/>
            <a:ext cx="2349509" cy="37083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914400">
              <a:defRPr>
                <a:latin typeface="Calibri"/>
                <a:ea typeface="Calibri"/>
                <a:cs typeface="Calibri"/>
                <a:sym typeface="Calibri"/>
              </a:defRPr>
            </a:lvl1pPr>
          </a:lstStyle>
          <a:p>
            <a:pPr lvl="0"/>
            <a:r>
              <a:t>Established in May 2014</a:t>
            </a:r>
          </a:p>
        </p:txBody>
      </p:sp>
      <p:sp>
        <p:nvSpPr>
          <p:cNvPr id="130" name="Shape 130"/>
          <p:cNvSpPr/>
          <p:nvPr/>
        </p:nvSpPr>
        <p:spPr>
          <a:xfrm>
            <a:off x="2718815" y="5853737"/>
            <a:ext cx="2423848" cy="29507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914400">
              <a:lnSpc>
                <a:spcPts val="1400"/>
              </a:lnSpc>
              <a:spcBef>
                <a:spcPts val="400"/>
              </a:spcBef>
              <a:defRPr>
                <a:latin typeface="Calibri"/>
                <a:ea typeface="Calibri"/>
                <a:cs typeface="Calibri"/>
                <a:sym typeface="Calibri"/>
              </a:defRPr>
            </a:lvl1pPr>
          </a:lstStyle>
          <a:p>
            <a:pPr lvl="0"/>
            <a:r>
              <a:t>Established in  June 2014</a:t>
            </a:r>
          </a:p>
        </p:txBody>
      </p:sp>
      <p:sp>
        <p:nvSpPr>
          <p:cNvPr id="131" name="Shape 131"/>
          <p:cNvSpPr/>
          <p:nvPr/>
        </p:nvSpPr>
        <p:spPr>
          <a:xfrm>
            <a:off x="6016883" y="5853737"/>
            <a:ext cx="2423848" cy="29507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914400">
              <a:lnSpc>
                <a:spcPts val="1400"/>
              </a:lnSpc>
              <a:spcBef>
                <a:spcPts val="400"/>
              </a:spcBef>
              <a:defRPr>
                <a:latin typeface="Calibri"/>
                <a:ea typeface="Calibri"/>
                <a:cs typeface="Calibri"/>
                <a:sym typeface="Calibri"/>
              </a:defRPr>
            </a:lvl1pPr>
          </a:lstStyle>
          <a:p>
            <a:pPr lvl="0"/>
            <a:r>
              <a:t>Established in  June 2014</a:t>
            </a:r>
          </a:p>
        </p:txBody>
      </p:sp>
      <p:sp>
        <p:nvSpPr>
          <p:cNvPr id="132" name="Shape 132"/>
          <p:cNvSpPr/>
          <p:nvPr/>
        </p:nvSpPr>
        <p:spPr>
          <a:xfrm flipH="1">
            <a:off x="1449084" y="4141621"/>
            <a:ext cx="1" cy="599439"/>
          </a:xfrm>
          <a:prstGeom prst="line">
            <a:avLst/>
          </a:prstGeom>
          <a:ln w="12700">
            <a:solidFill/>
            <a:miter lim="400000"/>
          </a:ln>
        </p:spPr>
        <p:txBody>
          <a:bodyPr lIns="35718" tIns="35718" rIns="35718" bIns="35718" anchor="ctr"/>
          <a:lstStyle/>
          <a:p>
            <a:pPr lvl="0" algn="ctr" defTabSz="584200">
              <a:defRPr sz="2800">
                <a:solidFill>
                  <a:srgbClr val="FFFFFF"/>
                </a:solidFill>
                <a:effectLst>
                  <a:outerShdw blurRad="38100" dist="12700" dir="5400000" rotWithShape="0">
                    <a:srgbClr val="000000">
                      <a:alpha val="50000"/>
                    </a:srgbClr>
                  </a:outerShdw>
                </a:effectLst>
                <a:latin typeface="ヒラギノ角ゴ Pro W3"/>
                <a:ea typeface="ヒラギノ角ゴ Pro W3"/>
                <a:cs typeface="ヒラギノ角ゴ Pro W3"/>
                <a:sym typeface="ヒラギノ角ゴ Pro W3"/>
              </a:defRPr>
            </a:pPr>
            <a:endParaRPr/>
          </a:p>
        </p:txBody>
      </p:sp>
      <p:sp>
        <p:nvSpPr>
          <p:cNvPr id="133" name="Shape 133"/>
          <p:cNvSpPr/>
          <p:nvPr/>
        </p:nvSpPr>
        <p:spPr>
          <a:xfrm>
            <a:off x="206350" y="4295202"/>
            <a:ext cx="2286001" cy="586739"/>
          </a:xfrm>
          <a:prstGeom prst="rect">
            <a:avLst/>
          </a:prstGeom>
          <a:solidFill>
            <a:srgbClr val="FFFFFF"/>
          </a:solidFill>
          <a:ln w="12700">
            <a:solidFill>
              <a:srgbClr val="ED7D31"/>
            </a:solidFill>
            <a:miter/>
          </a:ln>
          <a:extLst>
            <a:ext uri="{C572A759-6A51-4108-AA02-DFA0A04FC94B}">
              <ma14:wrappingTextBoxFlag xmlns:ma14="http://schemas.microsoft.com/office/mac/drawingml/2011/main" val="1"/>
            </a:ext>
          </a:extLst>
        </p:spPr>
        <p:txBody>
          <a:bodyPr lIns="0" tIns="0" rIns="0" bIns="0" anchor="ctr">
            <a:spAutoFit/>
          </a:bodyPr>
          <a:lstStyle>
            <a:lvl1pPr algn="ctr" defTabSz="914400">
              <a:defRPr sz="1600">
                <a:latin typeface="Calibri"/>
                <a:ea typeface="Calibri"/>
                <a:cs typeface="Calibri"/>
                <a:sym typeface="Calibri"/>
              </a:defRPr>
            </a:lvl1pPr>
          </a:lstStyle>
          <a:p>
            <a:pPr lvl="0">
              <a:defRPr sz="1800"/>
            </a:pPr>
            <a:r>
              <a:rPr sz="1600"/>
              <a:t>Research Contract on External Impact</a:t>
            </a:r>
          </a:p>
        </p:txBody>
      </p:sp>
      <p:sp>
        <p:nvSpPr>
          <p:cNvPr id="134" name="Shape 134"/>
          <p:cNvSpPr/>
          <p:nvPr/>
        </p:nvSpPr>
        <p:spPr>
          <a:xfrm>
            <a:off x="137427" y="4922238"/>
            <a:ext cx="2201276" cy="29507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914400">
              <a:lnSpc>
                <a:spcPts val="1400"/>
              </a:lnSpc>
              <a:spcBef>
                <a:spcPts val="400"/>
              </a:spcBef>
              <a:defRPr>
                <a:latin typeface="Calibri"/>
                <a:ea typeface="Calibri"/>
                <a:cs typeface="Calibri"/>
                <a:sym typeface="Calibri"/>
              </a:defRPr>
            </a:lvl1pPr>
          </a:lstStyle>
          <a:p>
            <a:pPr lvl="0"/>
            <a:r>
              <a:t>Nomura Research Inst.</a:t>
            </a: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sldNum" sz="quarter" idx="2"/>
          </p:nvPr>
        </p:nvSpPr>
        <p:spPr>
          <a:xfrm>
            <a:off x="6457950" y="6221732"/>
            <a:ext cx="2057400" cy="269239"/>
          </a:xfrm>
          <a:prstGeom prst="rect">
            <a:avLst/>
          </a:prstGeom>
          <a:extLst>
            <a:ext uri="{C572A759-6A51-4108-AA02-DFA0A04FC94B}">
              <ma14:wrappingTextBoxFlag xmlns:ma14="http://schemas.microsoft.com/office/mac/drawingml/2011/main" val="1"/>
            </a:ext>
          </a:extLst>
        </p:spPr>
        <p:txBody>
          <a:bodyPr>
            <a:normAutofit/>
          </a:bodyPr>
          <a:lstStyle/>
          <a:p>
            <a:pPr lvl="0">
              <a:defRPr sz="1800">
                <a:solidFill>
                  <a:srgbClr val="000000"/>
                </a:solidFill>
              </a:defRPr>
            </a:pPr>
            <a:fld id="{86CB4B4D-7CA3-9044-876B-883B54F8677D}" type="slidenum">
              <a:rPr sz="1200">
                <a:solidFill>
                  <a:srgbClr val="888888"/>
                </a:solidFill>
              </a:rPr>
              <a:t>5</a:t>
            </a:fld>
            <a:endParaRPr sz="1200">
              <a:solidFill>
                <a:srgbClr val="888888"/>
              </a:solidFill>
            </a:endParaRPr>
          </a:p>
        </p:txBody>
      </p:sp>
      <p:sp>
        <p:nvSpPr>
          <p:cNvPr id="137" name="Shape 137"/>
          <p:cNvSpPr/>
          <p:nvPr/>
        </p:nvSpPr>
        <p:spPr>
          <a:xfrm>
            <a:off x="235262" y="579938"/>
            <a:ext cx="8505047" cy="958214"/>
          </a:xfrm>
          <a:prstGeom prst="rect">
            <a:avLst/>
          </a:prstGeom>
          <a:solidFill>
            <a:srgbClr val="FFFFFF"/>
          </a:solidFill>
          <a:ln w="28575">
            <a:solidFill>
              <a:srgbClr val="ED7D31"/>
            </a:solidFill>
            <a:miter/>
          </a:ln>
          <a:extLst>
            <a:ext uri="{C572A759-6A51-4108-AA02-DFA0A04FC94B}">
              <ma14:wrappingTextBoxFlag xmlns:ma14="http://schemas.microsoft.com/office/mac/drawingml/2011/main" val="1"/>
            </a:ext>
          </a:extLst>
        </p:spPr>
        <p:txBody>
          <a:bodyPr lIns="0" tIns="0" rIns="0" bIns="0">
            <a:spAutoFit/>
          </a:bodyPr>
          <a:lstStyle/>
          <a:p>
            <a:pPr lvl="0" defTabSz="914400"/>
            <a:r>
              <a:rPr b="1">
                <a:latin typeface="Calibri"/>
                <a:ea typeface="Calibri"/>
                <a:cs typeface="Calibri"/>
                <a:sym typeface="Calibri"/>
              </a:rPr>
              <a:t>Special Committee on ILC Project</a:t>
            </a:r>
          </a:p>
          <a:p>
            <a:pPr lvl="0" defTabSz="914400"/>
            <a:r>
              <a:rPr>
                <a:latin typeface="Calibri"/>
                <a:ea typeface="Calibri"/>
                <a:cs typeface="Calibri"/>
                <a:sym typeface="Calibri"/>
              </a:rPr>
              <a:t> Experts from various fields (Chair:  Prof. S. Hirano, a former president of Nagoya Univ.)</a:t>
            </a:r>
          </a:p>
          <a:p>
            <a:pPr lvl="0" defTabSz="914400"/>
            <a:r>
              <a:rPr>
                <a:latin typeface="Calibri"/>
                <a:ea typeface="Calibri"/>
                <a:cs typeface="Calibri"/>
                <a:sym typeface="Calibri"/>
              </a:rPr>
              <a:t> Meetings in May 8, 2014, November 11, 2014, and April 21, 2015</a:t>
            </a:r>
          </a:p>
        </p:txBody>
      </p:sp>
      <p:sp>
        <p:nvSpPr>
          <p:cNvPr id="138" name="Shape 138"/>
          <p:cNvSpPr/>
          <p:nvPr/>
        </p:nvSpPr>
        <p:spPr>
          <a:xfrm>
            <a:off x="1069432" y="1971656"/>
            <a:ext cx="7824797" cy="1796414"/>
          </a:xfrm>
          <a:prstGeom prst="rect">
            <a:avLst/>
          </a:prstGeom>
          <a:solidFill>
            <a:srgbClr val="FFFFFF"/>
          </a:solidFill>
          <a:ln w="28575">
            <a:solidFill>
              <a:srgbClr val="5B9BD5"/>
            </a:solidFill>
            <a:miter/>
          </a:ln>
          <a:extLst>
            <a:ext uri="{C572A759-6A51-4108-AA02-DFA0A04FC94B}">
              <ma14:wrappingTextBoxFlag xmlns:ma14="http://schemas.microsoft.com/office/mac/drawingml/2011/main" val="1"/>
            </a:ext>
          </a:extLst>
        </p:spPr>
        <p:txBody>
          <a:bodyPr lIns="0" tIns="0" rIns="0" bIns="0">
            <a:spAutoFit/>
          </a:bodyPr>
          <a:lstStyle/>
          <a:p>
            <a:pPr lvl="0" defTabSz="914400"/>
            <a:r>
              <a:rPr b="1">
                <a:latin typeface="Calibri"/>
                <a:ea typeface="Calibri"/>
                <a:cs typeface="Calibri"/>
                <a:sym typeface="Calibri"/>
              </a:rPr>
              <a:t>Particle and Nuclear Physics Working Group</a:t>
            </a:r>
          </a:p>
          <a:p>
            <a:pPr lvl="0" defTabSz="914400"/>
            <a:r>
              <a:rPr>
                <a:latin typeface="Calibri"/>
                <a:ea typeface="Calibri"/>
                <a:cs typeface="Calibri"/>
                <a:sym typeface="Calibri"/>
              </a:rPr>
              <a:t>  Revisiting scientific merit</a:t>
            </a:r>
          </a:p>
          <a:p>
            <a:pPr lvl="0" defTabSz="914400"/>
            <a:r>
              <a:rPr>
                <a:latin typeface="Calibri"/>
                <a:ea typeface="Calibri"/>
                <a:cs typeface="Calibri"/>
                <a:sym typeface="Calibri"/>
              </a:rPr>
              <a:t>  Members from particle and nuclear and related fields (Chair, Prof. T. Kajita, ICRR)</a:t>
            </a:r>
          </a:p>
          <a:p>
            <a:pPr lvl="0" defTabSz="914400"/>
            <a:r>
              <a:rPr>
                <a:latin typeface="Calibri"/>
                <a:ea typeface="Calibri"/>
                <a:cs typeface="Calibri"/>
                <a:sym typeface="Calibri"/>
              </a:rPr>
              <a:t>  8 open meetings since June 2014</a:t>
            </a:r>
          </a:p>
          <a:p>
            <a:pPr lvl="0" defTabSz="914400"/>
            <a:r>
              <a:rPr>
                <a:latin typeface="Calibri"/>
                <a:ea typeface="Calibri"/>
                <a:cs typeface="Calibri"/>
                <a:sym typeface="Calibri"/>
              </a:rPr>
              <a:t> A  status report was submitted to the 2</a:t>
            </a:r>
            <a:r>
              <a:rPr baseline="30000">
                <a:latin typeface="Calibri"/>
                <a:ea typeface="Calibri"/>
                <a:cs typeface="Calibri"/>
                <a:sym typeface="Calibri"/>
              </a:rPr>
              <a:t>nd</a:t>
            </a:r>
            <a:r>
              <a:rPr>
                <a:latin typeface="Calibri"/>
                <a:ea typeface="Calibri"/>
                <a:cs typeface="Calibri"/>
                <a:sym typeface="Calibri"/>
              </a:rPr>
              <a:t> meeting of Special Committee</a:t>
            </a:r>
          </a:p>
          <a:p>
            <a:pPr lvl="0" defTabSz="914400"/>
            <a:r>
              <a:rPr>
                <a:latin typeface="Calibri"/>
                <a:ea typeface="Calibri"/>
                <a:cs typeface="Calibri"/>
                <a:sym typeface="Calibri"/>
              </a:rPr>
              <a:t> A report to be submitted to the 3</a:t>
            </a:r>
            <a:r>
              <a:rPr baseline="30000">
                <a:latin typeface="Calibri"/>
                <a:ea typeface="Calibri"/>
                <a:cs typeface="Calibri"/>
                <a:sym typeface="Calibri"/>
              </a:rPr>
              <a:t>rd</a:t>
            </a:r>
            <a:r>
              <a:rPr>
                <a:latin typeface="Calibri"/>
                <a:ea typeface="Calibri"/>
                <a:cs typeface="Calibri"/>
                <a:sym typeface="Calibri"/>
              </a:rPr>
              <a:t> meeting </a:t>
            </a:r>
          </a:p>
        </p:txBody>
      </p:sp>
      <p:sp>
        <p:nvSpPr>
          <p:cNvPr id="139" name="Shape 139"/>
          <p:cNvSpPr/>
          <p:nvPr/>
        </p:nvSpPr>
        <p:spPr>
          <a:xfrm>
            <a:off x="1026313" y="4017995"/>
            <a:ext cx="7824797" cy="1796414"/>
          </a:xfrm>
          <a:prstGeom prst="rect">
            <a:avLst/>
          </a:prstGeom>
          <a:solidFill>
            <a:srgbClr val="FFFFFF"/>
          </a:solidFill>
          <a:ln w="28575">
            <a:solidFill>
              <a:srgbClr val="5B9BD5"/>
            </a:solidFill>
            <a:miter/>
          </a:ln>
          <a:extLst>
            <a:ext uri="{C572A759-6A51-4108-AA02-DFA0A04FC94B}">
              <ma14:wrappingTextBoxFlag xmlns:ma14="http://schemas.microsoft.com/office/mac/drawingml/2011/main" val="1"/>
            </a:ext>
          </a:extLst>
        </p:spPr>
        <p:txBody>
          <a:bodyPr lIns="0" tIns="0" rIns="0" bIns="0">
            <a:spAutoFit/>
          </a:bodyPr>
          <a:lstStyle/>
          <a:p>
            <a:pPr lvl="0" defTabSz="914400"/>
            <a:r>
              <a:rPr b="1">
                <a:latin typeface="Calibri"/>
                <a:ea typeface="Calibri"/>
                <a:cs typeface="Calibri"/>
                <a:sym typeface="Calibri"/>
              </a:rPr>
              <a:t>TDR Validation Working Group</a:t>
            </a:r>
          </a:p>
          <a:p>
            <a:pPr lvl="0" defTabSz="914400"/>
            <a:r>
              <a:rPr>
                <a:latin typeface="Calibri"/>
                <a:ea typeface="Calibri"/>
                <a:cs typeface="Calibri"/>
                <a:sym typeface="Calibri"/>
              </a:rPr>
              <a:t> Evaluation of TDR and cost estimates</a:t>
            </a:r>
          </a:p>
          <a:p>
            <a:pPr lvl="0" defTabSz="914400"/>
            <a:r>
              <a:rPr>
                <a:latin typeface="Calibri"/>
                <a:ea typeface="Calibri"/>
                <a:cs typeface="Calibri"/>
                <a:sym typeface="Calibri"/>
              </a:rPr>
              <a:t> Members mostly from accelerator experts (Chair, Dr. H. Yokomizo, CROSS)</a:t>
            </a:r>
          </a:p>
          <a:p>
            <a:pPr lvl="0" defTabSz="914400"/>
            <a:r>
              <a:rPr>
                <a:latin typeface="Calibri"/>
                <a:ea typeface="Calibri"/>
                <a:cs typeface="Calibri"/>
                <a:sym typeface="Calibri"/>
              </a:rPr>
              <a:t> 6 meetings mostly closed ones since June 2014</a:t>
            </a:r>
          </a:p>
          <a:p>
            <a:pPr lvl="0" defTabSz="914400"/>
            <a:r>
              <a:rPr>
                <a:latin typeface="Calibri"/>
                <a:ea typeface="Calibri"/>
                <a:cs typeface="Calibri"/>
                <a:sym typeface="Calibri"/>
              </a:rPr>
              <a:t> A status report was submitted to the 2</a:t>
            </a:r>
            <a:r>
              <a:rPr baseline="30000">
                <a:latin typeface="Calibri"/>
                <a:ea typeface="Calibri"/>
                <a:cs typeface="Calibri"/>
                <a:sym typeface="Calibri"/>
              </a:rPr>
              <a:t>nd</a:t>
            </a:r>
            <a:r>
              <a:rPr>
                <a:latin typeface="Calibri"/>
                <a:ea typeface="Calibri"/>
                <a:cs typeface="Calibri"/>
                <a:sym typeface="Calibri"/>
              </a:rPr>
              <a:t> meeting of Special Committee</a:t>
            </a:r>
          </a:p>
          <a:p>
            <a:pPr lvl="0" defTabSz="914400"/>
            <a:r>
              <a:rPr>
                <a:latin typeface="Calibri"/>
                <a:ea typeface="Calibri"/>
                <a:cs typeface="Calibri"/>
                <a:sym typeface="Calibri"/>
              </a:rPr>
              <a:t> A report to be submitted to the 3</a:t>
            </a:r>
            <a:r>
              <a:rPr baseline="30000">
                <a:latin typeface="Calibri"/>
                <a:ea typeface="Calibri"/>
                <a:cs typeface="Calibri"/>
                <a:sym typeface="Calibri"/>
              </a:rPr>
              <a:t>rd</a:t>
            </a:r>
            <a:r>
              <a:rPr>
                <a:latin typeface="Calibri"/>
                <a:ea typeface="Calibri"/>
                <a:cs typeface="Calibri"/>
                <a:sym typeface="Calibri"/>
              </a:rPr>
              <a:t> meeting </a:t>
            </a:r>
          </a:p>
        </p:txBody>
      </p:sp>
      <p:sp>
        <p:nvSpPr>
          <p:cNvPr id="140" name="Shape 140"/>
          <p:cNvSpPr/>
          <p:nvPr/>
        </p:nvSpPr>
        <p:spPr>
          <a:xfrm flipH="1">
            <a:off x="671607" y="1503267"/>
            <a:ext cx="1" cy="3465715"/>
          </a:xfrm>
          <a:prstGeom prst="line">
            <a:avLst/>
          </a:prstGeom>
          <a:ln w="57150">
            <a:solidFill>
              <a:srgbClr val="5B9BD5"/>
            </a:solidFill>
            <a:miter/>
          </a:ln>
        </p:spPr>
        <p:txBody>
          <a:bodyPr lIns="0" tIns="0" rIns="0" bIns="0"/>
          <a:lstStyle/>
          <a:p>
            <a:pPr lvl="0" defTabSz="457200">
              <a:defRPr sz="1200"/>
            </a:pPr>
            <a:endParaRPr/>
          </a:p>
        </p:txBody>
      </p:sp>
      <p:sp>
        <p:nvSpPr>
          <p:cNvPr id="141" name="Shape 141"/>
          <p:cNvSpPr/>
          <p:nvPr/>
        </p:nvSpPr>
        <p:spPr>
          <a:xfrm>
            <a:off x="671607" y="2848818"/>
            <a:ext cx="397825" cy="1"/>
          </a:xfrm>
          <a:prstGeom prst="line">
            <a:avLst/>
          </a:prstGeom>
          <a:ln w="57150">
            <a:solidFill>
              <a:srgbClr val="5B9BD5"/>
            </a:solidFill>
            <a:miter/>
          </a:ln>
        </p:spPr>
        <p:txBody>
          <a:bodyPr lIns="0" tIns="0" rIns="0" bIns="0"/>
          <a:lstStyle/>
          <a:p>
            <a:pPr lvl="0" defTabSz="457200">
              <a:defRPr sz="1200"/>
            </a:pPr>
            <a:endParaRPr/>
          </a:p>
        </p:txBody>
      </p:sp>
      <p:sp>
        <p:nvSpPr>
          <p:cNvPr id="142" name="Shape 142"/>
          <p:cNvSpPr/>
          <p:nvPr/>
        </p:nvSpPr>
        <p:spPr>
          <a:xfrm>
            <a:off x="671607" y="4964183"/>
            <a:ext cx="354706" cy="1"/>
          </a:xfrm>
          <a:prstGeom prst="line">
            <a:avLst/>
          </a:prstGeom>
          <a:ln w="57150">
            <a:solidFill>
              <a:srgbClr val="5B9BD5"/>
            </a:solidFill>
            <a:miter/>
          </a:ln>
        </p:spPr>
        <p:txBody>
          <a:bodyPr lIns="0" tIns="0" rIns="0" bIns="0"/>
          <a:lstStyle/>
          <a:p>
            <a:pPr lvl="0" defTabSz="457200">
              <a:defRPr sz="1200"/>
            </a:pPr>
            <a:endParaRPr/>
          </a:p>
        </p:txBody>
      </p:sp>
      <p:sp>
        <p:nvSpPr>
          <p:cNvPr id="143" name="Shape 143"/>
          <p:cNvSpPr/>
          <p:nvPr/>
        </p:nvSpPr>
        <p:spPr>
          <a:xfrm>
            <a:off x="7090371" y="6421970"/>
            <a:ext cx="1901127" cy="37083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914400">
              <a:defRPr>
                <a:latin typeface="Calibri"/>
                <a:ea typeface="Calibri"/>
                <a:cs typeface="Calibri"/>
                <a:sym typeface="Calibri"/>
              </a:defRPr>
            </a:lvl1pPr>
          </a:lstStyle>
          <a:p>
            <a:pPr lvl="0"/>
            <a:r>
              <a:t>Y.Okada ALCW2015</a:t>
            </a:r>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p:nvPr/>
        </p:nvSpPr>
        <p:spPr>
          <a:xfrm>
            <a:off x="512301" y="1511583"/>
            <a:ext cx="8406748" cy="861960"/>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July 29, 2014: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2nd meeting of Particle and Nuclear Physics WG</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Review European strategy and P5 report, and discuss ILC in the context of these projects</a:t>
            </a:r>
          </a:p>
        </p:txBody>
      </p:sp>
      <p:sp>
        <p:nvSpPr>
          <p:cNvPr id="170" name="Shape 170"/>
          <p:cNvSpPr/>
          <p:nvPr/>
        </p:nvSpPr>
        <p:spPr>
          <a:xfrm>
            <a:off x="216021" y="683958"/>
            <a:ext cx="8711957" cy="783335"/>
          </a:xfrm>
          <a:prstGeom prst="rect">
            <a:avLst/>
          </a:prstGeom>
          <a:blipFill>
            <a:blip r:embed="rId3"/>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June 24, 2014: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1st meeting of Particle and Nuclear Physics WG</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4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WG organizational matter; overview of particle physics: status of SM and physics beyond it; overview of ILC project with emphasis on ILC physics case; schedule as follows:</a:t>
            </a:r>
          </a:p>
        </p:txBody>
      </p:sp>
      <p:sp>
        <p:nvSpPr>
          <p:cNvPr id="171" name="Shape 171"/>
          <p:cNvSpPr/>
          <p:nvPr/>
        </p:nvSpPr>
        <p:spPr>
          <a:xfrm>
            <a:off x="512302" y="3106631"/>
            <a:ext cx="8406747" cy="644509"/>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September 22, 2014: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4th meeting of Particle and Nuclear Physics WG</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Review flavor physics and neutrino physics in relation to ILC, LHC-ILC relation</a:t>
            </a:r>
          </a:p>
        </p:txBody>
      </p:sp>
      <p:sp>
        <p:nvSpPr>
          <p:cNvPr id="172" name="Shape 172"/>
          <p:cNvSpPr/>
          <p:nvPr/>
        </p:nvSpPr>
        <p:spPr>
          <a:xfrm>
            <a:off x="512301" y="2417833"/>
            <a:ext cx="8406748" cy="644508"/>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August 27, 2014: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3rd meeting of Particle and Nuclear Physics WG</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Review cosmic ray physics and astronomy in relation to ILC</a:t>
            </a:r>
          </a:p>
        </p:txBody>
      </p:sp>
      <p:sp>
        <p:nvSpPr>
          <p:cNvPr id="173" name="Shape 173"/>
          <p:cNvSpPr>
            <a:spLocks noGrp="1"/>
          </p:cNvSpPr>
          <p:nvPr>
            <p:ph type="title"/>
          </p:nvPr>
        </p:nvSpPr>
        <p:spPr>
          <a:xfrm>
            <a:off x="216022" y="-40221"/>
            <a:ext cx="8711956" cy="857218"/>
          </a:xfrm>
          <a:prstGeom prst="rect">
            <a:avLst/>
          </a:prstGeom>
        </p:spPr>
        <p:txBody>
          <a:bodyPr/>
          <a:lstStyle>
            <a:lvl1pPr>
              <a:defRPr sz="3600" b="1" i="1">
                <a:latin typeface="Helvetica Neue"/>
                <a:ea typeface="Helvetica Neue"/>
                <a:cs typeface="Helvetica Neue"/>
                <a:sym typeface="Helvetica Neue"/>
              </a:defRPr>
            </a:lvl1pPr>
          </a:lstStyle>
          <a:p>
            <a:pPr lvl="0">
              <a:defRPr sz="1800" b="0" i="0"/>
            </a:pPr>
            <a:r>
              <a:rPr sz="3600" b="1" i="1"/>
              <a:t>Progress of the Review Process</a:t>
            </a:r>
          </a:p>
        </p:txBody>
      </p:sp>
      <p:sp>
        <p:nvSpPr>
          <p:cNvPr id="174" name="Shape 174"/>
          <p:cNvSpPr/>
          <p:nvPr/>
        </p:nvSpPr>
        <p:spPr>
          <a:xfrm>
            <a:off x="512302" y="3795429"/>
            <a:ext cx="8406747" cy="644508"/>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October 21, 2014: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5th meeting of Particle and Nuclear Physics WG</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Summarize the discussions so far for the Experts Committee Mtg on Nov.14</a:t>
            </a:r>
          </a:p>
        </p:txBody>
      </p:sp>
      <p:sp>
        <p:nvSpPr>
          <p:cNvPr id="175" name="Shape 175"/>
          <p:cNvSpPr/>
          <p:nvPr/>
        </p:nvSpPr>
        <p:spPr>
          <a:xfrm>
            <a:off x="512302" y="4484228"/>
            <a:ext cx="8406747" cy="644508"/>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January 8, 2015: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6th meeting of Particle and Nuclear Physics WG</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Discuss items pointed out at the 2nd Experts Committee Mtg + SSC</a:t>
            </a:r>
          </a:p>
        </p:txBody>
      </p:sp>
      <p:sp>
        <p:nvSpPr>
          <p:cNvPr id="176" name="Shape 176"/>
          <p:cNvSpPr/>
          <p:nvPr/>
        </p:nvSpPr>
        <p:spPr>
          <a:xfrm>
            <a:off x="512301" y="5173026"/>
            <a:ext cx="8406748" cy="644508"/>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February 17, 2015: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7th meeting of Particle and Nuclear Physics WG</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Sort out ILC physics case, whether it is matching the investment or not</a:t>
            </a:r>
          </a:p>
        </p:txBody>
      </p:sp>
      <p:sp>
        <p:nvSpPr>
          <p:cNvPr id="177" name="Shape 177"/>
          <p:cNvSpPr/>
          <p:nvPr/>
        </p:nvSpPr>
        <p:spPr>
          <a:xfrm>
            <a:off x="512301" y="5861825"/>
            <a:ext cx="8406748" cy="644508"/>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March 30, 2015: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8th meeting of Particle and Nuclear Physics WG</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Summarize the discussions for the Expoerts Committee Mtg on April 21</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p:nvPr/>
        </p:nvSpPr>
        <p:spPr>
          <a:xfrm>
            <a:off x="224951" y="3348169"/>
            <a:ext cx="8694098" cy="644508"/>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November 14 2014: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2nd meeting of the Academic Experts Committee</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Discussions based on progress reports from the two working groups</a:t>
            </a:r>
          </a:p>
        </p:txBody>
      </p:sp>
      <p:sp>
        <p:nvSpPr>
          <p:cNvPr id="180" name="Shape 180"/>
          <p:cNvSpPr/>
          <p:nvPr/>
        </p:nvSpPr>
        <p:spPr>
          <a:xfrm>
            <a:off x="524789" y="2375140"/>
            <a:ext cx="8406749" cy="904956"/>
          </a:xfrm>
          <a:prstGeom prst="rect">
            <a:avLst/>
          </a:prstGeom>
          <a:blipFill>
            <a:blip r:embed="rId3"/>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November 4, 2014: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4th meeting of TDR Validation WG</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Review the total ILC project cost (incl. project management) and summarize the discussions so far for the Experts Committee Mtg on Nov.14</a:t>
            </a:r>
          </a:p>
        </p:txBody>
      </p:sp>
      <p:sp>
        <p:nvSpPr>
          <p:cNvPr id="181" name="Shape 181"/>
          <p:cNvSpPr/>
          <p:nvPr/>
        </p:nvSpPr>
        <p:spPr>
          <a:xfrm>
            <a:off x="224951" y="5473843"/>
            <a:ext cx="8694098" cy="783335"/>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April 21 2015: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3rd meeting of the Academic Experts Committee</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Discussions based on progress reports from the two working groups </a:t>
            </a: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 </a:t>
            </a:r>
            <a:r>
              <a:rPr sz="1600" b="1" i="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2 more meetings by the end of June for interim summary</a:t>
            </a:r>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 </a:t>
            </a:r>
          </a:p>
        </p:txBody>
      </p:sp>
      <p:sp>
        <p:nvSpPr>
          <p:cNvPr id="182" name="Shape 182"/>
          <p:cNvSpPr/>
          <p:nvPr/>
        </p:nvSpPr>
        <p:spPr>
          <a:xfrm>
            <a:off x="216021" y="108680"/>
            <a:ext cx="8711957" cy="783335"/>
          </a:xfrm>
          <a:prstGeom prst="rect">
            <a:avLst/>
          </a:prstGeom>
          <a:blipFill>
            <a:blip r:embed="rId4"/>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June 30, 2014: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1st meeting of TDR Validation WG</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4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WG organizational matter; overview of ILC TDR; overview of ILC cost estimate;  schedule, etc. Mostly about ILC accelerator. </a:t>
            </a:r>
          </a:p>
        </p:txBody>
      </p:sp>
      <p:sp>
        <p:nvSpPr>
          <p:cNvPr id="183" name="Shape 183"/>
          <p:cNvSpPr/>
          <p:nvPr/>
        </p:nvSpPr>
        <p:spPr>
          <a:xfrm>
            <a:off x="512301" y="956367"/>
            <a:ext cx="8406748" cy="644508"/>
          </a:xfrm>
          <a:prstGeom prst="rect">
            <a:avLst/>
          </a:prstGeom>
          <a:blipFill>
            <a:blip r:embed="rId3"/>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July 28, 2014: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2nd meeting of TDR Validation WG</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Review SCRF system, main linacs, RF power sources</a:t>
            </a:r>
          </a:p>
        </p:txBody>
      </p:sp>
      <p:sp>
        <p:nvSpPr>
          <p:cNvPr id="184" name="Shape 184"/>
          <p:cNvSpPr/>
          <p:nvPr/>
        </p:nvSpPr>
        <p:spPr>
          <a:xfrm>
            <a:off x="512301" y="1665227"/>
            <a:ext cx="8406748" cy="644508"/>
          </a:xfrm>
          <a:prstGeom prst="rect">
            <a:avLst/>
          </a:prstGeom>
          <a:blipFill>
            <a:blip r:embed="rId3"/>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September 8, 2014: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3rd meeting of TDR Validation WG</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Review SCRF cost, etc. (continued from July 28 mtg) and CFS.</a:t>
            </a:r>
          </a:p>
        </p:txBody>
      </p:sp>
      <p:sp>
        <p:nvSpPr>
          <p:cNvPr id="185" name="Shape 185"/>
          <p:cNvSpPr/>
          <p:nvPr/>
        </p:nvSpPr>
        <p:spPr>
          <a:xfrm>
            <a:off x="512302" y="4054716"/>
            <a:ext cx="8406747" cy="644508"/>
          </a:xfrm>
          <a:prstGeom prst="rect">
            <a:avLst/>
          </a:prstGeom>
          <a:blipFill>
            <a:blip r:embed="rId3"/>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January 26, 2015: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5th meeting of TDR Validation WG</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Review e-/e+ sources, DR, BDS + detectors and discuss manpower issues</a:t>
            </a:r>
          </a:p>
        </p:txBody>
      </p:sp>
      <p:sp>
        <p:nvSpPr>
          <p:cNvPr id="186" name="Shape 186"/>
          <p:cNvSpPr/>
          <p:nvPr/>
        </p:nvSpPr>
        <p:spPr>
          <a:xfrm>
            <a:off x="512301" y="4764279"/>
            <a:ext cx="8406748" cy="644508"/>
          </a:xfrm>
          <a:prstGeom prst="rect">
            <a:avLst/>
          </a:prstGeom>
          <a:blipFill>
            <a:blip r:embed="rId3"/>
          </a:blipFill>
          <a:ln w="12700">
            <a:miter lim="400000"/>
          </a:ln>
          <a:extLst>
            <a:ext uri="{C572A759-6A51-4108-AA02-DFA0A04FC94B}">
              <ma14:wrappingTextBoxFlag xmlns:ma14="http://schemas.microsoft.com/office/mac/drawingml/2011/main" val="1"/>
            </a:ext>
          </a:extLst>
        </p:spPr>
        <p:txBody>
          <a:bodyPr lIns="35718" tIns="35718" rIns="35718" bIns="35718"/>
          <a:lstStyle/>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March 2, 2015: </a:t>
            </a:r>
            <a:r>
              <a:rPr sz="1600" b="1">
                <a:solidFill>
                  <a:srgbClr val="FFFB00"/>
                </a:solidFill>
                <a:effectLst>
                  <a:outerShdw blurRad="38100" dist="12700" dir="5400000" rotWithShape="0">
                    <a:srgbClr val="000000">
                      <a:alpha val="50000"/>
                    </a:srgbClr>
                  </a:outerShdw>
                </a:effectLst>
                <a:latin typeface="Helvetica Neue"/>
                <a:ea typeface="Helvetica Neue"/>
                <a:cs typeface="Helvetica Neue"/>
                <a:sym typeface="Helvetica Neue"/>
              </a:rPr>
              <a:t>MEXT: 6th meeting of TDR Validation WG</a:t>
            </a:r>
            <a:endPar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endParaRPr>
          </a:p>
          <a:p>
            <a:pPr lvl="0" defTabSz="584200"/>
            <a:r>
              <a:rPr sz="1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rPr>
              <a:t>Summarize the discussions for the 3rd Experts Committee Mtg on April 21 </a:t>
            </a: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xfrm>
            <a:off x="892968" y="38985"/>
            <a:ext cx="7358064" cy="3448822"/>
          </a:xfrm>
          <a:prstGeom prst="rect">
            <a:avLst/>
          </a:prstGeom>
        </p:spPr>
        <p:txBody>
          <a:bodyPr/>
          <a:lstStyle/>
          <a:p>
            <a:pPr lvl="0">
              <a:defRPr sz="1800"/>
            </a:pPr>
            <a:r>
              <a:rPr sz="5000" b="1">
                <a:latin typeface="Helvetica Neue"/>
                <a:ea typeface="Helvetica Neue"/>
                <a:cs typeface="Helvetica Neue"/>
                <a:sym typeface="Helvetica Neue"/>
              </a:rPr>
              <a:t>Report from</a:t>
            </a:r>
          </a:p>
          <a:p>
            <a:pPr lvl="0">
              <a:defRPr sz="1800"/>
            </a:pPr>
            <a:r>
              <a:rPr sz="5000" b="1">
                <a:latin typeface="Helvetica Neue"/>
                <a:ea typeface="Helvetica Neue"/>
                <a:cs typeface="Helvetica Neue"/>
                <a:sym typeface="Helvetica Neue"/>
              </a:rPr>
              <a:t>MEXT Particle &amp; Nuclear Physics WG</a:t>
            </a:r>
          </a:p>
        </p:txBody>
      </p:sp>
      <p:sp>
        <p:nvSpPr>
          <p:cNvPr id="189" name="Shape 189"/>
          <p:cNvSpPr>
            <a:spLocks noGrp="1"/>
          </p:cNvSpPr>
          <p:nvPr>
            <p:ph type="body" idx="4294967295"/>
          </p:nvPr>
        </p:nvSpPr>
        <p:spPr>
          <a:xfrm>
            <a:off x="892968" y="3575363"/>
            <a:ext cx="7358064" cy="989383"/>
          </a:xfrm>
          <a:prstGeom prst="rect">
            <a:avLst/>
          </a:prstGeom>
        </p:spPr>
        <p:txBody>
          <a:bodyPr lIns="35718" tIns="35718" rIns="35718" bIns="35718">
            <a:noAutofit/>
          </a:bodyPr>
          <a:lstStyle/>
          <a:p>
            <a:pPr marL="0" lvl="0" indent="0" algn="ctr" defTabSz="584200">
              <a:spcBef>
                <a:spcPts val="0"/>
              </a:spcBef>
              <a:buSzTx/>
              <a:buFontTx/>
              <a:buNone/>
              <a:defRPr sz="1800"/>
            </a:pPr>
            <a:r>
              <a:rPr sz="2400" b="1">
                <a:latin typeface="Helvetica Neue"/>
                <a:ea typeface="Helvetica Neue"/>
                <a:cs typeface="Helvetica Neue"/>
                <a:sym typeface="Helvetica Neue"/>
              </a:rPr>
              <a:t>Presented by WG Chair, Prof. T.Kajita</a:t>
            </a:r>
          </a:p>
          <a:p>
            <a:pPr marL="0" lvl="0" indent="0" algn="ctr" defTabSz="584200">
              <a:spcBef>
                <a:spcPts val="0"/>
              </a:spcBef>
              <a:buSzTx/>
              <a:buFontTx/>
              <a:buNone/>
              <a:defRPr sz="1800"/>
            </a:pPr>
            <a:r>
              <a:rPr sz="2400" b="1">
                <a:latin typeface="Helvetica Neue"/>
                <a:ea typeface="Helvetica Neue"/>
                <a:cs typeface="Helvetica Neue"/>
                <a:sym typeface="Helvetica Neue"/>
              </a:rPr>
              <a:t>at the 3nd Academic Experts Committee Mtg.</a:t>
            </a:r>
          </a:p>
        </p:txBody>
      </p:sp>
      <p:sp>
        <p:nvSpPr>
          <p:cNvPr id="190" name="Shape 190"/>
          <p:cNvSpPr/>
          <p:nvPr/>
        </p:nvSpPr>
        <p:spPr>
          <a:xfrm>
            <a:off x="892968" y="4531733"/>
            <a:ext cx="7358064" cy="821311"/>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lstStyle/>
          <a:p>
            <a:pPr lvl="0" algn="ctr" defTabSz="584200"/>
            <a:r>
              <a:rPr sz="2400" b="1" i="1">
                <a:solidFill>
                  <a:srgbClr val="FF2600"/>
                </a:solidFill>
                <a:latin typeface="Helvetica Neue"/>
                <a:ea typeface="Helvetica Neue"/>
                <a:cs typeface="Helvetica Neue"/>
                <a:sym typeface="Helvetica Neue"/>
              </a:rPr>
              <a:t>Unofficial Translation</a:t>
            </a:r>
            <a:r>
              <a:rPr sz="2400" b="1">
                <a:latin typeface="Helvetica Neue"/>
                <a:ea typeface="Helvetica Neue"/>
                <a:cs typeface="Helvetica Neue"/>
                <a:sym typeface="Helvetica Neue"/>
              </a:rPr>
              <a:t>: official version available only in Japanese</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title"/>
          </p:nvPr>
        </p:nvSpPr>
        <p:spPr>
          <a:xfrm>
            <a:off x="497175" y="1626564"/>
            <a:ext cx="8149650" cy="3604872"/>
          </a:xfrm>
          <a:prstGeom prst="rect">
            <a:avLst/>
          </a:prstGeom>
        </p:spPr>
        <p:txBody>
          <a:bodyPr/>
          <a:lstStyle/>
          <a:p>
            <a:pPr marL="89535" marR="525780" lvl="0" indent="19050" defTabSz="457200">
              <a:lnSpc>
                <a:spcPct val="109166"/>
              </a:lnSpc>
              <a:defRPr sz="1800"/>
            </a:pPr>
            <a:r>
              <a:rPr sz="3150" b="1">
                <a:solidFill>
                  <a:srgbClr val="2E3938"/>
                </a:solidFill>
                <a:uFill>
                  <a:solidFill>
                    <a:srgbClr val="2E3938"/>
                  </a:solidFill>
                </a:uFill>
                <a:latin typeface="+mn-lt"/>
                <a:ea typeface="+mn-ea"/>
                <a:cs typeface="+mn-cs"/>
                <a:sym typeface="Helvetica"/>
              </a:rPr>
              <a:t>Progress Report to </a:t>
            </a:r>
          </a:p>
          <a:p>
            <a:pPr marL="89535" marR="525780" lvl="0" indent="19050" defTabSz="457200">
              <a:lnSpc>
                <a:spcPct val="109166"/>
              </a:lnSpc>
              <a:defRPr sz="1800"/>
            </a:pPr>
            <a:r>
              <a:rPr sz="3150" b="1">
                <a:solidFill>
                  <a:srgbClr val="2E3938"/>
                </a:solidFill>
                <a:uFill>
                  <a:solidFill>
                    <a:srgbClr val="2E3938"/>
                  </a:solidFill>
                </a:uFill>
                <a:latin typeface="+mn-lt"/>
                <a:ea typeface="+mn-ea"/>
                <a:cs typeface="+mn-cs"/>
                <a:sym typeface="Helvetica"/>
              </a:rPr>
              <a:t>the Academic Experts Committee Regarding </a:t>
            </a:r>
          </a:p>
          <a:p>
            <a:pPr marL="89535" marR="525780" lvl="0" indent="19050" defTabSz="457200">
              <a:lnSpc>
                <a:spcPct val="109166"/>
              </a:lnSpc>
              <a:defRPr sz="1800"/>
            </a:pPr>
            <a:r>
              <a:rPr sz="3150" b="1">
                <a:solidFill>
                  <a:srgbClr val="2E3938"/>
                </a:solidFill>
                <a:uFill>
                  <a:solidFill>
                    <a:srgbClr val="2E3938"/>
                  </a:solidFill>
                </a:uFill>
                <a:latin typeface="+mn-lt"/>
                <a:ea typeface="+mn-ea"/>
                <a:cs typeface="+mn-cs"/>
                <a:sym typeface="Helvetica"/>
              </a:rPr>
              <a:t>The International Linear Collider (ILC)</a:t>
            </a:r>
            <a:endParaRPr sz="3150" b="1">
              <a:solidFill>
                <a:srgbClr val="2E3938"/>
              </a:solidFill>
              <a:uFill>
                <a:solidFill>
                  <a:srgbClr val="2E3938"/>
                </a:solidFill>
              </a:uFill>
              <a:latin typeface="Times New Roman"/>
              <a:ea typeface="Times New Roman"/>
              <a:cs typeface="Times New Roman"/>
              <a:sym typeface="Times New Roman"/>
            </a:endParaRPr>
          </a:p>
          <a:p>
            <a:pPr marL="89535" marR="331470" lvl="0" indent="18414" defTabSz="457200">
              <a:lnSpc>
                <a:spcPct val="109166"/>
              </a:lnSpc>
              <a:defRPr sz="1800"/>
            </a:pPr>
            <a:r>
              <a:rPr sz="2450" b="1">
                <a:solidFill>
                  <a:srgbClr val="525B58"/>
                </a:solidFill>
                <a:uFill>
                  <a:solidFill>
                    <a:srgbClr val="525B58"/>
                  </a:solidFill>
                </a:uFill>
                <a:latin typeface="+mn-lt"/>
                <a:ea typeface="+mn-ea"/>
                <a:cs typeface="+mn-cs"/>
                <a:sym typeface="Helvetica"/>
              </a:rPr>
              <a:t>(The Particle and Nuclear Physics Working Group)</a:t>
            </a:r>
          </a:p>
        </p:txBody>
      </p:sp>
      <p:sp>
        <p:nvSpPr>
          <p:cNvPr id="281" name="Shape 281"/>
          <p:cNvSpPr/>
          <p:nvPr/>
        </p:nvSpPr>
        <p:spPr>
          <a:xfrm rot="19939178">
            <a:off x="1022741" y="3009900"/>
            <a:ext cx="7098518"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4800" b="1" i="1">
                <a:solidFill>
                  <a:srgbClr val="FF2600"/>
                </a:solidFill>
              </a:defRPr>
            </a:lvl1pPr>
          </a:lstStyle>
          <a:p>
            <a:pPr lvl="0">
              <a:defRPr sz="1800" b="0" i="0">
                <a:solidFill>
                  <a:srgbClr val="000000"/>
                </a:solidFill>
              </a:defRPr>
            </a:pPr>
            <a:r>
              <a:rPr sz="4800" b="1" i="1">
                <a:solidFill>
                  <a:srgbClr val="FF2600"/>
                </a:solidFill>
              </a:rPr>
              <a:t>Unofficial Translation</a:t>
            </a:r>
          </a:p>
        </p:txBody>
      </p:sp>
    </p:spTree>
  </p:cSld>
  <p:clrMapOvr>
    <a:masterClrMapping/>
  </p:clrMapOvr>
  <p:transition xmlns:p14="http://schemas.microsoft.com/office/powerpoint/2010/mai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39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39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39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39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2215</Words>
  <Application>Microsoft Macintosh PowerPoint</Application>
  <PresentationFormat>画面に合わせる (4:3)</PresentationFormat>
  <Paragraphs>225</Paragraphs>
  <Slides>30</Slides>
  <Notes>0</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Default</vt:lpstr>
      <vt:lpstr>Current Status  of  ILC Project </vt:lpstr>
      <vt:lpstr>MEXT’s ILC Review</vt:lpstr>
      <vt:lpstr>PowerPoint プレゼンテーション</vt:lpstr>
      <vt:lpstr>MEXT’s ILC Review</vt:lpstr>
      <vt:lpstr>PowerPoint プレゼンテーション</vt:lpstr>
      <vt:lpstr>Progress of the Review Process</vt:lpstr>
      <vt:lpstr>PowerPoint プレゼンテーション</vt:lpstr>
      <vt:lpstr>Report from MEXT Particle &amp; Nuclear Physics WG</vt:lpstr>
      <vt:lpstr>Progress Report to  the Academic Experts Committee Regarding  The International Linear Collider (ILC) (The Particle and Nuclear Physics Working Group)</vt:lpstr>
      <vt:lpstr>Report from the particle and nuclear physics WG</vt:lpstr>
      <vt:lpstr>PowerPoint プレゼンテーション</vt:lpstr>
      <vt:lpstr>PowerPoint プレゼンテーション</vt:lpstr>
      <vt:lpstr>Report from MEXT TDR Validation WG and Nomura Research Inst.</vt:lpstr>
      <vt:lpstr>PowerPoint プレゼンテーション</vt:lpstr>
      <vt:lpstr>PowerPoint プレゼンテーション</vt:lpstr>
      <vt:lpstr>PowerPoint プレゼンテーション</vt:lpstr>
      <vt:lpstr>ALCW2015</vt:lpstr>
      <vt:lpstr>PowerPoint プレゼンテーション</vt:lpstr>
      <vt:lpstr>PowerPoint プレゼンテーション</vt:lpstr>
      <vt:lpstr>Government-to-Government Talks  See Satoru’s talk at ALCW2015</vt:lpstr>
      <vt:lpstr>PowerPoint プレゼンテーション</vt:lpstr>
      <vt:lpstr>Running Scenario  See Jim Brau’s talk at ALCW2015</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Summary</vt:lpstr>
      <vt:lpstr>Reports from the both WGs well received by the Experts Committee. But we still need to convey the ILC physics case (big picture) in a language intelligible to the general public.  We need to show that there are enough number of interested and capable people to realize the ILC. → video message! We need to facilitate discussions between governments and funding authorities to achieve this goal as soon as possible.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Status  of  ILC Project </dc:title>
  <cp:lastModifiedBy>FUJII Keisuke</cp:lastModifiedBy>
  <cp:revision>2</cp:revision>
  <dcterms:modified xsi:type="dcterms:W3CDTF">2015-06-27T10:29:18Z</dcterms:modified>
</cp:coreProperties>
</file>