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 ContentType="image/ti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5"/>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4" r:id="rId28"/>
    <p:sldId id="285" r:id="rId29"/>
    <p:sldId id="286" r:id="rId30"/>
    <p:sldId id="287" r:id="rId31"/>
    <p:sldId id="288" r:id="rId32"/>
    <p:sldId id="290" r:id="rId33"/>
    <p:sldId id="291" r:id="rId34"/>
    <p:sldId id="292" r:id="rId35"/>
    <p:sldId id="293" r:id="rId36"/>
    <p:sldId id="294" r:id="rId37"/>
    <p:sldId id="295" r:id="rId38"/>
    <p:sldId id="297" r:id="rId39"/>
    <p:sldId id="298" r:id="rId40"/>
    <p:sldId id="299" r:id="rId41"/>
    <p:sldId id="300" r:id="rId42"/>
    <p:sldId id="301" r:id="rId43"/>
    <p:sldId id="302"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53" r:id="rId94"/>
    <p:sldId id="354" r:id="rId95"/>
    <p:sldId id="355" r:id="rId96"/>
    <p:sldId id="356" r:id="rId97"/>
    <p:sldId id="357" r:id="rId98"/>
    <p:sldId id="358" r:id="rId99"/>
    <p:sldId id="359" r:id="rId100"/>
    <p:sldId id="360" r:id="rId101"/>
    <p:sldId id="361" r:id="rId102"/>
    <p:sldId id="362" r:id="rId103"/>
    <p:sldId id="363" r:id="rId104"/>
    <p:sldId id="364" r:id="rId105"/>
    <p:sldId id="365" r:id="rId106"/>
    <p:sldId id="366" r:id="rId107"/>
    <p:sldId id="367" r:id="rId108"/>
    <p:sldId id="368" r:id="rId109"/>
    <p:sldId id="369" r:id="rId110"/>
    <p:sldId id="370" r:id="rId111"/>
    <p:sldId id="371" r:id="rId112"/>
    <p:sldId id="372" r:id="rId113"/>
    <p:sldId id="373" r:id="rId114"/>
    <p:sldId id="374" r:id="rId115"/>
    <p:sldId id="375" r:id="rId116"/>
    <p:sldId id="376" r:id="rId117"/>
    <p:sldId id="377" r:id="rId118"/>
    <p:sldId id="378" r:id="rId119"/>
    <p:sldId id="379" r:id="rId120"/>
    <p:sldId id="380" r:id="rId121"/>
    <p:sldId id="381" r:id="rId122"/>
    <p:sldId id="382" r:id="rId123"/>
    <p:sldId id="383" r:id="rId124"/>
  </p:sldIdLst>
  <p:sldSz cx="13004800" cy="9753600"/>
  <p:notesSz cx="6858000" cy="9144000"/>
  <p:defaultTextStyle>
    <a:lvl1pPr algn="ctr" defTabSz="584200">
      <a:defRPr sz="3600">
        <a:latin typeface="+mn-lt"/>
        <a:ea typeface="+mn-ea"/>
        <a:cs typeface="+mn-cs"/>
        <a:sym typeface="ヒラギノ角ゴ ProN W3"/>
      </a:defRPr>
    </a:lvl1pPr>
    <a:lvl2pPr indent="228600" algn="ctr" defTabSz="584200">
      <a:defRPr sz="3600">
        <a:latin typeface="+mn-lt"/>
        <a:ea typeface="+mn-ea"/>
        <a:cs typeface="+mn-cs"/>
        <a:sym typeface="ヒラギノ角ゴ ProN W3"/>
      </a:defRPr>
    </a:lvl2pPr>
    <a:lvl3pPr indent="457200" algn="ctr" defTabSz="584200">
      <a:defRPr sz="3600">
        <a:latin typeface="+mn-lt"/>
        <a:ea typeface="+mn-ea"/>
        <a:cs typeface="+mn-cs"/>
        <a:sym typeface="ヒラギノ角ゴ ProN W3"/>
      </a:defRPr>
    </a:lvl3pPr>
    <a:lvl4pPr indent="685800" algn="ctr" defTabSz="584200">
      <a:defRPr sz="3600">
        <a:latin typeface="+mn-lt"/>
        <a:ea typeface="+mn-ea"/>
        <a:cs typeface="+mn-cs"/>
        <a:sym typeface="ヒラギノ角ゴ ProN W3"/>
      </a:defRPr>
    </a:lvl4pPr>
    <a:lvl5pPr indent="914400" algn="ctr" defTabSz="584200">
      <a:defRPr sz="3600">
        <a:latin typeface="+mn-lt"/>
        <a:ea typeface="+mn-ea"/>
        <a:cs typeface="+mn-cs"/>
        <a:sym typeface="ヒラギノ角ゴ ProN W3"/>
      </a:defRPr>
    </a:lvl5pPr>
    <a:lvl6pPr indent="1143000" algn="ctr" defTabSz="584200">
      <a:defRPr sz="3600">
        <a:latin typeface="+mn-lt"/>
        <a:ea typeface="+mn-ea"/>
        <a:cs typeface="+mn-cs"/>
        <a:sym typeface="ヒラギノ角ゴ ProN W3"/>
      </a:defRPr>
    </a:lvl6pPr>
    <a:lvl7pPr indent="1371600" algn="ctr" defTabSz="584200">
      <a:defRPr sz="3600">
        <a:latin typeface="+mn-lt"/>
        <a:ea typeface="+mn-ea"/>
        <a:cs typeface="+mn-cs"/>
        <a:sym typeface="ヒラギノ角ゴ ProN W3"/>
      </a:defRPr>
    </a:lvl7pPr>
    <a:lvl8pPr indent="1600200" algn="ctr" defTabSz="584200">
      <a:defRPr sz="3600">
        <a:latin typeface="+mn-lt"/>
        <a:ea typeface="+mn-ea"/>
        <a:cs typeface="+mn-cs"/>
        <a:sym typeface="ヒラギノ角ゴ ProN W3"/>
      </a:defRPr>
    </a:lvl8pPr>
    <a:lvl9pPr indent="1828800" algn="ctr" defTabSz="584200">
      <a:defRPr sz="3600">
        <a:latin typeface="+mn-lt"/>
        <a:ea typeface="+mn-ea"/>
        <a:cs typeface="+mn-cs"/>
        <a:sym typeface="ヒラギノ角ゴ ProN W3"/>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5" d="100"/>
          <a:sy n="75" d="100"/>
        </p:scale>
        <p:origin x="-592" y="-104"/>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notesMaster" Target="notesMasters/notesMaster1.xml"/><Relationship Id="rId126" Type="http://schemas.openxmlformats.org/officeDocument/2006/relationships/printerSettings" Target="printerSettings/printerSettings1.bin"/><Relationship Id="rId127" Type="http://schemas.openxmlformats.org/officeDocument/2006/relationships/presProps" Target="presProps.xml"/><Relationship Id="rId128" Type="http://schemas.openxmlformats.org/officeDocument/2006/relationships/viewProps" Target="viewProps.xml"/><Relationship Id="rId12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2" name="Shape 66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663" name="Shape 663"/>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394445966"/>
      </p:ext>
    </p:extLst>
  </p:cSld>
  <p:clrMap bg1="lt1" tx1="dk1" bg2="lt2" tx2="dk2" accent1="accent1" accent2="accent2" accent3="accent3" accent4="accent4" accent5="accent5" accent6="accent6" hlink="hlink" folHlink="folHlink"/>
  <p:notesStyle>
    <a:lvl1pPr defTabSz="457200">
      <a:lnSpc>
        <a:spcPct val="125000"/>
      </a:lnSpc>
      <a:defRPr sz="2400">
        <a:latin typeface="Avenir Book"/>
        <a:ea typeface="Avenir Book"/>
        <a:cs typeface="Avenir Book"/>
        <a:sym typeface="Avenir Book"/>
      </a:defRPr>
    </a:lvl1pPr>
    <a:lvl2pPr indent="228600" defTabSz="457200">
      <a:lnSpc>
        <a:spcPct val="125000"/>
      </a:lnSpc>
      <a:defRPr sz="2400">
        <a:latin typeface="Avenir Book"/>
        <a:ea typeface="Avenir Book"/>
        <a:cs typeface="Avenir Book"/>
        <a:sym typeface="Avenir Book"/>
      </a:defRPr>
    </a:lvl2pPr>
    <a:lvl3pPr indent="457200" defTabSz="457200">
      <a:lnSpc>
        <a:spcPct val="125000"/>
      </a:lnSpc>
      <a:defRPr sz="2400">
        <a:latin typeface="Avenir Book"/>
        <a:ea typeface="Avenir Book"/>
        <a:cs typeface="Avenir Book"/>
        <a:sym typeface="Avenir Book"/>
      </a:defRPr>
    </a:lvl3pPr>
    <a:lvl4pPr indent="685800" defTabSz="457200">
      <a:lnSpc>
        <a:spcPct val="125000"/>
      </a:lnSpc>
      <a:defRPr sz="2400">
        <a:latin typeface="Avenir Book"/>
        <a:ea typeface="Avenir Book"/>
        <a:cs typeface="Avenir Book"/>
        <a:sym typeface="Avenir Book"/>
      </a:defRPr>
    </a:lvl4pPr>
    <a:lvl5pPr indent="914400" defTabSz="457200">
      <a:lnSpc>
        <a:spcPct val="125000"/>
      </a:lnSpc>
      <a:defRPr sz="2400">
        <a:latin typeface="Avenir Book"/>
        <a:ea typeface="Avenir Book"/>
        <a:cs typeface="Avenir Book"/>
        <a:sym typeface="Avenir Book"/>
      </a:defRPr>
    </a:lvl5pPr>
    <a:lvl6pPr indent="1143000" defTabSz="457200">
      <a:lnSpc>
        <a:spcPct val="125000"/>
      </a:lnSpc>
      <a:defRPr sz="2400">
        <a:latin typeface="Avenir Book"/>
        <a:ea typeface="Avenir Book"/>
        <a:cs typeface="Avenir Book"/>
        <a:sym typeface="Avenir Book"/>
      </a:defRPr>
    </a:lvl6pPr>
    <a:lvl7pPr indent="1371600" defTabSz="457200">
      <a:lnSpc>
        <a:spcPct val="125000"/>
      </a:lnSpc>
      <a:defRPr sz="2400">
        <a:latin typeface="Avenir Book"/>
        <a:ea typeface="Avenir Book"/>
        <a:cs typeface="Avenir Book"/>
        <a:sym typeface="Avenir Book"/>
      </a:defRPr>
    </a:lvl7pPr>
    <a:lvl8pPr indent="1600200" defTabSz="457200">
      <a:lnSpc>
        <a:spcPct val="125000"/>
      </a:lnSpc>
      <a:defRPr sz="2400">
        <a:latin typeface="Avenir Book"/>
        <a:ea typeface="Avenir Book"/>
        <a:cs typeface="Avenir Book"/>
        <a:sym typeface="Avenir Book"/>
      </a:defRPr>
    </a:lvl8pPr>
    <a:lvl9pPr indent="1828800" defTabSz="457200">
      <a:lnSpc>
        <a:spcPct val="125000"/>
      </a:lnSpc>
      <a:defRPr sz="2400">
        <a:latin typeface="Avenir Book"/>
        <a:ea typeface="Avenir Book"/>
        <a:cs typeface="Avenir Book"/>
        <a:sym typeface="Avenir Book"/>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 name="Shape 1362"/>
          <p:cNvSpPr>
            <a:spLocks noGrp="1" noRot="1" noChangeAspect="1"/>
          </p:cNvSpPr>
          <p:nvPr>
            <p:ph type="sldImg"/>
          </p:nvPr>
        </p:nvSpPr>
        <p:spPr>
          <a:prstGeom prst="rect">
            <a:avLst/>
          </a:prstGeom>
        </p:spPr>
        <p:txBody>
          <a:bodyPr/>
          <a:lstStyle/>
          <a:p>
            <a:pPr lvl="0"/>
            <a:endParaRPr/>
          </a:p>
        </p:txBody>
      </p:sp>
      <p:sp>
        <p:nvSpPr>
          <p:cNvPr id="1363" name="Shape 1363"/>
          <p:cNvSpPr>
            <a:spLocks noGrp="1"/>
          </p:cNvSpPr>
          <p:nvPr>
            <p:ph type="body" sz="quarter" idx="1"/>
          </p:nvPr>
        </p:nvSpPr>
        <p:spPr>
          <a:prstGeom prst="rect">
            <a:avLst/>
          </a:prstGeom>
        </p:spPr>
        <p:txBody>
          <a:bodyPr/>
          <a:lstStyle/>
          <a:p>
            <a:pPr lvl="1" indent="0">
              <a:lnSpc>
                <a:spcPct val="100000"/>
              </a:lnSpc>
              <a:defRPr sz="1800"/>
            </a:pPr>
            <a:r>
              <a:rPr sz="1200">
                <a:latin typeface="Calibri"/>
                <a:ea typeface="Calibri"/>
                <a:cs typeface="Calibri"/>
                <a:sym typeface="Calibri"/>
              </a:rPr>
              <a:t>4</a:t>
            </a:r>
            <a:r>
              <a:rPr sz="1200"/>
              <a:t>点結合の足のひとつが真空期待値を得ることで</a:t>
            </a:r>
            <a:r>
              <a:rPr sz="1200">
                <a:latin typeface="Calibri"/>
                <a:ea typeface="Calibri"/>
                <a:cs typeface="Calibri"/>
                <a:sym typeface="Calibri"/>
              </a:rPr>
              <a:t>3</a:t>
            </a:r>
            <a:r>
              <a:rPr sz="1200"/>
              <a:t>点結合になる</a:t>
            </a:r>
            <a:r>
              <a:rPr sz="1200">
                <a:latin typeface="Calibri"/>
                <a:ea typeface="Calibri"/>
                <a:cs typeface="Calibri"/>
                <a:sym typeface="Calibri"/>
              </a:rPr>
              <a:t> </a:t>
            </a:r>
            <a:r>
              <a:rPr sz="1200">
                <a:latin typeface="Wingdings"/>
                <a:ea typeface="Wingdings"/>
                <a:cs typeface="Wingdings"/>
                <a:sym typeface="Wingdings"/>
              </a:rPr>
              <a:t> </a:t>
            </a:r>
            <a:r>
              <a:rPr sz="1200"/>
              <a:t>真空凝縮の直接検証</a:t>
            </a:r>
            <a:endParaRPr sz="1200">
              <a:latin typeface="Calibri"/>
              <a:ea typeface="Calibri"/>
              <a:cs typeface="Calibri"/>
              <a:sym typeface="Calibri"/>
            </a:endParaRPr>
          </a:p>
          <a:p>
            <a:pPr lvl="1" indent="0">
              <a:lnSpc>
                <a:spcPct val="100000"/>
              </a:lnSpc>
              <a:defRPr sz="1800"/>
            </a:pPr>
            <a:r>
              <a:rPr sz="1200"/>
              <a:t>宇宙の成り立ちと密接に関係</a:t>
            </a:r>
            <a:r>
              <a:rPr sz="1200">
                <a:latin typeface="Calibri"/>
                <a:ea typeface="Calibri"/>
                <a:cs typeface="Calibri"/>
                <a:sym typeface="Calibri"/>
              </a:rPr>
              <a:t> </a:t>
            </a:r>
            <a:r>
              <a:rPr sz="1200">
                <a:latin typeface="Wingdings"/>
                <a:ea typeface="Wingdings"/>
                <a:cs typeface="Wingdings"/>
                <a:sym typeface="Wingdings"/>
              </a:rPr>
              <a:t> </a:t>
            </a:r>
            <a:r>
              <a:rPr sz="1200"/>
              <a:t>宇宙初期は対称性を保った状態、低温になる過程で相転移が起きてヒッグス・ポテンシャルは現在の形に</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tif"/></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ti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ti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jpe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タイトル &amp; サブタイトル">
    <p:spTree>
      <p:nvGrpSpPr>
        <p:cNvPr id="1" name=""/>
        <p:cNvGrpSpPr/>
        <p:nvPr/>
      </p:nvGrpSpPr>
      <p:grpSpPr>
        <a:xfrm>
          <a:off x="0" y="0"/>
          <a:ext cx="0" cy="0"/>
          <a:chOff x="0" y="0"/>
          <a:chExt cx="0" cy="0"/>
        </a:xfrm>
      </p:grpSpPr>
      <p:sp>
        <p:nvSpPr>
          <p:cNvPr id="6" name="Shape 6"/>
          <p:cNvSpPr>
            <a:spLocks noGrp="1"/>
          </p:cNvSpPr>
          <p:nvPr>
            <p:ph type="title"/>
          </p:nvPr>
        </p:nvSpPr>
        <p:spPr>
          <a:xfrm>
            <a:off x="1270000" y="1638300"/>
            <a:ext cx="10464800" cy="3302000"/>
          </a:xfrm>
          <a:prstGeom prst="rect">
            <a:avLst/>
          </a:prstGeom>
        </p:spPr>
        <p:txBody>
          <a:bodyPr lIns="0" tIns="0" rIns="0" bIns="0" anchor="b"/>
          <a:lstStyle>
            <a:lvl1pPr defTabSz="584200">
              <a:defRPr sz="8000" b="0">
                <a:solidFill>
                  <a:srgbClr val="000000"/>
                </a:solidFill>
                <a:latin typeface="+mn-lt"/>
                <a:ea typeface="+mn-ea"/>
                <a:cs typeface="+mn-cs"/>
                <a:sym typeface="ヒラギノ角ゴ ProN W3"/>
              </a:defRPr>
            </a:lvl1pPr>
          </a:lstStyle>
          <a:p>
            <a:pPr lvl="0">
              <a:defRPr sz="1800"/>
            </a:pPr>
            <a:r>
              <a:rPr sz="8000"/>
              <a:t>タイトルテキスト</a:t>
            </a:r>
          </a:p>
        </p:txBody>
      </p:sp>
      <p:sp>
        <p:nvSpPr>
          <p:cNvPr id="7" name="Shape 7"/>
          <p:cNvSpPr>
            <a:spLocks noGrp="1"/>
          </p:cNvSpPr>
          <p:nvPr>
            <p:ph type="body" idx="1"/>
          </p:nvPr>
        </p:nvSpPr>
        <p:spPr>
          <a:xfrm>
            <a:off x="1270000" y="5029200"/>
            <a:ext cx="10464800" cy="1130300"/>
          </a:xfrm>
          <a:prstGeom prst="rect">
            <a:avLst/>
          </a:prstGeom>
        </p:spPr>
        <p:txBody>
          <a:bodyPr lIns="0" tIns="0" rIns="0" bIns="0"/>
          <a:lstStyle>
            <a:lvl1pPr marL="0" indent="0" algn="ctr" defTabSz="584200">
              <a:spcBef>
                <a:spcPts val="0"/>
              </a:spcBef>
              <a:buSzTx/>
              <a:buFontTx/>
              <a:buNone/>
              <a:defRPr sz="3200">
                <a:solidFill>
                  <a:srgbClr val="000000"/>
                </a:solidFill>
                <a:latin typeface="+mn-lt"/>
                <a:ea typeface="+mn-ea"/>
                <a:cs typeface="+mn-cs"/>
                <a:sym typeface="ヒラギノ角ゴ ProN W3"/>
              </a:defRPr>
            </a:lvl1pPr>
            <a:lvl2pPr marL="0" indent="228600" algn="ctr" defTabSz="584200">
              <a:spcBef>
                <a:spcPts val="0"/>
              </a:spcBef>
              <a:buSzTx/>
              <a:buFontTx/>
              <a:buNone/>
              <a:defRPr sz="3200">
                <a:solidFill>
                  <a:srgbClr val="000000"/>
                </a:solidFill>
                <a:latin typeface="+mn-lt"/>
                <a:ea typeface="+mn-ea"/>
                <a:cs typeface="+mn-cs"/>
                <a:sym typeface="ヒラギノ角ゴ ProN W3"/>
              </a:defRPr>
            </a:lvl2pPr>
            <a:lvl3pPr marL="0" indent="457200" algn="ctr" defTabSz="584200">
              <a:spcBef>
                <a:spcPts val="0"/>
              </a:spcBef>
              <a:buSzTx/>
              <a:buFontTx/>
              <a:buNone/>
              <a:defRPr sz="3200">
                <a:solidFill>
                  <a:srgbClr val="000000"/>
                </a:solidFill>
                <a:latin typeface="+mn-lt"/>
                <a:ea typeface="+mn-ea"/>
                <a:cs typeface="+mn-cs"/>
                <a:sym typeface="ヒラギノ角ゴ ProN W3"/>
              </a:defRPr>
            </a:lvl3pPr>
            <a:lvl4pPr marL="0" indent="685800" algn="ctr" defTabSz="584200">
              <a:spcBef>
                <a:spcPts val="0"/>
              </a:spcBef>
              <a:buSzTx/>
              <a:buFontTx/>
              <a:buNone/>
              <a:defRPr sz="3200">
                <a:solidFill>
                  <a:srgbClr val="000000"/>
                </a:solidFill>
                <a:latin typeface="+mn-lt"/>
                <a:ea typeface="+mn-ea"/>
                <a:cs typeface="+mn-cs"/>
                <a:sym typeface="ヒラギノ角ゴ ProN W3"/>
              </a:defRPr>
            </a:lvl4pPr>
            <a:lvl5pPr marL="0" indent="914400" algn="ctr" defTabSz="584200">
              <a:spcBef>
                <a:spcPts val="0"/>
              </a:spcBef>
              <a:buSzTx/>
              <a:buFontTx/>
              <a:buNone/>
              <a:defRPr sz="3200">
                <a:solidFill>
                  <a:srgbClr val="000000"/>
                </a:solidFill>
                <a:latin typeface="+mn-lt"/>
                <a:ea typeface="+mn-ea"/>
                <a:cs typeface="+mn-cs"/>
                <a:sym typeface="ヒラギノ角ゴ ProN W3"/>
              </a:defRPr>
            </a:lvl5pPr>
          </a:lstStyle>
          <a:p>
            <a:pPr lvl="0">
              <a:defRPr sz="1800"/>
            </a:pPr>
            <a:r>
              <a:rPr sz="3200"/>
              <a:t>本文レベル1</a:t>
            </a:r>
          </a:p>
          <a:p>
            <a:pPr lvl="1">
              <a:defRPr sz="1800"/>
            </a:pPr>
            <a:r>
              <a:rPr sz="3200"/>
              <a:t>本文レベル2</a:t>
            </a:r>
          </a:p>
          <a:p>
            <a:pPr lvl="2">
              <a:defRPr sz="1800"/>
            </a:pPr>
            <a:r>
              <a:rPr sz="3200"/>
              <a:t>本文レベル3</a:t>
            </a:r>
          </a:p>
          <a:p>
            <a:pPr lvl="3">
              <a:defRPr sz="1800"/>
            </a:pPr>
            <a:r>
              <a:rPr sz="3200"/>
              <a:t>本文レベル4</a:t>
            </a:r>
          </a:p>
          <a:p>
            <a:pPr lvl="4">
              <a:defRPr sz="1800"/>
            </a:pPr>
            <a:r>
              <a:rPr sz="3200"/>
              <a:t>本文レベル 5</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523" name="Shape 523"/>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524" name="Shape 524"/>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525" name="Shape 525"/>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
        <p:nvSpPr>
          <p:cNvPr id="526" name="Shape 526"/>
          <p:cNvSpPr/>
          <p:nvPr/>
        </p:nvSpPr>
        <p:spPr>
          <a:xfrm>
            <a:off x="74422" y="9410700"/>
            <a:ext cx="5473701"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1200">
                <a:latin typeface="Helvetica Neue"/>
                <a:ea typeface="Helvetica Neue"/>
                <a:cs typeface="Helvetica Neue"/>
                <a:sym typeface="Helvetica Neue"/>
              </a:rPr>
              <a:t>K.Fujii,  Tsinghua, Aug. 21, 2014</a:t>
            </a:r>
          </a:p>
        </p:txBody>
      </p:sp>
    </p:spTree>
  </p:cSld>
  <p:clrMapOvr>
    <a:masterClrMapping/>
  </p:clrMapOvr>
  <p:transition xmlns:p14="http://schemas.microsoft.com/office/powerpoint/2010/mai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528" name="Shape 528"/>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529" name="Shape 529"/>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530" name="Shape 530"/>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532" name="Shape 532"/>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533" name="Shape 533"/>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534" name="Shape 534"/>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536" name="Shape 536"/>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537" name="Shape 537"/>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538" name="Shape 538"/>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
        <p:nvSpPr>
          <p:cNvPr id="539" name="Shape 539"/>
          <p:cNvSpPr/>
          <p:nvPr/>
        </p:nvSpPr>
        <p:spPr>
          <a:xfrm>
            <a:off x="252222" y="9410700"/>
            <a:ext cx="5473701"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1200">
                <a:latin typeface="Helvetica Neue"/>
                <a:ea typeface="Helvetica Neue"/>
                <a:cs typeface="Helvetica Neue"/>
                <a:sym typeface="Helvetica Neue"/>
              </a:defRPr>
            </a:lvl1pPr>
          </a:lstStyle>
          <a:p>
            <a:pPr lvl="0">
              <a:defRPr sz="1800"/>
            </a:pPr>
            <a:r>
              <a:rPr sz="1200"/>
              <a:t>K.Fujii,  Tsinghua, Aug. 21, 2014</a:t>
            </a:r>
          </a:p>
        </p:txBody>
      </p:sp>
    </p:spTree>
  </p:cSld>
  <p:clrMapOvr>
    <a:masterClrMapping/>
  </p:clrMapOvr>
  <p:transition xmlns:p14="http://schemas.microsoft.com/office/powerpoint/2010/mai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タイトル &amp; 箇条書き">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41" name="Shape 541"/>
          <p:cNvSpPr>
            <a:spLocks noGrp="1"/>
          </p:cNvSpPr>
          <p:nvPr>
            <p:ph type="title"/>
          </p:nvPr>
        </p:nvSpPr>
        <p:spPr>
          <a:xfrm>
            <a:off x="1267968" y="179227"/>
            <a:ext cx="10468865" cy="2600138"/>
          </a:xfrm>
          <a:prstGeom prst="rect">
            <a:avLst/>
          </a:prstGeom>
        </p:spPr>
        <p:txBody>
          <a:bodyPr lIns="0" tIns="0" rIns="0" bIns="0">
            <a:noAutofit/>
          </a:bodyPr>
          <a:lstStyle>
            <a:lvl1pPr defTabSz="914400">
              <a:defRPr sz="7000" b="0">
                <a:solidFill>
                  <a:srgbClr val="FFFFFF"/>
                </a:solidFill>
                <a:uFill>
                  <a:solidFill>
                    <a:srgbClr val="FFFFFF"/>
                  </a:solidFill>
                </a:uFill>
                <a:latin typeface="Chalkboard"/>
                <a:ea typeface="Chalkboard"/>
                <a:cs typeface="Chalkboard"/>
                <a:sym typeface="Chalkboard"/>
              </a:defRPr>
            </a:lvl1pPr>
          </a:lstStyle>
          <a:p>
            <a:pPr lvl="0">
              <a:defRPr sz="1800">
                <a:solidFill>
                  <a:srgbClr val="000000"/>
                </a:solidFill>
                <a:uFillTx/>
              </a:defRPr>
            </a:pPr>
            <a:r>
              <a:rPr sz="7000">
                <a:solidFill>
                  <a:srgbClr val="FFFFFF"/>
                </a:solidFill>
                <a:uFill>
                  <a:solidFill>
                    <a:srgbClr val="FFFFFF"/>
                  </a:solidFill>
                </a:uFill>
              </a:rPr>
              <a:t>タイトルテキスト</a:t>
            </a:r>
          </a:p>
        </p:txBody>
      </p:sp>
      <p:sp>
        <p:nvSpPr>
          <p:cNvPr id="542" name="Shape 542"/>
          <p:cNvSpPr>
            <a:spLocks noGrp="1"/>
          </p:cNvSpPr>
          <p:nvPr>
            <p:ph type="body" idx="1"/>
          </p:nvPr>
        </p:nvSpPr>
        <p:spPr>
          <a:xfrm>
            <a:off x="1267968" y="1869440"/>
            <a:ext cx="10468865" cy="7884161"/>
          </a:xfrm>
          <a:prstGeom prst="rect">
            <a:avLst/>
          </a:prstGeom>
        </p:spPr>
        <p:txBody>
          <a:bodyPr anchor="ctr">
            <a:noAutofit/>
          </a:bodyPr>
          <a:lstStyle>
            <a:lvl1pPr marL="717323" indent="-412523" defTabSz="914400">
              <a:spcBef>
                <a:spcPts val="2300"/>
              </a:spcBef>
              <a:buSzPct val="66000"/>
              <a:buFontTx/>
              <a:defRPr sz="3400">
                <a:solidFill>
                  <a:srgbClr val="FFFFFF"/>
                </a:solidFill>
                <a:uFill>
                  <a:solidFill>
                    <a:srgbClr val="FFFFFF"/>
                  </a:solidFill>
                </a:uFill>
                <a:latin typeface="Chalkboard"/>
                <a:ea typeface="Chalkboard"/>
                <a:cs typeface="Chalkboard"/>
                <a:sym typeface="Chalkboard"/>
              </a:defRPr>
            </a:lvl1pPr>
            <a:lvl2pPr marL="1149123" indent="-412523" defTabSz="914400">
              <a:spcBef>
                <a:spcPts val="2300"/>
              </a:spcBef>
              <a:buSzPct val="66000"/>
              <a:buFontTx/>
              <a:buChar char="•"/>
              <a:defRPr sz="3400">
                <a:solidFill>
                  <a:srgbClr val="FFFFFF"/>
                </a:solidFill>
                <a:uFill>
                  <a:solidFill>
                    <a:srgbClr val="FFFFFF"/>
                  </a:solidFill>
                </a:uFill>
                <a:latin typeface="Chalkboard"/>
                <a:ea typeface="Chalkboard"/>
                <a:cs typeface="Chalkboard"/>
                <a:sym typeface="Chalkboard"/>
              </a:defRPr>
            </a:lvl2pPr>
            <a:lvl3pPr marL="1568223" indent="-412523" defTabSz="914400">
              <a:spcBef>
                <a:spcPts val="2300"/>
              </a:spcBef>
              <a:buSzPct val="66000"/>
              <a:buFontTx/>
              <a:defRPr sz="3400">
                <a:solidFill>
                  <a:srgbClr val="FFFFFF"/>
                </a:solidFill>
                <a:uFill>
                  <a:solidFill>
                    <a:srgbClr val="FFFFFF"/>
                  </a:solidFill>
                </a:uFill>
                <a:latin typeface="Chalkboard"/>
                <a:ea typeface="Chalkboard"/>
                <a:cs typeface="Chalkboard"/>
                <a:sym typeface="Chalkboard"/>
              </a:defRPr>
            </a:lvl3pPr>
            <a:lvl4pPr marL="2012723" indent="-412523" defTabSz="914400">
              <a:spcBef>
                <a:spcPts val="2300"/>
              </a:spcBef>
              <a:buSzPct val="66000"/>
              <a:buFontTx/>
              <a:buChar char="•"/>
              <a:defRPr sz="3400">
                <a:solidFill>
                  <a:srgbClr val="FFFFFF"/>
                </a:solidFill>
                <a:uFill>
                  <a:solidFill>
                    <a:srgbClr val="FFFFFF"/>
                  </a:solidFill>
                </a:uFill>
                <a:latin typeface="Chalkboard"/>
                <a:ea typeface="Chalkboard"/>
                <a:cs typeface="Chalkboard"/>
                <a:sym typeface="Chalkboard"/>
              </a:defRPr>
            </a:lvl4pPr>
            <a:lvl5pPr marL="2469923" indent="-412523" defTabSz="914400">
              <a:spcBef>
                <a:spcPts val="2300"/>
              </a:spcBef>
              <a:buSzPct val="66000"/>
              <a:buFontTx/>
              <a:buChar char="•"/>
              <a:defRPr sz="3400">
                <a:solidFill>
                  <a:srgbClr val="FFFFFF"/>
                </a:solidFill>
                <a:uFill>
                  <a:solidFill>
                    <a:srgbClr val="FFFFFF"/>
                  </a:solidFill>
                </a:uFill>
                <a:latin typeface="Chalkboard"/>
                <a:ea typeface="Chalkboard"/>
                <a:cs typeface="Chalkboard"/>
                <a:sym typeface="Chalkboard"/>
              </a:defRPr>
            </a:lvl5pPr>
          </a:lstStyle>
          <a:p>
            <a:pPr lvl="0">
              <a:defRPr sz="1800">
                <a:solidFill>
                  <a:srgbClr val="000000"/>
                </a:solidFill>
                <a:uFillTx/>
              </a:defRPr>
            </a:pPr>
            <a:r>
              <a:rPr sz="3400">
                <a:solidFill>
                  <a:srgbClr val="FFFFFF"/>
                </a:solidFill>
                <a:uFill>
                  <a:solidFill>
                    <a:srgbClr val="FFFFFF"/>
                  </a:solidFill>
                </a:uFill>
              </a:rPr>
              <a:t>本文レベル1</a:t>
            </a:r>
          </a:p>
          <a:p>
            <a:pPr lvl="1">
              <a:defRPr sz="1800">
                <a:solidFill>
                  <a:srgbClr val="000000"/>
                </a:solidFill>
                <a:uFillTx/>
              </a:defRPr>
            </a:pPr>
            <a:r>
              <a:rPr sz="3400">
                <a:solidFill>
                  <a:srgbClr val="FFFFFF"/>
                </a:solidFill>
                <a:uFill>
                  <a:solidFill>
                    <a:srgbClr val="FFFFFF"/>
                  </a:solidFill>
                </a:uFill>
              </a:rPr>
              <a:t>本文レベル2</a:t>
            </a:r>
          </a:p>
          <a:p>
            <a:pPr lvl="2">
              <a:defRPr sz="1800">
                <a:solidFill>
                  <a:srgbClr val="000000"/>
                </a:solidFill>
                <a:uFillTx/>
              </a:defRPr>
            </a:pPr>
            <a:r>
              <a:rPr sz="3400">
                <a:solidFill>
                  <a:srgbClr val="FFFFFF"/>
                </a:solidFill>
                <a:uFill>
                  <a:solidFill>
                    <a:srgbClr val="FFFFFF"/>
                  </a:solidFill>
                </a:uFill>
              </a:rPr>
              <a:t>本文レベル3</a:t>
            </a:r>
          </a:p>
          <a:p>
            <a:pPr lvl="3">
              <a:defRPr sz="1800">
                <a:solidFill>
                  <a:srgbClr val="000000"/>
                </a:solidFill>
                <a:uFillTx/>
              </a:defRPr>
            </a:pPr>
            <a:r>
              <a:rPr sz="3400">
                <a:solidFill>
                  <a:srgbClr val="FFFFFF"/>
                </a:solidFill>
                <a:uFill>
                  <a:solidFill>
                    <a:srgbClr val="FFFFFF"/>
                  </a:solidFill>
                </a:uFill>
              </a:rPr>
              <a:t>本文レベル4</a:t>
            </a:r>
          </a:p>
          <a:p>
            <a:pPr lvl="4">
              <a:defRPr sz="1800">
                <a:solidFill>
                  <a:srgbClr val="000000"/>
                </a:solidFill>
                <a:uFillTx/>
              </a:defRPr>
            </a:pPr>
            <a:r>
              <a:rPr sz="3400">
                <a:solidFill>
                  <a:srgbClr val="FFFFFF"/>
                </a:solidFill>
                <a:uFill>
                  <a:solidFill>
                    <a:srgbClr val="FFFFFF"/>
                  </a:solidFill>
                </a:uFill>
              </a:rPr>
              <a:t>本文レベル 5</a:t>
            </a:r>
          </a:p>
        </p:txBody>
      </p:sp>
    </p:spTree>
  </p:cSld>
  <p:clrMapOvr>
    <a:masterClrMapping/>
  </p:clrMapOvr>
  <p:transition xmlns:p14="http://schemas.microsoft.com/office/powerpoint/2010/mai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544" name="Shape 544"/>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545" name="Shape 545"/>
          <p:cNvSpPr>
            <a:spLocks noGrp="1"/>
          </p:cNvSpPr>
          <p:nvPr>
            <p:ph type="body" idx="1"/>
          </p:nvPr>
        </p:nvSpPr>
        <p:spPr>
          <a:xfrm>
            <a:off x="317500" y="2019300"/>
            <a:ext cx="12382501" cy="7099300"/>
          </a:xfrm>
          <a:prstGeom prst="rect">
            <a:avLst/>
          </a:prstGeom>
        </p:spPr>
        <p:txBody>
          <a:bodyPr lIns="0" tIns="0" rIns="0" bIns="0">
            <a:noAutofit/>
          </a:bodyPr>
          <a:lstStyle>
            <a:lvl1pPr marL="793750" indent="-476250" defTabSz="584200">
              <a:spcBef>
                <a:spcPts val="700"/>
              </a:spcBef>
              <a:buSzPct val="171000"/>
              <a:buFontTx/>
              <a:defRPr sz="2000">
                <a:solidFill>
                  <a:srgbClr val="000000"/>
                </a:solidFill>
                <a:latin typeface="Helvetica Neue"/>
                <a:ea typeface="Helvetica Neue"/>
                <a:cs typeface="Helvetica Neue"/>
                <a:sym typeface="Helvetica Neue"/>
              </a:defRPr>
            </a:lvl1pPr>
            <a:lvl2pPr marL="1238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2pPr>
            <a:lvl3pPr marL="1682750" indent="-476250" defTabSz="584200">
              <a:spcBef>
                <a:spcPts val="700"/>
              </a:spcBef>
              <a:buSzPct val="171000"/>
              <a:buFontTx/>
              <a:defRPr sz="2000">
                <a:solidFill>
                  <a:srgbClr val="000000"/>
                </a:solidFill>
                <a:latin typeface="Helvetica Neue"/>
                <a:ea typeface="Helvetica Neue"/>
                <a:cs typeface="Helvetica Neue"/>
                <a:sym typeface="Helvetica Neue"/>
              </a:defRPr>
            </a:lvl3pPr>
            <a:lvl4pPr marL="2127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4pPr>
            <a:lvl5pPr marL="25717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5pPr>
          </a:lstStyle>
          <a:p>
            <a:pPr lvl="0">
              <a:defRPr sz="1800"/>
            </a:pPr>
            <a:r>
              <a:rPr sz="2000"/>
              <a:t>本文レベル1</a:t>
            </a:r>
          </a:p>
          <a:p>
            <a:pPr lvl="1">
              <a:defRPr sz="1800"/>
            </a:pPr>
            <a:r>
              <a:rPr sz="2000"/>
              <a:t>本文レベル2</a:t>
            </a:r>
          </a:p>
          <a:p>
            <a:pPr lvl="2">
              <a:defRPr sz="1800"/>
            </a:pPr>
            <a:r>
              <a:rPr sz="2000"/>
              <a:t>本文レベル3</a:t>
            </a:r>
          </a:p>
          <a:p>
            <a:pPr lvl="3">
              <a:defRPr sz="1800"/>
            </a:pPr>
            <a:r>
              <a:rPr sz="2000"/>
              <a:t>本文レベル4</a:t>
            </a:r>
          </a:p>
          <a:p>
            <a:pPr lvl="4">
              <a:defRPr sz="1800"/>
            </a:pPr>
            <a:r>
              <a:rPr sz="2000"/>
              <a:t>本文レベル 5</a:t>
            </a:r>
          </a:p>
        </p:txBody>
      </p:sp>
      <p:sp>
        <p:nvSpPr>
          <p:cNvPr id="546" name="Shape 546"/>
          <p:cNvSpPr>
            <a:spLocks noGrp="1"/>
          </p:cNvSpPr>
          <p:nvPr>
            <p:ph type="sldNum" sz="quarter" idx="2"/>
          </p:nvPr>
        </p:nvSpPr>
        <p:spPr>
          <a:xfrm>
            <a:off x="12381026" y="9398000"/>
            <a:ext cx="269648" cy="250089"/>
          </a:xfrm>
          <a:prstGeom prst="rect">
            <a:avLst/>
          </a:prstGeom>
        </p:spPr>
        <p:txBody>
          <a:bodyPr wrap="none" lIns="0" tIns="0" rIns="0" bIns="0" anchor="t"/>
          <a:lstStyle>
            <a:lvl1pPr algn="ctr" defTabSz="584200">
              <a:defRPr sz="1100" b="0">
                <a:latin typeface="Helvetica Neue"/>
                <a:ea typeface="Helvetica Neue"/>
                <a:cs typeface="Helvetica Neue"/>
                <a:sym typeface="Helvetica Neue"/>
              </a:defRPr>
            </a:lvl1pPr>
          </a:lstStyle>
          <a:p>
            <a:pPr lvl="0"/>
            <a:fld id="{86CB4B4D-7CA3-9044-876B-883B54F8677D}" type="slidenum">
              <a:t>‹#›</a:t>
            </a:fld>
            <a:endParaRPr/>
          </a:p>
        </p:txBody>
      </p:sp>
      <p:sp>
        <p:nvSpPr>
          <p:cNvPr id="547" name="Shape 547"/>
          <p:cNvSpPr/>
          <p:nvPr/>
        </p:nvSpPr>
        <p:spPr>
          <a:xfrm>
            <a:off x="74422" y="9410700"/>
            <a:ext cx="5473701"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1200">
                <a:latin typeface="Helvetica Neue"/>
                <a:ea typeface="Helvetica Neue"/>
                <a:cs typeface="Helvetica Neue"/>
                <a:sym typeface="Helvetica Neue"/>
              </a:rPr>
              <a:t>K.Fujii,  Tsinghua, Aug. 21, 2014</a:t>
            </a:r>
          </a:p>
        </p:txBody>
      </p:sp>
    </p:spTree>
  </p:cSld>
  <p:clrMapOvr>
    <a:masterClrMapping/>
  </p:clrMapOvr>
  <p:transition xmlns:p14="http://schemas.microsoft.com/office/powerpoint/2010/mai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549" name="Shape 549"/>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550" name="Shape 550"/>
          <p:cNvSpPr>
            <a:spLocks noGrp="1"/>
          </p:cNvSpPr>
          <p:nvPr>
            <p:ph type="body" idx="1"/>
          </p:nvPr>
        </p:nvSpPr>
        <p:spPr>
          <a:xfrm>
            <a:off x="317500" y="2019300"/>
            <a:ext cx="12382501" cy="7099300"/>
          </a:xfrm>
          <a:prstGeom prst="rect">
            <a:avLst/>
          </a:prstGeom>
        </p:spPr>
        <p:txBody>
          <a:bodyPr lIns="0" tIns="0" rIns="0" bIns="0">
            <a:noAutofit/>
          </a:bodyPr>
          <a:lstStyle>
            <a:lvl1pPr marL="793750" indent="-476250" defTabSz="584200">
              <a:spcBef>
                <a:spcPts val="700"/>
              </a:spcBef>
              <a:buSzPct val="171000"/>
              <a:buFontTx/>
              <a:defRPr sz="2000">
                <a:solidFill>
                  <a:srgbClr val="000000"/>
                </a:solidFill>
                <a:latin typeface="Helvetica Neue"/>
                <a:ea typeface="Helvetica Neue"/>
                <a:cs typeface="Helvetica Neue"/>
                <a:sym typeface="Helvetica Neue"/>
              </a:defRPr>
            </a:lvl1pPr>
            <a:lvl2pPr marL="1238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2pPr>
            <a:lvl3pPr marL="1682750" indent="-476250" defTabSz="584200">
              <a:spcBef>
                <a:spcPts val="700"/>
              </a:spcBef>
              <a:buSzPct val="171000"/>
              <a:buFontTx/>
              <a:defRPr sz="2000">
                <a:solidFill>
                  <a:srgbClr val="000000"/>
                </a:solidFill>
                <a:latin typeface="Helvetica Neue"/>
                <a:ea typeface="Helvetica Neue"/>
                <a:cs typeface="Helvetica Neue"/>
                <a:sym typeface="Helvetica Neue"/>
              </a:defRPr>
            </a:lvl3pPr>
            <a:lvl4pPr marL="2127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4pPr>
            <a:lvl5pPr marL="25717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5pPr>
          </a:lstStyle>
          <a:p>
            <a:pPr lvl="0">
              <a:defRPr sz="1800"/>
            </a:pPr>
            <a:r>
              <a:rPr sz="2000"/>
              <a:t>本文レベル1</a:t>
            </a:r>
          </a:p>
          <a:p>
            <a:pPr lvl="1">
              <a:defRPr sz="1800"/>
            </a:pPr>
            <a:r>
              <a:rPr sz="2000"/>
              <a:t>本文レベル2</a:t>
            </a:r>
          </a:p>
          <a:p>
            <a:pPr lvl="2">
              <a:defRPr sz="1800"/>
            </a:pPr>
            <a:r>
              <a:rPr sz="2000"/>
              <a:t>本文レベル3</a:t>
            </a:r>
          </a:p>
          <a:p>
            <a:pPr lvl="3">
              <a:defRPr sz="1800"/>
            </a:pPr>
            <a:r>
              <a:rPr sz="2000"/>
              <a:t>本文レベル4</a:t>
            </a:r>
          </a:p>
          <a:p>
            <a:pPr lvl="4">
              <a:defRPr sz="1800"/>
            </a:pPr>
            <a:r>
              <a:rPr sz="2000"/>
              <a:t>本文レベル 5</a:t>
            </a:r>
          </a:p>
        </p:txBody>
      </p:sp>
      <p:sp>
        <p:nvSpPr>
          <p:cNvPr id="551" name="Shape 551"/>
          <p:cNvSpPr>
            <a:spLocks noGrp="1"/>
          </p:cNvSpPr>
          <p:nvPr>
            <p:ph type="sldNum" sz="quarter" idx="2"/>
          </p:nvPr>
        </p:nvSpPr>
        <p:spPr>
          <a:xfrm>
            <a:off x="12381026" y="9398000"/>
            <a:ext cx="269648" cy="250089"/>
          </a:xfrm>
          <a:prstGeom prst="rect">
            <a:avLst/>
          </a:prstGeom>
        </p:spPr>
        <p:txBody>
          <a:bodyPr wrap="none" lIns="0" tIns="0" rIns="0" bIns="0" anchor="t"/>
          <a:lstStyle>
            <a:lvl1pPr algn="ctr" defTabSz="584200">
              <a:defRPr sz="1100" b="0">
                <a:latin typeface="Helvetica Neue"/>
                <a:ea typeface="Helvetica Neue"/>
                <a:cs typeface="Helvetica Neue"/>
                <a:sym typeface="Helvetica Neue"/>
              </a:defRPr>
            </a:lvl1pPr>
          </a:lstStyle>
          <a:p>
            <a:pPr lvl="0"/>
            <a:fld id="{86CB4B4D-7CA3-9044-876B-883B54F8677D}" type="slidenum">
              <a:t>‹#›</a:t>
            </a:fld>
            <a:endParaRPr/>
          </a:p>
        </p:txBody>
      </p:sp>
      <p:sp>
        <p:nvSpPr>
          <p:cNvPr id="552" name="Shape 552"/>
          <p:cNvSpPr/>
          <p:nvPr/>
        </p:nvSpPr>
        <p:spPr>
          <a:xfrm>
            <a:off x="74422" y="9410700"/>
            <a:ext cx="5473701"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1200">
                <a:latin typeface="Helvetica Neue"/>
                <a:ea typeface="Helvetica Neue"/>
                <a:cs typeface="Helvetica Neue"/>
                <a:sym typeface="Helvetica Neue"/>
              </a:rPr>
              <a:t>K.Fujii,  Tsinghua, Aug. 21, 2014</a:t>
            </a:r>
          </a:p>
        </p:txBody>
      </p:sp>
    </p:spTree>
  </p:cSld>
  <p:clrMapOvr>
    <a:masterClrMapping/>
  </p:clrMapOvr>
  <p:transition xmlns:p14="http://schemas.microsoft.com/office/powerpoint/2010/mai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554" name="Shape 554"/>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555" name="Shape 555"/>
          <p:cNvSpPr>
            <a:spLocks noGrp="1"/>
          </p:cNvSpPr>
          <p:nvPr>
            <p:ph type="body" idx="1"/>
          </p:nvPr>
        </p:nvSpPr>
        <p:spPr>
          <a:xfrm>
            <a:off x="317500" y="2019300"/>
            <a:ext cx="12382501" cy="7099300"/>
          </a:xfrm>
          <a:prstGeom prst="rect">
            <a:avLst/>
          </a:prstGeom>
        </p:spPr>
        <p:txBody>
          <a:bodyPr lIns="0" tIns="0" rIns="0" bIns="0">
            <a:noAutofit/>
          </a:bodyPr>
          <a:lstStyle>
            <a:lvl1pPr marL="793750" indent="-476250" defTabSz="584200">
              <a:spcBef>
                <a:spcPts val="700"/>
              </a:spcBef>
              <a:buSzPct val="171000"/>
              <a:buFontTx/>
              <a:defRPr sz="2000">
                <a:solidFill>
                  <a:srgbClr val="000000"/>
                </a:solidFill>
                <a:latin typeface="Helvetica Neue"/>
                <a:ea typeface="Helvetica Neue"/>
                <a:cs typeface="Helvetica Neue"/>
                <a:sym typeface="Helvetica Neue"/>
              </a:defRPr>
            </a:lvl1pPr>
            <a:lvl2pPr marL="1238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2pPr>
            <a:lvl3pPr marL="1682750" indent="-476250" defTabSz="584200">
              <a:spcBef>
                <a:spcPts val="700"/>
              </a:spcBef>
              <a:buSzPct val="171000"/>
              <a:buFontTx/>
              <a:defRPr sz="2000">
                <a:solidFill>
                  <a:srgbClr val="000000"/>
                </a:solidFill>
                <a:latin typeface="Helvetica Neue"/>
                <a:ea typeface="Helvetica Neue"/>
                <a:cs typeface="Helvetica Neue"/>
                <a:sym typeface="Helvetica Neue"/>
              </a:defRPr>
            </a:lvl3pPr>
            <a:lvl4pPr marL="2127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4pPr>
            <a:lvl5pPr marL="25717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5pPr>
          </a:lstStyle>
          <a:p>
            <a:pPr lvl="0">
              <a:defRPr sz="1800"/>
            </a:pPr>
            <a:r>
              <a:rPr sz="2000"/>
              <a:t>本文レベル1</a:t>
            </a:r>
          </a:p>
          <a:p>
            <a:pPr lvl="1">
              <a:defRPr sz="1800"/>
            </a:pPr>
            <a:r>
              <a:rPr sz="2000"/>
              <a:t>本文レベル2</a:t>
            </a:r>
          </a:p>
          <a:p>
            <a:pPr lvl="2">
              <a:defRPr sz="1800"/>
            </a:pPr>
            <a:r>
              <a:rPr sz="2000"/>
              <a:t>本文レベル3</a:t>
            </a:r>
          </a:p>
          <a:p>
            <a:pPr lvl="3">
              <a:defRPr sz="1800"/>
            </a:pPr>
            <a:r>
              <a:rPr sz="2000"/>
              <a:t>本文レベル4</a:t>
            </a:r>
          </a:p>
          <a:p>
            <a:pPr lvl="4">
              <a:defRPr sz="1800"/>
            </a:pPr>
            <a:r>
              <a:rPr sz="2000"/>
              <a:t>本文レベル 5</a:t>
            </a:r>
          </a:p>
        </p:txBody>
      </p:sp>
      <p:sp>
        <p:nvSpPr>
          <p:cNvPr id="556" name="Shape 556"/>
          <p:cNvSpPr>
            <a:spLocks noGrp="1"/>
          </p:cNvSpPr>
          <p:nvPr>
            <p:ph type="sldNum" sz="quarter" idx="2"/>
          </p:nvPr>
        </p:nvSpPr>
        <p:spPr>
          <a:xfrm>
            <a:off x="12381026" y="9398000"/>
            <a:ext cx="269648" cy="250089"/>
          </a:xfrm>
          <a:prstGeom prst="rect">
            <a:avLst/>
          </a:prstGeom>
        </p:spPr>
        <p:txBody>
          <a:bodyPr wrap="none" lIns="0" tIns="0" rIns="0" bIns="0" anchor="t"/>
          <a:lstStyle>
            <a:lvl1pPr algn="ctr" defTabSz="584200">
              <a:defRPr sz="1100" b="0">
                <a:latin typeface="Helvetica Neue"/>
                <a:ea typeface="Helvetica Neue"/>
                <a:cs typeface="Helvetica Neue"/>
                <a:sym typeface="Helvetica Neue"/>
              </a:defRPr>
            </a:lvl1pPr>
          </a:lstStyle>
          <a:p>
            <a:pPr lvl="0"/>
            <a:fld id="{86CB4B4D-7CA3-9044-876B-883B54F8677D}" type="slidenum">
              <a:t>‹#›</a:t>
            </a:fld>
            <a:endParaRPr/>
          </a:p>
        </p:txBody>
      </p:sp>
      <p:sp>
        <p:nvSpPr>
          <p:cNvPr id="557" name="Shape 557"/>
          <p:cNvSpPr/>
          <p:nvPr/>
        </p:nvSpPr>
        <p:spPr>
          <a:xfrm>
            <a:off x="74422" y="9410700"/>
            <a:ext cx="5473701"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1200">
                <a:latin typeface="Helvetica Neue"/>
                <a:ea typeface="Helvetica Neue"/>
                <a:cs typeface="Helvetica Neue"/>
                <a:sym typeface="Helvetica Neue"/>
              </a:rPr>
              <a:t>K.Fujii,  Tsinghua, Aug. 21, 2014</a:t>
            </a:r>
          </a:p>
        </p:txBody>
      </p:sp>
    </p:spTree>
  </p:cSld>
  <p:clrMapOvr>
    <a:masterClrMapping/>
  </p:clrMapOvr>
  <p:transition xmlns:p14="http://schemas.microsoft.com/office/powerpoint/2010/mai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559" name="Shape 559"/>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560" name="Shape 560"/>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561" name="Shape 561"/>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563" name="Shape 563"/>
          <p:cNvSpPr>
            <a:spLocks noGrp="1"/>
          </p:cNvSpPr>
          <p:nvPr>
            <p:ph type="title"/>
          </p:nvPr>
        </p:nvSpPr>
        <p:spPr>
          <a:xfrm>
            <a:off x="215900" y="76200"/>
            <a:ext cx="12560301" cy="10541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564" name="Shape 564"/>
          <p:cNvSpPr>
            <a:spLocks noGrp="1"/>
          </p:cNvSpPr>
          <p:nvPr>
            <p:ph type="body" idx="1"/>
          </p:nvPr>
        </p:nvSpPr>
        <p:spPr>
          <a:xfrm>
            <a:off x="596900" y="1397000"/>
            <a:ext cx="11811001" cy="7404101"/>
          </a:xfrm>
          <a:prstGeom prst="rect">
            <a:avLst/>
          </a:prstGeom>
        </p:spPr>
        <p:txBody>
          <a:bodyPr lIns="0" tIns="0" rIns="0" bIns="0">
            <a:noAutofit/>
          </a:bodyPr>
          <a:lstStyle>
            <a:lvl1pPr marL="853281" indent="-535781" defTabSz="584200">
              <a:spcBef>
                <a:spcPts val="700"/>
              </a:spcBef>
              <a:buSzPct val="171000"/>
              <a:buFontTx/>
              <a:defRPr sz="3000">
                <a:solidFill>
                  <a:srgbClr val="000000"/>
                </a:solidFill>
                <a:latin typeface="Helvetica Neue"/>
                <a:ea typeface="Helvetica Neue"/>
                <a:cs typeface="Helvetica Neue"/>
                <a:sym typeface="Helvetica Neue"/>
              </a:defRPr>
            </a:lvl1pPr>
            <a:lvl2pPr marL="1297781" indent="-535781" defTabSz="584200">
              <a:spcBef>
                <a:spcPts val="700"/>
              </a:spcBef>
              <a:buSzPct val="171000"/>
              <a:buFontTx/>
              <a:buChar char="•"/>
              <a:defRPr sz="3000">
                <a:solidFill>
                  <a:srgbClr val="000000"/>
                </a:solidFill>
                <a:latin typeface="Helvetica Neue"/>
                <a:ea typeface="Helvetica Neue"/>
                <a:cs typeface="Helvetica Neue"/>
                <a:sym typeface="Helvetica Neue"/>
              </a:defRPr>
            </a:lvl2pPr>
            <a:lvl3pPr marL="1742281" indent="-535781" defTabSz="584200">
              <a:spcBef>
                <a:spcPts val="700"/>
              </a:spcBef>
              <a:buSzPct val="171000"/>
              <a:buFontTx/>
              <a:defRPr sz="3000">
                <a:solidFill>
                  <a:srgbClr val="000000"/>
                </a:solidFill>
                <a:latin typeface="Helvetica Neue"/>
                <a:ea typeface="Helvetica Neue"/>
                <a:cs typeface="Helvetica Neue"/>
                <a:sym typeface="Helvetica Neue"/>
              </a:defRPr>
            </a:lvl3pPr>
            <a:lvl4pPr marL="2186781" indent="-535781" defTabSz="584200">
              <a:spcBef>
                <a:spcPts val="700"/>
              </a:spcBef>
              <a:buSzPct val="171000"/>
              <a:buFontTx/>
              <a:buChar char="•"/>
              <a:defRPr sz="3000">
                <a:solidFill>
                  <a:srgbClr val="000000"/>
                </a:solidFill>
                <a:latin typeface="Helvetica Neue"/>
                <a:ea typeface="Helvetica Neue"/>
                <a:cs typeface="Helvetica Neue"/>
                <a:sym typeface="Helvetica Neue"/>
              </a:defRPr>
            </a:lvl4pPr>
            <a:lvl5pPr marL="2631281" indent="-535781" defTabSz="584200">
              <a:spcBef>
                <a:spcPts val="700"/>
              </a:spcBef>
              <a:buSzPct val="171000"/>
              <a:buFontTx/>
              <a:buChar char="•"/>
              <a:defRPr sz="3000">
                <a:solidFill>
                  <a:srgbClr val="000000"/>
                </a:solidFill>
                <a:latin typeface="Helvetica Neue"/>
                <a:ea typeface="Helvetica Neue"/>
                <a:cs typeface="Helvetica Neue"/>
                <a:sym typeface="Helvetica Neue"/>
              </a:defRPr>
            </a:lvl5pPr>
          </a:lstStyle>
          <a:p>
            <a:pPr lvl="0">
              <a:defRPr sz="1800"/>
            </a:pPr>
            <a:r>
              <a:rPr sz="3000"/>
              <a:t>本文レベル1</a:t>
            </a:r>
          </a:p>
          <a:p>
            <a:pPr lvl="1">
              <a:defRPr sz="1800"/>
            </a:pPr>
            <a:r>
              <a:rPr sz="3000"/>
              <a:t>本文レベル2</a:t>
            </a:r>
          </a:p>
          <a:p>
            <a:pPr lvl="2">
              <a:defRPr sz="1800"/>
            </a:pPr>
            <a:r>
              <a:rPr sz="3000"/>
              <a:t>本文レベル3</a:t>
            </a:r>
          </a:p>
          <a:p>
            <a:pPr lvl="3">
              <a:defRPr sz="1800"/>
            </a:pPr>
            <a:r>
              <a:rPr sz="3000"/>
              <a:t>本文レベル4</a:t>
            </a:r>
          </a:p>
          <a:p>
            <a:pPr lvl="4">
              <a:defRPr sz="1800"/>
            </a:pPr>
            <a:r>
              <a:rPr sz="3000"/>
              <a:t>本文レベル 5</a:t>
            </a: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566" name="Shape 566"/>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567" name="Shape 567"/>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568" name="Shape 568"/>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570" name="Shape 570"/>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571" name="Shape 571"/>
          <p:cNvSpPr>
            <a:spLocks noGrp="1"/>
          </p:cNvSpPr>
          <p:nvPr>
            <p:ph type="body" idx="1"/>
          </p:nvPr>
        </p:nvSpPr>
        <p:spPr>
          <a:xfrm>
            <a:off x="317500" y="2019300"/>
            <a:ext cx="12382501" cy="7099300"/>
          </a:xfrm>
          <a:prstGeom prst="rect">
            <a:avLst/>
          </a:prstGeom>
        </p:spPr>
        <p:txBody>
          <a:bodyPr lIns="0" tIns="0" rIns="0" bIns="0">
            <a:noAutofit/>
          </a:bodyPr>
          <a:lstStyle>
            <a:lvl1pPr marL="793750" indent="-476250" defTabSz="584200">
              <a:spcBef>
                <a:spcPts val="700"/>
              </a:spcBef>
              <a:buSzPct val="171000"/>
              <a:buFontTx/>
              <a:defRPr sz="2000">
                <a:solidFill>
                  <a:srgbClr val="000000"/>
                </a:solidFill>
                <a:latin typeface="Helvetica Neue"/>
                <a:ea typeface="Helvetica Neue"/>
                <a:cs typeface="Helvetica Neue"/>
                <a:sym typeface="Helvetica Neue"/>
              </a:defRPr>
            </a:lvl1pPr>
            <a:lvl2pPr marL="1238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2pPr>
            <a:lvl3pPr marL="1682750" indent="-476250" defTabSz="584200">
              <a:spcBef>
                <a:spcPts val="700"/>
              </a:spcBef>
              <a:buSzPct val="171000"/>
              <a:buFontTx/>
              <a:defRPr sz="2000">
                <a:solidFill>
                  <a:srgbClr val="000000"/>
                </a:solidFill>
                <a:latin typeface="Helvetica Neue"/>
                <a:ea typeface="Helvetica Neue"/>
                <a:cs typeface="Helvetica Neue"/>
                <a:sym typeface="Helvetica Neue"/>
              </a:defRPr>
            </a:lvl3pPr>
            <a:lvl4pPr marL="2127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4pPr>
            <a:lvl5pPr marL="25717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5pPr>
          </a:lstStyle>
          <a:p>
            <a:pPr lvl="0">
              <a:defRPr sz="1800"/>
            </a:pPr>
            <a:r>
              <a:rPr sz="2000"/>
              <a:t>本文レベル1</a:t>
            </a:r>
          </a:p>
          <a:p>
            <a:pPr lvl="1">
              <a:defRPr sz="1800"/>
            </a:pPr>
            <a:r>
              <a:rPr sz="2000"/>
              <a:t>本文レベル2</a:t>
            </a:r>
          </a:p>
          <a:p>
            <a:pPr lvl="2">
              <a:defRPr sz="1800"/>
            </a:pPr>
            <a:r>
              <a:rPr sz="2000"/>
              <a:t>本文レベル3</a:t>
            </a:r>
          </a:p>
          <a:p>
            <a:pPr lvl="3">
              <a:defRPr sz="1800"/>
            </a:pPr>
            <a:r>
              <a:rPr sz="2000"/>
              <a:t>本文レベル4</a:t>
            </a:r>
          </a:p>
          <a:p>
            <a:pPr lvl="4">
              <a:defRPr sz="1800"/>
            </a:pPr>
            <a:r>
              <a:rPr sz="2000"/>
              <a:t>本文レベル 5</a:t>
            </a:r>
          </a:p>
        </p:txBody>
      </p:sp>
      <p:sp>
        <p:nvSpPr>
          <p:cNvPr id="572" name="Shape 572"/>
          <p:cNvSpPr>
            <a:spLocks noGrp="1"/>
          </p:cNvSpPr>
          <p:nvPr>
            <p:ph type="sldNum" sz="quarter" idx="2"/>
          </p:nvPr>
        </p:nvSpPr>
        <p:spPr>
          <a:xfrm>
            <a:off x="12381026" y="9398000"/>
            <a:ext cx="269648" cy="250089"/>
          </a:xfrm>
          <a:prstGeom prst="rect">
            <a:avLst/>
          </a:prstGeom>
        </p:spPr>
        <p:txBody>
          <a:bodyPr wrap="none" lIns="0" tIns="0" rIns="0" bIns="0" anchor="t"/>
          <a:lstStyle>
            <a:lvl1pPr algn="ctr" defTabSz="584200">
              <a:defRPr sz="11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574" name="Shape 574"/>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575" name="Shape 575"/>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576" name="Shape 576"/>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
        <p:nvSpPr>
          <p:cNvPr id="577" name="Shape 577"/>
          <p:cNvSpPr/>
          <p:nvPr/>
        </p:nvSpPr>
        <p:spPr>
          <a:xfrm>
            <a:off x="191112" y="9340850"/>
            <a:ext cx="3355390" cy="3175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1200">
                <a:latin typeface="Helvetica Neue Light"/>
                <a:ea typeface="Helvetica Neue Light"/>
                <a:cs typeface="Helvetica Neue Light"/>
                <a:sym typeface="Helvetica Neue Light"/>
              </a:defRPr>
            </a:lvl1pPr>
          </a:lstStyle>
          <a:p>
            <a:pPr lvl="0">
              <a:defRPr sz="1800"/>
            </a:pPr>
            <a:r>
              <a:rPr sz="1200"/>
              <a:t>K.Fujii,  LC School, Aug. 13, 2014</a:t>
            </a:r>
          </a:p>
        </p:txBody>
      </p:sp>
    </p:spTree>
  </p:cSld>
  <p:clrMapOvr>
    <a:masterClrMapping/>
  </p:clrMapOvr>
  <p:transition xmlns:p14="http://schemas.microsoft.com/office/powerpoint/2010/mai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579" name="Shape 579"/>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580" name="Shape 580"/>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581" name="Shape 581"/>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583" name="Shape 583"/>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584" name="Shape 584"/>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585" name="Shape 585"/>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587" name="Shape 587"/>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588" name="Shape 588"/>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589" name="Shape 589"/>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591" name="Shape 591"/>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592" name="Shape 592"/>
          <p:cNvSpPr>
            <a:spLocks noGrp="1"/>
          </p:cNvSpPr>
          <p:nvPr>
            <p:ph type="body" idx="1"/>
          </p:nvPr>
        </p:nvSpPr>
        <p:spPr>
          <a:xfrm>
            <a:off x="317500" y="2019300"/>
            <a:ext cx="12382501" cy="7099300"/>
          </a:xfrm>
          <a:prstGeom prst="rect">
            <a:avLst/>
          </a:prstGeom>
        </p:spPr>
        <p:txBody>
          <a:bodyPr lIns="0" tIns="0" rIns="0" bIns="0">
            <a:noAutofit/>
          </a:bodyPr>
          <a:lstStyle>
            <a:lvl1pPr marL="793750" indent="-476250" defTabSz="584200">
              <a:spcBef>
                <a:spcPts val="700"/>
              </a:spcBef>
              <a:buSzPct val="171000"/>
              <a:buFontTx/>
              <a:defRPr sz="2000">
                <a:solidFill>
                  <a:srgbClr val="000000"/>
                </a:solidFill>
                <a:latin typeface="Helvetica Neue"/>
                <a:ea typeface="Helvetica Neue"/>
                <a:cs typeface="Helvetica Neue"/>
                <a:sym typeface="Helvetica Neue"/>
              </a:defRPr>
            </a:lvl1pPr>
            <a:lvl2pPr marL="1238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2pPr>
            <a:lvl3pPr marL="1682750" indent="-476250" defTabSz="584200">
              <a:spcBef>
                <a:spcPts val="700"/>
              </a:spcBef>
              <a:buSzPct val="171000"/>
              <a:buFontTx/>
              <a:defRPr sz="2000">
                <a:solidFill>
                  <a:srgbClr val="000000"/>
                </a:solidFill>
                <a:latin typeface="Helvetica Neue"/>
                <a:ea typeface="Helvetica Neue"/>
                <a:cs typeface="Helvetica Neue"/>
                <a:sym typeface="Helvetica Neue"/>
              </a:defRPr>
            </a:lvl3pPr>
            <a:lvl4pPr marL="2127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4pPr>
            <a:lvl5pPr marL="25717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5pPr>
          </a:lstStyle>
          <a:p>
            <a:pPr lvl="0">
              <a:defRPr sz="1800"/>
            </a:pPr>
            <a:r>
              <a:rPr sz="2000"/>
              <a:t>本文レベル1</a:t>
            </a:r>
          </a:p>
          <a:p>
            <a:pPr lvl="1">
              <a:defRPr sz="1800"/>
            </a:pPr>
            <a:r>
              <a:rPr sz="2000"/>
              <a:t>本文レベル2</a:t>
            </a:r>
          </a:p>
          <a:p>
            <a:pPr lvl="2">
              <a:defRPr sz="1800"/>
            </a:pPr>
            <a:r>
              <a:rPr sz="2000"/>
              <a:t>本文レベル3</a:t>
            </a:r>
          </a:p>
          <a:p>
            <a:pPr lvl="3">
              <a:defRPr sz="1800"/>
            </a:pPr>
            <a:r>
              <a:rPr sz="2000"/>
              <a:t>本文レベル4</a:t>
            </a:r>
          </a:p>
          <a:p>
            <a:pPr lvl="4">
              <a:defRPr sz="1800"/>
            </a:pPr>
            <a:r>
              <a:rPr sz="2000"/>
              <a:t>本文レベル 5</a:t>
            </a:r>
          </a:p>
        </p:txBody>
      </p:sp>
      <p:sp>
        <p:nvSpPr>
          <p:cNvPr id="593" name="Shape 593"/>
          <p:cNvSpPr>
            <a:spLocks noGrp="1"/>
          </p:cNvSpPr>
          <p:nvPr>
            <p:ph type="sldNum" sz="quarter" idx="2"/>
          </p:nvPr>
        </p:nvSpPr>
        <p:spPr>
          <a:xfrm>
            <a:off x="12381026" y="9398000"/>
            <a:ext cx="269648" cy="250089"/>
          </a:xfrm>
          <a:prstGeom prst="rect">
            <a:avLst/>
          </a:prstGeom>
        </p:spPr>
        <p:txBody>
          <a:bodyPr wrap="none" lIns="0" tIns="0" rIns="0" bIns="0" anchor="t"/>
          <a:lstStyle>
            <a:lvl1pPr algn="ctr" defTabSz="584200">
              <a:defRPr sz="11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595" name="Shape 595"/>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596" name="Shape 596"/>
          <p:cNvSpPr>
            <a:spLocks noGrp="1"/>
          </p:cNvSpPr>
          <p:nvPr>
            <p:ph type="body" idx="1"/>
          </p:nvPr>
        </p:nvSpPr>
        <p:spPr>
          <a:xfrm>
            <a:off x="317500" y="2019300"/>
            <a:ext cx="12382501" cy="7099300"/>
          </a:xfrm>
          <a:prstGeom prst="rect">
            <a:avLst/>
          </a:prstGeom>
        </p:spPr>
        <p:txBody>
          <a:bodyPr lIns="0" tIns="0" rIns="0" bIns="0">
            <a:noAutofit/>
          </a:bodyPr>
          <a:lstStyle>
            <a:lvl1pPr marL="793750" indent="-476250" defTabSz="584200">
              <a:spcBef>
                <a:spcPts val="700"/>
              </a:spcBef>
              <a:buSzPct val="171000"/>
              <a:buFontTx/>
              <a:defRPr sz="2000">
                <a:solidFill>
                  <a:srgbClr val="000000"/>
                </a:solidFill>
                <a:latin typeface="Helvetica Neue"/>
                <a:ea typeface="Helvetica Neue"/>
                <a:cs typeface="Helvetica Neue"/>
                <a:sym typeface="Helvetica Neue"/>
              </a:defRPr>
            </a:lvl1pPr>
            <a:lvl2pPr marL="1238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2pPr>
            <a:lvl3pPr marL="1682750" indent="-476250" defTabSz="584200">
              <a:spcBef>
                <a:spcPts val="700"/>
              </a:spcBef>
              <a:buSzPct val="171000"/>
              <a:buFontTx/>
              <a:defRPr sz="2000">
                <a:solidFill>
                  <a:srgbClr val="000000"/>
                </a:solidFill>
                <a:latin typeface="Helvetica Neue"/>
                <a:ea typeface="Helvetica Neue"/>
                <a:cs typeface="Helvetica Neue"/>
                <a:sym typeface="Helvetica Neue"/>
              </a:defRPr>
            </a:lvl3pPr>
            <a:lvl4pPr marL="2127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4pPr>
            <a:lvl5pPr marL="25717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5pPr>
          </a:lstStyle>
          <a:p>
            <a:pPr lvl="0">
              <a:defRPr sz="1800"/>
            </a:pPr>
            <a:r>
              <a:rPr sz="2000"/>
              <a:t>本文レベル1</a:t>
            </a:r>
          </a:p>
          <a:p>
            <a:pPr lvl="1">
              <a:defRPr sz="1800"/>
            </a:pPr>
            <a:r>
              <a:rPr sz="2000"/>
              <a:t>本文レベル2</a:t>
            </a:r>
          </a:p>
          <a:p>
            <a:pPr lvl="2">
              <a:defRPr sz="1800"/>
            </a:pPr>
            <a:r>
              <a:rPr sz="2000"/>
              <a:t>本文レベル3</a:t>
            </a:r>
          </a:p>
          <a:p>
            <a:pPr lvl="3">
              <a:defRPr sz="1800"/>
            </a:pPr>
            <a:r>
              <a:rPr sz="2000"/>
              <a:t>本文レベル4</a:t>
            </a:r>
          </a:p>
          <a:p>
            <a:pPr lvl="4">
              <a:defRPr sz="1800"/>
            </a:pPr>
            <a:r>
              <a:rPr sz="2000"/>
              <a:t>本文レベル 5</a:t>
            </a:r>
          </a:p>
        </p:txBody>
      </p:sp>
      <p:sp>
        <p:nvSpPr>
          <p:cNvPr id="597" name="Shape 597"/>
          <p:cNvSpPr>
            <a:spLocks noGrp="1"/>
          </p:cNvSpPr>
          <p:nvPr>
            <p:ph type="sldNum" sz="quarter" idx="2"/>
          </p:nvPr>
        </p:nvSpPr>
        <p:spPr>
          <a:xfrm>
            <a:off x="12381026" y="9398000"/>
            <a:ext cx="269648" cy="250089"/>
          </a:xfrm>
          <a:prstGeom prst="rect">
            <a:avLst/>
          </a:prstGeom>
        </p:spPr>
        <p:txBody>
          <a:bodyPr wrap="none" lIns="0" tIns="0" rIns="0" bIns="0" anchor="t"/>
          <a:lstStyle>
            <a:lvl1pPr algn="ctr" defTabSz="584200">
              <a:defRPr sz="11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599" name="Shape 599"/>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600" name="Shape 600"/>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601" name="Shape 601"/>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603" name="Shape 603"/>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604" name="Shape 604"/>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605" name="Shape 605"/>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607" name="Shape 607"/>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608" name="Shape 608"/>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609" name="Shape 609"/>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
        <p:nvSpPr>
          <p:cNvPr id="610" name="Shape 610"/>
          <p:cNvSpPr/>
          <p:nvPr/>
        </p:nvSpPr>
        <p:spPr>
          <a:xfrm>
            <a:off x="191112" y="9340850"/>
            <a:ext cx="3355390" cy="3175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1200">
                <a:latin typeface="Helvetica Neue Light"/>
                <a:ea typeface="Helvetica Neue Light"/>
                <a:cs typeface="Helvetica Neue Light"/>
                <a:sym typeface="Helvetica Neue Light"/>
              </a:defRPr>
            </a:lvl1pPr>
          </a:lstStyle>
          <a:p>
            <a:pPr lvl="0">
              <a:defRPr sz="1800"/>
            </a:pPr>
            <a:r>
              <a:rPr sz="1200"/>
              <a:t>K.Fujii,  LC School, Aug. 13, 2014</a:t>
            </a:r>
          </a:p>
        </p:txBody>
      </p:sp>
    </p:spTree>
  </p:cSld>
  <p:clrMapOvr>
    <a:masterClrMapping/>
  </p:clrMapOvr>
  <p:transition xmlns:p14="http://schemas.microsoft.com/office/powerpoint/2010/mai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612" name="Shape 612"/>
          <p:cNvSpPr>
            <a:spLocks noGrp="1"/>
          </p:cNvSpPr>
          <p:nvPr>
            <p:ph type="title"/>
          </p:nvPr>
        </p:nvSpPr>
        <p:spPr>
          <a:xfrm>
            <a:off x="1270000" y="254000"/>
            <a:ext cx="10452100" cy="1371600"/>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613" name="Shape 613"/>
          <p:cNvSpPr>
            <a:spLocks noGrp="1"/>
          </p:cNvSpPr>
          <p:nvPr>
            <p:ph type="body" idx="1"/>
          </p:nvPr>
        </p:nvSpPr>
        <p:spPr>
          <a:xfrm>
            <a:off x="317500" y="2019300"/>
            <a:ext cx="12382500" cy="7099300"/>
          </a:xfrm>
          <a:prstGeom prst="rect">
            <a:avLst/>
          </a:prstGeom>
        </p:spPr>
        <p:txBody>
          <a:bodyPr lIns="0" tIns="0" rIns="0" bIns="0">
            <a:noAutofit/>
          </a:bodyPr>
          <a:lstStyle>
            <a:lvl1pPr marL="889000" indent="-571500" defTabSz="584200">
              <a:spcBef>
                <a:spcPts val="700"/>
              </a:spcBef>
              <a:buSzPct val="171000"/>
              <a:buFontTx/>
              <a:defRPr>
                <a:solidFill>
                  <a:srgbClr val="000000"/>
                </a:solidFill>
                <a:latin typeface="Helvetica Neue"/>
                <a:ea typeface="Helvetica Neue"/>
                <a:cs typeface="Helvetica Neue"/>
                <a:sym typeface="Helvetica Neue"/>
              </a:defRPr>
            </a:lvl1pPr>
            <a:lvl2pPr marL="1333500" indent="-571500" defTabSz="584200">
              <a:spcBef>
                <a:spcPts val="700"/>
              </a:spcBef>
              <a:buSzPct val="171000"/>
              <a:buFontTx/>
              <a:buChar char="•"/>
              <a:defRPr>
                <a:solidFill>
                  <a:srgbClr val="000000"/>
                </a:solidFill>
                <a:latin typeface="Helvetica Neue"/>
                <a:ea typeface="Helvetica Neue"/>
                <a:cs typeface="Helvetica Neue"/>
                <a:sym typeface="Helvetica Neue"/>
              </a:defRPr>
            </a:lvl2pPr>
            <a:lvl3pPr marL="1778000" indent="-571500" defTabSz="584200">
              <a:spcBef>
                <a:spcPts val="700"/>
              </a:spcBef>
              <a:buSzPct val="171000"/>
              <a:buFontTx/>
              <a:defRPr>
                <a:solidFill>
                  <a:srgbClr val="000000"/>
                </a:solidFill>
                <a:latin typeface="Helvetica Neue"/>
                <a:ea typeface="Helvetica Neue"/>
                <a:cs typeface="Helvetica Neue"/>
                <a:sym typeface="Helvetica Neue"/>
              </a:defRPr>
            </a:lvl3pPr>
            <a:lvl4pPr marL="2222500" indent="-571500" defTabSz="584200">
              <a:spcBef>
                <a:spcPts val="700"/>
              </a:spcBef>
              <a:buSzPct val="171000"/>
              <a:buFontTx/>
              <a:buChar char="•"/>
              <a:defRPr>
                <a:solidFill>
                  <a:srgbClr val="000000"/>
                </a:solidFill>
                <a:latin typeface="Helvetica Neue"/>
                <a:ea typeface="Helvetica Neue"/>
                <a:cs typeface="Helvetica Neue"/>
                <a:sym typeface="Helvetica Neue"/>
              </a:defRPr>
            </a:lvl4pPr>
            <a:lvl5pPr marL="2667000" indent="-571500" defTabSz="584200">
              <a:spcBef>
                <a:spcPts val="700"/>
              </a:spcBef>
              <a:buSzPct val="171000"/>
              <a:buFontTx/>
              <a:buChar char="•"/>
              <a:defRPr>
                <a:solidFill>
                  <a:srgbClr val="000000"/>
                </a:solidFill>
                <a:latin typeface="Helvetica Neue"/>
                <a:ea typeface="Helvetica Neue"/>
                <a:cs typeface="Helvetica Neue"/>
                <a:sym typeface="Helvetica Neue"/>
              </a:defRPr>
            </a:lvl5pPr>
          </a:lstStyle>
          <a:p>
            <a:pPr lvl="0">
              <a:defRPr sz="1800"/>
            </a:pPr>
            <a:r>
              <a:rPr sz="2400"/>
              <a:t>本文レベル1</a:t>
            </a:r>
          </a:p>
          <a:p>
            <a:pPr lvl="1">
              <a:defRPr sz="1800"/>
            </a:pPr>
            <a:r>
              <a:rPr sz="2400"/>
              <a:t>本文レベル2</a:t>
            </a:r>
          </a:p>
          <a:p>
            <a:pPr lvl="2">
              <a:defRPr sz="1800"/>
            </a:pPr>
            <a:r>
              <a:rPr sz="2400"/>
              <a:t>本文レベル3</a:t>
            </a:r>
          </a:p>
          <a:p>
            <a:pPr lvl="3">
              <a:defRPr sz="1800"/>
            </a:pPr>
            <a:r>
              <a:rPr sz="2400"/>
              <a:t>本文レベル4</a:t>
            </a:r>
          </a:p>
          <a:p>
            <a:pPr lvl="4">
              <a:defRPr sz="1800"/>
            </a:pPr>
            <a:r>
              <a:rPr sz="2400"/>
              <a:t>本文レベル 5</a:t>
            </a:r>
          </a:p>
        </p:txBody>
      </p:sp>
      <p:sp>
        <p:nvSpPr>
          <p:cNvPr id="614" name="Shape 614"/>
          <p:cNvSpPr>
            <a:spLocks noGrp="1"/>
          </p:cNvSpPr>
          <p:nvPr>
            <p:ph type="sldNum" sz="quarter" idx="2"/>
          </p:nvPr>
        </p:nvSpPr>
        <p:spPr>
          <a:xfrm>
            <a:off x="12359843" y="9398000"/>
            <a:ext cx="312014" cy="299822"/>
          </a:xfrm>
          <a:prstGeom prst="rect">
            <a:avLst/>
          </a:prstGeom>
        </p:spPr>
        <p:txBody>
          <a:bodyPr wrap="none" lIns="0" tIns="0" rIns="0" bIns="0" anchor="t"/>
          <a:lstStyle>
            <a:lvl1pPr algn="ctr" defTabSz="584200">
              <a:defRPr sz="14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Blends コピー">
    <p:spTree>
      <p:nvGrpSpPr>
        <p:cNvPr id="1" name=""/>
        <p:cNvGrpSpPr/>
        <p:nvPr/>
      </p:nvGrpSpPr>
      <p:grpSpPr>
        <a:xfrm>
          <a:off x="0" y="0"/>
          <a:ext cx="0" cy="0"/>
          <a:chOff x="0" y="0"/>
          <a:chExt cx="0" cy="0"/>
        </a:xfrm>
      </p:grpSpPr>
      <p:sp>
        <p:nvSpPr>
          <p:cNvPr id="616" name="Shape 616"/>
          <p:cNvSpPr>
            <a:spLocks noGrp="1"/>
          </p:cNvSpPr>
          <p:nvPr>
            <p:ph type="title"/>
          </p:nvPr>
        </p:nvSpPr>
        <p:spPr>
          <a:xfrm>
            <a:off x="1635760" y="0"/>
            <a:ext cx="11084560" cy="2503425"/>
          </a:xfrm>
          <a:prstGeom prst="rect">
            <a:avLst/>
          </a:prstGeom>
        </p:spPr>
        <p:txBody>
          <a:bodyPr anchor="b">
            <a:noAutofit/>
          </a:bodyPr>
          <a:lstStyle>
            <a:lvl1pPr marL="44450" marR="45155" indent="-44450" algn="l" defTabSz="914400">
              <a:defRPr sz="6000" b="0">
                <a:solidFill>
                  <a:srgbClr val="4349AA"/>
                </a:solidFill>
                <a:uFill>
                  <a:solidFill>
                    <a:srgbClr val="4349AA"/>
                  </a:solidFill>
                </a:uFill>
                <a:latin typeface="Tahoma"/>
                <a:ea typeface="Tahoma"/>
                <a:cs typeface="Tahoma"/>
                <a:sym typeface="Tahoma"/>
              </a:defRPr>
            </a:lvl1pPr>
          </a:lstStyle>
          <a:p>
            <a:pPr lvl="0">
              <a:defRPr sz="1800">
                <a:solidFill>
                  <a:srgbClr val="000000"/>
                </a:solidFill>
                <a:uFillTx/>
              </a:defRPr>
            </a:pPr>
            <a:r>
              <a:rPr sz="6000">
                <a:solidFill>
                  <a:srgbClr val="4349AA"/>
                </a:solidFill>
                <a:uFill>
                  <a:solidFill>
                    <a:srgbClr val="4349AA"/>
                  </a:solidFill>
                </a:uFill>
              </a:rPr>
              <a:t>タイトルテキスト</a:t>
            </a:r>
          </a:p>
        </p:txBody>
      </p:sp>
      <p:sp>
        <p:nvSpPr>
          <p:cNvPr id="617" name="Shape 617"/>
          <p:cNvSpPr>
            <a:spLocks noGrp="1"/>
          </p:cNvSpPr>
          <p:nvPr>
            <p:ph type="body" idx="1"/>
          </p:nvPr>
        </p:nvSpPr>
        <p:spPr>
          <a:xfrm>
            <a:off x="1680464" y="2869183"/>
            <a:ext cx="11054080" cy="6884418"/>
          </a:xfrm>
          <a:prstGeom prst="rect">
            <a:avLst/>
          </a:prstGeom>
        </p:spPr>
        <p:txBody>
          <a:bodyPr>
            <a:noAutofit/>
          </a:bodyPr>
          <a:lstStyle>
            <a:lvl1pPr marL="463269" marR="45155" indent="-423582" defTabSz="914400">
              <a:spcBef>
                <a:spcPts val="900"/>
              </a:spcBef>
              <a:buClr>
                <a:srgbClr val="434ED6"/>
              </a:buClr>
              <a:buSzPct val="60000"/>
              <a:buFont typeface="Wingdings"/>
              <a:buChar char=""/>
              <a:defRPr sz="4200">
                <a:solidFill>
                  <a:srgbClr val="000000"/>
                </a:solidFill>
                <a:uFill>
                  <a:solidFill/>
                </a:uFill>
                <a:latin typeface="Tahoma"/>
                <a:ea typeface="Tahoma"/>
                <a:cs typeface="Tahoma"/>
                <a:sym typeface="Tahoma"/>
              </a:defRPr>
            </a:lvl1pPr>
            <a:lvl2pPr marL="808037" marR="45155" indent="-361950" defTabSz="914400">
              <a:spcBef>
                <a:spcPts val="800"/>
              </a:spcBef>
              <a:buClr>
                <a:srgbClr val="FF2600"/>
              </a:buClr>
              <a:buSzPct val="55000"/>
              <a:buFont typeface="Wingdings"/>
              <a:buChar char=""/>
              <a:defRPr sz="3800">
                <a:solidFill>
                  <a:srgbClr val="000000"/>
                </a:solidFill>
                <a:uFill>
                  <a:solidFill/>
                </a:uFill>
                <a:latin typeface="Tahoma"/>
                <a:ea typeface="Tahoma"/>
                <a:cs typeface="Tahoma"/>
                <a:sym typeface="Tahoma"/>
              </a:defRPr>
            </a:lvl2pPr>
            <a:lvl3pPr marL="1184641" marR="45155" indent="-281353" defTabSz="914400">
              <a:spcBef>
                <a:spcPts val="600"/>
              </a:spcBef>
              <a:buClr>
                <a:srgbClr val="434ED6"/>
              </a:buClr>
              <a:buSzPct val="50000"/>
              <a:buFont typeface="Wingdings"/>
              <a:buChar char=""/>
              <a:defRPr sz="3200">
                <a:solidFill>
                  <a:srgbClr val="000000"/>
                </a:solidFill>
                <a:uFill>
                  <a:solidFill/>
                </a:uFill>
                <a:latin typeface="Tahoma"/>
                <a:ea typeface="Tahoma"/>
                <a:cs typeface="Tahoma"/>
                <a:sym typeface="Tahoma"/>
              </a:defRPr>
            </a:lvl3pPr>
            <a:lvl4pPr marL="1651432" marR="45155" indent="-290945" defTabSz="914400">
              <a:spcBef>
                <a:spcPts val="500"/>
              </a:spcBef>
              <a:buClr>
                <a:srgbClr val="FFD600"/>
              </a:buClr>
              <a:buSzPct val="55000"/>
              <a:buFont typeface="Wingdings"/>
              <a:buChar char=""/>
              <a:defRPr sz="2800">
                <a:solidFill>
                  <a:srgbClr val="000000"/>
                </a:solidFill>
                <a:uFill>
                  <a:solidFill/>
                </a:uFill>
                <a:latin typeface="Tahoma"/>
                <a:ea typeface="Tahoma"/>
                <a:cs typeface="Tahoma"/>
                <a:sym typeface="Tahoma"/>
              </a:defRPr>
            </a:lvl4pPr>
            <a:lvl5pPr marL="2108632" marR="45155" indent="-290945" defTabSz="914400">
              <a:spcBef>
                <a:spcPts val="500"/>
              </a:spcBef>
              <a:buClr>
                <a:srgbClr val="00E6B7"/>
              </a:buClr>
              <a:buSzPct val="50000"/>
              <a:buFont typeface="Wingdings"/>
              <a:buChar char=""/>
              <a:defRPr sz="2800">
                <a:solidFill>
                  <a:srgbClr val="000000"/>
                </a:solidFill>
                <a:uFill>
                  <a:solidFill/>
                </a:uFill>
                <a:latin typeface="Tahoma"/>
                <a:ea typeface="Tahoma"/>
                <a:cs typeface="Tahoma"/>
                <a:sym typeface="Tahoma"/>
              </a:defRPr>
            </a:lvl5pPr>
          </a:lstStyle>
          <a:p>
            <a:pPr lvl="0">
              <a:defRPr sz="1800">
                <a:uFillTx/>
              </a:defRPr>
            </a:pPr>
            <a:r>
              <a:rPr sz="4200">
                <a:uFill>
                  <a:solidFill/>
                </a:uFill>
              </a:rPr>
              <a:t>本文レベル1</a:t>
            </a:r>
          </a:p>
          <a:p>
            <a:pPr lvl="1">
              <a:defRPr sz="1800">
                <a:uFillTx/>
              </a:defRPr>
            </a:pPr>
            <a:r>
              <a:rPr sz="3800">
                <a:uFill>
                  <a:solidFill/>
                </a:uFill>
              </a:rPr>
              <a:t>本文レベル2</a:t>
            </a:r>
          </a:p>
          <a:p>
            <a:pPr lvl="2">
              <a:defRPr sz="1800">
                <a:uFillTx/>
              </a:defRPr>
            </a:pPr>
            <a:r>
              <a:rPr sz="3200">
                <a:uFill>
                  <a:solidFill/>
                </a:uFill>
              </a:rPr>
              <a:t>本文レベル3</a:t>
            </a:r>
          </a:p>
          <a:p>
            <a:pPr lvl="3">
              <a:defRPr sz="1800">
                <a:uFillTx/>
              </a:defRPr>
            </a:pPr>
            <a:r>
              <a:rPr sz="2800">
                <a:uFill>
                  <a:solidFill/>
                </a:uFill>
              </a:rPr>
              <a:t>本文レベル4</a:t>
            </a:r>
          </a:p>
          <a:p>
            <a:pPr lvl="4">
              <a:defRPr sz="1800">
                <a:uFillTx/>
              </a:defRPr>
            </a:pPr>
            <a:r>
              <a:rPr sz="2800">
                <a:uFill>
                  <a:solidFill/>
                </a:uFill>
              </a:rPr>
              <a:t>本文レベル 5</a:t>
            </a:r>
          </a:p>
        </p:txBody>
      </p:sp>
      <p:sp>
        <p:nvSpPr>
          <p:cNvPr id="618" name="Shape 618"/>
          <p:cNvSpPr>
            <a:spLocks noGrp="1"/>
          </p:cNvSpPr>
          <p:nvPr>
            <p:ph type="sldNum" sz="quarter" idx="2"/>
          </p:nvPr>
        </p:nvSpPr>
        <p:spPr>
          <a:xfrm>
            <a:off x="10816915" y="9284716"/>
            <a:ext cx="364602" cy="371349"/>
          </a:xfrm>
          <a:prstGeom prst="rect">
            <a:avLst/>
          </a:prstGeom>
        </p:spPr>
        <p:txBody>
          <a:bodyPr wrap="none"/>
          <a:lstStyle>
            <a:lvl1pPr algn="ctr" defTabSz="584200">
              <a:defRPr b="0">
                <a:uFill>
                  <a:solidFill/>
                </a:uFill>
                <a:latin typeface="Tahoma"/>
                <a:ea typeface="Tahoma"/>
                <a:cs typeface="Tahoma"/>
                <a:sym typeface="Tahoma"/>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620" name="Shape 620"/>
          <p:cNvSpPr>
            <a:spLocks noGrp="1"/>
          </p:cNvSpPr>
          <p:nvPr>
            <p:ph type="title"/>
          </p:nvPr>
        </p:nvSpPr>
        <p:spPr>
          <a:xfrm>
            <a:off x="1270000" y="254000"/>
            <a:ext cx="10452100" cy="1371600"/>
          </a:xfrm>
          <a:prstGeom prst="rect">
            <a:avLst/>
          </a:prstGeom>
        </p:spPr>
        <p:txBody>
          <a:bodyPr lIns="0" tIns="0" rIns="0" bIns="0">
            <a:noAutofit/>
          </a:bodyPr>
          <a:lstStyle>
            <a:lvl1pPr defTabSz="584200">
              <a:defRPr sz="6200">
                <a:solidFill>
                  <a:srgbClr val="000000"/>
                </a:solidFill>
                <a:latin typeface="Helvetica Neue"/>
                <a:ea typeface="Helvetica Neue"/>
                <a:cs typeface="Helvetica Neue"/>
                <a:sym typeface="Helvetica Neue"/>
              </a:defRPr>
            </a:lvl1pPr>
          </a:lstStyle>
          <a:p>
            <a:pPr lvl="0">
              <a:defRPr sz="1800" b="0"/>
            </a:pPr>
            <a:r>
              <a:rPr sz="6200" b="1"/>
              <a:t>タイトルテキスト</a:t>
            </a:r>
          </a:p>
        </p:txBody>
      </p:sp>
      <p:sp>
        <p:nvSpPr>
          <p:cNvPr id="621" name="Shape 621"/>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622" name="Shape 622"/>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624" name="Shape 624"/>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pic>
        <p:nvPicPr>
          <p:cNvPr id="625"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626" name="Shape 626"/>
          <p:cNvSpPr>
            <a:spLocks noGrp="1"/>
          </p:cNvSpPr>
          <p:nvPr>
            <p:ph type="sldNum" sz="quarter" idx="2"/>
          </p:nvPr>
        </p:nvSpPr>
        <p:spPr>
          <a:xfrm>
            <a:off x="11399587" y="9338682"/>
            <a:ext cx="1605213" cy="389270"/>
          </a:xfrm>
          <a:prstGeom prst="rect">
            <a:avLst/>
          </a:prstGeom>
        </p:spPr>
        <p:txBody>
          <a:bodyPr/>
          <a:lstStyle>
            <a:lvl1pPr>
              <a:defRPr sz="1800" b="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628" name="Shape 628"/>
          <p:cNvSpPr/>
          <p:nvPr/>
        </p:nvSpPr>
        <p:spPr>
          <a:xfrm>
            <a:off x="252222" y="9423400"/>
            <a:ext cx="4241801" cy="279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1400">
                <a:latin typeface="ヒラギノ角ゴ Pro W3"/>
                <a:ea typeface="ヒラギノ角ゴ Pro W3"/>
                <a:cs typeface="ヒラギノ角ゴ Pro W3"/>
                <a:sym typeface="ヒラギノ角ゴ Pro W3"/>
              </a:defRPr>
            </a:lvl1pPr>
          </a:lstStyle>
          <a:p>
            <a:pPr lvl="0">
              <a:defRPr sz="1800"/>
            </a:pPr>
            <a:r>
              <a:rPr sz="1400"/>
              <a:t>K.Fujii @ HPNP2013, Feb.13-16, 2013</a:t>
            </a:r>
          </a:p>
        </p:txBody>
      </p:sp>
      <p:sp>
        <p:nvSpPr>
          <p:cNvPr id="629" name="Shape 629"/>
          <p:cNvSpPr>
            <a:spLocks noGrp="1"/>
          </p:cNvSpPr>
          <p:nvPr>
            <p:ph type="title"/>
          </p:nvPr>
        </p:nvSpPr>
        <p:spPr>
          <a:xfrm>
            <a:off x="1270000" y="254000"/>
            <a:ext cx="10452100" cy="1371600"/>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630" name="Shape 630"/>
          <p:cNvSpPr>
            <a:spLocks noGrp="1"/>
          </p:cNvSpPr>
          <p:nvPr>
            <p:ph type="body" idx="1"/>
          </p:nvPr>
        </p:nvSpPr>
        <p:spPr>
          <a:xfrm>
            <a:off x="317500" y="2019300"/>
            <a:ext cx="12382500" cy="7099300"/>
          </a:xfrm>
          <a:prstGeom prst="rect">
            <a:avLst/>
          </a:prstGeom>
        </p:spPr>
        <p:txBody>
          <a:bodyPr lIns="0" tIns="0" rIns="0" bIns="0">
            <a:noAutofit/>
          </a:bodyPr>
          <a:lstStyle>
            <a:lvl1pPr marL="889000" indent="-571500" defTabSz="584200">
              <a:spcBef>
                <a:spcPts val="700"/>
              </a:spcBef>
              <a:buSzPct val="171000"/>
              <a:buFontTx/>
              <a:defRPr>
                <a:solidFill>
                  <a:srgbClr val="000000"/>
                </a:solidFill>
                <a:latin typeface="Helvetica Neue"/>
                <a:ea typeface="Helvetica Neue"/>
                <a:cs typeface="Helvetica Neue"/>
                <a:sym typeface="Helvetica Neue"/>
              </a:defRPr>
            </a:lvl1pPr>
            <a:lvl2pPr marL="1333500" indent="-571500" defTabSz="584200">
              <a:spcBef>
                <a:spcPts val="700"/>
              </a:spcBef>
              <a:buSzPct val="171000"/>
              <a:buFontTx/>
              <a:buChar char="•"/>
              <a:defRPr>
                <a:solidFill>
                  <a:srgbClr val="000000"/>
                </a:solidFill>
                <a:latin typeface="Helvetica Neue"/>
                <a:ea typeface="Helvetica Neue"/>
                <a:cs typeface="Helvetica Neue"/>
                <a:sym typeface="Helvetica Neue"/>
              </a:defRPr>
            </a:lvl2pPr>
            <a:lvl3pPr marL="1778000" indent="-571500" defTabSz="584200">
              <a:spcBef>
                <a:spcPts val="700"/>
              </a:spcBef>
              <a:buSzPct val="171000"/>
              <a:buFontTx/>
              <a:defRPr>
                <a:solidFill>
                  <a:srgbClr val="000000"/>
                </a:solidFill>
                <a:latin typeface="Helvetica Neue"/>
                <a:ea typeface="Helvetica Neue"/>
                <a:cs typeface="Helvetica Neue"/>
                <a:sym typeface="Helvetica Neue"/>
              </a:defRPr>
            </a:lvl3pPr>
            <a:lvl4pPr marL="2222500" indent="-571500" defTabSz="584200">
              <a:spcBef>
                <a:spcPts val="700"/>
              </a:spcBef>
              <a:buSzPct val="171000"/>
              <a:buFontTx/>
              <a:buChar char="•"/>
              <a:defRPr>
                <a:solidFill>
                  <a:srgbClr val="000000"/>
                </a:solidFill>
                <a:latin typeface="Helvetica Neue"/>
                <a:ea typeface="Helvetica Neue"/>
                <a:cs typeface="Helvetica Neue"/>
                <a:sym typeface="Helvetica Neue"/>
              </a:defRPr>
            </a:lvl4pPr>
            <a:lvl5pPr marL="2667000" indent="-571500" defTabSz="584200">
              <a:spcBef>
                <a:spcPts val="700"/>
              </a:spcBef>
              <a:buSzPct val="171000"/>
              <a:buFontTx/>
              <a:buChar char="•"/>
              <a:defRPr>
                <a:solidFill>
                  <a:srgbClr val="000000"/>
                </a:solidFill>
                <a:latin typeface="Helvetica Neue"/>
                <a:ea typeface="Helvetica Neue"/>
                <a:cs typeface="Helvetica Neue"/>
                <a:sym typeface="Helvetica Neue"/>
              </a:defRPr>
            </a:lvl5pPr>
          </a:lstStyle>
          <a:p>
            <a:pPr lvl="0">
              <a:defRPr sz="1800"/>
            </a:pPr>
            <a:r>
              <a:rPr sz="2400"/>
              <a:t>本文レベル1</a:t>
            </a:r>
          </a:p>
          <a:p>
            <a:pPr lvl="1">
              <a:defRPr sz="1800"/>
            </a:pPr>
            <a:r>
              <a:rPr sz="2400"/>
              <a:t>本文レベル2</a:t>
            </a:r>
          </a:p>
          <a:p>
            <a:pPr lvl="2">
              <a:defRPr sz="1800"/>
            </a:pPr>
            <a:r>
              <a:rPr sz="2400"/>
              <a:t>本文レベル3</a:t>
            </a:r>
          </a:p>
          <a:p>
            <a:pPr lvl="3">
              <a:defRPr sz="1800"/>
            </a:pPr>
            <a:r>
              <a:rPr sz="2400"/>
              <a:t>本文レベル4</a:t>
            </a:r>
          </a:p>
          <a:p>
            <a:pPr lvl="4">
              <a:defRPr sz="1800"/>
            </a:pPr>
            <a:r>
              <a:rPr sz="2400"/>
              <a:t>本文レベル 5</a:t>
            </a:r>
          </a:p>
        </p:txBody>
      </p:sp>
      <p:sp>
        <p:nvSpPr>
          <p:cNvPr id="631" name="Shape 631"/>
          <p:cNvSpPr>
            <a:spLocks noGrp="1"/>
          </p:cNvSpPr>
          <p:nvPr>
            <p:ph type="sldNum" sz="quarter" idx="2"/>
          </p:nvPr>
        </p:nvSpPr>
        <p:spPr>
          <a:xfrm>
            <a:off x="12341885" y="9423400"/>
            <a:ext cx="347930" cy="279400"/>
          </a:xfrm>
          <a:prstGeom prst="rect">
            <a:avLst/>
          </a:prstGeom>
        </p:spPr>
        <p:txBody>
          <a:bodyPr wrap="none" lIns="0" tIns="0" rIns="0" bIns="0" anchor="t"/>
          <a:lstStyle>
            <a:lvl1pPr algn="ctr" defTabSz="584200">
              <a:defRPr sz="1400" b="0">
                <a:latin typeface="ヒラギノ角ゴ Pro W3"/>
                <a:ea typeface="ヒラギノ角ゴ Pro W3"/>
                <a:cs typeface="ヒラギノ角ゴ Pro W3"/>
                <a:sym typeface="ヒラギノ角ゴ Pro W3"/>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Default - 白紙 コピー 1">
    <p:spTree>
      <p:nvGrpSpPr>
        <p:cNvPr id="1" name=""/>
        <p:cNvGrpSpPr/>
        <p:nvPr/>
      </p:nvGrpSpPr>
      <p:grpSpPr>
        <a:xfrm>
          <a:off x="0" y="0"/>
          <a:ext cx="0" cy="0"/>
          <a:chOff x="0" y="0"/>
          <a:chExt cx="0" cy="0"/>
        </a:xfrm>
      </p:grpSpPr>
      <p:sp>
        <p:nvSpPr>
          <p:cNvPr id="633" name="Shape 633"/>
          <p:cNvSpPr>
            <a:spLocks noGrp="1"/>
          </p:cNvSpPr>
          <p:nvPr>
            <p:ph type="sldNum" sz="quarter" idx="2"/>
          </p:nvPr>
        </p:nvSpPr>
        <p:spPr>
          <a:xfrm>
            <a:off x="12075813" y="9256710"/>
            <a:ext cx="238722" cy="221954"/>
          </a:xfrm>
          <a:prstGeom prst="rect">
            <a:avLst/>
          </a:prstGeom>
        </p:spPr>
        <p:txBody>
          <a:bodyPr wrap="none" lIns="0" tIns="0" rIns="0" bIns="0" anchor="t"/>
          <a:lstStyle>
            <a:lvl1pPr algn="ctr" defTabSz="584200">
              <a:defRPr b="0">
                <a:uFill>
                  <a:solidFill/>
                </a:uFill>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635" name="Shape 635"/>
          <p:cNvSpPr>
            <a:spLocks noGrp="1"/>
          </p:cNvSpPr>
          <p:nvPr>
            <p:ph type="title"/>
          </p:nvPr>
        </p:nvSpPr>
        <p:spPr>
          <a:xfrm>
            <a:off x="1270000" y="239710"/>
            <a:ext cx="10464800" cy="2465392"/>
          </a:xfrm>
          <a:prstGeom prst="rect">
            <a:avLst/>
          </a:prstGeom>
        </p:spPr>
        <p:txBody>
          <a:bodyPr lIns="0" tIns="0" rIns="0" bIns="0">
            <a:noAutofit/>
          </a:bodyPr>
          <a:lstStyle>
            <a:lvl1pPr defTabSz="914400">
              <a:defRPr sz="8400" b="0">
                <a:solidFill>
                  <a:srgbClr val="000000"/>
                </a:solidFill>
                <a:uFill>
                  <a:solidFill/>
                </a:uFill>
                <a:latin typeface="ヒラギノ角ゴ Pro W3"/>
                <a:ea typeface="ヒラギノ角ゴ Pro W3"/>
                <a:cs typeface="ヒラギノ角ゴ Pro W3"/>
                <a:sym typeface="ヒラギノ角ゴ Pro W3"/>
              </a:defRPr>
            </a:lvl1pPr>
          </a:lstStyle>
          <a:p>
            <a:pPr lvl="0">
              <a:defRPr sz="1800">
                <a:uFillTx/>
              </a:defRPr>
            </a:pPr>
            <a:r>
              <a:rPr sz="8400">
                <a:uFill>
                  <a:solidFill/>
                </a:uFill>
              </a:rPr>
              <a:t>タイトルテキスト</a:t>
            </a:r>
          </a:p>
        </p:txBody>
      </p:sp>
      <p:sp>
        <p:nvSpPr>
          <p:cNvPr id="636" name="Shape 636"/>
          <p:cNvSpPr>
            <a:spLocks noGrp="1"/>
          </p:cNvSpPr>
          <p:nvPr>
            <p:ph type="body" idx="1"/>
          </p:nvPr>
        </p:nvSpPr>
        <p:spPr>
          <a:xfrm>
            <a:off x="1270000" y="1498600"/>
            <a:ext cx="10464800" cy="8255000"/>
          </a:xfrm>
          <a:prstGeom prst="rect">
            <a:avLst/>
          </a:prstGeom>
        </p:spPr>
        <p:txBody>
          <a:bodyPr lIns="0" tIns="0" rIns="0" bIns="0" anchor="ctr">
            <a:noAutofit/>
          </a:bodyPr>
          <a:lstStyle>
            <a:lvl1pPr marL="736600" indent="-571500" defTabSz="914400">
              <a:spcBef>
                <a:spcPts val="2400"/>
              </a:spcBef>
              <a:buClr>
                <a:srgbClr val="000000"/>
              </a:buClr>
              <a:buSzPct val="171000"/>
              <a:buFont typeface="ヒラギノ角ゴ Pro W3"/>
              <a:defRPr sz="4200">
                <a:solidFill>
                  <a:srgbClr val="000000"/>
                </a:solidFill>
                <a:uFill>
                  <a:solidFill/>
                </a:uFill>
                <a:latin typeface="ヒラギノ角ゴ Pro W3"/>
                <a:ea typeface="ヒラギノ角ゴ Pro W3"/>
                <a:cs typeface="ヒラギノ角ゴ Pro W3"/>
                <a:sym typeface="ヒラギノ角ゴ Pro W3"/>
              </a:defRPr>
            </a:lvl1pPr>
            <a:lvl2pPr marL="1181100" indent="-571500" defTabSz="914400">
              <a:spcBef>
                <a:spcPts val="2400"/>
              </a:spcBef>
              <a:buClr>
                <a:srgbClr val="000000"/>
              </a:buClr>
              <a:buSzPct val="171000"/>
              <a:buFont typeface="ヒラギノ角ゴ Pro W3"/>
              <a:buChar char="•"/>
              <a:defRPr sz="4200">
                <a:solidFill>
                  <a:srgbClr val="000000"/>
                </a:solidFill>
                <a:uFill>
                  <a:solidFill/>
                </a:uFill>
                <a:latin typeface="ヒラギノ角ゴ Pro W3"/>
                <a:ea typeface="ヒラギノ角ゴ Pro W3"/>
                <a:cs typeface="ヒラギノ角ゴ Pro W3"/>
                <a:sym typeface="ヒラギノ角ゴ Pro W3"/>
              </a:defRPr>
            </a:lvl2pPr>
            <a:lvl3pPr marL="1625600" indent="-571500" defTabSz="914400">
              <a:spcBef>
                <a:spcPts val="2400"/>
              </a:spcBef>
              <a:buClr>
                <a:srgbClr val="000000"/>
              </a:buClr>
              <a:buSzPct val="171000"/>
              <a:buFont typeface="ヒラギノ角ゴ Pro W3"/>
              <a:defRPr sz="4200">
                <a:solidFill>
                  <a:srgbClr val="000000"/>
                </a:solidFill>
                <a:uFill>
                  <a:solidFill/>
                </a:uFill>
                <a:latin typeface="ヒラギノ角ゴ Pro W3"/>
                <a:ea typeface="ヒラギノ角ゴ Pro W3"/>
                <a:cs typeface="ヒラギノ角ゴ Pro W3"/>
                <a:sym typeface="ヒラギノ角ゴ Pro W3"/>
              </a:defRPr>
            </a:lvl3pPr>
            <a:lvl4pPr marL="2070100" indent="-571500" defTabSz="914400">
              <a:spcBef>
                <a:spcPts val="2400"/>
              </a:spcBef>
              <a:buClr>
                <a:srgbClr val="000000"/>
              </a:buClr>
              <a:buSzPct val="171000"/>
              <a:buFont typeface="ヒラギノ角ゴ Pro W3"/>
              <a:buChar char="•"/>
              <a:defRPr sz="4200">
                <a:solidFill>
                  <a:srgbClr val="000000"/>
                </a:solidFill>
                <a:uFill>
                  <a:solidFill/>
                </a:uFill>
                <a:latin typeface="ヒラギノ角ゴ Pro W3"/>
                <a:ea typeface="ヒラギノ角ゴ Pro W3"/>
                <a:cs typeface="ヒラギノ角ゴ Pro W3"/>
                <a:sym typeface="ヒラギノ角ゴ Pro W3"/>
              </a:defRPr>
            </a:lvl4pPr>
            <a:lvl5pPr marL="2514600" indent="-571500" defTabSz="914400">
              <a:spcBef>
                <a:spcPts val="2400"/>
              </a:spcBef>
              <a:buClr>
                <a:srgbClr val="000000"/>
              </a:buClr>
              <a:buSzPct val="171000"/>
              <a:buFont typeface="ヒラギノ角ゴ Pro W3"/>
              <a:buChar char="•"/>
              <a:defRPr sz="4200">
                <a:solidFill>
                  <a:srgbClr val="000000"/>
                </a:solidFill>
                <a:uFill>
                  <a:solidFill/>
                </a:uFill>
                <a:latin typeface="ヒラギノ角ゴ Pro W3"/>
                <a:ea typeface="ヒラギノ角ゴ Pro W3"/>
                <a:cs typeface="ヒラギノ角ゴ Pro W3"/>
                <a:sym typeface="ヒラギノ角ゴ Pro W3"/>
              </a:defRPr>
            </a:lvl5pPr>
          </a:lstStyle>
          <a:p>
            <a:pPr lvl="0">
              <a:defRPr sz="1800">
                <a:uFillTx/>
              </a:defRPr>
            </a:pPr>
            <a:r>
              <a:rPr sz="4200">
                <a:uFill>
                  <a:solidFill/>
                </a:uFill>
              </a:rPr>
              <a:t>本文レベル1</a:t>
            </a:r>
          </a:p>
          <a:p>
            <a:pPr lvl="1">
              <a:defRPr sz="1800">
                <a:uFillTx/>
              </a:defRPr>
            </a:pPr>
            <a:r>
              <a:rPr sz="4200">
                <a:uFill>
                  <a:solidFill/>
                </a:uFill>
              </a:rPr>
              <a:t>本文レベル2</a:t>
            </a:r>
          </a:p>
          <a:p>
            <a:pPr lvl="2">
              <a:defRPr sz="1800">
                <a:uFillTx/>
              </a:defRPr>
            </a:pPr>
            <a:r>
              <a:rPr sz="4200">
                <a:uFill>
                  <a:solidFill/>
                </a:uFill>
              </a:rPr>
              <a:t>本文レベル3</a:t>
            </a:r>
          </a:p>
          <a:p>
            <a:pPr lvl="3">
              <a:defRPr sz="1800">
                <a:uFillTx/>
              </a:defRPr>
            </a:pPr>
            <a:r>
              <a:rPr sz="4200">
                <a:uFill>
                  <a:solidFill/>
                </a:uFill>
              </a:rPr>
              <a:t>本文レベル4</a:t>
            </a:r>
          </a:p>
          <a:p>
            <a:pPr lvl="4">
              <a:defRPr sz="1800">
                <a:uFillTx/>
              </a:defRPr>
            </a:pPr>
            <a:r>
              <a:rPr sz="4200">
                <a:uFill>
                  <a:solidFill/>
                </a:uFill>
              </a:rPr>
              <a:t>本文レベル 5</a:t>
            </a:r>
          </a:p>
        </p:txBody>
      </p:sp>
      <p:sp>
        <p:nvSpPr>
          <p:cNvPr id="637" name="Shape 637"/>
          <p:cNvSpPr>
            <a:spLocks noGrp="1"/>
          </p:cNvSpPr>
          <p:nvPr>
            <p:ph type="sldNum" sz="quarter" idx="2"/>
          </p:nvPr>
        </p:nvSpPr>
        <p:spPr>
          <a:xfrm>
            <a:off x="6145606" y="9283700"/>
            <a:ext cx="713588" cy="533400"/>
          </a:xfrm>
          <a:prstGeom prst="rect">
            <a:avLst/>
          </a:prstGeom>
        </p:spPr>
        <p:txBody>
          <a:bodyPr wrap="none" lIns="0" tIns="0" rIns="0" bIns="0" anchor="t"/>
          <a:lstStyle>
            <a:lvl1pPr algn="ctr" defTabSz="584200">
              <a:defRPr sz="4200" b="0">
                <a:uFill>
                  <a:solidFill/>
                </a:uFill>
                <a:latin typeface="ヒラギノ角ゴ Pro W3"/>
                <a:ea typeface="ヒラギノ角ゴ Pro W3"/>
                <a:cs typeface="ヒラギノ角ゴ Pro W3"/>
                <a:sym typeface="ヒラギノ角ゴ Pro W3"/>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639" name="Shape 639"/>
          <p:cNvSpPr>
            <a:spLocks noGrp="1"/>
          </p:cNvSpPr>
          <p:nvPr>
            <p:ph type="title"/>
          </p:nvPr>
        </p:nvSpPr>
        <p:spPr>
          <a:xfrm>
            <a:off x="1270000" y="240862"/>
            <a:ext cx="10464800" cy="2464676"/>
          </a:xfrm>
          <a:prstGeom prst="rect">
            <a:avLst/>
          </a:prstGeom>
        </p:spPr>
        <p:txBody>
          <a:bodyPr lIns="0" tIns="0" rIns="0" bIns="0">
            <a:noAutofit/>
          </a:bodyPr>
          <a:lstStyle>
            <a:lvl1pPr defTabSz="584200">
              <a:defRPr sz="8400" b="0">
                <a:solidFill>
                  <a:srgbClr val="000000"/>
                </a:solidFill>
                <a:latin typeface="Gill Sans"/>
                <a:ea typeface="Gill Sans"/>
                <a:cs typeface="Gill Sans"/>
                <a:sym typeface="Gill Sans"/>
              </a:defRPr>
            </a:lvl1pPr>
          </a:lstStyle>
          <a:p>
            <a:pPr lvl="0">
              <a:defRPr sz="1800"/>
            </a:pPr>
            <a:r>
              <a:rPr sz="8400"/>
              <a:t>タイトルテキスト</a:t>
            </a:r>
          </a:p>
        </p:txBody>
      </p:sp>
      <p:sp>
        <p:nvSpPr>
          <p:cNvPr id="640" name="Shape 640"/>
          <p:cNvSpPr>
            <a:spLocks noGrp="1"/>
          </p:cNvSpPr>
          <p:nvPr>
            <p:ph type="body" idx="1"/>
          </p:nvPr>
        </p:nvSpPr>
        <p:spPr>
          <a:xfrm>
            <a:off x="1270000" y="2705537"/>
            <a:ext cx="10464800" cy="5841126"/>
          </a:xfrm>
          <a:prstGeom prst="rect">
            <a:avLst/>
          </a:prstGeom>
        </p:spPr>
        <p:txBody>
          <a:bodyPr lIns="0" tIns="0" rIns="0" bIns="0" anchor="ctr">
            <a:noAutofit/>
          </a:bodyPr>
          <a:lstStyle>
            <a:lvl1pPr marL="889000" indent="-571500" defTabSz="584200">
              <a:spcBef>
                <a:spcPts val="2400"/>
              </a:spcBef>
              <a:buSzPct val="171000"/>
              <a:buFontTx/>
              <a:defRPr sz="4200">
                <a:solidFill>
                  <a:srgbClr val="000000"/>
                </a:solidFill>
                <a:latin typeface="Gill Sans"/>
                <a:ea typeface="Gill Sans"/>
                <a:cs typeface="Gill Sans"/>
                <a:sym typeface="Gill Sans"/>
              </a:defRPr>
            </a:lvl1pPr>
            <a:lvl2pPr marL="1333500" indent="-571500" defTabSz="584200">
              <a:spcBef>
                <a:spcPts val="2400"/>
              </a:spcBef>
              <a:buSzPct val="171000"/>
              <a:buFontTx/>
              <a:buChar char="•"/>
              <a:defRPr sz="4200">
                <a:solidFill>
                  <a:srgbClr val="000000"/>
                </a:solidFill>
                <a:latin typeface="Gill Sans"/>
                <a:ea typeface="Gill Sans"/>
                <a:cs typeface="Gill Sans"/>
                <a:sym typeface="Gill Sans"/>
              </a:defRPr>
            </a:lvl2pPr>
            <a:lvl3pPr marL="1778000" indent="-571500" defTabSz="584200">
              <a:spcBef>
                <a:spcPts val="2400"/>
              </a:spcBef>
              <a:buSzPct val="171000"/>
              <a:buFontTx/>
              <a:defRPr sz="4200">
                <a:solidFill>
                  <a:srgbClr val="000000"/>
                </a:solidFill>
                <a:latin typeface="Gill Sans"/>
                <a:ea typeface="Gill Sans"/>
                <a:cs typeface="Gill Sans"/>
                <a:sym typeface="Gill Sans"/>
              </a:defRPr>
            </a:lvl3pPr>
            <a:lvl4pPr marL="2222500" indent="-571500" defTabSz="584200">
              <a:spcBef>
                <a:spcPts val="2400"/>
              </a:spcBef>
              <a:buSzPct val="171000"/>
              <a:buFontTx/>
              <a:buChar char="•"/>
              <a:defRPr sz="4200">
                <a:solidFill>
                  <a:srgbClr val="000000"/>
                </a:solidFill>
                <a:latin typeface="Gill Sans"/>
                <a:ea typeface="Gill Sans"/>
                <a:cs typeface="Gill Sans"/>
                <a:sym typeface="Gill Sans"/>
              </a:defRPr>
            </a:lvl4pPr>
            <a:lvl5pPr marL="2667000" indent="-571500" defTabSz="584200">
              <a:spcBef>
                <a:spcPts val="2400"/>
              </a:spcBef>
              <a:buSzPct val="171000"/>
              <a:buFontTx/>
              <a:buChar char="•"/>
              <a:defRPr sz="4200">
                <a:solidFill>
                  <a:srgbClr val="000000"/>
                </a:solidFill>
                <a:latin typeface="Gill Sans"/>
                <a:ea typeface="Gill Sans"/>
                <a:cs typeface="Gill Sans"/>
                <a:sym typeface="Gill Sans"/>
              </a:defRPr>
            </a:lvl5pPr>
          </a:lstStyle>
          <a:p>
            <a:pPr lvl="0">
              <a:defRPr sz="1800"/>
            </a:pPr>
            <a:r>
              <a:rPr sz="4200"/>
              <a:t>本文レベル1</a:t>
            </a:r>
          </a:p>
          <a:p>
            <a:pPr lvl="1">
              <a:defRPr sz="1800"/>
            </a:pPr>
            <a:r>
              <a:rPr sz="4200"/>
              <a:t>本文レベル2</a:t>
            </a:r>
          </a:p>
          <a:p>
            <a:pPr lvl="2">
              <a:defRPr sz="1800"/>
            </a:pPr>
            <a:r>
              <a:rPr sz="4200"/>
              <a:t>本文レベル3</a:t>
            </a:r>
          </a:p>
          <a:p>
            <a:pPr lvl="3">
              <a:defRPr sz="1800"/>
            </a:pPr>
            <a:r>
              <a:rPr sz="4200"/>
              <a:t>本文レベル4</a:t>
            </a:r>
          </a:p>
          <a:p>
            <a:pPr lvl="4">
              <a:defRPr sz="1800"/>
            </a:pPr>
            <a:r>
              <a:rPr sz="4200"/>
              <a:t>本文レベル 5</a:t>
            </a:r>
          </a:p>
        </p:txBody>
      </p:sp>
    </p:spTree>
  </p:cSld>
  <p:clrMapOvr>
    <a:masterClrMapping/>
  </p:clrMapOvr>
  <p:transition xmlns:p14="http://schemas.microsoft.com/office/powerpoint/2010/mai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642" name="Shape 642"/>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643" name="Shape 643"/>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644" name="Shape 644"/>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标题与项目符号">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 name="Shape 31"/>
          <p:cNvSpPr>
            <a:spLocks noGrp="1"/>
          </p:cNvSpPr>
          <p:nvPr>
            <p:ph type="title"/>
          </p:nvPr>
        </p:nvSpPr>
        <p:spPr>
          <a:xfrm>
            <a:off x="1524000" y="254000"/>
            <a:ext cx="10464800" cy="2349500"/>
          </a:xfrm>
          <a:prstGeom prst="rect">
            <a:avLst/>
          </a:prstGeom>
          <a:effectLst>
            <a:outerShdw blurRad="25400" dist="12700" dir="5400000" rotWithShape="0">
              <a:srgbClr val="FFFFFF"/>
            </a:outerShdw>
          </a:effectLst>
        </p:spPr>
        <p:txBody>
          <a:bodyPr lIns="0" tIns="0" rIns="0" bIns="0">
            <a:noAutofit/>
          </a:bodyPr>
          <a:lstStyle>
            <a:lvl1pPr defTabSz="584200">
              <a:defRPr sz="7800" b="0">
                <a:solidFill>
                  <a:srgbClr val="6E603B"/>
                </a:solidFill>
                <a:latin typeface="American Typewriter"/>
                <a:ea typeface="American Typewriter"/>
                <a:cs typeface="American Typewriter"/>
                <a:sym typeface="American Typewriter"/>
              </a:defRPr>
            </a:lvl1pPr>
          </a:lstStyle>
          <a:p>
            <a:pPr lvl="0">
              <a:defRPr sz="1800">
                <a:solidFill>
                  <a:srgbClr val="000000"/>
                </a:solidFill>
              </a:defRPr>
            </a:pPr>
            <a:r>
              <a:rPr sz="7800">
                <a:solidFill>
                  <a:srgbClr val="6E603B"/>
                </a:solidFill>
              </a:rPr>
              <a:t>タイトルテキスト</a:t>
            </a:r>
          </a:p>
        </p:txBody>
      </p:sp>
      <p:sp>
        <p:nvSpPr>
          <p:cNvPr id="32" name="Shape 32"/>
          <p:cNvSpPr>
            <a:spLocks noGrp="1"/>
          </p:cNvSpPr>
          <p:nvPr>
            <p:ph type="body" idx="1"/>
          </p:nvPr>
        </p:nvSpPr>
        <p:spPr>
          <a:xfrm>
            <a:off x="1524000" y="2730500"/>
            <a:ext cx="10464800" cy="6032500"/>
          </a:xfrm>
          <a:prstGeom prst="rect">
            <a:avLst/>
          </a:prstGeom>
        </p:spPr>
        <p:txBody>
          <a:bodyPr lIns="0" tIns="0" rIns="0" bIns="0" anchor="ctr">
            <a:noAutofit/>
          </a:bodyPr>
          <a:lstStyle>
            <a:lvl1pPr marL="777353" indent="-459853" defTabSz="584200">
              <a:spcBef>
                <a:spcPts val="3400"/>
              </a:spcBef>
              <a:buSzPct val="45000"/>
              <a:buFont typeface="American Typewriter"/>
              <a:buBlip>
                <a:blip r:embed="rId3"/>
              </a:buBlip>
              <a:defRPr sz="3600">
                <a:solidFill>
                  <a:srgbClr val="93741C"/>
                </a:solidFill>
                <a:latin typeface="Palatino"/>
                <a:ea typeface="Palatino"/>
                <a:cs typeface="Palatino"/>
                <a:sym typeface="Palatino"/>
              </a:defRPr>
            </a:lvl1pPr>
            <a:lvl2pPr marL="1221853" indent="-459853" defTabSz="584200">
              <a:spcBef>
                <a:spcPts val="3400"/>
              </a:spcBef>
              <a:buSzPct val="45000"/>
              <a:buFont typeface="American Typewriter"/>
              <a:buBlip>
                <a:blip r:embed="rId3"/>
              </a:buBlip>
              <a:defRPr sz="3600">
                <a:solidFill>
                  <a:srgbClr val="93741C"/>
                </a:solidFill>
                <a:latin typeface="Palatino"/>
                <a:ea typeface="Palatino"/>
                <a:cs typeface="Palatino"/>
                <a:sym typeface="Palatino"/>
              </a:defRPr>
            </a:lvl2pPr>
            <a:lvl3pPr marL="1666353" indent="-459853" defTabSz="584200">
              <a:spcBef>
                <a:spcPts val="3400"/>
              </a:spcBef>
              <a:buSzPct val="45000"/>
              <a:buFont typeface="American Typewriter"/>
              <a:buBlip>
                <a:blip r:embed="rId3"/>
              </a:buBlip>
              <a:defRPr sz="3600">
                <a:solidFill>
                  <a:srgbClr val="93741C"/>
                </a:solidFill>
                <a:latin typeface="Palatino"/>
                <a:ea typeface="Palatino"/>
                <a:cs typeface="Palatino"/>
                <a:sym typeface="Palatino"/>
              </a:defRPr>
            </a:lvl3pPr>
            <a:lvl4pPr marL="2110853" indent="-459853" defTabSz="584200">
              <a:spcBef>
                <a:spcPts val="3400"/>
              </a:spcBef>
              <a:buSzPct val="45000"/>
              <a:buFont typeface="American Typewriter"/>
              <a:buBlip>
                <a:blip r:embed="rId3"/>
              </a:buBlip>
              <a:defRPr sz="3600">
                <a:solidFill>
                  <a:srgbClr val="93741C"/>
                </a:solidFill>
                <a:latin typeface="Palatino"/>
                <a:ea typeface="Palatino"/>
                <a:cs typeface="Palatino"/>
                <a:sym typeface="Palatino"/>
              </a:defRPr>
            </a:lvl4pPr>
            <a:lvl5pPr marL="2555353" indent="-459853" defTabSz="584200">
              <a:spcBef>
                <a:spcPts val="3400"/>
              </a:spcBef>
              <a:buSzPct val="45000"/>
              <a:buFont typeface="American Typewriter"/>
              <a:buBlip>
                <a:blip r:embed="rId3"/>
              </a:buBlip>
              <a:defRPr sz="3600">
                <a:solidFill>
                  <a:srgbClr val="93741C"/>
                </a:solidFill>
                <a:latin typeface="Palatino"/>
                <a:ea typeface="Palatino"/>
                <a:cs typeface="Palatino"/>
                <a:sym typeface="Palatino"/>
              </a:defRPr>
            </a:lvl5pPr>
          </a:lstStyle>
          <a:p>
            <a:pPr lvl="0">
              <a:defRPr sz="1800">
                <a:solidFill>
                  <a:srgbClr val="000000"/>
                </a:solidFill>
              </a:defRPr>
            </a:pPr>
            <a:r>
              <a:rPr sz="3600">
                <a:solidFill>
                  <a:srgbClr val="93741C"/>
                </a:solidFill>
              </a:rPr>
              <a:t>本文レベル1</a:t>
            </a:r>
          </a:p>
          <a:p>
            <a:pPr lvl="1">
              <a:defRPr sz="1800">
                <a:solidFill>
                  <a:srgbClr val="000000"/>
                </a:solidFill>
              </a:defRPr>
            </a:pPr>
            <a:r>
              <a:rPr sz="3600">
                <a:solidFill>
                  <a:srgbClr val="93741C"/>
                </a:solidFill>
              </a:rPr>
              <a:t>本文レベル2</a:t>
            </a:r>
          </a:p>
          <a:p>
            <a:pPr lvl="2">
              <a:defRPr sz="1800">
                <a:solidFill>
                  <a:srgbClr val="000000"/>
                </a:solidFill>
              </a:defRPr>
            </a:pPr>
            <a:r>
              <a:rPr sz="3600">
                <a:solidFill>
                  <a:srgbClr val="93741C"/>
                </a:solidFill>
              </a:rPr>
              <a:t>本文レベル3</a:t>
            </a:r>
          </a:p>
          <a:p>
            <a:pPr lvl="3">
              <a:defRPr sz="1800">
                <a:solidFill>
                  <a:srgbClr val="000000"/>
                </a:solidFill>
              </a:defRPr>
            </a:pPr>
            <a:r>
              <a:rPr sz="3600">
                <a:solidFill>
                  <a:srgbClr val="93741C"/>
                </a:solidFill>
              </a:rPr>
              <a:t>本文レベル4</a:t>
            </a:r>
          </a:p>
          <a:p>
            <a:pPr lvl="4">
              <a:defRPr sz="1800">
                <a:solidFill>
                  <a:srgbClr val="000000"/>
                </a:solidFill>
              </a:defRPr>
            </a:pPr>
            <a:r>
              <a:rPr sz="3600">
                <a:solidFill>
                  <a:srgbClr val="93741C"/>
                </a:solidFill>
              </a:rPr>
              <a:t>本文レベル 5</a:t>
            </a:r>
          </a:p>
        </p:txBody>
      </p:sp>
    </p:spTree>
  </p:cSld>
  <p:clrMapOvr>
    <a:masterClrMapping/>
  </p:clrMapOvr>
  <p:transition xmlns:p14="http://schemas.microsoft.com/office/powerpoint/2010/mai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646" name="Shape 646"/>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647" name="Shape 647"/>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648" name="Shape 648"/>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650" name="Shape 650"/>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651" name="Shape 651"/>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652" name="Shape 652"/>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654" name="Shape 654"/>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655" name="Shape 655"/>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656" name="Shape 656"/>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658" name="Shape 658"/>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659" name="Shape 659"/>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660" name="Shape 660"/>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
        <p:nvSpPr>
          <p:cNvPr id="661" name="Shape 661"/>
          <p:cNvSpPr/>
          <p:nvPr/>
        </p:nvSpPr>
        <p:spPr>
          <a:xfrm>
            <a:off x="252222" y="9410700"/>
            <a:ext cx="5473701"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1200">
                <a:latin typeface="Helvetica Neue"/>
                <a:ea typeface="Helvetica Neue"/>
                <a:cs typeface="Helvetica Neue"/>
                <a:sym typeface="Helvetica Neue"/>
              </a:rPr>
              <a:t>Keisuke Fujii @ Higgs Couplings 2014, Trino</a:t>
            </a: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标题 - 顶部对齐">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 name="Shape 34"/>
          <p:cNvSpPr>
            <a:spLocks noGrp="1"/>
          </p:cNvSpPr>
          <p:nvPr>
            <p:ph type="title"/>
          </p:nvPr>
        </p:nvSpPr>
        <p:spPr>
          <a:xfrm>
            <a:off x="1524000" y="254000"/>
            <a:ext cx="10464800" cy="2349500"/>
          </a:xfrm>
          <a:prstGeom prst="rect">
            <a:avLst/>
          </a:prstGeom>
          <a:effectLst>
            <a:outerShdw blurRad="25400" dist="12700" dir="5400000" rotWithShape="0">
              <a:srgbClr val="FFFFFF"/>
            </a:outerShdw>
          </a:effectLst>
        </p:spPr>
        <p:txBody>
          <a:bodyPr lIns="0" tIns="0" rIns="0" bIns="0">
            <a:noAutofit/>
          </a:bodyPr>
          <a:lstStyle>
            <a:lvl1pPr defTabSz="584200">
              <a:defRPr sz="7800" b="0">
                <a:solidFill>
                  <a:srgbClr val="6E603B"/>
                </a:solidFill>
                <a:latin typeface="American Typewriter"/>
                <a:ea typeface="American Typewriter"/>
                <a:cs typeface="American Typewriter"/>
                <a:sym typeface="American Typewriter"/>
              </a:defRPr>
            </a:lvl1pPr>
          </a:lstStyle>
          <a:p>
            <a:pPr lvl="0">
              <a:defRPr sz="1800">
                <a:solidFill>
                  <a:srgbClr val="000000"/>
                </a:solidFill>
              </a:defRPr>
            </a:pPr>
            <a:r>
              <a:rPr sz="7800">
                <a:solidFill>
                  <a:srgbClr val="6E603B"/>
                </a:solidFill>
              </a:rPr>
              <a:t>タイトルテキスト</a:t>
            </a: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标题与项目符号">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 name="Shape 36"/>
          <p:cNvSpPr>
            <a:spLocks noGrp="1"/>
          </p:cNvSpPr>
          <p:nvPr>
            <p:ph type="title"/>
          </p:nvPr>
        </p:nvSpPr>
        <p:spPr>
          <a:xfrm>
            <a:off x="1524000" y="254000"/>
            <a:ext cx="10464800" cy="2349500"/>
          </a:xfrm>
          <a:prstGeom prst="rect">
            <a:avLst/>
          </a:prstGeom>
          <a:effectLst>
            <a:outerShdw blurRad="25400" dist="12700" dir="5400000" rotWithShape="0">
              <a:srgbClr val="FFFFFF"/>
            </a:outerShdw>
          </a:effectLst>
        </p:spPr>
        <p:txBody>
          <a:bodyPr lIns="0" tIns="0" rIns="0" bIns="0"/>
          <a:lstStyle>
            <a:lvl1pPr defTabSz="584200">
              <a:defRPr sz="7800" b="0">
                <a:solidFill>
                  <a:srgbClr val="6E603B"/>
                </a:solidFill>
                <a:latin typeface="American Typewriter"/>
                <a:ea typeface="American Typewriter"/>
                <a:cs typeface="American Typewriter"/>
                <a:sym typeface="American Typewriter"/>
              </a:defRPr>
            </a:lvl1pPr>
          </a:lstStyle>
          <a:p>
            <a:pPr lvl="0">
              <a:defRPr sz="1800">
                <a:solidFill>
                  <a:srgbClr val="000000"/>
                </a:solidFill>
              </a:defRPr>
            </a:pPr>
            <a:r>
              <a:rPr sz="7800">
                <a:solidFill>
                  <a:srgbClr val="6E603B"/>
                </a:solidFill>
              </a:rPr>
              <a:t>タイトルテキスト</a:t>
            </a:r>
          </a:p>
        </p:txBody>
      </p:sp>
      <p:sp>
        <p:nvSpPr>
          <p:cNvPr id="37" name="Shape 37"/>
          <p:cNvSpPr>
            <a:spLocks noGrp="1"/>
          </p:cNvSpPr>
          <p:nvPr>
            <p:ph type="body" idx="1"/>
          </p:nvPr>
        </p:nvSpPr>
        <p:spPr>
          <a:xfrm>
            <a:off x="1524000" y="2730500"/>
            <a:ext cx="10464800" cy="6032500"/>
          </a:xfrm>
          <a:prstGeom prst="rect">
            <a:avLst/>
          </a:prstGeom>
        </p:spPr>
        <p:txBody>
          <a:bodyPr lIns="0" tIns="0" rIns="0" bIns="0" anchor="ctr"/>
          <a:lstStyle>
            <a:lvl1pPr marL="777353" indent="-459853" defTabSz="584200">
              <a:spcBef>
                <a:spcPts val="3400"/>
              </a:spcBef>
              <a:buSzPct val="45000"/>
              <a:buFont typeface="American Typewriter"/>
              <a:buBlip>
                <a:blip r:embed="rId3"/>
              </a:buBlip>
              <a:defRPr sz="3600">
                <a:solidFill>
                  <a:srgbClr val="93741C"/>
                </a:solidFill>
                <a:latin typeface="Palatino"/>
                <a:ea typeface="Palatino"/>
                <a:cs typeface="Palatino"/>
                <a:sym typeface="Palatino"/>
              </a:defRPr>
            </a:lvl1pPr>
            <a:lvl2pPr marL="1221853" indent="-459853" defTabSz="584200">
              <a:spcBef>
                <a:spcPts val="3400"/>
              </a:spcBef>
              <a:buSzPct val="45000"/>
              <a:buFont typeface="American Typewriter"/>
              <a:buBlip>
                <a:blip r:embed="rId3"/>
              </a:buBlip>
              <a:defRPr sz="3600">
                <a:solidFill>
                  <a:srgbClr val="93741C"/>
                </a:solidFill>
                <a:latin typeface="Palatino"/>
                <a:ea typeface="Palatino"/>
                <a:cs typeface="Palatino"/>
                <a:sym typeface="Palatino"/>
              </a:defRPr>
            </a:lvl2pPr>
            <a:lvl3pPr marL="1666353" indent="-459853" defTabSz="584200">
              <a:spcBef>
                <a:spcPts val="3400"/>
              </a:spcBef>
              <a:buSzPct val="45000"/>
              <a:buFont typeface="American Typewriter"/>
              <a:buBlip>
                <a:blip r:embed="rId3"/>
              </a:buBlip>
              <a:defRPr sz="3600">
                <a:solidFill>
                  <a:srgbClr val="93741C"/>
                </a:solidFill>
                <a:latin typeface="Palatino"/>
                <a:ea typeface="Palatino"/>
                <a:cs typeface="Palatino"/>
                <a:sym typeface="Palatino"/>
              </a:defRPr>
            </a:lvl3pPr>
            <a:lvl4pPr marL="2110853" indent="-459853" defTabSz="584200">
              <a:spcBef>
                <a:spcPts val="3400"/>
              </a:spcBef>
              <a:buSzPct val="45000"/>
              <a:buFont typeface="American Typewriter"/>
              <a:buBlip>
                <a:blip r:embed="rId3"/>
              </a:buBlip>
              <a:defRPr sz="3600">
                <a:solidFill>
                  <a:srgbClr val="93741C"/>
                </a:solidFill>
                <a:latin typeface="Palatino"/>
                <a:ea typeface="Palatino"/>
                <a:cs typeface="Palatino"/>
                <a:sym typeface="Palatino"/>
              </a:defRPr>
            </a:lvl4pPr>
            <a:lvl5pPr marL="2555353" indent="-459853" defTabSz="584200">
              <a:spcBef>
                <a:spcPts val="3400"/>
              </a:spcBef>
              <a:buSzPct val="45000"/>
              <a:buFont typeface="American Typewriter"/>
              <a:buBlip>
                <a:blip r:embed="rId3"/>
              </a:buBlip>
              <a:defRPr sz="3600">
                <a:solidFill>
                  <a:srgbClr val="93741C"/>
                </a:solidFill>
                <a:latin typeface="Palatino"/>
                <a:ea typeface="Palatino"/>
                <a:cs typeface="Palatino"/>
                <a:sym typeface="Palatino"/>
              </a:defRPr>
            </a:lvl5pPr>
          </a:lstStyle>
          <a:p>
            <a:pPr lvl="0">
              <a:defRPr sz="1800">
                <a:solidFill>
                  <a:srgbClr val="000000"/>
                </a:solidFill>
              </a:defRPr>
            </a:pPr>
            <a:r>
              <a:rPr sz="3600">
                <a:solidFill>
                  <a:srgbClr val="93741C"/>
                </a:solidFill>
              </a:rPr>
              <a:t>本文レベル1</a:t>
            </a:r>
          </a:p>
          <a:p>
            <a:pPr lvl="1">
              <a:defRPr sz="1800">
                <a:solidFill>
                  <a:srgbClr val="000000"/>
                </a:solidFill>
              </a:defRPr>
            </a:pPr>
            <a:r>
              <a:rPr sz="3600">
                <a:solidFill>
                  <a:srgbClr val="93741C"/>
                </a:solidFill>
              </a:rPr>
              <a:t>本文レベル2</a:t>
            </a:r>
          </a:p>
          <a:p>
            <a:pPr lvl="2">
              <a:defRPr sz="1800">
                <a:solidFill>
                  <a:srgbClr val="000000"/>
                </a:solidFill>
              </a:defRPr>
            </a:pPr>
            <a:r>
              <a:rPr sz="3600">
                <a:solidFill>
                  <a:srgbClr val="93741C"/>
                </a:solidFill>
              </a:rPr>
              <a:t>本文レベル3</a:t>
            </a:r>
          </a:p>
          <a:p>
            <a:pPr lvl="3">
              <a:defRPr sz="1800">
                <a:solidFill>
                  <a:srgbClr val="000000"/>
                </a:solidFill>
              </a:defRPr>
            </a:pPr>
            <a:r>
              <a:rPr sz="3600">
                <a:solidFill>
                  <a:srgbClr val="93741C"/>
                </a:solidFill>
              </a:rPr>
              <a:t>本文レベル4</a:t>
            </a:r>
          </a:p>
          <a:p>
            <a:pPr lvl="4">
              <a:defRPr sz="1800">
                <a:solidFill>
                  <a:srgbClr val="000000"/>
                </a:solidFill>
              </a:defRPr>
            </a:pPr>
            <a:r>
              <a:rPr sz="3600">
                <a:solidFill>
                  <a:srgbClr val="93741C"/>
                </a:solidFill>
              </a:rPr>
              <a:t>本文レベル 5</a:t>
            </a: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39" name="Shape 39"/>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40" name="Shape 40"/>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41" name="Shape 41"/>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
        <p:nvSpPr>
          <p:cNvPr id="42" name="Shape 42"/>
          <p:cNvSpPr/>
          <p:nvPr/>
        </p:nvSpPr>
        <p:spPr>
          <a:xfrm>
            <a:off x="191112" y="9340850"/>
            <a:ext cx="3355390" cy="3175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1400">
                <a:latin typeface="Helvetica Neue Light"/>
                <a:ea typeface="Helvetica Neue Light"/>
                <a:cs typeface="Helvetica Neue Light"/>
                <a:sym typeface="Helvetica Neue Light"/>
              </a:defRPr>
            </a:lvl1pPr>
          </a:lstStyle>
          <a:p>
            <a:pPr lvl="0">
              <a:defRPr sz="1800"/>
            </a:pPr>
            <a:r>
              <a:rPr sz="1400"/>
              <a:t>K.Fujii AWLC14, Fermilab, 12 May. 2014</a:t>
            </a: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44" name="Shape 44"/>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pic>
        <p:nvPicPr>
          <p:cNvPr id="45"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46" name="Shape 46"/>
          <p:cNvSpPr>
            <a:spLocks noGrp="1"/>
          </p:cNvSpPr>
          <p:nvPr>
            <p:ph type="sldNum" sz="quarter" idx="2"/>
          </p:nvPr>
        </p:nvSpPr>
        <p:spPr>
          <a:xfrm>
            <a:off x="11399587" y="9338682"/>
            <a:ext cx="1605213" cy="389270"/>
          </a:xfrm>
          <a:prstGeom prst="rect">
            <a:avLst/>
          </a:prstGeom>
        </p:spPr>
        <p:txBody>
          <a:bodyPr/>
          <a:lstStyle>
            <a:lvl1pPr>
              <a:defRPr sz="1800" b="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ILC Physics Title (middle)">
    <p:spTree>
      <p:nvGrpSpPr>
        <p:cNvPr id="1" name=""/>
        <p:cNvGrpSpPr/>
        <p:nvPr/>
      </p:nvGrpSpPr>
      <p:grpSpPr>
        <a:xfrm>
          <a:off x="0" y="0"/>
          <a:ext cx="0" cy="0"/>
          <a:chOff x="0" y="0"/>
          <a:chExt cx="0" cy="0"/>
        </a:xfrm>
      </p:grpSpPr>
      <p:sp>
        <p:nvSpPr>
          <p:cNvPr id="48" name="Shape 48"/>
          <p:cNvSpPr>
            <a:spLocks noGrp="1"/>
          </p:cNvSpPr>
          <p:nvPr>
            <p:ph type="title"/>
          </p:nvPr>
        </p:nvSpPr>
        <p:spPr>
          <a:xfrm>
            <a:off x="1270000" y="2971800"/>
            <a:ext cx="10464800" cy="3810000"/>
          </a:xfrm>
          <a:prstGeom prst="rect">
            <a:avLst/>
          </a:prstGeom>
        </p:spPr>
        <p:txBody>
          <a:bodyPr lIns="0" tIns="0" rIns="0" bIns="0">
            <a:noAutofit/>
          </a:bodyPr>
          <a:lstStyle>
            <a:lvl1pPr defTabSz="584200">
              <a:defRPr sz="7800">
                <a:solidFill>
                  <a:srgbClr val="000000"/>
                </a:solidFill>
                <a:latin typeface="Helvetica Neue"/>
                <a:ea typeface="Helvetica Neue"/>
                <a:cs typeface="Helvetica Neue"/>
                <a:sym typeface="Helvetica Neue"/>
              </a:defRPr>
            </a:lvl1pPr>
          </a:lstStyle>
          <a:p>
            <a:pPr lvl="0">
              <a:defRPr sz="1800" b="0"/>
            </a:pPr>
            <a:r>
              <a:rPr sz="7800" b="1"/>
              <a:t>タイトルテキスト</a:t>
            </a:r>
          </a:p>
        </p:txBody>
      </p:sp>
      <p:sp>
        <p:nvSpPr>
          <p:cNvPr id="49" name="Shape 49"/>
          <p:cNvSpPr>
            <a:spLocks noGrp="1"/>
          </p:cNvSpPr>
          <p:nvPr>
            <p:ph type="sldNum" sz="quarter" idx="2"/>
          </p:nvPr>
        </p:nvSpPr>
        <p:spPr>
          <a:xfrm>
            <a:off x="12485420" y="9258300"/>
            <a:ext cx="340260" cy="324511"/>
          </a:xfrm>
          <a:prstGeom prst="rect">
            <a:avLst/>
          </a:prstGeom>
        </p:spPr>
        <p:txBody>
          <a:bodyPr wrap="none" lIns="0" tIns="0" rIns="0" bIns="0" anchor="t"/>
          <a:lstStyle>
            <a:lvl1pPr algn="ctr" defTabSz="584200">
              <a:defRPr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51" name="Shape 51"/>
          <p:cNvSpPr>
            <a:spLocks noGrp="1"/>
          </p:cNvSpPr>
          <p:nvPr>
            <p:ph type="title"/>
          </p:nvPr>
        </p:nvSpPr>
        <p:spPr>
          <a:xfrm>
            <a:off x="1270000" y="254000"/>
            <a:ext cx="10452100" cy="1371600"/>
          </a:xfrm>
          <a:prstGeom prst="rect">
            <a:avLst/>
          </a:prstGeom>
        </p:spPr>
        <p:txBody>
          <a:bodyPr lIns="0" tIns="0" rIns="0" bIns="0">
            <a:noAutofit/>
          </a:bodyPr>
          <a:lstStyle>
            <a:lvl1pPr defTabSz="584200">
              <a:defRPr sz="6200">
                <a:solidFill>
                  <a:srgbClr val="000000"/>
                </a:solidFill>
                <a:latin typeface="Helvetica Neue"/>
                <a:ea typeface="Helvetica Neue"/>
                <a:cs typeface="Helvetica Neue"/>
                <a:sym typeface="Helvetica Neue"/>
              </a:defRPr>
            </a:lvl1pPr>
          </a:lstStyle>
          <a:p>
            <a:pPr lvl="0">
              <a:defRPr sz="1800" b="0"/>
            </a:pPr>
            <a:r>
              <a:rPr sz="6200" b="1"/>
              <a:t>タイトルテキスト</a:t>
            </a:r>
          </a:p>
        </p:txBody>
      </p:sp>
      <p:sp>
        <p:nvSpPr>
          <p:cNvPr id="52" name="Shape 52"/>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53" name="Shape 53"/>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9" name="Shape 9"/>
          <p:cNvSpPr>
            <a:spLocks noGrp="1"/>
          </p:cNvSpPr>
          <p:nvPr>
            <p:ph type="title"/>
          </p:nvPr>
        </p:nvSpPr>
        <p:spPr>
          <a:xfrm>
            <a:off x="1270000" y="6718300"/>
            <a:ext cx="10464800" cy="1422400"/>
          </a:xfrm>
          <a:prstGeom prst="rect">
            <a:avLst/>
          </a:prstGeom>
        </p:spPr>
        <p:txBody>
          <a:bodyPr lIns="0" tIns="0" rIns="0" bIns="0" anchor="b"/>
          <a:lstStyle>
            <a:lvl1pPr defTabSz="584200">
              <a:defRPr sz="8000" b="0">
                <a:solidFill>
                  <a:srgbClr val="000000"/>
                </a:solidFill>
                <a:latin typeface="+mn-lt"/>
                <a:ea typeface="+mn-ea"/>
                <a:cs typeface="+mn-cs"/>
                <a:sym typeface="ヒラギノ角ゴ ProN W3"/>
              </a:defRPr>
            </a:lvl1pPr>
          </a:lstStyle>
          <a:p>
            <a:pPr lvl="0">
              <a:defRPr sz="1800"/>
            </a:pPr>
            <a:r>
              <a:rPr sz="8000"/>
              <a:t>タイトルテキスト</a:t>
            </a:r>
          </a:p>
        </p:txBody>
      </p:sp>
      <p:sp>
        <p:nvSpPr>
          <p:cNvPr id="10" name="Shape 10"/>
          <p:cNvSpPr>
            <a:spLocks noGrp="1"/>
          </p:cNvSpPr>
          <p:nvPr>
            <p:ph type="body" idx="1"/>
          </p:nvPr>
        </p:nvSpPr>
        <p:spPr>
          <a:xfrm>
            <a:off x="1270000" y="8191500"/>
            <a:ext cx="10464800" cy="1130300"/>
          </a:xfrm>
          <a:prstGeom prst="rect">
            <a:avLst/>
          </a:prstGeom>
        </p:spPr>
        <p:txBody>
          <a:bodyPr lIns="0" tIns="0" rIns="0" bIns="0"/>
          <a:lstStyle>
            <a:lvl1pPr marL="0" indent="0" algn="ctr" defTabSz="584200">
              <a:spcBef>
                <a:spcPts val="0"/>
              </a:spcBef>
              <a:buSzTx/>
              <a:buFontTx/>
              <a:buNone/>
              <a:defRPr sz="3200">
                <a:solidFill>
                  <a:srgbClr val="000000"/>
                </a:solidFill>
                <a:latin typeface="+mn-lt"/>
                <a:ea typeface="+mn-ea"/>
                <a:cs typeface="+mn-cs"/>
                <a:sym typeface="ヒラギノ角ゴ ProN W3"/>
              </a:defRPr>
            </a:lvl1pPr>
            <a:lvl2pPr marL="0" indent="228600" algn="ctr" defTabSz="584200">
              <a:spcBef>
                <a:spcPts val="0"/>
              </a:spcBef>
              <a:buSzTx/>
              <a:buFontTx/>
              <a:buNone/>
              <a:defRPr sz="3200">
                <a:solidFill>
                  <a:srgbClr val="000000"/>
                </a:solidFill>
                <a:latin typeface="+mn-lt"/>
                <a:ea typeface="+mn-ea"/>
                <a:cs typeface="+mn-cs"/>
                <a:sym typeface="ヒラギノ角ゴ ProN W3"/>
              </a:defRPr>
            </a:lvl2pPr>
            <a:lvl3pPr marL="0" indent="457200" algn="ctr" defTabSz="584200">
              <a:spcBef>
                <a:spcPts val="0"/>
              </a:spcBef>
              <a:buSzTx/>
              <a:buFontTx/>
              <a:buNone/>
              <a:defRPr sz="3200">
                <a:solidFill>
                  <a:srgbClr val="000000"/>
                </a:solidFill>
                <a:latin typeface="+mn-lt"/>
                <a:ea typeface="+mn-ea"/>
                <a:cs typeface="+mn-cs"/>
                <a:sym typeface="ヒラギノ角ゴ ProN W3"/>
              </a:defRPr>
            </a:lvl3pPr>
            <a:lvl4pPr marL="0" indent="685800" algn="ctr" defTabSz="584200">
              <a:spcBef>
                <a:spcPts val="0"/>
              </a:spcBef>
              <a:buSzTx/>
              <a:buFontTx/>
              <a:buNone/>
              <a:defRPr sz="3200">
                <a:solidFill>
                  <a:srgbClr val="000000"/>
                </a:solidFill>
                <a:latin typeface="+mn-lt"/>
                <a:ea typeface="+mn-ea"/>
                <a:cs typeface="+mn-cs"/>
                <a:sym typeface="ヒラギノ角ゴ ProN W3"/>
              </a:defRPr>
            </a:lvl4pPr>
            <a:lvl5pPr marL="0" indent="914400" algn="ctr" defTabSz="584200">
              <a:spcBef>
                <a:spcPts val="0"/>
              </a:spcBef>
              <a:buSzTx/>
              <a:buFontTx/>
              <a:buNone/>
              <a:defRPr sz="3200">
                <a:solidFill>
                  <a:srgbClr val="000000"/>
                </a:solidFill>
                <a:latin typeface="+mn-lt"/>
                <a:ea typeface="+mn-ea"/>
                <a:cs typeface="+mn-cs"/>
                <a:sym typeface="ヒラギノ角ゴ ProN W3"/>
              </a:defRPr>
            </a:lvl5pPr>
          </a:lstStyle>
          <a:p>
            <a:pPr lvl="0">
              <a:defRPr sz="1800"/>
            </a:pPr>
            <a:r>
              <a:rPr sz="3200"/>
              <a:t>本文レベル1</a:t>
            </a:r>
          </a:p>
          <a:p>
            <a:pPr lvl="1">
              <a:defRPr sz="1800"/>
            </a:pPr>
            <a:r>
              <a:rPr sz="3200"/>
              <a:t>本文レベル2</a:t>
            </a:r>
          </a:p>
          <a:p>
            <a:pPr lvl="2">
              <a:defRPr sz="1800"/>
            </a:pPr>
            <a:r>
              <a:rPr sz="3200"/>
              <a:t>本文レベル3</a:t>
            </a:r>
          </a:p>
          <a:p>
            <a:pPr lvl="3">
              <a:defRPr sz="1800"/>
            </a:pPr>
            <a:r>
              <a:rPr sz="3200"/>
              <a:t>本文レベル4</a:t>
            </a:r>
          </a:p>
          <a:p>
            <a:pPr lvl="4">
              <a:defRPr sz="1800"/>
            </a:pPr>
            <a:r>
              <a:rPr sz="3200"/>
              <a:t>本文レベル 5</a:t>
            </a: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55" name="Shape 55"/>
          <p:cNvSpPr>
            <a:spLocks noGrp="1"/>
          </p:cNvSpPr>
          <p:nvPr>
            <p:ph type="title"/>
          </p:nvPr>
        </p:nvSpPr>
        <p:spPr>
          <a:xfrm>
            <a:off x="1270000" y="254000"/>
            <a:ext cx="10452100" cy="1371600"/>
          </a:xfrm>
          <a:prstGeom prst="rect">
            <a:avLst/>
          </a:prstGeom>
        </p:spPr>
        <p:txBody>
          <a:bodyPr lIns="0" tIns="0" rIns="0" bIns="0">
            <a:noAutofit/>
          </a:bodyPr>
          <a:lstStyle>
            <a:lvl1pPr defTabSz="584200">
              <a:defRPr sz="6200">
                <a:solidFill>
                  <a:srgbClr val="000000"/>
                </a:solidFill>
                <a:latin typeface="Helvetica Neue"/>
                <a:ea typeface="Helvetica Neue"/>
                <a:cs typeface="Helvetica Neue"/>
                <a:sym typeface="Helvetica Neue"/>
              </a:defRPr>
            </a:lvl1pPr>
          </a:lstStyle>
          <a:p>
            <a:pPr lvl="0">
              <a:defRPr sz="1800" b="0"/>
            </a:pPr>
            <a:r>
              <a:rPr sz="6200" b="1"/>
              <a:t>タイトルテキスト</a:t>
            </a:r>
          </a:p>
        </p:txBody>
      </p:sp>
      <p:sp>
        <p:nvSpPr>
          <p:cNvPr id="56" name="Shape 56"/>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57" name="Shape 57"/>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59" name="Shape 59"/>
          <p:cNvSpPr>
            <a:spLocks noGrp="1"/>
          </p:cNvSpPr>
          <p:nvPr>
            <p:ph type="title"/>
          </p:nvPr>
        </p:nvSpPr>
        <p:spPr>
          <a:xfrm>
            <a:off x="1270000" y="254000"/>
            <a:ext cx="10452100" cy="1371600"/>
          </a:xfrm>
          <a:prstGeom prst="rect">
            <a:avLst/>
          </a:prstGeom>
        </p:spPr>
        <p:txBody>
          <a:bodyPr lIns="0" tIns="0" rIns="0" bIns="0">
            <a:noAutofit/>
          </a:bodyPr>
          <a:lstStyle>
            <a:lvl1pPr defTabSz="584200">
              <a:defRPr sz="6200">
                <a:solidFill>
                  <a:srgbClr val="000000"/>
                </a:solidFill>
                <a:latin typeface="Helvetica Neue"/>
                <a:ea typeface="Helvetica Neue"/>
                <a:cs typeface="Helvetica Neue"/>
                <a:sym typeface="Helvetica Neue"/>
              </a:defRPr>
            </a:lvl1pPr>
          </a:lstStyle>
          <a:p>
            <a:pPr lvl="0">
              <a:defRPr sz="1800" b="0"/>
            </a:pPr>
            <a:r>
              <a:rPr sz="6200" b="1"/>
              <a:t>タイトルテキスト</a:t>
            </a:r>
          </a:p>
        </p:txBody>
      </p:sp>
      <p:sp>
        <p:nvSpPr>
          <p:cNvPr id="60" name="Shape 60"/>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61" name="Shape 61"/>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63" name="Shape 63"/>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sp>
        <p:nvSpPr>
          <p:cNvPr id="64" name="Shape 64"/>
          <p:cNvSpPr>
            <a:spLocks noGrp="1"/>
          </p:cNvSpPr>
          <p:nvPr>
            <p:ph type="body" idx="1"/>
          </p:nvPr>
        </p:nvSpPr>
        <p:spPr>
          <a:prstGeom prst="rect">
            <a:avLst/>
          </a:prstGeom>
        </p:spPr>
        <p:txBody>
          <a:bodyPr/>
          <a:lstStyle/>
          <a:p>
            <a:pPr lvl="0">
              <a:defRPr sz="1800">
                <a:solidFill>
                  <a:srgbClr val="000000"/>
                </a:solidFill>
              </a:defRPr>
            </a:pPr>
            <a:r>
              <a:rPr sz="2400">
                <a:solidFill>
                  <a:srgbClr val="4A452A"/>
                </a:solidFill>
              </a:rPr>
              <a:t>本文レベル1</a:t>
            </a:r>
          </a:p>
          <a:p>
            <a:pPr lvl="1">
              <a:defRPr sz="1800">
                <a:solidFill>
                  <a:srgbClr val="000000"/>
                </a:solidFill>
              </a:defRPr>
            </a:pPr>
            <a:r>
              <a:rPr sz="2400">
                <a:solidFill>
                  <a:srgbClr val="4A452A"/>
                </a:solidFill>
              </a:rPr>
              <a:t>本文レベル2</a:t>
            </a:r>
          </a:p>
          <a:p>
            <a:pPr lvl="2">
              <a:defRPr sz="1800">
                <a:solidFill>
                  <a:srgbClr val="000000"/>
                </a:solidFill>
              </a:defRPr>
            </a:pPr>
            <a:r>
              <a:rPr sz="2400">
                <a:solidFill>
                  <a:srgbClr val="4A452A"/>
                </a:solidFill>
              </a:rPr>
              <a:t>本文レベル3</a:t>
            </a:r>
          </a:p>
          <a:p>
            <a:pPr lvl="3">
              <a:defRPr sz="1800">
                <a:solidFill>
                  <a:srgbClr val="000000"/>
                </a:solidFill>
              </a:defRPr>
            </a:pPr>
            <a:r>
              <a:rPr sz="2400">
                <a:solidFill>
                  <a:srgbClr val="4A452A"/>
                </a:solidFill>
              </a:rPr>
              <a:t>本文レベル4</a:t>
            </a:r>
          </a:p>
          <a:p>
            <a:pPr lvl="4">
              <a:defRPr sz="1800">
                <a:solidFill>
                  <a:srgbClr val="000000"/>
                </a:solidFill>
              </a:defRPr>
            </a:pPr>
            <a:r>
              <a:rPr sz="2400">
                <a:solidFill>
                  <a:srgbClr val="4A452A"/>
                </a:solidFill>
              </a:rPr>
              <a:t>本文レベル 5</a:t>
            </a:r>
          </a:p>
        </p:txBody>
      </p:sp>
      <p:sp>
        <p:nvSpPr>
          <p:cNvPr id="65" name="Shape 6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67" name="Shape 67"/>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pic>
        <p:nvPicPr>
          <p:cNvPr id="68"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69" name="Shape 69"/>
          <p:cNvSpPr>
            <a:spLocks noGrp="1"/>
          </p:cNvSpPr>
          <p:nvPr>
            <p:ph type="sldNum" sz="quarter" idx="2"/>
          </p:nvPr>
        </p:nvSpPr>
        <p:spPr>
          <a:xfrm>
            <a:off x="11399587" y="9338682"/>
            <a:ext cx="1605213" cy="389270"/>
          </a:xfrm>
          <a:prstGeom prst="rect">
            <a:avLst/>
          </a:prstGeom>
        </p:spPr>
        <p:txBody>
          <a:bodyPr/>
          <a:lstStyle>
            <a:lvl1pPr>
              <a:defRPr sz="1800" b="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ILC Physics Title (middle)">
    <p:spTree>
      <p:nvGrpSpPr>
        <p:cNvPr id="1" name=""/>
        <p:cNvGrpSpPr/>
        <p:nvPr/>
      </p:nvGrpSpPr>
      <p:grpSpPr>
        <a:xfrm>
          <a:off x="0" y="0"/>
          <a:ext cx="0" cy="0"/>
          <a:chOff x="0" y="0"/>
          <a:chExt cx="0" cy="0"/>
        </a:xfrm>
      </p:grpSpPr>
      <p:sp>
        <p:nvSpPr>
          <p:cNvPr id="71" name="Shape 71"/>
          <p:cNvSpPr>
            <a:spLocks noGrp="1"/>
          </p:cNvSpPr>
          <p:nvPr>
            <p:ph type="title"/>
          </p:nvPr>
        </p:nvSpPr>
        <p:spPr>
          <a:xfrm>
            <a:off x="1270000" y="2971800"/>
            <a:ext cx="10464801" cy="3810000"/>
          </a:xfrm>
          <a:prstGeom prst="rect">
            <a:avLst/>
          </a:prstGeom>
        </p:spPr>
        <p:txBody>
          <a:bodyPr lIns="0" tIns="0" rIns="0" bIns="0">
            <a:noAutofit/>
          </a:bodyPr>
          <a:lstStyle>
            <a:lvl1pPr defTabSz="584200">
              <a:defRPr sz="7600">
                <a:solidFill>
                  <a:srgbClr val="000000"/>
                </a:solidFill>
                <a:latin typeface="Helvetica Neue"/>
                <a:ea typeface="Helvetica Neue"/>
                <a:cs typeface="Helvetica Neue"/>
                <a:sym typeface="Helvetica Neue"/>
              </a:defRPr>
            </a:lvl1pPr>
          </a:lstStyle>
          <a:p>
            <a:pPr lvl="0">
              <a:defRPr sz="1800" b="0"/>
            </a:pPr>
            <a:r>
              <a:rPr sz="7600" b="1"/>
              <a:t>タイトルテキスト</a:t>
            </a:r>
          </a:p>
        </p:txBody>
      </p:sp>
      <p:sp>
        <p:nvSpPr>
          <p:cNvPr id="72" name="Shape 72"/>
          <p:cNvSpPr>
            <a:spLocks noGrp="1"/>
          </p:cNvSpPr>
          <p:nvPr>
            <p:ph type="sldNum" sz="quarter" idx="2"/>
          </p:nvPr>
        </p:nvSpPr>
        <p:spPr>
          <a:xfrm>
            <a:off x="12499543" y="9258300"/>
            <a:ext cx="312014" cy="299822"/>
          </a:xfrm>
          <a:prstGeom prst="rect">
            <a:avLst/>
          </a:prstGeom>
        </p:spPr>
        <p:txBody>
          <a:bodyPr wrap="none" lIns="0" tIns="0" rIns="0" bIns="0" anchor="t"/>
          <a:lstStyle>
            <a:lvl1pPr algn="ctr" defTabSz="584200">
              <a:defRPr sz="14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74" name="Shape 74"/>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pic>
        <p:nvPicPr>
          <p:cNvPr id="75"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76" name="Shape 76"/>
          <p:cNvSpPr>
            <a:spLocks noGrp="1"/>
          </p:cNvSpPr>
          <p:nvPr>
            <p:ph type="sldNum" sz="quarter" idx="2"/>
          </p:nvPr>
        </p:nvSpPr>
        <p:spPr>
          <a:xfrm>
            <a:off x="11399587" y="9338682"/>
            <a:ext cx="1605213" cy="389270"/>
          </a:xfrm>
          <a:prstGeom prst="rect">
            <a:avLst/>
          </a:prstGeom>
        </p:spPr>
        <p:txBody>
          <a:bodyPr/>
          <a:lstStyle>
            <a:lvl1pPr>
              <a:defRPr sz="1800" b="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78" name="Shape 78"/>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pic>
        <p:nvPicPr>
          <p:cNvPr id="79"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80" name="Shape 80"/>
          <p:cNvSpPr>
            <a:spLocks noGrp="1"/>
          </p:cNvSpPr>
          <p:nvPr>
            <p:ph type="sldNum" sz="quarter" idx="2"/>
          </p:nvPr>
        </p:nvSpPr>
        <p:spPr>
          <a:xfrm>
            <a:off x="11399587" y="9338682"/>
            <a:ext cx="1605213" cy="389270"/>
          </a:xfrm>
          <a:prstGeom prst="rect">
            <a:avLst/>
          </a:prstGeom>
        </p:spPr>
        <p:txBody>
          <a:bodyPr/>
          <a:lstStyle>
            <a:lvl1pPr>
              <a:defRPr sz="1800" b="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白紙">
    <p:spTree>
      <p:nvGrpSpPr>
        <p:cNvPr id="1" name=""/>
        <p:cNvGrpSpPr/>
        <p:nvPr/>
      </p:nvGrpSpPr>
      <p:grpSpPr>
        <a:xfrm>
          <a:off x="0" y="0"/>
          <a:ext cx="0" cy="0"/>
          <a:chOff x="0" y="0"/>
          <a:chExt cx="0" cy="0"/>
        </a:xfrm>
      </p:grpSpPr>
      <p:sp>
        <p:nvSpPr>
          <p:cNvPr id="82" name="Shape 82"/>
          <p:cNvSpPr>
            <a:spLocks noGrp="1"/>
          </p:cNvSpPr>
          <p:nvPr>
            <p:ph type="sldNum" sz="quarter" idx="2"/>
          </p:nvPr>
        </p:nvSpPr>
        <p:spPr>
          <a:xfrm>
            <a:off x="11399587" y="8981184"/>
            <a:ext cx="1605213" cy="746768"/>
          </a:xfrm>
          <a:prstGeom prst="rect">
            <a:avLst/>
          </a:prstGeom>
        </p:spPr>
        <p:txBody>
          <a:bodyPr/>
          <a:lstStyle>
            <a:lvl1pPr>
              <a:defRPr sz="440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84" name="Shape 84"/>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200">
                <a:solidFill>
                  <a:srgbClr val="000000"/>
                </a:solidFill>
                <a:latin typeface="Helvetica Neue"/>
                <a:ea typeface="Helvetica Neue"/>
                <a:cs typeface="Helvetica Neue"/>
                <a:sym typeface="Helvetica Neue"/>
              </a:defRPr>
            </a:lvl1pPr>
          </a:lstStyle>
          <a:p>
            <a:pPr lvl="0">
              <a:defRPr sz="1800" b="0"/>
            </a:pPr>
            <a:r>
              <a:rPr sz="6200" b="1"/>
              <a:t>タイトルテキスト</a:t>
            </a:r>
          </a:p>
        </p:txBody>
      </p:sp>
      <p:sp>
        <p:nvSpPr>
          <p:cNvPr id="85" name="Shape 85"/>
          <p:cNvSpPr>
            <a:spLocks noGrp="1"/>
          </p:cNvSpPr>
          <p:nvPr>
            <p:ph type="body" idx="1"/>
          </p:nvPr>
        </p:nvSpPr>
        <p:spPr>
          <a:xfrm>
            <a:off x="317500" y="2019300"/>
            <a:ext cx="12382501" cy="7099300"/>
          </a:xfrm>
          <a:prstGeom prst="rect">
            <a:avLst/>
          </a:prstGeom>
        </p:spPr>
        <p:txBody>
          <a:bodyPr lIns="0" tIns="0" rIns="0" bIns="0">
            <a:noAutofit/>
          </a:bodyPr>
          <a:lstStyle>
            <a:lvl1pPr marL="746125" indent="-428625" defTabSz="584200">
              <a:spcBef>
                <a:spcPts val="700"/>
              </a:spcBef>
              <a:buSzPct val="171000"/>
              <a:buFontTx/>
              <a:defRPr sz="1800">
                <a:solidFill>
                  <a:srgbClr val="000000"/>
                </a:solidFill>
                <a:latin typeface="Helvetica Neue"/>
                <a:ea typeface="Helvetica Neue"/>
                <a:cs typeface="Helvetica Neue"/>
                <a:sym typeface="Helvetica Neue"/>
              </a:defRPr>
            </a:lvl1pPr>
            <a:lvl2pPr marL="1190625" indent="-428625" defTabSz="584200">
              <a:spcBef>
                <a:spcPts val="700"/>
              </a:spcBef>
              <a:buSzPct val="171000"/>
              <a:buFontTx/>
              <a:buChar char="•"/>
              <a:defRPr sz="1800">
                <a:solidFill>
                  <a:srgbClr val="000000"/>
                </a:solidFill>
                <a:latin typeface="Helvetica Neue"/>
                <a:ea typeface="Helvetica Neue"/>
                <a:cs typeface="Helvetica Neue"/>
                <a:sym typeface="Helvetica Neue"/>
              </a:defRPr>
            </a:lvl2pPr>
            <a:lvl3pPr marL="1635125" indent="-428625" defTabSz="584200">
              <a:spcBef>
                <a:spcPts val="700"/>
              </a:spcBef>
              <a:buSzPct val="171000"/>
              <a:buFontTx/>
              <a:defRPr sz="1800">
                <a:solidFill>
                  <a:srgbClr val="000000"/>
                </a:solidFill>
                <a:latin typeface="Helvetica Neue"/>
                <a:ea typeface="Helvetica Neue"/>
                <a:cs typeface="Helvetica Neue"/>
                <a:sym typeface="Helvetica Neue"/>
              </a:defRPr>
            </a:lvl3pPr>
            <a:lvl4pPr marL="2079625" indent="-428625" defTabSz="584200">
              <a:spcBef>
                <a:spcPts val="700"/>
              </a:spcBef>
              <a:buSzPct val="171000"/>
              <a:buFontTx/>
              <a:buChar char="•"/>
              <a:defRPr sz="1800">
                <a:solidFill>
                  <a:srgbClr val="000000"/>
                </a:solidFill>
                <a:latin typeface="Helvetica Neue"/>
                <a:ea typeface="Helvetica Neue"/>
                <a:cs typeface="Helvetica Neue"/>
                <a:sym typeface="Helvetica Neue"/>
              </a:defRPr>
            </a:lvl4pPr>
            <a:lvl5pPr marL="2524125" indent="-428625" defTabSz="584200">
              <a:spcBef>
                <a:spcPts val="700"/>
              </a:spcBef>
              <a:buSzPct val="171000"/>
              <a:buFontTx/>
              <a:buChar char="•"/>
              <a:defRPr sz="1800">
                <a:solidFill>
                  <a:srgbClr val="000000"/>
                </a:solidFill>
                <a:latin typeface="Helvetica Neue"/>
                <a:ea typeface="Helvetica Neue"/>
                <a:cs typeface="Helvetica Neue"/>
                <a:sym typeface="Helvetica Neue"/>
              </a:defRPr>
            </a:lvl5pPr>
          </a:lstStyle>
          <a:p>
            <a:pPr lvl="0"/>
            <a:r>
              <a:t>本文レベル1</a:t>
            </a:r>
          </a:p>
          <a:p>
            <a:pPr lvl="1"/>
            <a:r>
              <a:t>本文レベル2</a:t>
            </a:r>
          </a:p>
          <a:p>
            <a:pPr lvl="2"/>
            <a:r>
              <a:t>本文レベル3</a:t>
            </a:r>
          </a:p>
          <a:p>
            <a:pPr lvl="3"/>
            <a:r>
              <a:t>本文レベル4</a:t>
            </a:r>
          </a:p>
          <a:p>
            <a:pPr lvl="4"/>
            <a:r>
              <a:t>本文レベル 5</a:t>
            </a:r>
          </a:p>
        </p:txBody>
      </p:sp>
      <p:sp>
        <p:nvSpPr>
          <p:cNvPr id="86" name="Shape 86"/>
          <p:cNvSpPr>
            <a:spLocks noGrp="1"/>
          </p:cNvSpPr>
          <p:nvPr>
            <p:ph type="sldNum" sz="quarter" idx="2"/>
          </p:nvPr>
        </p:nvSpPr>
        <p:spPr>
          <a:xfrm>
            <a:off x="12381026" y="9398000"/>
            <a:ext cx="269648" cy="250089"/>
          </a:xfrm>
          <a:prstGeom prst="rect">
            <a:avLst/>
          </a:prstGeom>
        </p:spPr>
        <p:txBody>
          <a:bodyPr wrap="none" lIns="0" tIns="0" rIns="0" bIns="0" anchor="t"/>
          <a:lstStyle>
            <a:lvl1pPr algn="ctr" defTabSz="584200">
              <a:defRPr sz="11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88" name="Shape 88"/>
          <p:cNvSpPr>
            <a:spLocks noGrp="1"/>
          </p:cNvSpPr>
          <p:nvPr>
            <p:ph type="title"/>
          </p:nvPr>
        </p:nvSpPr>
        <p:spPr>
          <a:xfrm>
            <a:off x="-1" y="1"/>
            <a:ext cx="13004801" cy="800907"/>
          </a:xfrm>
          <a:prstGeom prst="rect">
            <a:avLst/>
          </a:prstGeom>
        </p:spPr>
        <p:txBody>
          <a:bodyPr/>
          <a:lstStyle>
            <a:lvl1pPr>
              <a:defRPr sz="5000"/>
            </a:lvl1pPr>
          </a:lstStyle>
          <a:p>
            <a:pPr lvl="0">
              <a:defRPr sz="1800" b="0">
                <a:solidFill>
                  <a:srgbClr val="000000"/>
                </a:solidFill>
              </a:defRPr>
            </a:pPr>
            <a:r>
              <a:rPr sz="5000" b="1">
                <a:solidFill>
                  <a:srgbClr val="000090"/>
                </a:solidFill>
              </a:rPr>
              <a:t>タイトルテキスト</a:t>
            </a:r>
          </a:p>
        </p:txBody>
      </p:sp>
      <p:pic>
        <p:nvPicPr>
          <p:cNvPr id="89"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90" name="Shape 90"/>
          <p:cNvSpPr>
            <a:spLocks noGrp="1"/>
          </p:cNvSpPr>
          <p:nvPr>
            <p:ph type="sldNum" sz="quarter" idx="2"/>
          </p:nvPr>
        </p:nvSpPr>
        <p:spPr>
          <a:xfrm>
            <a:off x="11399587" y="9344953"/>
            <a:ext cx="1605213" cy="389271"/>
          </a:xfrm>
          <a:prstGeom prst="rect">
            <a:avLst/>
          </a:prstGeom>
        </p:spPr>
        <p:txBody>
          <a:bodyPr anchor="t"/>
          <a:lstStyle>
            <a:lvl1pPr>
              <a:defRPr sz="180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12" name="Shape 12"/>
          <p:cNvSpPr>
            <a:spLocks noGrp="1"/>
          </p:cNvSpPr>
          <p:nvPr>
            <p:ph type="title"/>
          </p:nvPr>
        </p:nvSpPr>
        <p:spPr>
          <a:xfrm>
            <a:off x="1270000" y="3225800"/>
            <a:ext cx="10464800" cy="3302000"/>
          </a:xfrm>
          <a:prstGeom prst="rect">
            <a:avLst/>
          </a:prstGeom>
        </p:spPr>
        <p:txBody>
          <a:bodyPr lIns="0" tIns="0" rIns="0" bIns="0"/>
          <a:lstStyle>
            <a:lvl1pPr defTabSz="584200">
              <a:defRPr sz="8000" b="0">
                <a:solidFill>
                  <a:srgbClr val="000000"/>
                </a:solidFill>
                <a:latin typeface="+mn-lt"/>
                <a:ea typeface="+mn-ea"/>
                <a:cs typeface="+mn-cs"/>
                <a:sym typeface="ヒラギノ角ゴ ProN W3"/>
              </a:defRPr>
            </a:lvl1pPr>
          </a:lstStyle>
          <a:p>
            <a:pPr lvl="0">
              <a:defRPr sz="1800"/>
            </a:pPr>
            <a:r>
              <a:rPr sz="8000"/>
              <a:t>タイトルテキスト</a:t>
            </a: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sp>
        <p:nvSpPr>
          <p:cNvPr id="93" name="Shape 93"/>
          <p:cNvSpPr>
            <a:spLocks noGrp="1"/>
          </p:cNvSpPr>
          <p:nvPr>
            <p:ph type="body" idx="1"/>
          </p:nvPr>
        </p:nvSpPr>
        <p:spPr>
          <a:prstGeom prst="rect">
            <a:avLst/>
          </a:prstGeom>
        </p:spPr>
        <p:txBody>
          <a:bodyPr/>
          <a:lstStyle/>
          <a:p>
            <a:pPr lvl="0">
              <a:defRPr sz="1800">
                <a:solidFill>
                  <a:srgbClr val="000000"/>
                </a:solidFill>
              </a:defRPr>
            </a:pPr>
            <a:r>
              <a:rPr sz="2400">
                <a:solidFill>
                  <a:srgbClr val="4A452A"/>
                </a:solidFill>
              </a:rPr>
              <a:t>本文レベル1</a:t>
            </a:r>
          </a:p>
          <a:p>
            <a:pPr lvl="1">
              <a:defRPr sz="1800">
                <a:solidFill>
                  <a:srgbClr val="000000"/>
                </a:solidFill>
              </a:defRPr>
            </a:pPr>
            <a:r>
              <a:rPr sz="2400">
                <a:solidFill>
                  <a:srgbClr val="4A452A"/>
                </a:solidFill>
              </a:rPr>
              <a:t>本文レベル2</a:t>
            </a:r>
          </a:p>
          <a:p>
            <a:pPr lvl="2">
              <a:defRPr sz="1800">
                <a:solidFill>
                  <a:srgbClr val="000000"/>
                </a:solidFill>
              </a:defRPr>
            </a:pPr>
            <a:r>
              <a:rPr sz="2400">
                <a:solidFill>
                  <a:srgbClr val="4A452A"/>
                </a:solidFill>
              </a:rPr>
              <a:t>本文レベル3</a:t>
            </a:r>
          </a:p>
          <a:p>
            <a:pPr lvl="3">
              <a:defRPr sz="1800">
                <a:solidFill>
                  <a:srgbClr val="000000"/>
                </a:solidFill>
              </a:defRPr>
            </a:pPr>
            <a:r>
              <a:rPr sz="2400">
                <a:solidFill>
                  <a:srgbClr val="4A452A"/>
                </a:solidFill>
              </a:rPr>
              <a:t>本文レベル4</a:t>
            </a:r>
          </a:p>
          <a:p>
            <a:pPr lvl="4">
              <a:defRPr sz="1800">
                <a:solidFill>
                  <a:srgbClr val="000000"/>
                </a:solidFill>
              </a:defRPr>
            </a:pPr>
            <a:r>
              <a:rPr sz="2400">
                <a:solidFill>
                  <a:srgbClr val="4A452A"/>
                </a:solidFill>
              </a:rPr>
              <a:t>本文レベル 5</a:t>
            </a:r>
          </a:p>
        </p:txBody>
      </p:sp>
      <p:sp>
        <p:nvSpPr>
          <p:cNvPr id="94" name="Shape 9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96" name="Shape 96"/>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pic>
        <p:nvPicPr>
          <p:cNvPr id="97"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98" name="Shape 98"/>
          <p:cNvSpPr>
            <a:spLocks noGrp="1"/>
          </p:cNvSpPr>
          <p:nvPr>
            <p:ph type="sldNum" sz="quarter" idx="2"/>
          </p:nvPr>
        </p:nvSpPr>
        <p:spPr>
          <a:xfrm>
            <a:off x="11399587" y="9338682"/>
            <a:ext cx="1605213" cy="389270"/>
          </a:xfrm>
          <a:prstGeom prst="rect">
            <a:avLst/>
          </a:prstGeom>
        </p:spPr>
        <p:txBody>
          <a:bodyPr/>
          <a:lstStyle>
            <a:lvl1pPr>
              <a:defRPr sz="1800" b="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タイトル スライド">
    <p:spTree>
      <p:nvGrpSpPr>
        <p:cNvPr id="1" name=""/>
        <p:cNvGrpSpPr/>
        <p:nvPr/>
      </p:nvGrpSpPr>
      <p:grpSpPr>
        <a:xfrm>
          <a:off x="0" y="0"/>
          <a:ext cx="0" cy="0"/>
          <a:chOff x="0" y="0"/>
          <a:chExt cx="0" cy="0"/>
        </a:xfrm>
      </p:grpSpPr>
      <p:sp>
        <p:nvSpPr>
          <p:cNvPr id="100" name="Shape 100"/>
          <p:cNvSpPr>
            <a:spLocks noGrp="1"/>
          </p:cNvSpPr>
          <p:nvPr>
            <p:ph type="title"/>
          </p:nvPr>
        </p:nvSpPr>
        <p:spPr>
          <a:xfrm>
            <a:off x="975359" y="1528729"/>
            <a:ext cx="11054082" cy="3262062"/>
          </a:xfrm>
          <a:prstGeom prst="rect">
            <a:avLst/>
          </a:prstGeom>
        </p:spPr>
        <p:txBody>
          <a:bodyPr/>
          <a:lstStyle>
            <a:lvl1pPr>
              <a:defRPr sz="4400"/>
            </a:lvl1pPr>
          </a:lstStyle>
          <a:p>
            <a:pPr lvl="0">
              <a:defRPr sz="1800" b="0">
                <a:solidFill>
                  <a:srgbClr val="000000"/>
                </a:solidFill>
              </a:defRPr>
            </a:pPr>
            <a:r>
              <a:rPr sz="4400" b="1">
                <a:solidFill>
                  <a:srgbClr val="000090"/>
                </a:solidFill>
              </a:rPr>
              <a:t>タイトルテキスト</a:t>
            </a:r>
          </a:p>
        </p:txBody>
      </p:sp>
      <p:sp>
        <p:nvSpPr>
          <p:cNvPr id="101" name="Shape 101"/>
          <p:cNvSpPr>
            <a:spLocks noGrp="1"/>
          </p:cNvSpPr>
          <p:nvPr>
            <p:ph type="body" idx="1"/>
          </p:nvPr>
        </p:nvSpPr>
        <p:spPr>
          <a:xfrm>
            <a:off x="975359" y="4790789"/>
            <a:ext cx="11054082" cy="3942727"/>
          </a:xfrm>
          <a:prstGeom prst="rect">
            <a:avLst/>
          </a:prstGeom>
        </p:spPr>
        <p:txBody>
          <a:bodyPr anchor="ctr"/>
          <a:lstStyle>
            <a:lvl1pPr marL="0" indent="0" algn="ctr">
              <a:buSzTx/>
              <a:buFontTx/>
              <a:buNone/>
              <a:defRPr sz="2800"/>
            </a:lvl1pPr>
            <a:lvl2pPr marL="0" indent="457200" algn="ctr">
              <a:buSzTx/>
              <a:buFontTx/>
              <a:buNone/>
              <a:defRPr sz="2800"/>
            </a:lvl2pPr>
            <a:lvl3pPr marL="0" indent="914400" algn="ctr">
              <a:buSzTx/>
              <a:buFontTx/>
              <a:buNone/>
              <a:defRPr sz="2800"/>
            </a:lvl3pPr>
            <a:lvl4pPr marL="0" indent="1371600" algn="ctr">
              <a:buSzTx/>
              <a:buFontTx/>
              <a:buNone/>
              <a:defRPr sz="2800"/>
            </a:lvl4pPr>
            <a:lvl5pPr marL="0" indent="1828800" algn="ctr">
              <a:buSzTx/>
              <a:buFontTx/>
              <a:buNone/>
              <a:defRPr sz="2800"/>
            </a:lvl5pPr>
          </a:lstStyle>
          <a:p>
            <a:pPr lvl="0">
              <a:defRPr sz="1800">
                <a:solidFill>
                  <a:srgbClr val="000000"/>
                </a:solidFill>
              </a:defRPr>
            </a:pPr>
            <a:r>
              <a:rPr sz="2800">
                <a:solidFill>
                  <a:srgbClr val="4A452A"/>
                </a:solidFill>
              </a:rPr>
              <a:t>本文レベル1</a:t>
            </a:r>
          </a:p>
          <a:p>
            <a:pPr lvl="1">
              <a:defRPr sz="1800">
                <a:solidFill>
                  <a:srgbClr val="000000"/>
                </a:solidFill>
              </a:defRPr>
            </a:pPr>
            <a:r>
              <a:rPr sz="2800">
                <a:solidFill>
                  <a:srgbClr val="4A452A"/>
                </a:solidFill>
              </a:rPr>
              <a:t>本文レベル2</a:t>
            </a:r>
          </a:p>
          <a:p>
            <a:pPr lvl="2">
              <a:defRPr sz="1800">
                <a:solidFill>
                  <a:srgbClr val="000000"/>
                </a:solidFill>
              </a:defRPr>
            </a:pPr>
            <a:r>
              <a:rPr sz="2800">
                <a:solidFill>
                  <a:srgbClr val="4A452A"/>
                </a:solidFill>
              </a:rPr>
              <a:t>本文レベル3</a:t>
            </a:r>
          </a:p>
          <a:p>
            <a:pPr lvl="3">
              <a:defRPr sz="1800">
                <a:solidFill>
                  <a:srgbClr val="000000"/>
                </a:solidFill>
              </a:defRPr>
            </a:pPr>
            <a:r>
              <a:rPr sz="2800">
                <a:solidFill>
                  <a:srgbClr val="4A452A"/>
                </a:solidFill>
              </a:rPr>
              <a:t>本文レベル4</a:t>
            </a:r>
          </a:p>
          <a:p>
            <a:pPr lvl="4">
              <a:defRPr sz="1800">
                <a:solidFill>
                  <a:srgbClr val="000000"/>
                </a:solidFill>
              </a:defRPr>
            </a:pPr>
            <a:r>
              <a:rPr sz="2800">
                <a:solidFill>
                  <a:srgbClr val="4A452A"/>
                </a:solidFill>
              </a:rPr>
              <a:t>本文レベル 5</a:t>
            </a:r>
          </a:p>
        </p:txBody>
      </p:sp>
      <p:sp>
        <p:nvSpPr>
          <p:cNvPr id="102" name="Shape 102"/>
          <p:cNvSpPr>
            <a:spLocks noGrp="1"/>
          </p:cNvSpPr>
          <p:nvPr>
            <p:ph type="sldNum" sz="quarter" idx="2"/>
          </p:nvPr>
        </p:nvSpPr>
        <p:spPr>
          <a:xfrm>
            <a:off x="11399587" y="9344953"/>
            <a:ext cx="1605213" cy="451109"/>
          </a:xfrm>
          <a:prstGeom prst="rect">
            <a:avLst/>
          </a:prstGeom>
        </p:spPr>
        <p:txBody>
          <a:bodyPr anchor="t"/>
          <a:lstStyle>
            <a:lvl1pPr>
              <a:defRPr sz="2200"/>
            </a:lvl1pPr>
          </a:lstStyle>
          <a:p>
            <a:pPr lvl="0"/>
            <a:fld id="{86CB4B4D-7CA3-9044-876B-883B54F8677D}" type="slidenum">
              <a:t>‹#›</a:t>
            </a:fld>
            <a:endParaRPr/>
          </a:p>
        </p:txBody>
      </p:sp>
      <p:pic>
        <p:nvPicPr>
          <p:cNvPr id="103" name="image1.jpg" descr="D:\ILC.jpg"/>
          <p:cNvPicPr/>
          <p:nvPr/>
        </p:nvPicPr>
        <p:blipFill>
          <a:blip r:embed="rId2">
            <a:extLst/>
          </a:blip>
          <a:stretch>
            <a:fillRect/>
          </a:stretch>
        </p:blipFill>
        <p:spPr>
          <a:xfrm>
            <a:off x="-1" y="4703513"/>
            <a:ext cx="13050721" cy="5085313"/>
          </a:xfrm>
          <a:prstGeom prst="rect">
            <a:avLst/>
          </a:prstGeom>
          <a:ln w="12700">
            <a:miter lim="400000"/>
          </a:ln>
        </p:spPr>
      </p:pic>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タイトル スライド">
    <p:spTree>
      <p:nvGrpSpPr>
        <p:cNvPr id="1" name=""/>
        <p:cNvGrpSpPr/>
        <p:nvPr/>
      </p:nvGrpSpPr>
      <p:grpSpPr>
        <a:xfrm>
          <a:off x="0" y="0"/>
          <a:ext cx="0" cy="0"/>
          <a:chOff x="0" y="0"/>
          <a:chExt cx="0" cy="0"/>
        </a:xfrm>
      </p:grpSpPr>
      <p:sp>
        <p:nvSpPr>
          <p:cNvPr id="105" name="Shape 105"/>
          <p:cNvSpPr>
            <a:spLocks noGrp="1"/>
          </p:cNvSpPr>
          <p:nvPr>
            <p:ph type="title"/>
          </p:nvPr>
        </p:nvSpPr>
        <p:spPr>
          <a:xfrm>
            <a:off x="975359" y="1528729"/>
            <a:ext cx="11054082" cy="3262062"/>
          </a:xfrm>
          <a:prstGeom prst="rect">
            <a:avLst/>
          </a:prstGeom>
        </p:spPr>
        <p:txBody>
          <a:bodyPr/>
          <a:lstStyle>
            <a:lvl1pPr>
              <a:defRPr sz="4400"/>
            </a:lvl1pPr>
          </a:lstStyle>
          <a:p>
            <a:pPr lvl="0">
              <a:defRPr sz="1800" b="0">
                <a:solidFill>
                  <a:srgbClr val="000000"/>
                </a:solidFill>
              </a:defRPr>
            </a:pPr>
            <a:r>
              <a:rPr sz="4400" b="1">
                <a:solidFill>
                  <a:srgbClr val="000090"/>
                </a:solidFill>
              </a:rPr>
              <a:t>タイトルテキスト</a:t>
            </a:r>
          </a:p>
        </p:txBody>
      </p:sp>
      <p:sp>
        <p:nvSpPr>
          <p:cNvPr id="106" name="Shape 106"/>
          <p:cNvSpPr>
            <a:spLocks noGrp="1"/>
          </p:cNvSpPr>
          <p:nvPr>
            <p:ph type="body" idx="1"/>
          </p:nvPr>
        </p:nvSpPr>
        <p:spPr>
          <a:xfrm>
            <a:off x="975359" y="4790789"/>
            <a:ext cx="11054082" cy="3942727"/>
          </a:xfrm>
          <a:prstGeom prst="rect">
            <a:avLst/>
          </a:prstGeom>
        </p:spPr>
        <p:txBody>
          <a:bodyPr anchor="ctr"/>
          <a:lstStyle>
            <a:lvl1pPr marL="0" indent="0" algn="ctr">
              <a:buSzTx/>
              <a:buFontTx/>
              <a:buNone/>
              <a:defRPr sz="2800"/>
            </a:lvl1pPr>
            <a:lvl2pPr marL="0" indent="457200" algn="ctr">
              <a:buSzTx/>
              <a:buFontTx/>
              <a:buNone/>
              <a:defRPr sz="2800"/>
            </a:lvl2pPr>
            <a:lvl3pPr marL="0" indent="914400" algn="ctr">
              <a:buSzTx/>
              <a:buFontTx/>
              <a:buNone/>
              <a:defRPr sz="2800"/>
            </a:lvl3pPr>
            <a:lvl4pPr marL="0" indent="1371600" algn="ctr">
              <a:buSzTx/>
              <a:buFontTx/>
              <a:buNone/>
              <a:defRPr sz="2800"/>
            </a:lvl4pPr>
            <a:lvl5pPr marL="0" indent="1828800" algn="ctr">
              <a:buSzTx/>
              <a:buFontTx/>
              <a:buNone/>
              <a:defRPr sz="2800"/>
            </a:lvl5pPr>
          </a:lstStyle>
          <a:p>
            <a:pPr lvl="0">
              <a:defRPr sz="1800">
                <a:solidFill>
                  <a:srgbClr val="000000"/>
                </a:solidFill>
              </a:defRPr>
            </a:pPr>
            <a:r>
              <a:rPr sz="2800">
                <a:solidFill>
                  <a:srgbClr val="4A452A"/>
                </a:solidFill>
              </a:rPr>
              <a:t>本文レベル1</a:t>
            </a:r>
          </a:p>
          <a:p>
            <a:pPr lvl="1">
              <a:defRPr sz="1800">
                <a:solidFill>
                  <a:srgbClr val="000000"/>
                </a:solidFill>
              </a:defRPr>
            </a:pPr>
            <a:r>
              <a:rPr sz="2800">
                <a:solidFill>
                  <a:srgbClr val="4A452A"/>
                </a:solidFill>
              </a:rPr>
              <a:t>本文レベル2</a:t>
            </a:r>
          </a:p>
          <a:p>
            <a:pPr lvl="2">
              <a:defRPr sz="1800">
                <a:solidFill>
                  <a:srgbClr val="000000"/>
                </a:solidFill>
              </a:defRPr>
            </a:pPr>
            <a:r>
              <a:rPr sz="2800">
                <a:solidFill>
                  <a:srgbClr val="4A452A"/>
                </a:solidFill>
              </a:rPr>
              <a:t>本文レベル3</a:t>
            </a:r>
          </a:p>
          <a:p>
            <a:pPr lvl="3">
              <a:defRPr sz="1800">
                <a:solidFill>
                  <a:srgbClr val="000000"/>
                </a:solidFill>
              </a:defRPr>
            </a:pPr>
            <a:r>
              <a:rPr sz="2800">
                <a:solidFill>
                  <a:srgbClr val="4A452A"/>
                </a:solidFill>
              </a:rPr>
              <a:t>本文レベル4</a:t>
            </a:r>
          </a:p>
          <a:p>
            <a:pPr lvl="4">
              <a:defRPr sz="1800">
                <a:solidFill>
                  <a:srgbClr val="000000"/>
                </a:solidFill>
              </a:defRPr>
            </a:pPr>
            <a:r>
              <a:rPr sz="2800">
                <a:solidFill>
                  <a:srgbClr val="4A452A"/>
                </a:solidFill>
              </a:rPr>
              <a:t>本文レベル 5</a:t>
            </a:r>
          </a:p>
        </p:txBody>
      </p:sp>
      <p:sp>
        <p:nvSpPr>
          <p:cNvPr id="107" name="Shape 107"/>
          <p:cNvSpPr>
            <a:spLocks noGrp="1"/>
          </p:cNvSpPr>
          <p:nvPr>
            <p:ph type="sldNum" sz="quarter" idx="2"/>
          </p:nvPr>
        </p:nvSpPr>
        <p:spPr>
          <a:xfrm>
            <a:off x="11399587" y="9344953"/>
            <a:ext cx="1605213" cy="451109"/>
          </a:xfrm>
          <a:prstGeom prst="rect">
            <a:avLst/>
          </a:prstGeom>
        </p:spPr>
        <p:txBody>
          <a:bodyPr anchor="t"/>
          <a:lstStyle>
            <a:lvl1pPr>
              <a:defRPr sz="2200"/>
            </a:lvl1pPr>
          </a:lstStyle>
          <a:p>
            <a:pPr lvl="0"/>
            <a:fld id="{86CB4B4D-7CA3-9044-876B-883B54F8677D}" type="slidenum">
              <a:t>‹#›</a:t>
            </a:fld>
            <a:endParaRPr/>
          </a:p>
        </p:txBody>
      </p:sp>
      <p:pic>
        <p:nvPicPr>
          <p:cNvPr id="108" name="image1.jpg" descr="D:\ILC.jpg"/>
          <p:cNvPicPr/>
          <p:nvPr/>
        </p:nvPicPr>
        <p:blipFill>
          <a:blip r:embed="rId2">
            <a:extLst/>
          </a:blip>
          <a:stretch>
            <a:fillRect/>
          </a:stretch>
        </p:blipFill>
        <p:spPr>
          <a:xfrm>
            <a:off x="-1" y="4703513"/>
            <a:ext cx="13050721" cy="5085313"/>
          </a:xfrm>
          <a:prstGeom prst="rect">
            <a:avLst/>
          </a:prstGeom>
          <a:ln w="12700">
            <a:miter lim="400000"/>
          </a:ln>
        </p:spPr>
      </p:pic>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タイトル スライド">
    <p:spTree>
      <p:nvGrpSpPr>
        <p:cNvPr id="1" name=""/>
        <p:cNvGrpSpPr/>
        <p:nvPr/>
      </p:nvGrpSpPr>
      <p:grpSpPr>
        <a:xfrm>
          <a:off x="0" y="0"/>
          <a:ext cx="0" cy="0"/>
          <a:chOff x="0" y="0"/>
          <a:chExt cx="0" cy="0"/>
        </a:xfrm>
      </p:grpSpPr>
      <p:sp>
        <p:nvSpPr>
          <p:cNvPr id="110" name="Shape 110"/>
          <p:cNvSpPr>
            <a:spLocks noGrp="1"/>
          </p:cNvSpPr>
          <p:nvPr>
            <p:ph type="title"/>
          </p:nvPr>
        </p:nvSpPr>
        <p:spPr>
          <a:xfrm>
            <a:off x="975359" y="1528729"/>
            <a:ext cx="11054082" cy="3262062"/>
          </a:xfrm>
          <a:prstGeom prst="rect">
            <a:avLst/>
          </a:prstGeom>
        </p:spPr>
        <p:txBody>
          <a:bodyPr/>
          <a:lstStyle>
            <a:lvl1pPr>
              <a:defRPr sz="4400"/>
            </a:lvl1pPr>
          </a:lstStyle>
          <a:p>
            <a:pPr lvl="0">
              <a:defRPr sz="1800" b="0">
                <a:solidFill>
                  <a:srgbClr val="000000"/>
                </a:solidFill>
              </a:defRPr>
            </a:pPr>
            <a:r>
              <a:rPr sz="4400" b="1">
                <a:solidFill>
                  <a:srgbClr val="000090"/>
                </a:solidFill>
              </a:rPr>
              <a:t>タイトルテキスト</a:t>
            </a:r>
          </a:p>
        </p:txBody>
      </p:sp>
      <p:sp>
        <p:nvSpPr>
          <p:cNvPr id="111" name="Shape 111"/>
          <p:cNvSpPr>
            <a:spLocks noGrp="1"/>
          </p:cNvSpPr>
          <p:nvPr>
            <p:ph type="body" idx="1"/>
          </p:nvPr>
        </p:nvSpPr>
        <p:spPr>
          <a:xfrm>
            <a:off x="975359" y="4790789"/>
            <a:ext cx="11054082" cy="3942727"/>
          </a:xfrm>
          <a:prstGeom prst="rect">
            <a:avLst/>
          </a:prstGeom>
        </p:spPr>
        <p:txBody>
          <a:bodyPr anchor="ctr"/>
          <a:lstStyle>
            <a:lvl1pPr marL="0" indent="0" algn="ctr">
              <a:buSzTx/>
              <a:buFontTx/>
              <a:buNone/>
              <a:defRPr sz="2800"/>
            </a:lvl1pPr>
            <a:lvl2pPr marL="0" indent="457200" algn="ctr">
              <a:buSzTx/>
              <a:buFontTx/>
              <a:buNone/>
              <a:defRPr sz="2800"/>
            </a:lvl2pPr>
            <a:lvl3pPr marL="0" indent="914400" algn="ctr">
              <a:buSzTx/>
              <a:buFontTx/>
              <a:buNone/>
              <a:defRPr sz="2800"/>
            </a:lvl3pPr>
            <a:lvl4pPr marL="0" indent="1371600" algn="ctr">
              <a:buSzTx/>
              <a:buFontTx/>
              <a:buNone/>
              <a:defRPr sz="2800"/>
            </a:lvl4pPr>
            <a:lvl5pPr marL="0" indent="1828800" algn="ctr">
              <a:buSzTx/>
              <a:buFontTx/>
              <a:buNone/>
              <a:defRPr sz="2800"/>
            </a:lvl5pPr>
          </a:lstStyle>
          <a:p>
            <a:pPr lvl="0">
              <a:defRPr sz="1800">
                <a:solidFill>
                  <a:srgbClr val="000000"/>
                </a:solidFill>
              </a:defRPr>
            </a:pPr>
            <a:r>
              <a:rPr sz="2800">
                <a:solidFill>
                  <a:srgbClr val="4A452A"/>
                </a:solidFill>
              </a:rPr>
              <a:t>本文レベル1</a:t>
            </a:r>
          </a:p>
          <a:p>
            <a:pPr lvl="1">
              <a:defRPr sz="1800">
                <a:solidFill>
                  <a:srgbClr val="000000"/>
                </a:solidFill>
              </a:defRPr>
            </a:pPr>
            <a:r>
              <a:rPr sz="2800">
                <a:solidFill>
                  <a:srgbClr val="4A452A"/>
                </a:solidFill>
              </a:rPr>
              <a:t>本文レベル2</a:t>
            </a:r>
          </a:p>
          <a:p>
            <a:pPr lvl="2">
              <a:defRPr sz="1800">
                <a:solidFill>
                  <a:srgbClr val="000000"/>
                </a:solidFill>
              </a:defRPr>
            </a:pPr>
            <a:r>
              <a:rPr sz="2800">
                <a:solidFill>
                  <a:srgbClr val="4A452A"/>
                </a:solidFill>
              </a:rPr>
              <a:t>本文レベル3</a:t>
            </a:r>
          </a:p>
          <a:p>
            <a:pPr lvl="3">
              <a:defRPr sz="1800">
                <a:solidFill>
                  <a:srgbClr val="000000"/>
                </a:solidFill>
              </a:defRPr>
            </a:pPr>
            <a:r>
              <a:rPr sz="2800">
                <a:solidFill>
                  <a:srgbClr val="4A452A"/>
                </a:solidFill>
              </a:rPr>
              <a:t>本文レベル4</a:t>
            </a:r>
          </a:p>
          <a:p>
            <a:pPr lvl="4">
              <a:defRPr sz="1800">
                <a:solidFill>
                  <a:srgbClr val="000000"/>
                </a:solidFill>
              </a:defRPr>
            </a:pPr>
            <a:r>
              <a:rPr sz="2800">
                <a:solidFill>
                  <a:srgbClr val="4A452A"/>
                </a:solidFill>
              </a:rPr>
              <a:t>本文レベル 5</a:t>
            </a:r>
          </a:p>
        </p:txBody>
      </p:sp>
      <p:sp>
        <p:nvSpPr>
          <p:cNvPr id="112" name="Shape 112"/>
          <p:cNvSpPr>
            <a:spLocks noGrp="1"/>
          </p:cNvSpPr>
          <p:nvPr>
            <p:ph type="sldNum" sz="quarter" idx="2"/>
          </p:nvPr>
        </p:nvSpPr>
        <p:spPr>
          <a:xfrm>
            <a:off x="11399587" y="9344953"/>
            <a:ext cx="1605213" cy="451109"/>
          </a:xfrm>
          <a:prstGeom prst="rect">
            <a:avLst/>
          </a:prstGeom>
        </p:spPr>
        <p:txBody>
          <a:bodyPr anchor="t"/>
          <a:lstStyle>
            <a:lvl1pPr>
              <a:defRPr sz="2200"/>
            </a:lvl1pPr>
          </a:lstStyle>
          <a:p>
            <a:pPr lvl="0"/>
            <a:fld id="{86CB4B4D-7CA3-9044-876B-883B54F8677D}" type="slidenum">
              <a:t>‹#›</a:t>
            </a:fld>
            <a:endParaRPr/>
          </a:p>
        </p:txBody>
      </p:sp>
      <p:pic>
        <p:nvPicPr>
          <p:cNvPr id="113" name="image1.jpg" descr="D:\ILC.jpg"/>
          <p:cNvPicPr/>
          <p:nvPr/>
        </p:nvPicPr>
        <p:blipFill>
          <a:blip r:embed="rId2">
            <a:extLst/>
          </a:blip>
          <a:stretch>
            <a:fillRect/>
          </a:stretch>
        </p:blipFill>
        <p:spPr>
          <a:xfrm>
            <a:off x="-1" y="4703513"/>
            <a:ext cx="13050721" cy="5085313"/>
          </a:xfrm>
          <a:prstGeom prst="rect">
            <a:avLst/>
          </a:prstGeom>
          <a:ln w="12700">
            <a:miter lim="400000"/>
          </a:ln>
        </p:spPr>
      </p:pic>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115" name="Shape 115"/>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pic>
        <p:nvPicPr>
          <p:cNvPr id="116"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117" name="Shape 117"/>
          <p:cNvSpPr>
            <a:spLocks noGrp="1"/>
          </p:cNvSpPr>
          <p:nvPr>
            <p:ph type="sldNum" sz="quarter" idx="2"/>
          </p:nvPr>
        </p:nvSpPr>
        <p:spPr>
          <a:xfrm>
            <a:off x="11399587" y="9338682"/>
            <a:ext cx="1605213" cy="389270"/>
          </a:xfrm>
          <a:prstGeom prst="rect">
            <a:avLst/>
          </a:prstGeom>
        </p:spPr>
        <p:txBody>
          <a:bodyPr/>
          <a:lstStyle>
            <a:lvl1pPr>
              <a:defRPr sz="1800" b="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白紙">
    <p:spTree>
      <p:nvGrpSpPr>
        <p:cNvPr id="1" name=""/>
        <p:cNvGrpSpPr/>
        <p:nvPr/>
      </p:nvGrpSpPr>
      <p:grpSpPr>
        <a:xfrm>
          <a:off x="0" y="0"/>
          <a:ext cx="0" cy="0"/>
          <a:chOff x="0" y="0"/>
          <a:chExt cx="0" cy="0"/>
        </a:xfrm>
      </p:grpSpPr>
      <p:sp>
        <p:nvSpPr>
          <p:cNvPr id="119" name="Shape 119"/>
          <p:cNvSpPr>
            <a:spLocks noGrp="1"/>
          </p:cNvSpPr>
          <p:nvPr>
            <p:ph type="sldNum" sz="quarter" idx="2"/>
          </p:nvPr>
        </p:nvSpPr>
        <p:spPr>
          <a:xfrm>
            <a:off x="11399587" y="8981184"/>
            <a:ext cx="1605213" cy="746768"/>
          </a:xfrm>
          <a:prstGeom prst="rect">
            <a:avLst/>
          </a:prstGeom>
        </p:spPr>
        <p:txBody>
          <a:bodyPr/>
          <a:lstStyle>
            <a:lvl1pPr>
              <a:defRPr sz="440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121" name="Shape 121"/>
          <p:cNvSpPr>
            <a:spLocks noGrp="1"/>
          </p:cNvSpPr>
          <p:nvPr>
            <p:ph type="title"/>
          </p:nvPr>
        </p:nvSpPr>
        <p:spPr>
          <a:xfrm>
            <a:off x="1270000" y="254000"/>
            <a:ext cx="10452100" cy="1371600"/>
          </a:xfrm>
          <a:prstGeom prst="rect">
            <a:avLst/>
          </a:prstGeom>
        </p:spPr>
        <p:txBody>
          <a:bodyPr lIns="0" tIns="0" rIns="0" bIns="0">
            <a:noAutofit/>
          </a:bodyPr>
          <a:lstStyle>
            <a:lvl1pPr defTabSz="584200">
              <a:defRPr sz="6200">
                <a:solidFill>
                  <a:srgbClr val="000000"/>
                </a:solidFill>
                <a:latin typeface="Helvetica Neue"/>
                <a:ea typeface="Helvetica Neue"/>
                <a:cs typeface="Helvetica Neue"/>
                <a:sym typeface="Helvetica Neue"/>
              </a:defRPr>
            </a:lvl1pPr>
          </a:lstStyle>
          <a:p>
            <a:pPr lvl="0">
              <a:defRPr sz="1800" b="0"/>
            </a:pPr>
            <a:r>
              <a:rPr sz="6200" b="1"/>
              <a:t>タイトルテキスト</a:t>
            </a:r>
          </a:p>
        </p:txBody>
      </p:sp>
      <p:sp>
        <p:nvSpPr>
          <p:cNvPr id="122" name="Shape 122"/>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123" name="Shape 123"/>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125" name="Shape 125"/>
          <p:cNvSpPr>
            <a:spLocks noGrp="1"/>
          </p:cNvSpPr>
          <p:nvPr>
            <p:ph type="title"/>
          </p:nvPr>
        </p:nvSpPr>
        <p:spPr>
          <a:xfrm>
            <a:off x="1270000" y="254000"/>
            <a:ext cx="10452100" cy="1371600"/>
          </a:xfrm>
          <a:prstGeom prst="rect">
            <a:avLst/>
          </a:prstGeom>
        </p:spPr>
        <p:txBody>
          <a:bodyPr lIns="0" tIns="0" rIns="0" bIns="0">
            <a:noAutofit/>
          </a:bodyPr>
          <a:lstStyle>
            <a:lvl1pPr defTabSz="584200">
              <a:defRPr sz="6200">
                <a:solidFill>
                  <a:srgbClr val="000000"/>
                </a:solidFill>
                <a:latin typeface="Helvetica Neue"/>
                <a:ea typeface="Helvetica Neue"/>
                <a:cs typeface="Helvetica Neue"/>
                <a:sym typeface="Helvetica Neue"/>
              </a:defRPr>
            </a:lvl1pPr>
          </a:lstStyle>
          <a:p>
            <a:pPr lvl="0">
              <a:defRPr sz="1800" b="0"/>
            </a:pPr>
            <a:r>
              <a:rPr sz="6200" b="1"/>
              <a:t>タイトルテキスト</a:t>
            </a:r>
          </a:p>
        </p:txBody>
      </p:sp>
      <p:sp>
        <p:nvSpPr>
          <p:cNvPr id="126" name="Shape 126"/>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127" name="Shape 127"/>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129" name="Shape 129"/>
          <p:cNvSpPr>
            <a:spLocks noGrp="1"/>
          </p:cNvSpPr>
          <p:nvPr>
            <p:ph type="title"/>
          </p:nvPr>
        </p:nvSpPr>
        <p:spPr>
          <a:xfrm>
            <a:off x="-1" y="1"/>
            <a:ext cx="13004803" cy="800907"/>
          </a:xfrm>
          <a:prstGeom prst="rect">
            <a:avLst/>
          </a:prstGeom>
        </p:spPr>
        <p:txBody>
          <a:bodyPr/>
          <a:lstStyle>
            <a:lvl1pPr>
              <a:defRPr sz="5400"/>
            </a:lvl1pPr>
          </a:lstStyle>
          <a:p>
            <a:pPr lvl="0">
              <a:defRPr sz="1800" b="0">
                <a:solidFill>
                  <a:srgbClr val="000000"/>
                </a:solidFill>
              </a:defRPr>
            </a:pPr>
            <a:r>
              <a:rPr sz="5400" b="1">
                <a:solidFill>
                  <a:srgbClr val="000090"/>
                </a:solidFill>
              </a:rPr>
              <a:t>タイトルテキスト</a:t>
            </a:r>
          </a:p>
        </p:txBody>
      </p:sp>
      <p:sp>
        <p:nvSpPr>
          <p:cNvPr id="130" name="Shape 130"/>
          <p:cNvSpPr>
            <a:spLocks noGrp="1"/>
          </p:cNvSpPr>
          <p:nvPr>
            <p:ph type="body" idx="1"/>
          </p:nvPr>
        </p:nvSpPr>
        <p:spPr>
          <a:xfrm>
            <a:off x="142075" y="1379962"/>
            <a:ext cx="12725730" cy="8373638"/>
          </a:xfrm>
          <a:prstGeom prst="rect">
            <a:avLst/>
          </a:prstGeom>
        </p:spPr>
        <p:txBody>
          <a:bodyPr/>
          <a:lstStyle/>
          <a:p>
            <a:pPr lvl="0">
              <a:defRPr sz="1800">
                <a:solidFill>
                  <a:srgbClr val="000000"/>
                </a:solidFill>
              </a:defRPr>
            </a:pPr>
            <a:r>
              <a:rPr sz="2400">
                <a:solidFill>
                  <a:srgbClr val="4A452A"/>
                </a:solidFill>
              </a:rPr>
              <a:t>本文レベル1</a:t>
            </a:r>
          </a:p>
          <a:p>
            <a:pPr lvl="1">
              <a:defRPr sz="1800">
                <a:solidFill>
                  <a:srgbClr val="000000"/>
                </a:solidFill>
              </a:defRPr>
            </a:pPr>
            <a:r>
              <a:rPr sz="2400">
                <a:solidFill>
                  <a:srgbClr val="4A452A"/>
                </a:solidFill>
              </a:rPr>
              <a:t>本文レベル2</a:t>
            </a:r>
          </a:p>
          <a:p>
            <a:pPr lvl="2">
              <a:defRPr sz="1800">
                <a:solidFill>
                  <a:srgbClr val="000000"/>
                </a:solidFill>
              </a:defRPr>
            </a:pPr>
            <a:r>
              <a:rPr sz="2400">
                <a:solidFill>
                  <a:srgbClr val="4A452A"/>
                </a:solidFill>
              </a:rPr>
              <a:t>本文レベル3</a:t>
            </a:r>
          </a:p>
          <a:p>
            <a:pPr lvl="3">
              <a:defRPr sz="1800">
                <a:solidFill>
                  <a:srgbClr val="000000"/>
                </a:solidFill>
              </a:defRPr>
            </a:pPr>
            <a:r>
              <a:rPr sz="2400">
                <a:solidFill>
                  <a:srgbClr val="4A452A"/>
                </a:solidFill>
              </a:rPr>
              <a:t>本文レベル4</a:t>
            </a:r>
          </a:p>
          <a:p>
            <a:pPr lvl="4">
              <a:defRPr sz="1800">
                <a:solidFill>
                  <a:srgbClr val="000000"/>
                </a:solidFill>
              </a:defRPr>
            </a:pPr>
            <a:r>
              <a:rPr sz="2400">
                <a:solidFill>
                  <a:srgbClr val="4A452A"/>
                </a:solidFill>
              </a:rPr>
              <a:t>本文レベル 5</a:t>
            </a:r>
          </a:p>
        </p:txBody>
      </p:sp>
      <p:sp>
        <p:nvSpPr>
          <p:cNvPr id="131" name="Shape 131"/>
          <p:cNvSpPr>
            <a:spLocks noGrp="1"/>
          </p:cNvSpPr>
          <p:nvPr>
            <p:ph type="sldNum" sz="quarter" idx="2"/>
          </p:nvPr>
        </p:nvSpPr>
        <p:spPr>
          <a:xfrm>
            <a:off x="11399587" y="9020317"/>
            <a:ext cx="1605213" cy="688849"/>
          </a:xfrm>
          <a:prstGeom prst="rect">
            <a:avLst/>
          </a:prstGeom>
        </p:spPr>
        <p:txBody>
          <a:bodyPr anchor="t"/>
          <a:lstStyle>
            <a:lvl1pPr>
              <a:defRPr sz="3600">
                <a:latin typeface="Calibri"/>
                <a:ea typeface="Calibri"/>
                <a:cs typeface="Calibri"/>
                <a:sym typeface="Calibri"/>
              </a:defRPr>
            </a:lvl1pPr>
          </a:lstStyle>
          <a:p>
            <a:pPr lvl="0"/>
            <a:fld id="{86CB4B4D-7CA3-9044-876B-883B54F8677D}" type="slidenum">
              <a:t>‹#›</a:t>
            </a:fld>
            <a:endParaRPr/>
          </a:p>
        </p:txBody>
      </p:sp>
      <p:sp>
        <p:nvSpPr>
          <p:cNvPr id="132" name="Shape 132"/>
          <p:cNvSpPr/>
          <p:nvPr/>
        </p:nvSpPr>
        <p:spPr>
          <a:xfrm>
            <a:off x="-1" y="821033"/>
            <a:ext cx="13004803" cy="1"/>
          </a:xfrm>
          <a:prstGeom prst="line">
            <a:avLst/>
          </a:prstGeom>
          <a:ln w="3175">
            <a:solidFill>
              <a:srgbClr val="4C4C4C"/>
            </a:solidFill>
          </a:ln>
        </p:spPr>
        <p:txBody>
          <a:bodyPr lIns="65023" tIns="65023" rIns="65023" bIns="65023"/>
          <a:lstStyle/>
          <a:p>
            <a:pPr lvl="0" algn="l" defTabSz="457200">
              <a:defRPr sz="1400">
                <a:latin typeface="Helvetica"/>
                <a:ea typeface="Helvetica"/>
                <a:cs typeface="Helvetica"/>
                <a:sym typeface="Helvetica"/>
              </a:defRPr>
            </a:pPr>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14" name="Shape 14"/>
          <p:cNvSpPr>
            <a:spLocks noGrp="1"/>
          </p:cNvSpPr>
          <p:nvPr>
            <p:ph type="title"/>
          </p:nvPr>
        </p:nvSpPr>
        <p:spPr>
          <a:xfrm>
            <a:off x="952500" y="635000"/>
            <a:ext cx="5334000" cy="3987800"/>
          </a:xfrm>
          <a:prstGeom prst="rect">
            <a:avLst/>
          </a:prstGeom>
        </p:spPr>
        <p:txBody>
          <a:bodyPr lIns="0" tIns="0" rIns="0" bIns="0" anchor="b"/>
          <a:lstStyle>
            <a:lvl1pPr defTabSz="584200">
              <a:defRPr sz="6000" b="0">
                <a:solidFill>
                  <a:srgbClr val="000000"/>
                </a:solidFill>
                <a:latin typeface="+mn-lt"/>
                <a:ea typeface="+mn-ea"/>
                <a:cs typeface="+mn-cs"/>
                <a:sym typeface="ヒラギノ角ゴ ProN W3"/>
              </a:defRPr>
            </a:lvl1pPr>
          </a:lstStyle>
          <a:p>
            <a:pPr lvl="0">
              <a:defRPr sz="1800"/>
            </a:pPr>
            <a:r>
              <a:rPr sz="6000"/>
              <a:t>タイトルテキスト</a:t>
            </a:r>
          </a:p>
        </p:txBody>
      </p:sp>
      <p:sp>
        <p:nvSpPr>
          <p:cNvPr id="15" name="Shape 15"/>
          <p:cNvSpPr>
            <a:spLocks noGrp="1"/>
          </p:cNvSpPr>
          <p:nvPr>
            <p:ph type="body" idx="1"/>
          </p:nvPr>
        </p:nvSpPr>
        <p:spPr>
          <a:xfrm>
            <a:off x="952500" y="4762500"/>
            <a:ext cx="5334000" cy="4102100"/>
          </a:xfrm>
          <a:prstGeom prst="rect">
            <a:avLst/>
          </a:prstGeom>
        </p:spPr>
        <p:txBody>
          <a:bodyPr lIns="0" tIns="0" rIns="0" bIns="0"/>
          <a:lstStyle>
            <a:lvl1pPr marL="0" indent="0" algn="ctr" defTabSz="584200">
              <a:spcBef>
                <a:spcPts val="0"/>
              </a:spcBef>
              <a:buSzTx/>
              <a:buFontTx/>
              <a:buNone/>
              <a:defRPr sz="3200">
                <a:solidFill>
                  <a:srgbClr val="000000"/>
                </a:solidFill>
                <a:latin typeface="+mn-lt"/>
                <a:ea typeface="+mn-ea"/>
                <a:cs typeface="+mn-cs"/>
                <a:sym typeface="ヒラギノ角ゴ ProN W3"/>
              </a:defRPr>
            </a:lvl1pPr>
            <a:lvl2pPr marL="0" indent="228600" algn="ctr" defTabSz="584200">
              <a:spcBef>
                <a:spcPts val="0"/>
              </a:spcBef>
              <a:buSzTx/>
              <a:buFontTx/>
              <a:buNone/>
              <a:defRPr sz="3200">
                <a:solidFill>
                  <a:srgbClr val="000000"/>
                </a:solidFill>
                <a:latin typeface="+mn-lt"/>
                <a:ea typeface="+mn-ea"/>
                <a:cs typeface="+mn-cs"/>
                <a:sym typeface="ヒラギノ角ゴ ProN W3"/>
              </a:defRPr>
            </a:lvl2pPr>
            <a:lvl3pPr marL="0" indent="457200" algn="ctr" defTabSz="584200">
              <a:spcBef>
                <a:spcPts val="0"/>
              </a:spcBef>
              <a:buSzTx/>
              <a:buFontTx/>
              <a:buNone/>
              <a:defRPr sz="3200">
                <a:solidFill>
                  <a:srgbClr val="000000"/>
                </a:solidFill>
                <a:latin typeface="+mn-lt"/>
                <a:ea typeface="+mn-ea"/>
                <a:cs typeface="+mn-cs"/>
                <a:sym typeface="ヒラギノ角ゴ ProN W3"/>
              </a:defRPr>
            </a:lvl3pPr>
            <a:lvl4pPr marL="0" indent="685800" algn="ctr" defTabSz="584200">
              <a:spcBef>
                <a:spcPts val="0"/>
              </a:spcBef>
              <a:buSzTx/>
              <a:buFontTx/>
              <a:buNone/>
              <a:defRPr sz="3200">
                <a:solidFill>
                  <a:srgbClr val="000000"/>
                </a:solidFill>
                <a:latin typeface="+mn-lt"/>
                <a:ea typeface="+mn-ea"/>
                <a:cs typeface="+mn-cs"/>
                <a:sym typeface="ヒラギノ角ゴ ProN W3"/>
              </a:defRPr>
            </a:lvl4pPr>
            <a:lvl5pPr marL="0" indent="914400" algn="ctr" defTabSz="584200">
              <a:spcBef>
                <a:spcPts val="0"/>
              </a:spcBef>
              <a:buSzTx/>
              <a:buFontTx/>
              <a:buNone/>
              <a:defRPr sz="3200">
                <a:solidFill>
                  <a:srgbClr val="000000"/>
                </a:solidFill>
                <a:latin typeface="+mn-lt"/>
                <a:ea typeface="+mn-ea"/>
                <a:cs typeface="+mn-cs"/>
                <a:sym typeface="ヒラギノ角ゴ ProN W3"/>
              </a:defRPr>
            </a:lvl5pPr>
          </a:lstStyle>
          <a:p>
            <a:pPr lvl="0">
              <a:defRPr sz="1800"/>
            </a:pPr>
            <a:r>
              <a:rPr sz="3200"/>
              <a:t>本文レベル1</a:t>
            </a:r>
          </a:p>
          <a:p>
            <a:pPr lvl="1">
              <a:defRPr sz="1800"/>
            </a:pPr>
            <a:r>
              <a:rPr sz="3200"/>
              <a:t>本文レベル2</a:t>
            </a:r>
          </a:p>
          <a:p>
            <a:pPr lvl="2">
              <a:defRPr sz="1800"/>
            </a:pPr>
            <a:r>
              <a:rPr sz="3200"/>
              <a:t>本文レベル3</a:t>
            </a:r>
          </a:p>
          <a:p>
            <a:pPr lvl="3">
              <a:defRPr sz="1800"/>
            </a:pPr>
            <a:r>
              <a:rPr sz="3200"/>
              <a:t>本文レベル4</a:t>
            </a:r>
          </a:p>
          <a:p>
            <a:pPr lvl="4">
              <a:defRPr sz="1800"/>
            </a:pPr>
            <a:r>
              <a:rPr sz="3200"/>
              <a:t>本文レベル 5</a:t>
            </a: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pic>
        <p:nvPicPr>
          <p:cNvPr id="135"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136" name="Shape 136"/>
          <p:cNvSpPr>
            <a:spLocks noGrp="1"/>
          </p:cNvSpPr>
          <p:nvPr>
            <p:ph type="sldNum" sz="quarter" idx="2"/>
          </p:nvPr>
        </p:nvSpPr>
        <p:spPr>
          <a:xfrm>
            <a:off x="11399587" y="9338682"/>
            <a:ext cx="1605213" cy="389270"/>
          </a:xfrm>
          <a:prstGeom prst="rect">
            <a:avLst/>
          </a:prstGeom>
        </p:spPr>
        <p:txBody>
          <a:bodyPr/>
          <a:lstStyle>
            <a:lvl1pPr>
              <a:defRPr sz="1800" b="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138" name="Shape 138"/>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pic>
        <p:nvPicPr>
          <p:cNvPr id="139"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140" name="Shape 140"/>
          <p:cNvSpPr>
            <a:spLocks noGrp="1"/>
          </p:cNvSpPr>
          <p:nvPr>
            <p:ph type="sldNum" sz="quarter" idx="2"/>
          </p:nvPr>
        </p:nvSpPr>
        <p:spPr>
          <a:xfrm>
            <a:off x="11399587" y="9338682"/>
            <a:ext cx="1605213" cy="389270"/>
          </a:xfrm>
          <a:prstGeom prst="rect">
            <a:avLst/>
          </a:prstGeom>
        </p:spPr>
        <p:txBody>
          <a:bodyPr/>
          <a:lstStyle>
            <a:lvl1pPr>
              <a:defRPr sz="1800" b="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142" name="Shape 142"/>
          <p:cNvSpPr>
            <a:spLocks noGrp="1"/>
          </p:cNvSpPr>
          <p:nvPr>
            <p:ph type="title"/>
          </p:nvPr>
        </p:nvSpPr>
        <p:spPr>
          <a:xfrm>
            <a:off x="1270000" y="254000"/>
            <a:ext cx="10452100" cy="1371600"/>
          </a:xfrm>
          <a:prstGeom prst="rect">
            <a:avLst/>
          </a:prstGeom>
        </p:spPr>
        <p:txBody>
          <a:bodyPr lIns="0" tIns="0" rIns="0" bIns="0">
            <a:noAutofit/>
          </a:bodyPr>
          <a:lstStyle>
            <a:lvl1pPr defTabSz="584200">
              <a:defRPr sz="6200">
                <a:solidFill>
                  <a:srgbClr val="000000"/>
                </a:solidFill>
                <a:latin typeface="Helvetica Neue"/>
                <a:ea typeface="Helvetica Neue"/>
                <a:cs typeface="Helvetica Neue"/>
                <a:sym typeface="Helvetica Neue"/>
              </a:defRPr>
            </a:lvl1pPr>
          </a:lstStyle>
          <a:p>
            <a:pPr lvl="0">
              <a:defRPr sz="1800" b="0"/>
            </a:pPr>
            <a:r>
              <a:rPr sz="6200" b="1"/>
              <a:t>タイトルテキスト</a:t>
            </a:r>
          </a:p>
        </p:txBody>
      </p:sp>
      <p:sp>
        <p:nvSpPr>
          <p:cNvPr id="143" name="Shape 143"/>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144" name="Shape 144"/>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タイトル スライド">
    <p:spTree>
      <p:nvGrpSpPr>
        <p:cNvPr id="1" name=""/>
        <p:cNvGrpSpPr/>
        <p:nvPr/>
      </p:nvGrpSpPr>
      <p:grpSpPr>
        <a:xfrm>
          <a:off x="0" y="0"/>
          <a:ext cx="0" cy="0"/>
          <a:chOff x="0" y="0"/>
          <a:chExt cx="0" cy="0"/>
        </a:xfrm>
      </p:grpSpPr>
      <p:sp>
        <p:nvSpPr>
          <p:cNvPr id="146" name="Shape 146"/>
          <p:cNvSpPr>
            <a:spLocks noGrp="1"/>
          </p:cNvSpPr>
          <p:nvPr>
            <p:ph type="title"/>
          </p:nvPr>
        </p:nvSpPr>
        <p:spPr>
          <a:xfrm>
            <a:off x="975359" y="2623537"/>
            <a:ext cx="11054082" cy="2903503"/>
          </a:xfrm>
          <a:prstGeom prst="rect">
            <a:avLst/>
          </a:prstGeom>
        </p:spPr>
        <p:txBody>
          <a:bodyPr/>
          <a:lstStyle>
            <a:lvl1pPr>
              <a:defRPr sz="6200" b="0">
                <a:solidFill>
                  <a:srgbClr val="000000"/>
                </a:solidFill>
                <a:latin typeface="Calibri"/>
                <a:ea typeface="Calibri"/>
                <a:cs typeface="Calibri"/>
                <a:sym typeface="Calibri"/>
              </a:defRPr>
            </a:lvl1pPr>
          </a:lstStyle>
          <a:p>
            <a:pPr lvl="0">
              <a:defRPr sz="1800"/>
            </a:pPr>
            <a:r>
              <a:rPr sz="6200"/>
              <a:t>タイトルテキスト</a:t>
            </a:r>
          </a:p>
        </p:txBody>
      </p:sp>
      <p:sp>
        <p:nvSpPr>
          <p:cNvPr id="147" name="Shape 147"/>
          <p:cNvSpPr>
            <a:spLocks noGrp="1"/>
          </p:cNvSpPr>
          <p:nvPr>
            <p:ph type="body" idx="1"/>
          </p:nvPr>
        </p:nvSpPr>
        <p:spPr>
          <a:xfrm>
            <a:off x="1950719" y="5527040"/>
            <a:ext cx="9103361" cy="4226561"/>
          </a:xfrm>
          <a:prstGeom prst="rect">
            <a:avLst/>
          </a:prstGeom>
        </p:spPr>
        <p:txBody>
          <a:bodyPr/>
          <a:lstStyle>
            <a:lvl1pPr marL="0" indent="0" algn="ctr">
              <a:spcBef>
                <a:spcPts val="700"/>
              </a:spcBef>
              <a:buSzTx/>
              <a:buFontTx/>
              <a:buNone/>
              <a:defRPr sz="4400">
                <a:solidFill>
                  <a:srgbClr val="888888"/>
                </a:solidFill>
                <a:latin typeface="Calibri"/>
                <a:ea typeface="Calibri"/>
                <a:cs typeface="Calibri"/>
                <a:sym typeface="Calibri"/>
              </a:defRPr>
            </a:lvl1pPr>
            <a:lvl2pPr marL="0" indent="457200" algn="ctr">
              <a:spcBef>
                <a:spcPts val="700"/>
              </a:spcBef>
              <a:buSzTx/>
              <a:buFontTx/>
              <a:buNone/>
              <a:defRPr sz="4400">
                <a:solidFill>
                  <a:srgbClr val="888888"/>
                </a:solidFill>
                <a:latin typeface="Calibri"/>
                <a:ea typeface="Calibri"/>
                <a:cs typeface="Calibri"/>
                <a:sym typeface="Calibri"/>
              </a:defRPr>
            </a:lvl2pPr>
            <a:lvl3pPr marL="0" indent="914400" algn="ctr">
              <a:spcBef>
                <a:spcPts val="700"/>
              </a:spcBef>
              <a:buSzTx/>
              <a:buFontTx/>
              <a:buNone/>
              <a:defRPr sz="4400">
                <a:solidFill>
                  <a:srgbClr val="888888"/>
                </a:solidFill>
                <a:latin typeface="Calibri"/>
                <a:ea typeface="Calibri"/>
                <a:cs typeface="Calibri"/>
                <a:sym typeface="Calibri"/>
              </a:defRPr>
            </a:lvl3pPr>
            <a:lvl4pPr marL="0" indent="1371600" algn="ctr">
              <a:spcBef>
                <a:spcPts val="700"/>
              </a:spcBef>
              <a:buSzTx/>
              <a:buFontTx/>
              <a:buNone/>
              <a:defRPr sz="4400">
                <a:solidFill>
                  <a:srgbClr val="888888"/>
                </a:solidFill>
                <a:latin typeface="Calibri"/>
                <a:ea typeface="Calibri"/>
                <a:cs typeface="Calibri"/>
                <a:sym typeface="Calibri"/>
              </a:defRPr>
            </a:lvl4pPr>
            <a:lvl5pPr marL="0" indent="1828800" algn="ctr">
              <a:spcBef>
                <a:spcPts val="700"/>
              </a:spcBef>
              <a:buSzTx/>
              <a:buFontTx/>
              <a:buNone/>
              <a:defRPr sz="4400">
                <a:solidFill>
                  <a:srgbClr val="888888"/>
                </a:solidFill>
                <a:latin typeface="Calibri"/>
                <a:ea typeface="Calibri"/>
                <a:cs typeface="Calibri"/>
                <a:sym typeface="Calibri"/>
              </a:defRPr>
            </a:lvl5pPr>
          </a:lstStyle>
          <a:p>
            <a:pPr lvl="0">
              <a:defRPr sz="1800">
                <a:solidFill>
                  <a:srgbClr val="000000"/>
                </a:solidFill>
              </a:defRPr>
            </a:pPr>
            <a:r>
              <a:rPr sz="4400">
                <a:solidFill>
                  <a:srgbClr val="888888"/>
                </a:solidFill>
              </a:rPr>
              <a:t>本文レベル1</a:t>
            </a:r>
          </a:p>
          <a:p>
            <a:pPr lvl="1">
              <a:defRPr sz="1800">
                <a:solidFill>
                  <a:srgbClr val="000000"/>
                </a:solidFill>
              </a:defRPr>
            </a:pPr>
            <a:r>
              <a:rPr sz="4400">
                <a:solidFill>
                  <a:srgbClr val="888888"/>
                </a:solidFill>
              </a:rPr>
              <a:t>本文レベル2</a:t>
            </a:r>
          </a:p>
          <a:p>
            <a:pPr lvl="2">
              <a:defRPr sz="1800">
                <a:solidFill>
                  <a:srgbClr val="000000"/>
                </a:solidFill>
              </a:defRPr>
            </a:pPr>
            <a:r>
              <a:rPr sz="4400">
                <a:solidFill>
                  <a:srgbClr val="888888"/>
                </a:solidFill>
              </a:rPr>
              <a:t>本文レベル3</a:t>
            </a:r>
          </a:p>
          <a:p>
            <a:pPr lvl="3">
              <a:defRPr sz="1800">
                <a:solidFill>
                  <a:srgbClr val="000000"/>
                </a:solidFill>
              </a:defRPr>
            </a:pPr>
            <a:r>
              <a:rPr sz="4400">
                <a:solidFill>
                  <a:srgbClr val="888888"/>
                </a:solidFill>
              </a:rPr>
              <a:t>本文レベル4</a:t>
            </a:r>
          </a:p>
          <a:p>
            <a:pPr lvl="4">
              <a:defRPr sz="1800">
                <a:solidFill>
                  <a:srgbClr val="000000"/>
                </a:solidFill>
              </a:defRPr>
            </a:pPr>
            <a:r>
              <a:rPr sz="4400">
                <a:solidFill>
                  <a:srgbClr val="888888"/>
                </a:solidFill>
              </a:rPr>
              <a:t>本文レベル 5</a:t>
            </a:r>
          </a:p>
        </p:txBody>
      </p:sp>
      <p:sp>
        <p:nvSpPr>
          <p:cNvPr id="148" name="Shape 148"/>
          <p:cNvSpPr>
            <a:spLocks noGrp="1"/>
          </p:cNvSpPr>
          <p:nvPr>
            <p:ph type="sldNum" sz="quarter" idx="2"/>
          </p:nvPr>
        </p:nvSpPr>
        <p:spPr>
          <a:xfrm>
            <a:off x="9320107" y="9114112"/>
            <a:ext cx="3034454" cy="371349"/>
          </a:xfrm>
          <a:prstGeom prst="rect">
            <a:avLst/>
          </a:prstGeom>
        </p:spPr>
        <p:txBody>
          <a:bodyPr anchor="ctr"/>
          <a:lstStyle>
            <a:lvl1pPr>
              <a:defRPr b="0">
                <a:solidFill>
                  <a:srgbClr val="888888"/>
                </a:solidFill>
                <a:latin typeface="Calibri"/>
                <a:ea typeface="Calibri"/>
                <a:cs typeface="Calibri"/>
                <a:sym typeface="Calibri"/>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150" name="Shape 150"/>
          <p:cNvSpPr>
            <a:spLocks noGrp="1"/>
          </p:cNvSpPr>
          <p:nvPr>
            <p:ph type="title"/>
          </p:nvPr>
        </p:nvSpPr>
        <p:spPr>
          <a:xfrm>
            <a:off x="650239" y="130952"/>
            <a:ext cx="11704322" cy="2144888"/>
          </a:xfrm>
          <a:prstGeom prst="rect">
            <a:avLst/>
          </a:prstGeom>
        </p:spPr>
        <p:txBody>
          <a:bodyPr/>
          <a:lstStyle>
            <a:lvl1pPr>
              <a:defRPr sz="6200" b="0">
                <a:solidFill>
                  <a:srgbClr val="000000"/>
                </a:solidFill>
                <a:latin typeface="Calibri"/>
                <a:ea typeface="Calibri"/>
                <a:cs typeface="Calibri"/>
                <a:sym typeface="Calibri"/>
              </a:defRPr>
            </a:lvl1pPr>
          </a:lstStyle>
          <a:p>
            <a:pPr lvl="0">
              <a:defRPr sz="1800"/>
            </a:pPr>
            <a:r>
              <a:rPr sz="6200"/>
              <a:t>タイトルテキスト</a:t>
            </a:r>
          </a:p>
        </p:txBody>
      </p:sp>
      <p:sp>
        <p:nvSpPr>
          <p:cNvPr id="151" name="Shape 151"/>
          <p:cNvSpPr>
            <a:spLocks noGrp="1"/>
          </p:cNvSpPr>
          <p:nvPr>
            <p:ph type="body" idx="1"/>
          </p:nvPr>
        </p:nvSpPr>
        <p:spPr>
          <a:xfrm>
            <a:off x="650239" y="2275839"/>
            <a:ext cx="11704322" cy="7477761"/>
          </a:xfrm>
          <a:prstGeom prst="rect">
            <a:avLst/>
          </a:prstGeom>
        </p:spPr>
        <p:txBody>
          <a:bodyPr/>
          <a:lstStyle>
            <a:lvl1pPr marL="471487" indent="-471487">
              <a:spcBef>
                <a:spcPts val="700"/>
              </a:spcBef>
              <a:defRPr sz="4400">
                <a:solidFill>
                  <a:srgbClr val="000000"/>
                </a:solidFill>
                <a:latin typeface="Calibri"/>
                <a:ea typeface="Calibri"/>
                <a:cs typeface="Calibri"/>
                <a:sym typeface="Calibri"/>
              </a:defRPr>
            </a:lvl1pPr>
            <a:lvl2pPr marL="906235" indent="-449035">
              <a:spcBef>
                <a:spcPts val="700"/>
              </a:spcBef>
              <a:defRPr sz="4400">
                <a:solidFill>
                  <a:srgbClr val="000000"/>
                </a:solidFill>
                <a:latin typeface="Calibri"/>
                <a:ea typeface="Calibri"/>
                <a:cs typeface="Calibri"/>
                <a:sym typeface="Calibri"/>
              </a:defRPr>
            </a:lvl2pPr>
            <a:lvl3pPr marL="1333500" indent="-419100">
              <a:spcBef>
                <a:spcPts val="700"/>
              </a:spcBef>
              <a:defRPr sz="4400">
                <a:solidFill>
                  <a:srgbClr val="000000"/>
                </a:solidFill>
                <a:latin typeface="Calibri"/>
                <a:ea typeface="Calibri"/>
                <a:cs typeface="Calibri"/>
                <a:sym typeface="Calibri"/>
              </a:defRPr>
            </a:lvl3pPr>
            <a:lvl4pPr marL="1874520" indent="-502920">
              <a:spcBef>
                <a:spcPts val="700"/>
              </a:spcBef>
              <a:defRPr sz="4400">
                <a:solidFill>
                  <a:srgbClr val="000000"/>
                </a:solidFill>
                <a:latin typeface="Calibri"/>
                <a:ea typeface="Calibri"/>
                <a:cs typeface="Calibri"/>
                <a:sym typeface="Calibri"/>
              </a:defRPr>
            </a:lvl4pPr>
            <a:lvl5pPr marL="2331720" indent="-502920">
              <a:spcBef>
                <a:spcPts val="700"/>
              </a:spcBef>
              <a:defRPr sz="4400">
                <a:solidFill>
                  <a:srgbClr val="000000"/>
                </a:solidFill>
                <a:latin typeface="Calibri"/>
                <a:ea typeface="Calibri"/>
                <a:cs typeface="Calibri"/>
                <a:sym typeface="Calibri"/>
              </a:defRPr>
            </a:lvl5pPr>
          </a:lstStyle>
          <a:p>
            <a:pPr lvl="0">
              <a:defRPr sz="1800"/>
            </a:pPr>
            <a:r>
              <a:rPr sz="4400"/>
              <a:t>本文レベル1</a:t>
            </a:r>
          </a:p>
          <a:p>
            <a:pPr lvl="1">
              <a:defRPr sz="1800"/>
            </a:pPr>
            <a:r>
              <a:rPr sz="4400"/>
              <a:t>本文レベル2</a:t>
            </a:r>
          </a:p>
          <a:p>
            <a:pPr lvl="2">
              <a:defRPr sz="1800"/>
            </a:pPr>
            <a:r>
              <a:rPr sz="4400"/>
              <a:t>本文レベル3</a:t>
            </a:r>
          </a:p>
          <a:p>
            <a:pPr lvl="3">
              <a:defRPr sz="1800"/>
            </a:pPr>
            <a:r>
              <a:rPr sz="4400"/>
              <a:t>本文レベル4</a:t>
            </a:r>
          </a:p>
          <a:p>
            <a:pPr lvl="4">
              <a:defRPr sz="1800"/>
            </a:pPr>
            <a:r>
              <a:rPr sz="4400"/>
              <a:t>本文レベル 5</a:t>
            </a:r>
          </a:p>
        </p:txBody>
      </p:sp>
      <p:sp>
        <p:nvSpPr>
          <p:cNvPr id="152" name="Shape 152"/>
          <p:cNvSpPr>
            <a:spLocks noGrp="1"/>
          </p:cNvSpPr>
          <p:nvPr>
            <p:ph type="sldNum" sz="quarter" idx="2"/>
          </p:nvPr>
        </p:nvSpPr>
        <p:spPr>
          <a:xfrm>
            <a:off x="9320107" y="9114112"/>
            <a:ext cx="3034454" cy="371349"/>
          </a:xfrm>
          <a:prstGeom prst="rect">
            <a:avLst/>
          </a:prstGeom>
        </p:spPr>
        <p:txBody>
          <a:bodyPr anchor="ctr"/>
          <a:lstStyle>
            <a:lvl1pPr>
              <a:defRPr b="0">
                <a:solidFill>
                  <a:srgbClr val="888888"/>
                </a:solidFill>
                <a:latin typeface="Calibri"/>
                <a:ea typeface="Calibri"/>
                <a:cs typeface="Calibri"/>
                <a:sym typeface="Calibri"/>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タイトル スライド">
    <p:spTree>
      <p:nvGrpSpPr>
        <p:cNvPr id="1" name=""/>
        <p:cNvGrpSpPr/>
        <p:nvPr/>
      </p:nvGrpSpPr>
      <p:grpSpPr>
        <a:xfrm>
          <a:off x="0" y="0"/>
          <a:ext cx="0" cy="0"/>
          <a:chOff x="0" y="0"/>
          <a:chExt cx="0" cy="0"/>
        </a:xfrm>
      </p:grpSpPr>
      <p:sp>
        <p:nvSpPr>
          <p:cNvPr id="154" name="Shape 154"/>
          <p:cNvSpPr>
            <a:spLocks noGrp="1"/>
          </p:cNvSpPr>
          <p:nvPr>
            <p:ph type="title"/>
          </p:nvPr>
        </p:nvSpPr>
        <p:spPr>
          <a:xfrm>
            <a:off x="975359" y="1528729"/>
            <a:ext cx="11054082" cy="3262062"/>
          </a:xfrm>
          <a:prstGeom prst="rect">
            <a:avLst/>
          </a:prstGeom>
        </p:spPr>
        <p:txBody>
          <a:bodyPr/>
          <a:lstStyle>
            <a:lvl1pPr>
              <a:defRPr sz="4400"/>
            </a:lvl1pPr>
          </a:lstStyle>
          <a:p>
            <a:pPr lvl="0">
              <a:defRPr sz="1800" b="0">
                <a:solidFill>
                  <a:srgbClr val="000000"/>
                </a:solidFill>
              </a:defRPr>
            </a:pPr>
            <a:r>
              <a:rPr sz="4400" b="1">
                <a:solidFill>
                  <a:srgbClr val="000090"/>
                </a:solidFill>
              </a:rPr>
              <a:t>タイトルテキスト</a:t>
            </a:r>
          </a:p>
        </p:txBody>
      </p:sp>
      <p:sp>
        <p:nvSpPr>
          <p:cNvPr id="155" name="Shape 155"/>
          <p:cNvSpPr>
            <a:spLocks noGrp="1"/>
          </p:cNvSpPr>
          <p:nvPr>
            <p:ph type="body" idx="1"/>
          </p:nvPr>
        </p:nvSpPr>
        <p:spPr>
          <a:xfrm>
            <a:off x="975359" y="4790789"/>
            <a:ext cx="11054082" cy="3942727"/>
          </a:xfrm>
          <a:prstGeom prst="rect">
            <a:avLst/>
          </a:prstGeom>
        </p:spPr>
        <p:txBody>
          <a:bodyPr anchor="ctr"/>
          <a:lstStyle>
            <a:lvl1pPr marL="0" indent="0" algn="ctr">
              <a:buSzTx/>
              <a:buFontTx/>
              <a:buNone/>
              <a:defRPr sz="2800"/>
            </a:lvl1pPr>
            <a:lvl2pPr marL="0" indent="457200" algn="ctr">
              <a:buSzTx/>
              <a:buFontTx/>
              <a:buNone/>
              <a:defRPr sz="2800"/>
            </a:lvl2pPr>
            <a:lvl3pPr marL="0" indent="914400" algn="ctr">
              <a:buSzTx/>
              <a:buFontTx/>
              <a:buNone/>
              <a:defRPr sz="2800"/>
            </a:lvl3pPr>
            <a:lvl4pPr marL="0" indent="1371600" algn="ctr">
              <a:buSzTx/>
              <a:buFontTx/>
              <a:buNone/>
              <a:defRPr sz="2800"/>
            </a:lvl4pPr>
            <a:lvl5pPr marL="0" indent="1828800" algn="ctr">
              <a:buSzTx/>
              <a:buFontTx/>
              <a:buNone/>
              <a:defRPr sz="2800"/>
            </a:lvl5pPr>
          </a:lstStyle>
          <a:p>
            <a:pPr lvl="0">
              <a:defRPr sz="1800">
                <a:solidFill>
                  <a:srgbClr val="000000"/>
                </a:solidFill>
              </a:defRPr>
            </a:pPr>
            <a:r>
              <a:rPr sz="2800">
                <a:solidFill>
                  <a:srgbClr val="4A452A"/>
                </a:solidFill>
              </a:rPr>
              <a:t>本文レベル1</a:t>
            </a:r>
          </a:p>
          <a:p>
            <a:pPr lvl="1">
              <a:defRPr sz="1800">
                <a:solidFill>
                  <a:srgbClr val="000000"/>
                </a:solidFill>
              </a:defRPr>
            </a:pPr>
            <a:r>
              <a:rPr sz="2800">
                <a:solidFill>
                  <a:srgbClr val="4A452A"/>
                </a:solidFill>
              </a:rPr>
              <a:t>本文レベル2</a:t>
            </a:r>
          </a:p>
          <a:p>
            <a:pPr lvl="2">
              <a:defRPr sz="1800">
                <a:solidFill>
                  <a:srgbClr val="000000"/>
                </a:solidFill>
              </a:defRPr>
            </a:pPr>
            <a:r>
              <a:rPr sz="2800">
                <a:solidFill>
                  <a:srgbClr val="4A452A"/>
                </a:solidFill>
              </a:rPr>
              <a:t>本文レベル3</a:t>
            </a:r>
          </a:p>
          <a:p>
            <a:pPr lvl="3">
              <a:defRPr sz="1800">
                <a:solidFill>
                  <a:srgbClr val="000000"/>
                </a:solidFill>
              </a:defRPr>
            </a:pPr>
            <a:r>
              <a:rPr sz="2800">
                <a:solidFill>
                  <a:srgbClr val="4A452A"/>
                </a:solidFill>
              </a:rPr>
              <a:t>本文レベル4</a:t>
            </a:r>
          </a:p>
          <a:p>
            <a:pPr lvl="4">
              <a:defRPr sz="1800">
                <a:solidFill>
                  <a:srgbClr val="000000"/>
                </a:solidFill>
              </a:defRPr>
            </a:pPr>
            <a:r>
              <a:rPr sz="2800">
                <a:solidFill>
                  <a:srgbClr val="4A452A"/>
                </a:solidFill>
              </a:rPr>
              <a:t>本文レベル 5</a:t>
            </a:r>
          </a:p>
        </p:txBody>
      </p:sp>
      <p:sp>
        <p:nvSpPr>
          <p:cNvPr id="156" name="Shape 156"/>
          <p:cNvSpPr>
            <a:spLocks noGrp="1"/>
          </p:cNvSpPr>
          <p:nvPr>
            <p:ph type="sldNum" sz="quarter" idx="2"/>
          </p:nvPr>
        </p:nvSpPr>
        <p:spPr>
          <a:xfrm>
            <a:off x="11399587" y="9344953"/>
            <a:ext cx="1605213" cy="451109"/>
          </a:xfrm>
          <a:prstGeom prst="rect">
            <a:avLst/>
          </a:prstGeom>
        </p:spPr>
        <p:txBody>
          <a:bodyPr anchor="t"/>
          <a:lstStyle>
            <a:lvl1pPr>
              <a:defRPr sz="2200"/>
            </a:lvl1pPr>
          </a:lstStyle>
          <a:p>
            <a:pPr lvl="0"/>
            <a:fld id="{86CB4B4D-7CA3-9044-876B-883B54F8677D}" type="slidenum">
              <a:t>‹#›</a:t>
            </a:fld>
            <a:endParaRPr/>
          </a:p>
        </p:txBody>
      </p:sp>
      <p:pic>
        <p:nvPicPr>
          <p:cNvPr id="157" name="image1.jpg" descr="D:\ILC.jpg"/>
          <p:cNvPicPr/>
          <p:nvPr/>
        </p:nvPicPr>
        <p:blipFill>
          <a:blip r:embed="rId2">
            <a:extLst/>
          </a:blip>
          <a:stretch>
            <a:fillRect/>
          </a:stretch>
        </p:blipFill>
        <p:spPr>
          <a:xfrm>
            <a:off x="-1" y="4703513"/>
            <a:ext cx="13050721" cy="5085313"/>
          </a:xfrm>
          <a:prstGeom prst="rect">
            <a:avLst/>
          </a:prstGeom>
          <a:ln w="12700">
            <a:miter lim="400000"/>
          </a:ln>
        </p:spPr>
      </p:pic>
    </p:spTree>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标题与项目符号">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9" name="Shape 159"/>
          <p:cNvSpPr>
            <a:spLocks noGrp="1"/>
          </p:cNvSpPr>
          <p:nvPr>
            <p:ph type="title"/>
          </p:nvPr>
        </p:nvSpPr>
        <p:spPr>
          <a:xfrm>
            <a:off x="1524000" y="254000"/>
            <a:ext cx="10464800" cy="2349500"/>
          </a:xfrm>
          <a:prstGeom prst="rect">
            <a:avLst/>
          </a:prstGeom>
          <a:effectLst>
            <a:outerShdw dir="5400000" rotWithShape="0">
              <a:srgbClr val="FFFFFF"/>
            </a:outerShdw>
          </a:effectLst>
        </p:spPr>
        <p:txBody>
          <a:bodyPr lIns="0" tIns="0" rIns="0" bIns="0">
            <a:noAutofit/>
          </a:bodyPr>
          <a:lstStyle>
            <a:lvl1pPr defTabSz="584200">
              <a:defRPr sz="7600" b="0">
                <a:solidFill>
                  <a:srgbClr val="6E603B"/>
                </a:solidFill>
                <a:latin typeface="American Typewriter"/>
                <a:ea typeface="American Typewriter"/>
                <a:cs typeface="American Typewriter"/>
                <a:sym typeface="American Typewriter"/>
              </a:defRPr>
            </a:lvl1pPr>
          </a:lstStyle>
          <a:p>
            <a:pPr lvl="0">
              <a:defRPr sz="1800">
                <a:solidFill>
                  <a:srgbClr val="000000"/>
                </a:solidFill>
              </a:defRPr>
            </a:pPr>
            <a:r>
              <a:rPr sz="7600">
                <a:solidFill>
                  <a:srgbClr val="6E603B"/>
                </a:solidFill>
              </a:rPr>
              <a:t>タイトルテキスト</a:t>
            </a:r>
          </a:p>
        </p:txBody>
      </p:sp>
      <p:sp>
        <p:nvSpPr>
          <p:cNvPr id="160" name="Shape 160"/>
          <p:cNvSpPr>
            <a:spLocks noGrp="1"/>
          </p:cNvSpPr>
          <p:nvPr>
            <p:ph type="body" idx="1"/>
          </p:nvPr>
        </p:nvSpPr>
        <p:spPr>
          <a:xfrm>
            <a:off x="1524000" y="2730500"/>
            <a:ext cx="10464800" cy="6032500"/>
          </a:xfrm>
          <a:prstGeom prst="rect">
            <a:avLst/>
          </a:prstGeom>
        </p:spPr>
        <p:txBody>
          <a:bodyPr lIns="0" tIns="0" rIns="0" bIns="0" anchor="ctr">
            <a:noAutofit/>
          </a:bodyPr>
          <a:lstStyle>
            <a:lvl1pPr marL="751805" indent="-434305" defTabSz="584200">
              <a:spcBef>
                <a:spcPts val="3400"/>
              </a:spcBef>
              <a:buSzPct val="45000"/>
              <a:buFont typeface="American Typewriter"/>
              <a:buBlip>
                <a:blip r:embed="rId3"/>
              </a:buBlip>
              <a:defRPr sz="3400">
                <a:solidFill>
                  <a:srgbClr val="93741C"/>
                </a:solidFill>
                <a:latin typeface="Palatino"/>
                <a:ea typeface="Palatino"/>
                <a:cs typeface="Palatino"/>
                <a:sym typeface="Palatino"/>
              </a:defRPr>
            </a:lvl1pPr>
            <a:lvl2pPr marL="1196305" indent="-434305" defTabSz="584200">
              <a:spcBef>
                <a:spcPts val="3400"/>
              </a:spcBef>
              <a:buSzPct val="45000"/>
              <a:buFont typeface="American Typewriter"/>
              <a:buBlip>
                <a:blip r:embed="rId3"/>
              </a:buBlip>
              <a:defRPr sz="3400">
                <a:solidFill>
                  <a:srgbClr val="93741C"/>
                </a:solidFill>
                <a:latin typeface="Palatino"/>
                <a:ea typeface="Palatino"/>
                <a:cs typeface="Palatino"/>
                <a:sym typeface="Palatino"/>
              </a:defRPr>
            </a:lvl2pPr>
            <a:lvl3pPr marL="1640805" indent="-434305" defTabSz="584200">
              <a:spcBef>
                <a:spcPts val="3400"/>
              </a:spcBef>
              <a:buSzPct val="45000"/>
              <a:buFont typeface="American Typewriter"/>
              <a:buBlip>
                <a:blip r:embed="rId3"/>
              </a:buBlip>
              <a:defRPr sz="3400">
                <a:solidFill>
                  <a:srgbClr val="93741C"/>
                </a:solidFill>
                <a:latin typeface="Palatino"/>
                <a:ea typeface="Palatino"/>
                <a:cs typeface="Palatino"/>
                <a:sym typeface="Palatino"/>
              </a:defRPr>
            </a:lvl3pPr>
            <a:lvl4pPr marL="2085305" indent="-434305" defTabSz="584200">
              <a:spcBef>
                <a:spcPts val="3400"/>
              </a:spcBef>
              <a:buSzPct val="45000"/>
              <a:buFont typeface="American Typewriter"/>
              <a:buBlip>
                <a:blip r:embed="rId3"/>
              </a:buBlip>
              <a:defRPr sz="3400">
                <a:solidFill>
                  <a:srgbClr val="93741C"/>
                </a:solidFill>
                <a:latin typeface="Palatino"/>
                <a:ea typeface="Palatino"/>
                <a:cs typeface="Palatino"/>
                <a:sym typeface="Palatino"/>
              </a:defRPr>
            </a:lvl4pPr>
            <a:lvl5pPr marL="2529805" indent="-434305" defTabSz="584200">
              <a:spcBef>
                <a:spcPts val="3400"/>
              </a:spcBef>
              <a:buSzPct val="45000"/>
              <a:buFont typeface="American Typewriter"/>
              <a:buBlip>
                <a:blip r:embed="rId3"/>
              </a:buBlip>
              <a:defRPr sz="3400">
                <a:solidFill>
                  <a:srgbClr val="93741C"/>
                </a:solidFill>
                <a:latin typeface="Palatino"/>
                <a:ea typeface="Palatino"/>
                <a:cs typeface="Palatino"/>
                <a:sym typeface="Palatino"/>
              </a:defRPr>
            </a:lvl5pPr>
          </a:lstStyle>
          <a:p>
            <a:pPr lvl="0">
              <a:defRPr sz="1800">
                <a:solidFill>
                  <a:srgbClr val="000000"/>
                </a:solidFill>
              </a:defRPr>
            </a:pPr>
            <a:r>
              <a:rPr sz="3400">
                <a:solidFill>
                  <a:srgbClr val="93741C"/>
                </a:solidFill>
              </a:rPr>
              <a:t>本文レベル1</a:t>
            </a:r>
          </a:p>
          <a:p>
            <a:pPr lvl="1">
              <a:defRPr sz="1800">
                <a:solidFill>
                  <a:srgbClr val="000000"/>
                </a:solidFill>
              </a:defRPr>
            </a:pPr>
            <a:r>
              <a:rPr sz="3400">
                <a:solidFill>
                  <a:srgbClr val="93741C"/>
                </a:solidFill>
              </a:rPr>
              <a:t>本文レベル2</a:t>
            </a:r>
          </a:p>
          <a:p>
            <a:pPr lvl="2">
              <a:defRPr sz="1800">
                <a:solidFill>
                  <a:srgbClr val="000000"/>
                </a:solidFill>
              </a:defRPr>
            </a:pPr>
            <a:r>
              <a:rPr sz="3400">
                <a:solidFill>
                  <a:srgbClr val="93741C"/>
                </a:solidFill>
              </a:rPr>
              <a:t>本文レベル3</a:t>
            </a:r>
          </a:p>
          <a:p>
            <a:pPr lvl="3">
              <a:defRPr sz="1800">
                <a:solidFill>
                  <a:srgbClr val="000000"/>
                </a:solidFill>
              </a:defRPr>
            </a:pPr>
            <a:r>
              <a:rPr sz="3400">
                <a:solidFill>
                  <a:srgbClr val="93741C"/>
                </a:solidFill>
              </a:rPr>
              <a:t>本文レベル4</a:t>
            </a:r>
          </a:p>
          <a:p>
            <a:pPr lvl="4">
              <a:defRPr sz="1800">
                <a:solidFill>
                  <a:srgbClr val="000000"/>
                </a:solidFill>
              </a:defRPr>
            </a:pPr>
            <a:r>
              <a:rPr sz="3400">
                <a:solidFill>
                  <a:srgbClr val="93741C"/>
                </a:solidFill>
              </a:rPr>
              <a:t>本文レベル 5</a:t>
            </a:r>
          </a:p>
        </p:txBody>
      </p:sp>
    </p:spTree>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162" name="Shape 162"/>
          <p:cNvSpPr>
            <a:spLocks noGrp="1"/>
          </p:cNvSpPr>
          <p:nvPr>
            <p:ph type="title"/>
          </p:nvPr>
        </p:nvSpPr>
        <p:spPr>
          <a:xfrm>
            <a:off x="1270000" y="254000"/>
            <a:ext cx="10452100" cy="1371600"/>
          </a:xfrm>
          <a:prstGeom prst="rect">
            <a:avLst/>
          </a:prstGeom>
        </p:spPr>
        <p:txBody>
          <a:bodyPr lIns="0" tIns="0" rIns="0" bIns="0">
            <a:noAutofit/>
          </a:bodyPr>
          <a:lstStyle>
            <a:lvl1pPr defTabSz="584200">
              <a:defRPr sz="6200">
                <a:solidFill>
                  <a:srgbClr val="000000"/>
                </a:solidFill>
                <a:latin typeface="Helvetica Neue"/>
                <a:ea typeface="Helvetica Neue"/>
                <a:cs typeface="Helvetica Neue"/>
                <a:sym typeface="Helvetica Neue"/>
              </a:defRPr>
            </a:lvl1pPr>
          </a:lstStyle>
          <a:p>
            <a:pPr lvl="0">
              <a:defRPr sz="1800" b="0"/>
            </a:pPr>
            <a:r>
              <a:rPr sz="6200" b="1"/>
              <a:t>タイトルテキスト</a:t>
            </a:r>
          </a:p>
        </p:txBody>
      </p:sp>
      <p:sp>
        <p:nvSpPr>
          <p:cNvPr id="163" name="Shape 163"/>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164" name="Shape 164"/>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166" name="Shape 166"/>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pic>
        <p:nvPicPr>
          <p:cNvPr id="167"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168" name="Shape 168"/>
          <p:cNvSpPr>
            <a:spLocks noGrp="1"/>
          </p:cNvSpPr>
          <p:nvPr>
            <p:ph type="sldNum" sz="quarter" idx="2"/>
          </p:nvPr>
        </p:nvSpPr>
        <p:spPr>
          <a:xfrm>
            <a:off x="11399587" y="9338682"/>
            <a:ext cx="1605213" cy="389270"/>
          </a:xfrm>
          <a:prstGeom prst="rect">
            <a:avLst/>
          </a:prstGeom>
        </p:spPr>
        <p:txBody>
          <a:bodyPr/>
          <a:lstStyle>
            <a:lvl1pPr>
              <a:defRPr sz="1800" b="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170" name="Shape 170"/>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pic>
        <p:nvPicPr>
          <p:cNvPr id="171"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172" name="Shape 172"/>
          <p:cNvSpPr>
            <a:spLocks noGrp="1"/>
          </p:cNvSpPr>
          <p:nvPr>
            <p:ph type="sldNum" sz="quarter" idx="2"/>
          </p:nvPr>
        </p:nvSpPr>
        <p:spPr>
          <a:xfrm>
            <a:off x="11399587" y="9338682"/>
            <a:ext cx="1605213" cy="389270"/>
          </a:xfrm>
          <a:prstGeom prst="rect">
            <a:avLst/>
          </a:prstGeom>
        </p:spPr>
        <p:txBody>
          <a:bodyPr/>
          <a:lstStyle>
            <a:lvl1pPr>
              <a:defRPr sz="1800" b="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17" name="Shape 17"/>
          <p:cNvSpPr>
            <a:spLocks noGrp="1"/>
          </p:cNvSpPr>
          <p:nvPr>
            <p:ph type="title"/>
          </p:nvPr>
        </p:nvSpPr>
        <p:spPr>
          <a:xfrm>
            <a:off x="952500" y="444500"/>
            <a:ext cx="11099800" cy="2159000"/>
          </a:xfrm>
          <a:prstGeom prst="rect">
            <a:avLst/>
          </a:prstGeom>
        </p:spPr>
        <p:txBody>
          <a:bodyPr lIns="0" tIns="0" rIns="0" bIns="0"/>
          <a:lstStyle>
            <a:lvl1pPr defTabSz="584200">
              <a:defRPr sz="8000" b="0">
                <a:solidFill>
                  <a:srgbClr val="000000"/>
                </a:solidFill>
                <a:latin typeface="+mn-lt"/>
                <a:ea typeface="+mn-ea"/>
                <a:cs typeface="+mn-cs"/>
                <a:sym typeface="ヒラギノ角ゴ ProN W3"/>
              </a:defRPr>
            </a:lvl1pPr>
          </a:lstStyle>
          <a:p>
            <a:pPr lvl="0">
              <a:defRPr sz="1800"/>
            </a:pPr>
            <a:r>
              <a:rPr sz="8000"/>
              <a:t>タイトルテキスト</a:t>
            </a:r>
          </a:p>
        </p:txBody>
      </p:sp>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174" name="Shape 174"/>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pic>
        <p:nvPicPr>
          <p:cNvPr id="175"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176" name="Shape 176"/>
          <p:cNvSpPr>
            <a:spLocks noGrp="1"/>
          </p:cNvSpPr>
          <p:nvPr>
            <p:ph type="sldNum" sz="quarter" idx="2"/>
          </p:nvPr>
        </p:nvSpPr>
        <p:spPr>
          <a:xfrm>
            <a:off x="11399587" y="9338682"/>
            <a:ext cx="1605213" cy="389270"/>
          </a:xfrm>
          <a:prstGeom prst="rect">
            <a:avLst/>
          </a:prstGeom>
        </p:spPr>
        <p:txBody>
          <a:bodyPr/>
          <a:lstStyle>
            <a:lvl1pPr>
              <a:defRPr sz="1800" b="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白紙">
    <p:spTree>
      <p:nvGrpSpPr>
        <p:cNvPr id="1" name=""/>
        <p:cNvGrpSpPr/>
        <p:nvPr/>
      </p:nvGrpSpPr>
      <p:grpSpPr>
        <a:xfrm>
          <a:off x="0" y="0"/>
          <a:ext cx="0" cy="0"/>
          <a:chOff x="0" y="0"/>
          <a:chExt cx="0" cy="0"/>
        </a:xfrm>
      </p:grpSpPr>
      <p:sp>
        <p:nvSpPr>
          <p:cNvPr id="178" name="Shape 178"/>
          <p:cNvSpPr>
            <a:spLocks noGrp="1"/>
          </p:cNvSpPr>
          <p:nvPr>
            <p:ph type="sldNum" sz="quarter" idx="2"/>
          </p:nvPr>
        </p:nvSpPr>
        <p:spPr>
          <a:xfrm>
            <a:off x="11399587" y="8981184"/>
            <a:ext cx="1605213" cy="746768"/>
          </a:xfrm>
          <a:prstGeom prst="rect">
            <a:avLst/>
          </a:prstGeom>
        </p:spPr>
        <p:txBody>
          <a:bodyPr/>
          <a:lstStyle>
            <a:lvl1pPr>
              <a:defRPr sz="440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白紙">
    <p:spTree>
      <p:nvGrpSpPr>
        <p:cNvPr id="1" name=""/>
        <p:cNvGrpSpPr/>
        <p:nvPr/>
      </p:nvGrpSpPr>
      <p:grpSpPr>
        <a:xfrm>
          <a:off x="0" y="0"/>
          <a:ext cx="0" cy="0"/>
          <a:chOff x="0" y="0"/>
          <a:chExt cx="0" cy="0"/>
        </a:xfrm>
      </p:grpSpPr>
      <p:sp>
        <p:nvSpPr>
          <p:cNvPr id="180" name="Shape 180"/>
          <p:cNvSpPr>
            <a:spLocks noGrp="1"/>
          </p:cNvSpPr>
          <p:nvPr>
            <p:ph type="sldNum" sz="quarter" idx="2"/>
          </p:nvPr>
        </p:nvSpPr>
        <p:spPr>
          <a:xfrm>
            <a:off x="11399587" y="8981184"/>
            <a:ext cx="1605213" cy="746768"/>
          </a:xfrm>
          <a:prstGeom prst="rect">
            <a:avLst/>
          </a:prstGeom>
        </p:spPr>
        <p:txBody>
          <a:bodyPr/>
          <a:lstStyle>
            <a:lvl1pPr>
              <a:defRPr sz="440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182" name="Shape 182"/>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pic>
        <p:nvPicPr>
          <p:cNvPr id="183"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184" name="Shape 184"/>
          <p:cNvSpPr>
            <a:spLocks noGrp="1"/>
          </p:cNvSpPr>
          <p:nvPr>
            <p:ph type="sldNum" sz="quarter" idx="2"/>
          </p:nvPr>
        </p:nvSpPr>
        <p:spPr>
          <a:xfrm>
            <a:off x="11399587" y="9338682"/>
            <a:ext cx="1605213" cy="389270"/>
          </a:xfrm>
          <a:prstGeom prst="rect">
            <a:avLst/>
          </a:prstGeom>
        </p:spPr>
        <p:txBody>
          <a:bodyPr/>
          <a:lstStyle>
            <a:lvl1pPr>
              <a:defRPr sz="1800" b="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186" name="Shape 186"/>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pic>
        <p:nvPicPr>
          <p:cNvPr id="187"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188" name="Shape 188"/>
          <p:cNvSpPr>
            <a:spLocks noGrp="1"/>
          </p:cNvSpPr>
          <p:nvPr>
            <p:ph type="sldNum" sz="quarter" idx="2"/>
          </p:nvPr>
        </p:nvSpPr>
        <p:spPr>
          <a:xfrm>
            <a:off x="11399587" y="9338682"/>
            <a:ext cx="1605213" cy="389270"/>
          </a:xfrm>
          <a:prstGeom prst="rect">
            <a:avLst/>
          </a:prstGeom>
        </p:spPr>
        <p:txBody>
          <a:bodyPr/>
          <a:lstStyle>
            <a:lvl1pPr>
              <a:defRPr sz="1800" b="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190" name="Shape 190"/>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pic>
        <p:nvPicPr>
          <p:cNvPr id="191"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192" name="Shape 192"/>
          <p:cNvSpPr>
            <a:spLocks noGrp="1"/>
          </p:cNvSpPr>
          <p:nvPr>
            <p:ph type="sldNum" sz="quarter" idx="2"/>
          </p:nvPr>
        </p:nvSpPr>
        <p:spPr>
          <a:xfrm>
            <a:off x="11399587" y="9338682"/>
            <a:ext cx="1605213" cy="389270"/>
          </a:xfrm>
          <a:prstGeom prst="rect">
            <a:avLst/>
          </a:prstGeom>
        </p:spPr>
        <p:txBody>
          <a:bodyPr/>
          <a:lstStyle>
            <a:lvl1pPr>
              <a:defRPr sz="1800" b="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194" name="Shape 194"/>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pic>
        <p:nvPicPr>
          <p:cNvPr id="195"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196" name="Shape 196"/>
          <p:cNvSpPr>
            <a:spLocks noGrp="1"/>
          </p:cNvSpPr>
          <p:nvPr>
            <p:ph type="sldNum" sz="quarter" idx="2"/>
          </p:nvPr>
        </p:nvSpPr>
        <p:spPr>
          <a:xfrm>
            <a:off x="11399587" y="9338682"/>
            <a:ext cx="1605213" cy="389270"/>
          </a:xfrm>
          <a:prstGeom prst="rect">
            <a:avLst/>
          </a:prstGeom>
        </p:spPr>
        <p:txBody>
          <a:bodyPr/>
          <a:lstStyle>
            <a:lvl1pPr>
              <a:defRPr sz="1800" b="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198" name="Shape 198"/>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pic>
        <p:nvPicPr>
          <p:cNvPr id="199"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200" name="Shape 200"/>
          <p:cNvSpPr>
            <a:spLocks noGrp="1"/>
          </p:cNvSpPr>
          <p:nvPr>
            <p:ph type="sldNum" sz="quarter" idx="2"/>
          </p:nvPr>
        </p:nvSpPr>
        <p:spPr>
          <a:xfrm>
            <a:off x="11399587" y="9338682"/>
            <a:ext cx="1605213" cy="389270"/>
          </a:xfrm>
          <a:prstGeom prst="rect">
            <a:avLst/>
          </a:prstGeom>
        </p:spPr>
        <p:txBody>
          <a:bodyPr/>
          <a:lstStyle>
            <a:lvl1pPr>
              <a:defRPr sz="1800" b="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202" name="Shape 202"/>
          <p:cNvSpPr>
            <a:spLocks noGrp="1"/>
          </p:cNvSpPr>
          <p:nvPr>
            <p:ph type="title"/>
          </p:nvPr>
        </p:nvSpPr>
        <p:spPr>
          <a:xfrm>
            <a:off x="1270000" y="254000"/>
            <a:ext cx="10452100" cy="1371600"/>
          </a:xfrm>
          <a:prstGeom prst="rect">
            <a:avLst/>
          </a:prstGeom>
        </p:spPr>
        <p:txBody>
          <a:bodyPr lIns="0" tIns="0" rIns="0" bIns="0">
            <a:noAutofit/>
          </a:bodyPr>
          <a:lstStyle>
            <a:lvl1pPr defTabSz="584200">
              <a:defRPr sz="6200">
                <a:solidFill>
                  <a:srgbClr val="000000"/>
                </a:solidFill>
                <a:latin typeface="Helvetica Neue"/>
                <a:ea typeface="Helvetica Neue"/>
                <a:cs typeface="Helvetica Neue"/>
                <a:sym typeface="Helvetica Neue"/>
              </a:defRPr>
            </a:lvl1pPr>
          </a:lstStyle>
          <a:p>
            <a:pPr lvl="0">
              <a:defRPr sz="1800" b="0"/>
            </a:pPr>
            <a:r>
              <a:rPr sz="6200" b="1"/>
              <a:t>タイトルテキスト</a:t>
            </a:r>
          </a:p>
        </p:txBody>
      </p:sp>
      <p:sp>
        <p:nvSpPr>
          <p:cNvPr id="203" name="Shape 203"/>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204" name="Shape 204"/>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タイトル スライド">
    <p:spTree>
      <p:nvGrpSpPr>
        <p:cNvPr id="1" name=""/>
        <p:cNvGrpSpPr/>
        <p:nvPr/>
      </p:nvGrpSpPr>
      <p:grpSpPr>
        <a:xfrm>
          <a:off x="0" y="0"/>
          <a:ext cx="0" cy="0"/>
          <a:chOff x="0" y="0"/>
          <a:chExt cx="0" cy="0"/>
        </a:xfrm>
      </p:grpSpPr>
      <p:sp>
        <p:nvSpPr>
          <p:cNvPr id="206" name="Shape 206"/>
          <p:cNvSpPr>
            <a:spLocks noGrp="1"/>
          </p:cNvSpPr>
          <p:nvPr>
            <p:ph type="title"/>
          </p:nvPr>
        </p:nvSpPr>
        <p:spPr>
          <a:xfrm>
            <a:off x="975359" y="1528729"/>
            <a:ext cx="11054082" cy="3262062"/>
          </a:xfrm>
          <a:prstGeom prst="rect">
            <a:avLst/>
          </a:prstGeom>
        </p:spPr>
        <p:txBody>
          <a:bodyPr/>
          <a:lstStyle>
            <a:lvl1pPr>
              <a:defRPr sz="4400"/>
            </a:lvl1pPr>
          </a:lstStyle>
          <a:p>
            <a:pPr lvl="0">
              <a:defRPr sz="1800" b="0">
                <a:solidFill>
                  <a:srgbClr val="000000"/>
                </a:solidFill>
              </a:defRPr>
            </a:pPr>
            <a:r>
              <a:rPr sz="4400" b="1">
                <a:solidFill>
                  <a:srgbClr val="000090"/>
                </a:solidFill>
              </a:rPr>
              <a:t>タイトルテキスト</a:t>
            </a:r>
          </a:p>
        </p:txBody>
      </p:sp>
      <p:sp>
        <p:nvSpPr>
          <p:cNvPr id="207" name="Shape 207"/>
          <p:cNvSpPr>
            <a:spLocks noGrp="1"/>
          </p:cNvSpPr>
          <p:nvPr>
            <p:ph type="body" idx="1"/>
          </p:nvPr>
        </p:nvSpPr>
        <p:spPr>
          <a:xfrm>
            <a:off x="975359" y="4790789"/>
            <a:ext cx="11054082" cy="3942727"/>
          </a:xfrm>
          <a:prstGeom prst="rect">
            <a:avLst/>
          </a:prstGeom>
        </p:spPr>
        <p:txBody>
          <a:bodyPr anchor="ctr"/>
          <a:lstStyle>
            <a:lvl1pPr marL="0" indent="0" algn="ctr">
              <a:buSzTx/>
              <a:buFontTx/>
              <a:buNone/>
              <a:defRPr sz="2800"/>
            </a:lvl1pPr>
            <a:lvl2pPr marL="0" indent="457200" algn="ctr">
              <a:buSzTx/>
              <a:buFontTx/>
              <a:buNone/>
              <a:defRPr sz="2800"/>
            </a:lvl2pPr>
            <a:lvl3pPr marL="0" indent="914400" algn="ctr">
              <a:buSzTx/>
              <a:buFontTx/>
              <a:buNone/>
              <a:defRPr sz="2800"/>
            </a:lvl3pPr>
            <a:lvl4pPr marL="0" indent="1371600" algn="ctr">
              <a:buSzTx/>
              <a:buFontTx/>
              <a:buNone/>
              <a:defRPr sz="2800"/>
            </a:lvl4pPr>
            <a:lvl5pPr marL="0" indent="1828800" algn="ctr">
              <a:buSzTx/>
              <a:buFontTx/>
              <a:buNone/>
              <a:defRPr sz="2800"/>
            </a:lvl5pPr>
          </a:lstStyle>
          <a:p>
            <a:pPr lvl="0">
              <a:defRPr sz="1800">
                <a:solidFill>
                  <a:srgbClr val="000000"/>
                </a:solidFill>
              </a:defRPr>
            </a:pPr>
            <a:r>
              <a:rPr sz="2800">
                <a:solidFill>
                  <a:srgbClr val="4A452A"/>
                </a:solidFill>
              </a:rPr>
              <a:t>本文レベル1</a:t>
            </a:r>
          </a:p>
          <a:p>
            <a:pPr lvl="1">
              <a:defRPr sz="1800">
                <a:solidFill>
                  <a:srgbClr val="000000"/>
                </a:solidFill>
              </a:defRPr>
            </a:pPr>
            <a:r>
              <a:rPr sz="2800">
                <a:solidFill>
                  <a:srgbClr val="4A452A"/>
                </a:solidFill>
              </a:rPr>
              <a:t>本文レベル2</a:t>
            </a:r>
          </a:p>
          <a:p>
            <a:pPr lvl="2">
              <a:defRPr sz="1800">
                <a:solidFill>
                  <a:srgbClr val="000000"/>
                </a:solidFill>
              </a:defRPr>
            </a:pPr>
            <a:r>
              <a:rPr sz="2800">
                <a:solidFill>
                  <a:srgbClr val="4A452A"/>
                </a:solidFill>
              </a:rPr>
              <a:t>本文レベル3</a:t>
            </a:r>
          </a:p>
          <a:p>
            <a:pPr lvl="3">
              <a:defRPr sz="1800">
                <a:solidFill>
                  <a:srgbClr val="000000"/>
                </a:solidFill>
              </a:defRPr>
            </a:pPr>
            <a:r>
              <a:rPr sz="2800">
                <a:solidFill>
                  <a:srgbClr val="4A452A"/>
                </a:solidFill>
              </a:rPr>
              <a:t>本文レベル4</a:t>
            </a:r>
          </a:p>
          <a:p>
            <a:pPr lvl="4">
              <a:defRPr sz="1800">
                <a:solidFill>
                  <a:srgbClr val="000000"/>
                </a:solidFill>
              </a:defRPr>
            </a:pPr>
            <a:r>
              <a:rPr sz="2800">
                <a:solidFill>
                  <a:srgbClr val="4A452A"/>
                </a:solidFill>
              </a:rPr>
              <a:t>本文レベル 5</a:t>
            </a:r>
          </a:p>
        </p:txBody>
      </p:sp>
      <p:sp>
        <p:nvSpPr>
          <p:cNvPr id="208" name="Shape 208"/>
          <p:cNvSpPr>
            <a:spLocks noGrp="1"/>
          </p:cNvSpPr>
          <p:nvPr>
            <p:ph type="sldNum" sz="quarter" idx="2"/>
          </p:nvPr>
        </p:nvSpPr>
        <p:spPr>
          <a:xfrm>
            <a:off x="11399587" y="9344953"/>
            <a:ext cx="1605213" cy="451109"/>
          </a:xfrm>
          <a:prstGeom prst="rect">
            <a:avLst/>
          </a:prstGeom>
        </p:spPr>
        <p:txBody>
          <a:bodyPr anchor="t"/>
          <a:lstStyle>
            <a:lvl1pPr>
              <a:defRPr sz="2200"/>
            </a:lvl1pPr>
          </a:lstStyle>
          <a:p>
            <a:pPr lvl="0"/>
            <a:fld id="{86CB4B4D-7CA3-9044-876B-883B54F8677D}" type="slidenum">
              <a:t>‹#›</a:t>
            </a:fld>
            <a:endParaRPr/>
          </a:p>
        </p:txBody>
      </p:sp>
      <p:pic>
        <p:nvPicPr>
          <p:cNvPr id="209" name="image1.jpg" descr="D:\ILC.jpg"/>
          <p:cNvPicPr/>
          <p:nvPr/>
        </p:nvPicPr>
        <p:blipFill>
          <a:blip r:embed="rId2">
            <a:extLst/>
          </a:blip>
          <a:stretch>
            <a:fillRect/>
          </a:stretch>
        </p:blipFill>
        <p:spPr>
          <a:xfrm>
            <a:off x="-1" y="4703513"/>
            <a:ext cx="13050721" cy="5085313"/>
          </a:xfrm>
          <a:prstGeom prst="rect">
            <a:avLst/>
          </a:prstGeom>
          <a:ln w="12700">
            <a:miter lim="400000"/>
          </a:ln>
        </p:spPr>
      </p:pic>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19" name="Shape 19"/>
          <p:cNvSpPr>
            <a:spLocks noGrp="1"/>
          </p:cNvSpPr>
          <p:nvPr>
            <p:ph type="title"/>
          </p:nvPr>
        </p:nvSpPr>
        <p:spPr>
          <a:xfrm>
            <a:off x="952500" y="444500"/>
            <a:ext cx="11099800" cy="2159000"/>
          </a:xfrm>
          <a:prstGeom prst="rect">
            <a:avLst/>
          </a:prstGeom>
        </p:spPr>
        <p:txBody>
          <a:bodyPr lIns="0" tIns="0" rIns="0" bIns="0"/>
          <a:lstStyle>
            <a:lvl1pPr defTabSz="584200">
              <a:defRPr sz="8000" b="0">
                <a:solidFill>
                  <a:srgbClr val="000000"/>
                </a:solidFill>
                <a:latin typeface="+mn-lt"/>
                <a:ea typeface="+mn-ea"/>
                <a:cs typeface="+mn-cs"/>
                <a:sym typeface="ヒラギノ角ゴ ProN W3"/>
              </a:defRPr>
            </a:lvl1pPr>
          </a:lstStyle>
          <a:p>
            <a:pPr lvl="0">
              <a:defRPr sz="1800"/>
            </a:pPr>
            <a:r>
              <a:rPr sz="8000"/>
              <a:t>タイトルテキスト</a:t>
            </a:r>
          </a:p>
        </p:txBody>
      </p:sp>
      <p:sp>
        <p:nvSpPr>
          <p:cNvPr id="20" name="Shape 20"/>
          <p:cNvSpPr>
            <a:spLocks noGrp="1"/>
          </p:cNvSpPr>
          <p:nvPr>
            <p:ph type="body" idx="1"/>
          </p:nvPr>
        </p:nvSpPr>
        <p:spPr>
          <a:xfrm>
            <a:off x="952500" y="2603500"/>
            <a:ext cx="11099800" cy="6286500"/>
          </a:xfrm>
          <a:prstGeom prst="rect">
            <a:avLst/>
          </a:prstGeom>
        </p:spPr>
        <p:txBody>
          <a:bodyPr lIns="0" tIns="0" rIns="0" bIns="0" anchor="ctr"/>
          <a:lstStyle>
            <a:lvl1pPr marL="444500" indent="-444500" defTabSz="584200">
              <a:spcBef>
                <a:spcPts val="4200"/>
              </a:spcBef>
              <a:buSzPct val="75000"/>
              <a:buFontTx/>
              <a:defRPr sz="3600">
                <a:solidFill>
                  <a:srgbClr val="000000"/>
                </a:solidFill>
                <a:latin typeface="+mn-lt"/>
                <a:ea typeface="+mn-ea"/>
                <a:cs typeface="+mn-cs"/>
                <a:sym typeface="ヒラギノ角ゴ ProN W3"/>
              </a:defRPr>
            </a:lvl1pPr>
            <a:lvl2pPr marL="889000" indent="-444500" defTabSz="584200">
              <a:spcBef>
                <a:spcPts val="4200"/>
              </a:spcBef>
              <a:buSzPct val="75000"/>
              <a:buFontTx/>
              <a:buChar char="•"/>
              <a:defRPr sz="3600">
                <a:solidFill>
                  <a:srgbClr val="000000"/>
                </a:solidFill>
                <a:latin typeface="+mn-lt"/>
                <a:ea typeface="+mn-ea"/>
                <a:cs typeface="+mn-cs"/>
                <a:sym typeface="ヒラギノ角ゴ ProN W3"/>
              </a:defRPr>
            </a:lvl2pPr>
            <a:lvl3pPr marL="1333500" indent="-444500" defTabSz="584200">
              <a:spcBef>
                <a:spcPts val="4200"/>
              </a:spcBef>
              <a:buSzPct val="75000"/>
              <a:buFontTx/>
              <a:defRPr sz="3600">
                <a:solidFill>
                  <a:srgbClr val="000000"/>
                </a:solidFill>
                <a:latin typeface="+mn-lt"/>
                <a:ea typeface="+mn-ea"/>
                <a:cs typeface="+mn-cs"/>
                <a:sym typeface="ヒラギノ角ゴ ProN W3"/>
              </a:defRPr>
            </a:lvl3pPr>
            <a:lvl4pPr marL="1778000" indent="-444500" defTabSz="584200">
              <a:spcBef>
                <a:spcPts val="4200"/>
              </a:spcBef>
              <a:buSzPct val="75000"/>
              <a:buFontTx/>
              <a:buChar char="•"/>
              <a:defRPr sz="3600">
                <a:solidFill>
                  <a:srgbClr val="000000"/>
                </a:solidFill>
                <a:latin typeface="+mn-lt"/>
                <a:ea typeface="+mn-ea"/>
                <a:cs typeface="+mn-cs"/>
                <a:sym typeface="ヒラギノ角ゴ ProN W3"/>
              </a:defRPr>
            </a:lvl4pPr>
            <a:lvl5pPr marL="2222500" indent="-444500" defTabSz="584200">
              <a:spcBef>
                <a:spcPts val="4200"/>
              </a:spcBef>
              <a:buSzPct val="75000"/>
              <a:buFontTx/>
              <a:buChar char="•"/>
              <a:defRPr sz="3600">
                <a:solidFill>
                  <a:srgbClr val="000000"/>
                </a:solidFill>
                <a:latin typeface="+mn-lt"/>
                <a:ea typeface="+mn-ea"/>
                <a:cs typeface="+mn-cs"/>
                <a:sym typeface="ヒラギノ角ゴ ProN W3"/>
              </a:defRPr>
            </a:lvl5pPr>
          </a:lstStyle>
          <a:p>
            <a:pPr lvl="0">
              <a:defRPr sz="1800"/>
            </a:pPr>
            <a:r>
              <a:rPr sz="3600"/>
              <a:t>本文レベル1</a:t>
            </a:r>
          </a:p>
          <a:p>
            <a:pPr lvl="1">
              <a:defRPr sz="1800"/>
            </a:pPr>
            <a:r>
              <a:rPr sz="3600"/>
              <a:t>本文レベル2</a:t>
            </a:r>
          </a:p>
          <a:p>
            <a:pPr lvl="2">
              <a:defRPr sz="1800"/>
            </a:pPr>
            <a:r>
              <a:rPr sz="3600"/>
              <a:t>本文レベル3</a:t>
            </a:r>
          </a:p>
          <a:p>
            <a:pPr lvl="3">
              <a:defRPr sz="1800"/>
            </a:pPr>
            <a:r>
              <a:rPr sz="3600"/>
              <a:t>本文レベル4</a:t>
            </a:r>
          </a:p>
          <a:p>
            <a:pPr lvl="4">
              <a:defRPr sz="1800"/>
            </a:pPr>
            <a:r>
              <a:rPr sz="3600"/>
              <a:t>本文レベル 5</a:t>
            </a:r>
          </a:p>
        </p:txBody>
      </p:sp>
    </p:spTree>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211" name="Shape 211"/>
          <p:cNvSpPr>
            <a:spLocks noGrp="1"/>
          </p:cNvSpPr>
          <p:nvPr>
            <p:ph type="title"/>
          </p:nvPr>
        </p:nvSpPr>
        <p:spPr>
          <a:xfrm>
            <a:off x="-1" y="1"/>
            <a:ext cx="13004803" cy="800907"/>
          </a:xfrm>
          <a:prstGeom prst="rect">
            <a:avLst/>
          </a:prstGeom>
        </p:spPr>
        <p:txBody>
          <a:bodyPr/>
          <a:lstStyle>
            <a:lvl1pPr>
              <a:defRPr sz="5400"/>
            </a:lvl1pPr>
          </a:lstStyle>
          <a:p>
            <a:pPr lvl="0">
              <a:defRPr sz="1800" b="0">
                <a:solidFill>
                  <a:srgbClr val="000000"/>
                </a:solidFill>
              </a:defRPr>
            </a:pPr>
            <a:r>
              <a:rPr sz="5400" b="1">
                <a:solidFill>
                  <a:srgbClr val="000090"/>
                </a:solidFill>
              </a:rPr>
              <a:t>タイトルテキスト</a:t>
            </a:r>
          </a:p>
        </p:txBody>
      </p:sp>
      <p:sp>
        <p:nvSpPr>
          <p:cNvPr id="212" name="Shape 212"/>
          <p:cNvSpPr/>
          <p:nvPr/>
        </p:nvSpPr>
        <p:spPr>
          <a:xfrm>
            <a:off x="-1" y="821033"/>
            <a:ext cx="13004803" cy="1"/>
          </a:xfrm>
          <a:prstGeom prst="line">
            <a:avLst/>
          </a:prstGeom>
          <a:ln w="3175">
            <a:solidFill>
              <a:srgbClr val="4C4C4C"/>
            </a:solidFill>
          </a:ln>
        </p:spPr>
        <p:txBody>
          <a:bodyPr lIns="65023" tIns="65023" rIns="65023" bIns="65023"/>
          <a:lstStyle/>
          <a:p>
            <a:pPr lvl="0" algn="l" defTabSz="457200">
              <a:defRPr sz="1400">
                <a:latin typeface="Helvetica"/>
                <a:ea typeface="Helvetica"/>
                <a:cs typeface="Helvetica"/>
                <a:sym typeface="Helvetica"/>
              </a:defRPr>
            </a:pPr>
            <a:endParaRPr/>
          </a:p>
        </p:txBody>
      </p:sp>
      <p:pic>
        <p:nvPicPr>
          <p:cNvPr id="213" name="image2.png" descr="index_e.gif"/>
          <p:cNvPicPr/>
          <p:nvPr/>
        </p:nvPicPr>
        <p:blipFill>
          <a:blip r:embed="rId2">
            <a:extLst/>
          </a:blip>
          <a:srcRect/>
          <a:stretch>
            <a:fillRect/>
          </a:stretch>
        </p:blipFill>
        <p:spPr>
          <a:xfrm>
            <a:off x="12063410" y="42085"/>
            <a:ext cx="958429" cy="705220"/>
          </a:xfrm>
          <a:prstGeom prst="rect">
            <a:avLst/>
          </a:prstGeom>
          <a:ln w="12700">
            <a:miter lim="400000"/>
          </a:ln>
        </p:spPr>
      </p:pic>
      <p:sp>
        <p:nvSpPr>
          <p:cNvPr id="214" name="Shape 214"/>
          <p:cNvSpPr>
            <a:spLocks noGrp="1"/>
          </p:cNvSpPr>
          <p:nvPr>
            <p:ph type="sldNum" sz="quarter" idx="2"/>
          </p:nvPr>
        </p:nvSpPr>
        <p:spPr>
          <a:xfrm>
            <a:off x="11399587" y="9020317"/>
            <a:ext cx="1605213" cy="688849"/>
          </a:xfrm>
          <a:prstGeom prst="rect">
            <a:avLst/>
          </a:prstGeom>
        </p:spPr>
        <p:txBody>
          <a:bodyPr anchor="t"/>
          <a:lstStyle>
            <a:lvl1pPr>
              <a:defRPr sz="3600">
                <a:latin typeface="Calibri"/>
                <a:ea typeface="Calibri"/>
                <a:cs typeface="Calibri"/>
                <a:sym typeface="Calibri"/>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216" name="Shape 216"/>
          <p:cNvSpPr>
            <a:spLocks noGrp="1"/>
          </p:cNvSpPr>
          <p:nvPr>
            <p:ph type="title"/>
          </p:nvPr>
        </p:nvSpPr>
        <p:spPr>
          <a:xfrm>
            <a:off x="1270000" y="254000"/>
            <a:ext cx="10452100" cy="1371600"/>
          </a:xfrm>
          <a:prstGeom prst="rect">
            <a:avLst/>
          </a:prstGeom>
        </p:spPr>
        <p:txBody>
          <a:bodyPr lIns="0" tIns="0" rIns="0" bIns="0">
            <a:noAutofit/>
          </a:bodyPr>
          <a:lstStyle>
            <a:lvl1pPr defTabSz="584200">
              <a:defRPr sz="6200">
                <a:solidFill>
                  <a:srgbClr val="000000"/>
                </a:solidFill>
                <a:latin typeface="Helvetica Neue"/>
                <a:ea typeface="Helvetica Neue"/>
                <a:cs typeface="Helvetica Neue"/>
                <a:sym typeface="Helvetica Neue"/>
              </a:defRPr>
            </a:lvl1pPr>
          </a:lstStyle>
          <a:p>
            <a:pPr lvl="0">
              <a:defRPr sz="1800" b="0"/>
            </a:pPr>
            <a:r>
              <a:rPr sz="6200" b="1"/>
              <a:t>タイトルテキスト</a:t>
            </a:r>
          </a:p>
        </p:txBody>
      </p:sp>
      <p:sp>
        <p:nvSpPr>
          <p:cNvPr id="217" name="Shape 217"/>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218" name="Shape 218"/>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
        <p:nvSpPr>
          <p:cNvPr id="219" name="Shape 219"/>
          <p:cNvSpPr/>
          <p:nvPr/>
        </p:nvSpPr>
        <p:spPr>
          <a:xfrm>
            <a:off x="252222" y="9410700"/>
            <a:ext cx="5473701"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1200">
                <a:latin typeface="Helvetica Neue"/>
                <a:ea typeface="Helvetica Neue"/>
                <a:cs typeface="Helvetica Neue"/>
                <a:sym typeface="Helvetica Neue"/>
              </a:rPr>
              <a:t>K.Fujii,  Tsinghua, Aug. 21, 2014</a:t>
            </a:r>
          </a:p>
        </p:txBody>
      </p:sp>
    </p:spTree>
  </p:cSld>
  <p:clrMapOvr>
    <a:masterClrMapping/>
  </p:clrMapOvr>
  <p:transition xmlns:p14="http://schemas.microsoft.com/office/powerpoint/2010/mai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白紙">
    <p:spTree>
      <p:nvGrpSpPr>
        <p:cNvPr id="1" name=""/>
        <p:cNvGrpSpPr/>
        <p:nvPr/>
      </p:nvGrpSpPr>
      <p:grpSpPr>
        <a:xfrm>
          <a:off x="0" y="0"/>
          <a:ext cx="0" cy="0"/>
          <a:chOff x="0" y="0"/>
          <a:chExt cx="0" cy="0"/>
        </a:xfrm>
      </p:grpSpPr>
      <p:sp>
        <p:nvSpPr>
          <p:cNvPr id="221" name="Shape 221"/>
          <p:cNvSpPr>
            <a:spLocks noGrp="1"/>
          </p:cNvSpPr>
          <p:nvPr>
            <p:ph type="sldNum" sz="quarter" idx="2"/>
          </p:nvPr>
        </p:nvSpPr>
        <p:spPr>
          <a:xfrm>
            <a:off x="11399587" y="8981184"/>
            <a:ext cx="1605213" cy="746768"/>
          </a:xfrm>
          <a:prstGeom prst="rect">
            <a:avLst/>
          </a:prstGeom>
        </p:spPr>
        <p:txBody>
          <a:bodyPr/>
          <a:lstStyle>
            <a:lvl1pPr>
              <a:defRPr sz="440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223" name="Shape 223"/>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pic>
        <p:nvPicPr>
          <p:cNvPr id="224"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225" name="Shape 225"/>
          <p:cNvSpPr>
            <a:spLocks noGrp="1"/>
          </p:cNvSpPr>
          <p:nvPr>
            <p:ph type="sldNum" sz="quarter" idx="2"/>
          </p:nvPr>
        </p:nvSpPr>
        <p:spPr>
          <a:xfrm>
            <a:off x="11399587" y="9338682"/>
            <a:ext cx="1605213" cy="389270"/>
          </a:xfrm>
          <a:prstGeom prst="rect">
            <a:avLst/>
          </a:prstGeom>
        </p:spPr>
        <p:txBody>
          <a:bodyPr/>
          <a:lstStyle>
            <a:lvl1pPr>
              <a:defRPr sz="1800" b="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白紙">
    <p:spTree>
      <p:nvGrpSpPr>
        <p:cNvPr id="1" name=""/>
        <p:cNvGrpSpPr/>
        <p:nvPr/>
      </p:nvGrpSpPr>
      <p:grpSpPr>
        <a:xfrm>
          <a:off x="0" y="0"/>
          <a:ext cx="0" cy="0"/>
          <a:chOff x="0" y="0"/>
          <a:chExt cx="0" cy="0"/>
        </a:xfrm>
      </p:grpSpPr>
      <p:sp>
        <p:nvSpPr>
          <p:cNvPr id="227" name="Shape 227"/>
          <p:cNvSpPr>
            <a:spLocks noGrp="1"/>
          </p:cNvSpPr>
          <p:nvPr>
            <p:ph type="sldNum" sz="quarter" idx="2"/>
          </p:nvPr>
        </p:nvSpPr>
        <p:spPr>
          <a:xfrm>
            <a:off x="11399587" y="8981184"/>
            <a:ext cx="1605213" cy="746768"/>
          </a:xfrm>
          <a:prstGeom prst="rect">
            <a:avLst/>
          </a:prstGeom>
        </p:spPr>
        <p:txBody>
          <a:bodyPr/>
          <a:lstStyle>
            <a:lvl1pPr>
              <a:defRPr sz="440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229" name="Shape 229"/>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sp>
        <p:nvSpPr>
          <p:cNvPr id="230" name="Shape 230"/>
          <p:cNvSpPr>
            <a:spLocks noGrp="1"/>
          </p:cNvSpPr>
          <p:nvPr>
            <p:ph type="body" idx="1"/>
          </p:nvPr>
        </p:nvSpPr>
        <p:spPr>
          <a:prstGeom prst="rect">
            <a:avLst/>
          </a:prstGeom>
        </p:spPr>
        <p:txBody>
          <a:bodyPr/>
          <a:lstStyle/>
          <a:p>
            <a:pPr lvl="0">
              <a:defRPr sz="1800">
                <a:solidFill>
                  <a:srgbClr val="000000"/>
                </a:solidFill>
              </a:defRPr>
            </a:pPr>
            <a:r>
              <a:rPr sz="2400">
                <a:solidFill>
                  <a:srgbClr val="4A452A"/>
                </a:solidFill>
              </a:rPr>
              <a:t>本文レベル1</a:t>
            </a:r>
          </a:p>
          <a:p>
            <a:pPr lvl="1">
              <a:defRPr sz="1800">
                <a:solidFill>
                  <a:srgbClr val="000000"/>
                </a:solidFill>
              </a:defRPr>
            </a:pPr>
            <a:r>
              <a:rPr sz="2400">
                <a:solidFill>
                  <a:srgbClr val="4A452A"/>
                </a:solidFill>
              </a:rPr>
              <a:t>本文レベル2</a:t>
            </a:r>
          </a:p>
          <a:p>
            <a:pPr lvl="2">
              <a:defRPr sz="1800">
                <a:solidFill>
                  <a:srgbClr val="000000"/>
                </a:solidFill>
              </a:defRPr>
            </a:pPr>
            <a:r>
              <a:rPr sz="2400">
                <a:solidFill>
                  <a:srgbClr val="4A452A"/>
                </a:solidFill>
              </a:rPr>
              <a:t>本文レベル3</a:t>
            </a:r>
          </a:p>
          <a:p>
            <a:pPr lvl="3">
              <a:defRPr sz="1800">
                <a:solidFill>
                  <a:srgbClr val="000000"/>
                </a:solidFill>
              </a:defRPr>
            </a:pPr>
            <a:r>
              <a:rPr sz="2400">
                <a:solidFill>
                  <a:srgbClr val="4A452A"/>
                </a:solidFill>
              </a:rPr>
              <a:t>本文レベル4</a:t>
            </a:r>
          </a:p>
          <a:p>
            <a:pPr lvl="4">
              <a:defRPr sz="1800">
                <a:solidFill>
                  <a:srgbClr val="000000"/>
                </a:solidFill>
              </a:defRPr>
            </a:pPr>
            <a:r>
              <a:rPr sz="2400">
                <a:solidFill>
                  <a:srgbClr val="4A452A"/>
                </a:solidFill>
              </a:rPr>
              <a:t>本文レベル 5</a:t>
            </a:r>
          </a:p>
        </p:txBody>
      </p:sp>
      <p:sp>
        <p:nvSpPr>
          <p:cNvPr id="231" name="Shape 23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233" name="Shape 233"/>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pic>
        <p:nvPicPr>
          <p:cNvPr id="234"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235" name="Shape 235"/>
          <p:cNvSpPr>
            <a:spLocks noGrp="1"/>
          </p:cNvSpPr>
          <p:nvPr>
            <p:ph type="sldNum" sz="quarter" idx="2"/>
          </p:nvPr>
        </p:nvSpPr>
        <p:spPr>
          <a:xfrm>
            <a:off x="11399587" y="9276844"/>
            <a:ext cx="1605213" cy="451108"/>
          </a:xfrm>
          <a:prstGeom prst="rect">
            <a:avLst/>
          </a:prstGeom>
        </p:spPr>
        <p:txBody>
          <a:bodyPr/>
          <a:lstStyle>
            <a:lvl1pPr>
              <a:defRPr sz="2200" b="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237" name="Shape 237"/>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pic>
        <p:nvPicPr>
          <p:cNvPr id="238"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239" name="Shape 239"/>
          <p:cNvSpPr>
            <a:spLocks noGrp="1"/>
          </p:cNvSpPr>
          <p:nvPr>
            <p:ph type="sldNum" sz="quarter" idx="2"/>
          </p:nvPr>
        </p:nvSpPr>
        <p:spPr>
          <a:xfrm>
            <a:off x="11399587" y="8981184"/>
            <a:ext cx="1605213" cy="746768"/>
          </a:xfrm>
          <a:prstGeom prst="rect">
            <a:avLst/>
          </a:prstGeom>
        </p:spPr>
        <p:txBody>
          <a:bodyPr/>
          <a:lstStyle>
            <a:lvl1pPr>
              <a:defRPr sz="440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241" name="Shape 241"/>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pic>
        <p:nvPicPr>
          <p:cNvPr id="242"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243" name="Shape 243"/>
          <p:cNvSpPr>
            <a:spLocks noGrp="1"/>
          </p:cNvSpPr>
          <p:nvPr>
            <p:ph type="sldNum" sz="quarter" idx="2"/>
          </p:nvPr>
        </p:nvSpPr>
        <p:spPr>
          <a:xfrm>
            <a:off x="11399587" y="8981184"/>
            <a:ext cx="1605213" cy="746768"/>
          </a:xfrm>
          <a:prstGeom prst="rect">
            <a:avLst/>
          </a:prstGeom>
        </p:spPr>
        <p:txBody>
          <a:bodyPr/>
          <a:lstStyle>
            <a:lvl1pPr>
              <a:defRPr sz="440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245" name="Shape 245"/>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sp>
        <p:nvSpPr>
          <p:cNvPr id="246" name="Shape 246"/>
          <p:cNvSpPr>
            <a:spLocks noGrp="1"/>
          </p:cNvSpPr>
          <p:nvPr>
            <p:ph type="body" idx="1"/>
          </p:nvPr>
        </p:nvSpPr>
        <p:spPr>
          <a:prstGeom prst="rect">
            <a:avLst/>
          </a:prstGeom>
        </p:spPr>
        <p:txBody>
          <a:bodyPr/>
          <a:lstStyle/>
          <a:p>
            <a:pPr lvl="0">
              <a:defRPr sz="1800">
                <a:solidFill>
                  <a:srgbClr val="000000"/>
                </a:solidFill>
              </a:defRPr>
            </a:pPr>
            <a:r>
              <a:rPr sz="2400">
                <a:solidFill>
                  <a:srgbClr val="4A452A"/>
                </a:solidFill>
              </a:rPr>
              <a:t>本文レベル1</a:t>
            </a:r>
          </a:p>
          <a:p>
            <a:pPr lvl="1">
              <a:defRPr sz="1800">
                <a:solidFill>
                  <a:srgbClr val="000000"/>
                </a:solidFill>
              </a:defRPr>
            </a:pPr>
            <a:r>
              <a:rPr sz="2400">
                <a:solidFill>
                  <a:srgbClr val="4A452A"/>
                </a:solidFill>
              </a:rPr>
              <a:t>本文レベル2</a:t>
            </a:r>
          </a:p>
          <a:p>
            <a:pPr lvl="2">
              <a:defRPr sz="1800">
                <a:solidFill>
                  <a:srgbClr val="000000"/>
                </a:solidFill>
              </a:defRPr>
            </a:pPr>
            <a:r>
              <a:rPr sz="2400">
                <a:solidFill>
                  <a:srgbClr val="4A452A"/>
                </a:solidFill>
              </a:rPr>
              <a:t>本文レベル3</a:t>
            </a:r>
          </a:p>
          <a:p>
            <a:pPr lvl="3">
              <a:defRPr sz="1800">
                <a:solidFill>
                  <a:srgbClr val="000000"/>
                </a:solidFill>
              </a:defRPr>
            </a:pPr>
            <a:r>
              <a:rPr sz="2400">
                <a:solidFill>
                  <a:srgbClr val="4A452A"/>
                </a:solidFill>
              </a:rPr>
              <a:t>本文レベル4</a:t>
            </a:r>
          </a:p>
          <a:p>
            <a:pPr lvl="4">
              <a:defRPr sz="1800">
                <a:solidFill>
                  <a:srgbClr val="000000"/>
                </a:solidFill>
              </a:defRPr>
            </a:pPr>
            <a:r>
              <a:rPr sz="2400">
                <a:solidFill>
                  <a:srgbClr val="4A452A"/>
                </a:solidFill>
              </a:rPr>
              <a:t>本文レベル 5</a:t>
            </a:r>
          </a:p>
        </p:txBody>
      </p:sp>
      <p:sp>
        <p:nvSpPr>
          <p:cNvPr id="247" name="Shape 247"/>
          <p:cNvSpPr>
            <a:spLocks noGrp="1"/>
          </p:cNvSpPr>
          <p:nvPr>
            <p:ph type="sldNum" sz="quarter" idx="2"/>
          </p:nvPr>
        </p:nvSpPr>
        <p:spPr>
          <a:xfrm>
            <a:off x="11399587" y="8981184"/>
            <a:ext cx="1605213" cy="746768"/>
          </a:xfrm>
          <a:prstGeom prst="rect">
            <a:avLst/>
          </a:prstGeom>
        </p:spPr>
        <p:txBody>
          <a:bodyPr/>
          <a:lstStyle>
            <a:lvl1pPr>
              <a:defRPr sz="440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22" name="Shape 22"/>
          <p:cNvSpPr>
            <a:spLocks noGrp="1"/>
          </p:cNvSpPr>
          <p:nvPr>
            <p:ph type="title"/>
          </p:nvPr>
        </p:nvSpPr>
        <p:spPr>
          <a:xfrm>
            <a:off x="952500" y="444500"/>
            <a:ext cx="11099800" cy="2159000"/>
          </a:xfrm>
          <a:prstGeom prst="rect">
            <a:avLst/>
          </a:prstGeom>
        </p:spPr>
        <p:txBody>
          <a:bodyPr lIns="0" tIns="0" rIns="0" bIns="0"/>
          <a:lstStyle>
            <a:lvl1pPr defTabSz="584200">
              <a:defRPr sz="8000" b="0">
                <a:solidFill>
                  <a:srgbClr val="000000"/>
                </a:solidFill>
                <a:latin typeface="+mn-lt"/>
                <a:ea typeface="+mn-ea"/>
                <a:cs typeface="+mn-cs"/>
                <a:sym typeface="ヒラギノ角ゴ ProN W3"/>
              </a:defRPr>
            </a:lvl1pPr>
          </a:lstStyle>
          <a:p>
            <a:pPr lvl="0">
              <a:defRPr sz="1800"/>
            </a:pPr>
            <a:r>
              <a:rPr sz="8000"/>
              <a:t>タイトルテキスト</a:t>
            </a:r>
          </a:p>
        </p:txBody>
      </p:sp>
      <p:sp>
        <p:nvSpPr>
          <p:cNvPr id="23" name="Shape 23"/>
          <p:cNvSpPr>
            <a:spLocks noGrp="1"/>
          </p:cNvSpPr>
          <p:nvPr>
            <p:ph type="body" idx="1"/>
          </p:nvPr>
        </p:nvSpPr>
        <p:spPr>
          <a:xfrm>
            <a:off x="952500" y="2603500"/>
            <a:ext cx="5334000" cy="6286500"/>
          </a:xfrm>
          <a:prstGeom prst="rect">
            <a:avLst/>
          </a:prstGeom>
        </p:spPr>
        <p:txBody>
          <a:bodyPr lIns="0" tIns="0" rIns="0" bIns="0" anchor="ctr"/>
          <a:lstStyle>
            <a:lvl1pPr marL="342900" indent="-342900" defTabSz="584200">
              <a:spcBef>
                <a:spcPts val="3200"/>
              </a:spcBef>
              <a:buSzPct val="75000"/>
              <a:buFontTx/>
              <a:defRPr sz="2800">
                <a:solidFill>
                  <a:srgbClr val="000000"/>
                </a:solidFill>
                <a:latin typeface="+mn-lt"/>
                <a:ea typeface="+mn-ea"/>
                <a:cs typeface="+mn-cs"/>
                <a:sym typeface="ヒラギノ角ゴ ProN W3"/>
              </a:defRPr>
            </a:lvl1pPr>
            <a:lvl2pPr marL="685800" indent="-342900" defTabSz="584200">
              <a:spcBef>
                <a:spcPts val="3200"/>
              </a:spcBef>
              <a:buSzPct val="75000"/>
              <a:buFontTx/>
              <a:buChar char="•"/>
              <a:defRPr sz="2800">
                <a:solidFill>
                  <a:srgbClr val="000000"/>
                </a:solidFill>
                <a:latin typeface="+mn-lt"/>
                <a:ea typeface="+mn-ea"/>
                <a:cs typeface="+mn-cs"/>
                <a:sym typeface="ヒラギノ角ゴ ProN W3"/>
              </a:defRPr>
            </a:lvl2pPr>
            <a:lvl3pPr marL="1028700" indent="-342900" defTabSz="584200">
              <a:spcBef>
                <a:spcPts val="3200"/>
              </a:spcBef>
              <a:buSzPct val="75000"/>
              <a:buFontTx/>
              <a:defRPr sz="2800">
                <a:solidFill>
                  <a:srgbClr val="000000"/>
                </a:solidFill>
                <a:latin typeface="+mn-lt"/>
                <a:ea typeface="+mn-ea"/>
                <a:cs typeface="+mn-cs"/>
                <a:sym typeface="ヒラギノ角ゴ ProN W3"/>
              </a:defRPr>
            </a:lvl3pPr>
            <a:lvl4pPr marL="1371600" indent="-342900" defTabSz="584200">
              <a:spcBef>
                <a:spcPts val="3200"/>
              </a:spcBef>
              <a:buSzPct val="75000"/>
              <a:buFontTx/>
              <a:buChar char="•"/>
              <a:defRPr sz="2800">
                <a:solidFill>
                  <a:srgbClr val="000000"/>
                </a:solidFill>
                <a:latin typeface="+mn-lt"/>
                <a:ea typeface="+mn-ea"/>
                <a:cs typeface="+mn-cs"/>
                <a:sym typeface="ヒラギノ角ゴ ProN W3"/>
              </a:defRPr>
            </a:lvl4pPr>
            <a:lvl5pPr marL="1714500" indent="-342900" defTabSz="584200">
              <a:spcBef>
                <a:spcPts val="3200"/>
              </a:spcBef>
              <a:buSzPct val="75000"/>
              <a:buFontTx/>
              <a:buChar char="•"/>
              <a:defRPr sz="2800">
                <a:solidFill>
                  <a:srgbClr val="000000"/>
                </a:solidFill>
                <a:latin typeface="+mn-lt"/>
                <a:ea typeface="+mn-ea"/>
                <a:cs typeface="+mn-cs"/>
                <a:sym typeface="ヒラギノ角ゴ ProN W3"/>
              </a:defRPr>
            </a:lvl5pPr>
          </a:lstStyle>
          <a:p>
            <a:pPr lvl="0">
              <a:defRPr sz="1800"/>
            </a:pPr>
            <a:r>
              <a:rPr sz="2800"/>
              <a:t>本文レベル1</a:t>
            </a:r>
          </a:p>
          <a:p>
            <a:pPr lvl="1">
              <a:defRPr sz="1800"/>
            </a:pPr>
            <a:r>
              <a:rPr sz="2800"/>
              <a:t>本文レベル2</a:t>
            </a:r>
          </a:p>
          <a:p>
            <a:pPr lvl="2">
              <a:defRPr sz="1800"/>
            </a:pPr>
            <a:r>
              <a:rPr sz="2800"/>
              <a:t>本文レベル3</a:t>
            </a:r>
          </a:p>
          <a:p>
            <a:pPr lvl="3">
              <a:defRPr sz="1800"/>
            </a:pPr>
            <a:r>
              <a:rPr sz="2800"/>
              <a:t>本文レベル4</a:t>
            </a:r>
          </a:p>
          <a:p>
            <a:pPr lvl="4">
              <a:defRPr sz="1800"/>
            </a:pPr>
            <a:r>
              <a:rPr sz="2800"/>
              <a:t>本文レベル 5</a:t>
            </a:r>
          </a:p>
        </p:txBody>
      </p:sp>
    </p:spTree>
  </p:cSld>
  <p:clrMapOvr>
    <a:masterClrMapping/>
  </p:clrMapOvr>
  <p:transition xmlns:p14="http://schemas.microsoft.com/office/powerpoint/2010/mai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249" name="Shape 249"/>
          <p:cNvSpPr>
            <a:spLocks noGrp="1"/>
          </p:cNvSpPr>
          <p:nvPr>
            <p:ph type="title"/>
          </p:nvPr>
        </p:nvSpPr>
        <p:spPr>
          <a:prstGeom prst="rect">
            <a:avLst/>
          </a:prstGeom>
        </p:spPr>
        <p:txBody>
          <a:bodyPr/>
          <a:lstStyle/>
          <a:p>
            <a:pPr lvl="0">
              <a:defRPr sz="1800" b="0">
                <a:solidFill>
                  <a:srgbClr val="000000"/>
                </a:solidFill>
              </a:defRPr>
            </a:pPr>
            <a:r>
              <a:rPr sz="5600" b="1">
                <a:solidFill>
                  <a:srgbClr val="000090"/>
                </a:solidFill>
              </a:rPr>
              <a:t>タイトルテキスト</a:t>
            </a:r>
          </a:p>
        </p:txBody>
      </p:sp>
      <p:pic>
        <p:nvPicPr>
          <p:cNvPr id="250"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251" name="Shape 251"/>
          <p:cNvSpPr>
            <a:spLocks noGrp="1"/>
          </p:cNvSpPr>
          <p:nvPr>
            <p:ph type="sldNum" sz="quarter" idx="2"/>
          </p:nvPr>
        </p:nvSpPr>
        <p:spPr>
          <a:xfrm>
            <a:off x="11399587" y="8981184"/>
            <a:ext cx="1605213" cy="746768"/>
          </a:xfrm>
          <a:prstGeom prst="rect">
            <a:avLst/>
          </a:prstGeom>
        </p:spPr>
        <p:txBody>
          <a:bodyPr/>
          <a:lstStyle>
            <a:lvl1pPr>
              <a:defRPr sz="440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タイトル スライド">
    <p:spTree>
      <p:nvGrpSpPr>
        <p:cNvPr id="1" name=""/>
        <p:cNvGrpSpPr/>
        <p:nvPr/>
      </p:nvGrpSpPr>
      <p:grpSpPr>
        <a:xfrm>
          <a:off x="0" y="0"/>
          <a:ext cx="0" cy="0"/>
          <a:chOff x="0" y="0"/>
          <a:chExt cx="0" cy="0"/>
        </a:xfrm>
      </p:grpSpPr>
      <p:sp>
        <p:nvSpPr>
          <p:cNvPr id="253" name="Shape 253"/>
          <p:cNvSpPr>
            <a:spLocks noGrp="1"/>
          </p:cNvSpPr>
          <p:nvPr>
            <p:ph type="title"/>
          </p:nvPr>
        </p:nvSpPr>
        <p:spPr>
          <a:xfrm>
            <a:off x="975359" y="1528729"/>
            <a:ext cx="11054082" cy="3262062"/>
          </a:xfrm>
          <a:prstGeom prst="rect">
            <a:avLst/>
          </a:prstGeom>
        </p:spPr>
        <p:txBody>
          <a:bodyPr/>
          <a:lstStyle>
            <a:lvl1pPr>
              <a:defRPr sz="4400"/>
            </a:lvl1pPr>
          </a:lstStyle>
          <a:p>
            <a:pPr lvl="0">
              <a:defRPr sz="1800" b="0">
                <a:solidFill>
                  <a:srgbClr val="000000"/>
                </a:solidFill>
              </a:defRPr>
            </a:pPr>
            <a:r>
              <a:rPr sz="4400" b="1">
                <a:solidFill>
                  <a:srgbClr val="000090"/>
                </a:solidFill>
              </a:rPr>
              <a:t>タイトルテキスト</a:t>
            </a:r>
          </a:p>
        </p:txBody>
      </p:sp>
      <p:sp>
        <p:nvSpPr>
          <p:cNvPr id="254" name="Shape 254"/>
          <p:cNvSpPr>
            <a:spLocks noGrp="1"/>
          </p:cNvSpPr>
          <p:nvPr>
            <p:ph type="body" idx="1"/>
          </p:nvPr>
        </p:nvSpPr>
        <p:spPr>
          <a:xfrm>
            <a:off x="975359" y="4790789"/>
            <a:ext cx="11054082" cy="3942727"/>
          </a:xfrm>
          <a:prstGeom prst="rect">
            <a:avLst/>
          </a:prstGeom>
        </p:spPr>
        <p:txBody>
          <a:bodyPr anchor="ctr"/>
          <a:lstStyle>
            <a:lvl1pPr marL="0" indent="0" algn="ctr">
              <a:buSzTx/>
              <a:buFontTx/>
              <a:buNone/>
              <a:defRPr sz="2800"/>
            </a:lvl1pPr>
            <a:lvl2pPr marL="0" indent="457200" algn="ctr">
              <a:buSzTx/>
              <a:buFontTx/>
              <a:buNone/>
              <a:defRPr sz="2800"/>
            </a:lvl2pPr>
            <a:lvl3pPr marL="0" indent="914400" algn="ctr">
              <a:buSzTx/>
              <a:buFontTx/>
              <a:buNone/>
              <a:defRPr sz="2800"/>
            </a:lvl3pPr>
            <a:lvl4pPr marL="0" indent="1371600" algn="ctr">
              <a:buSzTx/>
              <a:buFontTx/>
              <a:buNone/>
              <a:defRPr sz="2800"/>
            </a:lvl4pPr>
            <a:lvl5pPr marL="0" indent="1828800" algn="ctr">
              <a:buSzTx/>
              <a:buFontTx/>
              <a:buNone/>
              <a:defRPr sz="2800"/>
            </a:lvl5pPr>
          </a:lstStyle>
          <a:p>
            <a:pPr lvl="0">
              <a:defRPr sz="1800">
                <a:solidFill>
                  <a:srgbClr val="000000"/>
                </a:solidFill>
              </a:defRPr>
            </a:pPr>
            <a:r>
              <a:rPr sz="2800">
                <a:solidFill>
                  <a:srgbClr val="4A452A"/>
                </a:solidFill>
              </a:rPr>
              <a:t>本文レベル1</a:t>
            </a:r>
          </a:p>
          <a:p>
            <a:pPr lvl="1">
              <a:defRPr sz="1800">
                <a:solidFill>
                  <a:srgbClr val="000000"/>
                </a:solidFill>
              </a:defRPr>
            </a:pPr>
            <a:r>
              <a:rPr sz="2800">
                <a:solidFill>
                  <a:srgbClr val="4A452A"/>
                </a:solidFill>
              </a:rPr>
              <a:t>本文レベル2</a:t>
            </a:r>
          </a:p>
          <a:p>
            <a:pPr lvl="2">
              <a:defRPr sz="1800">
                <a:solidFill>
                  <a:srgbClr val="000000"/>
                </a:solidFill>
              </a:defRPr>
            </a:pPr>
            <a:r>
              <a:rPr sz="2800">
                <a:solidFill>
                  <a:srgbClr val="4A452A"/>
                </a:solidFill>
              </a:rPr>
              <a:t>本文レベル3</a:t>
            </a:r>
          </a:p>
          <a:p>
            <a:pPr lvl="3">
              <a:defRPr sz="1800">
                <a:solidFill>
                  <a:srgbClr val="000000"/>
                </a:solidFill>
              </a:defRPr>
            </a:pPr>
            <a:r>
              <a:rPr sz="2800">
                <a:solidFill>
                  <a:srgbClr val="4A452A"/>
                </a:solidFill>
              </a:rPr>
              <a:t>本文レベル4</a:t>
            </a:r>
          </a:p>
          <a:p>
            <a:pPr lvl="4">
              <a:defRPr sz="1800">
                <a:solidFill>
                  <a:srgbClr val="000000"/>
                </a:solidFill>
              </a:defRPr>
            </a:pPr>
            <a:r>
              <a:rPr sz="2800">
                <a:solidFill>
                  <a:srgbClr val="4A452A"/>
                </a:solidFill>
              </a:rPr>
              <a:t>本文レベル 5</a:t>
            </a:r>
          </a:p>
        </p:txBody>
      </p:sp>
      <p:sp>
        <p:nvSpPr>
          <p:cNvPr id="255" name="Shape 255"/>
          <p:cNvSpPr>
            <a:spLocks noGrp="1"/>
          </p:cNvSpPr>
          <p:nvPr>
            <p:ph type="sldNum" sz="quarter" idx="2"/>
          </p:nvPr>
        </p:nvSpPr>
        <p:spPr>
          <a:xfrm>
            <a:off x="11399587" y="9344953"/>
            <a:ext cx="1605213" cy="451109"/>
          </a:xfrm>
          <a:prstGeom prst="rect">
            <a:avLst/>
          </a:prstGeom>
        </p:spPr>
        <p:txBody>
          <a:bodyPr anchor="t"/>
          <a:lstStyle>
            <a:lvl1pPr>
              <a:defRPr sz="2200"/>
            </a:lvl1pPr>
          </a:lstStyle>
          <a:p>
            <a:pPr lvl="0"/>
            <a:fld id="{86CB4B4D-7CA3-9044-876B-883B54F8677D}" type="slidenum">
              <a:t>‹#›</a:t>
            </a:fld>
            <a:endParaRPr/>
          </a:p>
        </p:txBody>
      </p:sp>
      <p:pic>
        <p:nvPicPr>
          <p:cNvPr id="256" name="image1.jpg" descr="D:\ILC.jpg"/>
          <p:cNvPicPr/>
          <p:nvPr/>
        </p:nvPicPr>
        <p:blipFill>
          <a:blip r:embed="rId2">
            <a:extLst/>
          </a:blip>
          <a:stretch>
            <a:fillRect/>
          </a:stretch>
        </p:blipFill>
        <p:spPr>
          <a:xfrm>
            <a:off x="-1" y="4703513"/>
            <a:ext cx="13050721" cy="5085313"/>
          </a:xfrm>
          <a:prstGeom prst="rect">
            <a:avLst/>
          </a:prstGeom>
          <a:ln w="12700">
            <a:miter lim="400000"/>
          </a:ln>
        </p:spPr>
      </p:pic>
    </p:spTree>
  </p:cSld>
  <p:clrMapOvr>
    <a:masterClrMapping/>
  </p:clrMapOvr>
  <p:transition xmlns:p14="http://schemas.microsoft.com/office/powerpoint/2010/mai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Default">
    <p:bg>
      <p:bgPr>
        <a:solidFill>
          <a:srgbClr val="003399"/>
        </a:solidFill>
        <a:effectLst/>
      </p:bgPr>
    </p:bg>
    <p:spTree>
      <p:nvGrpSpPr>
        <p:cNvPr id="1" name=""/>
        <p:cNvGrpSpPr/>
        <p:nvPr/>
      </p:nvGrpSpPr>
      <p:grpSpPr>
        <a:xfrm>
          <a:off x="0" y="0"/>
          <a:ext cx="0" cy="0"/>
          <a:chOff x="0" y="0"/>
          <a:chExt cx="0" cy="0"/>
        </a:xfrm>
      </p:grpSpPr>
      <p:grpSp>
        <p:nvGrpSpPr>
          <p:cNvPr id="266" name="Group 266"/>
          <p:cNvGrpSpPr/>
          <p:nvPr/>
        </p:nvGrpSpPr>
        <p:grpSpPr>
          <a:xfrm>
            <a:off x="-1" y="-1"/>
            <a:ext cx="13000286" cy="9742313"/>
            <a:chOff x="0" y="0"/>
            <a:chExt cx="13000284" cy="9742311"/>
          </a:xfrm>
        </p:grpSpPr>
        <p:grpSp>
          <p:nvGrpSpPr>
            <p:cNvPr id="263" name="Group 263"/>
            <p:cNvGrpSpPr/>
            <p:nvPr/>
          </p:nvGrpSpPr>
          <p:grpSpPr>
            <a:xfrm>
              <a:off x="3901440" y="5034844"/>
              <a:ext cx="9092073" cy="4707468"/>
              <a:chOff x="0" y="0"/>
              <a:chExt cx="9092071" cy="4707466"/>
            </a:xfrm>
          </p:grpSpPr>
          <p:sp>
            <p:nvSpPr>
              <p:cNvPr id="258" name="Shape 258"/>
              <p:cNvSpPr/>
              <p:nvPr/>
            </p:nvSpPr>
            <p:spPr>
              <a:xfrm>
                <a:off x="0" y="934719"/>
                <a:ext cx="6506917" cy="3772748"/>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2E8B"/>
                  </a:gs>
                  <a:gs pos="100000">
                    <a:srgbClr val="003399"/>
                  </a:gs>
                </a:gsLst>
                <a:lin ang="10800000" scaled="0"/>
              </a:gradFill>
              <a:ln w="12700" cap="flat">
                <a:noFill/>
                <a:miter lim="400000"/>
              </a:ln>
              <a:effectLst/>
            </p:spPr>
            <p:txBody>
              <a:bodyPr wrap="square" lIns="65023" tIns="65023" rIns="65023" bIns="65023" numCol="1" anchor="t">
                <a:noAutofit/>
              </a:bodyPr>
              <a:lstStyle/>
              <a:p>
                <a:pPr lvl="0" algn="l" defTabSz="914400">
                  <a:defRPr sz="3800" b="1">
                    <a:solidFill>
                      <a:srgbClr val="FFFFFF"/>
                    </a:solidFill>
                    <a:latin typeface="Garamond"/>
                    <a:ea typeface="Garamond"/>
                    <a:cs typeface="Garamond"/>
                    <a:sym typeface="Garamond"/>
                  </a:defRPr>
                </a:pPr>
                <a:endParaRPr/>
              </a:p>
            </p:txBody>
          </p:sp>
          <p:sp>
            <p:nvSpPr>
              <p:cNvPr id="259" name="Shape 259"/>
              <p:cNvSpPr/>
              <p:nvPr/>
            </p:nvSpPr>
            <p:spPr>
              <a:xfrm>
                <a:off x="5513493" y="995680"/>
                <a:ext cx="2842543" cy="1831058"/>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2E8B"/>
                  </a:gs>
                  <a:gs pos="100000">
                    <a:srgbClr val="003399"/>
                  </a:gs>
                </a:gsLst>
                <a:lin ang="13500000" scaled="0"/>
              </a:gradFill>
              <a:ln w="12700" cap="flat">
                <a:noFill/>
                <a:miter lim="400000"/>
              </a:ln>
              <a:effectLst/>
            </p:spPr>
            <p:txBody>
              <a:bodyPr wrap="square" lIns="65023" tIns="65023" rIns="65023" bIns="65023" numCol="1" anchor="t">
                <a:noAutofit/>
              </a:bodyPr>
              <a:lstStyle/>
              <a:p>
                <a:pPr lvl="0" algn="l" defTabSz="914400">
                  <a:defRPr sz="3800" b="1">
                    <a:solidFill>
                      <a:srgbClr val="FFFFFF"/>
                    </a:solidFill>
                    <a:latin typeface="Garamond"/>
                    <a:ea typeface="Garamond"/>
                    <a:cs typeface="Garamond"/>
                    <a:sym typeface="Garamond"/>
                  </a:defRPr>
                </a:pPr>
                <a:endParaRPr/>
              </a:p>
            </p:txBody>
          </p:sp>
          <p:sp>
            <p:nvSpPr>
              <p:cNvPr id="260" name="Shape 260"/>
              <p:cNvSpPr/>
              <p:nvPr/>
            </p:nvSpPr>
            <p:spPr>
              <a:xfrm>
                <a:off x="2646115" y="2519680"/>
                <a:ext cx="6432410" cy="2187787"/>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3399"/>
                  </a:gs>
                  <a:gs pos="100000">
                    <a:srgbClr val="002A7D"/>
                  </a:gs>
                </a:gsLst>
                <a:lin ang="16200000" scaled="0"/>
              </a:gradFill>
              <a:ln w="12700" cap="flat">
                <a:noFill/>
                <a:miter lim="400000"/>
              </a:ln>
              <a:effectLst/>
            </p:spPr>
            <p:txBody>
              <a:bodyPr wrap="square" lIns="65023" tIns="65023" rIns="65023" bIns="65023" numCol="1" anchor="t">
                <a:noAutofit/>
              </a:bodyPr>
              <a:lstStyle/>
              <a:p>
                <a:pPr lvl="0" algn="l" defTabSz="914400">
                  <a:defRPr sz="3800" b="1">
                    <a:solidFill>
                      <a:srgbClr val="FFFFFF"/>
                    </a:solidFill>
                    <a:latin typeface="Garamond"/>
                    <a:ea typeface="Garamond"/>
                    <a:cs typeface="Garamond"/>
                    <a:sym typeface="Garamond"/>
                  </a:defRPr>
                </a:pPr>
                <a:endParaRPr/>
              </a:p>
            </p:txBody>
          </p:sp>
          <p:sp>
            <p:nvSpPr>
              <p:cNvPr id="261" name="Shape 261"/>
              <p:cNvSpPr/>
              <p:nvPr/>
            </p:nvSpPr>
            <p:spPr>
              <a:xfrm>
                <a:off x="2302933" y="0"/>
                <a:ext cx="6789139" cy="4707467"/>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65023" tIns="65023" rIns="65023" bIns="65023" numCol="1" anchor="t">
                <a:noAutofit/>
              </a:bodyPr>
              <a:lstStyle/>
              <a:p>
                <a:pPr lvl="0" algn="l" defTabSz="914400">
                  <a:defRPr sz="3800" b="1">
                    <a:solidFill>
                      <a:srgbClr val="FFFFFF"/>
                    </a:solidFill>
                    <a:latin typeface="Garamond"/>
                    <a:ea typeface="Garamond"/>
                    <a:cs typeface="Garamond"/>
                    <a:sym typeface="Garamond"/>
                  </a:defRPr>
                </a:pPr>
                <a:endParaRPr/>
              </a:p>
            </p:txBody>
          </p:sp>
          <p:sp>
            <p:nvSpPr>
              <p:cNvPr id="262" name="Shape 262"/>
              <p:cNvSpPr/>
              <p:nvPr/>
            </p:nvSpPr>
            <p:spPr>
              <a:xfrm>
                <a:off x="6260817" y="196426"/>
                <a:ext cx="2817708" cy="1216943"/>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3399"/>
                  </a:gs>
                  <a:gs pos="100000">
                    <a:srgbClr val="002D86"/>
                  </a:gs>
                </a:gsLst>
                <a:lin ang="13500000" scaled="0"/>
              </a:gradFill>
              <a:ln w="12700" cap="flat">
                <a:noFill/>
                <a:miter lim="400000"/>
              </a:ln>
              <a:effectLst/>
            </p:spPr>
            <p:txBody>
              <a:bodyPr wrap="square" lIns="65023" tIns="65023" rIns="65023" bIns="65023" numCol="1" anchor="t">
                <a:noAutofit/>
              </a:bodyPr>
              <a:lstStyle/>
              <a:p>
                <a:pPr lvl="0" algn="l" defTabSz="914400">
                  <a:defRPr sz="3800" b="1">
                    <a:solidFill>
                      <a:srgbClr val="FFFFFF"/>
                    </a:solidFill>
                    <a:latin typeface="Garamond"/>
                    <a:ea typeface="Garamond"/>
                    <a:cs typeface="Garamond"/>
                    <a:sym typeface="Garamond"/>
                  </a:defRPr>
                </a:pPr>
                <a:endParaRPr/>
              </a:p>
            </p:txBody>
          </p:sp>
        </p:grpSp>
        <p:sp>
          <p:nvSpPr>
            <p:cNvPr id="264" name="Shape 264"/>
            <p:cNvSpPr/>
            <p:nvPr/>
          </p:nvSpPr>
          <p:spPr>
            <a:xfrm>
              <a:off x="7500338" y="3027680"/>
              <a:ext cx="4120445" cy="3470205"/>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3399"/>
                </a:gs>
                <a:gs pos="100000">
                  <a:srgbClr val="002B82"/>
                </a:gs>
              </a:gsLst>
              <a:lin ang="13500000" scaled="0"/>
            </a:gradFill>
            <a:ln w="12700" cap="flat">
              <a:noFill/>
              <a:miter lim="400000"/>
            </a:ln>
            <a:effectLst/>
          </p:spPr>
          <p:txBody>
            <a:bodyPr wrap="square" lIns="65023" tIns="65023" rIns="65023" bIns="65023" numCol="1" anchor="t">
              <a:noAutofit/>
            </a:bodyPr>
            <a:lstStyle/>
            <a:p>
              <a:pPr lvl="0" algn="l" defTabSz="914400">
                <a:defRPr sz="3800" b="1">
                  <a:solidFill>
                    <a:srgbClr val="FFFFFF"/>
                  </a:solidFill>
                  <a:latin typeface="Garamond"/>
                  <a:ea typeface="Garamond"/>
                  <a:cs typeface="Garamond"/>
                  <a:sym typeface="Garamond"/>
                </a:defRPr>
              </a:pPr>
              <a:endParaRPr/>
            </a:p>
          </p:txBody>
        </p:sp>
        <p:sp>
          <p:nvSpPr>
            <p:cNvPr id="265" name="Shape 265"/>
            <p:cNvSpPr/>
            <p:nvPr/>
          </p:nvSpPr>
          <p:spPr>
            <a:xfrm>
              <a:off x="0" y="0"/>
              <a:ext cx="13000285" cy="4009814"/>
            </a:xfrm>
            <a:prstGeom prst="rect">
              <a:avLst/>
            </a:prstGeom>
            <a:gradFill flip="none" rotWithShape="1">
              <a:gsLst>
                <a:gs pos="0">
                  <a:srgbClr val="003399"/>
                </a:gs>
                <a:gs pos="100000">
                  <a:srgbClr val="000514"/>
                </a:gs>
              </a:gsLst>
              <a:lin ang="16200000" scaled="0"/>
            </a:gradFill>
            <a:ln w="12700" cap="flat">
              <a:noFill/>
              <a:miter lim="400000"/>
            </a:ln>
            <a:effectLst/>
          </p:spPr>
          <p:txBody>
            <a:bodyPr wrap="square" lIns="65023" tIns="65023" rIns="65023" bIns="65023" numCol="1" anchor="t">
              <a:noAutofit/>
            </a:bodyPr>
            <a:lstStyle/>
            <a:p>
              <a:pPr lvl="0" algn="l" defTabSz="914400">
                <a:defRPr sz="3800" b="1">
                  <a:solidFill>
                    <a:srgbClr val="FFFFFF"/>
                  </a:solidFill>
                  <a:latin typeface="Garamond"/>
                  <a:ea typeface="Garamond"/>
                  <a:cs typeface="Garamond"/>
                  <a:sym typeface="Garamond"/>
                </a:defRPr>
              </a:pPr>
              <a:endParaRPr/>
            </a:p>
          </p:txBody>
        </p:sp>
      </p:grpSp>
      <p:sp>
        <p:nvSpPr>
          <p:cNvPr id="267" name="Shape 267"/>
          <p:cNvSpPr>
            <a:spLocks noGrp="1"/>
          </p:cNvSpPr>
          <p:nvPr>
            <p:ph type="sldNum" sz="quarter" idx="2"/>
          </p:nvPr>
        </p:nvSpPr>
        <p:spPr>
          <a:xfrm>
            <a:off x="9320107" y="9220977"/>
            <a:ext cx="3034454" cy="352001"/>
          </a:xfrm>
          <a:prstGeom prst="rect">
            <a:avLst/>
          </a:prstGeom>
        </p:spPr>
        <p:txBody>
          <a:bodyPr/>
          <a:lstStyle>
            <a:lvl1pPr defTabSz="914400">
              <a:defRPr b="0">
                <a:solidFill>
                  <a:srgbClr val="FFFFFF"/>
                </a:solidFill>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69" name="Shape 269"/>
          <p:cNvSpPr>
            <a:spLocks noGrp="1"/>
          </p:cNvSpPr>
          <p:nvPr>
            <p:ph type="sldNum" sz="quarter" idx="2"/>
          </p:nvPr>
        </p:nvSpPr>
        <p:spPr>
          <a:xfrm>
            <a:off x="9320107" y="9114182"/>
            <a:ext cx="3034454" cy="371209"/>
          </a:xfrm>
          <a:prstGeom prst="rect">
            <a:avLst/>
          </a:prstGeom>
        </p:spPr>
        <p:txBody>
          <a:bodyPr lIns="64954" tIns="64954" rIns="64954" bIns="64954" anchor="ctr"/>
          <a:lstStyle>
            <a:lvl1pPr defTabSz="912812">
              <a:defRPr b="0">
                <a:solidFill>
                  <a:srgbClr val="898989"/>
                </a:solidFill>
                <a:latin typeface="Calibri"/>
                <a:ea typeface="Calibri"/>
                <a:cs typeface="Calibri"/>
                <a:sym typeface="Calibri"/>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71" name="Shape 271"/>
          <p:cNvSpPr/>
          <p:nvPr/>
        </p:nvSpPr>
        <p:spPr>
          <a:xfrm>
            <a:off x="9111329" y="1088248"/>
            <a:ext cx="2876275" cy="3078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914400">
              <a:defRPr sz="1200" i="1">
                <a:solidFill>
                  <a:srgbClr val="FFFFFF"/>
                </a:solidFill>
                <a:latin typeface="Book Antiqua"/>
                <a:ea typeface="Book Antiqua"/>
                <a:cs typeface="Book Antiqua"/>
                <a:sym typeface="Book Antiqua"/>
              </a:defRPr>
            </a:lvl1pPr>
          </a:lstStyle>
          <a:p>
            <a:pPr lvl="0">
              <a:defRPr sz="1800" i="0">
                <a:solidFill>
                  <a:srgbClr val="000000"/>
                </a:solidFill>
              </a:defRPr>
            </a:pPr>
            <a:r>
              <a:rPr sz="1200" i="1">
                <a:solidFill>
                  <a:srgbClr val="FFFFFF"/>
                </a:solidFill>
              </a:rPr>
              <a:t>Japan Productivity Center Consulting Dept.</a:t>
            </a:r>
          </a:p>
        </p:txBody>
      </p:sp>
      <p:sp>
        <p:nvSpPr>
          <p:cNvPr id="272" name="Shape 272"/>
          <p:cNvSpPr/>
          <p:nvPr/>
        </p:nvSpPr>
        <p:spPr>
          <a:xfrm>
            <a:off x="153528" y="1189848"/>
            <a:ext cx="12851273" cy="205459"/>
          </a:xfrm>
          <a:prstGeom prst="rect">
            <a:avLst/>
          </a:prstGeom>
          <a:gradFill>
            <a:gsLst>
              <a:gs pos="0">
                <a:srgbClr val="333399"/>
              </a:gs>
              <a:gs pos="100000">
                <a:srgbClr val="FFFFFF"/>
              </a:gs>
            </a:gsLst>
            <a:lin ang="10800000"/>
          </a:gradFill>
          <a:ln w="12700">
            <a:miter lim="400000"/>
          </a:ln>
        </p:spPr>
        <p:txBody>
          <a:bodyPr lIns="65023" tIns="65023" rIns="65023" bIns="65023" anchor="ctr"/>
          <a:lstStyle/>
          <a:p>
            <a:pPr lvl="0" defTabSz="914400">
              <a:defRPr sz="1600">
                <a:latin typeface="Arial"/>
                <a:ea typeface="Arial"/>
                <a:cs typeface="Arial"/>
                <a:sym typeface="Arial"/>
              </a:defRPr>
            </a:pPr>
            <a:endParaRPr/>
          </a:p>
        </p:txBody>
      </p:sp>
      <p:sp>
        <p:nvSpPr>
          <p:cNvPr id="273" name="Shape 273"/>
          <p:cNvSpPr/>
          <p:nvPr/>
        </p:nvSpPr>
        <p:spPr>
          <a:xfrm>
            <a:off x="9934222" y="9279466"/>
            <a:ext cx="3034454" cy="434849"/>
          </a:xfrm>
          <a:prstGeom prst="rect">
            <a:avLst/>
          </a:prstGeom>
          <a:ln w="12700">
            <a:miter lim="400000"/>
          </a:ln>
        </p:spPr>
        <p:txBody>
          <a:bodyPr lIns="65023" tIns="65023" rIns="65023" bIns="65023">
            <a:spAutoFit/>
          </a:bodyPr>
          <a:lstStyle/>
          <a:p>
            <a:pPr lvl="0" algn="r" defTabSz="914400">
              <a:defRPr sz="2400">
                <a:latin typeface="Arial"/>
                <a:ea typeface="Arial"/>
                <a:cs typeface="Arial"/>
                <a:sym typeface="Arial"/>
              </a:defRPr>
            </a:pPr>
            <a:endParaRPr/>
          </a:p>
        </p:txBody>
      </p:sp>
      <p:sp>
        <p:nvSpPr>
          <p:cNvPr id="274" name="Shape 274"/>
          <p:cNvSpPr>
            <a:spLocks noGrp="1"/>
          </p:cNvSpPr>
          <p:nvPr>
            <p:ph type="sldNum" sz="quarter" idx="2"/>
          </p:nvPr>
        </p:nvSpPr>
        <p:spPr>
          <a:xfrm>
            <a:off x="9970346" y="8972408"/>
            <a:ext cx="3034454" cy="358649"/>
          </a:xfrm>
          <a:prstGeom prst="rect">
            <a:avLst/>
          </a:prstGeom>
        </p:spPr>
        <p:txBody>
          <a:bodyPr anchor="t"/>
          <a:lstStyle>
            <a:lvl1pPr defTabSz="914400">
              <a:defRPr sz="1800" b="0">
                <a:latin typeface="ＭＳ Ｐゴシック"/>
                <a:ea typeface="ＭＳ Ｐゴシック"/>
                <a:cs typeface="ＭＳ Ｐゴシック"/>
                <a:sym typeface="ＭＳ Ｐゴシック"/>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76" name="Shape 276"/>
          <p:cNvSpPr>
            <a:spLocks noGrp="1"/>
          </p:cNvSpPr>
          <p:nvPr>
            <p:ph type="sldNum" sz="quarter" idx="2"/>
          </p:nvPr>
        </p:nvSpPr>
        <p:spPr>
          <a:xfrm>
            <a:off x="9320107" y="9114182"/>
            <a:ext cx="3034454" cy="371209"/>
          </a:xfrm>
          <a:prstGeom prst="rect">
            <a:avLst/>
          </a:prstGeom>
        </p:spPr>
        <p:txBody>
          <a:bodyPr lIns="64954" tIns="64954" rIns="64954" bIns="64954" anchor="ctr"/>
          <a:lstStyle>
            <a:lvl1pPr defTabSz="914400">
              <a:defRPr b="0">
                <a:solidFill>
                  <a:srgbClr val="898989"/>
                </a:solidFill>
                <a:latin typeface="Calibri"/>
                <a:ea typeface="Calibri"/>
                <a:cs typeface="Calibri"/>
                <a:sym typeface="Calibri"/>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78" name="horizontal-logo-green-text.jpg" descr="horizontal-logo-green-text.jpg"/>
          <p:cNvPicPr/>
          <p:nvPr/>
        </p:nvPicPr>
        <p:blipFill>
          <a:blip r:embed="rId3">
            <a:extLst/>
          </a:blip>
          <a:stretch>
            <a:fillRect/>
          </a:stretch>
        </p:blipFill>
        <p:spPr>
          <a:xfrm>
            <a:off x="650239" y="9037884"/>
            <a:ext cx="3467948" cy="580250"/>
          </a:xfrm>
          <a:prstGeom prst="rect">
            <a:avLst/>
          </a:prstGeom>
          <a:ln w="12700">
            <a:miter lim="400000"/>
          </a:ln>
        </p:spPr>
      </p:pic>
      <p:sp>
        <p:nvSpPr>
          <p:cNvPr id="279" name="Shape 279"/>
          <p:cNvSpPr/>
          <p:nvPr/>
        </p:nvSpPr>
        <p:spPr>
          <a:xfrm>
            <a:off x="9731022" y="79022"/>
            <a:ext cx="3273778" cy="114526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defTabSz="912812">
              <a:lnSpc>
                <a:spcPct val="85000"/>
              </a:lnSpc>
              <a:defRPr sz="1800"/>
            </a:pPr>
            <a:r>
              <a:rPr>
                <a:solidFill>
                  <a:srgbClr val="135C00"/>
                </a:solidFill>
                <a:latin typeface="Arial"/>
                <a:ea typeface="Arial"/>
                <a:cs typeface="Arial"/>
                <a:sym typeface="Arial"/>
              </a:rPr>
              <a:t>OFFICE OF </a:t>
            </a:r>
            <a:r>
              <a:rPr sz="4400">
                <a:solidFill>
                  <a:srgbClr val="135C00"/>
                </a:solidFill>
                <a:latin typeface="Arial Black"/>
                <a:ea typeface="Arial Black"/>
                <a:cs typeface="Arial Black"/>
                <a:sym typeface="Arial Black"/>
              </a:rPr>
              <a:t>SCIENCE</a:t>
            </a:r>
          </a:p>
        </p:txBody>
      </p:sp>
      <p:pic>
        <p:nvPicPr>
          <p:cNvPr id="280" name="New_DOE_Logo_Color_042808.png" descr="New_DOE_Logo_Color_042808"/>
          <p:cNvPicPr/>
          <p:nvPr/>
        </p:nvPicPr>
        <p:blipFill>
          <a:blip r:embed="rId4">
            <a:extLst/>
          </a:blip>
          <a:stretch>
            <a:fillRect/>
          </a:stretch>
        </p:blipFill>
        <p:spPr>
          <a:xfrm>
            <a:off x="167075" y="60959"/>
            <a:ext cx="3646312" cy="918917"/>
          </a:xfrm>
          <a:prstGeom prst="rect">
            <a:avLst/>
          </a:prstGeom>
          <a:ln w="12700">
            <a:miter lim="400000"/>
          </a:ln>
        </p:spPr>
      </p:pic>
      <p:sp>
        <p:nvSpPr>
          <p:cNvPr id="281" name="Shape 281"/>
          <p:cNvSpPr/>
          <p:nvPr/>
        </p:nvSpPr>
        <p:spPr>
          <a:xfrm>
            <a:off x="-1" y="8516337"/>
            <a:ext cx="13004802" cy="1237263"/>
          </a:xfrm>
          <a:prstGeom prst="rect">
            <a:avLst/>
          </a:prstGeom>
          <a:solidFill>
            <a:srgbClr val="FFFFFF"/>
          </a:solidFill>
          <a:ln w="12700">
            <a:miter lim="400000"/>
          </a:ln>
        </p:spPr>
        <p:txBody>
          <a:bodyPr lIns="65023" tIns="65023" rIns="65023" bIns="65023" anchor="ctr"/>
          <a:lstStyle/>
          <a:p>
            <a:pPr lvl="0" defTabSz="912812">
              <a:defRPr sz="2400">
                <a:solidFill>
                  <a:srgbClr val="FFFFFF"/>
                </a:solidFill>
                <a:latin typeface="Calibri"/>
                <a:ea typeface="Calibri"/>
                <a:cs typeface="Calibri"/>
                <a:sym typeface="Calibri"/>
              </a:defRPr>
            </a:pPr>
            <a:endParaRPr/>
          </a:p>
        </p:txBody>
      </p:sp>
      <p:sp>
        <p:nvSpPr>
          <p:cNvPr id="282" name="Shape 282"/>
          <p:cNvSpPr>
            <a:spLocks noGrp="1"/>
          </p:cNvSpPr>
          <p:nvPr>
            <p:ph type="sldNum" sz="quarter" idx="2"/>
          </p:nvPr>
        </p:nvSpPr>
        <p:spPr>
          <a:xfrm>
            <a:off x="11826240" y="9117021"/>
            <a:ext cx="681850" cy="351985"/>
          </a:xfrm>
          <a:prstGeom prst="rect">
            <a:avLst/>
          </a:prstGeom>
        </p:spPr>
        <p:txBody>
          <a:bodyPr lIns="65015" tIns="65015" rIns="65015" bIns="65015" anchor="ctr"/>
          <a:lstStyle>
            <a:lvl1pPr defTabSz="912812">
              <a:defRPr b="0">
                <a:solidFill>
                  <a:srgbClr val="106636"/>
                </a:solidFill>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84" name="horizontal-logo-green-text.jpg" descr="horizontal-logo-green-text.jpg"/>
          <p:cNvPicPr/>
          <p:nvPr/>
        </p:nvPicPr>
        <p:blipFill>
          <a:blip r:embed="rId3">
            <a:extLst/>
          </a:blip>
          <a:stretch>
            <a:fillRect/>
          </a:stretch>
        </p:blipFill>
        <p:spPr>
          <a:xfrm>
            <a:off x="650239" y="9037884"/>
            <a:ext cx="3467948" cy="580250"/>
          </a:xfrm>
          <a:prstGeom prst="rect">
            <a:avLst/>
          </a:prstGeom>
          <a:ln w="12700">
            <a:miter lim="400000"/>
          </a:ln>
        </p:spPr>
      </p:pic>
      <p:sp>
        <p:nvSpPr>
          <p:cNvPr id="285" name="Shape 285"/>
          <p:cNvSpPr>
            <a:spLocks noGrp="1"/>
          </p:cNvSpPr>
          <p:nvPr>
            <p:ph type="sldNum" sz="quarter" idx="2"/>
          </p:nvPr>
        </p:nvSpPr>
        <p:spPr>
          <a:xfrm>
            <a:off x="11826240" y="9117021"/>
            <a:ext cx="681850" cy="351985"/>
          </a:xfrm>
          <a:prstGeom prst="rect">
            <a:avLst/>
          </a:prstGeom>
        </p:spPr>
        <p:txBody>
          <a:bodyPr lIns="65015" tIns="65015" rIns="65015" bIns="65015" anchor="ctr"/>
          <a:lstStyle>
            <a:lvl1pPr defTabSz="912812">
              <a:defRPr b="0">
                <a:solidFill>
                  <a:srgbClr val="106636"/>
                </a:solidFill>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Default">
    <p:bg>
      <p:bgPr>
        <a:solidFill>
          <a:srgbClr val="003399"/>
        </a:solidFill>
        <a:effectLst/>
      </p:bgPr>
    </p:bg>
    <p:spTree>
      <p:nvGrpSpPr>
        <p:cNvPr id="1" name=""/>
        <p:cNvGrpSpPr/>
        <p:nvPr/>
      </p:nvGrpSpPr>
      <p:grpSpPr>
        <a:xfrm>
          <a:off x="0" y="0"/>
          <a:ext cx="0" cy="0"/>
          <a:chOff x="0" y="0"/>
          <a:chExt cx="0" cy="0"/>
        </a:xfrm>
      </p:grpSpPr>
      <p:grpSp>
        <p:nvGrpSpPr>
          <p:cNvPr id="295" name="Group 295"/>
          <p:cNvGrpSpPr/>
          <p:nvPr/>
        </p:nvGrpSpPr>
        <p:grpSpPr>
          <a:xfrm>
            <a:off x="-1" y="-1"/>
            <a:ext cx="13000286" cy="9742313"/>
            <a:chOff x="0" y="0"/>
            <a:chExt cx="13000284" cy="9742311"/>
          </a:xfrm>
        </p:grpSpPr>
        <p:sp>
          <p:nvSpPr>
            <p:cNvPr id="287" name="Shape 287"/>
            <p:cNvSpPr/>
            <p:nvPr/>
          </p:nvSpPr>
          <p:spPr>
            <a:xfrm>
              <a:off x="0" y="0"/>
              <a:ext cx="13000285" cy="4009814"/>
            </a:xfrm>
            <a:prstGeom prst="rect">
              <a:avLst/>
            </a:prstGeom>
            <a:gradFill flip="none" rotWithShape="1">
              <a:gsLst>
                <a:gs pos="0">
                  <a:srgbClr val="003399"/>
                </a:gs>
                <a:gs pos="100000">
                  <a:srgbClr val="000514"/>
                </a:gs>
              </a:gsLst>
              <a:lin ang="16200000" scaled="0"/>
            </a:gradFill>
            <a:ln w="12700" cap="flat">
              <a:noFill/>
              <a:miter lim="400000"/>
            </a:ln>
            <a:effectLst/>
          </p:spPr>
          <p:txBody>
            <a:bodyPr wrap="square" lIns="65023" tIns="65023" rIns="65023" bIns="65023" numCol="1" anchor="t">
              <a:noAutofit/>
            </a:bodyPr>
            <a:lstStyle/>
            <a:p>
              <a:pPr lvl="0" algn="l" defTabSz="914400">
                <a:defRPr sz="3800" b="1">
                  <a:solidFill>
                    <a:srgbClr val="FFFFFF"/>
                  </a:solidFill>
                  <a:latin typeface="Garamond"/>
                  <a:ea typeface="Garamond"/>
                  <a:cs typeface="Garamond"/>
                  <a:sym typeface="Garamond"/>
                </a:defRPr>
              </a:pPr>
              <a:endParaRPr/>
            </a:p>
          </p:txBody>
        </p:sp>
        <p:grpSp>
          <p:nvGrpSpPr>
            <p:cNvPr id="294" name="Group 294"/>
            <p:cNvGrpSpPr/>
            <p:nvPr/>
          </p:nvGrpSpPr>
          <p:grpSpPr>
            <a:xfrm>
              <a:off x="3901440" y="3181208"/>
              <a:ext cx="9092073" cy="6561104"/>
              <a:chOff x="0" y="0"/>
              <a:chExt cx="9092071" cy="6561102"/>
            </a:xfrm>
          </p:grpSpPr>
          <p:sp>
            <p:nvSpPr>
              <p:cNvPr id="288" name="Shape 288"/>
              <p:cNvSpPr/>
              <p:nvPr/>
            </p:nvSpPr>
            <p:spPr>
              <a:xfrm>
                <a:off x="0" y="2788355"/>
                <a:ext cx="6506917" cy="3772748"/>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2E8B"/>
                  </a:gs>
                  <a:gs pos="100000">
                    <a:srgbClr val="003399"/>
                  </a:gs>
                </a:gsLst>
                <a:lin ang="10800000" scaled="0"/>
              </a:gradFill>
              <a:ln w="12700" cap="flat">
                <a:noFill/>
                <a:miter lim="400000"/>
              </a:ln>
              <a:effectLst/>
            </p:spPr>
            <p:txBody>
              <a:bodyPr wrap="square" lIns="65023" tIns="65023" rIns="65023" bIns="65023" numCol="1" anchor="t">
                <a:noAutofit/>
              </a:bodyPr>
              <a:lstStyle/>
              <a:p>
                <a:pPr lvl="0" algn="l" defTabSz="914400">
                  <a:defRPr sz="3800" b="1">
                    <a:solidFill>
                      <a:srgbClr val="FFFFFF"/>
                    </a:solidFill>
                    <a:latin typeface="Garamond"/>
                    <a:ea typeface="Garamond"/>
                    <a:cs typeface="Garamond"/>
                    <a:sym typeface="Garamond"/>
                  </a:defRPr>
                </a:pPr>
                <a:endParaRPr/>
              </a:p>
            </p:txBody>
          </p:sp>
          <p:sp>
            <p:nvSpPr>
              <p:cNvPr id="289" name="Shape 289"/>
              <p:cNvSpPr/>
              <p:nvPr/>
            </p:nvSpPr>
            <p:spPr>
              <a:xfrm>
                <a:off x="5513493" y="2849315"/>
                <a:ext cx="2842543" cy="1831059"/>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2E8B"/>
                  </a:gs>
                  <a:gs pos="100000">
                    <a:srgbClr val="003399"/>
                  </a:gs>
                </a:gsLst>
                <a:lin ang="13500000" scaled="0"/>
              </a:gradFill>
              <a:ln w="12700" cap="flat">
                <a:noFill/>
                <a:miter lim="400000"/>
              </a:ln>
              <a:effectLst/>
            </p:spPr>
            <p:txBody>
              <a:bodyPr wrap="square" lIns="65023" tIns="65023" rIns="65023" bIns="65023" numCol="1" anchor="t">
                <a:noAutofit/>
              </a:bodyPr>
              <a:lstStyle/>
              <a:p>
                <a:pPr lvl="0" algn="l" defTabSz="914400">
                  <a:defRPr sz="3800" b="1">
                    <a:solidFill>
                      <a:srgbClr val="FFFFFF"/>
                    </a:solidFill>
                    <a:latin typeface="Garamond"/>
                    <a:ea typeface="Garamond"/>
                    <a:cs typeface="Garamond"/>
                    <a:sym typeface="Garamond"/>
                  </a:defRPr>
                </a:pPr>
                <a:endParaRPr/>
              </a:p>
            </p:txBody>
          </p:sp>
          <p:sp>
            <p:nvSpPr>
              <p:cNvPr id="290" name="Shape 290"/>
              <p:cNvSpPr/>
              <p:nvPr/>
            </p:nvSpPr>
            <p:spPr>
              <a:xfrm>
                <a:off x="2646115" y="4373315"/>
                <a:ext cx="6432410" cy="21877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3399"/>
                  </a:gs>
                  <a:gs pos="100000">
                    <a:srgbClr val="002E8B"/>
                  </a:gs>
                </a:gsLst>
                <a:lin ang="16200000" scaled="0"/>
              </a:gradFill>
              <a:ln w="12700" cap="flat">
                <a:noFill/>
                <a:miter lim="400000"/>
              </a:ln>
              <a:effectLst/>
            </p:spPr>
            <p:txBody>
              <a:bodyPr wrap="square" lIns="65023" tIns="65023" rIns="65023" bIns="65023" numCol="1" anchor="t">
                <a:noAutofit/>
              </a:bodyPr>
              <a:lstStyle/>
              <a:p>
                <a:pPr lvl="0" algn="l" defTabSz="914400">
                  <a:defRPr sz="3800" b="1">
                    <a:solidFill>
                      <a:srgbClr val="FFFFFF"/>
                    </a:solidFill>
                    <a:latin typeface="Garamond"/>
                    <a:ea typeface="Garamond"/>
                    <a:cs typeface="Garamond"/>
                    <a:sym typeface="Garamond"/>
                  </a:defRPr>
                </a:pPr>
                <a:endParaRPr/>
              </a:p>
            </p:txBody>
          </p:sp>
          <p:sp>
            <p:nvSpPr>
              <p:cNvPr id="291" name="Shape 291"/>
              <p:cNvSpPr/>
              <p:nvPr/>
            </p:nvSpPr>
            <p:spPr>
              <a:xfrm>
                <a:off x="2302933" y="1853635"/>
                <a:ext cx="6789139" cy="470746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65023" tIns="65023" rIns="65023" bIns="65023" numCol="1" anchor="t">
                <a:noAutofit/>
              </a:bodyPr>
              <a:lstStyle/>
              <a:p>
                <a:pPr lvl="0" algn="l" defTabSz="914400">
                  <a:defRPr sz="3800" b="1">
                    <a:solidFill>
                      <a:srgbClr val="FFFFFF"/>
                    </a:solidFill>
                    <a:latin typeface="Garamond"/>
                    <a:ea typeface="Garamond"/>
                    <a:cs typeface="Garamond"/>
                    <a:sym typeface="Garamond"/>
                  </a:defRPr>
                </a:pPr>
                <a:endParaRPr/>
              </a:p>
            </p:txBody>
          </p:sp>
          <p:sp>
            <p:nvSpPr>
              <p:cNvPr id="292" name="Shape 292"/>
              <p:cNvSpPr/>
              <p:nvPr/>
            </p:nvSpPr>
            <p:spPr>
              <a:xfrm>
                <a:off x="6260817" y="2050062"/>
                <a:ext cx="2817708" cy="1216943"/>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3399"/>
                  </a:gs>
                  <a:gs pos="100000">
                    <a:srgbClr val="002E8B"/>
                  </a:gs>
                </a:gsLst>
                <a:lin ang="13500000" scaled="0"/>
              </a:gradFill>
              <a:ln w="12700" cap="flat">
                <a:noFill/>
                <a:miter lim="400000"/>
              </a:ln>
              <a:effectLst/>
            </p:spPr>
            <p:txBody>
              <a:bodyPr wrap="square" lIns="65023" tIns="65023" rIns="65023" bIns="65023" numCol="1" anchor="t">
                <a:noAutofit/>
              </a:bodyPr>
              <a:lstStyle/>
              <a:p>
                <a:pPr lvl="0" algn="l" defTabSz="914400">
                  <a:defRPr sz="3800" b="1">
                    <a:solidFill>
                      <a:srgbClr val="FFFFFF"/>
                    </a:solidFill>
                    <a:latin typeface="Garamond"/>
                    <a:ea typeface="Garamond"/>
                    <a:cs typeface="Garamond"/>
                    <a:sym typeface="Garamond"/>
                  </a:defRPr>
                </a:pPr>
                <a:endParaRPr/>
              </a:p>
            </p:txBody>
          </p:sp>
          <p:sp>
            <p:nvSpPr>
              <p:cNvPr id="293" name="Shape 293"/>
              <p:cNvSpPr/>
              <p:nvPr/>
            </p:nvSpPr>
            <p:spPr>
              <a:xfrm>
                <a:off x="3393440" y="0"/>
                <a:ext cx="5186116" cy="3316676"/>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3399"/>
                  </a:gs>
                  <a:gs pos="100000">
                    <a:srgbClr val="002E8B"/>
                  </a:gs>
                </a:gsLst>
                <a:lin ang="13500000" scaled="0"/>
              </a:gradFill>
              <a:ln w="12700" cap="flat">
                <a:noFill/>
                <a:miter lim="400000"/>
              </a:ln>
              <a:effectLst/>
            </p:spPr>
            <p:txBody>
              <a:bodyPr wrap="square" lIns="65023" tIns="65023" rIns="65023" bIns="65023" numCol="1" anchor="t">
                <a:noAutofit/>
              </a:bodyPr>
              <a:lstStyle/>
              <a:p>
                <a:pPr lvl="0" algn="l" defTabSz="914400">
                  <a:defRPr sz="3800" b="1">
                    <a:solidFill>
                      <a:srgbClr val="FFFFFF"/>
                    </a:solidFill>
                    <a:latin typeface="Garamond"/>
                    <a:ea typeface="Garamond"/>
                    <a:cs typeface="Garamond"/>
                    <a:sym typeface="Garamond"/>
                  </a:defRPr>
                </a:pPr>
                <a:endParaRPr/>
              </a:p>
            </p:txBody>
          </p:sp>
        </p:grpSp>
      </p:grpSp>
      <p:sp>
        <p:nvSpPr>
          <p:cNvPr id="296" name="Shape 296"/>
          <p:cNvSpPr>
            <a:spLocks noGrp="1"/>
          </p:cNvSpPr>
          <p:nvPr>
            <p:ph type="sldNum" sz="quarter" idx="2"/>
          </p:nvPr>
        </p:nvSpPr>
        <p:spPr>
          <a:xfrm>
            <a:off x="9320107" y="9088312"/>
            <a:ext cx="3034454" cy="475635"/>
          </a:xfrm>
          <a:prstGeom prst="rect">
            <a:avLst/>
          </a:prstGeom>
        </p:spPr>
        <p:txBody>
          <a:bodyPr lIns="65002" tIns="65002" rIns="65002" bIns="65002"/>
          <a:lstStyle>
            <a:lvl1pPr defTabSz="455612">
              <a:defRPr sz="2400" b="0">
                <a:solidFill>
                  <a:srgbClr val="FFFFFF"/>
                </a:solidFill>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98" name="Shape 298"/>
          <p:cNvSpPr>
            <a:spLocks noGrp="1"/>
          </p:cNvSpPr>
          <p:nvPr>
            <p:ph type="sldNum" sz="quarter" idx="2"/>
          </p:nvPr>
        </p:nvSpPr>
        <p:spPr>
          <a:xfrm>
            <a:off x="6094412" y="9283700"/>
            <a:ext cx="814388" cy="228600"/>
          </a:xfrm>
          <a:prstGeom prst="rect">
            <a:avLst/>
          </a:prstGeom>
        </p:spPr>
        <p:txBody>
          <a:bodyPr lIns="0" tIns="0" rIns="0" bIns="0" anchor="t"/>
          <a:lstStyle>
            <a:lvl1pPr algn="l">
              <a:defRPr sz="1800" b="0">
                <a:latin typeface="ヒラギノ角ゴ Pro W3"/>
                <a:ea typeface="ヒラギノ角ゴ Pro W3"/>
                <a:cs typeface="ヒラギノ角ゴ Pro W3"/>
                <a:sym typeface="ヒラギノ角ゴ Pro W3"/>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25" name="Shape 25"/>
          <p:cNvSpPr>
            <a:spLocks noGrp="1"/>
          </p:cNvSpPr>
          <p:nvPr>
            <p:ph type="body" idx="1"/>
          </p:nvPr>
        </p:nvSpPr>
        <p:spPr>
          <a:xfrm>
            <a:off x="952500" y="1270000"/>
            <a:ext cx="11099800" cy="7213600"/>
          </a:xfrm>
          <a:prstGeom prst="rect">
            <a:avLst/>
          </a:prstGeom>
        </p:spPr>
        <p:txBody>
          <a:bodyPr lIns="0" tIns="0" rIns="0" bIns="0" anchor="ctr"/>
          <a:lstStyle>
            <a:lvl1pPr marL="444500" indent="-444500" defTabSz="584200">
              <a:spcBef>
                <a:spcPts val="4200"/>
              </a:spcBef>
              <a:buSzPct val="75000"/>
              <a:buFontTx/>
              <a:defRPr sz="3600">
                <a:solidFill>
                  <a:srgbClr val="000000"/>
                </a:solidFill>
                <a:latin typeface="+mn-lt"/>
                <a:ea typeface="+mn-ea"/>
                <a:cs typeface="+mn-cs"/>
                <a:sym typeface="ヒラギノ角ゴ ProN W3"/>
              </a:defRPr>
            </a:lvl1pPr>
            <a:lvl2pPr marL="889000" indent="-444500" defTabSz="584200">
              <a:spcBef>
                <a:spcPts val="4200"/>
              </a:spcBef>
              <a:buSzPct val="75000"/>
              <a:buFontTx/>
              <a:buChar char="•"/>
              <a:defRPr sz="3600">
                <a:solidFill>
                  <a:srgbClr val="000000"/>
                </a:solidFill>
                <a:latin typeface="+mn-lt"/>
                <a:ea typeface="+mn-ea"/>
                <a:cs typeface="+mn-cs"/>
                <a:sym typeface="ヒラギノ角ゴ ProN W3"/>
              </a:defRPr>
            </a:lvl2pPr>
            <a:lvl3pPr marL="1333500" indent="-444500" defTabSz="584200">
              <a:spcBef>
                <a:spcPts val="4200"/>
              </a:spcBef>
              <a:buSzPct val="75000"/>
              <a:buFontTx/>
              <a:defRPr sz="3600">
                <a:solidFill>
                  <a:srgbClr val="000000"/>
                </a:solidFill>
                <a:latin typeface="+mn-lt"/>
                <a:ea typeface="+mn-ea"/>
                <a:cs typeface="+mn-cs"/>
                <a:sym typeface="ヒラギノ角ゴ ProN W3"/>
              </a:defRPr>
            </a:lvl3pPr>
            <a:lvl4pPr marL="1778000" indent="-444500" defTabSz="584200">
              <a:spcBef>
                <a:spcPts val="4200"/>
              </a:spcBef>
              <a:buSzPct val="75000"/>
              <a:buFontTx/>
              <a:buChar char="•"/>
              <a:defRPr sz="3600">
                <a:solidFill>
                  <a:srgbClr val="000000"/>
                </a:solidFill>
                <a:latin typeface="+mn-lt"/>
                <a:ea typeface="+mn-ea"/>
                <a:cs typeface="+mn-cs"/>
                <a:sym typeface="ヒラギノ角ゴ ProN W3"/>
              </a:defRPr>
            </a:lvl4pPr>
            <a:lvl5pPr marL="2222500" indent="-444500" defTabSz="584200">
              <a:spcBef>
                <a:spcPts val="4200"/>
              </a:spcBef>
              <a:buSzPct val="75000"/>
              <a:buFontTx/>
              <a:buChar char="•"/>
              <a:defRPr sz="3600">
                <a:solidFill>
                  <a:srgbClr val="000000"/>
                </a:solidFill>
                <a:latin typeface="+mn-lt"/>
                <a:ea typeface="+mn-ea"/>
                <a:cs typeface="+mn-cs"/>
                <a:sym typeface="ヒラギノ角ゴ ProN W3"/>
              </a:defRPr>
            </a:lvl5pPr>
          </a:lstStyle>
          <a:p>
            <a:pPr lvl="0">
              <a:defRPr sz="1800"/>
            </a:pPr>
            <a:r>
              <a:rPr sz="3600"/>
              <a:t>本文レベル1</a:t>
            </a:r>
          </a:p>
          <a:p>
            <a:pPr lvl="1">
              <a:defRPr sz="1800"/>
            </a:pPr>
            <a:r>
              <a:rPr sz="3600"/>
              <a:t>本文レベル2</a:t>
            </a:r>
          </a:p>
          <a:p>
            <a:pPr lvl="2">
              <a:defRPr sz="1800"/>
            </a:pPr>
            <a:r>
              <a:rPr sz="3600"/>
              <a:t>本文レベル3</a:t>
            </a:r>
          </a:p>
          <a:p>
            <a:pPr lvl="3">
              <a:defRPr sz="1800"/>
            </a:pPr>
            <a:r>
              <a:rPr sz="3600"/>
              <a:t>本文レベル4</a:t>
            </a:r>
          </a:p>
          <a:p>
            <a:pPr lvl="4">
              <a:defRPr sz="1800"/>
            </a:pPr>
            <a:r>
              <a:rPr sz="3600"/>
              <a:t>本文レベル 5</a:t>
            </a:r>
          </a:p>
        </p:txBody>
      </p:sp>
    </p:spTree>
  </p:cSld>
  <p:clrMapOvr>
    <a:masterClrMapping/>
  </p:clrMapOvr>
  <p:transition xmlns:p14="http://schemas.microsoft.com/office/powerpoint/2010/mai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300" name="Shape 300"/>
          <p:cNvSpPr>
            <a:spLocks noGrp="1"/>
          </p:cNvSpPr>
          <p:nvPr>
            <p:ph type="title"/>
          </p:nvPr>
        </p:nvSpPr>
        <p:spPr>
          <a:xfrm>
            <a:off x="215900" y="76200"/>
            <a:ext cx="12560301" cy="10541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301" name="Shape 301"/>
          <p:cNvSpPr>
            <a:spLocks noGrp="1"/>
          </p:cNvSpPr>
          <p:nvPr>
            <p:ph type="body" idx="1"/>
          </p:nvPr>
        </p:nvSpPr>
        <p:spPr>
          <a:xfrm>
            <a:off x="596900" y="1397000"/>
            <a:ext cx="11811001" cy="7404101"/>
          </a:xfrm>
          <a:prstGeom prst="rect">
            <a:avLst/>
          </a:prstGeom>
        </p:spPr>
        <p:txBody>
          <a:bodyPr lIns="0" tIns="0" rIns="0" bIns="0">
            <a:noAutofit/>
          </a:bodyPr>
          <a:lstStyle>
            <a:lvl1pPr marL="853281" indent="-535781" defTabSz="584200">
              <a:spcBef>
                <a:spcPts val="700"/>
              </a:spcBef>
              <a:buSzPct val="171000"/>
              <a:buFontTx/>
              <a:defRPr sz="3000">
                <a:solidFill>
                  <a:srgbClr val="000000"/>
                </a:solidFill>
                <a:latin typeface="Helvetica Neue"/>
                <a:ea typeface="Helvetica Neue"/>
                <a:cs typeface="Helvetica Neue"/>
                <a:sym typeface="Helvetica Neue"/>
              </a:defRPr>
            </a:lvl1pPr>
            <a:lvl2pPr marL="1297781" indent="-535781" defTabSz="584200">
              <a:spcBef>
                <a:spcPts val="700"/>
              </a:spcBef>
              <a:buSzPct val="171000"/>
              <a:buFontTx/>
              <a:buChar char="•"/>
              <a:defRPr sz="3000">
                <a:solidFill>
                  <a:srgbClr val="000000"/>
                </a:solidFill>
                <a:latin typeface="Helvetica Neue"/>
                <a:ea typeface="Helvetica Neue"/>
                <a:cs typeface="Helvetica Neue"/>
                <a:sym typeface="Helvetica Neue"/>
              </a:defRPr>
            </a:lvl2pPr>
            <a:lvl3pPr marL="1742281" indent="-535781" defTabSz="584200">
              <a:spcBef>
                <a:spcPts val="700"/>
              </a:spcBef>
              <a:buSzPct val="171000"/>
              <a:buFontTx/>
              <a:defRPr sz="3000">
                <a:solidFill>
                  <a:srgbClr val="000000"/>
                </a:solidFill>
                <a:latin typeface="Helvetica Neue"/>
                <a:ea typeface="Helvetica Neue"/>
                <a:cs typeface="Helvetica Neue"/>
                <a:sym typeface="Helvetica Neue"/>
              </a:defRPr>
            </a:lvl3pPr>
            <a:lvl4pPr marL="2186781" indent="-535781" defTabSz="584200">
              <a:spcBef>
                <a:spcPts val="700"/>
              </a:spcBef>
              <a:buSzPct val="171000"/>
              <a:buFontTx/>
              <a:buChar char="•"/>
              <a:defRPr sz="3000">
                <a:solidFill>
                  <a:srgbClr val="000000"/>
                </a:solidFill>
                <a:latin typeface="Helvetica Neue"/>
                <a:ea typeface="Helvetica Neue"/>
                <a:cs typeface="Helvetica Neue"/>
                <a:sym typeface="Helvetica Neue"/>
              </a:defRPr>
            </a:lvl4pPr>
            <a:lvl5pPr marL="2631281" indent="-535781" defTabSz="584200">
              <a:spcBef>
                <a:spcPts val="700"/>
              </a:spcBef>
              <a:buSzPct val="171000"/>
              <a:buFontTx/>
              <a:buChar char="•"/>
              <a:defRPr sz="3000">
                <a:solidFill>
                  <a:srgbClr val="000000"/>
                </a:solidFill>
                <a:latin typeface="Helvetica Neue"/>
                <a:ea typeface="Helvetica Neue"/>
                <a:cs typeface="Helvetica Neue"/>
                <a:sym typeface="Helvetica Neue"/>
              </a:defRPr>
            </a:lvl5pPr>
          </a:lstStyle>
          <a:p>
            <a:pPr lvl="0">
              <a:defRPr sz="1800"/>
            </a:pPr>
            <a:r>
              <a:rPr sz="3000"/>
              <a:t>本文レベル1</a:t>
            </a:r>
          </a:p>
          <a:p>
            <a:pPr lvl="1">
              <a:defRPr sz="1800"/>
            </a:pPr>
            <a:r>
              <a:rPr sz="3000"/>
              <a:t>本文レベル2</a:t>
            </a:r>
          </a:p>
          <a:p>
            <a:pPr lvl="2">
              <a:defRPr sz="1800"/>
            </a:pPr>
            <a:r>
              <a:rPr sz="3000"/>
              <a:t>本文レベル3</a:t>
            </a:r>
          </a:p>
          <a:p>
            <a:pPr lvl="3">
              <a:defRPr sz="1800"/>
            </a:pPr>
            <a:r>
              <a:rPr sz="3000"/>
              <a:t>本文レベル4</a:t>
            </a:r>
          </a:p>
          <a:p>
            <a:pPr lvl="4">
              <a:defRPr sz="1800"/>
            </a:pPr>
            <a:r>
              <a:rPr sz="3000"/>
              <a:t>本文レベル 5</a:t>
            </a:r>
          </a:p>
        </p:txBody>
      </p:sp>
    </p:spTree>
  </p:cSld>
  <p:clrMapOvr>
    <a:masterClrMapping/>
  </p:clrMapOvr>
  <p:transition xmlns:p14="http://schemas.microsoft.com/office/powerpoint/2010/mai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ILC Physics Title (middle)">
    <p:spTree>
      <p:nvGrpSpPr>
        <p:cNvPr id="1" name=""/>
        <p:cNvGrpSpPr/>
        <p:nvPr/>
      </p:nvGrpSpPr>
      <p:grpSpPr>
        <a:xfrm>
          <a:off x="0" y="0"/>
          <a:ext cx="0" cy="0"/>
          <a:chOff x="0" y="0"/>
          <a:chExt cx="0" cy="0"/>
        </a:xfrm>
      </p:grpSpPr>
      <p:sp>
        <p:nvSpPr>
          <p:cNvPr id="303" name="Shape 303"/>
          <p:cNvSpPr>
            <a:spLocks noGrp="1"/>
          </p:cNvSpPr>
          <p:nvPr>
            <p:ph type="title"/>
          </p:nvPr>
        </p:nvSpPr>
        <p:spPr>
          <a:xfrm>
            <a:off x="1270000" y="2971800"/>
            <a:ext cx="10464801" cy="3810000"/>
          </a:xfrm>
          <a:prstGeom prst="rect">
            <a:avLst/>
          </a:prstGeom>
        </p:spPr>
        <p:txBody>
          <a:bodyPr lIns="0" tIns="0" rIns="0" bIns="0">
            <a:noAutofit/>
          </a:bodyPr>
          <a:lstStyle>
            <a:lvl1pPr defTabSz="584200">
              <a:defRPr sz="8000">
                <a:solidFill>
                  <a:srgbClr val="000000"/>
                </a:solidFill>
                <a:latin typeface="Helvetica Neue"/>
                <a:ea typeface="Helvetica Neue"/>
                <a:cs typeface="Helvetica Neue"/>
                <a:sym typeface="Helvetica Neue"/>
              </a:defRPr>
            </a:lvl1pPr>
          </a:lstStyle>
          <a:p>
            <a:pPr lvl="0">
              <a:defRPr sz="1800" b="0"/>
            </a:pPr>
            <a:r>
              <a:rPr sz="8000" b="1"/>
              <a:t>タイトルテキスト</a:t>
            </a:r>
          </a:p>
        </p:txBody>
      </p:sp>
      <p:sp>
        <p:nvSpPr>
          <p:cNvPr id="304" name="Shape 304"/>
          <p:cNvSpPr>
            <a:spLocks noGrp="1"/>
          </p:cNvSpPr>
          <p:nvPr>
            <p:ph type="sldNum" sz="quarter" idx="2"/>
          </p:nvPr>
        </p:nvSpPr>
        <p:spPr>
          <a:xfrm>
            <a:off x="12485420" y="9258300"/>
            <a:ext cx="340260" cy="324511"/>
          </a:xfrm>
          <a:prstGeom prst="rect">
            <a:avLst/>
          </a:prstGeom>
        </p:spPr>
        <p:txBody>
          <a:bodyPr wrap="none" lIns="0" tIns="0" rIns="0" bIns="0" anchor="t"/>
          <a:lstStyle>
            <a:lvl1pPr algn="ctr" defTabSz="584200">
              <a:defRPr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306" name="Shape 306"/>
          <p:cNvSpPr>
            <a:spLocks noGrp="1"/>
          </p:cNvSpPr>
          <p:nvPr>
            <p:ph type="title"/>
          </p:nvPr>
        </p:nvSpPr>
        <p:spPr>
          <a:xfrm>
            <a:off x="-1" y="1"/>
            <a:ext cx="13004801" cy="800907"/>
          </a:xfrm>
          <a:prstGeom prst="rect">
            <a:avLst/>
          </a:prstGeom>
        </p:spPr>
        <p:txBody>
          <a:bodyPr/>
          <a:lstStyle>
            <a:lvl1pPr>
              <a:defRPr sz="5200"/>
            </a:lvl1pPr>
          </a:lstStyle>
          <a:p>
            <a:pPr lvl="0">
              <a:defRPr sz="1800" b="0">
                <a:solidFill>
                  <a:srgbClr val="000000"/>
                </a:solidFill>
              </a:defRPr>
            </a:pPr>
            <a:r>
              <a:rPr sz="5200" b="1">
                <a:solidFill>
                  <a:srgbClr val="000090"/>
                </a:solidFill>
              </a:rPr>
              <a:t>タイトルテキスト</a:t>
            </a:r>
          </a:p>
        </p:txBody>
      </p:sp>
      <p:pic>
        <p:nvPicPr>
          <p:cNvPr id="307"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308" name="Shape 308"/>
          <p:cNvSpPr>
            <a:spLocks noGrp="1"/>
          </p:cNvSpPr>
          <p:nvPr>
            <p:ph type="sldNum" sz="quarter" idx="2"/>
          </p:nvPr>
        </p:nvSpPr>
        <p:spPr>
          <a:xfrm>
            <a:off x="11399587" y="9344953"/>
            <a:ext cx="1605213" cy="413840"/>
          </a:xfrm>
          <a:prstGeom prst="rect">
            <a:avLst/>
          </a:prstGeom>
        </p:spPr>
        <p:txBody>
          <a:bodyPr anchor="t"/>
          <a:lstStyle>
            <a:lvl1pPr>
              <a:defRPr sz="2000"/>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310" name="Shape 310"/>
          <p:cNvSpPr>
            <a:spLocks noGrp="1"/>
          </p:cNvSpPr>
          <p:nvPr>
            <p:ph type="title"/>
          </p:nvPr>
        </p:nvSpPr>
        <p:spPr>
          <a:xfrm>
            <a:off x="-1" y="1"/>
            <a:ext cx="13004801" cy="800907"/>
          </a:xfrm>
          <a:prstGeom prst="rect">
            <a:avLst/>
          </a:prstGeom>
        </p:spPr>
        <p:txBody>
          <a:bodyPr/>
          <a:lstStyle/>
          <a:p>
            <a:pPr lvl="0">
              <a:defRPr sz="1800" b="0">
                <a:solidFill>
                  <a:srgbClr val="000000"/>
                </a:solidFill>
              </a:defRPr>
            </a:pPr>
            <a:r>
              <a:rPr sz="5600" b="1">
                <a:solidFill>
                  <a:srgbClr val="000090"/>
                </a:solidFill>
              </a:rPr>
              <a:t>タイトルテキスト</a:t>
            </a:r>
          </a:p>
        </p:txBody>
      </p:sp>
      <p:sp>
        <p:nvSpPr>
          <p:cNvPr id="311" name="Shape 311"/>
          <p:cNvSpPr/>
          <p:nvPr/>
        </p:nvSpPr>
        <p:spPr>
          <a:xfrm>
            <a:off x="-1" y="821033"/>
            <a:ext cx="13004802" cy="1"/>
          </a:xfrm>
          <a:prstGeom prst="line">
            <a:avLst/>
          </a:prstGeom>
          <a:ln w="3175">
            <a:solidFill>
              <a:srgbClr val="4C4C4C"/>
            </a:solidFill>
          </a:ln>
        </p:spPr>
        <p:txBody>
          <a:bodyPr lIns="65023" tIns="65023" rIns="65023" bIns="65023"/>
          <a:lstStyle/>
          <a:p>
            <a:pPr lvl="0" algn="l" defTabSz="457200">
              <a:defRPr sz="1400">
                <a:latin typeface="Helvetica"/>
                <a:ea typeface="Helvetica"/>
                <a:cs typeface="Helvetica"/>
                <a:sym typeface="Helvetica"/>
              </a:defRPr>
            </a:pPr>
            <a:endParaRPr/>
          </a:p>
        </p:txBody>
      </p:sp>
      <p:pic>
        <p:nvPicPr>
          <p:cNvPr id="312" name="image2.png" descr="index_e.gif"/>
          <p:cNvPicPr/>
          <p:nvPr/>
        </p:nvPicPr>
        <p:blipFill>
          <a:blip r:embed="rId2">
            <a:extLst/>
          </a:blip>
          <a:srcRect/>
          <a:stretch>
            <a:fillRect/>
          </a:stretch>
        </p:blipFill>
        <p:spPr>
          <a:xfrm>
            <a:off x="12063410" y="42085"/>
            <a:ext cx="958429" cy="705221"/>
          </a:xfrm>
          <a:prstGeom prst="rect">
            <a:avLst/>
          </a:prstGeom>
          <a:ln w="12700">
            <a:miter lim="400000"/>
          </a:ln>
        </p:spPr>
      </p:pic>
      <p:sp>
        <p:nvSpPr>
          <p:cNvPr id="313" name="Shape 313"/>
          <p:cNvSpPr>
            <a:spLocks noGrp="1"/>
          </p:cNvSpPr>
          <p:nvPr>
            <p:ph type="sldNum" sz="quarter" idx="2"/>
          </p:nvPr>
        </p:nvSpPr>
        <p:spPr>
          <a:xfrm>
            <a:off x="11399587" y="9020317"/>
            <a:ext cx="1605213" cy="714249"/>
          </a:xfrm>
          <a:prstGeom prst="rect">
            <a:avLst/>
          </a:prstGeom>
        </p:spPr>
        <p:txBody>
          <a:bodyPr anchor="t"/>
          <a:lstStyle>
            <a:lvl1pPr>
              <a:defRPr sz="3800">
                <a:latin typeface="Calibri"/>
                <a:ea typeface="Calibri"/>
                <a:cs typeface="Calibri"/>
                <a:sym typeface="Calibri"/>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Default - 白紙">
    <p:spTree>
      <p:nvGrpSpPr>
        <p:cNvPr id="1" name=""/>
        <p:cNvGrpSpPr/>
        <p:nvPr/>
      </p:nvGrpSpPr>
      <p:grpSpPr>
        <a:xfrm>
          <a:off x="0" y="0"/>
          <a:ext cx="0" cy="0"/>
          <a:chOff x="0" y="0"/>
          <a:chExt cx="0" cy="0"/>
        </a:xfrm>
      </p:grpSpPr>
      <p:sp>
        <p:nvSpPr>
          <p:cNvPr id="315" name="Shape 315"/>
          <p:cNvSpPr>
            <a:spLocks noGrp="1"/>
          </p:cNvSpPr>
          <p:nvPr>
            <p:ph type="sldNum" sz="quarter" idx="2"/>
          </p:nvPr>
        </p:nvSpPr>
        <p:spPr>
          <a:xfrm>
            <a:off x="12064092" y="9236541"/>
            <a:ext cx="290468" cy="313437"/>
          </a:xfrm>
          <a:prstGeom prst="rect">
            <a:avLst/>
          </a:prstGeom>
          <a:ln>
            <a:round/>
          </a:ln>
        </p:spPr>
        <p:txBody>
          <a:bodyPr wrap="none" lIns="48767" tIns="48767" rIns="48767" bIns="48767" anchor="ctr"/>
          <a:lstStyle>
            <a:lvl1pPr defTabSz="1016000">
              <a:defRPr sz="1400" b="0">
                <a:solidFill>
                  <a:srgbClr val="9A9A9A"/>
                </a:solidFill>
                <a:uFill>
                  <a:solidFill>
                    <a:srgbClr val="9A9A9A"/>
                  </a:solidFill>
                </a:uFill>
                <a:latin typeface="Calibri"/>
                <a:ea typeface="Calibri"/>
                <a:cs typeface="Calibri"/>
                <a:sym typeface="Calibri"/>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ILC Physics Title (middle)">
    <p:spTree>
      <p:nvGrpSpPr>
        <p:cNvPr id="1" name=""/>
        <p:cNvGrpSpPr/>
        <p:nvPr/>
      </p:nvGrpSpPr>
      <p:grpSpPr>
        <a:xfrm>
          <a:off x="0" y="0"/>
          <a:ext cx="0" cy="0"/>
          <a:chOff x="0" y="0"/>
          <a:chExt cx="0" cy="0"/>
        </a:xfrm>
      </p:grpSpPr>
      <p:sp>
        <p:nvSpPr>
          <p:cNvPr id="317" name="Shape 317"/>
          <p:cNvSpPr>
            <a:spLocks noGrp="1"/>
          </p:cNvSpPr>
          <p:nvPr>
            <p:ph type="title"/>
          </p:nvPr>
        </p:nvSpPr>
        <p:spPr>
          <a:xfrm>
            <a:off x="1270000" y="2971800"/>
            <a:ext cx="10464801" cy="3810000"/>
          </a:xfrm>
          <a:prstGeom prst="rect">
            <a:avLst/>
          </a:prstGeom>
        </p:spPr>
        <p:txBody>
          <a:bodyPr lIns="0" tIns="0" rIns="0" bIns="0">
            <a:noAutofit/>
          </a:bodyPr>
          <a:lstStyle>
            <a:lvl1pPr defTabSz="584200">
              <a:defRPr sz="8000">
                <a:solidFill>
                  <a:srgbClr val="000000"/>
                </a:solidFill>
                <a:latin typeface="Helvetica Neue"/>
                <a:ea typeface="Helvetica Neue"/>
                <a:cs typeface="Helvetica Neue"/>
                <a:sym typeface="Helvetica Neue"/>
              </a:defRPr>
            </a:lvl1pPr>
          </a:lstStyle>
          <a:p>
            <a:pPr lvl="0">
              <a:defRPr sz="1800" b="0"/>
            </a:pPr>
            <a:r>
              <a:rPr sz="8000" b="1"/>
              <a:t>タイトルテキスト</a:t>
            </a:r>
          </a:p>
        </p:txBody>
      </p:sp>
      <p:sp>
        <p:nvSpPr>
          <p:cNvPr id="318" name="Shape 318"/>
          <p:cNvSpPr>
            <a:spLocks noGrp="1"/>
          </p:cNvSpPr>
          <p:nvPr>
            <p:ph type="sldNum" sz="quarter" idx="2"/>
          </p:nvPr>
        </p:nvSpPr>
        <p:spPr>
          <a:xfrm>
            <a:off x="12485420" y="9258300"/>
            <a:ext cx="340260" cy="324511"/>
          </a:xfrm>
          <a:prstGeom prst="rect">
            <a:avLst/>
          </a:prstGeom>
        </p:spPr>
        <p:txBody>
          <a:bodyPr wrap="none" lIns="0" tIns="0" rIns="0" bIns="0" anchor="t"/>
          <a:lstStyle>
            <a:lvl1pPr algn="ctr" defTabSz="584200">
              <a:defRPr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320" name="Shape 320"/>
          <p:cNvSpPr>
            <a:spLocks noGrp="1"/>
          </p:cNvSpPr>
          <p:nvPr>
            <p:ph type="title"/>
          </p:nvPr>
        </p:nvSpPr>
        <p:spPr>
          <a:xfrm>
            <a:off x="650239" y="130952"/>
            <a:ext cx="11704322" cy="2144888"/>
          </a:xfrm>
          <a:prstGeom prst="rect">
            <a:avLst/>
          </a:prstGeom>
        </p:spPr>
        <p:txBody>
          <a:bodyPr/>
          <a:lstStyle>
            <a:lvl1pPr>
              <a:defRPr sz="6000" b="0">
                <a:solidFill>
                  <a:srgbClr val="000000"/>
                </a:solidFill>
                <a:latin typeface="Calibri"/>
                <a:ea typeface="Calibri"/>
                <a:cs typeface="Calibri"/>
                <a:sym typeface="Calibri"/>
              </a:defRPr>
            </a:lvl1pPr>
          </a:lstStyle>
          <a:p>
            <a:pPr lvl="0">
              <a:defRPr sz="1800"/>
            </a:pPr>
            <a:r>
              <a:rPr sz="6000"/>
              <a:t>タイトルテキスト</a:t>
            </a:r>
          </a:p>
        </p:txBody>
      </p:sp>
      <p:sp>
        <p:nvSpPr>
          <p:cNvPr id="321" name="Shape 321"/>
          <p:cNvSpPr>
            <a:spLocks noGrp="1"/>
          </p:cNvSpPr>
          <p:nvPr>
            <p:ph type="sldNum" sz="quarter" idx="2"/>
          </p:nvPr>
        </p:nvSpPr>
        <p:spPr>
          <a:xfrm>
            <a:off x="9320106" y="9126813"/>
            <a:ext cx="3034454" cy="345949"/>
          </a:xfrm>
          <a:prstGeom prst="rect">
            <a:avLst/>
          </a:prstGeom>
        </p:spPr>
        <p:txBody>
          <a:bodyPr anchor="ctr"/>
          <a:lstStyle>
            <a:lvl1pPr>
              <a:defRPr sz="1400" b="0">
                <a:solidFill>
                  <a:srgbClr val="888888"/>
                </a:solidFill>
                <a:latin typeface="Calibri"/>
                <a:ea typeface="Calibri"/>
                <a:cs typeface="Calibri"/>
                <a:sym typeface="Calibri"/>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323" name="Shape 323"/>
          <p:cNvSpPr>
            <a:spLocks noGrp="1"/>
          </p:cNvSpPr>
          <p:nvPr>
            <p:ph type="title"/>
          </p:nvPr>
        </p:nvSpPr>
        <p:spPr>
          <a:xfrm>
            <a:off x="1182256" y="1347556"/>
            <a:ext cx="10640292" cy="928284"/>
          </a:xfrm>
          <a:prstGeom prst="rect">
            <a:avLst/>
          </a:prstGeom>
        </p:spPr>
        <p:txBody>
          <a:bodyPr lIns="0" tIns="0" rIns="0" bIns="0"/>
          <a:lstStyle>
            <a:lvl1pPr algn="l">
              <a:defRPr sz="3800">
                <a:solidFill>
                  <a:srgbClr val="000000"/>
                </a:solidFill>
              </a:defRPr>
            </a:lvl1pPr>
          </a:lstStyle>
          <a:p>
            <a:pPr lvl="0">
              <a:defRPr sz="1800" b="0"/>
            </a:pPr>
            <a:r>
              <a:rPr sz="3800" b="1"/>
              <a:t>タイトルテキスト</a:t>
            </a:r>
          </a:p>
        </p:txBody>
      </p:sp>
      <p:sp>
        <p:nvSpPr>
          <p:cNvPr id="324" name="Shape 324"/>
          <p:cNvSpPr>
            <a:spLocks noGrp="1"/>
          </p:cNvSpPr>
          <p:nvPr>
            <p:ph type="sldNum" sz="quarter" idx="2"/>
          </p:nvPr>
        </p:nvSpPr>
        <p:spPr>
          <a:xfrm>
            <a:off x="9320106" y="9126813"/>
            <a:ext cx="3034454" cy="345949"/>
          </a:xfrm>
          <a:prstGeom prst="rect">
            <a:avLst/>
          </a:prstGeom>
        </p:spPr>
        <p:txBody>
          <a:bodyPr anchor="ctr"/>
          <a:lstStyle>
            <a:lvl1pPr>
              <a:defRPr sz="1400" b="0">
                <a:solidFill>
                  <a:srgbClr val="888888"/>
                </a:solidFill>
                <a:latin typeface="Calibri"/>
                <a:ea typeface="Calibri"/>
                <a:cs typeface="Calibri"/>
                <a:sym typeface="Calibri"/>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白紙">
    <p:spTree>
      <p:nvGrpSpPr>
        <p:cNvPr id="1" name=""/>
        <p:cNvGrpSpPr/>
        <p:nvPr/>
      </p:nvGrpSpPr>
      <p:grpSpPr>
        <a:xfrm>
          <a:off x="0" y="0"/>
          <a:ext cx="0" cy="0"/>
          <a:chOff x="0" y="0"/>
          <a:chExt cx="0" cy="0"/>
        </a:xfrm>
      </p:grpSpPr>
      <p:sp>
        <p:nvSpPr>
          <p:cNvPr id="326" name="Shape 326"/>
          <p:cNvSpPr>
            <a:spLocks noGrp="1"/>
          </p:cNvSpPr>
          <p:nvPr>
            <p:ph type="sldNum" sz="quarter" idx="2"/>
          </p:nvPr>
        </p:nvSpPr>
        <p:spPr>
          <a:xfrm>
            <a:off x="9320106" y="9126813"/>
            <a:ext cx="3034454" cy="345949"/>
          </a:xfrm>
          <a:prstGeom prst="rect">
            <a:avLst/>
          </a:prstGeom>
        </p:spPr>
        <p:txBody>
          <a:bodyPr anchor="ctr"/>
          <a:lstStyle>
            <a:lvl1pPr>
              <a:defRPr sz="1400" b="0">
                <a:solidFill>
                  <a:srgbClr val="888888"/>
                </a:solidFill>
                <a:latin typeface="Calibri"/>
                <a:ea typeface="Calibri"/>
                <a:cs typeface="Calibri"/>
                <a:sym typeface="Calibri"/>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328" name="Shape 328"/>
          <p:cNvSpPr/>
          <p:nvPr/>
        </p:nvSpPr>
        <p:spPr>
          <a:xfrm>
            <a:off x="252222" y="9410700"/>
            <a:ext cx="5473701"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1200">
                <a:latin typeface="Helvetica Neue"/>
                <a:ea typeface="Helvetica Neue"/>
                <a:cs typeface="Helvetica Neue"/>
                <a:sym typeface="Helvetica Neue"/>
              </a:defRPr>
            </a:lvl1pPr>
          </a:lstStyle>
          <a:p>
            <a:pPr lvl="0">
              <a:defRPr sz="1800"/>
            </a:pPr>
            <a:r>
              <a:rPr sz="1200"/>
              <a:t>K.Fujii, Hue, July 24, 2014</a:t>
            </a:r>
          </a:p>
        </p:txBody>
      </p:sp>
      <p:sp>
        <p:nvSpPr>
          <p:cNvPr id="329" name="Shape 329"/>
          <p:cNvSpPr>
            <a:spLocks noGrp="1"/>
          </p:cNvSpPr>
          <p:nvPr>
            <p:ph type="title"/>
          </p:nvPr>
        </p:nvSpPr>
        <p:spPr>
          <a:xfrm>
            <a:off x="215900" y="76200"/>
            <a:ext cx="12560301" cy="10541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330" name="Shape 330"/>
          <p:cNvSpPr>
            <a:spLocks noGrp="1"/>
          </p:cNvSpPr>
          <p:nvPr>
            <p:ph type="body" idx="1"/>
          </p:nvPr>
        </p:nvSpPr>
        <p:spPr>
          <a:xfrm>
            <a:off x="596900" y="1397000"/>
            <a:ext cx="11811001" cy="7404101"/>
          </a:xfrm>
          <a:prstGeom prst="rect">
            <a:avLst/>
          </a:prstGeom>
        </p:spPr>
        <p:txBody>
          <a:bodyPr lIns="0" tIns="0" rIns="0" bIns="0">
            <a:noAutofit/>
          </a:bodyPr>
          <a:lstStyle>
            <a:lvl1pPr marL="853281" indent="-535781" defTabSz="584200">
              <a:spcBef>
                <a:spcPts val="700"/>
              </a:spcBef>
              <a:buSzPct val="171000"/>
              <a:buFontTx/>
              <a:defRPr sz="3000">
                <a:solidFill>
                  <a:srgbClr val="000000"/>
                </a:solidFill>
                <a:latin typeface="Helvetica Neue"/>
                <a:ea typeface="Helvetica Neue"/>
                <a:cs typeface="Helvetica Neue"/>
                <a:sym typeface="Helvetica Neue"/>
              </a:defRPr>
            </a:lvl1pPr>
            <a:lvl2pPr marL="1297781" indent="-535781" defTabSz="584200">
              <a:spcBef>
                <a:spcPts val="700"/>
              </a:spcBef>
              <a:buSzPct val="171000"/>
              <a:buFontTx/>
              <a:buChar char="•"/>
              <a:defRPr sz="3000">
                <a:solidFill>
                  <a:srgbClr val="000000"/>
                </a:solidFill>
                <a:latin typeface="Helvetica Neue"/>
                <a:ea typeface="Helvetica Neue"/>
                <a:cs typeface="Helvetica Neue"/>
                <a:sym typeface="Helvetica Neue"/>
              </a:defRPr>
            </a:lvl2pPr>
            <a:lvl3pPr marL="1742281" indent="-535781" defTabSz="584200">
              <a:spcBef>
                <a:spcPts val="700"/>
              </a:spcBef>
              <a:buSzPct val="171000"/>
              <a:buFontTx/>
              <a:defRPr sz="3000">
                <a:solidFill>
                  <a:srgbClr val="000000"/>
                </a:solidFill>
                <a:latin typeface="Helvetica Neue"/>
                <a:ea typeface="Helvetica Neue"/>
                <a:cs typeface="Helvetica Neue"/>
                <a:sym typeface="Helvetica Neue"/>
              </a:defRPr>
            </a:lvl3pPr>
            <a:lvl4pPr marL="2186781" indent="-535781" defTabSz="584200">
              <a:spcBef>
                <a:spcPts val="700"/>
              </a:spcBef>
              <a:buSzPct val="171000"/>
              <a:buFontTx/>
              <a:buChar char="•"/>
              <a:defRPr sz="3000">
                <a:solidFill>
                  <a:srgbClr val="000000"/>
                </a:solidFill>
                <a:latin typeface="Helvetica Neue"/>
                <a:ea typeface="Helvetica Neue"/>
                <a:cs typeface="Helvetica Neue"/>
                <a:sym typeface="Helvetica Neue"/>
              </a:defRPr>
            </a:lvl4pPr>
            <a:lvl5pPr marL="2631281" indent="-535781" defTabSz="584200">
              <a:spcBef>
                <a:spcPts val="700"/>
              </a:spcBef>
              <a:buSzPct val="171000"/>
              <a:buFontTx/>
              <a:buChar char="•"/>
              <a:defRPr sz="3000">
                <a:solidFill>
                  <a:srgbClr val="000000"/>
                </a:solidFill>
                <a:latin typeface="Helvetica Neue"/>
                <a:ea typeface="Helvetica Neue"/>
                <a:cs typeface="Helvetica Neue"/>
                <a:sym typeface="Helvetica Neue"/>
              </a:defRPr>
            </a:lvl5pPr>
          </a:lstStyle>
          <a:p>
            <a:pPr lvl="0">
              <a:defRPr sz="1800"/>
            </a:pPr>
            <a:r>
              <a:rPr sz="3000"/>
              <a:t>本文レベル1</a:t>
            </a:r>
          </a:p>
          <a:p>
            <a:pPr lvl="1">
              <a:defRPr sz="1800"/>
            </a:pPr>
            <a:r>
              <a:rPr sz="3000"/>
              <a:t>本文レベル2</a:t>
            </a:r>
          </a:p>
          <a:p>
            <a:pPr lvl="2">
              <a:defRPr sz="1800"/>
            </a:pPr>
            <a:r>
              <a:rPr sz="3000"/>
              <a:t>本文レベル3</a:t>
            </a:r>
          </a:p>
          <a:p>
            <a:pPr lvl="3">
              <a:defRPr sz="1800"/>
            </a:pPr>
            <a:r>
              <a:rPr sz="3000"/>
              <a:t>本文レベル4</a:t>
            </a:r>
          </a:p>
          <a:p>
            <a:pPr lvl="4">
              <a:defRPr sz="1800"/>
            </a:pPr>
            <a:r>
              <a:rPr sz="3000"/>
              <a:t>本文レベル 5</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画像（3点）">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332" name="Shape 332"/>
          <p:cNvSpPr/>
          <p:nvPr/>
        </p:nvSpPr>
        <p:spPr>
          <a:xfrm>
            <a:off x="252222" y="9410700"/>
            <a:ext cx="5473701"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1200">
                <a:latin typeface="Helvetica Neue"/>
                <a:ea typeface="Helvetica Neue"/>
                <a:cs typeface="Helvetica Neue"/>
                <a:sym typeface="Helvetica Neue"/>
              </a:rPr>
              <a:t>K.Fujii,  Tohoku Univ., April 24, 2014</a:t>
            </a:r>
          </a:p>
        </p:txBody>
      </p:sp>
      <p:sp>
        <p:nvSpPr>
          <p:cNvPr id="333" name="Shape 333"/>
          <p:cNvSpPr>
            <a:spLocks noGrp="1"/>
          </p:cNvSpPr>
          <p:nvPr>
            <p:ph type="title"/>
          </p:nvPr>
        </p:nvSpPr>
        <p:spPr>
          <a:xfrm>
            <a:off x="1270000" y="239712"/>
            <a:ext cx="10464801" cy="2465389"/>
          </a:xfrm>
          <a:prstGeom prst="rect">
            <a:avLst/>
          </a:prstGeom>
        </p:spPr>
        <p:txBody>
          <a:bodyPr lIns="0" tIns="0" rIns="0" bIns="0">
            <a:noAutofit/>
          </a:bodyPr>
          <a:lstStyle>
            <a:lvl1pPr defTabSz="914400">
              <a:defRPr sz="8000" b="0">
                <a:solidFill>
                  <a:srgbClr val="000000"/>
                </a:solidFill>
                <a:uFill>
                  <a:solidFill/>
                </a:uFill>
                <a:latin typeface="ヒラギノ角ゴ Pro W3"/>
                <a:ea typeface="ヒラギノ角ゴ Pro W3"/>
                <a:cs typeface="ヒラギノ角ゴ Pro W3"/>
                <a:sym typeface="ヒラギノ角ゴ Pro W3"/>
              </a:defRPr>
            </a:lvl1pPr>
          </a:lstStyle>
          <a:p>
            <a:pPr lvl="0">
              <a:defRPr sz="1800">
                <a:uFillTx/>
              </a:defRPr>
            </a:pPr>
            <a:r>
              <a:rPr sz="8000">
                <a:uFill>
                  <a:solidFill/>
                </a:uFill>
              </a:rPr>
              <a:t>タイトルテキスト</a:t>
            </a:r>
          </a:p>
        </p:txBody>
      </p:sp>
      <p:sp>
        <p:nvSpPr>
          <p:cNvPr id="334" name="Shape 334"/>
          <p:cNvSpPr>
            <a:spLocks noGrp="1"/>
          </p:cNvSpPr>
          <p:nvPr>
            <p:ph type="body" idx="1"/>
          </p:nvPr>
        </p:nvSpPr>
        <p:spPr>
          <a:xfrm>
            <a:off x="1270000" y="1498600"/>
            <a:ext cx="10464801" cy="8255001"/>
          </a:xfrm>
          <a:prstGeom prst="rect">
            <a:avLst/>
          </a:prstGeom>
        </p:spPr>
        <p:txBody>
          <a:bodyPr lIns="0" tIns="0" rIns="0" bIns="0" anchor="ctr">
            <a:noAutofit/>
          </a:bodyPr>
          <a:lstStyle>
            <a:lvl1pPr marL="709385" indent="-544285" defTabSz="914400">
              <a:spcBef>
                <a:spcPts val="2400"/>
              </a:spcBef>
              <a:buClr>
                <a:srgbClr val="000000"/>
              </a:buClr>
              <a:buSzPct val="171000"/>
              <a:buFont typeface="ヒラギノ角ゴ Pro W3"/>
              <a:defRPr sz="4000">
                <a:solidFill>
                  <a:srgbClr val="000000"/>
                </a:solidFill>
                <a:uFill>
                  <a:solidFill/>
                </a:uFill>
                <a:latin typeface="ヒラギノ角ゴ Pro W3"/>
                <a:ea typeface="ヒラギノ角ゴ Pro W3"/>
                <a:cs typeface="ヒラギノ角ゴ Pro W3"/>
                <a:sym typeface="ヒラギノ角ゴ Pro W3"/>
              </a:defRPr>
            </a:lvl1pPr>
            <a:lvl2pPr marL="1153885" indent="-544285" defTabSz="914400">
              <a:spcBef>
                <a:spcPts val="2400"/>
              </a:spcBef>
              <a:buClr>
                <a:srgbClr val="000000"/>
              </a:buClr>
              <a:buSzPct val="171000"/>
              <a:buFont typeface="ヒラギノ角ゴ Pro W3"/>
              <a:buChar char="•"/>
              <a:defRPr sz="4000">
                <a:solidFill>
                  <a:srgbClr val="000000"/>
                </a:solidFill>
                <a:uFill>
                  <a:solidFill/>
                </a:uFill>
                <a:latin typeface="ヒラギノ角ゴ Pro W3"/>
                <a:ea typeface="ヒラギノ角ゴ Pro W3"/>
                <a:cs typeface="ヒラギノ角ゴ Pro W3"/>
                <a:sym typeface="ヒラギノ角ゴ Pro W3"/>
              </a:defRPr>
            </a:lvl2pPr>
            <a:lvl3pPr marL="1598385" indent="-544285" defTabSz="914400">
              <a:spcBef>
                <a:spcPts val="2400"/>
              </a:spcBef>
              <a:buClr>
                <a:srgbClr val="000000"/>
              </a:buClr>
              <a:buSzPct val="171000"/>
              <a:buFont typeface="ヒラギノ角ゴ Pro W3"/>
              <a:defRPr sz="4000">
                <a:solidFill>
                  <a:srgbClr val="000000"/>
                </a:solidFill>
                <a:uFill>
                  <a:solidFill/>
                </a:uFill>
                <a:latin typeface="ヒラギノ角ゴ Pro W3"/>
                <a:ea typeface="ヒラギノ角ゴ Pro W3"/>
                <a:cs typeface="ヒラギノ角ゴ Pro W3"/>
                <a:sym typeface="ヒラギノ角ゴ Pro W3"/>
              </a:defRPr>
            </a:lvl3pPr>
            <a:lvl4pPr marL="2042885" indent="-544285" defTabSz="914400">
              <a:spcBef>
                <a:spcPts val="2400"/>
              </a:spcBef>
              <a:buClr>
                <a:srgbClr val="000000"/>
              </a:buClr>
              <a:buSzPct val="171000"/>
              <a:buFont typeface="ヒラギノ角ゴ Pro W3"/>
              <a:buChar char="•"/>
              <a:defRPr sz="4000">
                <a:solidFill>
                  <a:srgbClr val="000000"/>
                </a:solidFill>
                <a:uFill>
                  <a:solidFill/>
                </a:uFill>
                <a:latin typeface="ヒラギノ角ゴ Pro W3"/>
                <a:ea typeface="ヒラギノ角ゴ Pro W3"/>
                <a:cs typeface="ヒラギノ角ゴ Pro W3"/>
                <a:sym typeface="ヒラギノ角ゴ Pro W3"/>
              </a:defRPr>
            </a:lvl4pPr>
            <a:lvl5pPr marL="2487385" indent="-544285" defTabSz="914400">
              <a:spcBef>
                <a:spcPts val="2400"/>
              </a:spcBef>
              <a:buClr>
                <a:srgbClr val="000000"/>
              </a:buClr>
              <a:buSzPct val="171000"/>
              <a:buFont typeface="ヒラギノ角ゴ Pro W3"/>
              <a:buChar char="•"/>
              <a:defRPr sz="4000">
                <a:solidFill>
                  <a:srgbClr val="000000"/>
                </a:solidFill>
                <a:uFill>
                  <a:solidFill/>
                </a:uFill>
                <a:latin typeface="ヒラギノ角ゴ Pro W3"/>
                <a:ea typeface="ヒラギノ角ゴ Pro W3"/>
                <a:cs typeface="ヒラギノ角ゴ Pro W3"/>
                <a:sym typeface="ヒラギノ角ゴ Pro W3"/>
              </a:defRPr>
            </a:lvl5pPr>
          </a:lstStyle>
          <a:p>
            <a:pPr lvl="0">
              <a:defRPr sz="1800">
                <a:uFillTx/>
              </a:defRPr>
            </a:pPr>
            <a:r>
              <a:rPr sz="4000">
                <a:uFill>
                  <a:solidFill/>
                </a:uFill>
              </a:rPr>
              <a:t>本文レベル1</a:t>
            </a:r>
          </a:p>
          <a:p>
            <a:pPr lvl="1">
              <a:defRPr sz="1800">
                <a:uFillTx/>
              </a:defRPr>
            </a:pPr>
            <a:r>
              <a:rPr sz="4000">
                <a:uFill>
                  <a:solidFill/>
                </a:uFill>
              </a:rPr>
              <a:t>本文レベル2</a:t>
            </a:r>
          </a:p>
          <a:p>
            <a:pPr lvl="2">
              <a:defRPr sz="1800">
                <a:uFillTx/>
              </a:defRPr>
            </a:pPr>
            <a:r>
              <a:rPr sz="4000">
                <a:uFill>
                  <a:solidFill/>
                </a:uFill>
              </a:rPr>
              <a:t>本文レベル3</a:t>
            </a:r>
          </a:p>
          <a:p>
            <a:pPr lvl="3">
              <a:defRPr sz="1800">
                <a:uFillTx/>
              </a:defRPr>
            </a:pPr>
            <a:r>
              <a:rPr sz="4000">
                <a:uFill>
                  <a:solidFill/>
                </a:uFill>
              </a:rPr>
              <a:t>本文レベル4</a:t>
            </a:r>
          </a:p>
          <a:p>
            <a:pPr lvl="4">
              <a:defRPr sz="1800">
                <a:uFillTx/>
              </a:defRPr>
            </a:pPr>
            <a:r>
              <a:rPr sz="4000">
                <a:uFill>
                  <a:solidFill/>
                </a:uFill>
              </a:rPr>
              <a:t>本文レベル 5</a:t>
            </a:r>
          </a:p>
        </p:txBody>
      </p:sp>
    </p:spTree>
  </p:cSld>
  <p:clrMapOvr>
    <a:masterClrMapping/>
  </p:clrMapOvr>
  <p:transition xmlns:p14="http://schemas.microsoft.com/office/powerpoint/2010/mai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Compass コピー 11">
    <p:bg>
      <p:bgPr>
        <a:gradFill flip="none" rotWithShape="1">
          <a:gsLst>
            <a:gs pos="0">
              <a:srgbClr val="656775"/>
            </a:gs>
            <a:gs pos="100000">
              <a:srgbClr val="6D707F"/>
            </a:gs>
          </a:gsLst>
          <a:lin ang="16200000" scaled="0"/>
        </a:gradFill>
        <a:effectLst/>
      </p:bgPr>
    </p:bg>
    <p:spTree>
      <p:nvGrpSpPr>
        <p:cNvPr id="1" name=""/>
        <p:cNvGrpSpPr/>
        <p:nvPr/>
      </p:nvGrpSpPr>
      <p:grpSpPr>
        <a:xfrm>
          <a:off x="0" y="0"/>
          <a:ext cx="0" cy="0"/>
          <a:chOff x="0" y="0"/>
          <a:chExt cx="0" cy="0"/>
        </a:xfrm>
      </p:grpSpPr>
      <p:grpSp>
        <p:nvGrpSpPr>
          <p:cNvPr id="486" name="Group 486"/>
          <p:cNvGrpSpPr/>
          <p:nvPr/>
        </p:nvGrpSpPr>
        <p:grpSpPr>
          <a:xfrm>
            <a:off x="5273" y="2015744"/>
            <a:ext cx="13011268" cy="7737856"/>
            <a:chOff x="0" y="0"/>
            <a:chExt cx="13011266" cy="7737855"/>
          </a:xfrm>
        </p:grpSpPr>
        <p:grpSp>
          <p:nvGrpSpPr>
            <p:cNvPr id="349" name="Group 349"/>
            <p:cNvGrpSpPr/>
            <p:nvPr/>
          </p:nvGrpSpPr>
          <p:grpSpPr>
            <a:xfrm>
              <a:off x="39882" y="-1"/>
              <a:ext cx="12971386" cy="7737857"/>
              <a:chOff x="0" y="0"/>
              <a:chExt cx="12971384" cy="7737855"/>
            </a:xfrm>
          </p:grpSpPr>
          <p:sp>
            <p:nvSpPr>
              <p:cNvPr id="336" name="Shape 336"/>
              <p:cNvSpPr/>
              <p:nvPr/>
            </p:nvSpPr>
            <p:spPr>
              <a:xfrm>
                <a:off x="3113475" y="503936"/>
                <a:ext cx="6355646" cy="4763912"/>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2700" cap="flat">
                <a:solidFill>
                  <a:srgbClr val="6E717E"/>
                </a:solidFill>
                <a:prstDash val="solid"/>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37" name="Shape 337"/>
              <p:cNvSpPr/>
              <p:nvPr/>
            </p:nvSpPr>
            <p:spPr>
              <a:xfrm>
                <a:off x="1466652" y="503936"/>
                <a:ext cx="8954348" cy="5341903"/>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2700" cap="flat">
                <a:solidFill>
                  <a:srgbClr val="6E717E"/>
                </a:solidFill>
                <a:prstDash val="solid"/>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38" name="Shape 338"/>
              <p:cNvSpPr/>
              <p:nvPr/>
            </p:nvSpPr>
            <p:spPr>
              <a:xfrm>
                <a:off x="0" y="397820"/>
                <a:ext cx="12941583" cy="7014917"/>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2700" cap="flat">
                <a:solidFill>
                  <a:srgbClr val="6E717E"/>
                </a:solidFill>
                <a:prstDash val="solid"/>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39" name="Shape 339"/>
              <p:cNvSpPr/>
              <p:nvPr/>
            </p:nvSpPr>
            <p:spPr>
              <a:xfrm>
                <a:off x="501226" y="569411"/>
                <a:ext cx="12452097" cy="6226049"/>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2700" cap="flat">
                <a:solidFill>
                  <a:srgbClr val="6E717E"/>
                </a:solidFill>
                <a:prstDash val="solid"/>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40" name="Shape 340"/>
              <p:cNvSpPr/>
              <p:nvPr/>
            </p:nvSpPr>
            <p:spPr>
              <a:xfrm>
                <a:off x="10878876" y="211327"/>
                <a:ext cx="1783645" cy="2684499"/>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2700" cap="flat">
                <a:solidFill>
                  <a:srgbClr val="6E717E"/>
                </a:solidFill>
                <a:prstDash val="solid"/>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41" name="Shape 341"/>
              <p:cNvSpPr/>
              <p:nvPr/>
            </p:nvSpPr>
            <p:spPr>
              <a:xfrm>
                <a:off x="11634328" y="0"/>
                <a:ext cx="1307255" cy="2521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2700" cap="flat">
                <a:solidFill>
                  <a:srgbClr val="6E717E"/>
                </a:solidFill>
                <a:prstDash val="solid"/>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42" name="Shape 342"/>
              <p:cNvSpPr/>
              <p:nvPr/>
            </p:nvSpPr>
            <p:spPr>
              <a:xfrm>
                <a:off x="7385191" y="162559"/>
                <a:ext cx="5578970" cy="5409637"/>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2700" cap="flat">
                <a:solidFill>
                  <a:srgbClr val="6E717E"/>
                </a:solidFill>
                <a:prstDash val="solid"/>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43" name="Shape 343"/>
              <p:cNvSpPr/>
              <p:nvPr/>
            </p:nvSpPr>
            <p:spPr>
              <a:xfrm>
                <a:off x="5296746" y="393305"/>
                <a:ext cx="3158632" cy="3045743"/>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2700" cap="flat">
                <a:solidFill>
                  <a:srgbClr val="6E717E"/>
                </a:solidFill>
                <a:prstDash val="solid"/>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44" name="Shape 344"/>
              <p:cNvSpPr/>
              <p:nvPr/>
            </p:nvSpPr>
            <p:spPr>
              <a:xfrm>
                <a:off x="9606844" y="2569802"/>
                <a:ext cx="2828545" cy="1828801"/>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2700" cap="flat">
                <a:solidFill>
                  <a:srgbClr val="6E717E"/>
                </a:solidFill>
                <a:prstDash val="solid"/>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45" name="Shape 345"/>
              <p:cNvSpPr/>
              <p:nvPr/>
            </p:nvSpPr>
            <p:spPr>
              <a:xfrm>
                <a:off x="6534008" y="5832291"/>
                <a:ext cx="6437377" cy="177913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2700" cap="flat">
                <a:solidFill>
                  <a:srgbClr val="6E717E"/>
                </a:solidFill>
                <a:prstDash val="solid"/>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46" name="Shape 346"/>
              <p:cNvSpPr/>
              <p:nvPr/>
            </p:nvSpPr>
            <p:spPr>
              <a:xfrm>
                <a:off x="12243928" y="65927"/>
                <a:ext cx="720232" cy="19281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2700" cap="flat">
                <a:solidFill>
                  <a:srgbClr val="6E717E"/>
                </a:solidFill>
                <a:prstDash val="solid"/>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47" name="Shape 347"/>
              <p:cNvSpPr/>
              <p:nvPr/>
            </p:nvSpPr>
            <p:spPr>
              <a:xfrm>
                <a:off x="11139875" y="6047232"/>
                <a:ext cx="1458526" cy="877825"/>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2700" cap="flat">
                <a:solidFill>
                  <a:srgbClr val="6E717E"/>
                </a:solidFill>
                <a:prstDash val="solid"/>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48" name="Shape 348"/>
              <p:cNvSpPr/>
              <p:nvPr/>
            </p:nvSpPr>
            <p:spPr>
              <a:xfrm>
                <a:off x="67733" y="3397503"/>
                <a:ext cx="6177281" cy="43403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3175" cap="flat">
                <a:solidFill>
                  <a:srgbClr val="6E717E"/>
                </a:solidFill>
                <a:prstDash val="solid"/>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grpSp>
        <p:grpSp>
          <p:nvGrpSpPr>
            <p:cNvPr id="485" name="Group 485"/>
            <p:cNvGrpSpPr/>
            <p:nvPr/>
          </p:nvGrpSpPr>
          <p:grpSpPr>
            <a:xfrm>
              <a:off x="0" y="3161176"/>
              <a:ext cx="3119748" cy="3832768"/>
              <a:chOff x="0" y="0"/>
              <a:chExt cx="3119747" cy="3832766"/>
            </a:xfrm>
          </p:grpSpPr>
          <p:sp>
            <p:nvSpPr>
              <p:cNvPr id="350" name="Shape 350"/>
              <p:cNvSpPr/>
              <p:nvPr/>
            </p:nvSpPr>
            <p:spPr>
              <a:xfrm rot="6780000">
                <a:off x="137697" y="3586759"/>
                <a:ext cx="169334"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51" name="Shape 351"/>
              <p:cNvSpPr/>
              <p:nvPr/>
            </p:nvSpPr>
            <p:spPr>
              <a:xfrm rot="6780000">
                <a:off x="69963" y="3582244"/>
                <a:ext cx="169335"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52" name="Shape 352"/>
              <p:cNvSpPr/>
              <p:nvPr/>
            </p:nvSpPr>
            <p:spPr>
              <a:xfrm rot="6780000">
                <a:off x="11261" y="3568696"/>
                <a:ext cx="169335"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53" name="Shape 353"/>
              <p:cNvSpPr/>
              <p:nvPr/>
            </p:nvSpPr>
            <p:spPr>
              <a:xfrm rot="6000000">
                <a:off x="467733" y="3591160"/>
                <a:ext cx="155787"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54" name="Shape 354"/>
              <p:cNvSpPr/>
              <p:nvPr/>
            </p:nvSpPr>
            <p:spPr>
              <a:xfrm rot="6000000">
                <a:off x="409031" y="3600191"/>
                <a:ext cx="155787"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55" name="Shape 355"/>
              <p:cNvSpPr/>
              <p:nvPr/>
            </p:nvSpPr>
            <p:spPr>
              <a:xfrm rot="6240000">
                <a:off x="341082" y="3600207"/>
                <a:ext cx="155788"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56" name="Shape 356"/>
              <p:cNvSpPr/>
              <p:nvPr/>
            </p:nvSpPr>
            <p:spPr>
              <a:xfrm rot="6240000">
                <a:off x="273602" y="3595672"/>
                <a:ext cx="155788"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57" name="Shape 357"/>
              <p:cNvSpPr/>
              <p:nvPr/>
            </p:nvSpPr>
            <p:spPr>
              <a:xfrm rot="5400000">
                <a:off x="814992" y="3554960"/>
                <a:ext cx="155788"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58" name="Shape 358"/>
              <p:cNvSpPr/>
              <p:nvPr/>
            </p:nvSpPr>
            <p:spPr>
              <a:xfrm rot="5400000">
                <a:off x="747259" y="3563991"/>
                <a:ext cx="155787"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59" name="Shape 359"/>
              <p:cNvSpPr/>
              <p:nvPr/>
            </p:nvSpPr>
            <p:spPr>
              <a:xfrm rot="5580000">
                <a:off x="679890" y="3573088"/>
                <a:ext cx="155788"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60" name="Shape 360"/>
              <p:cNvSpPr/>
              <p:nvPr/>
            </p:nvSpPr>
            <p:spPr>
              <a:xfrm rot="5760000">
                <a:off x="608208" y="3586679"/>
                <a:ext cx="155788"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61" name="Shape 361"/>
              <p:cNvSpPr/>
              <p:nvPr/>
            </p:nvSpPr>
            <p:spPr>
              <a:xfrm rot="4740000">
                <a:off x="1162647" y="3464727"/>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62" name="Shape 362"/>
              <p:cNvSpPr/>
              <p:nvPr/>
            </p:nvSpPr>
            <p:spPr>
              <a:xfrm rot="4920000">
                <a:off x="1093234" y="3478276"/>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63" name="Shape 363"/>
              <p:cNvSpPr/>
              <p:nvPr/>
            </p:nvSpPr>
            <p:spPr>
              <a:xfrm rot="4920000">
                <a:off x="1025501" y="3509885"/>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64" name="Shape 364"/>
              <p:cNvSpPr/>
              <p:nvPr/>
            </p:nvSpPr>
            <p:spPr>
              <a:xfrm rot="5040000">
                <a:off x="959954" y="3514397"/>
                <a:ext cx="142241"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65" name="Shape 365"/>
              <p:cNvSpPr/>
              <p:nvPr/>
            </p:nvSpPr>
            <p:spPr>
              <a:xfrm rot="3840000">
                <a:off x="1494631" y="3315839"/>
                <a:ext cx="142241"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66" name="Shape 366"/>
              <p:cNvSpPr/>
              <p:nvPr/>
            </p:nvSpPr>
            <p:spPr>
              <a:xfrm rot="3840000">
                <a:off x="1426898" y="3356479"/>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67" name="Shape 367"/>
              <p:cNvSpPr/>
              <p:nvPr/>
            </p:nvSpPr>
            <p:spPr>
              <a:xfrm rot="4080000">
                <a:off x="1364498" y="3378830"/>
                <a:ext cx="142241"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68" name="Shape 368"/>
              <p:cNvSpPr/>
              <p:nvPr/>
            </p:nvSpPr>
            <p:spPr>
              <a:xfrm rot="4320000">
                <a:off x="1294176" y="3410523"/>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69" name="Shape 369"/>
              <p:cNvSpPr/>
              <p:nvPr/>
            </p:nvSpPr>
            <p:spPr>
              <a:xfrm rot="3360000">
                <a:off x="1802198" y="3135022"/>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70" name="Shape 370"/>
              <p:cNvSpPr/>
              <p:nvPr/>
            </p:nvSpPr>
            <p:spPr>
              <a:xfrm rot="3360000">
                <a:off x="1738980" y="3171146"/>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71" name="Shape 371"/>
              <p:cNvSpPr/>
              <p:nvPr/>
            </p:nvSpPr>
            <p:spPr>
              <a:xfrm rot="3360000">
                <a:off x="1680278" y="3211786"/>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72" name="Shape 372"/>
              <p:cNvSpPr/>
              <p:nvPr/>
            </p:nvSpPr>
            <p:spPr>
              <a:xfrm rot="3840000">
                <a:off x="1614293" y="3252622"/>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73" name="Shape 373"/>
              <p:cNvSpPr/>
              <p:nvPr/>
            </p:nvSpPr>
            <p:spPr>
              <a:xfrm rot="2280000">
                <a:off x="2078898" y="2921385"/>
                <a:ext cx="155788"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74" name="Shape 374"/>
              <p:cNvSpPr/>
              <p:nvPr/>
            </p:nvSpPr>
            <p:spPr>
              <a:xfrm rot="2280000">
                <a:off x="2024711" y="2964284"/>
                <a:ext cx="155788"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75" name="Shape 375"/>
              <p:cNvSpPr/>
              <p:nvPr/>
            </p:nvSpPr>
            <p:spPr>
              <a:xfrm rot="2700000">
                <a:off x="1973769" y="3008552"/>
                <a:ext cx="155787"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76" name="Shape 376"/>
              <p:cNvSpPr/>
              <p:nvPr/>
            </p:nvSpPr>
            <p:spPr>
              <a:xfrm rot="2700000">
                <a:off x="1915056" y="3049203"/>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77" name="Shape 377"/>
              <p:cNvSpPr/>
              <p:nvPr/>
            </p:nvSpPr>
            <p:spPr>
              <a:xfrm rot="1500000">
                <a:off x="2313621" y="2663856"/>
                <a:ext cx="155788"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78" name="Shape 378"/>
              <p:cNvSpPr/>
              <p:nvPr/>
            </p:nvSpPr>
            <p:spPr>
              <a:xfrm rot="1500000">
                <a:off x="2272981" y="2718043"/>
                <a:ext cx="155788"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79" name="Shape 379"/>
              <p:cNvSpPr/>
              <p:nvPr/>
            </p:nvSpPr>
            <p:spPr>
              <a:xfrm rot="1800000">
                <a:off x="2229833" y="2768409"/>
                <a:ext cx="155787"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80" name="Shape 380"/>
              <p:cNvSpPr/>
              <p:nvPr/>
            </p:nvSpPr>
            <p:spPr>
              <a:xfrm rot="1800000">
                <a:off x="2182419" y="2824854"/>
                <a:ext cx="155788"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81" name="Shape 381"/>
              <p:cNvSpPr/>
              <p:nvPr/>
            </p:nvSpPr>
            <p:spPr>
              <a:xfrm rot="840000">
                <a:off x="2507637" y="2397886"/>
                <a:ext cx="169334"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82" name="Shape 382"/>
              <p:cNvSpPr/>
              <p:nvPr/>
            </p:nvSpPr>
            <p:spPr>
              <a:xfrm rot="840000">
                <a:off x="2478285" y="2449818"/>
                <a:ext cx="155787"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83" name="Shape 383"/>
              <p:cNvSpPr/>
              <p:nvPr/>
            </p:nvSpPr>
            <p:spPr>
              <a:xfrm rot="1320000">
                <a:off x="2446619" y="2508776"/>
                <a:ext cx="155787"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84" name="Shape 384"/>
              <p:cNvSpPr/>
              <p:nvPr/>
            </p:nvSpPr>
            <p:spPr>
              <a:xfrm rot="1320000">
                <a:off x="2396948" y="2556189"/>
                <a:ext cx="155787"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85" name="Shape 385"/>
              <p:cNvSpPr/>
              <p:nvPr/>
            </p:nvSpPr>
            <p:spPr>
              <a:xfrm rot="480000">
                <a:off x="2640844" y="2104673"/>
                <a:ext cx="18288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86" name="Shape 386"/>
              <p:cNvSpPr/>
              <p:nvPr/>
            </p:nvSpPr>
            <p:spPr>
              <a:xfrm rot="540000">
                <a:off x="2618271" y="2160348"/>
                <a:ext cx="18288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87" name="Shape 387"/>
              <p:cNvSpPr/>
              <p:nvPr/>
            </p:nvSpPr>
            <p:spPr>
              <a:xfrm rot="720000">
                <a:off x="2600226" y="2219205"/>
                <a:ext cx="18288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88" name="Shape 388"/>
              <p:cNvSpPr/>
              <p:nvPr/>
            </p:nvSpPr>
            <p:spPr>
              <a:xfrm rot="720000">
                <a:off x="2570869" y="2282450"/>
                <a:ext cx="169335"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89" name="Shape 389"/>
              <p:cNvSpPr/>
              <p:nvPr/>
            </p:nvSpPr>
            <p:spPr>
              <a:xfrm rot="21300000">
                <a:off x="2728905" y="1813319"/>
                <a:ext cx="18288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90" name="Shape 390"/>
              <p:cNvSpPr/>
              <p:nvPr/>
            </p:nvSpPr>
            <p:spPr>
              <a:xfrm>
                <a:off x="2706317" y="1871862"/>
                <a:ext cx="18288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91" name="Shape 391"/>
              <p:cNvSpPr/>
              <p:nvPr/>
            </p:nvSpPr>
            <p:spPr>
              <a:xfrm>
                <a:off x="2709478" y="1928306"/>
                <a:ext cx="18288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92" name="Shape 392"/>
              <p:cNvSpPr/>
              <p:nvPr/>
            </p:nvSpPr>
            <p:spPr>
              <a:xfrm rot="240000">
                <a:off x="2679280" y="1987687"/>
                <a:ext cx="18288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93" name="Shape 393"/>
              <p:cNvSpPr/>
              <p:nvPr/>
            </p:nvSpPr>
            <p:spPr>
              <a:xfrm rot="20940000">
                <a:off x="2746994" y="1516788"/>
                <a:ext cx="19417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94" name="Shape 394"/>
              <p:cNvSpPr/>
              <p:nvPr/>
            </p:nvSpPr>
            <p:spPr>
              <a:xfrm rot="21120000">
                <a:off x="2749216" y="1576082"/>
                <a:ext cx="194169"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95" name="Shape 395"/>
              <p:cNvSpPr/>
              <p:nvPr/>
            </p:nvSpPr>
            <p:spPr>
              <a:xfrm rot="21120000">
                <a:off x="2749216" y="1630268"/>
                <a:ext cx="194169"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96" name="Shape 396"/>
              <p:cNvSpPr/>
              <p:nvPr/>
            </p:nvSpPr>
            <p:spPr>
              <a:xfrm rot="21300000">
                <a:off x="2747008" y="1689752"/>
                <a:ext cx="182881"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97" name="Shape 397"/>
              <p:cNvSpPr/>
              <p:nvPr/>
            </p:nvSpPr>
            <p:spPr>
              <a:xfrm rot="20460000">
                <a:off x="2719822" y="1242138"/>
                <a:ext cx="19417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98" name="Shape 398"/>
              <p:cNvSpPr/>
              <p:nvPr/>
            </p:nvSpPr>
            <p:spPr>
              <a:xfrm rot="20640000">
                <a:off x="2733448" y="1289113"/>
                <a:ext cx="19417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399" name="Shape 399"/>
              <p:cNvSpPr/>
              <p:nvPr/>
            </p:nvSpPr>
            <p:spPr>
              <a:xfrm rot="20640000">
                <a:off x="2741963" y="1343299"/>
                <a:ext cx="194170"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00" name="Shape 400"/>
              <p:cNvSpPr/>
              <p:nvPr/>
            </p:nvSpPr>
            <p:spPr>
              <a:xfrm rot="20820000">
                <a:off x="2747026" y="1403804"/>
                <a:ext cx="19417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01" name="Shape 401"/>
              <p:cNvSpPr/>
              <p:nvPr/>
            </p:nvSpPr>
            <p:spPr>
              <a:xfrm rot="20040000">
                <a:off x="2624896" y="980420"/>
                <a:ext cx="19417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02" name="Shape 402"/>
              <p:cNvSpPr/>
              <p:nvPr/>
            </p:nvSpPr>
            <p:spPr>
              <a:xfrm rot="20280000">
                <a:off x="2650027" y="1035942"/>
                <a:ext cx="194170"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03" name="Shape 403"/>
              <p:cNvSpPr/>
              <p:nvPr/>
            </p:nvSpPr>
            <p:spPr>
              <a:xfrm rot="20280000">
                <a:off x="2668089" y="1087871"/>
                <a:ext cx="194170"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04" name="Shape 404"/>
              <p:cNvSpPr/>
              <p:nvPr/>
            </p:nvSpPr>
            <p:spPr>
              <a:xfrm rot="20280000">
                <a:off x="2690667" y="1133027"/>
                <a:ext cx="19417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05" name="Shape 405"/>
              <p:cNvSpPr/>
              <p:nvPr/>
            </p:nvSpPr>
            <p:spPr>
              <a:xfrm rot="19680000">
                <a:off x="2480641" y="756328"/>
                <a:ext cx="194170"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06" name="Shape 406"/>
              <p:cNvSpPr/>
              <p:nvPr/>
            </p:nvSpPr>
            <p:spPr>
              <a:xfrm rot="19740000">
                <a:off x="2509715" y="795253"/>
                <a:ext cx="194170"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07" name="Shape 407"/>
              <p:cNvSpPr/>
              <p:nvPr/>
            </p:nvSpPr>
            <p:spPr>
              <a:xfrm rot="19860000">
                <a:off x="2543885" y="844291"/>
                <a:ext cx="19417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08" name="Shape 408"/>
              <p:cNvSpPr/>
              <p:nvPr/>
            </p:nvSpPr>
            <p:spPr>
              <a:xfrm rot="19860000">
                <a:off x="2573236" y="882673"/>
                <a:ext cx="194170"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09" name="Shape 409"/>
              <p:cNvSpPr/>
              <p:nvPr/>
            </p:nvSpPr>
            <p:spPr>
              <a:xfrm rot="19140000">
                <a:off x="2284218" y="553193"/>
                <a:ext cx="194170"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10" name="Shape 410"/>
              <p:cNvSpPr/>
              <p:nvPr/>
            </p:nvSpPr>
            <p:spPr>
              <a:xfrm rot="19140000">
                <a:off x="2331631" y="596091"/>
                <a:ext cx="19417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11" name="Shape 411"/>
              <p:cNvSpPr/>
              <p:nvPr/>
            </p:nvSpPr>
            <p:spPr>
              <a:xfrm rot="19140000">
                <a:off x="2365498" y="634473"/>
                <a:ext cx="194170"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12" name="Shape 412"/>
              <p:cNvSpPr/>
              <p:nvPr/>
            </p:nvSpPr>
            <p:spPr>
              <a:xfrm rot="19260000">
                <a:off x="2406075" y="670668"/>
                <a:ext cx="19417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13" name="Shape 413"/>
              <p:cNvSpPr/>
              <p:nvPr/>
            </p:nvSpPr>
            <p:spPr>
              <a:xfrm>
                <a:off x="1092006" y="609763"/>
                <a:ext cx="406401" cy="340926"/>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6E717E"/>
              </a:solidFill>
              <a:ln w="3175" cap="flat">
                <a:noFill/>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14" name="Shape 414"/>
              <p:cNvSpPr/>
              <p:nvPr/>
            </p:nvSpPr>
            <p:spPr>
              <a:xfrm rot="6600000">
                <a:off x="-486017" y="1904755"/>
                <a:ext cx="2768037"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15" name="Shape 415"/>
              <p:cNvSpPr/>
              <p:nvPr/>
            </p:nvSpPr>
            <p:spPr>
              <a:xfrm rot="240000">
                <a:off x="3734" y="1926453"/>
                <a:ext cx="2327770"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16" name="Shape 416"/>
              <p:cNvSpPr/>
              <p:nvPr/>
            </p:nvSpPr>
            <p:spPr>
              <a:xfrm rot="18660000">
                <a:off x="2043958" y="402932"/>
                <a:ext cx="18288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17" name="Shape 417"/>
              <p:cNvSpPr/>
              <p:nvPr/>
            </p:nvSpPr>
            <p:spPr>
              <a:xfrm rot="18660000">
                <a:off x="2095887" y="434540"/>
                <a:ext cx="182881"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18" name="Shape 418"/>
              <p:cNvSpPr/>
              <p:nvPr/>
            </p:nvSpPr>
            <p:spPr>
              <a:xfrm rot="18660000">
                <a:off x="2148966" y="460487"/>
                <a:ext cx="19417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19" name="Shape 419"/>
              <p:cNvSpPr/>
              <p:nvPr/>
            </p:nvSpPr>
            <p:spPr>
              <a:xfrm rot="18960000">
                <a:off x="2194156" y="487475"/>
                <a:ext cx="194170"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20" name="Shape 420"/>
              <p:cNvSpPr/>
              <p:nvPr/>
            </p:nvSpPr>
            <p:spPr>
              <a:xfrm rot="17940000">
                <a:off x="1774563" y="299504"/>
                <a:ext cx="169334"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21" name="Shape 421"/>
              <p:cNvSpPr/>
              <p:nvPr/>
            </p:nvSpPr>
            <p:spPr>
              <a:xfrm rot="17940000">
                <a:off x="1835523" y="317566"/>
                <a:ext cx="169334"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22" name="Shape 422"/>
              <p:cNvSpPr/>
              <p:nvPr/>
            </p:nvSpPr>
            <p:spPr>
              <a:xfrm rot="18060000">
                <a:off x="1885090" y="331192"/>
                <a:ext cx="18288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23" name="Shape 423"/>
              <p:cNvSpPr/>
              <p:nvPr/>
            </p:nvSpPr>
            <p:spPr>
              <a:xfrm rot="18360000">
                <a:off x="1941692" y="358262"/>
                <a:ext cx="18288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24" name="Shape 424"/>
              <p:cNvSpPr/>
              <p:nvPr/>
            </p:nvSpPr>
            <p:spPr>
              <a:xfrm rot="17280000">
                <a:off x="1461559" y="231517"/>
                <a:ext cx="169334"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25" name="Shape 425"/>
              <p:cNvSpPr/>
              <p:nvPr/>
            </p:nvSpPr>
            <p:spPr>
              <a:xfrm rot="17340000">
                <a:off x="1524159" y="245174"/>
                <a:ext cx="169334"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26" name="Shape 426"/>
              <p:cNvSpPr/>
              <p:nvPr/>
            </p:nvSpPr>
            <p:spPr>
              <a:xfrm rot="17340000">
                <a:off x="1592289" y="254206"/>
                <a:ext cx="169334"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27" name="Shape 427"/>
              <p:cNvSpPr/>
              <p:nvPr/>
            </p:nvSpPr>
            <p:spPr>
              <a:xfrm rot="17640000">
                <a:off x="1662708" y="263010"/>
                <a:ext cx="169334"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28" name="Shape 428"/>
              <p:cNvSpPr/>
              <p:nvPr/>
            </p:nvSpPr>
            <p:spPr>
              <a:xfrm rot="16740000">
                <a:off x="1131566" y="227071"/>
                <a:ext cx="155787"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29" name="Shape 429"/>
              <p:cNvSpPr/>
              <p:nvPr/>
            </p:nvSpPr>
            <p:spPr>
              <a:xfrm rot="16920000">
                <a:off x="1201354" y="222563"/>
                <a:ext cx="169335"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30" name="Shape 430"/>
              <p:cNvSpPr/>
              <p:nvPr/>
            </p:nvSpPr>
            <p:spPr>
              <a:xfrm rot="16980000">
                <a:off x="1267603" y="217997"/>
                <a:ext cx="169334"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31" name="Shape 431"/>
              <p:cNvSpPr/>
              <p:nvPr/>
            </p:nvSpPr>
            <p:spPr>
              <a:xfrm rot="17040000">
                <a:off x="1339707" y="217996"/>
                <a:ext cx="169334"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32" name="Shape 432"/>
              <p:cNvSpPr/>
              <p:nvPr/>
            </p:nvSpPr>
            <p:spPr>
              <a:xfrm rot="16380000">
                <a:off x="796809" y="272160"/>
                <a:ext cx="155788"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33" name="Shape 433"/>
              <p:cNvSpPr/>
              <p:nvPr/>
            </p:nvSpPr>
            <p:spPr>
              <a:xfrm rot="16260000">
                <a:off x="865563" y="258754"/>
                <a:ext cx="155787"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34" name="Shape 434"/>
              <p:cNvSpPr/>
              <p:nvPr/>
            </p:nvSpPr>
            <p:spPr>
              <a:xfrm rot="16320000">
                <a:off x="942065" y="249676"/>
                <a:ext cx="155788"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35" name="Shape 435"/>
              <p:cNvSpPr/>
              <p:nvPr/>
            </p:nvSpPr>
            <p:spPr>
              <a:xfrm rot="16440000">
                <a:off x="1009706" y="240629"/>
                <a:ext cx="155787"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36" name="Shape 436"/>
              <p:cNvSpPr/>
              <p:nvPr/>
            </p:nvSpPr>
            <p:spPr>
              <a:xfrm rot="15480000">
                <a:off x="460722" y="371574"/>
                <a:ext cx="142241"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37" name="Shape 437"/>
              <p:cNvSpPr/>
              <p:nvPr/>
            </p:nvSpPr>
            <p:spPr>
              <a:xfrm rot="15360000">
                <a:off x="531323" y="348968"/>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38" name="Shape 438"/>
              <p:cNvSpPr/>
              <p:nvPr/>
            </p:nvSpPr>
            <p:spPr>
              <a:xfrm rot="15480000">
                <a:off x="596600" y="326409"/>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39" name="Shape 439"/>
              <p:cNvSpPr/>
              <p:nvPr/>
            </p:nvSpPr>
            <p:spPr>
              <a:xfrm rot="15660000">
                <a:off x="657829" y="299328"/>
                <a:ext cx="155788"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40" name="Shape 440"/>
              <p:cNvSpPr/>
              <p:nvPr/>
            </p:nvSpPr>
            <p:spPr>
              <a:xfrm rot="14220000">
                <a:off x="9458" y="574738"/>
                <a:ext cx="142241"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41" name="Shape 441"/>
              <p:cNvSpPr/>
              <p:nvPr/>
            </p:nvSpPr>
            <p:spPr>
              <a:xfrm rot="14460000">
                <a:off x="142154" y="502708"/>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42" name="Shape 442"/>
              <p:cNvSpPr/>
              <p:nvPr/>
            </p:nvSpPr>
            <p:spPr>
              <a:xfrm rot="14820000">
                <a:off x="203179" y="471012"/>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43" name="Shape 443"/>
              <p:cNvSpPr/>
              <p:nvPr/>
            </p:nvSpPr>
            <p:spPr>
              <a:xfrm rot="14820000">
                <a:off x="264139" y="448434"/>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44" name="Shape 444"/>
              <p:cNvSpPr/>
              <p:nvPr/>
            </p:nvSpPr>
            <p:spPr>
              <a:xfrm rot="15120000">
                <a:off x="334934" y="416666"/>
                <a:ext cx="14224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45" name="Shape 445"/>
              <p:cNvSpPr/>
              <p:nvPr/>
            </p:nvSpPr>
            <p:spPr>
              <a:xfrm rot="19740000">
                <a:off x="-5117" y="2415667"/>
                <a:ext cx="169335"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46" name="Shape 446"/>
              <p:cNvSpPr/>
              <p:nvPr/>
            </p:nvSpPr>
            <p:spPr>
              <a:xfrm rot="3300000">
                <a:off x="1147447" y="2676310"/>
                <a:ext cx="546383"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47" name="Shape 447"/>
              <p:cNvSpPr/>
              <p:nvPr/>
            </p:nvSpPr>
            <p:spPr>
              <a:xfrm rot="3300000">
                <a:off x="72745" y="1141022"/>
                <a:ext cx="546383"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48" name="Shape 448"/>
              <p:cNvSpPr/>
              <p:nvPr/>
            </p:nvSpPr>
            <p:spPr>
              <a:xfrm rot="19740000">
                <a:off x="1576190" y="1258544"/>
                <a:ext cx="715716"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49" name="Shape 449"/>
              <p:cNvSpPr/>
              <p:nvPr/>
            </p:nvSpPr>
            <p:spPr>
              <a:xfrm rot="5880000">
                <a:off x="445019" y="3662353"/>
                <a:ext cx="311575"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50" name="Shape 450"/>
              <p:cNvSpPr/>
              <p:nvPr/>
            </p:nvSpPr>
            <p:spPr>
              <a:xfrm rot="6660000">
                <a:off x="95304" y="3662602"/>
                <a:ext cx="325121"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51" name="Shape 451"/>
              <p:cNvSpPr/>
              <p:nvPr/>
            </p:nvSpPr>
            <p:spPr>
              <a:xfrm rot="5220000">
                <a:off x="810888" y="3612655"/>
                <a:ext cx="298028"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52" name="Shape 452"/>
              <p:cNvSpPr/>
              <p:nvPr/>
            </p:nvSpPr>
            <p:spPr>
              <a:xfrm rot="4500000">
                <a:off x="1173307" y="3508746"/>
                <a:ext cx="298028"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53" name="Shape 453"/>
              <p:cNvSpPr/>
              <p:nvPr/>
            </p:nvSpPr>
            <p:spPr>
              <a:xfrm rot="3780000">
                <a:off x="1508369" y="3352559"/>
                <a:ext cx="298027"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54" name="Shape 454"/>
              <p:cNvSpPr/>
              <p:nvPr/>
            </p:nvSpPr>
            <p:spPr>
              <a:xfrm rot="3060000">
                <a:off x="1830304" y="3149760"/>
                <a:ext cx="298028"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55" name="Shape 455"/>
              <p:cNvSpPr/>
              <p:nvPr/>
            </p:nvSpPr>
            <p:spPr>
              <a:xfrm rot="2100000">
                <a:off x="2112312" y="2910763"/>
                <a:ext cx="298028"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56" name="Shape 456"/>
              <p:cNvSpPr/>
              <p:nvPr/>
            </p:nvSpPr>
            <p:spPr>
              <a:xfrm rot="14460000">
                <a:off x="-46931" y="481573"/>
                <a:ext cx="298027"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57" name="Shape 457"/>
              <p:cNvSpPr/>
              <p:nvPr/>
            </p:nvSpPr>
            <p:spPr>
              <a:xfrm rot="15180000">
                <a:off x="302329" y="316133"/>
                <a:ext cx="298027"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58" name="Shape 458"/>
              <p:cNvSpPr/>
              <p:nvPr/>
            </p:nvSpPr>
            <p:spPr>
              <a:xfrm rot="16620000">
                <a:off x="1003536" y="160482"/>
                <a:ext cx="311574"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59" name="Shape 459"/>
              <p:cNvSpPr/>
              <p:nvPr/>
            </p:nvSpPr>
            <p:spPr>
              <a:xfrm rot="17280000">
                <a:off x="1341640" y="151685"/>
                <a:ext cx="338668"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60" name="Shape 460"/>
              <p:cNvSpPr/>
              <p:nvPr/>
            </p:nvSpPr>
            <p:spPr>
              <a:xfrm rot="17940000">
                <a:off x="1665049" y="208664"/>
                <a:ext cx="349956"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61" name="Shape 461"/>
              <p:cNvSpPr/>
              <p:nvPr/>
            </p:nvSpPr>
            <p:spPr>
              <a:xfrm rot="18420000">
                <a:off x="1958221" y="308093"/>
                <a:ext cx="377050"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62" name="Shape 462"/>
              <p:cNvSpPr/>
              <p:nvPr/>
            </p:nvSpPr>
            <p:spPr>
              <a:xfrm rot="18960000">
                <a:off x="2215336" y="461848"/>
                <a:ext cx="37705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63" name="Shape 463"/>
              <p:cNvSpPr/>
              <p:nvPr/>
            </p:nvSpPr>
            <p:spPr>
              <a:xfrm rot="19380000">
                <a:off x="2420913" y="660729"/>
                <a:ext cx="390596"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64" name="Shape 464"/>
              <p:cNvSpPr/>
              <p:nvPr/>
            </p:nvSpPr>
            <p:spPr>
              <a:xfrm rot="19860000">
                <a:off x="2584134" y="892514"/>
                <a:ext cx="37705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65" name="Shape 465"/>
              <p:cNvSpPr/>
              <p:nvPr/>
            </p:nvSpPr>
            <p:spPr>
              <a:xfrm rot="20400000">
                <a:off x="2699130" y="1157547"/>
                <a:ext cx="377050"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66" name="Shape 466"/>
              <p:cNvSpPr/>
              <p:nvPr/>
            </p:nvSpPr>
            <p:spPr>
              <a:xfrm rot="20820000">
                <a:off x="2744483" y="1432565"/>
                <a:ext cx="37705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67" name="Shape 467"/>
              <p:cNvSpPr/>
              <p:nvPr/>
            </p:nvSpPr>
            <p:spPr>
              <a:xfrm rot="21300000">
                <a:off x="2733402" y="1746087"/>
                <a:ext cx="37705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68" name="Shape 468"/>
              <p:cNvSpPr/>
              <p:nvPr/>
            </p:nvSpPr>
            <p:spPr>
              <a:xfrm rot="720000">
                <a:off x="2536840" y="2358387"/>
                <a:ext cx="338667"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69" name="Shape 469"/>
              <p:cNvSpPr/>
              <p:nvPr/>
            </p:nvSpPr>
            <p:spPr>
              <a:xfrm rot="1500000">
                <a:off x="2345554" y="2645083"/>
                <a:ext cx="316090"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70" name="Shape 470"/>
              <p:cNvSpPr/>
              <p:nvPr/>
            </p:nvSpPr>
            <p:spPr>
              <a:xfrm>
                <a:off x="1913838" y="1910695"/>
                <a:ext cx="460587" cy="276353"/>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6E717E"/>
              </a:solidFill>
              <a:ln w="3175" cap="flat">
                <a:noFill/>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71" name="Shape 471"/>
              <p:cNvSpPr/>
              <p:nvPr/>
            </p:nvSpPr>
            <p:spPr>
              <a:xfrm>
                <a:off x="37624" y="968750"/>
                <a:ext cx="203201" cy="176108"/>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15840" y="9969"/>
                    </a:lnTo>
                    <a:lnTo>
                      <a:pt x="4320" y="6646"/>
                    </a:lnTo>
                    <a:lnTo>
                      <a:pt x="0" y="8308"/>
                    </a:lnTo>
                    <a:lnTo>
                      <a:pt x="8640" y="21600"/>
                    </a:lnTo>
                    <a:lnTo>
                      <a:pt x="11520" y="19938"/>
                    </a:lnTo>
                    <a:lnTo>
                      <a:pt x="5760" y="9969"/>
                    </a:lnTo>
                    <a:lnTo>
                      <a:pt x="5760" y="9969"/>
                    </a:lnTo>
                    <a:lnTo>
                      <a:pt x="17280" y="14954"/>
                    </a:lnTo>
                    <a:lnTo>
                      <a:pt x="21600" y="11631"/>
                    </a:lnTo>
                    <a:lnTo>
                      <a:pt x="12960" y="0"/>
                    </a:lnTo>
                    <a:lnTo>
                      <a:pt x="10080" y="1662"/>
                    </a:lnTo>
                    <a:lnTo>
                      <a:pt x="15840" y="9969"/>
                    </a:lnTo>
                    <a:close/>
                  </a:path>
                </a:pathLst>
              </a:custGeom>
              <a:solidFill>
                <a:srgbClr val="6E717E"/>
              </a:solidFill>
              <a:ln w="3175" cap="flat">
                <a:noFill/>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72" name="Shape 472"/>
              <p:cNvSpPr/>
              <p:nvPr/>
            </p:nvSpPr>
            <p:spPr>
              <a:xfrm>
                <a:off x="213731" y="808448"/>
                <a:ext cx="228036" cy="200943"/>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6E717E"/>
              </a:solidFill>
              <a:ln w="3175" cap="flat">
                <a:noFill/>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73" name="Shape 473"/>
              <p:cNvSpPr/>
              <p:nvPr/>
            </p:nvSpPr>
            <p:spPr>
              <a:xfrm>
                <a:off x="1523242" y="2729817"/>
                <a:ext cx="187396" cy="176108"/>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6E717E"/>
              </a:solidFill>
              <a:ln w="3175" cap="flat">
                <a:noFill/>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74" name="Shape 474"/>
              <p:cNvSpPr/>
              <p:nvPr/>
            </p:nvSpPr>
            <p:spPr>
              <a:xfrm>
                <a:off x="2117037" y="1104217"/>
                <a:ext cx="203201" cy="16256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6E717E"/>
              </a:solidFill>
              <a:ln w="3175" cap="flat">
                <a:noFill/>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75" name="Shape 475"/>
              <p:cNvSpPr/>
              <p:nvPr/>
            </p:nvSpPr>
            <p:spPr>
              <a:xfrm>
                <a:off x="2022211" y="955204"/>
                <a:ext cx="203201" cy="189654"/>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0080" y="15429"/>
                    </a:lnTo>
                    <a:lnTo>
                      <a:pt x="17280" y="3086"/>
                    </a:lnTo>
                    <a:lnTo>
                      <a:pt x="15840" y="0"/>
                    </a:lnTo>
                    <a:lnTo>
                      <a:pt x="0" y="10800"/>
                    </a:lnTo>
                    <a:lnTo>
                      <a:pt x="1440" y="13886"/>
                    </a:lnTo>
                    <a:lnTo>
                      <a:pt x="12960" y="6171"/>
                    </a:lnTo>
                    <a:lnTo>
                      <a:pt x="12960" y="6171"/>
                    </a:lnTo>
                    <a:lnTo>
                      <a:pt x="4320" y="18514"/>
                    </a:lnTo>
                    <a:lnTo>
                      <a:pt x="5760" y="21600"/>
                    </a:lnTo>
                    <a:lnTo>
                      <a:pt x="21600" y="10800"/>
                    </a:lnTo>
                    <a:lnTo>
                      <a:pt x="20160" y="7714"/>
                    </a:lnTo>
                    <a:lnTo>
                      <a:pt x="10080" y="15429"/>
                    </a:lnTo>
                    <a:close/>
                  </a:path>
                </a:pathLst>
              </a:custGeom>
              <a:solidFill>
                <a:srgbClr val="6E717E"/>
              </a:solidFill>
              <a:ln w="3175" cap="flat">
                <a:noFill/>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76" name="Shape 476"/>
              <p:cNvSpPr/>
              <p:nvPr/>
            </p:nvSpPr>
            <p:spPr>
              <a:xfrm>
                <a:off x="10531" y="3486172"/>
                <a:ext cx="13547" cy="270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0"/>
                    </a:lnTo>
                    <a:lnTo>
                      <a:pt x="0" y="0"/>
                    </a:lnTo>
                    <a:lnTo>
                      <a:pt x="0" y="0"/>
                    </a:lnTo>
                    <a:lnTo>
                      <a:pt x="0" y="21600"/>
                    </a:lnTo>
                    <a:lnTo>
                      <a:pt x="21600" y="0"/>
                    </a:lnTo>
                    <a:lnTo>
                      <a:pt x="21600" y="0"/>
                    </a:lnTo>
                    <a:close/>
                  </a:path>
                </a:pathLst>
              </a:custGeom>
              <a:solidFill>
                <a:srgbClr val="6E717E"/>
              </a:solidFill>
              <a:ln w="3175" cap="flat">
                <a:noFill/>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77" name="Shape 477"/>
              <p:cNvSpPr/>
              <p:nvPr/>
            </p:nvSpPr>
            <p:spPr>
              <a:xfrm>
                <a:off x="10531" y="591701"/>
                <a:ext cx="67734" cy="113793"/>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12960" y="21600"/>
                    </a:lnTo>
                    <a:lnTo>
                      <a:pt x="21600" y="18900"/>
                    </a:lnTo>
                    <a:lnTo>
                      <a:pt x="0" y="0"/>
                    </a:lnTo>
                    <a:lnTo>
                      <a:pt x="0" y="10800"/>
                    </a:lnTo>
                    <a:lnTo>
                      <a:pt x="12960" y="21600"/>
                    </a:lnTo>
                    <a:lnTo>
                      <a:pt x="12960" y="21600"/>
                    </a:lnTo>
                    <a:close/>
                  </a:path>
                </a:pathLst>
              </a:custGeom>
              <a:solidFill>
                <a:srgbClr val="6E717E"/>
              </a:solidFill>
              <a:ln w="3175" cap="flat">
                <a:noFill/>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78" name="Shape 478"/>
              <p:cNvSpPr/>
              <p:nvPr/>
            </p:nvSpPr>
            <p:spPr>
              <a:xfrm>
                <a:off x="10531" y="3499719"/>
                <a:ext cx="81281" cy="14901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14400" y="0"/>
                    </a:lnTo>
                    <a:lnTo>
                      <a:pt x="0" y="11782"/>
                    </a:lnTo>
                    <a:lnTo>
                      <a:pt x="0" y="21600"/>
                    </a:lnTo>
                    <a:lnTo>
                      <a:pt x="21600" y="0"/>
                    </a:lnTo>
                    <a:lnTo>
                      <a:pt x="21600" y="0"/>
                    </a:lnTo>
                    <a:close/>
                  </a:path>
                </a:pathLst>
              </a:custGeom>
              <a:solidFill>
                <a:srgbClr val="6E717E"/>
              </a:solidFill>
              <a:ln w="3175" cap="flat">
                <a:noFill/>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79" name="Shape 479"/>
              <p:cNvSpPr/>
              <p:nvPr/>
            </p:nvSpPr>
            <p:spPr>
              <a:xfrm rot="240000">
                <a:off x="2652130" y="2049967"/>
                <a:ext cx="363503" cy="27094"/>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80" name="Shape 480"/>
              <p:cNvSpPr/>
              <p:nvPr/>
            </p:nvSpPr>
            <p:spPr>
              <a:xfrm rot="16020000">
                <a:off x="648645" y="210110"/>
                <a:ext cx="311574" cy="27095"/>
              </a:xfrm>
              <a:prstGeom prst="rect">
                <a:avLst/>
              </a:prstGeom>
              <a:solidFill>
                <a:srgbClr val="6E717E"/>
              </a:solidFill>
              <a:ln w="12700" cap="flat">
                <a:noFill/>
                <a:miter lim="400000"/>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81" name="Shape 481"/>
              <p:cNvSpPr/>
              <p:nvPr/>
            </p:nvSpPr>
            <p:spPr>
              <a:xfrm>
                <a:off x="308558" y="2893027"/>
                <a:ext cx="319006" cy="344791"/>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6E717E"/>
              </a:solidFill>
              <a:ln w="3175" cap="flat">
                <a:noFill/>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82" name="Shape 482"/>
              <p:cNvSpPr/>
              <p:nvPr/>
            </p:nvSpPr>
            <p:spPr>
              <a:xfrm rot="18720000">
                <a:off x="1392087" y="2841432"/>
                <a:ext cx="150642" cy="154485"/>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6E717E"/>
              </a:solidFill>
              <a:ln w="3175" cap="flat">
                <a:noFill/>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83" name="Shape 483"/>
              <p:cNvSpPr/>
              <p:nvPr/>
            </p:nvSpPr>
            <p:spPr>
              <a:xfrm>
                <a:off x="525304" y="474297"/>
                <a:ext cx="785708" cy="28773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6E717E"/>
                  </a:gs>
                  <a:gs pos="100000">
                    <a:srgbClr val="6B6E7B"/>
                  </a:gs>
                </a:gsLst>
                <a:lin ang="18900000" scaled="0"/>
              </a:gradFill>
              <a:ln w="3175" cap="flat">
                <a:noFill/>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sp>
            <p:nvSpPr>
              <p:cNvPr id="484" name="Shape 484"/>
              <p:cNvSpPr/>
              <p:nvPr/>
            </p:nvSpPr>
            <p:spPr>
              <a:xfrm rot="19920000">
                <a:off x="662958" y="1702366"/>
                <a:ext cx="498970" cy="3928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666874"/>
                  </a:gs>
                  <a:gs pos="50000">
                    <a:srgbClr val="6E717E"/>
                  </a:gs>
                  <a:gs pos="100000">
                    <a:srgbClr val="666874"/>
                  </a:gs>
                </a:gsLst>
                <a:lin ang="18900000" scaled="0"/>
              </a:gradFill>
              <a:ln w="3175" cap="flat">
                <a:noFill/>
                <a:round/>
              </a:ln>
              <a:effectLst/>
            </p:spPr>
            <p:txBody>
              <a:bodyPr wrap="square" lIns="65023" tIns="65023" rIns="65023" bIns="65023" numCol="1" anchor="ctr">
                <a:noAutofit/>
              </a:bodyPr>
              <a:lstStyle/>
              <a:p>
                <a:pPr marL="45155" marR="45155" lvl="0" algn="l" defTabSz="1016000">
                  <a:defRPr sz="3200">
                    <a:solidFill>
                      <a:srgbClr val="FFFFFF"/>
                    </a:solidFill>
                    <a:uFill>
                      <a:solidFill>
                        <a:srgbClr val="FFFFFF"/>
                      </a:solidFill>
                    </a:uFill>
                    <a:latin typeface="Tahoma"/>
                    <a:ea typeface="Tahoma"/>
                    <a:cs typeface="Tahoma"/>
                    <a:sym typeface="Tahoma"/>
                  </a:defRPr>
                </a:pPr>
                <a:endParaRPr/>
              </a:p>
            </p:txBody>
          </p:sp>
        </p:grpSp>
      </p:grpSp>
      <p:sp>
        <p:nvSpPr>
          <p:cNvPr id="487" name="Shape 487"/>
          <p:cNvSpPr>
            <a:spLocks noGrp="1"/>
          </p:cNvSpPr>
          <p:nvPr>
            <p:ph type="title"/>
          </p:nvPr>
        </p:nvSpPr>
        <p:spPr>
          <a:xfrm>
            <a:off x="428977" y="0"/>
            <a:ext cx="12146846" cy="2275841"/>
          </a:xfrm>
          <a:prstGeom prst="rect">
            <a:avLst/>
          </a:prstGeom>
        </p:spPr>
        <p:txBody>
          <a:bodyPr>
            <a:noAutofit/>
          </a:bodyPr>
          <a:lstStyle>
            <a:lvl1pPr marL="45155" marR="45155" defTabSz="1016000">
              <a:defRPr sz="6000" b="0">
                <a:solidFill>
                  <a:srgbClr val="FFFED5"/>
                </a:solidFill>
                <a:uFill>
                  <a:solidFill>
                    <a:srgbClr val="FFFED5"/>
                  </a:solidFill>
                </a:uFill>
                <a:latin typeface="Tahoma"/>
                <a:ea typeface="Tahoma"/>
                <a:cs typeface="Tahoma"/>
                <a:sym typeface="Tahoma"/>
              </a:defRPr>
            </a:lvl1pPr>
          </a:lstStyle>
          <a:p>
            <a:pPr lvl="0">
              <a:defRPr sz="1800">
                <a:solidFill>
                  <a:srgbClr val="000000"/>
                </a:solidFill>
                <a:uFillTx/>
              </a:defRPr>
            </a:pPr>
            <a:r>
              <a:rPr sz="6000">
                <a:solidFill>
                  <a:srgbClr val="FFFED5"/>
                </a:solidFill>
                <a:uFill>
                  <a:solidFill>
                    <a:srgbClr val="FFFED5"/>
                  </a:solidFill>
                </a:uFill>
              </a:rPr>
              <a:t>タイトルテキスト</a:t>
            </a:r>
          </a:p>
        </p:txBody>
      </p:sp>
      <p:sp>
        <p:nvSpPr>
          <p:cNvPr id="488" name="Shape 488"/>
          <p:cNvSpPr>
            <a:spLocks noGrp="1"/>
          </p:cNvSpPr>
          <p:nvPr>
            <p:ph type="body" idx="1"/>
          </p:nvPr>
        </p:nvSpPr>
        <p:spPr>
          <a:xfrm>
            <a:off x="428977" y="2275840"/>
            <a:ext cx="12146846" cy="7477760"/>
          </a:xfrm>
          <a:prstGeom prst="rect">
            <a:avLst/>
          </a:prstGeom>
        </p:spPr>
        <p:txBody>
          <a:bodyPr>
            <a:noAutofit/>
          </a:bodyPr>
          <a:lstStyle>
            <a:lvl1pPr marL="464222" marR="45155" indent="-423582" defTabSz="1016000">
              <a:spcBef>
                <a:spcPts val="800"/>
              </a:spcBef>
              <a:buClr>
                <a:srgbClr val="B1C956"/>
              </a:buClr>
              <a:buSzPct val="80000"/>
              <a:buChar char="►"/>
              <a:defRPr sz="4200">
                <a:solidFill>
                  <a:srgbClr val="FFFFFF"/>
                </a:solidFill>
                <a:uFill>
                  <a:solidFill>
                    <a:srgbClr val="FFFFFF"/>
                  </a:solidFill>
                </a:uFill>
                <a:latin typeface="Tahoma"/>
                <a:ea typeface="Tahoma"/>
                <a:cs typeface="Tahoma"/>
                <a:sym typeface="Tahoma"/>
              </a:defRPr>
            </a:lvl1pPr>
            <a:lvl2pPr marL="859789" marR="45155" indent="-361949" defTabSz="1016000">
              <a:spcBef>
                <a:spcPts val="700"/>
              </a:spcBef>
              <a:buClr>
                <a:srgbClr val="80B7C4"/>
              </a:buClr>
              <a:buFont typeface="Wingdings"/>
              <a:buChar char=""/>
              <a:defRPr sz="3800">
                <a:solidFill>
                  <a:srgbClr val="FFFFFF"/>
                </a:solidFill>
                <a:uFill>
                  <a:solidFill>
                    <a:srgbClr val="FFFFFF"/>
                  </a:solidFill>
                </a:uFill>
                <a:latin typeface="Tahoma"/>
                <a:ea typeface="Tahoma"/>
                <a:cs typeface="Tahoma"/>
                <a:sym typeface="Tahoma"/>
              </a:defRPr>
            </a:lvl2pPr>
            <a:lvl3pPr marL="1236393" marR="45155" indent="-281353" defTabSz="1016000">
              <a:spcBef>
                <a:spcPts val="600"/>
              </a:spcBef>
              <a:buClr>
                <a:srgbClr val="B1C956"/>
              </a:buClr>
              <a:buSzPct val="80000"/>
              <a:buChar char="►"/>
              <a:defRPr sz="3200">
                <a:solidFill>
                  <a:srgbClr val="FFFFFF"/>
                </a:solidFill>
                <a:uFill>
                  <a:solidFill>
                    <a:srgbClr val="FFFFFF"/>
                  </a:solidFill>
                </a:uFill>
                <a:latin typeface="Tahoma"/>
                <a:ea typeface="Tahoma"/>
                <a:cs typeface="Tahoma"/>
                <a:sym typeface="Tahoma"/>
              </a:defRPr>
            </a:lvl3pPr>
            <a:lvl4pPr marL="1703185" marR="45155" indent="-290945" defTabSz="1016000">
              <a:spcBef>
                <a:spcPts val="500"/>
              </a:spcBef>
              <a:buClr>
                <a:srgbClr val="80B7C4"/>
              </a:buClr>
              <a:buFont typeface="Wingdings"/>
              <a:buChar char=""/>
              <a:defRPr sz="2800">
                <a:solidFill>
                  <a:srgbClr val="FFFFFF"/>
                </a:solidFill>
                <a:uFill>
                  <a:solidFill>
                    <a:srgbClr val="FFFFFF"/>
                  </a:solidFill>
                </a:uFill>
                <a:latin typeface="Tahoma"/>
                <a:ea typeface="Tahoma"/>
                <a:cs typeface="Tahoma"/>
                <a:sym typeface="Tahoma"/>
              </a:defRPr>
            </a:lvl4pPr>
            <a:lvl5pPr marL="2160385" marR="45155" indent="-290945" defTabSz="1016000">
              <a:spcBef>
                <a:spcPts val="500"/>
              </a:spcBef>
              <a:buClr>
                <a:srgbClr val="B1C956"/>
              </a:buClr>
              <a:buSzPct val="80000"/>
              <a:buChar char="►"/>
              <a:defRPr sz="2800">
                <a:solidFill>
                  <a:srgbClr val="FFFFFF"/>
                </a:solidFill>
                <a:uFill>
                  <a:solidFill>
                    <a:srgbClr val="FFFFFF"/>
                  </a:solidFill>
                </a:uFill>
                <a:latin typeface="Tahoma"/>
                <a:ea typeface="Tahoma"/>
                <a:cs typeface="Tahoma"/>
                <a:sym typeface="Tahoma"/>
              </a:defRPr>
            </a:lvl5pPr>
          </a:lstStyle>
          <a:p>
            <a:pPr lvl="0">
              <a:defRPr sz="1800">
                <a:solidFill>
                  <a:srgbClr val="000000"/>
                </a:solidFill>
                <a:uFillTx/>
              </a:defRPr>
            </a:pPr>
            <a:r>
              <a:rPr sz="4200">
                <a:solidFill>
                  <a:srgbClr val="FFFFFF"/>
                </a:solidFill>
                <a:uFill>
                  <a:solidFill>
                    <a:srgbClr val="FFFFFF"/>
                  </a:solidFill>
                </a:uFill>
              </a:rPr>
              <a:t>本文レベル1</a:t>
            </a:r>
          </a:p>
          <a:p>
            <a:pPr lvl="1">
              <a:defRPr sz="1800">
                <a:solidFill>
                  <a:srgbClr val="000000"/>
                </a:solidFill>
                <a:uFillTx/>
              </a:defRPr>
            </a:pPr>
            <a:r>
              <a:rPr sz="3800">
                <a:solidFill>
                  <a:srgbClr val="FFFFFF"/>
                </a:solidFill>
                <a:uFill>
                  <a:solidFill>
                    <a:srgbClr val="FFFFFF"/>
                  </a:solidFill>
                </a:uFill>
              </a:rPr>
              <a:t>本文レベル2</a:t>
            </a:r>
          </a:p>
          <a:p>
            <a:pPr lvl="2">
              <a:defRPr sz="1800">
                <a:solidFill>
                  <a:srgbClr val="000000"/>
                </a:solidFill>
                <a:uFillTx/>
              </a:defRPr>
            </a:pPr>
            <a:r>
              <a:rPr sz="3200">
                <a:solidFill>
                  <a:srgbClr val="FFFFFF"/>
                </a:solidFill>
                <a:uFill>
                  <a:solidFill>
                    <a:srgbClr val="FFFFFF"/>
                  </a:solidFill>
                </a:uFill>
              </a:rPr>
              <a:t>本文レベル3</a:t>
            </a:r>
          </a:p>
          <a:p>
            <a:pPr lvl="3">
              <a:defRPr sz="1800">
                <a:solidFill>
                  <a:srgbClr val="000000"/>
                </a:solidFill>
                <a:uFillTx/>
              </a:defRPr>
            </a:pPr>
            <a:r>
              <a:rPr sz="2800">
                <a:solidFill>
                  <a:srgbClr val="FFFFFF"/>
                </a:solidFill>
                <a:uFill>
                  <a:solidFill>
                    <a:srgbClr val="FFFFFF"/>
                  </a:solidFill>
                </a:uFill>
              </a:rPr>
              <a:t>本文レベル4</a:t>
            </a:r>
          </a:p>
          <a:p>
            <a:pPr lvl="4">
              <a:defRPr sz="1800">
                <a:solidFill>
                  <a:srgbClr val="000000"/>
                </a:solidFill>
                <a:uFillTx/>
              </a:defRPr>
            </a:pPr>
            <a:r>
              <a:rPr sz="2800">
                <a:solidFill>
                  <a:srgbClr val="FFFFFF"/>
                </a:solidFill>
                <a:uFill>
                  <a:solidFill>
                    <a:srgbClr val="FFFFFF"/>
                  </a:solidFill>
                </a:uFill>
              </a:rPr>
              <a:t>本文レベル 5</a:t>
            </a:r>
          </a:p>
        </p:txBody>
      </p:sp>
      <p:sp>
        <p:nvSpPr>
          <p:cNvPr id="489" name="Shape 489"/>
          <p:cNvSpPr>
            <a:spLocks noGrp="1"/>
          </p:cNvSpPr>
          <p:nvPr>
            <p:ph type="sldNum" sz="quarter" idx="2"/>
          </p:nvPr>
        </p:nvSpPr>
        <p:spPr>
          <a:xfrm>
            <a:off x="12565866" y="9297529"/>
            <a:ext cx="340517" cy="327432"/>
          </a:xfrm>
          <a:prstGeom prst="rect">
            <a:avLst/>
          </a:prstGeom>
        </p:spPr>
        <p:txBody>
          <a:bodyPr wrap="none" anchor="t"/>
          <a:lstStyle>
            <a:lvl1pPr algn="ctr" defTabSz="647700">
              <a:defRPr sz="1400" b="0">
                <a:solidFill>
                  <a:srgbClr val="FFFFFF"/>
                </a:solidFill>
                <a:uFill>
                  <a:solidFill>
                    <a:srgbClr val="FFFFFF"/>
                  </a:solidFill>
                </a:uFill>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491" name="Shape 491"/>
          <p:cNvSpPr>
            <a:spLocks noGrp="1"/>
          </p:cNvSpPr>
          <p:nvPr>
            <p:ph type="title"/>
          </p:nvPr>
        </p:nvSpPr>
        <p:spPr>
          <a:xfrm>
            <a:off x="1270000" y="239712"/>
            <a:ext cx="10464801" cy="2465389"/>
          </a:xfrm>
          <a:prstGeom prst="rect">
            <a:avLst/>
          </a:prstGeom>
        </p:spPr>
        <p:txBody>
          <a:bodyPr lIns="0" tIns="0" rIns="0" bIns="0">
            <a:noAutofit/>
          </a:bodyPr>
          <a:lstStyle>
            <a:lvl1pPr defTabSz="914400">
              <a:defRPr sz="8000" b="0">
                <a:solidFill>
                  <a:srgbClr val="000000"/>
                </a:solidFill>
                <a:uFill>
                  <a:solidFill/>
                </a:uFill>
                <a:latin typeface="ヒラギノ角ゴ Pro W3"/>
                <a:ea typeface="ヒラギノ角ゴ Pro W3"/>
                <a:cs typeface="ヒラギノ角ゴ Pro W3"/>
                <a:sym typeface="ヒラギノ角ゴ Pro W3"/>
              </a:defRPr>
            </a:lvl1pPr>
          </a:lstStyle>
          <a:p>
            <a:pPr lvl="0">
              <a:defRPr sz="1800">
                <a:uFillTx/>
              </a:defRPr>
            </a:pPr>
            <a:r>
              <a:rPr sz="8000">
                <a:uFill>
                  <a:solidFill/>
                </a:uFill>
              </a:rPr>
              <a:t>タイトルテキスト</a:t>
            </a:r>
          </a:p>
        </p:txBody>
      </p:sp>
      <p:sp>
        <p:nvSpPr>
          <p:cNvPr id="492" name="Shape 492"/>
          <p:cNvSpPr>
            <a:spLocks noGrp="1"/>
          </p:cNvSpPr>
          <p:nvPr>
            <p:ph type="body" idx="1"/>
          </p:nvPr>
        </p:nvSpPr>
        <p:spPr>
          <a:xfrm>
            <a:off x="1270000" y="1498600"/>
            <a:ext cx="10464801" cy="8255001"/>
          </a:xfrm>
          <a:prstGeom prst="rect">
            <a:avLst/>
          </a:prstGeom>
        </p:spPr>
        <p:txBody>
          <a:bodyPr lIns="0" tIns="0" rIns="0" bIns="0" anchor="ctr">
            <a:noAutofit/>
          </a:bodyPr>
          <a:lstStyle>
            <a:lvl1pPr marL="709385" indent="-544285" defTabSz="914400">
              <a:spcBef>
                <a:spcPts val="2400"/>
              </a:spcBef>
              <a:buClr>
                <a:srgbClr val="000000"/>
              </a:buClr>
              <a:buSzPct val="171000"/>
              <a:buFont typeface="ヒラギノ角ゴ Pro W3"/>
              <a:defRPr sz="4000">
                <a:solidFill>
                  <a:srgbClr val="000000"/>
                </a:solidFill>
                <a:uFill>
                  <a:solidFill/>
                </a:uFill>
                <a:latin typeface="ヒラギノ角ゴ Pro W3"/>
                <a:ea typeface="ヒラギノ角ゴ Pro W3"/>
                <a:cs typeface="ヒラギノ角ゴ Pro W3"/>
                <a:sym typeface="ヒラギノ角ゴ Pro W3"/>
              </a:defRPr>
            </a:lvl1pPr>
            <a:lvl2pPr marL="1153885" indent="-544285" defTabSz="914400">
              <a:spcBef>
                <a:spcPts val="2400"/>
              </a:spcBef>
              <a:buClr>
                <a:srgbClr val="000000"/>
              </a:buClr>
              <a:buSzPct val="171000"/>
              <a:buFont typeface="ヒラギノ角ゴ Pro W3"/>
              <a:buChar char="•"/>
              <a:defRPr sz="4000">
                <a:solidFill>
                  <a:srgbClr val="000000"/>
                </a:solidFill>
                <a:uFill>
                  <a:solidFill/>
                </a:uFill>
                <a:latin typeface="ヒラギノ角ゴ Pro W3"/>
                <a:ea typeface="ヒラギノ角ゴ Pro W3"/>
                <a:cs typeface="ヒラギノ角ゴ Pro W3"/>
                <a:sym typeface="ヒラギノ角ゴ Pro W3"/>
              </a:defRPr>
            </a:lvl2pPr>
            <a:lvl3pPr marL="1598385" indent="-544285" defTabSz="914400">
              <a:spcBef>
                <a:spcPts val="2400"/>
              </a:spcBef>
              <a:buClr>
                <a:srgbClr val="000000"/>
              </a:buClr>
              <a:buSzPct val="171000"/>
              <a:buFont typeface="ヒラギノ角ゴ Pro W3"/>
              <a:defRPr sz="4000">
                <a:solidFill>
                  <a:srgbClr val="000000"/>
                </a:solidFill>
                <a:uFill>
                  <a:solidFill/>
                </a:uFill>
                <a:latin typeface="ヒラギノ角ゴ Pro W3"/>
                <a:ea typeface="ヒラギノ角ゴ Pro W3"/>
                <a:cs typeface="ヒラギノ角ゴ Pro W3"/>
                <a:sym typeface="ヒラギノ角ゴ Pro W3"/>
              </a:defRPr>
            </a:lvl3pPr>
            <a:lvl4pPr marL="2042885" indent="-544285" defTabSz="914400">
              <a:spcBef>
                <a:spcPts val="2400"/>
              </a:spcBef>
              <a:buClr>
                <a:srgbClr val="000000"/>
              </a:buClr>
              <a:buSzPct val="171000"/>
              <a:buFont typeface="ヒラギノ角ゴ Pro W3"/>
              <a:buChar char="•"/>
              <a:defRPr sz="4000">
                <a:solidFill>
                  <a:srgbClr val="000000"/>
                </a:solidFill>
                <a:uFill>
                  <a:solidFill/>
                </a:uFill>
                <a:latin typeface="ヒラギノ角ゴ Pro W3"/>
                <a:ea typeface="ヒラギノ角ゴ Pro W3"/>
                <a:cs typeface="ヒラギノ角ゴ Pro W3"/>
                <a:sym typeface="ヒラギノ角ゴ Pro W3"/>
              </a:defRPr>
            </a:lvl4pPr>
            <a:lvl5pPr marL="2487385" indent="-544285" defTabSz="914400">
              <a:spcBef>
                <a:spcPts val="2400"/>
              </a:spcBef>
              <a:buClr>
                <a:srgbClr val="000000"/>
              </a:buClr>
              <a:buSzPct val="171000"/>
              <a:buFont typeface="ヒラギノ角ゴ Pro W3"/>
              <a:buChar char="•"/>
              <a:defRPr sz="4000">
                <a:solidFill>
                  <a:srgbClr val="000000"/>
                </a:solidFill>
                <a:uFill>
                  <a:solidFill/>
                </a:uFill>
                <a:latin typeface="ヒラギノ角ゴ Pro W3"/>
                <a:ea typeface="ヒラギノ角ゴ Pro W3"/>
                <a:cs typeface="ヒラギノ角ゴ Pro W3"/>
                <a:sym typeface="ヒラギノ角ゴ Pro W3"/>
              </a:defRPr>
            </a:lvl5pPr>
          </a:lstStyle>
          <a:p>
            <a:pPr lvl="0">
              <a:defRPr sz="1800">
                <a:uFillTx/>
              </a:defRPr>
            </a:pPr>
            <a:r>
              <a:rPr sz="4000">
                <a:uFill>
                  <a:solidFill/>
                </a:uFill>
              </a:rPr>
              <a:t>本文レベル1</a:t>
            </a:r>
          </a:p>
          <a:p>
            <a:pPr lvl="1">
              <a:defRPr sz="1800">
                <a:uFillTx/>
              </a:defRPr>
            </a:pPr>
            <a:r>
              <a:rPr sz="4000">
                <a:uFill>
                  <a:solidFill/>
                </a:uFill>
              </a:rPr>
              <a:t>本文レベル2</a:t>
            </a:r>
          </a:p>
          <a:p>
            <a:pPr lvl="2">
              <a:defRPr sz="1800">
                <a:uFillTx/>
              </a:defRPr>
            </a:pPr>
            <a:r>
              <a:rPr sz="4000">
                <a:uFill>
                  <a:solidFill/>
                </a:uFill>
              </a:rPr>
              <a:t>本文レベル3</a:t>
            </a:r>
          </a:p>
          <a:p>
            <a:pPr lvl="3">
              <a:defRPr sz="1800">
                <a:uFillTx/>
              </a:defRPr>
            </a:pPr>
            <a:r>
              <a:rPr sz="4000">
                <a:uFill>
                  <a:solidFill/>
                </a:uFill>
              </a:rPr>
              <a:t>本文レベル4</a:t>
            </a:r>
          </a:p>
          <a:p>
            <a:pPr lvl="4">
              <a:defRPr sz="1800">
                <a:uFillTx/>
              </a:defRPr>
            </a:pPr>
            <a:r>
              <a:rPr sz="4000">
                <a:uFill>
                  <a:solidFill/>
                </a:uFill>
              </a:rPr>
              <a:t>本文レベル 5</a:t>
            </a:r>
          </a:p>
        </p:txBody>
      </p:sp>
      <p:sp>
        <p:nvSpPr>
          <p:cNvPr id="493" name="Shape 493"/>
          <p:cNvSpPr>
            <a:spLocks noGrp="1"/>
          </p:cNvSpPr>
          <p:nvPr>
            <p:ph type="sldNum" sz="quarter" idx="2"/>
          </p:nvPr>
        </p:nvSpPr>
        <p:spPr>
          <a:xfrm>
            <a:off x="6111494" y="9283700"/>
            <a:ext cx="781813" cy="609600"/>
          </a:xfrm>
          <a:prstGeom prst="rect">
            <a:avLst/>
          </a:prstGeom>
        </p:spPr>
        <p:txBody>
          <a:bodyPr wrap="none" lIns="0" tIns="0" rIns="0" bIns="0" anchor="t"/>
          <a:lstStyle>
            <a:lvl1pPr algn="ctr" defTabSz="584200">
              <a:defRPr sz="4000" b="0">
                <a:uFill>
                  <a:solidFill/>
                </a:uFill>
                <a:latin typeface="ヒラギノ角ゴ Pro W3"/>
                <a:ea typeface="ヒラギノ角ゴ Pro W3"/>
                <a:cs typeface="ヒラギノ角ゴ Pro W3"/>
                <a:sym typeface="ヒラギノ角ゴ Pro W3"/>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495" name="Shape 495"/>
          <p:cNvSpPr>
            <a:spLocks noGrp="1"/>
          </p:cNvSpPr>
          <p:nvPr>
            <p:ph type="title"/>
          </p:nvPr>
        </p:nvSpPr>
        <p:spPr>
          <a:xfrm>
            <a:off x="650239" y="130952"/>
            <a:ext cx="11704322" cy="2144888"/>
          </a:xfrm>
          <a:prstGeom prst="rect">
            <a:avLst/>
          </a:prstGeom>
        </p:spPr>
        <p:txBody>
          <a:bodyPr/>
          <a:lstStyle>
            <a:lvl1pPr>
              <a:defRPr sz="6000" b="0">
                <a:solidFill>
                  <a:srgbClr val="000000"/>
                </a:solidFill>
                <a:latin typeface="Calibri"/>
                <a:ea typeface="Calibri"/>
                <a:cs typeface="Calibri"/>
                <a:sym typeface="Calibri"/>
              </a:defRPr>
            </a:lvl1pPr>
          </a:lstStyle>
          <a:p>
            <a:pPr lvl="0">
              <a:defRPr sz="1800"/>
            </a:pPr>
            <a:r>
              <a:rPr sz="6000"/>
              <a:t>タイトルテキスト</a:t>
            </a:r>
          </a:p>
        </p:txBody>
      </p:sp>
      <p:sp>
        <p:nvSpPr>
          <p:cNvPr id="496" name="Shape 496"/>
          <p:cNvSpPr>
            <a:spLocks noGrp="1"/>
          </p:cNvSpPr>
          <p:nvPr>
            <p:ph type="body" idx="1"/>
          </p:nvPr>
        </p:nvSpPr>
        <p:spPr>
          <a:xfrm>
            <a:off x="650239" y="2275840"/>
            <a:ext cx="11704322" cy="7477761"/>
          </a:xfrm>
          <a:prstGeom prst="rect">
            <a:avLst/>
          </a:prstGeom>
        </p:spPr>
        <p:txBody>
          <a:bodyPr/>
          <a:lstStyle>
            <a:lvl1pPr marL="450056" indent="-450056">
              <a:spcBef>
                <a:spcPts val="700"/>
              </a:spcBef>
              <a:defRPr sz="4200">
                <a:solidFill>
                  <a:srgbClr val="000000"/>
                </a:solidFill>
                <a:latin typeface="Calibri"/>
                <a:ea typeface="Calibri"/>
                <a:cs typeface="Calibri"/>
                <a:sym typeface="Calibri"/>
              </a:defRPr>
            </a:lvl1pPr>
            <a:lvl2pPr marL="885825" indent="-428625">
              <a:spcBef>
                <a:spcPts val="700"/>
              </a:spcBef>
              <a:defRPr sz="4200">
                <a:solidFill>
                  <a:srgbClr val="000000"/>
                </a:solidFill>
                <a:latin typeface="Calibri"/>
                <a:ea typeface="Calibri"/>
                <a:cs typeface="Calibri"/>
                <a:sym typeface="Calibri"/>
              </a:defRPr>
            </a:lvl2pPr>
            <a:lvl3pPr marL="1314450" indent="-400050">
              <a:spcBef>
                <a:spcPts val="700"/>
              </a:spcBef>
              <a:defRPr sz="4200">
                <a:solidFill>
                  <a:srgbClr val="000000"/>
                </a:solidFill>
                <a:latin typeface="Calibri"/>
                <a:ea typeface="Calibri"/>
                <a:cs typeface="Calibri"/>
                <a:sym typeface="Calibri"/>
              </a:defRPr>
            </a:lvl3pPr>
            <a:lvl4pPr marL="1851660" indent="-480060">
              <a:spcBef>
                <a:spcPts val="700"/>
              </a:spcBef>
              <a:defRPr sz="4200">
                <a:solidFill>
                  <a:srgbClr val="000000"/>
                </a:solidFill>
                <a:latin typeface="Calibri"/>
                <a:ea typeface="Calibri"/>
                <a:cs typeface="Calibri"/>
                <a:sym typeface="Calibri"/>
              </a:defRPr>
            </a:lvl4pPr>
            <a:lvl5pPr marL="2308860" indent="-480060">
              <a:spcBef>
                <a:spcPts val="700"/>
              </a:spcBef>
              <a:defRPr sz="4200">
                <a:solidFill>
                  <a:srgbClr val="000000"/>
                </a:solidFill>
                <a:latin typeface="Calibri"/>
                <a:ea typeface="Calibri"/>
                <a:cs typeface="Calibri"/>
                <a:sym typeface="Calibri"/>
              </a:defRPr>
            </a:lvl5pPr>
          </a:lstStyle>
          <a:p>
            <a:pPr lvl="0">
              <a:defRPr sz="1800"/>
            </a:pPr>
            <a:r>
              <a:rPr sz="4200"/>
              <a:t>本文レベル1</a:t>
            </a:r>
          </a:p>
          <a:p>
            <a:pPr lvl="1">
              <a:defRPr sz="1800"/>
            </a:pPr>
            <a:r>
              <a:rPr sz="4200"/>
              <a:t>本文レベル2</a:t>
            </a:r>
          </a:p>
          <a:p>
            <a:pPr lvl="2">
              <a:defRPr sz="1800"/>
            </a:pPr>
            <a:r>
              <a:rPr sz="4200"/>
              <a:t>本文レベル3</a:t>
            </a:r>
          </a:p>
          <a:p>
            <a:pPr lvl="3">
              <a:defRPr sz="1800"/>
            </a:pPr>
            <a:r>
              <a:rPr sz="4200"/>
              <a:t>本文レベル4</a:t>
            </a:r>
          </a:p>
          <a:p>
            <a:pPr lvl="4">
              <a:defRPr sz="1800"/>
            </a:pPr>
            <a:r>
              <a:rPr sz="4200"/>
              <a:t>本文レベル 5</a:t>
            </a:r>
          </a:p>
        </p:txBody>
      </p:sp>
      <p:sp>
        <p:nvSpPr>
          <p:cNvPr id="497" name="Shape 497"/>
          <p:cNvSpPr>
            <a:spLocks noGrp="1"/>
          </p:cNvSpPr>
          <p:nvPr>
            <p:ph type="sldNum" sz="quarter" idx="2"/>
          </p:nvPr>
        </p:nvSpPr>
        <p:spPr>
          <a:xfrm>
            <a:off x="9320106" y="9126813"/>
            <a:ext cx="3034454" cy="345949"/>
          </a:xfrm>
          <a:prstGeom prst="rect">
            <a:avLst/>
          </a:prstGeom>
        </p:spPr>
        <p:txBody>
          <a:bodyPr anchor="ctr"/>
          <a:lstStyle>
            <a:lvl1pPr>
              <a:defRPr sz="1400" b="0">
                <a:solidFill>
                  <a:srgbClr val="888888"/>
                </a:solidFill>
                <a:latin typeface="Calibri"/>
                <a:ea typeface="Calibri"/>
                <a:cs typeface="Calibri"/>
                <a:sym typeface="Calibri"/>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2 つのコンテンツ">
    <p:spTree>
      <p:nvGrpSpPr>
        <p:cNvPr id="1" name=""/>
        <p:cNvGrpSpPr/>
        <p:nvPr/>
      </p:nvGrpSpPr>
      <p:grpSpPr>
        <a:xfrm>
          <a:off x="0" y="0"/>
          <a:ext cx="0" cy="0"/>
          <a:chOff x="0" y="0"/>
          <a:chExt cx="0" cy="0"/>
        </a:xfrm>
      </p:grpSpPr>
      <p:sp>
        <p:nvSpPr>
          <p:cNvPr id="499" name="Shape 499"/>
          <p:cNvSpPr>
            <a:spLocks noGrp="1"/>
          </p:cNvSpPr>
          <p:nvPr>
            <p:ph type="title"/>
          </p:nvPr>
        </p:nvSpPr>
        <p:spPr>
          <a:xfrm>
            <a:off x="650239" y="130952"/>
            <a:ext cx="11704322" cy="2144888"/>
          </a:xfrm>
          <a:prstGeom prst="rect">
            <a:avLst/>
          </a:prstGeom>
        </p:spPr>
        <p:txBody>
          <a:bodyPr/>
          <a:lstStyle>
            <a:lvl1pPr>
              <a:defRPr sz="6000" b="0">
                <a:solidFill>
                  <a:srgbClr val="000000"/>
                </a:solidFill>
                <a:latin typeface="Calibri"/>
                <a:ea typeface="Calibri"/>
                <a:cs typeface="Calibri"/>
                <a:sym typeface="Calibri"/>
              </a:defRPr>
            </a:lvl1pPr>
          </a:lstStyle>
          <a:p>
            <a:pPr lvl="0">
              <a:defRPr sz="1800"/>
            </a:pPr>
            <a:r>
              <a:rPr sz="6000"/>
              <a:t>タイトルテキスト</a:t>
            </a:r>
          </a:p>
        </p:txBody>
      </p:sp>
      <p:sp>
        <p:nvSpPr>
          <p:cNvPr id="500" name="Shape 500"/>
          <p:cNvSpPr>
            <a:spLocks noGrp="1"/>
          </p:cNvSpPr>
          <p:nvPr>
            <p:ph type="body" idx="1"/>
          </p:nvPr>
        </p:nvSpPr>
        <p:spPr>
          <a:xfrm>
            <a:off x="650239" y="2275840"/>
            <a:ext cx="5743788" cy="7477761"/>
          </a:xfrm>
          <a:prstGeom prst="rect">
            <a:avLst/>
          </a:prstGeom>
        </p:spPr>
        <p:txBody>
          <a:bodyPr/>
          <a:lstStyle>
            <a:lvl1pPr marL="465364" indent="-465364">
              <a:spcBef>
                <a:spcPts val="600"/>
              </a:spcBef>
              <a:defRPr sz="3800">
                <a:solidFill>
                  <a:srgbClr val="000000"/>
                </a:solidFill>
                <a:latin typeface="Calibri"/>
                <a:ea typeface="Calibri"/>
                <a:cs typeface="Calibri"/>
                <a:sym typeface="Calibri"/>
              </a:defRPr>
            </a:lvl1pPr>
            <a:lvl2pPr marL="909637" indent="-452437">
              <a:spcBef>
                <a:spcPts val="600"/>
              </a:spcBef>
              <a:defRPr sz="3800">
                <a:solidFill>
                  <a:srgbClr val="000000"/>
                </a:solidFill>
                <a:latin typeface="Calibri"/>
                <a:ea typeface="Calibri"/>
                <a:cs typeface="Calibri"/>
                <a:sym typeface="Calibri"/>
              </a:defRPr>
            </a:lvl2pPr>
            <a:lvl3pPr marL="1348739" indent="-434339">
              <a:spcBef>
                <a:spcPts val="600"/>
              </a:spcBef>
              <a:defRPr sz="3800">
                <a:solidFill>
                  <a:srgbClr val="000000"/>
                </a:solidFill>
                <a:latin typeface="Calibri"/>
                <a:ea typeface="Calibri"/>
                <a:cs typeface="Calibri"/>
                <a:sym typeface="Calibri"/>
              </a:defRPr>
            </a:lvl3pPr>
            <a:lvl4pPr marL="1854200" indent="-482600">
              <a:spcBef>
                <a:spcPts val="600"/>
              </a:spcBef>
              <a:defRPr sz="3800">
                <a:solidFill>
                  <a:srgbClr val="000000"/>
                </a:solidFill>
                <a:latin typeface="Calibri"/>
                <a:ea typeface="Calibri"/>
                <a:cs typeface="Calibri"/>
                <a:sym typeface="Calibri"/>
              </a:defRPr>
            </a:lvl4pPr>
            <a:lvl5pPr marL="2311400" indent="-482600">
              <a:spcBef>
                <a:spcPts val="600"/>
              </a:spcBef>
              <a:defRPr sz="3800">
                <a:solidFill>
                  <a:srgbClr val="000000"/>
                </a:solidFill>
                <a:latin typeface="Calibri"/>
                <a:ea typeface="Calibri"/>
                <a:cs typeface="Calibri"/>
                <a:sym typeface="Calibri"/>
              </a:defRPr>
            </a:lvl5pPr>
          </a:lstStyle>
          <a:p>
            <a:pPr lvl="0">
              <a:defRPr sz="1800"/>
            </a:pPr>
            <a:r>
              <a:rPr sz="3800"/>
              <a:t>本文レベル1</a:t>
            </a:r>
          </a:p>
          <a:p>
            <a:pPr lvl="1">
              <a:defRPr sz="1800"/>
            </a:pPr>
            <a:r>
              <a:rPr sz="3800"/>
              <a:t>本文レベル2</a:t>
            </a:r>
          </a:p>
          <a:p>
            <a:pPr lvl="2">
              <a:defRPr sz="1800"/>
            </a:pPr>
            <a:r>
              <a:rPr sz="3800"/>
              <a:t>本文レベル3</a:t>
            </a:r>
          </a:p>
          <a:p>
            <a:pPr lvl="3">
              <a:defRPr sz="1800"/>
            </a:pPr>
            <a:r>
              <a:rPr sz="3800"/>
              <a:t>本文レベル4</a:t>
            </a:r>
          </a:p>
          <a:p>
            <a:pPr lvl="4">
              <a:defRPr sz="1800"/>
            </a:pPr>
            <a:r>
              <a:rPr sz="3800"/>
              <a:t>本文レベル 5</a:t>
            </a:r>
          </a:p>
        </p:txBody>
      </p:sp>
      <p:sp>
        <p:nvSpPr>
          <p:cNvPr id="501" name="Shape 501"/>
          <p:cNvSpPr>
            <a:spLocks noGrp="1"/>
          </p:cNvSpPr>
          <p:nvPr>
            <p:ph type="sldNum" sz="quarter" idx="2"/>
          </p:nvPr>
        </p:nvSpPr>
        <p:spPr>
          <a:xfrm>
            <a:off x="9320106" y="9126813"/>
            <a:ext cx="3034454" cy="345949"/>
          </a:xfrm>
          <a:prstGeom prst="rect">
            <a:avLst/>
          </a:prstGeom>
        </p:spPr>
        <p:txBody>
          <a:bodyPr anchor="ctr"/>
          <a:lstStyle>
            <a:lvl1pPr>
              <a:defRPr sz="1400" b="0">
                <a:solidFill>
                  <a:srgbClr val="888888"/>
                </a:solidFill>
                <a:latin typeface="Calibri"/>
                <a:ea typeface="Calibri"/>
                <a:cs typeface="Calibri"/>
                <a:sym typeface="Calibri"/>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ILC Physics Title (middle)">
    <p:spTree>
      <p:nvGrpSpPr>
        <p:cNvPr id="1" name=""/>
        <p:cNvGrpSpPr/>
        <p:nvPr/>
      </p:nvGrpSpPr>
      <p:grpSpPr>
        <a:xfrm>
          <a:off x="0" y="0"/>
          <a:ext cx="0" cy="0"/>
          <a:chOff x="0" y="0"/>
          <a:chExt cx="0" cy="0"/>
        </a:xfrm>
      </p:grpSpPr>
      <p:sp>
        <p:nvSpPr>
          <p:cNvPr id="503" name="Shape 503"/>
          <p:cNvSpPr>
            <a:spLocks noGrp="1"/>
          </p:cNvSpPr>
          <p:nvPr>
            <p:ph type="title"/>
          </p:nvPr>
        </p:nvSpPr>
        <p:spPr>
          <a:xfrm>
            <a:off x="1270000" y="2971800"/>
            <a:ext cx="10464801" cy="3810000"/>
          </a:xfrm>
          <a:prstGeom prst="rect">
            <a:avLst/>
          </a:prstGeom>
        </p:spPr>
        <p:txBody>
          <a:bodyPr lIns="0" tIns="0" rIns="0" bIns="0">
            <a:noAutofit/>
          </a:bodyPr>
          <a:lstStyle>
            <a:lvl1pPr defTabSz="584200">
              <a:defRPr sz="8000">
                <a:solidFill>
                  <a:srgbClr val="000000"/>
                </a:solidFill>
                <a:latin typeface="Helvetica Neue"/>
                <a:ea typeface="Helvetica Neue"/>
                <a:cs typeface="Helvetica Neue"/>
                <a:sym typeface="Helvetica Neue"/>
              </a:defRPr>
            </a:lvl1pPr>
          </a:lstStyle>
          <a:p>
            <a:pPr lvl="0">
              <a:defRPr sz="1800" b="0"/>
            </a:pPr>
            <a:r>
              <a:rPr sz="8000" b="1"/>
              <a:t>タイトルテキスト</a:t>
            </a:r>
          </a:p>
        </p:txBody>
      </p:sp>
      <p:sp>
        <p:nvSpPr>
          <p:cNvPr id="504" name="Shape 504"/>
          <p:cNvSpPr>
            <a:spLocks noGrp="1"/>
          </p:cNvSpPr>
          <p:nvPr>
            <p:ph type="sldNum" sz="quarter" idx="2"/>
          </p:nvPr>
        </p:nvSpPr>
        <p:spPr>
          <a:xfrm>
            <a:off x="12485420" y="9258300"/>
            <a:ext cx="340260" cy="324511"/>
          </a:xfrm>
          <a:prstGeom prst="rect">
            <a:avLst/>
          </a:prstGeom>
        </p:spPr>
        <p:txBody>
          <a:bodyPr wrap="none" lIns="0" tIns="0" rIns="0" bIns="0" anchor="t"/>
          <a:lstStyle>
            <a:lvl1pPr algn="ctr" defTabSz="584200">
              <a:defRPr b="0">
                <a:latin typeface="Helvetica Neue"/>
                <a:ea typeface="Helvetica Neue"/>
                <a:cs typeface="Helvetica Neue"/>
                <a:sym typeface="Helvetica Neue"/>
              </a:defRPr>
            </a:lvl1pPr>
          </a:lstStyle>
          <a:p>
            <a:pPr lvl="0"/>
            <a:fld id="{86CB4B4D-7CA3-9044-876B-883B54F8677D}" type="slidenum">
              <a:t>‹#›</a:t>
            </a:fld>
            <a:endParaRPr/>
          </a:p>
        </p:txBody>
      </p:sp>
      <p:sp>
        <p:nvSpPr>
          <p:cNvPr id="505" name="Shape 505"/>
          <p:cNvSpPr/>
          <p:nvPr/>
        </p:nvSpPr>
        <p:spPr>
          <a:xfrm>
            <a:off x="74422" y="9410700"/>
            <a:ext cx="5473701"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1200">
                <a:latin typeface="Helvetica Neue"/>
                <a:ea typeface="Helvetica Neue"/>
                <a:cs typeface="Helvetica Neue"/>
                <a:sym typeface="Helvetica Neue"/>
              </a:rPr>
              <a:t>K.Fujii,  Hue, July 24, 2014</a:t>
            </a:r>
          </a:p>
        </p:txBody>
      </p:sp>
    </p:spTree>
  </p:cSld>
  <p:clrMapOvr>
    <a:masterClrMapping/>
  </p:clrMapOvr>
  <p:transition xmlns:p14="http://schemas.microsoft.com/office/powerpoint/2010/mai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507" name="Shape 507"/>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508" name="Shape 508"/>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509" name="Shape 509"/>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ILC Physics Title (middle)">
    <p:spTree>
      <p:nvGrpSpPr>
        <p:cNvPr id="1" name=""/>
        <p:cNvGrpSpPr/>
        <p:nvPr/>
      </p:nvGrpSpPr>
      <p:grpSpPr>
        <a:xfrm>
          <a:off x="0" y="0"/>
          <a:ext cx="0" cy="0"/>
          <a:chOff x="0" y="0"/>
          <a:chExt cx="0" cy="0"/>
        </a:xfrm>
      </p:grpSpPr>
      <p:sp>
        <p:nvSpPr>
          <p:cNvPr id="511" name="Shape 511"/>
          <p:cNvSpPr>
            <a:spLocks noGrp="1"/>
          </p:cNvSpPr>
          <p:nvPr>
            <p:ph type="title"/>
          </p:nvPr>
        </p:nvSpPr>
        <p:spPr>
          <a:xfrm>
            <a:off x="1270000" y="2971800"/>
            <a:ext cx="10464801" cy="3810000"/>
          </a:xfrm>
          <a:prstGeom prst="rect">
            <a:avLst/>
          </a:prstGeom>
        </p:spPr>
        <p:txBody>
          <a:bodyPr lIns="0" tIns="0" rIns="0" bIns="0">
            <a:noAutofit/>
          </a:bodyPr>
          <a:lstStyle>
            <a:lvl1pPr defTabSz="584200">
              <a:defRPr sz="8000">
                <a:solidFill>
                  <a:srgbClr val="000000"/>
                </a:solidFill>
                <a:latin typeface="Helvetica Neue"/>
                <a:ea typeface="Helvetica Neue"/>
                <a:cs typeface="Helvetica Neue"/>
                <a:sym typeface="Helvetica Neue"/>
              </a:defRPr>
            </a:lvl1pPr>
          </a:lstStyle>
          <a:p>
            <a:pPr lvl="0">
              <a:defRPr sz="1800" b="0"/>
            </a:pPr>
            <a:r>
              <a:rPr sz="8000" b="1"/>
              <a:t>タイトルテキスト</a:t>
            </a:r>
          </a:p>
        </p:txBody>
      </p:sp>
      <p:sp>
        <p:nvSpPr>
          <p:cNvPr id="512" name="Shape 512"/>
          <p:cNvSpPr>
            <a:spLocks noGrp="1"/>
          </p:cNvSpPr>
          <p:nvPr>
            <p:ph type="sldNum" sz="quarter" idx="2"/>
          </p:nvPr>
        </p:nvSpPr>
        <p:spPr>
          <a:xfrm>
            <a:off x="12485420" y="9258300"/>
            <a:ext cx="340260" cy="324511"/>
          </a:xfrm>
          <a:prstGeom prst="rect">
            <a:avLst/>
          </a:prstGeom>
        </p:spPr>
        <p:txBody>
          <a:bodyPr wrap="none" lIns="0" tIns="0" rIns="0" bIns="0" anchor="t"/>
          <a:lstStyle>
            <a:lvl1pPr algn="ctr" defTabSz="584200">
              <a:defRPr b="0">
                <a:latin typeface="Helvetica Neue"/>
                <a:ea typeface="Helvetica Neue"/>
                <a:cs typeface="Helvetica Neue"/>
                <a:sym typeface="Helvetica Neue"/>
              </a:defRPr>
            </a:lvl1pPr>
          </a:lstStyle>
          <a:p>
            <a:pPr lvl="0"/>
            <a:fld id="{86CB4B4D-7CA3-9044-876B-883B54F8677D}" type="slidenum">
              <a:t>‹#›</a:t>
            </a:fld>
            <a:endParaRPr/>
          </a:p>
        </p:txBody>
      </p:sp>
      <p:sp>
        <p:nvSpPr>
          <p:cNvPr id="513" name="Shape 513"/>
          <p:cNvSpPr/>
          <p:nvPr/>
        </p:nvSpPr>
        <p:spPr>
          <a:xfrm>
            <a:off x="74422" y="9410700"/>
            <a:ext cx="5473701"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1200">
                <a:latin typeface="Helvetica Neue"/>
                <a:ea typeface="Helvetica Neue"/>
                <a:cs typeface="Helvetica Neue"/>
                <a:sym typeface="Helvetica Neue"/>
              </a:rPr>
              <a:t>K.Fujii,  Hue, July 24, 2014</a:t>
            </a:r>
          </a:p>
        </p:txBody>
      </p:sp>
    </p:spTree>
  </p:cSld>
  <p:clrMapOvr>
    <a:masterClrMapping/>
  </p:clrMapOvr>
  <p:transition xmlns:p14="http://schemas.microsoft.com/office/powerpoint/2010/mai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515" name="Shape 515"/>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516" name="Shape 516"/>
          <p:cNvSpPr>
            <a:spLocks noGrp="1"/>
          </p:cNvSpPr>
          <p:nvPr>
            <p:ph type="body" idx="1"/>
          </p:nvPr>
        </p:nvSpPr>
        <p:spPr>
          <a:xfrm>
            <a:off x="317500" y="2019300"/>
            <a:ext cx="12382501" cy="7099300"/>
          </a:xfrm>
          <a:prstGeom prst="rect">
            <a:avLst/>
          </a:prstGeom>
        </p:spPr>
        <p:txBody>
          <a:bodyPr lIns="0" tIns="0" rIns="0" bIns="0">
            <a:noAutofit/>
          </a:bodyPr>
          <a:lstStyle>
            <a:lvl1pPr marL="841375" indent="-523875" defTabSz="584200">
              <a:spcBef>
                <a:spcPts val="700"/>
              </a:spcBef>
              <a:buSzPct val="171000"/>
              <a:buFontTx/>
              <a:defRPr sz="2200">
                <a:solidFill>
                  <a:srgbClr val="000000"/>
                </a:solidFill>
                <a:latin typeface="Helvetica Neue"/>
                <a:ea typeface="Helvetica Neue"/>
                <a:cs typeface="Helvetica Neue"/>
                <a:sym typeface="Helvetica Neue"/>
              </a:defRPr>
            </a:lvl1pPr>
            <a:lvl2pPr marL="1285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2pPr>
            <a:lvl3pPr marL="1730375" indent="-523875" defTabSz="584200">
              <a:spcBef>
                <a:spcPts val="700"/>
              </a:spcBef>
              <a:buSzPct val="171000"/>
              <a:buFontTx/>
              <a:defRPr sz="2200">
                <a:solidFill>
                  <a:srgbClr val="000000"/>
                </a:solidFill>
                <a:latin typeface="Helvetica Neue"/>
                <a:ea typeface="Helvetica Neue"/>
                <a:cs typeface="Helvetica Neue"/>
                <a:sym typeface="Helvetica Neue"/>
              </a:defRPr>
            </a:lvl3pPr>
            <a:lvl4pPr marL="21748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4pPr>
            <a:lvl5pPr marL="2619375" indent="-523875" defTabSz="584200">
              <a:spcBef>
                <a:spcPts val="700"/>
              </a:spcBef>
              <a:buSzPct val="171000"/>
              <a:buFontTx/>
              <a:buChar char="•"/>
              <a:defRPr sz="2200">
                <a:solidFill>
                  <a:srgbClr val="000000"/>
                </a:solidFill>
                <a:latin typeface="Helvetica Neue"/>
                <a:ea typeface="Helvetica Neue"/>
                <a:cs typeface="Helvetica Neue"/>
                <a:sym typeface="Helvetica Neue"/>
              </a:defRPr>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
        <p:nvSpPr>
          <p:cNvPr id="517" name="Shape 517"/>
          <p:cNvSpPr>
            <a:spLocks noGrp="1"/>
          </p:cNvSpPr>
          <p:nvPr>
            <p:ph type="sldNum" sz="quarter" idx="2"/>
          </p:nvPr>
        </p:nvSpPr>
        <p:spPr>
          <a:xfrm>
            <a:off x="12373965" y="9398000"/>
            <a:ext cx="283770" cy="275133"/>
          </a:xfrm>
          <a:prstGeom prst="rect">
            <a:avLst/>
          </a:prstGeom>
        </p:spPr>
        <p:txBody>
          <a:bodyPr wrap="none" lIns="0" tIns="0" rIns="0" bIns="0" anchor="t"/>
          <a:lstStyle>
            <a:lvl1pPr algn="ctr" defTabSz="584200">
              <a:defRPr sz="12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ILC Physics">
    <p:spTree>
      <p:nvGrpSpPr>
        <p:cNvPr id="1" name=""/>
        <p:cNvGrpSpPr/>
        <p:nvPr/>
      </p:nvGrpSpPr>
      <p:grpSpPr>
        <a:xfrm>
          <a:off x="0" y="0"/>
          <a:ext cx="0" cy="0"/>
          <a:chOff x="0" y="0"/>
          <a:chExt cx="0" cy="0"/>
        </a:xfrm>
      </p:grpSpPr>
      <p:sp>
        <p:nvSpPr>
          <p:cNvPr id="519" name="Shape 519"/>
          <p:cNvSpPr>
            <a:spLocks noGrp="1"/>
          </p:cNvSpPr>
          <p:nvPr>
            <p:ph type="title"/>
          </p:nvPr>
        </p:nvSpPr>
        <p:spPr>
          <a:xfrm>
            <a:off x="1270000" y="254000"/>
            <a:ext cx="10452101" cy="1371601"/>
          </a:xfrm>
          <a:prstGeom prst="rect">
            <a:avLst/>
          </a:prstGeom>
        </p:spPr>
        <p:txBody>
          <a:bodyPr lIns="0" tIns="0" rIns="0" bIns="0">
            <a:noAutofit/>
          </a:bodyPr>
          <a:lstStyle>
            <a:lvl1pPr defTabSz="584200">
              <a:defRPr sz="6400">
                <a:solidFill>
                  <a:srgbClr val="000000"/>
                </a:solidFill>
                <a:latin typeface="Helvetica Neue"/>
                <a:ea typeface="Helvetica Neue"/>
                <a:cs typeface="Helvetica Neue"/>
                <a:sym typeface="Helvetica Neue"/>
              </a:defRPr>
            </a:lvl1pPr>
          </a:lstStyle>
          <a:p>
            <a:pPr lvl="0">
              <a:defRPr sz="1800" b="0"/>
            </a:pPr>
            <a:r>
              <a:rPr sz="6400" b="1"/>
              <a:t>タイトルテキスト</a:t>
            </a:r>
          </a:p>
        </p:txBody>
      </p:sp>
      <p:sp>
        <p:nvSpPr>
          <p:cNvPr id="520" name="Shape 520"/>
          <p:cNvSpPr>
            <a:spLocks noGrp="1"/>
          </p:cNvSpPr>
          <p:nvPr>
            <p:ph type="body" idx="1"/>
          </p:nvPr>
        </p:nvSpPr>
        <p:spPr>
          <a:xfrm>
            <a:off x="317500" y="2019300"/>
            <a:ext cx="12382501" cy="7099300"/>
          </a:xfrm>
          <a:prstGeom prst="rect">
            <a:avLst/>
          </a:prstGeom>
        </p:spPr>
        <p:txBody>
          <a:bodyPr lIns="0" tIns="0" rIns="0" bIns="0">
            <a:noAutofit/>
          </a:bodyPr>
          <a:lstStyle>
            <a:lvl1pPr marL="793750" indent="-476250" defTabSz="584200">
              <a:spcBef>
                <a:spcPts val="700"/>
              </a:spcBef>
              <a:buSzPct val="171000"/>
              <a:buFontTx/>
              <a:defRPr sz="2000">
                <a:solidFill>
                  <a:srgbClr val="000000"/>
                </a:solidFill>
                <a:latin typeface="Helvetica Neue"/>
                <a:ea typeface="Helvetica Neue"/>
                <a:cs typeface="Helvetica Neue"/>
                <a:sym typeface="Helvetica Neue"/>
              </a:defRPr>
            </a:lvl1pPr>
            <a:lvl2pPr marL="1238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2pPr>
            <a:lvl3pPr marL="1682750" indent="-476250" defTabSz="584200">
              <a:spcBef>
                <a:spcPts val="700"/>
              </a:spcBef>
              <a:buSzPct val="171000"/>
              <a:buFontTx/>
              <a:defRPr sz="2000">
                <a:solidFill>
                  <a:srgbClr val="000000"/>
                </a:solidFill>
                <a:latin typeface="Helvetica Neue"/>
                <a:ea typeface="Helvetica Neue"/>
                <a:cs typeface="Helvetica Neue"/>
                <a:sym typeface="Helvetica Neue"/>
              </a:defRPr>
            </a:lvl3pPr>
            <a:lvl4pPr marL="21272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4pPr>
            <a:lvl5pPr marL="2571750" indent="-476250" defTabSz="584200">
              <a:spcBef>
                <a:spcPts val="700"/>
              </a:spcBef>
              <a:buSzPct val="171000"/>
              <a:buFontTx/>
              <a:buChar char="•"/>
              <a:defRPr sz="2000">
                <a:solidFill>
                  <a:srgbClr val="000000"/>
                </a:solidFill>
                <a:latin typeface="Helvetica Neue"/>
                <a:ea typeface="Helvetica Neue"/>
                <a:cs typeface="Helvetica Neue"/>
                <a:sym typeface="Helvetica Neue"/>
              </a:defRPr>
            </a:lvl5pPr>
          </a:lstStyle>
          <a:p>
            <a:pPr lvl="0">
              <a:defRPr sz="1800"/>
            </a:pPr>
            <a:r>
              <a:rPr sz="2000"/>
              <a:t>本文レベル1</a:t>
            </a:r>
          </a:p>
          <a:p>
            <a:pPr lvl="1">
              <a:defRPr sz="1800"/>
            </a:pPr>
            <a:r>
              <a:rPr sz="2000"/>
              <a:t>本文レベル2</a:t>
            </a:r>
          </a:p>
          <a:p>
            <a:pPr lvl="2">
              <a:defRPr sz="1800"/>
            </a:pPr>
            <a:r>
              <a:rPr sz="2000"/>
              <a:t>本文レベル3</a:t>
            </a:r>
          </a:p>
          <a:p>
            <a:pPr lvl="3">
              <a:defRPr sz="1800"/>
            </a:pPr>
            <a:r>
              <a:rPr sz="2000"/>
              <a:t>本文レベル4</a:t>
            </a:r>
          </a:p>
          <a:p>
            <a:pPr lvl="4">
              <a:defRPr sz="1800"/>
            </a:pPr>
            <a:r>
              <a:rPr sz="2000"/>
              <a:t>本文レベル 5</a:t>
            </a:r>
          </a:p>
        </p:txBody>
      </p:sp>
      <p:sp>
        <p:nvSpPr>
          <p:cNvPr id="521" name="Shape 521"/>
          <p:cNvSpPr>
            <a:spLocks noGrp="1"/>
          </p:cNvSpPr>
          <p:nvPr>
            <p:ph type="sldNum" sz="quarter" idx="2"/>
          </p:nvPr>
        </p:nvSpPr>
        <p:spPr>
          <a:xfrm>
            <a:off x="12381026" y="9398000"/>
            <a:ext cx="269648" cy="250089"/>
          </a:xfrm>
          <a:prstGeom prst="rect">
            <a:avLst/>
          </a:prstGeom>
        </p:spPr>
        <p:txBody>
          <a:bodyPr wrap="none" lIns="0" tIns="0" rIns="0" bIns="0" anchor="t"/>
          <a:lstStyle>
            <a:lvl1pPr algn="ctr" defTabSz="584200">
              <a:defRPr sz="1100" b="0">
                <a:latin typeface="Helvetica Neue"/>
                <a:ea typeface="Helvetica Neue"/>
                <a:cs typeface="Helvetica Neue"/>
                <a:sym typeface="Helvetica Neue"/>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120" Type="http://schemas.openxmlformats.org/officeDocument/2006/relationships/slideLayout" Target="../slideLayouts/slideLayout120.xml"/><Relationship Id="rId121" Type="http://schemas.openxmlformats.org/officeDocument/2006/relationships/slideLayout" Target="../slideLayouts/slideLayout121.xml"/><Relationship Id="rId122" Type="http://schemas.openxmlformats.org/officeDocument/2006/relationships/slideLayout" Target="../slideLayouts/slideLayout122.xml"/><Relationship Id="rId123" Type="http://schemas.openxmlformats.org/officeDocument/2006/relationships/slideLayout" Target="../slideLayouts/slideLayout123.xml"/><Relationship Id="rId124" Type="http://schemas.openxmlformats.org/officeDocument/2006/relationships/slideLayout" Target="../slideLayouts/slideLayout124.xml"/><Relationship Id="rId125" Type="http://schemas.openxmlformats.org/officeDocument/2006/relationships/slideLayout" Target="../slideLayouts/slideLayout125.xml"/><Relationship Id="rId126" Type="http://schemas.openxmlformats.org/officeDocument/2006/relationships/slideLayout" Target="../slideLayouts/slideLayout126.xml"/><Relationship Id="rId127" Type="http://schemas.openxmlformats.org/officeDocument/2006/relationships/slideLayout" Target="../slideLayouts/slideLayout127.xml"/><Relationship Id="rId128" Type="http://schemas.openxmlformats.org/officeDocument/2006/relationships/slideLayout" Target="../slideLayouts/slideLayout128.xml"/><Relationship Id="rId129" Type="http://schemas.openxmlformats.org/officeDocument/2006/relationships/slideLayout" Target="../slideLayouts/slideLayout12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90" Type="http://schemas.openxmlformats.org/officeDocument/2006/relationships/slideLayout" Target="../slideLayouts/slideLayout90.xml"/><Relationship Id="rId91" Type="http://schemas.openxmlformats.org/officeDocument/2006/relationships/slideLayout" Target="../slideLayouts/slideLayout91.xml"/><Relationship Id="rId92" Type="http://schemas.openxmlformats.org/officeDocument/2006/relationships/slideLayout" Target="../slideLayouts/slideLayout92.xml"/><Relationship Id="rId93" Type="http://schemas.openxmlformats.org/officeDocument/2006/relationships/slideLayout" Target="../slideLayouts/slideLayout93.xml"/><Relationship Id="rId94" Type="http://schemas.openxmlformats.org/officeDocument/2006/relationships/slideLayout" Target="../slideLayouts/slideLayout94.xml"/><Relationship Id="rId95" Type="http://schemas.openxmlformats.org/officeDocument/2006/relationships/slideLayout" Target="../slideLayouts/slideLayout95.xml"/><Relationship Id="rId96" Type="http://schemas.openxmlformats.org/officeDocument/2006/relationships/slideLayout" Target="../slideLayouts/slideLayout96.xml"/><Relationship Id="rId101" Type="http://schemas.openxmlformats.org/officeDocument/2006/relationships/slideLayout" Target="../slideLayouts/slideLayout101.xml"/><Relationship Id="rId102" Type="http://schemas.openxmlformats.org/officeDocument/2006/relationships/slideLayout" Target="../slideLayouts/slideLayout102.xml"/><Relationship Id="rId103" Type="http://schemas.openxmlformats.org/officeDocument/2006/relationships/slideLayout" Target="../slideLayouts/slideLayout103.xml"/><Relationship Id="rId104" Type="http://schemas.openxmlformats.org/officeDocument/2006/relationships/slideLayout" Target="../slideLayouts/slideLayout104.xml"/><Relationship Id="rId105" Type="http://schemas.openxmlformats.org/officeDocument/2006/relationships/slideLayout" Target="../slideLayouts/slideLayout105.xml"/><Relationship Id="rId106" Type="http://schemas.openxmlformats.org/officeDocument/2006/relationships/slideLayout" Target="../slideLayouts/slideLayout106.xml"/><Relationship Id="rId107" Type="http://schemas.openxmlformats.org/officeDocument/2006/relationships/slideLayout" Target="../slideLayouts/slideLayout107.xml"/><Relationship Id="rId108" Type="http://schemas.openxmlformats.org/officeDocument/2006/relationships/slideLayout" Target="../slideLayouts/slideLayout108.xml"/><Relationship Id="rId109" Type="http://schemas.openxmlformats.org/officeDocument/2006/relationships/slideLayout" Target="../slideLayouts/slideLayout109.xml"/><Relationship Id="rId97" Type="http://schemas.openxmlformats.org/officeDocument/2006/relationships/slideLayout" Target="../slideLayouts/slideLayout97.xml"/><Relationship Id="rId98" Type="http://schemas.openxmlformats.org/officeDocument/2006/relationships/slideLayout" Target="../slideLayouts/slideLayout98.xml"/><Relationship Id="rId99" Type="http://schemas.openxmlformats.org/officeDocument/2006/relationships/slideLayout" Target="../slideLayouts/slideLayout99.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00" Type="http://schemas.openxmlformats.org/officeDocument/2006/relationships/slideLayout" Target="../slideLayouts/slideLayout100.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slideLayout" Target="../slideLayouts/slideLayout78.xml"/><Relationship Id="rId79" Type="http://schemas.openxmlformats.org/officeDocument/2006/relationships/slideLayout" Target="../slideLayouts/slideLayout79.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30" Type="http://schemas.openxmlformats.org/officeDocument/2006/relationships/slideLayout" Target="../slideLayouts/slideLayout130.xml"/><Relationship Id="rId131" Type="http://schemas.openxmlformats.org/officeDocument/2006/relationships/slideLayout" Target="../slideLayouts/slideLayout131.xml"/><Relationship Id="rId132" Type="http://schemas.openxmlformats.org/officeDocument/2006/relationships/slideLayout" Target="../slideLayouts/slideLayout132.xml"/><Relationship Id="rId133" Type="http://schemas.openxmlformats.org/officeDocument/2006/relationships/slideLayout" Target="../slideLayouts/slideLayout133.xml"/><Relationship Id="rId13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110" Type="http://schemas.openxmlformats.org/officeDocument/2006/relationships/slideLayout" Target="../slideLayouts/slideLayout110.xml"/><Relationship Id="rId111" Type="http://schemas.openxmlformats.org/officeDocument/2006/relationships/slideLayout" Target="../slideLayouts/slideLayout111.xml"/><Relationship Id="rId112" Type="http://schemas.openxmlformats.org/officeDocument/2006/relationships/slideLayout" Target="../slideLayouts/slideLayout112.xml"/><Relationship Id="rId113" Type="http://schemas.openxmlformats.org/officeDocument/2006/relationships/slideLayout" Target="../slideLayouts/slideLayout113.xml"/><Relationship Id="rId114" Type="http://schemas.openxmlformats.org/officeDocument/2006/relationships/slideLayout" Target="../slideLayouts/slideLayout114.xml"/><Relationship Id="rId115" Type="http://schemas.openxmlformats.org/officeDocument/2006/relationships/slideLayout" Target="../slideLayouts/slideLayout115.xml"/><Relationship Id="rId116" Type="http://schemas.openxmlformats.org/officeDocument/2006/relationships/slideLayout" Target="../slideLayouts/slideLayout116.xml"/><Relationship Id="rId117" Type="http://schemas.openxmlformats.org/officeDocument/2006/relationships/slideLayout" Target="../slideLayouts/slideLayout117.xml"/><Relationship Id="rId118" Type="http://schemas.openxmlformats.org/officeDocument/2006/relationships/slideLayout" Target="../slideLayouts/slideLayout118.xml"/><Relationship Id="rId119" Type="http://schemas.openxmlformats.org/officeDocument/2006/relationships/slideLayout" Target="../slideLayouts/slideLayout11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80" Type="http://schemas.openxmlformats.org/officeDocument/2006/relationships/slideLayout" Target="../slideLayouts/slideLayout80.xml"/><Relationship Id="rId81" Type="http://schemas.openxmlformats.org/officeDocument/2006/relationships/slideLayout" Target="../slideLayouts/slideLayout81.xml"/><Relationship Id="rId82" Type="http://schemas.openxmlformats.org/officeDocument/2006/relationships/slideLayout" Target="../slideLayouts/slideLayout82.xml"/><Relationship Id="rId83" Type="http://schemas.openxmlformats.org/officeDocument/2006/relationships/slideLayout" Target="../slideLayouts/slideLayout83.xml"/><Relationship Id="rId84" Type="http://schemas.openxmlformats.org/officeDocument/2006/relationships/slideLayout" Target="../slideLayouts/slideLayout84.xml"/><Relationship Id="rId85" Type="http://schemas.openxmlformats.org/officeDocument/2006/relationships/slideLayout" Target="../slideLayouts/slideLayout85.xml"/><Relationship Id="rId86" Type="http://schemas.openxmlformats.org/officeDocument/2006/relationships/slideLayout" Target="../slideLayouts/slideLayout86.xml"/><Relationship Id="rId87" Type="http://schemas.openxmlformats.org/officeDocument/2006/relationships/slideLayout" Target="../slideLayouts/slideLayout87.xml"/><Relationship Id="rId88" Type="http://schemas.openxmlformats.org/officeDocument/2006/relationships/slideLayout" Target="../slideLayouts/slideLayout88.xml"/><Relationship Id="rId8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 y="1"/>
            <a:ext cx="13004801" cy="80090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normAutofit/>
          </a:bodyPr>
          <a:lstStyle/>
          <a:p>
            <a:pPr lvl="0">
              <a:defRPr sz="1800" b="0">
                <a:solidFill>
                  <a:srgbClr val="000000"/>
                </a:solidFill>
              </a:defRPr>
            </a:pPr>
            <a:r>
              <a:rPr sz="5600" b="1">
                <a:solidFill>
                  <a:srgbClr val="000090"/>
                </a:solidFill>
              </a:rPr>
              <a:t>タイトルテキスト</a:t>
            </a:r>
          </a:p>
        </p:txBody>
      </p:sp>
      <p:sp>
        <p:nvSpPr>
          <p:cNvPr id="3" name="Shape 3"/>
          <p:cNvSpPr>
            <a:spLocks noGrp="1"/>
          </p:cNvSpPr>
          <p:nvPr>
            <p:ph type="body" idx="1"/>
          </p:nvPr>
        </p:nvSpPr>
        <p:spPr>
          <a:xfrm>
            <a:off x="142075" y="1379962"/>
            <a:ext cx="12725729" cy="837363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a:bodyPr>
          <a:lstStyle/>
          <a:p>
            <a:pPr lvl="0">
              <a:defRPr sz="1800">
                <a:solidFill>
                  <a:srgbClr val="000000"/>
                </a:solidFill>
              </a:defRPr>
            </a:pPr>
            <a:r>
              <a:rPr sz="2400">
                <a:solidFill>
                  <a:srgbClr val="4A452A"/>
                </a:solidFill>
              </a:rPr>
              <a:t>本文レベル1</a:t>
            </a:r>
          </a:p>
          <a:p>
            <a:pPr lvl="1">
              <a:defRPr sz="1800">
                <a:solidFill>
                  <a:srgbClr val="000000"/>
                </a:solidFill>
              </a:defRPr>
            </a:pPr>
            <a:r>
              <a:rPr sz="2400">
                <a:solidFill>
                  <a:srgbClr val="4A452A"/>
                </a:solidFill>
              </a:rPr>
              <a:t>本文レベル2</a:t>
            </a:r>
          </a:p>
          <a:p>
            <a:pPr lvl="2">
              <a:defRPr sz="1800">
                <a:solidFill>
                  <a:srgbClr val="000000"/>
                </a:solidFill>
              </a:defRPr>
            </a:pPr>
            <a:r>
              <a:rPr sz="2400">
                <a:solidFill>
                  <a:srgbClr val="4A452A"/>
                </a:solidFill>
              </a:rPr>
              <a:t>本文レベル3</a:t>
            </a:r>
          </a:p>
          <a:p>
            <a:pPr lvl="3">
              <a:defRPr sz="1800">
                <a:solidFill>
                  <a:srgbClr val="000000"/>
                </a:solidFill>
              </a:defRPr>
            </a:pPr>
            <a:r>
              <a:rPr sz="2400">
                <a:solidFill>
                  <a:srgbClr val="4A452A"/>
                </a:solidFill>
              </a:rPr>
              <a:t>本文レベル4</a:t>
            </a:r>
          </a:p>
          <a:p>
            <a:pPr lvl="4">
              <a:defRPr sz="1800">
                <a:solidFill>
                  <a:srgbClr val="000000"/>
                </a:solidFill>
              </a:defRPr>
            </a:pPr>
            <a:r>
              <a:rPr sz="2400">
                <a:solidFill>
                  <a:srgbClr val="4A452A"/>
                </a:solidFill>
              </a:rPr>
              <a:t>本文レベル 5</a:t>
            </a:r>
          </a:p>
        </p:txBody>
      </p:sp>
      <p:sp>
        <p:nvSpPr>
          <p:cNvPr id="4" name="Shape 4"/>
          <p:cNvSpPr>
            <a:spLocks noGrp="1"/>
          </p:cNvSpPr>
          <p:nvPr>
            <p:ph type="sldNum" sz="quarter" idx="2"/>
          </p:nvPr>
        </p:nvSpPr>
        <p:spPr>
          <a:xfrm>
            <a:off x="11399587" y="9375951"/>
            <a:ext cx="1605213" cy="352001"/>
          </a:xfrm>
          <a:prstGeom prst="rect">
            <a:avLst/>
          </a:prstGeom>
          <a:ln w="12700">
            <a:miter lim="400000"/>
          </a:ln>
        </p:spPr>
        <p:txBody>
          <a:bodyPr lIns="65023" tIns="65023" rIns="65023" bIns="65023" anchor="b">
            <a:spAutoFit/>
          </a:bodyPr>
          <a:lstStyle>
            <a:lvl1pPr algn="r" defTabSz="457200">
              <a:defRPr sz="1600" b="1">
                <a:latin typeface="Arial"/>
                <a:ea typeface="Arial"/>
                <a:cs typeface="Arial"/>
                <a:sym typeface="Aria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 id="2147483779" r:id="rId131"/>
    <p:sldLayoutId id="2147483780" r:id="rId132"/>
    <p:sldLayoutId id="2147483781" r:id="rId133"/>
  </p:sldLayoutIdLst>
  <p:transition xmlns:p14="http://schemas.microsoft.com/office/powerpoint/2010/main" spd="med"/>
  <p:txStyles>
    <p:titleStyle>
      <a:lvl1pPr algn="ctr" defTabSz="457200">
        <a:defRPr sz="5600" b="1">
          <a:solidFill>
            <a:srgbClr val="000090"/>
          </a:solidFill>
          <a:latin typeface="Arial"/>
          <a:ea typeface="Arial"/>
          <a:cs typeface="Arial"/>
          <a:sym typeface="Arial"/>
        </a:defRPr>
      </a:lvl1pPr>
      <a:lvl2pPr algn="ctr" defTabSz="457200">
        <a:defRPr sz="5600" b="1">
          <a:solidFill>
            <a:srgbClr val="000090"/>
          </a:solidFill>
          <a:latin typeface="Arial"/>
          <a:ea typeface="Arial"/>
          <a:cs typeface="Arial"/>
          <a:sym typeface="Arial"/>
        </a:defRPr>
      </a:lvl2pPr>
      <a:lvl3pPr algn="ctr" defTabSz="457200">
        <a:defRPr sz="5600" b="1">
          <a:solidFill>
            <a:srgbClr val="000090"/>
          </a:solidFill>
          <a:latin typeface="Arial"/>
          <a:ea typeface="Arial"/>
          <a:cs typeface="Arial"/>
          <a:sym typeface="Arial"/>
        </a:defRPr>
      </a:lvl3pPr>
      <a:lvl4pPr algn="ctr" defTabSz="457200">
        <a:defRPr sz="5600" b="1">
          <a:solidFill>
            <a:srgbClr val="000090"/>
          </a:solidFill>
          <a:latin typeface="Arial"/>
          <a:ea typeface="Arial"/>
          <a:cs typeface="Arial"/>
          <a:sym typeface="Arial"/>
        </a:defRPr>
      </a:lvl4pPr>
      <a:lvl5pPr algn="ctr" defTabSz="457200">
        <a:defRPr sz="5600" b="1">
          <a:solidFill>
            <a:srgbClr val="000090"/>
          </a:solidFill>
          <a:latin typeface="Arial"/>
          <a:ea typeface="Arial"/>
          <a:cs typeface="Arial"/>
          <a:sym typeface="Arial"/>
        </a:defRPr>
      </a:lvl5pPr>
      <a:lvl6pPr algn="ctr" defTabSz="457200">
        <a:defRPr sz="5600" b="1">
          <a:solidFill>
            <a:srgbClr val="000090"/>
          </a:solidFill>
          <a:latin typeface="Arial"/>
          <a:ea typeface="Arial"/>
          <a:cs typeface="Arial"/>
          <a:sym typeface="Arial"/>
        </a:defRPr>
      </a:lvl6pPr>
      <a:lvl7pPr algn="ctr" defTabSz="457200">
        <a:defRPr sz="5600" b="1">
          <a:solidFill>
            <a:srgbClr val="000090"/>
          </a:solidFill>
          <a:latin typeface="Arial"/>
          <a:ea typeface="Arial"/>
          <a:cs typeface="Arial"/>
          <a:sym typeface="Arial"/>
        </a:defRPr>
      </a:lvl7pPr>
      <a:lvl8pPr algn="ctr" defTabSz="457200">
        <a:defRPr sz="5600" b="1">
          <a:solidFill>
            <a:srgbClr val="000090"/>
          </a:solidFill>
          <a:latin typeface="Arial"/>
          <a:ea typeface="Arial"/>
          <a:cs typeface="Arial"/>
          <a:sym typeface="Arial"/>
        </a:defRPr>
      </a:lvl8pPr>
      <a:lvl9pPr algn="ctr" defTabSz="457200">
        <a:defRPr sz="5600" b="1">
          <a:solidFill>
            <a:srgbClr val="000090"/>
          </a:solidFill>
          <a:latin typeface="Arial"/>
          <a:ea typeface="Arial"/>
          <a:cs typeface="Arial"/>
          <a:sym typeface="Arial"/>
        </a:defRPr>
      </a:lvl9pPr>
    </p:titleStyle>
    <p:bodyStyle>
      <a:lvl1pPr marL="457200" indent="-457200" defTabSz="457200">
        <a:spcBef>
          <a:spcPts val="400"/>
        </a:spcBef>
        <a:buSzPct val="100000"/>
        <a:buFont typeface="Arial"/>
        <a:buChar char="•"/>
        <a:defRPr sz="2400">
          <a:solidFill>
            <a:srgbClr val="4A452A"/>
          </a:solidFill>
          <a:latin typeface="Arial"/>
          <a:ea typeface="Arial"/>
          <a:cs typeface="Arial"/>
          <a:sym typeface="Arial"/>
        </a:defRPr>
      </a:lvl1pPr>
      <a:lvl2pPr marL="838200" indent="-381000" defTabSz="457200">
        <a:spcBef>
          <a:spcPts val="400"/>
        </a:spcBef>
        <a:buSzPct val="100000"/>
        <a:buFont typeface="Arial"/>
        <a:buChar char="–"/>
        <a:defRPr sz="2400">
          <a:solidFill>
            <a:srgbClr val="4A452A"/>
          </a:solidFill>
          <a:latin typeface="Arial"/>
          <a:ea typeface="Arial"/>
          <a:cs typeface="Arial"/>
          <a:sym typeface="Arial"/>
        </a:defRPr>
      </a:lvl2pPr>
      <a:lvl3pPr marL="1219200" indent="-304800" defTabSz="457200">
        <a:spcBef>
          <a:spcPts val="400"/>
        </a:spcBef>
        <a:buSzPct val="100000"/>
        <a:buFont typeface="Arial"/>
        <a:buChar char="•"/>
        <a:defRPr sz="2400">
          <a:solidFill>
            <a:srgbClr val="4A452A"/>
          </a:solidFill>
          <a:latin typeface="Arial"/>
          <a:ea typeface="Arial"/>
          <a:cs typeface="Arial"/>
          <a:sym typeface="Arial"/>
        </a:defRPr>
      </a:lvl3pPr>
      <a:lvl4pPr marL="1676400" indent="-304800" defTabSz="457200">
        <a:spcBef>
          <a:spcPts val="400"/>
        </a:spcBef>
        <a:buSzPct val="100000"/>
        <a:buFont typeface="Arial"/>
        <a:buChar char="–"/>
        <a:defRPr sz="2400">
          <a:solidFill>
            <a:srgbClr val="4A452A"/>
          </a:solidFill>
          <a:latin typeface="Arial"/>
          <a:ea typeface="Arial"/>
          <a:cs typeface="Arial"/>
          <a:sym typeface="Arial"/>
        </a:defRPr>
      </a:lvl4pPr>
      <a:lvl5pPr marL="2133600" indent="-304800" defTabSz="457200">
        <a:spcBef>
          <a:spcPts val="400"/>
        </a:spcBef>
        <a:buSzPct val="100000"/>
        <a:buFont typeface="Arial"/>
        <a:buChar char="»"/>
        <a:defRPr sz="2400">
          <a:solidFill>
            <a:srgbClr val="4A452A"/>
          </a:solidFill>
          <a:latin typeface="Arial"/>
          <a:ea typeface="Arial"/>
          <a:cs typeface="Arial"/>
          <a:sym typeface="Arial"/>
        </a:defRPr>
      </a:lvl5pPr>
      <a:lvl6pPr marL="2560320" indent="-274320" defTabSz="457200">
        <a:spcBef>
          <a:spcPts val="400"/>
        </a:spcBef>
        <a:buSzPct val="100000"/>
        <a:buFont typeface="Arial"/>
        <a:buChar char="•"/>
        <a:defRPr sz="2400">
          <a:solidFill>
            <a:srgbClr val="4A452A"/>
          </a:solidFill>
          <a:latin typeface="Arial"/>
          <a:ea typeface="Arial"/>
          <a:cs typeface="Arial"/>
          <a:sym typeface="Arial"/>
        </a:defRPr>
      </a:lvl6pPr>
      <a:lvl7pPr marL="3017520" indent="-274320" defTabSz="457200">
        <a:spcBef>
          <a:spcPts val="400"/>
        </a:spcBef>
        <a:buSzPct val="100000"/>
        <a:buFont typeface="Arial"/>
        <a:buChar char="•"/>
        <a:defRPr sz="2400">
          <a:solidFill>
            <a:srgbClr val="4A452A"/>
          </a:solidFill>
          <a:latin typeface="Arial"/>
          <a:ea typeface="Arial"/>
          <a:cs typeface="Arial"/>
          <a:sym typeface="Arial"/>
        </a:defRPr>
      </a:lvl7pPr>
      <a:lvl8pPr marL="3474720" indent="-274320" defTabSz="457200">
        <a:spcBef>
          <a:spcPts val="400"/>
        </a:spcBef>
        <a:buSzPct val="100000"/>
        <a:buFont typeface="Arial"/>
        <a:buChar char="•"/>
        <a:defRPr sz="2400">
          <a:solidFill>
            <a:srgbClr val="4A452A"/>
          </a:solidFill>
          <a:latin typeface="Arial"/>
          <a:ea typeface="Arial"/>
          <a:cs typeface="Arial"/>
          <a:sym typeface="Arial"/>
        </a:defRPr>
      </a:lvl8pPr>
      <a:lvl9pPr marL="3931920" indent="-274320" defTabSz="457200">
        <a:spcBef>
          <a:spcPts val="400"/>
        </a:spcBef>
        <a:buSzPct val="100000"/>
        <a:buFont typeface="Arial"/>
        <a:buChar char="•"/>
        <a:defRPr sz="2400">
          <a:solidFill>
            <a:srgbClr val="4A452A"/>
          </a:solidFill>
          <a:latin typeface="Arial"/>
          <a:ea typeface="Arial"/>
          <a:cs typeface="Arial"/>
          <a:sym typeface="Arial"/>
        </a:defRPr>
      </a:lvl9pPr>
    </p:bodyStyle>
    <p:otherStyle>
      <a:lvl1pPr algn="r" defTabSz="457200">
        <a:defRPr sz="1600" b="1">
          <a:solidFill>
            <a:schemeClr val="tx1"/>
          </a:solidFill>
          <a:latin typeface="+mn-lt"/>
          <a:ea typeface="+mn-ea"/>
          <a:cs typeface="+mn-cs"/>
          <a:sym typeface="Arial"/>
        </a:defRPr>
      </a:lvl1pPr>
      <a:lvl2pPr indent="457200" algn="r" defTabSz="457200">
        <a:defRPr sz="1600" b="1">
          <a:solidFill>
            <a:schemeClr val="tx1"/>
          </a:solidFill>
          <a:latin typeface="+mn-lt"/>
          <a:ea typeface="+mn-ea"/>
          <a:cs typeface="+mn-cs"/>
          <a:sym typeface="Arial"/>
        </a:defRPr>
      </a:lvl2pPr>
      <a:lvl3pPr indent="914400" algn="r" defTabSz="457200">
        <a:defRPr sz="1600" b="1">
          <a:solidFill>
            <a:schemeClr val="tx1"/>
          </a:solidFill>
          <a:latin typeface="+mn-lt"/>
          <a:ea typeface="+mn-ea"/>
          <a:cs typeface="+mn-cs"/>
          <a:sym typeface="Arial"/>
        </a:defRPr>
      </a:lvl3pPr>
      <a:lvl4pPr indent="1371600" algn="r" defTabSz="457200">
        <a:defRPr sz="1600" b="1">
          <a:solidFill>
            <a:schemeClr val="tx1"/>
          </a:solidFill>
          <a:latin typeface="+mn-lt"/>
          <a:ea typeface="+mn-ea"/>
          <a:cs typeface="+mn-cs"/>
          <a:sym typeface="Arial"/>
        </a:defRPr>
      </a:lvl4pPr>
      <a:lvl5pPr indent="1828800" algn="r" defTabSz="457200">
        <a:defRPr sz="1600" b="1">
          <a:solidFill>
            <a:schemeClr val="tx1"/>
          </a:solidFill>
          <a:latin typeface="+mn-lt"/>
          <a:ea typeface="+mn-ea"/>
          <a:cs typeface="+mn-cs"/>
          <a:sym typeface="Arial"/>
        </a:defRPr>
      </a:lvl5pPr>
      <a:lvl6pPr indent="2286000" algn="r" defTabSz="457200">
        <a:defRPr sz="1600" b="1">
          <a:solidFill>
            <a:schemeClr val="tx1"/>
          </a:solidFill>
          <a:latin typeface="+mn-lt"/>
          <a:ea typeface="+mn-ea"/>
          <a:cs typeface="+mn-cs"/>
          <a:sym typeface="Arial"/>
        </a:defRPr>
      </a:lvl6pPr>
      <a:lvl7pPr indent="2743200" algn="r" defTabSz="457200">
        <a:defRPr sz="1600" b="1">
          <a:solidFill>
            <a:schemeClr val="tx1"/>
          </a:solidFill>
          <a:latin typeface="+mn-lt"/>
          <a:ea typeface="+mn-ea"/>
          <a:cs typeface="+mn-cs"/>
          <a:sym typeface="Arial"/>
        </a:defRPr>
      </a:lvl7pPr>
      <a:lvl8pPr indent="3200400" algn="r" defTabSz="457200">
        <a:defRPr sz="1600" b="1">
          <a:solidFill>
            <a:schemeClr val="tx1"/>
          </a:solidFill>
          <a:latin typeface="+mn-lt"/>
          <a:ea typeface="+mn-ea"/>
          <a:cs typeface="+mn-cs"/>
          <a:sym typeface="Arial"/>
        </a:defRPr>
      </a:lvl8pPr>
      <a:lvl9pPr indent="3657600" algn="r" defTabSz="457200">
        <a:defRPr sz="1600" b="1">
          <a:solidFill>
            <a:schemeClr val="tx1"/>
          </a:solid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8.tif"/><Relationship Id="rId3" Type="http://schemas.openxmlformats.org/officeDocument/2006/relationships/image" Target="../media/image229.ti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02.xml.rels><?xml version="1.0" encoding="UTF-8" standalone="yes"?>
<Relationships xmlns="http://schemas.openxmlformats.org/package/2006/relationships"><Relationship Id="rId3" Type="http://schemas.openxmlformats.org/officeDocument/2006/relationships/image" Target="../media/image231.tif"/><Relationship Id="rId4" Type="http://schemas.openxmlformats.org/officeDocument/2006/relationships/image" Target="../media/image232.tif"/><Relationship Id="rId5" Type="http://schemas.openxmlformats.org/officeDocument/2006/relationships/image" Target="../media/image233.tif"/><Relationship Id="rId1" Type="http://schemas.openxmlformats.org/officeDocument/2006/relationships/slideLayout" Target="../slideLayouts/slideLayout96.xml"/><Relationship Id="rId2" Type="http://schemas.openxmlformats.org/officeDocument/2006/relationships/image" Target="../media/image230.tif"/></Relationships>
</file>

<file path=ppt/slides/_rels/slide103.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image" Target="../media/image50.png"/><Relationship Id="rId1" Type="http://schemas.openxmlformats.org/officeDocument/2006/relationships/slideLayout" Target="../slideLayouts/slideLayout96.xml"/><Relationship Id="rId2" Type="http://schemas.openxmlformats.org/officeDocument/2006/relationships/image" Target="../media/image234.png"/><Relationship Id="rId3" Type="http://schemas.openxmlformats.org/officeDocument/2006/relationships/image" Target="../media/image235.png"/><Relationship Id="rId4" Type="http://schemas.openxmlformats.org/officeDocument/2006/relationships/image" Target="../media/image236.png"/><Relationship Id="rId5" Type="http://schemas.openxmlformats.org/officeDocument/2006/relationships/image" Target="../media/image237.png"/><Relationship Id="rId6" Type="http://schemas.openxmlformats.org/officeDocument/2006/relationships/image" Target="../media/image238.png"/><Relationship Id="rId7" Type="http://schemas.openxmlformats.org/officeDocument/2006/relationships/image" Target="../media/image239.png"/><Relationship Id="rId8" Type="http://schemas.openxmlformats.org/officeDocument/2006/relationships/image" Target="../media/image240.png"/><Relationship Id="rId9" Type="http://schemas.openxmlformats.org/officeDocument/2006/relationships/image" Target="../media/image241.png"/><Relationship Id="rId10" Type="http://schemas.openxmlformats.org/officeDocument/2006/relationships/image" Target="../media/image242.png"/></Relationships>
</file>

<file path=ppt/slides/_rels/slide104.xml.rels><?xml version="1.0" encoding="UTF-8" standalone="yes"?>
<Relationships xmlns="http://schemas.openxmlformats.org/package/2006/relationships"><Relationship Id="rId3" Type="http://schemas.openxmlformats.org/officeDocument/2006/relationships/image" Target="../media/image244.png"/><Relationship Id="rId4" Type="http://schemas.openxmlformats.org/officeDocument/2006/relationships/image" Target="../media/image245.png"/><Relationship Id="rId1" Type="http://schemas.openxmlformats.org/officeDocument/2006/relationships/slideLayout" Target="../slideLayouts/slideLayout104.xml"/><Relationship Id="rId2" Type="http://schemas.openxmlformats.org/officeDocument/2006/relationships/image" Target="../media/image243.png"/></Relationships>
</file>

<file path=ppt/slides/_rels/slide105.xml.rels><?xml version="1.0" encoding="UTF-8" standalone="yes"?>
<Relationships xmlns="http://schemas.openxmlformats.org/package/2006/relationships"><Relationship Id="rId3" Type="http://schemas.openxmlformats.org/officeDocument/2006/relationships/image" Target="../media/image247.png"/><Relationship Id="rId4" Type="http://schemas.openxmlformats.org/officeDocument/2006/relationships/image" Target="../media/image248.tif"/><Relationship Id="rId5" Type="http://schemas.openxmlformats.org/officeDocument/2006/relationships/image" Target="../media/image249.tif"/><Relationship Id="rId6" Type="http://schemas.openxmlformats.org/officeDocument/2006/relationships/image" Target="../media/image250.png"/><Relationship Id="rId7" Type="http://schemas.openxmlformats.org/officeDocument/2006/relationships/image" Target="../media/image251.png"/><Relationship Id="rId1" Type="http://schemas.openxmlformats.org/officeDocument/2006/relationships/slideLayout" Target="../slideLayouts/slideLayout96.xml"/><Relationship Id="rId2" Type="http://schemas.openxmlformats.org/officeDocument/2006/relationships/image" Target="../media/image246.ti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253.png"/><Relationship Id="rId4" Type="http://schemas.openxmlformats.org/officeDocument/2006/relationships/image" Target="../media/image254.png"/><Relationship Id="rId1" Type="http://schemas.openxmlformats.org/officeDocument/2006/relationships/slideLayout" Target="../slideLayouts/slideLayout48.xml"/><Relationship Id="rId2" Type="http://schemas.openxmlformats.org/officeDocument/2006/relationships/image" Target="../media/image252.png"/></Relationships>
</file>

<file path=ppt/slides/_rels/slide109.xml.rels><?xml version="1.0" encoding="UTF-8" standalone="yes"?>
<Relationships xmlns="http://schemas.openxmlformats.org/package/2006/relationships"><Relationship Id="rId3" Type="http://schemas.openxmlformats.org/officeDocument/2006/relationships/image" Target="../media/image256.png"/><Relationship Id="rId4" Type="http://schemas.openxmlformats.org/officeDocument/2006/relationships/image" Target="../media/image257.tif"/><Relationship Id="rId1" Type="http://schemas.openxmlformats.org/officeDocument/2006/relationships/slideLayout" Target="../slideLayouts/slideLayout96.xml"/><Relationship Id="rId2" Type="http://schemas.openxmlformats.org/officeDocument/2006/relationships/image" Target="../media/image255.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3.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1" Type="http://schemas.openxmlformats.org/officeDocument/2006/relationships/slideLayout" Target="../slideLayouts/slideLayout19.xml"/><Relationship Id="rId2" Type="http://schemas.openxmlformats.org/officeDocument/2006/relationships/image" Target="../media/image30.png"/></Relationships>
</file>

<file path=ppt/slides/_rels/slide110.xml.rels><?xml version="1.0" encoding="UTF-8" standalone="yes"?>
<Relationships xmlns="http://schemas.openxmlformats.org/package/2006/relationships"><Relationship Id="rId3" Type="http://schemas.openxmlformats.org/officeDocument/2006/relationships/image" Target="../media/image259.png"/><Relationship Id="rId4" Type="http://schemas.openxmlformats.org/officeDocument/2006/relationships/image" Target="../media/image260.png"/><Relationship Id="rId1" Type="http://schemas.openxmlformats.org/officeDocument/2006/relationships/slideLayout" Target="../slideLayouts/slideLayout96.xml"/><Relationship Id="rId2" Type="http://schemas.openxmlformats.org/officeDocument/2006/relationships/image" Target="../media/image25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26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26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263.png"/><Relationship Id="rId3" Type="http://schemas.openxmlformats.org/officeDocument/2006/relationships/image" Target="../media/image264.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26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266.png"/><Relationship Id="rId3" Type="http://schemas.openxmlformats.org/officeDocument/2006/relationships/image" Target="../media/image267.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image" Target="../media/image268.ti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9.t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0.tif"/></Relationships>
</file>

<file path=ppt/slides/_rels/slide121.xml.rels><?xml version="1.0" encoding="UTF-8" standalone="yes"?>
<Relationships xmlns="http://schemas.openxmlformats.org/package/2006/relationships"><Relationship Id="rId3" Type="http://schemas.openxmlformats.org/officeDocument/2006/relationships/image" Target="../media/image272.png"/><Relationship Id="rId4" Type="http://schemas.openxmlformats.org/officeDocument/2006/relationships/image" Target="../media/image273.png"/><Relationship Id="rId5" Type="http://schemas.openxmlformats.org/officeDocument/2006/relationships/image" Target="../media/image274.png"/><Relationship Id="rId1" Type="http://schemas.openxmlformats.org/officeDocument/2006/relationships/slideLayout" Target="../slideLayouts/slideLayout12.xml"/><Relationship Id="rId2" Type="http://schemas.openxmlformats.org/officeDocument/2006/relationships/image" Target="../media/image271.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5.ti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2.xml"/><Relationship Id="rId2"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84.xml"/><Relationship Id="rId2"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110.xml"/><Relationship Id="rId2" Type="http://schemas.openxmlformats.org/officeDocument/2006/relationships/image" Target="../media/image4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1" Type="http://schemas.openxmlformats.org/officeDocument/2006/relationships/slideLayout" Target="../slideLayouts/slideLayout109.xml"/><Relationship Id="rId2"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3.png"/><Relationship Id="rId3"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47.xml"/><Relationship Id="rId2"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6.png"/><Relationship Id="rId1" Type="http://schemas.openxmlformats.org/officeDocument/2006/relationships/slideLayout" Target="../slideLayouts/slideLayout111.xml"/><Relationship Id="rId2" Type="http://schemas.openxmlformats.org/officeDocument/2006/relationships/image" Target="../media/image59.png"/></Relationships>
</file>

<file path=ppt/slides/_rels/slide29.xml.rels><?xml version="1.0" encoding="UTF-8" standalone="yes"?>
<Relationships xmlns="http://schemas.openxmlformats.org/package/2006/relationships"><Relationship Id="rId11" Type="http://schemas.openxmlformats.org/officeDocument/2006/relationships/image" Target="../media/image73.png"/><Relationship Id="rId12" Type="http://schemas.openxmlformats.org/officeDocument/2006/relationships/image" Target="../media/image74.png"/><Relationship Id="rId1" Type="http://schemas.openxmlformats.org/officeDocument/2006/relationships/slideLayout" Target="../slideLayouts/slideLayout96.xml"/><Relationship Id="rId2" Type="http://schemas.openxmlformats.org/officeDocument/2006/relationships/image" Target="../media/image67.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png"/><Relationship Id="rId10"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127.xml"/><Relationship Id="rId2"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60.png"/><Relationship Id="rId5" Type="http://schemas.openxmlformats.org/officeDocument/2006/relationships/image" Target="../media/image57.png"/><Relationship Id="rId6" Type="http://schemas.openxmlformats.org/officeDocument/2006/relationships/image" Target="../media/image52.png"/><Relationship Id="rId7" Type="http://schemas.openxmlformats.org/officeDocument/2006/relationships/image" Target="../media/image51.png"/><Relationship Id="rId8" Type="http://schemas.openxmlformats.org/officeDocument/2006/relationships/image" Target="../media/image67.png"/><Relationship Id="rId9" Type="http://schemas.openxmlformats.org/officeDocument/2006/relationships/image" Target="../media/image71.png"/><Relationship Id="rId1" Type="http://schemas.openxmlformats.org/officeDocument/2006/relationships/slideLayout" Target="../slideLayouts/slideLayout24.xml"/><Relationship Id="rId2" Type="http://schemas.openxmlformats.org/officeDocument/2006/relationships/image" Target="../media/image5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8" Type="http://schemas.openxmlformats.org/officeDocument/2006/relationships/image" Target="../media/image82.png"/><Relationship Id="rId9" Type="http://schemas.openxmlformats.org/officeDocument/2006/relationships/image" Target="../media/image83.png"/><Relationship Id="rId10" Type="http://schemas.openxmlformats.org/officeDocument/2006/relationships/image" Target="../media/image84.png"/><Relationship Id="rId11" Type="http://schemas.openxmlformats.org/officeDocument/2006/relationships/image" Target="../media/image85.png"/><Relationship Id="rId1" Type="http://schemas.openxmlformats.org/officeDocument/2006/relationships/slideLayout" Target="../slideLayouts/slideLayout99.xml"/><Relationship Id="rId2"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1.png"/><Relationship Id="rId5" Type="http://schemas.openxmlformats.org/officeDocument/2006/relationships/image" Target="../media/image49.png"/><Relationship Id="rId1" Type="http://schemas.openxmlformats.org/officeDocument/2006/relationships/slideLayout" Target="../slideLayouts/slideLayout17.xml"/><Relationship Id="rId2"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1.png"/><Relationship Id="rId5" Type="http://schemas.openxmlformats.org/officeDocument/2006/relationships/image" Target="../media/image49.png"/><Relationship Id="rId1" Type="http://schemas.openxmlformats.org/officeDocument/2006/relationships/slideLayout" Target="../slideLayouts/slideLayout48.xml"/><Relationship Id="rId2" Type="http://schemas.openxmlformats.org/officeDocument/2006/relationships/image" Target="../media/image8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87.png"/><Relationship Id="rId3"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88.png"/><Relationship Id="rId3"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8.png"/><Relationship Id="rId3"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8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1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90.png"/><Relationship Id="rId3" Type="http://schemas.openxmlformats.org/officeDocument/2006/relationships/image" Target="../media/image9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92.png"/><Relationship Id="rId3" Type="http://schemas.openxmlformats.org/officeDocument/2006/relationships/image" Target="../media/image9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94.png"/><Relationship Id="rId3" Type="http://schemas.openxmlformats.org/officeDocument/2006/relationships/image" Target="../media/image9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image" Target="../media/image96.pn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png"/><Relationship Id="rId6" Type="http://schemas.openxmlformats.org/officeDocument/2006/relationships/image" Target="../media/image100.png"/><Relationship Id="rId1" Type="http://schemas.openxmlformats.org/officeDocument/2006/relationships/slideLayout" Target="../slideLayouts/slideLayout60.xml"/><Relationship Id="rId2" Type="http://schemas.openxmlformats.org/officeDocument/2006/relationships/image" Target="../media/image9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tif"/><Relationship Id="rId5" Type="http://schemas.openxmlformats.org/officeDocument/2006/relationships/image" Target="../media/image103.png"/><Relationship Id="rId6" Type="http://schemas.openxmlformats.org/officeDocument/2006/relationships/image" Target="../media/image104.png"/><Relationship Id="rId7" Type="http://schemas.openxmlformats.org/officeDocument/2006/relationships/image" Target="../media/image105.png"/><Relationship Id="rId8" Type="http://schemas.openxmlformats.org/officeDocument/2006/relationships/image" Target="../media/image106.png"/><Relationship Id="rId1" Type="http://schemas.openxmlformats.org/officeDocument/2006/relationships/slideLayout" Target="../slideLayouts/slideLayout22.xml"/><Relationship Id="rId2" Type="http://schemas.openxmlformats.org/officeDocument/2006/relationships/notesSlide" Target="../notesSlides/notesSlide1.xml"/></Relationships>
</file>

<file path=ppt/slides/_rels/slide47.xml.rels><?xml version="1.0" encoding="UTF-8" standalone="yes"?>
<Relationships xmlns="http://schemas.openxmlformats.org/package/2006/relationships"><Relationship Id="rId11" Type="http://schemas.openxmlformats.org/officeDocument/2006/relationships/image" Target="../media/image116.png"/><Relationship Id="rId12" Type="http://schemas.openxmlformats.org/officeDocument/2006/relationships/image" Target="../media/image117.png"/><Relationship Id="rId13" Type="http://schemas.openxmlformats.org/officeDocument/2006/relationships/image" Target="../media/image118.png"/><Relationship Id="rId14" Type="http://schemas.openxmlformats.org/officeDocument/2006/relationships/image" Target="../media/image119.png"/><Relationship Id="rId15" Type="http://schemas.openxmlformats.org/officeDocument/2006/relationships/image" Target="../media/image120.png"/><Relationship Id="rId16" Type="http://schemas.openxmlformats.org/officeDocument/2006/relationships/image" Target="../media/image121.png"/><Relationship Id="rId17" Type="http://schemas.openxmlformats.org/officeDocument/2006/relationships/image" Target="../media/image122.png"/><Relationship Id="rId1" Type="http://schemas.openxmlformats.org/officeDocument/2006/relationships/slideLayout" Target="../slideLayouts/slideLayout61.xml"/><Relationship Id="rId2" Type="http://schemas.openxmlformats.org/officeDocument/2006/relationships/image" Target="../media/image107.png"/><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png"/><Relationship Id="rId8" Type="http://schemas.openxmlformats.org/officeDocument/2006/relationships/image" Target="../media/image113.png"/><Relationship Id="rId9" Type="http://schemas.openxmlformats.org/officeDocument/2006/relationships/image" Target="../media/image114.png"/><Relationship Id="rId10" Type="http://schemas.openxmlformats.org/officeDocument/2006/relationships/image" Target="../media/image11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128.xml"/><Relationship Id="rId2" Type="http://schemas.openxmlformats.org/officeDocument/2006/relationships/image" Target="../media/image1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1" Type="http://schemas.openxmlformats.org/officeDocument/2006/relationships/slideLayout" Target="../slideLayouts/slideLayout19.xml"/><Relationship Id="rId2" Type="http://schemas.openxmlformats.org/officeDocument/2006/relationships/image" Target="../media/image12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tif"/><Relationship Id="rId1" Type="http://schemas.openxmlformats.org/officeDocument/2006/relationships/slideLayout" Target="../slideLayouts/slideLayout17.xml"/><Relationship Id="rId2" Type="http://schemas.openxmlformats.org/officeDocument/2006/relationships/image" Target="../media/image12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1.t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47.png"/><Relationship Id="rId8" Type="http://schemas.openxmlformats.org/officeDocument/2006/relationships/image" Target="../media/image63.png"/><Relationship Id="rId1" Type="http://schemas.openxmlformats.org/officeDocument/2006/relationships/slideLayout" Target="../slideLayouts/slideLayout19.xml"/><Relationship Id="rId2" Type="http://schemas.openxmlformats.org/officeDocument/2006/relationships/image" Target="../media/image13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2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5" Type="http://schemas.openxmlformats.org/officeDocument/2006/relationships/image" Target="../media/image140.png"/><Relationship Id="rId1" Type="http://schemas.openxmlformats.org/officeDocument/2006/relationships/slideLayout" Target="../slideLayouts/slideLayout48.xml"/><Relationship Id="rId2" Type="http://schemas.openxmlformats.org/officeDocument/2006/relationships/image" Target="../media/image137.png"/></Relationships>
</file>

<file path=ppt/slides/_rels/slide63.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png"/><Relationship Id="rId6" Type="http://schemas.openxmlformats.org/officeDocument/2006/relationships/image" Target="../media/image145.png"/><Relationship Id="rId1" Type="http://schemas.openxmlformats.org/officeDocument/2006/relationships/slideLayout" Target="../slideLayouts/slideLayout65.xml"/><Relationship Id="rId2" Type="http://schemas.openxmlformats.org/officeDocument/2006/relationships/image" Target="../media/image141.png"/></Relationships>
</file>

<file path=ppt/slides/_rels/slide64.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2.png"/><Relationship Id="rId1" Type="http://schemas.openxmlformats.org/officeDocument/2006/relationships/slideLayout" Target="../slideLayouts/slideLayout48.xml"/><Relationship Id="rId2" Type="http://schemas.openxmlformats.org/officeDocument/2006/relationships/image" Target="../media/image14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47.png"/><Relationship Id="rId3" Type="http://schemas.openxmlformats.org/officeDocument/2006/relationships/image" Target="../media/image14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49.png"/><Relationship Id="rId3" Type="http://schemas.openxmlformats.org/officeDocument/2006/relationships/image" Target="../media/image150.png"/></Relationships>
</file>

<file path=ppt/slides/_rels/slide68.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52.png"/><Relationship Id="rId5" Type="http://schemas.openxmlformats.org/officeDocument/2006/relationships/image" Target="../media/image124.png"/><Relationship Id="rId6" Type="http://schemas.openxmlformats.org/officeDocument/2006/relationships/image" Target="../media/image125.png"/><Relationship Id="rId1" Type="http://schemas.openxmlformats.org/officeDocument/2006/relationships/slideLayout" Target="../slideLayouts/slideLayout27.xml"/><Relationship Id="rId2" Type="http://schemas.openxmlformats.org/officeDocument/2006/relationships/image" Target="../media/image151.png"/></Relationships>
</file>

<file path=ppt/slides/_rels/slide69.xml.rels><?xml version="1.0" encoding="UTF-8" standalone="yes"?>
<Relationships xmlns="http://schemas.openxmlformats.org/package/2006/relationships"><Relationship Id="rId9" Type="http://schemas.openxmlformats.org/officeDocument/2006/relationships/image" Target="../media/image160.png"/><Relationship Id="rId20" Type="http://schemas.openxmlformats.org/officeDocument/2006/relationships/image" Target="../media/image171.png"/><Relationship Id="rId21" Type="http://schemas.openxmlformats.org/officeDocument/2006/relationships/image" Target="../media/image172.png"/><Relationship Id="rId22" Type="http://schemas.openxmlformats.org/officeDocument/2006/relationships/image" Target="../media/image173.png"/><Relationship Id="rId23" Type="http://schemas.openxmlformats.org/officeDocument/2006/relationships/image" Target="../media/image174.png"/><Relationship Id="rId10" Type="http://schemas.openxmlformats.org/officeDocument/2006/relationships/image" Target="../media/image161.png"/><Relationship Id="rId11" Type="http://schemas.openxmlformats.org/officeDocument/2006/relationships/image" Target="../media/image162.png"/><Relationship Id="rId12" Type="http://schemas.openxmlformats.org/officeDocument/2006/relationships/image" Target="../media/image163.png"/><Relationship Id="rId13" Type="http://schemas.openxmlformats.org/officeDocument/2006/relationships/image" Target="../media/image164.png"/><Relationship Id="rId14" Type="http://schemas.openxmlformats.org/officeDocument/2006/relationships/image" Target="../media/image165.png"/><Relationship Id="rId15" Type="http://schemas.openxmlformats.org/officeDocument/2006/relationships/image" Target="../media/image166.png"/><Relationship Id="rId16" Type="http://schemas.openxmlformats.org/officeDocument/2006/relationships/image" Target="../media/image167.png"/><Relationship Id="rId17" Type="http://schemas.openxmlformats.org/officeDocument/2006/relationships/image" Target="../media/image168.png"/><Relationship Id="rId18" Type="http://schemas.openxmlformats.org/officeDocument/2006/relationships/image" Target="../media/image169.png"/><Relationship Id="rId19" Type="http://schemas.openxmlformats.org/officeDocument/2006/relationships/image" Target="../media/image170.png"/><Relationship Id="rId1" Type="http://schemas.openxmlformats.org/officeDocument/2006/relationships/slideLayout" Target="../slideLayouts/slideLayout19.xml"/><Relationship Id="rId2" Type="http://schemas.openxmlformats.org/officeDocument/2006/relationships/image" Target="../media/image153.png"/><Relationship Id="rId3" Type="http://schemas.openxmlformats.org/officeDocument/2006/relationships/image" Target="../media/image154.png"/><Relationship Id="rId4" Type="http://schemas.openxmlformats.org/officeDocument/2006/relationships/image" Target="../media/image155.png"/><Relationship Id="rId5" Type="http://schemas.openxmlformats.org/officeDocument/2006/relationships/image" Target="../media/image156.png"/><Relationship Id="rId6" Type="http://schemas.openxmlformats.org/officeDocument/2006/relationships/image" Target="../media/image157.png"/><Relationship Id="rId7" Type="http://schemas.openxmlformats.org/officeDocument/2006/relationships/image" Target="../media/image158.png"/><Relationship Id="rId8" Type="http://schemas.openxmlformats.org/officeDocument/2006/relationships/image" Target="../media/image1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176.tif"/><Relationship Id="rId4" Type="http://schemas.openxmlformats.org/officeDocument/2006/relationships/image" Target="../media/image177.tif"/><Relationship Id="rId5" Type="http://schemas.openxmlformats.org/officeDocument/2006/relationships/image" Target="../media/image178.png"/><Relationship Id="rId6" Type="http://schemas.openxmlformats.org/officeDocument/2006/relationships/image" Target="../media/image179.png"/><Relationship Id="rId7" Type="http://schemas.openxmlformats.org/officeDocument/2006/relationships/image" Target="../media/image180.png"/><Relationship Id="rId8" Type="http://schemas.openxmlformats.org/officeDocument/2006/relationships/image" Target="../media/image181.png"/><Relationship Id="rId9" Type="http://schemas.openxmlformats.org/officeDocument/2006/relationships/image" Target="../media/image182.png"/><Relationship Id="rId1" Type="http://schemas.openxmlformats.org/officeDocument/2006/relationships/slideLayout" Target="../slideLayouts/slideLayout19.xml"/><Relationship Id="rId2" Type="http://schemas.openxmlformats.org/officeDocument/2006/relationships/image" Target="../media/image17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2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83.png"/><Relationship Id="rId3" Type="http://schemas.openxmlformats.org/officeDocument/2006/relationships/image" Target="../media/image18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185.png"/><Relationship Id="rId3" Type="http://schemas.openxmlformats.org/officeDocument/2006/relationships/image" Target="../media/image184.png"/></Relationships>
</file>

<file path=ppt/slides/_rels/slide76.xml.rels><?xml version="1.0" encoding="UTF-8" standalone="yes"?>
<Relationships xmlns="http://schemas.openxmlformats.org/package/2006/relationships"><Relationship Id="rId3" Type="http://schemas.openxmlformats.org/officeDocument/2006/relationships/image" Target="../media/image187.png"/><Relationship Id="rId4" Type="http://schemas.openxmlformats.org/officeDocument/2006/relationships/image" Target="../media/image188.png"/><Relationship Id="rId5" Type="http://schemas.openxmlformats.org/officeDocument/2006/relationships/image" Target="../media/image189.png"/><Relationship Id="rId6" Type="http://schemas.openxmlformats.org/officeDocument/2006/relationships/image" Target="../media/image190.png"/><Relationship Id="rId7" Type="http://schemas.openxmlformats.org/officeDocument/2006/relationships/image" Target="../media/image191.png"/><Relationship Id="rId1" Type="http://schemas.openxmlformats.org/officeDocument/2006/relationships/slideLayout" Target="../slideLayouts/slideLayout17.xml"/><Relationship Id="rId2" Type="http://schemas.openxmlformats.org/officeDocument/2006/relationships/image" Target="../media/image186.png"/></Relationships>
</file>

<file path=ppt/slides/_rels/slide77.xml.rels><?xml version="1.0" encoding="UTF-8" standalone="yes"?>
<Relationships xmlns="http://schemas.openxmlformats.org/package/2006/relationships"><Relationship Id="rId3" Type="http://schemas.openxmlformats.org/officeDocument/2006/relationships/image" Target="../media/image193.jpeg"/><Relationship Id="rId4" Type="http://schemas.openxmlformats.org/officeDocument/2006/relationships/image" Target="../media/image194.png"/><Relationship Id="rId1" Type="http://schemas.openxmlformats.org/officeDocument/2006/relationships/slideLayout" Target="../slideLayouts/slideLayout48.xml"/><Relationship Id="rId2" Type="http://schemas.openxmlformats.org/officeDocument/2006/relationships/image" Target="../media/image192.ti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3" Type="http://schemas.openxmlformats.org/officeDocument/2006/relationships/hyperlink" Target="http://www-conf.kek.jp/alcw2015/registration.html" TargetMode="External"/><Relationship Id="rId4" Type="http://schemas.openxmlformats.org/officeDocument/2006/relationships/hyperlink" Target="http://aaa-sentan.org/tokyo_event2015/en/index.html" TargetMode="External"/><Relationship Id="rId5" Type="http://schemas.openxmlformats.org/officeDocument/2006/relationships/image" Target="../media/image195.png"/><Relationship Id="rId6" Type="http://schemas.openxmlformats.org/officeDocument/2006/relationships/hyperlink" Target="mailto:keisuke.fujii@kek.jp" TargetMode="External"/><Relationship Id="rId7" Type="http://schemas.openxmlformats.org/officeDocument/2006/relationships/hyperlink" Target="mailto:christophe.Grojean@cern.ch" TargetMode="External"/><Relationship Id="rId8" Type="http://schemas.openxmlformats.org/officeDocument/2006/relationships/hyperlink" Target="mailto:mpeskin@slac.stanford.edu" TargetMode="External"/><Relationship Id="rId1" Type="http://schemas.openxmlformats.org/officeDocument/2006/relationships/slideLayout" Target="../slideLayouts/slideLayout18.xml"/><Relationship Id="rId2" Type="http://schemas.openxmlformats.org/officeDocument/2006/relationships/hyperlink" Target="http://www-conf.kek.jp/alcw2015"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197.png"/><Relationship Id="rId4" Type="http://schemas.openxmlformats.org/officeDocument/2006/relationships/image" Target="../media/image198.png"/><Relationship Id="rId1" Type="http://schemas.openxmlformats.org/officeDocument/2006/relationships/slideLayout" Target="../slideLayouts/slideLayout48.xml"/><Relationship Id="rId2" Type="http://schemas.openxmlformats.org/officeDocument/2006/relationships/image" Target="../media/image19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9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112.xml"/><Relationship Id="rId2" Type="http://schemas.openxmlformats.org/officeDocument/2006/relationships/image" Target="../media/image42.jpeg"/></Relationships>
</file>

<file path=ppt/slides/_rels/slide87.xml.rels><?xml version="1.0" encoding="UTF-8" standalone="yes"?>
<Relationships xmlns="http://schemas.openxmlformats.org/package/2006/relationships"><Relationship Id="rId3" Type="http://schemas.openxmlformats.org/officeDocument/2006/relationships/image" Target="../media/image201.png"/><Relationship Id="rId4" Type="http://schemas.openxmlformats.org/officeDocument/2006/relationships/image" Target="../media/image202.png"/><Relationship Id="rId5" Type="http://schemas.openxmlformats.org/officeDocument/2006/relationships/image" Target="../media/image203.png"/><Relationship Id="rId6" Type="http://schemas.openxmlformats.org/officeDocument/2006/relationships/image" Target="../media/image204.png"/><Relationship Id="rId1" Type="http://schemas.openxmlformats.org/officeDocument/2006/relationships/slideLayout" Target="../slideLayouts/slideLayout110.xml"/><Relationship Id="rId2" Type="http://schemas.openxmlformats.org/officeDocument/2006/relationships/image" Target="../media/image200.png"/></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5.png"/><Relationship Id="rId5" Type="http://schemas.openxmlformats.org/officeDocument/2006/relationships/image" Target="../media/image206.png"/><Relationship Id="rId1" Type="http://schemas.openxmlformats.org/officeDocument/2006/relationships/slideLayout" Target="../slideLayouts/slideLayout110.xml"/><Relationship Id="rId2" Type="http://schemas.openxmlformats.org/officeDocument/2006/relationships/image" Target="../media/image205.gif"/></Relationships>
</file>

<file path=ppt/slides/_rels/slide89.xml.rels><?xml version="1.0" encoding="UTF-8" standalone="yes"?>
<Relationships xmlns="http://schemas.openxmlformats.org/package/2006/relationships"><Relationship Id="rId11" Type="http://schemas.openxmlformats.org/officeDocument/2006/relationships/image" Target="../media/image73.png"/><Relationship Id="rId12" Type="http://schemas.openxmlformats.org/officeDocument/2006/relationships/image" Target="../media/image74.png"/><Relationship Id="rId1" Type="http://schemas.openxmlformats.org/officeDocument/2006/relationships/slideLayout" Target="../slideLayouts/slideLayout96.xml"/><Relationship Id="rId2" Type="http://schemas.openxmlformats.org/officeDocument/2006/relationships/image" Target="../media/image67.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png"/><Relationship Id="rId10"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7.xml"/><Relationship Id="rId2" Type="http://schemas.openxmlformats.org/officeDocument/2006/relationships/image" Target="../media/image27.png"/></Relationships>
</file>

<file path=ppt/slides/_rels/slide90.xml.rels><?xml version="1.0" encoding="UTF-8" standalone="yes"?>
<Relationships xmlns="http://schemas.openxmlformats.org/package/2006/relationships"><Relationship Id="rId11" Type="http://schemas.openxmlformats.org/officeDocument/2006/relationships/image" Target="../media/image52.png"/><Relationship Id="rId12" Type="http://schemas.openxmlformats.org/officeDocument/2006/relationships/image" Target="../media/image1.png"/><Relationship Id="rId1" Type="http://schemas.openxmlformats.org/officeDocument/2006/relationships/slideLayout" Target="../slideLayouts/slideLayout99.xml"/><Relationship Id="rId2" Type="http://schemas.openxmlformats.org/officeDocument/2006/relationships/image" Target="../media/image207.png"/><Relationship Id="rId3" Type="http://schemas.openxmlformats.org/officeDocument/2006/relationships/image" Target="../media/image208.png"/><Relationship Id="rId4" Type="http://schemas.openxmlformats.org/officeDocument/2006/relationships/image" Target="../media/image209.png"/><Relationship Id="rId5" Type="http://schemas.openxmlformats.org/officeDocument/2006/relationships/image" Target="../media/image210.png"/><Relationship Id="rId6" Type="http://schemas.openxmlformats.org/officeDocument/2006/relationships/image" Target="../media/image211.png"/><Relationship Id="rId7" Type="http://schemas.openxmlformats.org/officeDocument/2006/relationships/image" Target="../media/image212.png"/><Relationship Id="rId8" Type="http://schemas.openxmlformats.org/officeDocument/2006/relationships/image" Target="../media/image213.png"/><Relationship Id="rId9" Type="http://schemas.openxmlformats.org/officeDocument/2006/relationships/image" Target="../media/image214.png"/><Relationship Id="rId10" Type="http://schemas.openxmlformats.org/officeDocument/2006/relationships/image" Target="../media/image5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49.png"/><Relationship Id="rId5" Type="http://schemas.openxmlformats.org/officeDocument/2006/relationships/image" Target="../media/image216.png"/><Relationship Id="rId6" Type="http://schemas.openxmlformats.org/officeDocument/2006/relationships/image" Target="../media/image217.png"/><Relationship Id="rId7" Type="http://schemas.openxmlformats.org/officeDocument/2006/relationships/image" Target="../media/image218.png"/><Relationship Id="rId1" Type="http://schemas.openxmlformats.org/officeDocument/2006/relationships/slideLayout" Target="../slideLayouts/slideLayout96.xml"/><Relationship Id="rId2" Type="http://schemas.openxmlformats.org/officeDocument/2006/relationships/image" Target="../media/image21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19.tif"/><Relationship Id="rId3" Type="http://schemas.openxmlformats.org/officeDocument/2006/relationships/image" Target="../media/image22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image" Target="../media/image9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21.png"/><Relationship Id="rId3" Type="http://schemas.openxmlformats.org/officeDocument/2006/relationships/image" Target="../media/image22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223.png"/><Relationship Id="rId3" Type="http://schemas.openxmlformats.org/officeDocument/2006/relationships/image" Target="../media/image224.png"/></Relationships>
</file>

<file path=ppt/slides/_rels/slide98.xml.rels><?xml version="1.0" encoding="UTF-8" standalone="yes"?>
<Relationships xmlns="http://schemas.openxmlformats.org/package/2006/relationships"><Relationship Id="rId11" Type="http://schemas.openxmlformats.org/officeDocument/2006/relationships/image" Target="../media/image172.png"/><Relationship Id="rId12" Type="http://schemas.openxmlformats.org/officeDocument/2006/relationships/image" Target="../media/image173.png"/><Relationship Id="rId13" Type="http://schemas.openxmlformats.org/officeDocument/2006/relationships/image" Target="../media/image174.png"/><Relationship Id="rId1" Type="http://schemas.openxmlformats.org/officeDocument/2006/relationships/slideLayout" Target="../slideLayouts/slideLayout48.xml"/><Relationship Id="rId2" Type="http://schemas.openxmlformats.org/officeDocument/2006/relationships/image" Target="../media/image225.png"/><Relationship Id="rId3" Type="http://schemas.openxmlformats.org/officeDocument/2006/relationships/image" Target="../media/image226.png"/><Relationship Id="rId4" Type="http://schemas.openxmlformats.org/officeDocument/2006/relationships/image" Target="../media/image165.png"/><Relationship Id="rId5" Type="http://schemas.openxmlformats.org/officeDocument/2006/relationships/image" Target="../media/image166.png"/><Relationship Id="rId6" Type="http://schemas.openxmlformats.org/officeDocument/2006/relationships/image" Target="../media/image167.png"/><Relationship Id="rId7" Type="http://schemas.openxmlformats.org/officeDocument/2006/relationships/image" Target="../media/image168.png"/><Relationship Id="rId8" Type="http://schemas.openxmlformats.org/officeDocument/2006/relationships/image" Target="../media/image169.png"/><Relationship Id="rId9" Type="http://schemas.openxmlformats.org/officeDocument/2006/relationships/image" Target="../media/image170.png"/><Relationship Id="rId10" Type="http://schemas.openxmlformats.org/officeDocument/2006/relationships/image" Target="../media/image17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27.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Shape 665"/>
          <p:cNvSpPr>
            <a:spLocks noGrp="1"/>
          </p:cNvSpPr>
          <p:nvPr>
            <p:ph type="title"/>
          </p:nvPr>
        </p:nvSpPr>
        <p:spPr>
          <a:xfrm>
            <a:off x="975359" y="830749"/>
            <a:ext cx="11054082" cy="2185326"/>
          </a:xfrm>
          <a:prstGeom prst="rect">
            <a:avLst/>
          </a:prstGeom>
        </p:spPr>
        <p:txBody>
          <a:bodyPr/>
          <a:lstStyle/>
          <a:p>
            <a:pPr lvl="0">
              <a:defRPr sz="1800" b="0">
                <a:solidFill>
                  <a:srgbClr val="000000"/>
                </a:solidFill>
              </a:defRPr>
            </a:pPr>
            <a:r>
              <a:rPr sz="7400" b="1">
                <a:solidFill>
                  <a:srgbClr val="000090"/>
                </a:solidFill>
              </a:rPr>
              <a:t>ILC Physics</a:t>
            </a:r>
          </a:p>
          <a:p>
            <a:pPr lvl="0">
              <a:defRPr sz="1800" b="0">
                <a:solidFill>
                  <a:srgbClr val="000000"/>
                </a:solidFill>
              </a:defRPr>
            </a:pPr>
            <a:r>
              <a:rPr sz="4500" b="1">
                <a:solidFill>
                  <a:srgbClr val="000090"/>
                </a:solidFill>
              </a:rPr>
              <a:t>Overview</a:t>
            </a:r>
          </a:p>
        </p:txBody>
      </p:sp>
      <p:sp>
        <p:nvSpPr>
          <p:cNvPr id="666" name="Shape 66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a:bodyPr>
          <a:lstStyle/>
          <a:p>
            <a:pPr lvl="0">
              <a:defRPr sz="1800" b="0"/>
            </a:pPr>
            <a:fld id="{86CB4B4D-7CA3-9044-876B-883B54F8677D}" type="slidenum">
              <a:rPr sz="2200" b="1"/>
              <a:t>1</a:t>
            </a:fld>
            <a:endParaRPr sz="2200" b="1"/>
          </a:p>
        </p:txBody>
      </p:sp>
      <p:sp>
        <p:nvSpPr>
          <p:cNvPr id="667" name="Shape 667"/>
          <p:cNvSpPr/>
          <p:nvPr/>
        </p:nvSpPr>
        <p:spPr>
          <a:xfrm>
            <a:off x="4443872" y="3186645"/>
            <a:ext cx="4117056" cy="9210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sz="3200" b="1">
                <a:solidFill>
                  <a:srgbClr val="000090"/>
                </a:solidFill>
                <a:latin typeface="Arial"/>
                <a:ea typeface="Arial"/>
                <a:cs typeface="Arial"/>
                <a:sym typeface="Arial"/>
              </a:rPr>
              <a:t>Keisuke Fujii (KEK) </a:t>
            </a:r>
          </a:p>
          <a:p>
            <a:pPr lvl="0" defTabSz="457200">
              <a:defRPr sz="1800"/>
            </a:pPr>
            <a:r>
              <a:rPr sz="2200" b="1">
                <a:solidFill>
                  <a:srgbClr val="000090"/>
                </a:solidFill>
                <a:latin typeface="Arial"/>
                <a:ea typeface="Arial"/>
                <a:cs typeface="Arial"/>
                <a:sym typeface="Arial"/>
              </a:rPr>
              <a:t>March 13, 2015</a:t>
            </a:r>
          </a:p>
        </p:txBody>
      </p:sp>
      <p:sp>
        <p:nvSpPr>
          <p:cNvPr id="668" name="Shape 668"/>
          <p:cNvSpPr/>
          <p:nvPr/>
        </p:nvSpPr>
        <p:spPr>
          <a:xfrm>
            <a:off x="9537997" y="8641117"/>
            <a:ext cx="2869900" cy="7813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sz="2200" b="1">
                <a:solidFill>
                  <a:srgbClr val="FFFFFF"/>
                </a:solidFill>
                <a:latin typeface="Arial"/>
                <a:ea typeface="Arial"/>
                <a:cs typeface="Arial"/>
                <a:sym typeface="Arial"/>
              </a:rPr>
              <a:t>Thanks to T. Tanabe</a:t>
            </a:r>
          </a:p>
          <a:p>
            <a:pPr lvl="0" defTabSz="457200">
              <a:defRPr sz="1800"/>
            </a:pPr>
            <a:r>
              <a:rPr sz="2200" b="1">
                <a:solidFill>
                  <a:srgbClr val="FFFFFF"/>
                </a:solidFill>
                <a:latin typeface="Arial"/>
                <a:ea typeface="Arial"/>
                <a:cs typeface="Arial"/>
                <a:sym typeface="Arial"/>
              </a:rPr>
              <a:t>for many materials</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 name="Shape 828"/>
          <p:cNvSpPr>
            <a:spLocks noGrp="1"/>
          </p:cNvSpPr>
          <p:nvPr>
            <p:ph type="title"/>
          </p:nvPr>
        </p:nvSpPr>
        <p:spPr>
          <a:prstGeom prst="rect">
            <a:avLst/>
          </a:prstGeom>
        </p:spPr>
        <p:txBody>
          <a:bodyPr/>
          <a:lstStyle>
            <a:lvl1pPr defTabSz="830862"/>
          </a:lstStyle>
          <a:p>
            <a:pPr lvl="0">
              <a:defRPr sz="1800" b="0"/>
            </a:pPr>
            <a:r>
              <a:rPr sz="7800" b="1"/>
              <a:t>Why is the EW scale so important ?</a:t>
            </a:r>
          </a:p>
        </p:txBody>
      </p:sp>
      <p:sp>
        <p:nvSpPr>
          <p:cNvPr id="829" name="Shape 829"/>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t>10</a:t>
            </a:fld>
            <a:endParaRPr sz="1600"/>
          </a:p>
        </p:txBody>
      </p:sp>
    </p:spTree>
  </p:cSld>
  <p:clrMapOvr>
    <a:masterClrMapping/>
  </p:clrMapOvr>
  <p:transition xmlns:p14="http://schemas.microsoft.com/office/powerpoint/2010/mai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3" name="dm.tiff"/>
          <p:cNvPicPr/>
          <p:nvPr/>
        </p:nvPicPr>
        <p:blipFill>
          <a:blip r:embed="rId2">
            <a:extLst/>
          </a:blip>
          <a:stretch>
            <a:fillRect/>
          </a:stretch>
        </p:blipFill>
        <p:spPr>
          <a:xfrm>
            <a:off x="767204" y="3956908"/>
            <a:ext cx="11802117" cy="5225043"/>
          </a:xfrm>
          <a:prstGeom prst="rect">
            <a:avLst/>
          </a:prstGeom>
          <a:ln w="12700">
            <a:miter lim="400000"/>
          </a:ln>
        </p:spPr>
      </p:pic>
      <p:pic>
        <p:nvPicPr>
          <p:cNvPr id="2184" name="Ldm.tiff"/>
          <p:cNvPicPr/>
          <p:nvPr/>
        </p:nvPicPr>
        <p:blipFill>
          <a:blip r:embed="rId3">
            <a:extLst/>
          </a:blip>
          <a:stretch>
            <a:fillRect/>
          </a:stretch>
        </p:blipFill>
        <p:spPr>
          <a:xfrm>
            <a:off x="4434187" y="873279"/>
            <a:ext cx="4468151" cy="2698462"/>
          </a:xfrm>
          <a:prstGeom prst="rect">
            <a:avLst/>
          </a:prstGeom>
          <a:ln w="12700">
            <a:miter lim="400000"/>
          </a:ln>
        </p:spPr>
      </p:pic>
    </p:spTree>
  </p:cSld>
  <p:clrMapOvr>
    <a:masterClrMapping/>
  </p:clrMapOvr>
  <p:transition xmlns:p14="http://schemas.microsoft.com/office/powerpoint/2010/mai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6" name="Shape 2186"/>
          <p:cNvSpPr>
            <a:spLocks noGrp="1"/>
          </p:cNvSpPr>
          <p:nvPr>
            <p:ph type="title"/>
          </p:nvPr>
        </p:nvSpPr>
        <p:spPr>
          <a:prstGeom prst="rect">
            <a:avLst/>
          </a:prstGeom>
        </p:spPr>
        <p:txBody>
          <a:bodyPr/>
          <a:lstStyle/>
          <a:p>
            <a:pPr lvl="0">
              <a:defRPr sz="1800" b="0"/>
            </a:pPr>
            <a:r>
              <a:rPr sz="8000" b="1"/>
              <a:t>Top</a:t>
            </a:r>
          </a:p>
        </p:txBody>
      </p:sp>
      <p:sp>
        <p:nvSpPr>
          <p:cNvPr id="2187" name="Shape 2187"/>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600"/>
              <a:t>101</a:t>
            </a:fld>
            <a:endParaRPr sz="1600"/>
          </a:p>
        </p:txBody>
      </p:sp>
    </p:spTree>
  </p:cSld>
  <p:clrMapOvr>
    <a:masterClrMapping/>
  </p:clrMapOvr>
  <p:transition xmlns:p14="http://schemas.microsoft.com/office/powerpoint/2010/mai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9" name="pasted-image.tif"/>
          <p:cNvPicPr/>
          <p:nvPr/>
        </p:nvPicPr>
        <p:blipFill>
          <a:blip r:embed="rId2">
            <a:extLst/>
          </a:blip>
          <a:stretch>
            <a:fillRect/>
          </a:stretch>
        </p:blipFill>
        <p:spPr>
          <a:xfrm>
            <a:off x="3383191" y="1817622"/>
            <a:ext cx="8579282" cy="5208020"/>
          </a:xfrm>
          <a:prstGeom prst="rect">
            <a:avLst/>
          </a:prstGeom>
          <a:ln w="12700">
            <a:miter lim="400000"/>
          </a:ln>
        </p:spPr>
      </p:pic>
      <p:sp>
        <p:nvSpPr>
          <p:cNvPr id="2190" name="Shape 2190"/>
          <p:cNvSpPr>
            <a:spLocks noGrp="1"/>
          </p:cNvSpPr>
          <p:nvPr>
            <p:ph type="title"/>
          </p:nvPr>
        </p:nvSpPr>
        <p:spPr>
          <a:xfrm>
            <a:off x="1270000" y="50800"/>
            <a:ext cx="10452101" cy="1066801"/>
          </a:xfrm>
          <a:prstGeom prst="rect">
            <a:avLst/>
          </a:prstGeom>
        </p:spPr>
        <p:txBody>
          <a:bodyPr/>
          <a:lstStyle/>
          <a:p>
            <a:pPr lvl="0">
              <a:defRPr sz="1800" b="0"/>
            </a:pPr>
            <a:r>
              <a:rPr sz="6400" b="1"/>
              <a:t>Top Quark</a:t>
            </a:r>
          </a:p>
        </p:txBody>
      </p:sp>
      <p:sp>
        <p:nvSpPr>
          <p:cNvPr id="2191" name="Shape 2191"/>
          <p:cNvSpPr/>
          <p:nvPr/>
        </p:nvSpPr>
        <p:spPr>
          <a:xfrm>
            <a:off x="4890948" y="1028700"/>
            <a:ext cx="3213312" cy="558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sz="2800">
                <a:solidFill>
                  <a:srgbClr val="000090"/>
                </a:solidFill>
                <a:latin typeface="Helvetica Neue Medium"/>
                <a:ea typeface="Helvetica Neue Medium"/>
                <a:cs typeface="Helvetica Neue Medium"/>
                <a:sym typeface="Helvetica Neue Medium"/>
              </a:defRPr>
            </a:lvl1pPr>
          </a:lstStyle>
          <a:p>
            <a:pPr lvl="0">
              <a:defRPr sz="1800">
                <a:solidFill>
                  <a:srgbClr val="000000"/>
                </a:solidFill>
              </a:defRPr>
            </a:pPr>
            <a:r>
              <a:rPr sz="2800">
                <a:solidFill>
                  <a:srgbClr val="000090"/>
                </a:solidFill>
              </a:rPr>
              <a:t>Threshold Region</a:t>
            </a:r>
          </a:p>
        </p:txBody>
      </p:sp>
      <p:pic>
        <p:nvPicPr>
          <p:cNvPr id="2192" name="pasted-image.tif"/>
          <p:cNvPicPr/>
          <p:nvPr/>
        </p:nvPicPr>
        <p:blipFill>
          <a:blip r:embed="rId3">
            <a:extLst/>
          </a:blip>
          <a:stretch>
            <a:fillRect/>
          </a:stretch>
        </p:blipFill>
        <p:spPr>
          <a:xfrm>
            <a:off x="7308639" y="7105651"/>
            <a:ext cx="4802109" cy="1448773"/>
          </a:xfrm>
          <a:prstGeom prst="rect">
            <a:avLst/>
          </a:prstGeom>
          <a:ln w="12700">
            <a:miter lim="400000"/>
          </a:ln>
        </p:spPr>
      </p:pic>
      <p:pic>
        <p:nvPicPr>
          <p:cNvPr id="2193" name="pasted-image.tif"/>
          <p:cNvPicPr/>
          <p:nvPr/>
        </p:nvPicPr>
        <p:blipFill>
          <a:blip r:embed="rId4">
            <a:extLst/>
          </a:blip>
          <a:stretch>
            <a:fillRect/>
          </a:stretch>
        </p:blipFill>
        <p:spPr>
          <a:xfrm>
            <a:off x="1463037" y="7141971"/>
            <a:ext cx="4130279" cy="1631965"/>
          </a:xfrm>
          <a:prstGeom prst="rect">
            <a:avLst/>
          </a:prstGeom>
          <a:ln w="12700">
            <a:miter lim="400000"/>
          </a:ln>
        </p:spPr>
      </p:pic>
      <p:sp>
        <p:nvSpPr>
          <p:cNvPr id="2194" name="Shape 2194"/>
          <p:cNvSpPr/>
          <p:nvPr/>
        </p:nvSpPr>
        <p:spPr>
          <a:xfrm>
            <a:off x="509166" y="1677994"/>
            <a:ext cx="3363008" cy="103034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457200">
              <a:defRPr sz="3000" b="1" i="1">
                <a:latin typeface="Helvetica Neue"/>
                <a:ea typeface="Helvetica Neue"/>
                <a:cs typeface="Helvetica Neue"/>
                <a:sym typeface="Helvetica Neue"/>
              </a:defRPr>
            </a:lvl1pPr>
          </a:lstStyle>
          <a:p>
            <a:pPr lvl="0">
              <a:defRPr sz="1800" b="0" i="0"/>
            </a:pPr>
            <a:r>
              <a:rPr sz="3000" b="1" i="1"/>
              <a:t>How to access G experimentally</a:t>
            </a:r>
          </a:p>
        </p:txBody>
      </p:sp>
      <p:pic>
        <p:nvPicPr>
          <p:cNvPr id="2195" name="pasted-image.tif"/>
          <p:cNvPicPr/>
          <p:nvPr/>
        </p:nvPicPr>
        <p:blipFill>
          <a:blip r:embed="rId5">
            <a:extLst/>
          </a:blip>
          <a:stretch>
            <a:fillRect/>
          </a:stretch>
        </p:blipFill>
        <p:spPr>
          <a:xfrm>
            <a:off x="897255" y="3882002"/>
            <a:ext cx="2822194" cy="1631964"/>
          </a:xfrm>
          <a:prstGeom prst="rect">
            <a:avLst/>
          </a:prstGeom>
          <a:ln w="12700">
            <a:miter lim="400000"/>
          </a:ln>
        </p:spPr>
      </p:pic>
      <p:sp>
        <p:nvSpPr>
          <p:cNvPr id="2196" name="Shape 2196"/>
          <p:cNvSpPr/>
          <p:nvPr/>
        </p:nvSpPr>
        <p:spPr>
          <a:xfrm>
            <a:off x="773152" y="5416874"/>
            <a:ext cx="3363008" cy="56044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defTabSz="457200">
              <a:defRPr sz="1800"/>
            </a:pPr>
            <a:r>
              <a:rPr sz="3000" b="1" i="1">
                <a:solidFill>
                  <a:srgbClr val="FF2600"/>
                </a:solidFill>
                <a:latin typeface="Helvetica Neue"/>
                <a:ea typeface="Helvetica Neue"/>
                <a:cs typeface="Helvetica Neue"/>
                <a:sym typeface="Helvetica Neue"/>
              </a:rPr>
              <a:t>p</a:t>
            </a:r>
            <a:r>
              <a:rPr sz="3000" b="1" i="1" baseline="-5999">
                <a:solidFill>
                  <a:srgbClr val="FF2600"/>
                </a:solidFill>
                <a:latin typeface="Helvetica Neue"/>
                <a:ea typeface="Helvetica Neue"/>
                <a:cs typeface="Helvetica Neue"/>
                <a:sym typeface="Helvetica Neue"/>
              </a:rPr>
              <a:t>top</a:t>
            </a:r>
            <a:r>
              <a:rPr sz="3000" b="1" i="1">
                <a:solidFill>
                  <a:srgbClr val="FF2600"/>
                </a:solidFill>
                <a:latin typeface="Helvetica Neue"/>
                <a:ea typeface="Helvetica Neue"/>
                <a:cs typeface="Helvetica Neue"/>
                <a:sym typeface="Helvetica Neue"/>
              </a:rPr>
              <a:t> = p</a:t>
            </a:r>
            <a:r>
              <a:rPr sz="3000" b="1" i="1" baseline="-5999">
                <a:solidFill>
                  <a:srgbClr val="FF2600"/>
                </a:solidFill>
                <a:latin typeface="Helvetica Neue"/>
                <a:ea typeface="Helvetica Neue"/>
                <a:cs typeface="Helvetica Neue"/>
                <a:sym typeface="Helvetica Neue"/>
              </a:rPr>
              <a:t>bW</a:t>
            </a:r>
            <a:r>
              <a:rPr sz="3000" b="1" i="1">
                <a:solidFill>
                  <a:srgbClr val="FF2600"/>
                </a:solidFill>
                <a:latin typeface="Helvetica Neue"/>
                <a:ea typeface="Helvetica Neue"/>
                <a:cs typeface="Helvetica Neue"/>
                <a:sym typeface="Helvetica Neue"/>
              </a:rPr>
              <a:t> = p</a:t>
            </a:r>
            <a:r>
              <a:rPr sz="3000" b="1" i="1" baseline="-5999">
                <a:solidFill>
                  <a:srgbClr val="FF2600"/>
                </a:solidFill>
                <a:latin typeface="Helvetica Neue"/>
                <a:ea typeface="Helvetica Neue"/>
                <a:cs typeface="Helvetica Neue"/>
                <a:sym typeface="Helvetica Neue"/>
              </a:rPr>
              <a:t>3jets</a:t>
            </a:r>
          </a:p>
        </p:txBody>
      </p:sp>
      <p:sp>
        <p:nvSpPr>
          <p:cNvPr id="2197" name="Shape 2197"/>
          <p:cNvSpPr/>
          <p:nvPr/>
        </p:nvSpPr>
        <p:spPr>
          <a:xfrm>
            <a:off x="1338222" y="8890265"/>
            <a:ext cx="4641835" cy="46106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457200">
              <a:defRPr sz="2400" b="1">
                <a:latin typeface="Helvetica Neue"/>
                <a:ea typeface="Helvetica Neue"/>
                <a:cs typeface="Helvetica Neue"/>
                <a:sym typeface="Helvetica Neue"/>
              </a:defRPr>
            </a:lvl1pPr>
          </a:lstStyle>
          <a:p>
            <a:pPr lvl="0">
              <a:defRPr sz="1800" b="0"/>
            </a:pPr>
            <a:r>
              <a:rPr sz="2400" b="1"/>
              <a:t>momentum space wave fun.</a:t>
            </a:r>
          </a:p>
        </p:txBody>
      </p:sp>
      <p:sp>
        <p:nvSpPr>
          <p:cNvPr id="2198" name="Shape 2198"/>
          <p:cNvSpPr/>
          <p:nvPr/>
        </p:nvSpPr>
        <p:spPr>
          <a:xfrm>
            <a:off x="7177023" y="6567116"/>
            <a:ext cx="5277994" cy="2888928"/>
          </a:xfrm>
          <a:prstGeom prst="rect">
            <a:avLst/>
          </a:prstGeom>
          <a:ln w="12700">
            <a:solidFill/>
            <a:miter lim="400000"/>
          </a:ln>
        </p:spPr>
        <p:txBody>
          <a:bodyPr lIns="0" tIns="0" rIns="0" bIns="0" anchor="ctr"/>
          <a:lstStyle/>
          <a:p>
            <a:pPr lvl="0" defTabSz="457200">
              <a:defRPr sz="2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2199" name="Shape 2199"/>
          <p:cNvSpPr/>
          <p:nvPr/>
        </p:nvSpPr>
        <p:spPr>
          <a:xfrm>
            <a:off x="674624" y="6566600"/>
            <a:ext cx="5707106" cy="2889958"/>
          </a:xfrm>
          <a:prstGeom prst="rect">
            <a:avLst/>
          </a:prstGeom>
          <a:ln w="12700">
            <a:solidFill/>
            <a:miter lim="400000"/>
          </a:ln>
        </p:spPr>
        <p:txBody>
          <a:bodyPr lIns="0" tIns="0" rIns="0" bIns="0" anchor="ctr"/>
          <a:lstStyle/>
          <a:p>
            <a:pPr lvl="0" defTabSz="457200">
              <a:defRPr sz="2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2200" name="Shape 2200"/>
          <p:cNvSpPr/>
          <p:nvPr/>
        </p:nvSpPr>
        <p:spPr>
          <a:xfrm>
            <a:off x="7722687" y="8890265"/>
            <a:ext cx="4641835" cy="46106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457200">
              <a:defRPr sz="2400" b="1">
                <a:latin typeface="Helvetica Neue"/>
                <a:ea typeface="Helvetica Neue"/>
                <a:cs typeface="Helvetica Neue"/>
                <a:sym typeface="Helvetica Neue"/>
              </a:defRPr>
            </a:lvl1pPr>
          </a:lstStyle>
          <a:p>
            <a:pPr lvl="0">
              <a:defRPr sz="1800" b="0"/>
            </a:pPr>
            <a:r>
              <a:rPr sz="2400" b="1"/>
              <a:t>wave function at origin</a:t>
            </a:r>
          </a:p>
        </p:txBody>
      </p:sp>
    </p:spTree>
  </p:cSld>
  <p:clrMapOvr>
    <a:masterClrMapping/>
  </p:clrMapOvr>
  <p:transition xmlns:p14="http://schemas.microsoft.com/office/powerpoint/2010/mai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 name="Shape 2202"/>
          <p:cNvSpPr/>
          <p:nvPr/>
        </p:nvSpPr>
        <p:spPr>
          <a:xfrm>
            <a:off x="228600" y="5880100"/>
            <a:ext cx="6286501" cy="3530600"/>
          </a:xfrm>
          <a:prstGeom prst="rect">
            <a:avLst/>
          </a:prstGeom>
          <a:solidFill>
            <a:srgbClr val="C6E6E9"/>
          </a:solidFill>
          <a:ln w="3175">
            <a:round/>
          </a:ln>
          <a:effectLst>
            <a:outerShdw blurRad="38100" dist="25400" dir="2700000" rotWithShape="0">
              <a:srgbClr val="929292">
                <a:alpha val="42997"/>
              </a:srgbClr>
            </a:outerShdw>
          </a:effectLst>
        </p:spPr>
        <p:txBody>
          <a:bodyPr lIns="0" tIns="0" rIns="0" bIns="0" anchor="ctr"/>
          <a:lstStyle/>
          <a:p>
            <a:pPr marL="57799" marR="57799" lvl="0" algn="l" defTabSz="1295400">
              <a:defRPr sz="3200">
                <a:uFill>
                  <a:solidFill/>
                </a:uFill>
                <a:latin typeface="Helvetica Neue"/>
                <a:ea typeface="Helvetica Neue"/>
                <a:cs typeface="Helvetica Neue"/>
                <a:sym typeface="Helvetica Neue"/>
              </a:defRPr>
            </a:pPr>
            <a:endParaRPr/>
          </a:p>
        </p:txBody>
      </p:sp>
      <p:sp>
        <p:nvSpPr>
          <p:cNvPr id="2203" name="Shape 2203"/>
          <p:cNvSpPr/>
          <p:nvPr/>
        </p:nvSpPr>
        <p:spPr>
          <a:xfrm>
            <a:off x="6388100" y="3073400"/>
            <a:ext cx="6426200" cy="6350000"/>
          </a:xfrm>
          <a:prstGeom prst="rect">
            <a:avLst/>
          </a:prstGeom>
          <a:solidFill>
            <a:srgbClr val="C6E6E9"/>
          </a:solidFill>
          <a:ln w="3175">
            <a:round/>
          </a:ln>
          <a:effectLst>
            <a:outerShdw blurRad="38100" dist="25400" dir="2700000" rotWithShape="0">
              <a:srgbClr val="929292">
                <a:alpha val="42997"/>
              </a:srgbClr>
            </a:outerShdw>
          </a:effectLst>
        </p:spPr>
        <p:txBody>
          <a:bodyPr lIns="0" tIns="0" rIns="0" bIns="0" anchor="ctr"/>
          <a:lstStyle/>
          <a:p>
            <a:pPr marL="57799" marR="57799" lvl="0" algn="l" defTabSz="1295400">
              <a:defRPr sz="3200">
                <a:uFill>
                  <a:solidFill/>
                </a:uFill>
                <a:latin typeface="Helvetica Neue"/>
                <a:ea typeface="Helvetica Neue"/>
                <a:cs typeface="Helvetica Neue"/>
                <a:sym typeface="Helvetica Neue"/>
              </a:defRPr>
            </a:pPr>
            <a:endParaRPr/>
          </a:p>
        </p:txBody>
      </p:sp>
      <p:pic>
        <p:nvPicPr>
          <p:cNvPr id="2204" name="droppedImage.png"/>
          <p:cNvPicPr/>
          <p:nvPr/>
        </p:nvPicPr>
        <p:blipFill>
          <a:blip r:embed="rId2">
            <a:extLst/>
          </a:blip>
          <a:stretch>
            <a:fillRect/>
          </a:stretch>
        </p:blipFill>
        <p:spPr>
          <a:xfrm>
            <a:off x="8847935" y="4797552"/>
            <a:ext cx="3767667" cy="2159001"/>
          </a:xfrm>
          <a:prstGeom prst="rect">
            <a:avLst/>
          </a:prstGeom>
          <a:ln w="3175">
            <a:round/>
          </a:ln>
        </p:spPr>
      </p:pic>
      <p:sp>
        <p:nvSpPr>
          <p:cNvPr id="2205" name="Shape 2205"/>
          <p:cNvSpPr>
            <a:spLocks noGrp="1"/>
          </p:cNvSpPr>
          <p:nvPr>
            <p:ph type="title"/>
          </p:nvPr>
        </p:nvSpPr>
        <p:spPr>
          <a:xfrm>
            <a:off x="1270000" y="50800"/>
            <a:ext cx="10452101" cy="1066801"/>
          </a:xfrm>
          <a:prstGeom prst="rect">
            <a:avLst/>
          </a:prstGeom>
        </p:spPr>
        <p:txBody>
          <a:bodyPr/>
          <a:lstStyle>
            <a:lvl1pPr>
              <a:defRPr i="1"/>
            </a:lvl1pPr>
          </a:lstStyle>
          <a:p>
            <a:pPr lvl="0">
              <a:defRPr sz="1800" b="0" i="0"/>
            </a:pPr>
            <a:r>
              <a:rPr sz="6400" b="1" i="1"/>
              <a:t>Top at Threshold</a:t>
            </a:r>
          </a:p>
        </p:txBody>
      </p:sp>
      <p:sp>
        <p:nvSpPr>
          <p:cNvPr id="2206" name="Shape 2206"/>
          <p:cNvSpPr/>
          <p:nvPr/>
        </p:nvSpPr>
        <p:spPr>
          <a:xfrm>
            <a:off x="4890948" y="1028700"/>
            <a:ext cx="3213312" cy="558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sz="2800">
                <a:solidFill>
                  <a:srgbClr val="FF2C79"/>
                </a:solidFill>
                <a:latin typeface="Helvetica Neue Medium"/>
                <a:ea typeface="Helvetica Neue Medium"/>
                <a:cs typeface="Helvetica Neue Medium"/>
                <a:sym typeface="Helvetica Neue Medium"/>
              </a:defRPr>
            </a:lvl1pPr>
          </a:lstStyle>
          <a:p>
            <a:pPr lvl="0">
              <a:defRPr sz="1800">
                <a:solidFill>
                  <a:srgbClr val="000000"/>
                </a:solidFill>
              </a:defRPr>
            </a:pPr>
            <a:r>
              <a:rPr sz="2800">
                <a:solidFill>
                  <a:srgbClr val="FF2C79"/>
                </a:solidFill>
              </a:rPr>
              <a:t>Threshold Scan</a:t>
            </a:r>
          </a:p>
        </p:txBody>
      </p:sp>
      <p:sp>
        <p:nvSpPr>
          <p:cNvPr id="2207" name="Shape 2207"/>
          <p:cNvSpPr/>
          <p:nvPr/>
        </p:nvSpPr>
        <p:spPr>
          <a:xfrm>
            <a:off x="11112500" y="7683500"/>
            <a:ext cx="1752526" cy="279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atin typeface="Helvetica"/>
                <a:ea typeface="Helvetica"/>
                <a:cs typeface="Helvetica"/>
                <a:sym typeface="Helvetica"/>
              </a:defRPr>
            </a:lvl1pPr>
          </a:lstStyle>
          <a:p>
            <a:pPr lvl="0">
              <a:defRPr sz="1800"/>
            </a:pPr>
            <a:r>
              <a:rPr sz="1100"/>
              <a:t>arXiv:hep-ph/0601112v2</a:t>
            </a:r>
          </a:p>
        </p:txBody>
      </p:sp>
      <p:pic>
        <p:nvPicPr>
          <p:cNvPr id="2208" name="droppedImage.png"/>
          <p:cNvPicPr/>
          <p:nvPr/>
        </p:nvPicPr>
        <p:blipFill>
          <a:blip r:embed="rId3">
            <a:extLst/>
          </a:blip>
          <a:stretch>
            <a:fillRect/>
          </a:stretch>
        </p:blipFill>
        <p:spPr>
          <a:xfrm>
            <a:off x="133350" y="1694898"/>
            <a:ext cx="6240527" cy="4013201"/>
          </a:xfrm>
          <a:prstGeom prst="rect">
            <a:avLst/>
          </a:prstGeom>
          <a:ln w="12700">
            <a:miter lim="400000"/>
          </a:ln>
        </p:spPr>
      </p:pic>
      <p:sp>
        <p:nvSpPr>
          <p:cNvPr id="2209" name="Shape 2209"/>
          <p:cNvSpPr/>
          <p:nvPr/>
        </p:nvSpPr>
        <p:spPr>
          <a:xfrm>
            <a:off x="520700" y="1689100"/>
            <a:ext cx="2476501" cy="279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atin typeface="Helvetica"/>
                <a:ea typeface="Helvetica"/>
                <a:cs typeface="Helvetica"/>
                <a:sym typeface="Helvetica"/>
              </a:defRPr>
            </a:lvl1pPr>
          </a:lstStyle>
          <a:p>
            <a:pPr lvl="0">
              <a:defRPr sz="1800"/>
            </a:pPr>
            <a:r>
              <a:rPr sz="1100"/>
              <a:t>M.Stahlhofen Top Phys WS 2012</a:t>
            </a:r>
          </a:p>
        </p:txBody>
      </p:sp>
      <p:pic>
        <p:nvPicPr>
          <p:cNvPr id="2210" name="droppedImage.png"/>
          <p:cNvPicPr/>
          <p:nvPr/>
        </p:nvPicPr>
        <p:blipFill>
          <a:blip r:embed="rId4">
            <a:extLst/>
          </a:blip>
          <a:stretch>
            <a:fillRect/>
          </a:stretch>
        </p:blipFill>
        <p:spPr>
          <a:xfrm>
            <a:off x="569817" y="5967738"/>
            <a:ext cx="7264401" cy="3355382"/>
          </a:xfrm>
          <a:prstGeom prst="rect">
            <a:avLst/>
          </a:prstGeom>
          <a:ln w="12700">
            <a:miter lim="400000"/>
          </a:ln>
        </p:spPr>
      </p:pic>
      <p:sp>
        <p:nvSpPr>
          <p:cNvPr id="2211" name="Shape 2211"/>
          <p:cNvSpPr/>
          <p:nvPr/>
        </p:nvSpPr>
        <p:spPr>
          <a:xfrm>
            <a:off x="4635500" y="6096000"/>
            <a:ext cx="2476500" cy="279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atin typeface="Helvetica"/>
                <a:ea typeface="Helvetica"/>
                <a:cs typeface="Helvetica"/>
                <a:sym typeface="Helvetica"/>
              </a:defRPr>
            </a:lvl1pPr>
          </a:lstStyle>
          <a:p>
            <a:pPr lvl="0">
              <a:defRPr sz="1800"/>
            </a:pPr>
            <a:r>
              <a:rPr sz="1100"/>
              <a:t>F.Simon Top Phys WS 2012</a:t>
            </a:r>
          </a:p>
        </p:txBody>
      </p:sp>
      <p:sp>
        <p:nvSpPr>
          <p:cNvPr id="2212" name="Shape 2212"/>
          <p:cNvSpPr/>
          <p:nvPr/>
        </p:nvSpPr>
        <p:spPr>
          <a:xfrm>
            <a:off x="6436810" y="1705328"/>
            <a:ext cx="2768601" cy="495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defRPr sz="2400">
                <a:latin typeface="Helvetica Neue"/>
                <a:ea typeface="Helvetica Neue"/>
                <a:cs typeface="Helvetica Neue"/>
                <a:sym typeface="Helvetica Neue"/>
              </a:defRPr>
            </a:lvl1pPr>
          </a:lstStyle>
          <a:p>
            <a:pPr lvl="0">
              <a:defRPr sz="1800"/>
            </a:pPr>
            <a:r>
              <a:rPr sz="2400"/>
              <a:t>Theory improving!</a:t>
            </a:r>
          </a:p>
        </p:txBody>
      </p:sp>
      <p:sp>
        <p:nvSpPr>
          <p:cNvPr id="2213" name="Shape 2213"/>
          <p:cNvSpPr/>
          <p:nvPr/>
        </p:nvSpPr>
        <p:spPr>
          <a:xfrm>
            <a:off x="6502400" y="3098800"/>
            <a:ext cx="3721100" cy="495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defRPr sz="2400">
                <a:latin typeface="Helvetica Neue"/>
                <a:ea typeface="Helvetica Neue"/>
                <a:cs typeface="Helvetica Neue"/>
                <a:sym typeface="Helvetica Neue"/>
              </a:defRPr>
            </a:lvl1pPr>
          </a:lstStyle>
          <a:p>
            <a:pPr lvl="0">
              <a:defRPr sz="1800"/>
            </a:pPr>
            <a:r>
              <a:rPr sz="2400"/>
              <a:t>Expected accuracies</a:t>
            </a:r>
          </a:p>
        </p:txBody>
      </p:sp>
      <p:pic>
        <p:nvPicPr>
          <p:cNvPr id="2214" name="droppedImage.pdf"/>
          <p:cNvPicPr/>
          <p:nvPr/>
        </p:nvPicPr>
        <p:blipFill>
          <a:blip r:embed="rId5">
            <a:extLst/>
          </a:blip>
          <a:stretch>
            <a:fillRect/>
          </a:stretch>
        </p:blipFill>
        <p:spPr>
          <a:xfrm>
            <a:off x="6718300" y="3670300"/>
            <a:ext cx="2288419" cy="558800"/>
          </a:xfrm>
          <a:prstGeom prst="rect">
            <a:avLst/>
          </a:prstGeom>
          <a:ln w="12700">
            <a:miter lim="400000"/>
          </a:ln>
        </p:spPr>
      </p:pic>
      <p:pic>
        <p:nvPicPr>
          <p:cNvPr id="2215" name="droppedImage.pdf"/>
          <p:cNvPicPr/>
          <p:nvPr/>
        </p:nvPicPr>
        <p:blipFill>
          <a:blip r:embed="rId6">
            <a:extLst/>
          </a:blip>
          <a:stretch>
            <a:fillRect/>
          </a:stretch>
        </p:blipFill>
        <p:spPr>
          <a:xfrm>
            <a:off x="6718300" y="4045794"/>
            <a:ext cx="2781300" cy="589707"/>
          </a:xfrm>
          <a:prstGeom prst="rect">
            <a:avLst/>
          </a:prstGeom>
          <a:ln w="12700">
            <a:miter lim="400000"/>
          </a:ln>
        </p:spPr>
      </p:pic>
      <p:pic>
        <p:nvPicPr>
          <p:cNvPr id="2216" name="droppedImage.pdf"/>
          <p:cNvPicPr/>
          <p:nvPr/>
        </p:nvPicPr>
        <p:blipFill>
          <a:blip r:embed="rId7">
            <a:extLst/>
          </a:blip>
          <a:stretch>
            <a:fillRect/>
          </a:stretch>
        </p:blipFill>
        <p:spPr>
          <a:xfrm>
            <a:off x="8396406" y="7912100"/>
            <a:ext cx="2627195" cy="558800"/>
          </a:xfrm>
          <a:prstGeom prst="rect">
            <a:avLst/>
          </a:prstGeom>
          <a:ln w="12700">
            <a:miter lim="400000"/>
          </a:ln>
        </p:spPr>
      </p:pic>
      <p:pic>
        <p:nvPicPr>
          <p:cNvPr id="2217" name="droppedImage.pdf"/>
          <p:cNvPicPr/>
          <p:nvPr/>
        </p:nvPicPr>
        <p:blipFill>
          <a:blip r:embed="rId8">
            <a:extLst/>
          </a:blip>
          <a:stretch>
            <a:fillRect/>
          </a:stretch>
        </p:blipFill>
        <p:spPr>
          <a:xfrm>
            <a:off x="8420100" y="7615717"/>
            <a:ext cx="1993900" cy="486883"/>
          </a:xfrm>
          <a:prstGeom prst="rect">
            <a:avLst/>
          </a:prstGeom>
          <a:ln w="12700">
            <a:miter lim="400000"/>
          </a:ln>
        </p:spPr>
      </p:pic>
      <p:pic>
        <p:nvPicPr>
          <p:cNvPr id="2218" name="droppedImage.pdf"/>
          <p:cNvPicPr/>
          <p:nvPr/>
        </p:nvPicPr>
        <p:blipFill>
          <a:blip r:embed="rId9">
            <a:extLst/>
          </a:blip>
          <a:stretch>
            <a:fillRect/>
          </a:stretch>
        </p:blipFill>
        <p:spPr>
          <a:xfrm>
            <a:off x="6723340" y="4457700"/>
            <a:ext cx="2199721" cy="558800"/>
          </a:xfrm>
          <a:prstGeom prst="rect">
            <a:avLst/>
          </a:prstGeom>
          <a:ln w="12700">
            <a:miter lim="400000"/>
          </a:ln>
        </p:spPr>
      </p:pic>
      <p:pic>
        <p:nvPicPr>
          <p:cNvPr id="2219" name="droppedImage.pdf"/>
          <p:cNvPicPr/>
          <p:nvPr/>
        </p:nvPicPr>
        <p:blipFill>
          <a:blip r:embed="rId10">
            <a:extLst/>
          </a:blip>
          <a:stretch>
            <a:fillRect/>
          </a:stretch>
        </p:blipFill>
        <p:spPr>
          <a:xfrm>
            <a:off x="8407400" y="8300832"/>
            <a:ext cx="2019300" cy="512969"/>
          </a:xfrm>
          <a:prstGeom prst="rect">
            <a:avLst/>
          </a:prstGeom>
          <a:ln w="12700">
            <a:miter lim="400000"/>
          </a:ln>
        </p:spPr>
      </p:pic>
      <p:sp>
        <p:nvSpPr>
          <p:cNvPr id="2220" name="Shape 2220"/>
          <p:cNvSpPr/>
          <p:nvPr/>
        </p:nvSpPr>
        <p:spPr>
          <a:xfrm flipH="1" flipV="1">
            <a:off x="7846211" y="5024423"/>
            <a:ext cx="848568" cy="2574085"/>
          </a:xfrm>
          <a:prstGeom prst="line">
            <a:avLst/>
          </a:prstGeom>
          <a:ln w="25400">
            <a:solidFill/>
            <a:miter lim="400000"/>
            <a:headEnd type="stealth"/>
          </a:ln>
        </p:spPr>
        <p:txBody>
          <a:bodyPr lIns="0" tIns="0" rIns="0" bIns="0"/>
          <a:lstStyle/>
          <a:p>
            <a:pPr lvl="0" algn="l" defTabSz="457200">
              <a:defRPr sz="1100"/>
            </a:pPr>
            <a:endParaRPr/>
          </a:p>
        </p:txBody>
      </p:sp>
      <p:sp>
        <p:nvSpPr>
          <p:cNvPr id="2221" name="Shape 2221"/>
          <p:cNvSpPr/>
          <p:nvPr/>
        </p:nvSpPr>
        <p:spPr>
          <a:xfrm>
            <a:off x="6731000" y="3733800"/>
            <a:ext cx="2755900" cy="1270000"/>
          </a:xfrm>
          <a:prstGeom prst="rect">
            <a:avLst/>
          </a:prstGeom>
          <a:ln w="12700">
            <a:solidFill/>
            <a:miter lim="400000"/>
          </a:ln>
        </p:spPr>
        <p:txBody>
          <a:bodyPr lIns="0" tIns="0" rIns="0" bIns="0" anchor="ctr"/>
          <a:lstStyle/>
          <a:p>
            <a:pPr lvl="0" defTabSz="457200">
              <a:defRPr sz="2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2222" name="Shape 2222"/>
          <p:cNvSpPr/>
          <p:nvPr/>
        </p:nvSpPr>
        <p:spPr>
          <a:xfrm>
            <a:off x="8331200" y="7569200"/>
            <a:ext cx="2755900" cy="1270000"/>
          </a:xfrm>
          <a:prstGeom prst="rect">
            <a:avLst/>
          </a:prstGeom>
          <a:ln w="12700">
            <a:solidFill/>
            <a:miter lim="400000"/>
          </a:ln>
        </p:spPr>
        <p:txBody>
          <a:bodyPr lIns="0" tIns="0" rIns="0" bIns="0" anchor="ctr"/>
          <a:lstStyle/>
          <a:p>
            <a:pPr lvl="0" defTabSz="457200">
              <a:defRPr sz="2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2223" name="Shape 2223"/>
          <p:cNvSpPr/>
          <p:nvPr/>
        </p:nvSpPr>
        <p:spPr>
          <a:xfrm>
            <a:off x="8775700" y="7048500"/>
            <a:ext cx="26289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sz="1600">
                <a:latin typeface="Helvetica Neue"/>
                <a:ea typeface="Helvetica Neue"/>
                <a:cs typeface="Helvetica Neue"/>
                <a:sym typeface="Helvetica Neue"/>
              </a:rPr>
              <a:t>+ A</a:t>
            </a:r>
            <a:r>
              <a:rPr sz="1600" baseline="-5999">
                <a:latin typeface="Helvetica Neue"/>
                <a:ea typeface="Helvetica Neue"/>
                <a:cs typeface="Helvetica Neue"/>
                <a:sym typeface="Helvetica Neue"/>
              </a:rPr>
              <a:t>FB</a:t>
            </a:r>
            <a:r>
              <a:rPr sz="1600">
                <a:latin typeface="Helvetica Neue"/>
                <a:ea typeface="Helvetica Neue"/>
                <a:cs typeface="Helvetica Neue"/>
                <a:sym typeface="Helvetica Neue"/>
              </a:rPr>
              <a:t> &amp; Top Momentum</a:t>
            </a:r>
          </a:p>
        </p:txBody>
      </p:sp>
      <p:pic>
        <p:nvPicPr>
          <p:cNvPr id="2224" name="droppedImage.pdf"/>
          <p:cNvPicPr/>
          <p:nvPr/>
        </p:nvPicPr>
        <p:blipFill>
          <a:blip r:embed="rId11">
            <a:extLst/>
          </a:blip>
          <a:stretch>
            <a:fillRect/>
          </a:stretch>
        </p:blipFill>
        <p:spPr>
          <a:xfrm>
            <a:off x="8636000" y="8799403"/>
            <a:ext cx="3746500" cy="714593"/>
          </a:xfrm>
          <a:prstGeom prst="rect">
            <a:avLst/>
          </a:prstGeom>
          <a:ln w="12700">
            <a:miter lim="400000"/>
          </a:ln>
        </p:spPr>
      </p:pic>
      <p:sp>
        <p:nvSpPr>
          <p:cNvPr id="2225" name="Shape 2225"/>
          <p:cNvSpPr/>
          <p:nvPr/>
        </p:nvSpPr>
        <p:spPr>
          <a:xfrm>
            <a:off x="9715500" y="3759200"/>
            <a:ext cx="26289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defRPr sz="1600">
                <a:latin typeface="Helvetica Neue"/>
                <a:ea typeface="Helvetica Neue"/>
                <a:cs typeface="Helvetica Neue"/>
                <a:sym typeface="Helvetica Neue"/>
              </a:defRPr>
            </a:lvl1pPr>
          </a:lstStyle>
          <a:p>
            <a:pPr lvl="0">
              <a:defRPr sz="1800"/>
            </a:pPr>
            <a:r>
              <a:rPr sz="1600"/>
              <a:t>Threshold scan alone</a:t>
            </a:r>
          </a:p>
        </p:txBody>
      </p:sp>
      <p:sp>
        <p:nvSpPr>
          <p:cNvPr id="2226" name="Shape 2226"/>
          <p:cNvSpPr/>
          <p:nvPr/>
        </p:nvSpPr>
        <p:spPr>
          <a:xfrm>
            <a:off x="10350500" y="2501900"/>
            <a:ext cx="22860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52019" marR="52019" defTabSz="1168400">
              <a:defRPr sz="2200">
                <a:solidFill>
                  <a:srgbClr val="2E467F"/>
                </a:solidFill>
                <a:uFill>
                  <a:solidFill>
                    <a:srgbClr val="2E467F"/>
                  </a:solidFill>
                </a:uFill>
                <a:latin typeface="Helvetica Neue"/>
                <a:ea typeface="Helvetica Neue"/>
                <a:cs typeface="Helvetica Neue"/>
                <a:sym typeface="Helvetica Neue"/>
              </a:defRPr>
            </a:lvl1pPr>
          </a:lstStyle>
          <a:p>
            <a:pPr lvl="0">
              <a:defRPr sz="1800">
                <a:solidFill>
                  <a:srgbClr val="000000"/>
                </a:solidFill>
                <a:uFillTx/>
              </a:defRPr>
            </a:pPr>
            <a:r>
              <a:rPr sz="2200">
                <a:solidFill>
                  <a:srgbClr val="2E467F"/>
                </a:solidFill>
                <a:uFill>
                  <a:solidFill>
                    <a:srgbClr val="2E467F"/>
                  </a:solidFill>
                </a:uFill>
              </a:rPr>
              <a:t>~10% effect</a:t>
            </a:r>
          </a:p>
        </p:txBody>
      </p:sp>
      <p:sp>
        <p:nvSpPr>
          <p:cNvPr id="2227" name="Shape 2227"/>
          <p:cNvSpPr/>
          <p:nvPr/>
        </p:nvSpPr>
        <p:spPr>
          <a:xfrm flipH="1">
            <a:off x="9541922" y="2033519"/>
            <a:ext cx="804074" cy="1"/>
          </a:xfrm>
          <a:prstGeom prst="line">
            <a:avLst/>
          </a:prstGeom>
          <a:ln w="25400">
            <a:solidFill/>
            <a:miter lim="400000"/>
            <a:headEnd type="stealth"/>
          </a:ln>
        </p:spPr>
        <p:txBody>
          <a:bodyPr lIns="0" tIns="0" rIns="0" bIns="0"/>
          <a:lstStyle/>
          <a:p>
            <a:pPr lvl="0" algn="l" defTabSz="457200">
              <a:defRPr sz="1100"/>
            </a:pPr>
            <a:endParaRPr/>
          </a:p>
        </p:txBody>
      </p:sp>
      <p:pic>
        <p:nvPicPr>
          <p:cNvPr id="2228" name="-e+e-ttH.pdf"/>
          <p:cNvPicPr/>
          <p:nvPr/>
        </p:nvPicPr>
        <p:blipFill>
          <a:blip r:embed="rId12">
            <a:extLst/>
          </a:blip>
          <a:stretch>
            <a:fillRect/>
          </a:stretch>
        </p:blipFill>
        <p:spPr>
          <a:xfrm>
            <a:off x="10312400" y="1206500"/>
            <a:ext cx="2349500" cy="1553702"/>
          </a:xfrm>
          <a:prstGeom prst="rect">
            <a:avLst/>
          </a:prstGeom>
          <a:ln w="12700">
            <a:miter lim="400000"/>
          </a:ln>
        </p:spPr>
      </p:pic>
      <p:sp>
        <p:nvSpPr>
          <p:cNvPr id="2229" name="Shape 2229"/>
          <p:cNvSpPr/>
          <p:nvPr/>
        </p:nvSpPr>
        <p:spPr>
          <a:xfrm>
            <a:off x="7486687" y="9428488"/>
            <a:ext cx="4727061" cy="27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atin typeface="Helvetica"/>
                <a:ea typeface="Helvetica"/>
                <a:cs typeface="Helvetica"/>
                <a:sym typeface="Helvetica"/>
              </a:defRPr>
            </a:lvl1pPr>
          </a:lstStyle>
          <a:p>
            <a:pPr lvl="0">
              <a:defRPr sz="1800"/>
            </a:pPr>
            <a:r>
              <a:rPr sz="1100"/>
              <a:t>arXiv:hep-ph/1502.01030: Quark mass relation to 4-loop order -&gt; &lt;50MeV </a:t>
            </a:r>
          </a:p>
        </p:txBody>
      </p:sp>
    </p:spTree>
  </p:cSld>
  <p:clrMapOvr>
    <a:masterClrMapping/>
  </p:clrMapOvr>
  <p:transition xmlns:p14="http://schemas.microsoft.com/office/powerpoint/2010/mai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1" name="Shape 2231"/>
          <p:cNvSpPr/>
          <p:nvPr/>
        </p:nvSpPr>
        <p:spPr>
          <a:xfrm>
            <a:off x="829056" y="206311"/>
            <a:ext cx="11330432" cy="839090"/>
          </a:xfrm>
          <a:prstGeom prst="rect">
            <a:avLst/>
          </a:prstGeom>
          <a:ln w="12700">
            <a:miter lim="400000"/>
          </a:ln>
          <a:effectLst>
            <a:outerShdw blurRad="63500" dist="38100" dir="2700000" rotWithShape="0">
              <a:srgbClr val="000000">
                <a:alpha val="42999"/>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algn="l" defTabSz="355600">
              <a:defRPr sz="4600">
                <a:solidFill>
                  <a:srgbClr val="FFFB00"/>
                </a:solidFill>
                <a:latin typeface="Chalkboard"/>
                <a:ea typeface="Chalkboard"/>
                <a:cs typeface="Chalkboard"/>
                <a:sym typeface="Chalkboard"/>
              </a:defRPr>
            </a:lvl1pPr>
          </a:lstStyle>
          <a:p>
            <a:pPr lvl="0">
              <a:defRPr sz="1800">
                <a:solidFill>
                  <a:srgbClr val="000000"/>
                </a:solidFill>
              </a:defRPr>
            </a:pPr>
            <a:r>
              <a:rPr sz="4600">
                <a:solidFill>
                  <a:srgbClr val="FFFB00"/>
                </a:solidFill>
              </a:rPr>
              <a:t>Reducing Theoretical Ambiguities</a:t>
            </a:r>
          </a:p>
        </p:txBody>
      </p:sp>
      <p:pic>
        <p:nvPicPr>
          <p:cNvPr id="2232" name="droppedImage.png"/>
          <p:cNvPicPr/>
          <p:nvPr/>
        </p:nvPicPr>
        <p:blipFill>
          <a:blip r:embed="rId2">
            <a:extLst/>
          </a:blip>
          <a:stretch>
            <a:fillRect/>
          </a:stretch>
        </p:blipFill>
        <p:spPr>
          <a:xfrm>
            <a:off x="308864" y="1201454"/>
            <a:ext cx="4795521" cy="3286174"/>
          </a:xfrm>
          <a:prstGeom prst="rect">
            <a:avLst/>
          </a:prstGeom>
          <a:ln w="25400">
            <a:round/>
          </a:ln>
          <a:effectLst>
            <a:outerShdw blurRad="63500" dist="38100" dir="2700000" rotWithShape="0">
              <a:srgbClr val="929292">
                <a:alpha val="42997"/>
              </a:srgbClr>
            </a:outerShdw>
          </a:effectLst>
        </p:spPr>
      </p:pic>
      <p:pic>
        <p:nvPicPr>
          <p:cNvPr id="2233" name="droppedImage.pdf"/>
          <p:cNvPicPr/>
          <p:nvPr/>
        </p:nvPicPr>
        <p:blipFill>
          <a:blip r:embed="rId3">
            <a:extLst/>
          </a:blip>
          <a:stretch>
            <a:fillRect/>
          </a:stretch>
        </p:blipFill>
        <p:spPr>
          <a:xfrm>
            <a:off x="2812288" y="2438400"/>
            <a:ext cx="1804417" cy="1381760"/>
          </a:xfrm>
          <a:prstGeom prst="rect">
            <a:avLst/>
          </a:prstGeom>
          <a:ln>
            <a:round/>
          </a:ln>
        </p:spPr>
      </p:pic>
      <p:pic>
        <p:nvPicPr>
          <p:cNvPr id="2234" name="droppedImage.png"/>
          <p:cNvPicPr/>
          <p:nvPr/>
        </p:nvPicPr>
        <p:blipFill>
          <a:blip r:embed="rId4">
            <a:extLst/>
          </a:blip>
          <a:stretch>
            <a:fillRect/>
          </a:stretch>
        </p:blipFill>
        <p:spPr>
          <a:xfrm>
            <a:off x="3015488" y="3901440"/>
            <a:ext cx="9843008" cy="5624577"/>
          </a:xfrm>
          <a:prstGeom prst="rect">
            <a:avLst/>
          </a:prstGeom>
          <a:ln w="25400">
            <a:round/>
          </a:ln>
          <a:effectLst>
            <a:outerShdw blurRad="63500" dist="38100" dir="2700000" rotWithShape="0">
              <a:srgbClr val="929292">
                <a:alpha val="42997"/>
              </a:srgbClr>
            </a:outerShdw>
          </a:effectLst>
        </p:spPr>
      </p:pic>
      <p:sp>
        <p:nvSpPr>
          <p:cNvPr id="2235" name="Shape 2235"/>
          <p:cNvSpPr/>
          <p:nvPr/>
        </p:nvSpPr>
        <p:spPr>
          <a:xfrm>
            <a:off x="278628" y="4649215"/>
            <a:ext cx="2698497" cy="87782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0639" marR="40639" lvl="0" algn="l" defTabSz="914400">
              <a:defRPr sz="1800"/>
            </a:pPr>
            <a:r>
              <a:rPr sz="2200">
                <a:solidFill>
                  <a:srgbClr val="FFFFFF"/>
                </a:solidFill>
                <a:uFill>
                  <a:solidFill>
                    <a:srgbClr val="FFFFFF"/>
                  </a:solidFill>
                </a:uFill>
                <a:latin typeface="Chalkboard"/>
                <a:ea typeface="Chalkboard"/>
                <a:cs typeface="Chalkboard"/>
                <a:sym typeface="Chalkboard"/>
              </a:rPr>
              <a:t>Yuichiro Kiyo </a:t>
            </a:r>
          </a:p>
          <a:p>
            <a:pPr marL="40639" marR="40639" lvl="0" algn="l" defTabSz="914400">
              <a:defRPr sz="1800"/>
            </a:pPr>
            <a:r>
              <a:rPr sz="2200">
                <a:solidFill>
                  <a:srgbClr val="FFFFFF"/>
                </a:solidFill>
                <a:uFill>
                  <a:solidFill>
                    <a:srgbClr val="FFFFFF"/>
                  </a:solidFill>
                </a:uFill>
                <a:latin typeface="Chalkboard"/>
                <a:ea typeface="Chalkboard"/>
                <a:cs typeface="Chalkboard"/>
                <a:sym typeface="Chalkboard"/>
              </a:rPr>
              <a:t>       @ LCWS10</a:t>
            </a:r>
          </a:p>
        </p:txBody>
      </p:sp>
      <p:sp>
        <p:nvSpPr>
          <p:cNvPr id="2236" name="Shape 2236"/>
          <p:cNvSpPr/>
          <p:nvPr/>
        </p:nvSpPr>
        <p:spPr>
          <a:xfrm>
            <a:off x="5218176" y="1186688"/>
            <a:ext cx="4584192" cy="5588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marL="40639" marR="40639" defTabSz="914400">
              <a:defRPr sz="2400">
                <a:solidFill>
                  <a:srgbClr val="FFFFFF"/>
                </a:solidFill>
                <a:uFill>
                  <a:solidFill>
                    <a:srgbClr val="FFFFFF"/>
                  </a:solidFill>
                </a:uFill>
                <a:latin typeface="Chalkboard"/>
                <a:ea typeface="Chalkboard"/>
                <a:cs typeface="Chalkboard"/>
                <a:sym typeface="Chalkboard"/>
              </a:defRPr>
            </a:lvl1pPr>
          </a:lstStyle>
          <a:p>
            <a:pPr lvl="0">
              <a:defRPr sz="1800">
                <a:solidFill>
                  <a:srgbClr val="000000"/>
                </a:solidFill>
                <a:uFillTx/>
              </a:defRPr>
            </a:pPr>
            <a:r>
              <a:rPr sz="2400">
                <a:solidFill>
                  <a:srgbClr val="FFFFFF"/>
                </a:solidFill>
                <a:uFill>
                  <a:solidFill>
                    <a:srgbClr val="FFFFFF"/>
                  </a:solidFill>
                </a:uFill>
              </a:rPr>
              <a:t>9% effect on the X-section</a:t>
            </a:r>
          </a:p>
        </p:txBody>
      </p:sp>
      <p:sp>
        <p:nvSpPr>
          <p:cNvPr id="2237" name="Shape 2237"/>
          <p:cNvSpPr/>
          <p:nvPr/>
        </p:nvSpPr>
        <p:spPr>
          <a:xfrm>
            <a:off x="5770879" y="1836927"/>
            <a:ext cx="6534913" cy="139801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marL="40639" marR="40639" algn="l" defTabSz="914400">
              <a:defRPr sz="2400">
                <a:solidFill>
                  <a:srgbClr val="FFFFFF"/>
                </a:solidFill>
                <a:uFill>
                  <a:solidFill>
                    <a:srgbClr val="FFFFFF"/>
                  </a:solidFill>
                </a:uFill>
                <a:latin typeface="Chalkboard"/>
                <a:ea typeface="Chalkboard"/>
                <a:cs typeface="Chalkboard"/>
                <a:sym typeface="Chalkboard"/>
              </a:defRPr>
            </a:lvl1pPr>
          </a:lstStyle>
          <a:p>
            <a:pPr lvl="0">
              <a:defRPr sz="1800">
                <a:solidFill>
                  <a:srgbClr val="000000"/>
                </a:solidFill>
                <a:uFillTx/>
              </a:defRPr>
            </a:pPr>
            <a:r>
              <a:rPr sz="2400">
                <a:solidFill>
                  <a:srgbClr val="FFFFFF"/>
                </a:solidFill>
                <a:uFill>
                  <a:solidFill>
                    <a:srgbClr val="FFFFFF"/>
                  </a:solidFill>
                </a:uFill>
              </a:rPr>
              <a:t>Normalization ambiguity due to the QCD enhancement has been an obstacle to do this measurement</a:t>
            </a:r>
          </a:p>
        </p:txBody>
      </p:sp>
      <p:sp>
        <p:nvSpPr>
          <p:cNvPr id="2238" name="Shape 2238"/>
          <p:cNvSpPr/>
          <p:nvPr/>
        </p:nvSpPr>
        <p:spPr>
          <a:xfrm>
            <a:off x="487680" y="5543296"/>
            <a:ext cx="2259585" cy="2667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marL="40639" marR="40639" algn="l" defTabSz="914400">
              <a:defRPr sz="2400">
                <a:solidFill>
                  <a:srgbClr val="FFFFFF"/>
                </a:solidFill>
                <a:uFill>
                  <a:solidFill>
                    <a:srgbClr val="FFFFFF"/>
                  </a:solidFill>
                </a:uFill>
                <a:latin typeface="Chalkboard"/>
                <a:ea typeface="Chalkboard"/>
                <a:cs typeface="Chalkboard"/>
                <a:sym typeface="Chalkboard"/>
              </a:defRPr>
            </a:lvl1pPr>
          </a:lstStyle>
          <a:p>
            <a:pPr lvl="0">
              <a:defRPr sz="1800">
                <a:solidFill>
                  <a:srgbClr val="000000"/>
                </a:solidFill>
                <a:uFillTx/>
              </a:defRPr>
            </a:pPr>
            <a:r>
              <a:rPr sz="2400">
                <a:solidFill>
                  <a:srgbClr val="FFFFFF"/>
                </a:solidFill>
                <a:uFill>
                  <a:solidFill>
                    <a:srgbClr val="FFFFFF"/>
                  </a:solidFill>
                </a:uFill>
              </a:rPr>
              <a:t>Use of the RG improved potential can significantly improve the situation!</a:t>
            </a:r>
          </a:p>
        </p:txBody>
      </p:sp>
      <p:sp>
        <p:nvSpPr>
          <p:cNvPr id="2239" name="Shape 2239"/>
          <p:cNvSpPr/>
          <p:nvPr/>
        </p:nvSpPr>
        <p:spPr>
          <a:xfrm>
            <a:off x="406400" y="8241792"/>
            <a:ext cx="2422145" cy="12573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marL="40639" marR="40639" algn="l" defTabSz="914400">
              <a:defRPr sz="2200">
                <a:solidFill>
                  <a:srgbClr val="FFFFFF"/>
                </a:solidFill>
                <a:uFill>
                  <a:solidFill>
                    <a:srgbClr val="FFFFFF"/>
                  </a:solidFill>
                </a:uFill>
                <a:latin typeface="Chalkboard"/>
                <a:ea typeface="Chalkboard"/>
                <a:cs typeface="Chalkboard"/>
                <a:sym typeface="Chalkboard"/>
              </a:defRPr>
            </a:lvl1pPr>
          </a:lstStyle>
          <a:p>
            <a:pPr lvl="0">
              <a:defRPr sz="1800">
                <a:solidFill>
                  <a:srgbClr val="000000"/>
                </a:solidFill>
                <a:uFillTx/>
              </a:defRPr>
            </a:pPr>
            <a:r>
              <a:rPr sz="2200">
                <a:solidFill>
                  <a:srgbClr val="FFFFFF"/>
                </a:solidFill>
                <a:uFill>
                  <a:solidFill>
                    <a:srgbClr val="FFFFFF"/>
                  </a:solidFill>
                </a:uFill>
              </a:rPr>
              <a:t>Still preliminary but prospect is bright!</a:t>
            </a:r>
          </a:p>
        </p:txBody>
      </p:sp>
    </p:spTree>
  </p:cSld>
  <p:clrMapOvr>
    <a:masterClrMapping/>
  </p:clrMapOvr>
  <p:transition xmlns:p14="http://schemas.microsoft.com/office/powerpoint/2010/mai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1" name="Shape 2241"/>
          <p:cNvSpPr>
            <a:spLocks noGrp="1"/>
          </p:cNvSpPr>
          <p:nvPr>
            <p:ph type="title"/>
          </p:nvPr>
        </p:nvSpPr>
        <p:spPr>
          <a:xfrm>
            <a:off x="1270000" y="50800"/>
            <a:ext cx="10452101" cy="1066801"/>
          </a:xfrm>
          <a:prstGeom prst="rect">
            <a:avLst/>
          </a:prstGeom>
        </p:spPr>
        <p:txBody>
          <a:bodyPr/>
          <a:lstStyle/>
          <a:p>
            <a:pPr lvl="0">
              <a:defRPr sz="1800" b="0"/>
            </a:pPr>
            <a:r>
              <a:rPr sz="6400" b="1"/>
              <a:t>Top Quark</a:t>
            </a:r>
          </a:p>
        </p:txBody>
      </p:sp>
      <p:sp>
        <p:nvSpPr>
          <p:cNvPr id="2242" name="Shape 2242"/>
          <p:cNvSpPr/>
          <p:nvPr/>
        </p:nvSpPr>
        <p:spPr>
          <a:xfrm>
            <a:off x="4890948" y="1028700"/>
            <a:ext cx="3213312" cy="558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sz="2800">
                <a:solidFill>
                  <a:srgbClr val="000090"/>
                </a:solidFill>
                <a:latin typeface="Helvetica Neue Medium"/>
                <a:ea typeface="Helvetica Neue Medium"/>
                <a:cs typeface="Helvetica Neue Medium"/>
                <a:sym typeface="Helvetica Neue Medium"/>
              </a:defRPr>
            </a:lvl1pPr>
          </a:lstStyle>
          <a:p>
            <a:pPr lvl="0">
              <a:defRPr sz="1800">
                <a:solidFill>
                  <a:srgbClr val="000000"/>
                </a:solidFill>
              </a:defRPr>
            </a:pPr>
            <a:r>
              <a:rPr sz="2800">
                <a:solidFill>
                  <a:srgbClr val="000090"/>
                </a:solidFill>
              </a:rPr>
              <a:t>Open Top Region</a:t>
            </a:r>
          </a:p>
        </p:txBody>
      </p:sp>
      <p:sp>
        <p:nvSpPr>
          <p:cNvPr id="2243" name="Shape 2243"/>
          <p:cNvSpPr/>
          <p:nvPr/>
        </p:nvSpPr>
        <p:spPr>
          <a:xfrm>
            <a:off x="815454" y="2730714"/>
            <a:ext cx="5578603" cy="54813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sz="3000">
                <a:latin typeface="Helvetica Neue"/>
                <a:ea typeface="Helvetica Neue"/>
                <a:cs typeface="Helvetica Neue"/>
                <a:sym typeface="Helvetica Neue"/>
              </a:rPr>
              <a:t>Γ</a:t>
            </a:r>
            <a:r>
              <a:rPr sz="3000" baseline="-5999">
                <a:latin typeface="Helvetica Neue"/>
                <a:ea typeface="Helvetica Neue"/>
                <a:cs typeface="Helvetica Neue"/>
                <a:sym typeface="Helvetica Neue"/>
              </a:rPr>
              <a:t>t</a:t>
            </a:r>
            <a:r>
              <a:rPr sz="3000">
                <a:latin typeface="Helvetica Neue"/>
                <a:ea typeface="Helvetica Neue"/>
                <a:cs typeface="Helvetica Neue"/>
                <a:sym typeface="Helvetica Neue"/>
              </a:rPr>
              <a:t> ≈ 1.4 GeV for m</a:t>
            </a:r>
            <a:r>
              <a:rPr sz="3000" baseline="-5999">
                <a:latin typeface="Helvetica Neue"/>
                <a:ea typeface="Helvetica Neue"/>
                <a:cs typeface="Helvetica Neue"/>
                <a:sym typeface="Helvetica Neue"/>
              </a:rPr>
              <a:t>t</a:t>
            </a:r>
            <a:r>
              <a:rPr sz="3000">
                <a:latin typeface="Helvetica Neue"/>
                <a:ea typeface="Helvetica Neue"/>
                <a:cs typeface="Helvetica Neue"/>
                <a:sym typeface="Helvetica Neue"/>
              </a:rPr>
              <a:t> = 175 GeV</a:t>
            </a:r>
          </a:p>
        </p:txBody>
      </p:sp>
      <p:sp>
        <p:nvSpPr>
          <p:cNvPr id="2244" name="Shape 2244"/>
          <p:cNvSpPr/>
          <p:nvPr/>
        </p:nvSpPr>
        <p:spPr>
          <a:xfrm>
            <a:off x="747211" y="3380152"/>
            <a:ext cx="5715089" cy="82966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457200">
              <a:defRPr sz="2400">
                <a:solidFill>
                  <a:srgbClr val="5FAD00"/>
                </a:solidFill>
                <a:latin typeface="Helvetica Neue"/>
                <a:ea typeface="Helvetica Neue"/>
                <a:cs typeface="Helvetica Neue"/>
                <a:sym typeface="Helvetica Neue"/>
              </a:defRPr>
            </a:lvl1pPr>
          </a:lstStyle>
          <a:p>
            <a:pPr lvl="0">
              <a:defRPr sz="1800">
                <a:solidFill>
                  <a:srgbClr val="000000"/>
                </a:solidFill>
              </a:defRPr>
            </a:pPr>
            <a:r>
              <a:rPr sz="2400">
                <a:solidFill>
                  <a:srgbClr val="5FAD00"/>
                </a:solidFill>
              </a:rPr>
              <a:t>The top decays before forming a top hadron.</a:t>
            </a:r>
          </a:p>
        </p:txBody>
      </p:sp>
      <p:sp>
        <p:nvSpPr>
          <p:cNvPr id="2245" name="Shape 2245"/>
          <p:cNvSpPr/>
          <p:nvPr/>
        </p:nvSpPr>
        <p:spPr>
          <a:xfrm>
            <a:off x="747211" y="4404280"/>
            <a:ext cx="5715089" cy="82966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defTabSz="457200">
              <a:defRPr sz="1800"/>
            </a:pPr>
            <a:r>
              <a:rPr sz="2400">
                <a:solidFill>
                  <a:srgbClr val="FF2600"/>
                </a:solidFill>
                <a:latin typeface="Helvetica Neue"/>
                <a:ea typeface="Helvetica Neue"/>
                <a:cs typeface="Helvetica Neue"/>
                <a:sym typeface="Helvetica Neue"/>
              </a:rPr>
              <a:t>Top spin is measurable</a:t>
            </a:r>
            <a:r>
              <a:rPr sz="2400">
                <a:latin typeface="Helvetica Neue"/>
                <a:ea typeface="Helvetica Neue"/>
                <a:cs typeface="Helvetica Neue"/>
                <a:sym typeface="Helvetica Neue"/>
              </a:rPr>
              <a:t> by angular analysis of decay products.</a:t>
            </a:r>
          </a:p>
        </p:txBody>
      </p:sp>
      <p:sp>
        <p:nvSpPr>
          <p:cNvPr id="2246" name="Shape 2246"/>
          <p:cNvSpPr/>
          <p:nvPr/>
        </p:nvSpPr>
        <p:spPr>
          <a:xfrm>
            <a:off x="747211" y="5557909"/>
            <a:ext cx="5715089" cy="46136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457200">
              <a:defRPr sz="2400">
                <a:solidFill>
                  <a:srgbClr val="5FAD00"/>
                </a:solidFill>
                <a:latin typeface="Helvetica Neue"/>
                <a:ea typeface="Helvetica Neue"/>
                <a:cs typeface="Helvetica Neue"/>
                <a:sym typeface="Helvetica Neue"/>
              </a:defRPr>
            </a:lvl1pPr>
          </a:lstStyle>
          <a:p>
            <a:pPr lvl="0">
              <a:defRPr sz="1800">
                <a:solidFill>
                  <a:srgbClr val="000000"/>
                </a:solidFill>
              </a:defRPr>
            </a:pPr>
            <a:r>
              <a:rPr sz="2400">
                <a:solidFill>
                  <a:srgbClr val="5FAD00"/>
                </a:solidFill>
              </a:rPr>
              <a:t>+ Polarized beams are available at ILC</a:t>
            </a:r>
          </a:p>
        </p:txBody>
      </p:sp>
      <p:sp>
        <p:nvSpPr>
          <p:cNvPr id="2247" name="Shape 2247"/>
          <p:cNvSpPr/>
          <p:nvPr/>
        </p:nvSpPr>
        <p:spPr>
          <a:xfrm>
            <a:off x="536655" y="2028602"/>
            <a:ext cx="6136201" cy="4114238"/>
          </a:xfrm>
          <a:prstGeom prst="rect">
            <a:avLst/>
          </a:prstGeom>
          <a:ln w="12700">
            <a:solidFill/>
            <a:miter lim="400000"/>
          </a:ln>
        </p:spPr>
        <p:txBody>
          <a:bodyPr lIns="0" tIns="0" rIns="0" bIns="0" anchor="ctr"/>
          <a:lstStyle/>
          <a:p>
            <a:pPr lvl="0" defTabSz="457200">
              <a:defRPr sz="2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2248" name="Shape 2248"/>
          <p:cNvSpPr/>
          <p:nvPr/>
        </p:nvSpPr>
        <p:spPr>
          <a:xfrm>
            <a:off x="687982" y="2067701"/>
            <a:ext cx="3363008" cy="56044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457200">
              <a:defRPr sz="3000" b="1" i="1">
                <a:latin typeface="Helvetica Neue"/>
                <a:ea typeface="Helvetica Neue"/>
                <a:cs typeface="Helvetica Neue"/>
                <a:sym typeface="Helvetica Neue"/>
              </a:defRPr>
            </a:lvl1pPr>
          </a:lstStyle>
          <a:p>
            <a:pPr lvl="0">
              <a:defRPr sz="1800" b="0" i="0"/>
            </a:pPr>
            <a:r>
              <a:rPr sz="3000" b="1" i="1"/>
              <a:t>Key points</a:t>
            </a:r>
          </a:p>
        </p:txBody>
      </p:sp>
      <p:pic>
        <p:nvPicPr>
          <p:cNvPr id="2249" name="pasted-image.tif"/>
          <p:cNvPicPr/>
          <p:nvPr/>
        </p:nvPicPr>
        <p:blipFill>
          <a:blip r:embed="rId2">
            <a:extLst/>
          </a:blip>
          <a:stretch>
            <a:fillRect/>
          </a:stretch>
        </p:blipFill>
        <p:spPr>
          <a:xfrm>
            <a:off x="7035832" y="2000375"/>
            <a:ext cx="5435536" cy="3632340"/>
          </a:xfrm>
          <a:prstGeom prst="rect">
            <a:avLst/>
          </a:prstGeom>
          <a:ln w="12700">
            <a:miter lim="400000"/>
          </a:ln>
        </p:spPr>
      </p:pic>
      <p:pic>
        <p:nvPicPr>
          <p:cNvPr id="2250" name="pasted-image.pdf"/>
          <p:cNvPicPr/>
          <p:nvPr/>
        </p:nvPicPr>
        <p:blipFill>
          <a:blip r:embed="rId3">
            <a:extLst/>
          </a:blip>
          <a:stretch>
            <a:fillRect/>
          </a:stretch>
        </p:blipFill>
        <p:spPr>
          <a:xfrm>
            <a:off x="8517753" y="5403147"/>
            <a:ext cx="2471694" cy="540394"/>
          </a:xfrm>
          <a:prstGeom prst="rect">
            <a:avLst/>
          </a:prstGeom>
          <a:ln w="12700">
            <a:miter lim="400000"/>
          </a:ln>
        </p:spPr>
      </p:pic>
      <p:pic>
        <p:nvPicPr>
          <p:cNvPr id="2251" name="pasted-image.tif"/>
          <p:cNvPicPr/>
          <p:nvPr/>
        </p:nvPicPr>
        <p:blipFill>
          <a:blip r:embed="rId4">
            <a:extLst/>
          </a:blip>
          <a:stretch>
            <a:fillRect/>
          </a:stretch>
        </p:blipFill>
        <p:spPr>
          <a:xfrm>
            <a:off x="523142" y="8068216"/>
            <a:ext cx="1554676" cy="1177218"/>
          </a:xfrm>
          <a:prstGeom prst="rect">
            <a:avLst/>
          </a:prstGeom>
          <a:ln w="12700">
            <a:miter lim="400000"/>
          </a:ln>
        </p:spPr>
      </p:pic>
      <p:pic>
        <p:nvPicPr>
          <p:cNvPr id="2252" name="pasted-image.tif"/>
          <p:cNvPicPr/>
          <p:nvPr/>
        </p:nvPicPr>
        <p:blipFill>
          <a:blip r:embed="rId5">
            <a:extLst/>
          </a:blip>
          <a:stretch>
            <a:fillRect/>
          </a:stretch>
        </p:blipFill>
        <p:spPr>
          <a:xfrm>
            <a:off x="509745" y="6641225"/>
            <a:ext cx="1581470" cy="1120367"/>
          </a:xfrm>
          <a:prstGeom prst="rect">
            <a:avLst/>
          </a:prstGeom>
          <a:ln w="12700">
            <a:miter lim="400000"/>
          </a:ln>
        </p:spPr>
      </p:pic>
      <p:pic>
        <p:nvPicPr>
          <p:cNvPr id="2253" name="pasted-image.pdf"/>
          <p:cNvPicPr/>
          <p:nvPr/>
        </p:nvPicPr>
        <p:blipFill>
          <a:blip r:embed="rId6">
            <a:extLst/>
          </a:blip>
          <a:stretch>
            <a:fillRect/>
          </a:stretch>
        </p:blipFill>
        <p:spPr>
          <a:xfrm>
            <a:off x="2107855" y="8280944"/>
            <a:ext cx="9946123" cy="840215"/>
          </a:xfrm>
          <a:prstGeom prst="rect">
            <a:avLst/>
          </a:prstGeom>
          <a:ln w="12700">
            <a:miter lim="400000"/>
          </a:ln>
        </p:spPr>
      </p:pic>
      <p:pic>
        <p:nvPicPr>
          <p:cNvPr id="2254" name="pasted-image.pdf"/>
          <p:cNvPicPr/>
          <p:nvPr/>
        </p:nvPicPr>
        <p:blipFill>
          <a:blip r:embed="rId7">
            <a:extLst/>
          </a:blip>
          <a:stretch>
            <a:fillRect/>
          </a:stretch>
        </p:blipFill>
        <p:spPr>
          <a:xfrm>
            <a:off x="2107600" y="6740992"/>
            <a:ext cx="10660310" cy="949929"/>
          </a:xfrm>
          <a:prstGeom prst="rect">
            <a:avLst/>
          </a:prstGeom>
          <a:ln w="12700">
            <a:miter lim="400000"/>
          </a:ln>
        </p:spPr>
      </p:pic>
    </p:spTree>
  </p:cSld>
  <p:clrMapOvr>
    <a:masterClrMapping/>
  </p:clrMapOvr>
  <p:transition xmlns:p14="http://schemas.microsoft.com/office/powerpoint/2010/mai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6" name="Shape 2256"/>
          <p:cNvSpPr>
            <a:spLocks noGrp="1"/>
          </p:cNvSpPr>
          <p:nvPr>
            <p:ph type="title"/>
          </p:nvPr>
        </p:nvSpPr>
        <p:spPr>
          <a:prstGeom prst="rect">
            <a:avLst/>
          </a:prstGeom>
        </p:spPr>
        <p:txBody>
          <a:bodyPr/>
          <a:lstStyle/>
          <a:p>
            <a:pPr lvl="0">
              <a:defRPr sz="1800" b="0"/>
            </a:pPr>
            <a:r>
              <a:rPr sz="8000" b="1"/>
              <a:t>Other Probes</a:t>
            </a:r>
          </a:p>
        </p:txBody>
      </p:sp>
      <p:sp>
        <p:nvSpPr>
          <p:cNvPr id="2257" name="Shape 2257"/>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600"/>
              <a:t>106</a:t>
            </a:fld>
            <a:endParaRPr sz="1600"/>
          </a:p>
        </p:txBody>
      </p:sp>
    </p:spTree>
  </p:cSld>
  <p:clrMapOvr>
    <a:masterClrMapping/>
  </p:clrMapOvr>
  <p:transition xmlns:p14="http://schemas.microsoft.com/office/powerpoint/2010/mai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9" name="Shape 2259"/>
          <p:cNvSpPr>
            <a:spLocks noGrp="1"/>
          </p:cNvSpPr>
          <p:nvPr>
            <p:ph type="title"/>
          </p:nvPr>
        </p:nvSpPr>
        <p:spPr>
          <a:xfrm>
            <a:off x="1269999" y="917440"/>
            <a:ext cx="10464801" cy="7918720"/>
          </a:xfrm>
          <a:prstGeom prst="rect">
            <a:avLst/>
          </a:prstGeom>
        </p:spPr>
        <p:txBody>
          <a:bodyPr/>
          <a:lstStyle>
            <a:lvl1pPr defTabSz="830862"/>
          </a:lstStyle>
          <a:p>
            <a:pPr lvl="0">
              <a:defRPr sz="1800" b="0"/>
            </a:pPr>
            <a:r>
              <a:rPr sz="7800" b="1"/>
              <a:t>Z’</a:t>
            </a:r>
          </a:p>
        </p:txBody>
      </p:sp>
      <p:sp>
        <p:nvSpPr>
          <p:cNvPr id="2260" name="Shape 2260"/>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t>107</a:t>
            </a:fld>
            <a:endParaRPr sz="1600"/>
          </a:p>
        </p:txBody>
      </p:sp>
    </p:spTree>
  </p:cSld>
  <p:clrMapOvr>
    <a:masterClrMapping/>
  </p:clrMapOvr>
  <p:transition xmlns:p14="http://schemas.microsoft.com/office/powerpoint/2010/main" spd="med"/>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62" name="pasted-image.pdf"/>
          <p:cNvPicPr/>
          <p:nvPr/>
        </p:nvPicPr>
        <p:blipFill>
          <a:blip r:embed="rId2">
            <a:extLst/>
          </a:blip>
          <a:stretch>
            <a:fillRect/>
          </a:stretch>
        </p:blipFill>
        <p:spPr>
          <a:xfrm>
            <a:off x="1097264" y="3504620"/>
            <a:ext cx="6050845" cy="5996659"/>
          </a:xfrm>
          <a:prstGeom prst="rect">
            <a:avLst/>
          </a:prstGeom>
          <a:ln w="12700">
            <a:miter lim="400000"/>
          </a:ln>
        </p:spPr>
      </p:pic>
      <p:sp>
        <p:nvSpPr>
          <p:cNvPr id="2263" name="Shape 2263"/>
          <p:cNvSpPr>
            <a:spLocks noGrp="1"/>
          </p:cNvSpPr>
          <p:nvPr>
            <p:ph type="title"/>
          </p:nvPr>
        </p:nvSpPr>
        <p:spPr>
          <a:xfrm>
            <a:off x="-1" y="1"/>
            <a:ext cx="13004801" cy="800907"/>
          </a:xfrm>
          <a:prstGeom prst="rect">
            <a:avLst/>
          </a:prstGeom>
        </p:spPr>
        <p:txBody>
          <a:bodyPr>
            <a:normAutofit fontScale="90000"/>
          </a:bodyPr>
          <a:lstStyle>
            <a:lvl1pPr defTabSz="425195">
              <a:defRPr sz="4650"/>
            </a:lvl1pPr>
          </a:lstStyle>
          <a:p>
            <a:pPr lvl="0">
              <a:defRPr sz="1800" b="0">
                <a:solidFill>
                  <a:srgbClr val="000000"/>
                </a:solidFill>
              </a:defRPr>
            </a:pPr>
            <a:r>
              <a:rPr sz="4650" b="1">
                <a:solidFill>
                  <a:srgbClr val="000090"/>
                </a:solidFill>
              </a:rPr>
              <a:t>Z’ : Heavy Neutral Gauge Bosons</a:t>
            </a:r>
          </a:p>
        </p:txBody>
      </p:sp>
      <p:sp>
        <p:nvSpPr>
          <p:cNvPr id="2264" name="Shape 2264"/>
          <p:cNvSpPr/>
          <p:nvPr/>
        </p:nvSpPr>
        <p:spPr>
          <a:xfrm>
            <a:off x="142075" y="1076286"/>
            <a:ext cx="8770850" cy="224841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spcBef>
                <a:spcPts val="300"/>
              </a:spcBef>
              <a:defRPr sz="1800"/>
            </a:pPr>
            <a:r>
              <a:rPr sz="2200">
                <a:solidFill>
                  <a:srgbClr val="4A452A"/>
                </a:solidFill>
                <a:latin typeface="Arial"/>
                <a:ea typeface="Arial"/>
                <a:cs typeface="Arial"/>
                <a:sym typeface="Arial"/>
              </a:rPr>
              <a:t>New gauge forces imply existence of heavy gauge bosons (Z’)</a:t>
            </a:r>
          </a:p>
          <a:p>
            <a:pPr lvl="0" algn="l" defTabSz="457200">
              <a:spcBef>
                <a:spcPts val="300"/>
              </a:spcBef>
              <a:defRPr sz="1800"/>
            </a:pPr>
            <a:r>
              <a:rPr sz="2200">
                <a:solidFill>
                  <a:srgbClr val="4A452A"/>
                </a:solidFill>
                <a:latin typeface="Arial"/>
                <a:ea typeface="Arial"/>
                <a:cs typeface="Arial"/>
                <a:sym typeface="Arial"/>
              </a:rPr>
              <a:t>Complementary approaches LHC/ILC</a:t>
            </a:r>
          </a:p>
          <a:p>
            <a:pPr marL="419100" lvl="0" indent="-419100" algn="l" defTabSz="457200">
              <a:spcBef>
                <a:spcPts val="300"/>
              </a:spcBef>
              <a:buSzPct val="100000"/>
              <a:buFont typeface="Arial"/>
              <a:buChar char="•"/>
              <a:defRPr sz="1800"/>
            </a:pPr>
            <a:r>
              <a:rPr sz="2200">
                <a:solidFill>
                  <a:srgbClr val="4A452A"/>
                </a:solidFill>
                <a:latin typeface="Arial"/>
                <a:ea typeface="Arial"/>
                <a:cs typeface="Arial"/>
                <a:sym typeface="Arial"/>
              </a:rPr>
              <a:t>LHC: Direct searches for Z’ (mass determination)</a:t>
            </a:r>
          </a:p>
          <a:p>
            <a:pPr marL="419100" lvl="0" indent="-419100" algn="l" defTabSz="457200">
              <a:spcBef>
                <a:spcPts val="300"/>
              </a:spcBef>
              <a:buSzPct val="100000"/>
              <a:buFont typeface="Arial"/>
              <a:buChar char="•"/>
              <a:defRPr sz="1800"/>
            </a:pPr>
            <a:r>
              <a:rPr sz="2200">
                <a:solidFill>
                  <a:srgbClr val="4A452A"/>
                </a:solidFill>
                <a:latin typeface="Arial"/>
                <a:ea typeface="Arial"/>
                <a:cs typeface="Arial"/>
                <a:sym typeface="Arial"/>
              </a:rPr>
              <a:t>ILC: Indirect searches via interference effects (coupling measurements and model discrimination) – </a:t>
            </a:r>
            <a:r>
              <a:rPr sz="2200">
                <a:solidFill>
                  <a:srgbClr val="008000"/>
                </a:solidFill>
                <a:latin typeface="Arial"/>
                <a:ea typeface="Arial"/>
                <a:cs typeface="Arial"/>
                <a:sym typeface="Arial"/>
              </a:rPr>
              <a:t>beam polarizations improve reach and discrimination power</a:t>
            </a:r>
          </a:p>
        </p:txBody>
      </p:sp>
      <p:pic>
        <p:nvPicPr>
          <p:cNvPr id="2265" name="image38.pdf" descr="latex-image-1.pdf"/>
          <p:cNvPicPr/>
          <p:nvPr/>
        </p:nvPicPr>
        <p:blipFill>
          <a:blip r:embed="rId3">
            <a:extLst/>
          </a:blip>
          <a:stretch>
            <a:fillRect/>
          </a:stretch>
        </p:blipFill>
        <p:spPr>
          <a:xfrm>
            <a:off x="9075783" y="1076286"/>
            <a:ext cx="3338905" cy="2705812"/>
          </a:xfrm>
          <a:prstGeom prst="rect">
            <a:avLst/>
          </a:prstGeom>
          <a:ln w="12700">
            <a:miter lim="400000"/>
          </a:ln>
        </p:spPr>
      </p:pic>
      <p:sp>
        <p:nvSpPr>
          <p:cNvPr id="2266" name="Shape 2266"/>
          <p:cNvSpPr/>
          <p:nvPr/>
        </p:nvSpPr>
        <p:spPr>
          <a:xfrm>
            <a:off x="10518585" y="1579595"/>
            <a:ext cx="478729" cy="599949"/>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800" b="1" i="1">
                <a:latin typeface="Palatino"/>
                <a:ea typeface="Palatino"/>
                <a:cs typeface="Palatino"/>
                <a:sym typeface="Palatino"/>
              </a:defRPr>
            </a:lvl1pPr>
          </a:lstStyle>
          <a:p>
            <a:pPr lvl="0">
              <a:defRPr sz="1800" b="0" i="0"/>
            </a:pPr>
            <a:r>
              <a:rPr sz="2800" b="1" i="1"/>
              <a:t>Z’</a:t>
            </a:r>
          </a:p>
        </p:txBody>
      </p:sp>
      <p:pic>
        <p:nvPicPr>
          <p:cNvPr id="2267" name="image81.png"/>
          <p:cNvPicPr/>
          <p:nvPr/>
        </p:nvPicPr>
        <p:blipFill>
          <a:blip r:embed="rId4">
            <a:extLst/>
          </a:blip>
          <a:stretch>
            <a:fillRect/>
          </a:stretch>
        </p:blipFill>
        <p:spPr>
          <a:xfrm>
            <a:off x="7239364" y="3819615"/>
            <a:ext cx="4807781" cy="5701535"/>
          </a:xfrm>
          <a:prstGeom prst="rect">
            <a:avLst/>
          </a:prstGeom>
          <a:ln w="12700">
            <a:miter lim="400000"/>
          </a:ln>
        </p:spPr>
      </p:pic>
      <p:sp>
        <p:nvSpPr>
          <p:cNvPr id="2268" name="Shape 2268"/>
          <p:cNvSpPr/>
          <p:nvPr/>
        </p:nvSpPr>
        <p:spPr>
          <a:xfrm>
            <a:off x="7806635" y="4130276"/>
            <a:ext cx="1733920" cy="52481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800">
                <a:latin typeface="Arial"/>
                <a:ea typeface="Arial"/>
                <a:cs typeface="Arial"/>
                <a:sym typeface="Arial"/>
              </a:defRPr>
            </a:lvl1pPr>
          </a:lstStyle>
          <a:p>
            <a:pPr lvl="0">
              <a:defRPr sz="1800"/>
            </a:pPr>
            <a:r>
              <a:rPr sz="2800"/>
              <a:t>Z’ = 2 TeV</a:t>
            </a:r>
          </a:p>
        </p:txBody>
      </p:sp>
      <p:sp>
        <p:nvSpPr>
          <p:cNvPr id="2269" name="Shape 2269"/>
          <p:cNvSpPr>
            <a:spLocks noGrp="1"/>
          </p:cNvSpPr>
          <p:nvPr>
            <p:ph type="sldNum" sz="quarter" idx="2"/>
          </p:nvPr>
        </p:nvSpPr>
        <p:spPr>
          <a:xfrm>
            <a:off x="11399587" y="9325436"/>
            <a:ext cx="1605213" cy="389271"/>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fld id="{86CB4B4D-7CA3-9044-876B-883B54F8677D}" type="slidenum">
              <a:t>108</a:t>
            </a:fld>
            <a:endParaRPr/>
          </a:p>
        </p:txBody>
      </p:sp>
      <p:sp>
        <p:nvSpPr>
          <p:cNvPr id="2270" name="Shape 2270"/>
          <p:cNvSpPr/>
          <p:nvPr/>
        </p:nvSpPr>
        <p:spPr>
          <a:xfrm>
            <a:off x="3835650" y="8549451"/>
            <a:ext cx="2710034" cy="38927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1800">
                <a:latin typeface="Arial"/>
                <a:ea typeface="Arial"/>
                <a:cs typeface="Arial"/>
                <a:sym typeface="Arial"/>
              </a:defRPr>
            </a:lvl1pPr>
          </a:lstStyle>
          <a:p>
            <a:pPr lvl="0"/>
            <a:r>
              <a:t>arXiv:0912.2806 [hep-ph]</a:t>
            </a:r>
          </a:p>
        </p:txBody>
      </p:sp>
      <p:sp>
        <p:nvSpPr>
          <p:cNvPr id="2271" name="Shape 2271"/>
          <p:cNvSpPr/>
          <p:nvPr/>
        </p:nvSpPr>
        <p:spPr>
          <a:xfrm>
            <a:off x="7781078" y="4617956"/>
            <a:ext cx="1791058" cy="38927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1800">
                <a:latin typeface="Arial"/>
                <a:ea typeface="Arial"/>
                <a:cs typeface="Arial"/>
                <a:sym typeface="Arial"/>
              </a:defRPr>
            </a:lvl1pPr>
          </a:lstStyle>
          <a:p>
            <a:pPr lvl="0"/>
            <a:r>
              <a:t>hep-ph/0511335</a:t>
            </a:r>
          </a:p>
        </p:txBody>
      </p:sp>
      <p:sp>
        <p:nvSpPr>
          <p:cNvPr id="2272" name="Shape 2272"/>
          <p:cNvSpPr/>
          <p:nvPr/>
        </p:nvSpPr>
        <p:spPr>
          <a:xfrm>
            <a:off x="2880264" y="9259961"/>
            <a:ext cx="2085105"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b="1">
                <a:solidFill>
                  <a:srgbClr val="000090"/>
                </a:solidFill>
                <a:latin typeface="Arial"/>
                <a:ea typeface="Arial"/>
                <a:cs typeface="Arial"/>
                <a:sym typeface="Arial"/>
              </a:defRPr>
            </a:lvl1pPr>
          </a:lstStyle>
          <a:p>
            <a:pPr lvl="0">
              <a:defRPr sz="1800" b="0">
                <a:solidFill>
                  <a:srgbClr val="000000"/>
                </a:solidFill>
              </a:defRPr>
            </a:pPr>
            <a:r>
              <a:rPr sz="2400" b="1">
                <a:solidFill>
                  <a:srgbClr val="000090"/>
                </a:solidFill>
              </a:rPr>
              <a:t>Z’ mass (TeV)</a:t>
            </a:r>
          </a:p>
        </p:txBody>
      </p:sp>
      <p:sp>
        <p:nvSpPr>
          <p:cNvPr id="2273" name="Shape 2273"/>
          <p:cNvSpPr/>
          <p:nvPr/>
        </p:nvSpPr>
        <p:spPr>
          <a:xfrm rot="16200000">
            <a:off x="-686710" y="6547356"/>
            <a:ext cx="3224533"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b="1">
                <a:solidFill>
                  <a:srgbClr val="000090"/>
                </a:solidFill>
                <a:latin typeface="Arial"/>
                <a:ea typeface="Arial"/>
                <a:cs typeface="Arial"/>
                <a:sym typeface="Arial"/>
              </a:defRPr>
            </a:lvl1pPr>
          </a:lstStyle>
          <a:p>
            <a:pPr lvl="0">
              <a:defRPr sz="1800" b="0">
                <a:solidFill>
                  <a:srgbClr val="000000"/>
                </a:solidFill>
              </a:defRPr>
            </a:pPr>
            <a:r>
              <a:rPr sz="2400" b="1">
                <a:solidFill>
                  <a:srgbClr val="000090"/>
                </a:solidFill>
              </a:rPr>
              <a:t>Models with Z’ boson</a:t>
            </a:r>
          </a:p>
        </p:txBody>
      </p:sp>
      <p:sp>
        <p:nvSpPr>
          <p:cNvPr id="2274" name="Shape 2274"/>
          <p:cNvSpPr/>
          <p:nvPr/>
        </p:nvSpPr>
        <p:spPr>
          <a:xfrm>
            <a:off x="8163869" y="9140374"/>
            <a:ext cx="2085105"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b="1">
                <a:solidFill>
                  <a:srgbClr val="000090"/>
                </a:solidFill>
                <a:latin typeface="Arial"/>
                <a:ea typeface="Arial"/>
                <a:cs typeface="Arial"/>
                <a:sym typeface="Arial"/>
              </a:defRPr>
            </a:lvl1pPr>
          </a:lstStyle>
          <a:p>
            <a:pPr lvl="0">
              <a:defRPr sz="1800" b="0">
                <a:solidFill>
                  <a:srgbClr val="000000"/>
                </a:solidFill>
              </a:defRPr>
            </a:pPr>
            <a:r>
              <a:rPr sz="2400" b="1">
                <a:solidFill>
                  <a:srgbClr val="000090"/>
                </a:solidFill>
              </a:rPr>
              <a:t>Z’ mass (TeV)</a:t>
            </a:r>
          </a:p>
        </p:txBody>
      </p:sp>
    </p:spTree>
  </p:cSld>
  <p:clrMapOvr>
    <a:masterClrMapping/>
  </p:clrMapOvr>
  <p:transition xmlns:p14="http://schemas.microsoft.com/office/powerpoint/2010/mai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6" name="zpssm.png"/>
          <p:cNvPicPr/>
          <p:nvPr/>
        </p:nvPicPr>
        <p:blipFill>
          <a:blip r:embed="rId2">
            <a:extLst/>
          </a:blip>
          <a:stretch>
            <a:fillRect/>
          </a:stretch>
        </p:blipFill>
        <p:spPr>
          <a:xfrm>
            <a:off x="416841" y="2944551"/>
            <a:ext cx="6519602" cy="6197646"/>
          </a:xfrm>
          <a:prstGeom prst="rect">
            <a:avLst/>
          </a:prstGeom>
          <a:ln w="12700">
            <a:miter lim="400000"/>
          </a:ln>
        </p:spPr>
      </p:pic>
      <p:sp>
        <p:nvSpPr>
          <p:cNvPr id="2277" name="Shape 2277"/>
          <p:cNvSpPr>
            <a:spLocks noGrp="1"/>
          </p:cNvSpPr>
          <p:nvPr>
            <p:ph type="title"/>
          </p:nvPr>
        </p:nvSpPr>
        <p:spPr>
          <a:xfrm>
            <a:off x="1276350" y="-17086"/>
            <a:ext cx="10452100" cy="901701"/>
          </a:xfrm>
          <a:prstGeom prst="rect">
            <a:avLst/>
          </a:prstGeom>
        </p:spPr>
        <p:txBody>
          <a:bodyPr/>
          <a:lstStyle/>
          <a:p>
            <a:pPr lvl="0">
              <a:defRPr sz="1800" b="0"/>
            </a:pPr>
            <a:r>
              <a:rPr sz="6400" b="1"/>
              <a:t>Two-Fermion Processes</a:t>
            </a:r>
          </a:p>
        </p:txBody>
      </p:sp>
      <p:sp>
        <p:nvSpPr>
          <p:cNvPr id="2278" name="Shape 2278"/>
          <p:cNvSpPr/>
          <p:nvPr/>
        </p:nvSpPr>
        <p:spPr>
          <a:xfrm>
            <a:off x="4959749" y="871742"/>
            <a:ext cx="3085302" cy="546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sz="2800" b="1" i="1">
                <a:latin typeface="Helvetica Neue"/>
                <a:ea typeface="Helvetica Neue"/>
                <a:cs typeface="Helvetica Neue"/>
                <a:sym typeface="Helvetica Neue"/>
              </a:defRPr>
            </a:lvl1pPr>
          </a:lstStyle>
          <a:p>
            <a:pPr lvl="0">
              <a:defRPr sz="1800" b="0" i="0"/>
            </a:pPr>
            <a:r>
              <a:rPr sz="2800" b="1" i="1"/>
              <a:t>Z’ Search / Study</a:t>
            </a:r>
          </a:p>
        </p:txBody>
      </p:sp>
      <p:sp>
        <p:nvSpPr>
          <p:cNvPr id="2279" name="Shape 2279"/>
          <p:cNvSpPr/>
          <p:nvPr/>
        </p:nvSpPr>
        <p:spPr>
          <a:xfrm>
            <a:off x="760529" y="1316385"/>
            <a:ext cx="5269078" cy="546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sz="2800" b="1">
                <a:solidFill>
                  <a:srgbClr val="0433FF"/>
                </a:solidFill>
                <a:latin typeface="Helvetica Neue"/>
                <a:ea typeface="Helvetica Neue"/>
                <a:cs typeface="Helvetica Neue"/>
                <a:sym typeface="Helvetica Neue"/>
              </a:defRPr>
            </a:lvl1pPr>
          </a:lstStyle>
          <a:p>
            <a:pPr lvl="0">
              <a:defRPr sz="1800" b="0">
                <a:solidFill>
                  <a:srgbClr val="000000"/>
                </a:solidFill>
              </a:defRPr>
            </a:pPr>
            <a:r>
              <a:rPr sz="2800" b="1">
                <a:solidFill>
                  <a:srgbClr val="0433FF"/>
                </a:solidFill>
              </a:rPr>
              <a:t>Observables: dσ(P-,P+)/d cosθ</a:t>
            </a:r>
          </a:p>
        </p:txBody>
      </p:sp>
      <p:pic>
        <p:nvPicPr>
          <p:cNvPr id="2280" name="pasted-image.pdf"/>
          <p:cNvPicPr/>
          <p:nvPr/>
        </p:nvPicPr>
        <p:blipFill>
          <a:blip r:embed="rId3">
            <a:extLst/>
          </a:blip>
          <a:stretch>
            <a:fillRect/>
          </a:stretch>
        </p:blipFill>
        <p:spPr>
          <a:xfrm>
            <a:off x="1824277" y="1905019"/>
            <a:ext cx="5999211" cy="998619"/>
          </a:xfrm>
          <a:prstGeom prst="rect">
            <a:avLst/>
          </a:prstGeom>
          <a:ln w="12700">
            <a:miter lim="400000"/>
          </a:ln>
        </p:spPr>
      </p:pic>
      <p:sp>
        <p:nvSpPr>
          <p:cNvPr id="2281" name="Shape 2281"/>
          <p:cNvSpPr/>
          <p:nvPr/>
        </p:nvSpPr>
        <p:spPr>
          <a:xfrm>
            <a:off x="8019360" y="2169378"/>
            <a:ext cx="2121362"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defRPr sz="2400" i="1">
                <a:latin typeface="Times"/>
                <a:ea typeface="Times"/>
                <a:cs typeface="Times"/>
                <a:sym typeface="Times"/>
              </a:defRPr>
            </a:lvl1pPr>
          </a:lstStyle>
          <a:p>
            <a:pPr lvl="0">
              <a:defRPr sz="1800" i="0"/>
            </a:pPr>
            <a:r>
              <a:rPr sz="2400" i="1"/>
              <a:t>(f=e, μ, τ, c, b)</a:t>
            </a:r>
          </a:p>
        </p:txBody>
      </p:sp>
      <p:pic>
        <p:nvPicPr>
          <p:cNvPr id="2282" name="pasted-image.tif"/>
          <p:cNvPicPr/>
          <p:nvPr/>
        </p:nvPicPr>
        <p:blipFill>
          <a:blip r:embed="rId4">
            <a:extLst/>
          </a:blip>
          <a:stretch>
            <a:fillRect/>
          </a:stretch>
        </p:blipFill>
        <p:spPr>
          <a:xfrm>
            <a:off x="6829087" y="3249824"/>
            <a:ext cx="5689349" cy="5895552"/>
          </a:xfrm>
          <a:prstGeom prst="rect">
            <a:avLst/>
          </a:prstGeom>
          <a:ln w="12700">
            <a:miter lim="400000"/>
          </a:ln>
        </p:spPr>
      </p:pic>
      <p:sp>
        <p:nvSpPr>
          <p:cNvPr id="2283" name="Shape 2283"/>
          <p:cNvSpPr/>
          <p:nvPr/>
        </p:nvSpPr>
        <p:spPr>
          <a:xfrm>
            <a:off x="10305443" y="7198171"/>
            <a:ext cx="1867063" cy="32451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sz="1600">
                <a:latin typeface="Helvetica Neue"/>
                <a:ea typeface="Helvetica Neue"/>
                <a:cs typeface="Helvetica Neue"/>
                <a:sym typeface="Helvetica Neue"/>
              </a:rPr>
              <a:t>500fb</a:t>
            </a:r>
            <a:r>
              <a:rPr sz="1600" baseline="31999">
                <a:latin typeface="Helvetica Neue"/>
                <a:ea typeface="Helvetica Neue"/>
                <a:cs typeface="Helvetica Neue"/>
                <a:sym typeface="Helvetica Neue"/>
              </a:rPr>
              <a:t>-1</a:t>
            </a:r>
            <a:r>
              <a:rPr sz="1600">
                <a:latin typeface="Helvetica Neue"/>
                <a:ea typeface="Helvetica Neue"/>
                <a:cs typeface="Helvetica Neue"/>
                <a:sym typeface="Helvetica Neue"/>
              </a:rPr>
              <a:t>@  500GeV</a:t>
            </a:r>
          </a:p>
        </p:txBody>
      </p:sp>
      <p:sp>
        <p:nvSpPr>
          <p:cNvPr id="2284" name="Shape 2284"/>
          <p:cNvSpPr/>
          <p:nvPr/>
        </p:nvSpPr>
        <p:spPr>
          <a:xfrm>
            <a:off x="10257194" y="7461754"/>
            <a:ext cx="1867062" cy="32451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sz="1600">
                <a:latin typeface="Helvetica Neue"/>
                <a:ea typeface="Helvetica Neue"/>
                <a:cs typeface="Helvetica Neue"/>
                <a:sym typeface="Helvetica Neue"/>
              </a:rPr>
              <a:t>1000fb</a:t>
            </a:r>
            <a:r>
              <a:rPr sz="1600" baseline="31999">
                <a:latin typeface="Helvetica Neue"/>
                <a:ea typeface="Helvetica Neue"/>
                <a:cs typeface="Helvetica Neue"/>
                <a:sym typeface="Helvetica Neue"/>
              </a:rPr>
              <a:t>-1</a:t>
            </a:r>
            <a:r>
              <a:rPr sz="1600">
                <a:latin typeface="Helvetica Neue"/>
                <a:ea typeface="Helvetica Neue"/>
                <a:cs typeface="Helvetica Neue"/>
                <a:sym typeface="Helvetica Neue"/>
              </a:rPr>
              <a:t>@1000GeV</a:t>
            </a:r>
          </a:p>
        </p:txBody>
      </p:sp>
      <p:sp>
        <p:nvSpPr>
          <p:cNvPr id="2285" name="Shape 2285"/>
          <p:cNvSpPr/>
          <p:nvPr/>
        </p:nvSpPr>
        <p:spPr>
          <a:xfrm>
            <a:off x="10257194" y="8110254"/>
            <a:ext cx="1867062" cy="32451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defRPr sz="1600">
                <a:latin typeface="Helvetica Neue"/>
                <a:ea typeface="Helvetica Neue"/>
                <a:cs typeface="Helvetica Neue"/>
                <a:sym typeface="Helvetica Neue"/>
              </a:defRPr>
            </a:lvl1pPr>
          </a:lstStyle>
          <a:p>
            <a:pPr lvl="0">
              <a:defRPr sz="1800"/>
            </a:pPr>
            <a:r>
              <a:rPr sz="1600"/>
              <a:t>95%CL distinction</a:t>
            </a:r>
          </a:p>
        </p:txBody>
      </p:sp>
      <p:sp>
        <p:nvSpPr>
          <p:cNvPr id="2286" name="Shape 2286"/>
          <p:cNvSpPr/>
          <p:nvPr/>
        </p:nvSpPr>
        <p:spPr>
          <a:xfrm>
            <a:off x="939850" y="2944551"/>
            <a:ext cx="4251935" cy="546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sz="2200" b="1">
                <a:latin typeface="Helvetica Neue"/>
                <a:ea typeface="Helvetica Neue"/>
                <a:cs typeface="Helvetica Neue"/>
                <a:sym typeface="Helvetica Neue"/>
              </a:defRPr>
            </a:lvl1pPr>
          </a:lstStyle>
          <a:p>
            <a:pPr lvl="0">
              <a:defRPr sz="1800" b="0"/>
            </a:pPr>
            <a:r>
              <a:rPr sz="2200" b="1"/>
              <a:t>Example: Sequential SM-like Z’</a:t>
            </a:r>
          </a:p>
        </p:txBody>
      </p:sp>
      <p:sp>
        <p:nvSpPr>
          <p:cNvPr id="2287" name="Shape 2287"/>
          <p:cNvSpPr/>
          <p:nvPr/>
        </p:nvSpPr>
        <p:spPr>
          <a:xfrm>
            <a:off x="10707027" y="3258172"/>
            <a:ext cx="1867062" cy="32451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defRPr sz="1600">
                <a:latin typeface="Helvetica Neue"/>
                <a:ea typeface="Helvetica Neue"/>
                <a:cs typeface="Helvetica Neue"/>
                <a:sym typeface="Helvetica Neue"/>
              </a:defRPr>
            </a:lvl1pPr>
          </a:lstStyle>
          <a:p>
            <a:pPr lvl="0">
              <a:defRPr sz="1800"/>
            </a:pPr>
            <a:r>
              <a:rPr sz="1600"/>
              <a:t>arXiv: 0912.2806</a:t>
            </a:r>
          </a:p>
        </p:txBody>
      </p:sp>
    </p:spTree>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Shape 840"/>
          <p:cNvSpPr/>
          <p:nvPr/>
        </p:nvSpPr>
        <p:spPr>
          <a:xfrm>
            <a:off x="9559551" y="5497573"/>
            <a:ext cx="3333141" cy="4097760"/>
          </a:xfrm>
          <a:prstGeom prst="rect">
            <a:avLst/>
          </a:prstGeom>
          <a:solidFill>
            <a:srgbClr val="C6E6E9">
              <a:alpha val="90000"/>
            </a:srgbClr>
          </a:solidFill>
          <a:ln w="3175">
            <a:solidFill>
              <a:srgbClr val="FFFFFF">
                <a:alpha val="90000"/>
              </a:srgbClr>
            </a:solidFill>
            <a:miter lim="400000"/>
          </a:ln>
        </p:spPr>
        <p:txBody>
          <a:bodyPr lIns="48768" tIns="48768" rIns="48768" bIns="48768" anchor="ctr"/>
          <a:lstStyle/>
          <a:p>
            <a:pPr lvl="0" defTabSz="650240">
              <a:lnSpc>
                <a:spcPts val="4300"/>
              </a:lnSpc>
              <a:tabLst>
                <a:tab pos="1181100" algn="l"/>
              </a:tabLst>
              <a:defRPr>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a:p>
        </p:txBody>
      </p:sp>
      <p:sp>
        <p:nvSpPr>
          <p:cNvPr id="841" name="Shape 841"/>
          <p:cNvSpPr>
            <a:spLocks noGrp="1"/>
          </p:cNvSpPr>
          <p:nvPr>
            <p:ph type="sldNum" sz="quarter" idx="2"/>
          </p:nvPr>
        </p:nvSpPr>
        <p:spPr>
          <a:xfrm>
            <a:off x="12646355" y="9409571"/>
            <a:ext cx="347930" cy="304801"/>
          </a:xfrm>
          <a:prstGeom prst="rect">
            <a:avLst/>
          </a:prstGeom>
          <a:extLst>
            <a:ext uri="{C572A759-6A51-4108-AA02-DFA0A04FC94B}">
              <ma14:wrappingTextBoxFlag xmlns:ma14="http://schemas.microsoft.com/office/mac/drawingml/2011/main" val="1"/>
            </a:ext>
          </a:extLst>
        </p:spPr>
        <p:txBody>
          <a:bodyPr/>
          <a:lstStyle>
            <a:lvl1pPr defTabSz="830862">
              <a:defRPr sz="1400">
                <a:latin typeface="ヒラギノ角ゴ Pro W3"/>
                <a:ea typeface="ヒラギノ角ゴ Pro W3"/>
                <a:cs typeface="ヒラギノ角ゴ Pro W3"/>
                <a:sym typeface="ヒラギノ角ゴ Pro W3"/>
              </a:defRPr>
            </a:lvl1pPr>
          </a:lstStyle>
          <a:p>
            <a:pPr lvl="0">
              <a:defRPr sz="1800"/>
            </a:pPr>
            <a:fld id="{86CB4B4D-7CA3-9044-876B-883B54F8677D}" type="slidenum">
              <a:rPr sz="1400"/>
              <a:t>11</a:t>
            </a:fld>
            <a:endParaRPr sz="1400"/>
          </a:p>
        </p:txBody>
      </p:sp>
      <p:sp>
        <p:nvSpPr>
          <p:cNvPr id="842" name="Shape 842"/>
          <p:cNvSpPr/>
          <p:nvPr/>
        </p:nvSpPr>
        <p:spPr>
          <a:xfrm>
            <a:off x="316134" y="1379661"/>
            <a:ext cx="9082031" cy="819445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marL="230505" lvl="0" indent="-230505" algn="l" defTabSz="830862">
              <a:spcBef>
                <a:spcPts val="1600"/>
              </a:spcBef>
              <a:buSzPct val="171000"/>
              <a:buChar char="•"/>
              <a:defRPr sz="1800"/>
            </a:pPr>
            <a:r>
              <a:rPr sz="2200">
                <a:latin typeface="Helvetica Neue"/>
                <a:ea typeface="Helvetica Neue"/>
                <a:cs typeface="Helvetica Neue"/>
                <a:sym typeface="Helvetica Neue"/>
              </a:rPr>
              <a:t>The EW symmetry forbids masses of gauge bosons and matter fermions. In order to break it without breaking that of the Lagrangian, we need </a:t>
            </a:r>
            <a:r>
              <a:rPr sz="2200" b="1" i="1">
                <a:latin typeface="Helvetica Neue"/>
                <a:ea typeface="Helvetica Neue"/>
                <a:cs typeface="Helvetica Neue"/>
                <a:sym typeface="Helvetica Neue"/>
              </a:rPr>
              <a:t>“something” condensed in the vacuum which carries weak charge:</a:t>
            </a:r>
            <a:r>
              <a:rPr sz="2200">
                <a:latin typeface="Helvetica Neue"/>
                <a:ea typeface="Helvetica Neue"/>
                <a:cs typeface="Helvetica Neue"/>
                <a:sym typeface="Helvetica Neue"/>
              </a:rPr>
              <a:t/>
            </a:r>
            <a:br>
              <a:rPr sz="2200">
                <a:latin typeface="Helvetica Neue"/>
                <a:ea typeface="Helvetica Neue"/>
                <a:cs typeface="Helvetica Neue"/>
                <a:sym typeface="Helvetica Neue"/>
              </a:rPr>
            </a:br>
            <a:r>
              <a:rPr sz="2200">
                <a:latin typeface="Helvetica Neue"/>
                <a:ea typeface="Helvetica Neue"/>
                <a:cs typeface="Helvetica Neue"/>
                <a:sym typeface="Helvetica Neue"/>
              </a:rPr>
              <a:t/>
            </a:r>
            <a:br>
              <a:rPr sz="2200">
                <a:latin typeface="Helvetica Neue"/>
                <a:ea typeface="Helvetica Neue"/>
                <a:cs typeface="Helvetica Neue"/>
                <a:sym typeface="Helvetica Neue"/>
              </a:rPr>
            </a:br>
            <a:r>
              <a:rPr sz="2200">
                <a:latin typeface="Helvetica Neue"/>
                <a:ea typeface="Helvetica Neue"/>
                <a:cs typeface="Helvetica Neue"/>
                <a:sym typeface="Helvetica Neue"/>
              </a:rPr>
              <a:t>→ </a:t>
            </a:r>
            <a:r>
              <a:rPr sz="2200" b="1" i="1">
                <a:solidFill>
                  <a:srgbClr val="FF2C79"/>
                </a:solidFill>
                <a:latin typeface="Helvetica Neue"/>
                <a:ea typeface="Helvetica Neue"/>
                <a:cs typeface="Helvetica Neue"/>
                <a:sym typeface="Helvetica Neue"/>
              </a:rPr>
              <a:t>We are living in a weakly charged vacuum!</a:t>
            </a:r>
            <a:endParaRPr sz="2200">
              <a:latin typeface="Helvetica Neue"/>
              <a:ea typeface="Helvetica Neue"/>
              <a:cs typeface="Helvetica Neue"/>
              <a:sym typeface="Helvetica Neue"/>
            </a:endParaRPr>
          </a:p>
          <a:p>
            <a:pPr marL="230505" lvl="0" indent="-230505" algn="l" defTabSz="830862">
              <a:spcBef>
                <a:spcPts val="1600"/>
              </a:spcBef>
              <a:buSzPct val="171000"/>
              <a:buChar char="•"/>
              <a:defRPr sz="1800"/>
            </a:pPr>
            <a:r>
              <a:rPr sz="2200">
                <a:latin typeface="Helvetica Neue"/>
                <a:ea typeface="Helvetica Neue"/>
                <a:cs typeface="Helvetica Neue"/>
                <a:sym typeface="Helvetica Neue"/>
              </a:rPr>
              <a:t>The discovery of H(125) provided evidence that it is an excitation of (at least part of) this “something” in the vacuum and hence the correctness of this idea of the vacuum breaking the EW symmetry.</a:t>
            </a:r>
          </a:p>
          <a:p>
            <a:pPr marL="230505" lvl="0" indent="-230505" algn="l" defTabSz="830862">
              <a:spcBef>
                <a:spcPts val="1600"/>
              </a:spcBef>
              <a:buSzPct val="171000"/>
              <a:buChar char="•"/>
              <a:defRPr sz="1800"/>
            </a:pPr>
            <a:r>
              <a:rPr sz="2200">
                <a:latin typeface="Helvetica Neue"/>
                <a:ea typeface="Helvetica Neue"/>
                <a:cs typeface="Helvetica Neue"/>
                <a:sym typeface="Helvetica Neue"/>
              </a:rPr>
              <a:t>In the SM, </a:t>
            </a:r>
            <a:r>
              <a:rPr sz="2200" b="1" i="1">
                <a:latin typeface="Helvetica Neue"/>
                <a:ea typeface="Helvetica Neue"/>
                <a:cs typeface="Helvetica Neue"/>
                <a:sym typeface="Helvetica Neue"/>
              </a:rPr>
              <a:t>a single complex doublet scalar field</a:t>
            </a:r>
            <a:r>
              <a:rPr sz="2200">
                <a:latin typeface="Helvetica Neue"/>
                <a:ea typeface="Helvetica Neue"/>
                <a:cs typeface="Helvetica Neue"/>
                <a:sym typeface="Helvetica Neue"/>
              </a:rPr>
              <a:t> is responsible for both gauge boson and matter fermion masses. The SM EWSB sector is the simplest, but other than that there is no reason for it. </a:t>
            </a:r>
            <a:br>
              <a:rPr sz="2200">
                <a:latin typeface="Helvetica Neue"/>
                <a:ea typeface="Helvetica Neue"/>
                <a:cs typeface="Helvetica Neue"/>
                <a:sym typeface="Helvetica Neue"/>
              </a:rPr>
            </a:br>
            <a:r>
              <a:rPr sz="2200" b="1" i="1">
                <a:latin typeface="Helvetica Neue"/>
                <a:ea typeface="Helvetica Neue"/>
                <a:cs typeface="Helvetica Neue"/>
                <a:sym typeface="Helvetica Neue"/>
              </a:rPr>
              <a:t>The EWSB sector might be more complex.</a:t>
            </a:r>
            <a:r>
              <a:rPr sz="2200">
                <a:latin typeface="Helvetica Neue"/>
                <a:ea typeface="Helvetica Neue"/>
                <a:cs typeface="Helvetica Neue"/>
                <a:sym typeface="Helvetica Neue"/>
              </a:rPr>
              <a:t/>
            </a:r>
            <a:br>
              <a:rPr sz="2200">
                <a:latin typeface="Helvetica Neue"/>
                <a:ea typeface="Helvetica Neue"/>
                <a:cs typeface="Helvetica Neue"/>
                <a:sym typeface="Helvetica Neue"/>
              </a:rPr>
            </a:br>
            <a:r>
              <a:rPr sz="2200">
                <a:latin typeface="Helvetica Neue"/>
                <a:ea typeface="Helvetica Neue"/>
                <a:cs typeface="Helvetica Neue"/>
                <a:sym typeface="Helvetica Neue"/>
              </a:rPr>
              <a:t/>
            </a:r>
            <a:br>
              <a:rPr sz="2200">
                <a:latin typeface="Helvetica Neue"/>
                <a:ea typeface="Helvetica Neue"/>
                <a:cs typeface="Helvetica Neue"/>
                <a:sym typeface="Helvetica Neue"/>
              </a:rPr>
            </a:br>
            <a:r>
              <a:rPr sz="2200">
                <a:latin typeface="Helvetica Neue"/>
                <a:ea typeface="Helvetica Neue"/>
                <a:cs typeface="Helvetica Neue"/>
                <a:sym typeface="Helvetica Neue"/>
              </a:rPr>
              <a:t>→ We need to know </a:t>
            </a:r>
            <a:r>
              <a:rPr sz="2200" b="1" i="1">
                <a:solidFill>
                  <a:srgbClr val="0433FF"/>
                </a:solidFill>
                <a:latin typeface="Helvetica Neue"/>
                <a:ea typeface="Helvetica Neue"/>
                <a:cs typeface="Helvetica Neue"/>
                <a:sym typeface="Helvetica Neue"/>
              </a:rPr>
              <a:t>the multiplet structure</a:t>
            </a:r>
            <a:r>
              <a:rPr sz="2200">
                <a:latin typeface="Helvetica Neue"/>
                <a:ea typeface="Helvetica Neue"/>
                <a:cs typeface="Helvetica Neue"/>
                <a:sym typeface="Helvetica Neue"/>
              </a:rPr>
              <a:t> of the EWSB sector.</a:t>
            </a:r>
          </a:p>
          <a:p>
            <a:pPr marL="230505" lvl="0" indent="-230505" algn="l" defTabSz="830862">
              <a:spcBef>
                <a:spcPts val="1600"/>
              </a:spcBef>
              <a:buSzPct val="171000"/>
              <a:buChar char="•"/>
              <a:defRPr sz="1800"/>
            </a:pPr>
            <a:r>
              <a:rPr sz="2200">
                <a:latin typeface="Helvetica Neue"/>
                <a:ea typeface="Helvetica Neue"/>
                <a:cs typeface="Helvetica Neue"/>
                <a:sym typeface="Helvetica Neue"/>
              </a:rPr>
              <a:t>Moreover, the SM does not explain </a:t>
            </a:r>
            <a:r>
              <a:rPr sz="2200" b="1" i="1">
                <a:latin typeface="Helvetica Neue"/>
                <a:ea typeface="Helvetica Neue"/>
                <a:cs typeface="Helvetica Neue"/>
                <a:sym typeface="Helvetica Neue"/>
              </a:rPr>
              <a:t>why the Higgs field developed </a:t>
            </a:r>
            <a:br>
              <a:rPr sz="2200" b="1" i="1">
                <a:latin typeface="Helvetica Neue"/>
                <a:ea typeface="Helvetica Neue"/>
                <a:cs typeface="Helvetica Neue"/>
                <a:sym typeface="Helvetica Neue"/>
              </a:rPr>
            </a:br>
            <a:r>
              <a:rPr sz="2200" b="1" i="1">
                <a:latin typeface="Helvetica Neue"/>
                <a:ea typeface="Helvetica Neue"/>
                <a:cs typeface="Helvetica Neue"/>
                <a:sym typeface="Helvetica Neue"/>
              </a:rPr>
              <a:t>a vacuum expectation value.</a:t>
            </a:r>
            <a:endParaRPr sz="2200">
              <a:latin typeface="Helvetica Neue"/>
              <a:ea typeface="Helvetica Neue"/>
              <a:cs typeface="Helvetica Neue"/>
              <a:sym typeface="Helvetica Neue"/>
            </a:endParaRPr>
          </a:p>
          <a:p>
            <a:pPr marL="939800" lvl="2" indent="-381000" algn="l" defTabSz="830862">
              <a:spcBef>
                <a:spcPts val="1600"/>
              </a:spcBef>
              <a:buSzPct val="100000"/>
              <a:buChar char="★"/>
              <a:defRPr sz="1800"/>
            </a:pPr>
            <a:r>
              <a:rPr sz="2200" b="1" i="1">
                <a:latin typeface="Helvetica Neue"/>
                <a:ea typeface="Helvetica Neue"/>
                <a:cs typeface="Helvetica Neue"/>
                <a:sym typeface="Helvetica Neue"/>
              </a:rPr>
              <a:t>In other words the SM does not answer the question:</a:t>
            </a:r>
          </a:p>
          <a:p>
            <a:pPr lvl="2" indent="0" algn="l" defTabSz="830862">
              <a:spcBef>
                <a:spcPts val="1600"/>
              </a:spcBef>
              <a:defRPr sz="1800"/>
            </a:pPr>
            <a:r>
              <a:rPr sz="4400" b="1" i="1">
                <a:latin typeface="Helvetica Neue"/>
                <a:ea typeface="Helvetica Neue"/>
                <a:cs typeface="Helvetica Neue"/>
                <a:sym typeface="Helvetica Neue"/>
              </a:rPr>
              <a:t>                   </a:t>
            </a:r>
            <a:r>
              <a:rPr sz="4400" b="1" i="1">
                <a:solidFill>
                  <a:srgbClr val="FF2C79"/>
                </a:solidFill>
                <a:latin typeface="Helvetica Neue"/>
                <a:ea typeface="Helvetica Neue"/>
                <a:cs typeface="Helvetica Neue"/>
                <a:sym typeface="Helvetica Neue"/>
              </a:rPr>
              <a:t>Why μ</a:t>
            </a:r>
            <a:r>
              <a:rPr sz="4400" b="1" i="1" baseline="31999">
                <a:solidFill>
                  <a:srgbClr val="FF2C79"/>
                </a:solidFill>
                <a:latin typeface="Helvetica Neue"/>
                <a:ea typeface="Helvetica Neue"/>
                <a:cs typeface="Helvetica Neue"/>
                <a:sym typeface="Helvetica Neue"/>
              </a:rPr>
              <a:t>2</a:t>
            </a:r>
            <a:r>
              <a:rPr sz="4400" b="1" i="1">
                <a:solidFill>
                  <a:srgbClr val="FF2C79"/>
                </a:solidFill>
                <a:latin typeface="Helvetica Neue"/>
                <a:ea typeface="Helvetica Neue"/>
                <a:cs typeface="Helvetica Neue"/>
                <a:sym typeface="Helvetica Neue"/>
              </a:rPr>
              <a:t> &lt; 0?</a:t>
            </a:r>
            <a:r>
              <a:rPr sz="4400">
                <a:latin typeface="Helvetica Neue"/>
                <a:ea typeface="Helvetica Neue"/>
                <a:cs typeface="Helvetica Neue"/>
                <a:sym typeface="Helvetica Neue"/>
              </a:rPr>
              <a:t> </a:t>
            </a:r>
          </a:p>
        </p:txBody>
      </p:sp>
      <p:sp>
        <p:nvSpPr>
          <p:cNvPr id="843" name="Shape 843"/>
          <p:cNvSpPr/>
          <p:nvPr/>
        </p:nvSpPr>
        <p:spPr>
          <a:xfrm>
            <a:off x="1276349" y="70424"/>
            <a:ext cx="10452101" cy="168719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lvl="0" defTabSz="830862">
              <a:lnSpc>
                <a:spcPct val="90000"/>
              </a:lnSpc>
              <a:buClr>
                <a:srgbClr val="FFFED5"/>
              </a:buClr>
              <a:buFont typeface="Tahoma"/>
              <a:defRPr sz="1800"/>
            </a:pPr>
            <a:r>
              <a:rPr sz="4800" b="1">
                <a:solidFill>
                  <a:srgbClr val="2E467F"/>
                </a:solidFill>
                <a:latin typeface="Helvetica Neue"/>
                <a:ea typeface="Helvetica Neue"/>
                <a:cs typeface="Helvetica Neue"/>
                <a:sym typeface="Helvetica Neue"/>
              </a:rPr>
              <a:t>Electroweak Symmetry Breaking</a:t>
            </a:r>
            <a:br>
              <a:rPr sz="4800" b="1">
                <a:solidFill>
                  <a:srgbClr val="2E467F"/>
                </a:solidFill>
                <a:latin typeface="Helvetica Neue"/>
                <a:ea typeface="Helvetica Neue"/>
                <a:cs typeface="Helvetica Neue"/>
                <a:sym typeface="Helvetica Neue"/>
              </a:rPr>
            </a:br>
            <a:r>
              <a:rPr sz="3000" b="1">
                <a:solidFill>
                  <a:srgbClr val="2E467F"/>
                </a:solidFill>
                <a:latin typeface="Helvetica Neue"/>
                <a:ea typeface="Helvetica Neue"/>
                <a:cs typeface="Helvetica Neue"/>
                <a:sym typeface="Helvetica Neue"/>
              </a:rPr>
              <a:t>Mystery of something in the vacuum</a:t>
            </a:r>
            <a:br>
              <a:rPr sz="3000" b="1">
                <a:solidFill>
                  <a:srgbClr val="2E467F"/>
                </a:solidFill>
                <a:latin typeface="Helvetica Neue"/>
                <a:ea typeface="Helvetica Neue"/>
                <a:cs typeface="Helvetica Neue"/>
                <a:sym typeface="Helvetica Neue"/>
              </a:rPr>
            </a:br>
            <a:endParaRPr sz="3000" b="1">
              <a:solidFill>
                <a:srgbClr val="2E467F"/>
              </a:solidFill>
              <a:latin typeface="Helvetica Neue"/>
              <a:ea typeface="Helvetica Neue"/>
              <a:cs typeface="Helvetica Neue"/>
              <a:sym typeface="Helvetica Neue"/>
            </a:endParaRPr>
          </a:p>
        </p:txBody>
      </p:sp>
      <p:pic>
        <p:nvPicPr>
          <p:cNvPr id="844" name="droppedImage.pdf"/>
          <p:cNvPicPr/>
          <p:nvPr/>
        </p:nvPicPr>
        <p:blipFill>
          <a:blip r:embed="rId2">
            <a:extLst/>
          </a:blip>
          <a:stretch>
            <a:fillRect/>
          </a:stretch>
        </p:blipFill>
        <p:spPr>
          <a:xfrm>
            <a:off x="4270765" y="2590916"/>
            <a:ext cx="2082801" cy="513043"/>
          </a:xfrm>
          <a:prstGeom prst="rect">
            <a:avLst/>
          </a:prstGeom>
          <a:ln w="12700">
            <a:miter lim="400000"/>
          </a:ln>
        </p:spPr>
      </p:pic>
      <p:pic>
        <p:nvPicPr>
          <p:cNvPr id="845" name="droppedImage.pdf"/>
          <p:cNvPicPr/>
          <p:nvPr/>
        </p:nvPicPr>
        <p:blipFill>
          <a:blip r:embed="rId3">
            <a:extLst/>
          </a:blip>
          <a:stretch>
            <a:fillRect/>
          </a:stretch>
        </p:blipFill>
        <p:spPr>
          <a:xfrm>
            <a:off x="6596557" y="2591313"/>
            <a:ext cx="2286001" cy="512249"/>
          </a:xfrm>
          <a:prstGeom prst="rect">
            <a:avLst/>
          </a:prstGeom>
          <a:ln w="12700">
            <a:miter lim="400000"/>
          </a:ln>
        </p:spPr>
      </p:pic>
      <p:pic>
        <p:nvPicPr>
          <p:cNvPr id="846" name="pasted8.pdf"/>
          <p:cNvPicPr/>
          <p:nvPr/>
        </p:nvPicPr>
        <p:blipFill>
          <a:blip r:embed="rId4">
            <a:extLst/>
          </a:blip>
          <a:stretch>
            <a:fillRect/>
          </a:stretch>
        </p:blipFill>
        <p:spPr>
          <a:xfrm>
            <a:off x="10195156" y="6068546"/>
            <a:ext cx="2292774" cy="3404311"/>
          </a:xfrm>
          <a:prstGeom prst="rect">
            <a:avLst/>
          </a:prstGeom>
          <a:ln w="12700">
            <a:miter lim="400000"/>
          </a:ln>
        </p:spPr>
      </p:pic>
      <p:pic>
        <p:nvPicPr>
          <p:cNvPr id="847" name="pasted-image.pdf"/>
          <p:cNvPicPr/>
          <p:nvPr/>
        </p:nvPicPr>
        <p:blipFill>
          <a:blip r:embed="rId5">
            <a:extLst/>
          </a:blip>
          <a:stretch>
            <a:fillRect/>
          </a:stretch>
        </p:blipFill>
        <p:spPr>
          <a:xfrm>
            <a:off x="9747722" y="5518438"/>
            <a:ext cx="2956798" cy="552455"/>
          </a:xfrm>
          <a:prstGeom prst="rect">
            <a:avLst/>
          </a:prstGeom>
          <a:ln w="12700">
            <a:miter lim="400000"/>
          </a:ln>
        </p:spPr>
      </p:pic>
      <p:sp>
        <p:nvSpPr>
          <p:cNvPr id="848" name="Shape 848"/>
          <p:cNvSpPr/>
          <p:nvPr/>
        </p:nvSpPr>
        <p:spPr>
          <a:xfrm>
            <a:off x="10205439" y="1153553"/>
            <a:ext cx="1991755" cy="4226720"/>
          </a:xfrm>
          <a:prstGeom prst="roundRect">
            <a:avLst>
              <a:gd name="adj" fmla="val 6375"/>
            </a:avLst>
          </a:prstGeom>
          <a:solidFill>
            <a:srgbClr val="C6E6E9"/>
          </a:solidFill>
          <a:ln w="3175">
            <a:solidFill>
              <a:srgbClr val="C2E2E5"/>
            </a:solidFill>
            <a:round/>
          </a:ln>
          <a:effectLst>
            <a:outerShdw blurRad="25400" dist="12700" dir="5400000" rotWithShape="0">
              <a:srgbClr val="929292">
                <a:alpha val="34997"/>
              </a:srgbClr>
            </a:outerShdw>
          </a:effectLst>
        </p:spPr>
        <p:txBody>
          <a:bodyPr lIns="39687" tIns="39687" rIns="39687" bIns="39687" anchor="ctr"/>
          <a:lstStyle/>
          <a:p>
            <a:pPr marL="57799" marR="57799" lvl="0" algn="l" defTabSz="1012031">
              <a:defRPr sz="2600">
                <a:uFill>
                  <a:solidFill/>
                </a:uFill>
                <a:latin typeface="Arial"/>
                <a:ea typeface="Arial"/>
                <a:cs typeface="Arial"/>
                <a:sym typeface="Arial"/>
              </a:defRPr>
            </a:pPr>
            <a:endParaRPr/>
          </a:p>
        </p:txBody>
      </p:sp>
      <p:pic>
        <p:nvPicPr>
          <p:cNvPr id="849" name="VV2Vg&lt;X&gt;X.pdf"/>
          <p:cNvPicPr/>
          <p:nvPr/>
        </p:nvPicPr>
        <p:blipFill>
          <a:blip r:embed="rId6">
            <a:extLst/>
          </a:blip>
          <a:stretch>
            <a:fillRect/>
          </a:stretch>
        </p:blipFill>
        <p:spPr>
          <a:xfrm>
            <a:off x="10526629" y="3098240"/>
            <a:ext cx="1200548" cy="868089"/>
          </a:xfrm>
          <a:prstGeom prst="rect">
            <a:avLst/>
          </a:prstGeom>
          <a:ln w="12700">
            <a:miter lim="400000"/>
          </a:ln>
        </p:spPr>
      </p:pic>
      <p:grpSp>
        <p:nvGrpSpPr>
          <p:cNvPr id="852" name="Group 852"/>
          <p:cNvGrpSpPr/>
          <p:nvPr/>
        </p:nvGrpSpPr>
        <p:grpSpPr>
          <a:xfrm>
            <a:off x="10705223" y="1312303"/>
            <a:ext cx="992188" cy="992188"/>
            <a:chOff x="0" y="0"/>
            <a:chExt cx="992187" cy="992187"/>
          </a:xfrm>
        </p:grpSpPr>
        <p:sp>
          <p:nvSpPr>
            <p:cNvPr id="850" name="Shape 850"/>
            <p:cNvSpPr/>
            <p:nvPr/>
          </p:nvSpPr>
          <p:spPr>
            <a:xfrm>
              <a:off x="0" y="0"/>
              <a:ext cx="992188" cy="99218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127000" cap="flat">
              <a:solidFill>
                <a:srgbClr val="FF2600">
                  <a:alpha val="48000"/>
                </a:srgbClr>
              </a:solidFill>
              <a:prstDash val="solid"/>
              <a:round/>
            </a:ln>
            <a:effectLst/>
          </p:spPr>
          <p:txBody>
            <a:bodyPr wrap="square" lIns="39687" tIns="39687" rIns="39687" bIns="39687" numCol="1" anchor="ctr">
              <a:noAutofit/>
            </a:bodyPr>
            <a:lstStyle/>
            <a:p>
              <a:pPr marL="45155" marR="45155" lvl="0" algn="l" defTabSz="793750">
                <a:defRPr sz="2000">
                  <a:solidFill>
                    <a:srgbClr val="FFFFFF"/>
                  </a:solidFill>
                  <a:uFill>
                    <a:solidFill>
                      <a:srgbClr val="FFFFFF"/>
                    </a:solidFill>
                  </a:uFill>
                  <a:latin typeface="Tahoma"/>
                  <a:ea typeface="Tahoma"/>
                  <a:cs typeface="Tahoma"/>
                  <a:sym typeface="Tahoma"/>
                </a:defRPr>
              </a:pPr>
              <a:endParaRPr/>
            </a:p>
          </p:txBody>
        </p:sp>
        <p:sp>
          <p:nvSpPr>
            <p:cNvPr id="851" name="Shape 851"/>
            <p:cNvSpPr/>
            <p:nvPr/>
          </p:nvSpPr>
          <p:spPr>
            <a:xfrm>
              <a:off x="138906" y="138906"/>
              <a:ext cx="708689" cy="708689"/>
            </a:xfrm>
            <a:prstGeom prst="line">
              <a:avLst/>
            </a:prstGeom>
            <a:noFill/>
            <a:ln w="127000" cap="flat">
              <a:solidFill>
                <a:srgbClr val="FF2600">
                  <a:alpha val="48000"/>
                </a:srgbClr>
              </a:solidFill>
              <a:prstDash val="solid"/>
              <a:round/>
            </a:ln>
            <a:effectLst/>
          </p:spPr>
          <p:txBody>
            <a:bodyPr wrap="square" lIns="39687" tIns="39687" rIns="39687" bIns="39687" numCol="1" anchor="ctr">
              <a:noAutofit/>
            </a:bodyPr>
            <a:lstStyle/>
            <a:p>
              <a:pPr lvl="0" algn="l" defTabSz="457200">
                <a:defRPr sz="900"/>
              </a:pPr>
              <a:endParaRPr/>
            </a:p>
          </p:txBody>
        </p:sp>
      </p:grpSp>
      <p:pic>
        <p:nvPicPr>
          <p:cNvPr id="853" name="VV2VgX.pdf"/>
          <p:cNvPicPr/>
          <p:nvPr/>
        </p:nvPicPr>
        <p:blipFill>
          <a:blip r:embed="rId7">
            <a:extLst/>
          </a:blip>
          <a:stretch>
            <a:fillRect/>
          </a:stretch>
        </p:blipFill>
        <p:spPr>
          <a:xfrm>
            <a:off x="10536551" y="1441287"/>
            <a:ext cx="1058475" cy="912814"/>
          </a:xfrm>
          <a:prstGeom prst="rect">
            <a:avLst/>
          </a:prstGeom>
          <a:ln w="12700">
            <a:miter lim="400000"/>
          </a:ln>
        </p:spPr>
      </p:pic>
      <p:pic>
        <p:nvPicPr>
          <p:cNvPr id="854" name="VV&lt;X&gt;2Vg&lt;X&gt;.pdf"/>
          <p:cNvPicPr/>
          <p:nvPr/>
        </p:nvPicPr>
        <p:blipFill>
          <a:blip r:embed="rId8">
            <a:extLst/>
          </a:blip>
          <a:stretch>
            <a:fillRect/>
          </a:stretch>
        </p:blipFill>
        <p:spPr>
          <a:xfrm>
            <a:off x="10526629" y="4427772"/>
            <a:ext cx="1207514" cy="873126"/>
          </a:xfrm>
          <a:prstGeom prst="rect">
            <a:avLst/>
          </a:prstGeom>
          <a:ln w="12700">
            <a:miter lim="400000"/>
          </a:ln>
        </p:spPr>
      </p:pic>
      <p:sp>
        <p:nvSpPr>
          <p:cNvPr id="855" name="Shape 855"/>
          <p:cNvSpPr/>
          <p:nvPr/>
        </p:nvSpPr>
        <p:spPr>
          <a:xfrm>
            <a:off x="11253836" y="2332669"/>
            <a:ext cx="517263" cy="241301"/>
          </a:xfrm>
          <a:prstGeom prst="rect">
            <a:avLst/>
          </a:prstGeom>
          <a:ln w="12700">
            <a:miter lim="400000"/>
          </a:ln>
          <a:extLst>
            <a:ext uri="{C572A759-6A51-4108-AA02-DFA0A04FC94B}">
              <ma14:wrappingTextBoxFlag xmlns:ma14="http://schemas.microsoft.com/office/mac/drawingml/2011/main" val="1"/>
            </a:ext>
          </a:extLst>
        </p:spPr>
        <p:txBody>
          <a:bodyPr wrap="none" lIns="39687" tIns="39687" rIns="39687" bIns="39687" anchor="ctr">
            <a:spAutoFit/>
          </a:bodyPr>
          <a:lstStyle>
            <a:lvl1pPr>
              <a:defRPr sz="1000">
                <a:latin typeface="Helvetica Neue"/>
                <a:ea typeface="Helvetica Neue"/>
                <a:cs typeface="Helvetica Neue"/>
                <a:sym typeface="Helvetica Neue"/>
              </a:defRPr>
            </a:lvl1pPr>
          </a:lstStyle>
          <a:p>
            <a:pPr lvl="0">
              <a:defRPr sz="1800"/>
            </a:pPr>
            <a:r>
              <a:rPr sz="1000"/>
              <a:t>V=W/Z</a:t>
            </a:r>
          </a:p>
        </p:txBody>
      </p:sp>
      <p:sp>
        <p:nvSpPr>
          <p:cNvPr id="856" name="Shape 856"/>
          <p:cNvSpPr/>
          <p:nvPr/>
        </p:nvSpPr>
        <p:spPr>
          <a:xfrm rot="5400000">
            <a:off x="10883817" y="2691444"/>
            <a:ext cx="674688" cy="248047"/>
          </a:xfrm>
          <a:prstGeom prst="rightArrow">
            <a:avLst>
              <a:gd name="adj1" fmla="val 32000"/>
              <a:gd name="adj2" fmla="val 225280"/>
            </a:avLst>
          </a:prstGeom>
          <a:solidFill>
            <a:srgbClr val="2E467F"/>
          </a:solidFill>
          <a:ln w="12700">
            <a:miter lim="400000"/>
          </a:ln>
        </p:spPr>
        <p:txBody>
          <a:bodyPr lIns="39687" tIns="39687" rIns="39687" bIns="39687" anchor="ctr"/>
          <a:lstStyle/>
          <a:p>
            <a:pPr lvl="0">
              <a:defRPr sz="2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857" name="Shape 857"/>
          <p:cNvSpPr/>
          <p:nvPr/>
        </p:nvSpPr>
        <p:spPr>
          <a:xfrm rot="5400000">
            <a:off x="10888777" y="4035858"/>
            <a:ext cx="674689" cy="248048"/>
          </a:xfrm>
          <a:prstGeom prst="rightArrow">
            <a:avLst>
              <a:gd name="adj1" fmla="val 32000"/>
              <a:gd name="adj2" fmla="val 225280"/>
            </a:avLst>
          </a:prstGeom>
          <a:solidFill>
            <a:srgbClr val="2E467F"/>
          </a:solidFill>
          <a:ln w="12700">
            <a:miter lim="400000"/>
          </a:ln>
        </p:spPr>
        <p:txBody>
          <a:bodyPr lIns="39687" tIns="39687" rIns="39687" bIns="39687" anchor="ctr"/>
          <a:lstStyle/>
          <a:p>
            <a:pPr lvl="0">
              <a:defRPr sz="2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Tree>
  </p:cSld>
  <p:clrMapOvr>
    <a:masterClrMapping/>
  </p:clrMapOvr>
  <p:transition xmlns:p14="http://schemas.microsoft.com/office/powerpoint/2010/mai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9" name="droppedImage.png"/>
          <p:cNvPicPr/>
          <p:nvPr/>
        </p:nvPicPr>
        <p:blipFill>
          <a:blip r:embed="rId2">
            <a:extLst/>
          </a:blip>
          <a:stretch>
            <a:fillRect/>
          </a:stretch>
        </p:blipFill>
        <p:spPr>
          <a:xfrm>
            <a:off x="419100" y="1716168"/>
            <a:ext cx="5348454" cy="5562601"/>
          </a:xfrm>
          <a:prstGeom prst="rect">
            <a:avLst/>
          </a:prstGeom>
          <a:ln w="12700">
            <a:miter lim="400000"/>
          </a:ln>
        </p:spPr>
      </p:pic>
      <p:sp>
        <p:nvSpPr>
          <p:cNvPr id="2290" name="Shape 2290"/>
          <p:cNvSpPr>
            <a:spLocks noGrp="1"/>
          </p:cNvSpPr>
          <p:nvPr>
            <p:ph type="title"/>
          </p:nvPr>
        </p:nvSpPr>
        <p:spPr>
          <a:xfrm>
            <a:off x="1270000" y="101600"/>
            <a:ext cx="10452101" cy="901701"/>
          </a:xfrm>
          <a:prstGeom prst="rect">
            <a:avLst/>
          </a:prstGeom>
        </p:spPr>
        <p:txBody>
          <a:bodyPr/>
          <a:lstStyle/>
          <a:p>
            <a:pPr lvl="0">
              <a:defRPr sz="1800" b="0"/>
            </a:pPr>
            <a:r>
              <a:rPr sz="6400" b="1"/>
              <a:t>Two-Fermion Processes</a:t>
            </a:r>
          </a:p>
        </p:txBody>
      </p:sp>
      <p:sp>
        <p:nvSpPr>
          <p:cNvPr id="2291" name="Shape 2291"/>
          <p:cNvSpPr>
            <a:spLocks noGrp="1"/>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110</a:t>
            </a:fld>
            <a:endParaRPr sz="1200"/>
          </a:p>
        </p:txBody>
      </p:sp>
      <p:sp>
        <p:nvSpPr>
          <p:cNvPr id="2292" name="Shape 2292"/>
          <p:cNvSpPr/>
          <p:nvPr/>
        </p:nvSpPr>
        <p:spPr>
          <a:xfrm>
            <a:off x="4954952" y="1123950"/>
            <a:ext cx="3085302" cy="546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sz="2800">
                <a:latin typeface="Helvetica Neue"/>
                <a:ea typeface="Helvetica Neue"/>
                <a:cs typeface="Helvetica Neue"/>
                <a:sym typeface="Helvetica Neue"/>
              </a:defRPr>
            </a:lvl1pPr>
          </a:lstStyle>
          <a:p>
            <a:pPr lvl="0">
              <a:defRPr sz="1800"/>
            </a:pPr>
            <a:r>
              <a:rPr sz="2800"/>
              <a:t>Z’ Search / Study</a:t>
            </a:r>
          </a:p>
        </p:txBody>
      </p:sp>
      <p:sp>
        <p:nvSpPr>
          <p:cNvPr id="2293" name="Shape 2293"/>
          <p:cNvSpPr/>
          <p:nvPr/>
        </p:nvSpPr>
        <p:spPr>
          <a:xfrm>
            <a:off x="800100" y="1714500"/>
            <a:ext cx="1825824" cy="279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atin typeface="Helvetica"/>
                <a:ea typeface="Helvetica"/>
                <a:cs typeface="Helvetica"/>
                <a:sym typeface="Helvetica"/>
              </a:defRPr>
            </a:lvl1pPr>
          </a:lstStyle>
          <a:p>
            <a:pPr lvl="0">
              <a:defRPr sz="1800"/>
            </a:pPr>
            <a:r>
              <a:rPr sz="1100"/>
              <a:t>arXiv:0912.2806 [hep-ph]</a:t>
            </a:r>
          </a:p>
        </p:txBody>
      </p:sp>
      <p:pic>
        <p:nvPicPr>
          <p:cNvPr id="2294" name="droppedImage.png"/>
          <p:cNvPicPr/>
          <p:nvPr/>
        </p:nvPicPr>
        <p:blipFill>
          <a:blip r:embed="rId3">
            <a:extLst/>
          </a:blip>
          <a:stretch>
            <a:fillRect/>
          </a:stretch>
        </p:blipFill>
        <p:spPr>
          <a:xfrm>
            <a:off x="7861300" y="1811962"/>
            <a:ext cx="4660900" cy="5450884"/>
          </a:xfrm>
          <a:prstGeom prst="rect">
            <a:avLst/>
          </a:prstGeom>
          <a:ln w="12700">
            <a:miter lim="400000"/>
          </a:ln>
        </p:spPr>
      </p:pic>
      <p:sp>
        <p:nvSpPr>
          <p:cNvPr id="2295" name="Shape 2295"/>
          <p:cNvSpPr/>
          <p:nvPr/>
        </p:nvSpPr>
        <p:spPr>
          <a:xfrm>
            <a:off x="11176000" y="1612900"/>
            <a:ext cx="1213247" cy="279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atin typeface="Helvetica"/>
                <a:ea typeface="Helvetica"/>
                <a:cs typeface="Helvetica"/>
                <a:sym typeface="Helvetica"/>
              </a:defRPr>
            </a:lvl1pPr>
          </a:lstStyle>
          <a:p>
            <a:pPr lvl="0">
              <a:defRPr sz="1800"/>
            </a:pPr>
            <a:r>
              <a:rPr sz="1100"/>
              <a:t>hep-ph/0511335</a:t>
            </a:r>
          </a:p>
        </p:txBody>
      </p:sp>
      <p:sp>
        <p:nvSpPr>
          <p:cNvPr id="2296" name="Shape 2296"/>
          <p:cNvSpPr/>
          <p:nvPr/>
        </p:nvSpPr>
        <p:spPr>
          <a:xfrm>
            <a:off x="10845800" y="2419350"/>
            <a:ext cx="1073994" cy="406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600">
                <a:latin typeface="Helvetica"/>
                <a:ea typeface="Helvetica"/>
                <a:cs typeface="Helvetica"/>
                <a:sym typeface="Helvetica"/>
              </a:defRPr>
            </a:lvl1pPr>
          </a:lstStyle>
          <a:p>
            <a:pPr lvl="0">
              <a:defRPr sz="1800"/>
            </a:pPr>
            <a:r>
              <a:rPr sz="1600"/>
              <a:t>Z’(2TeV)</a:t>
            </a:r>
          </a:p>
        </p:txBody>
      </p:sp>
      <p:sp>
        <p:nvSpPr>
          <p:cNvPr id="2297" name="Shape 2297"/>
          <p:cNvSpPr/>
          <p:nvPr/>
        </p:nvSpPr>
        <p:spPr>
          <a:xfrm>
            <a:off x="9575800" y="6953250"/>
            <a:ext cx="2284711" cy="406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600">
                <a:latin typeface="Helvetica"/>
                <a:ea typeface="Helvetica"/>
                <a:cs typeface="Helvetica"/>
                <a:sym typeface="Helvetica"/>
              </a:defRPr>
            </a:lvl1pPr>
          </a:lstStyle>
          <a:p>
            <a:pPr lvl="0">
              <a:defRPr sz="1800"/>
            </a:pPr>
            <a:r>
              <a:rPr sz="1600"/>
              <a:t>1ab^-1 @ 500 GeV</a:t>
            </a:r>
          </a:p>
        </p:txBody>
      </p:sp>
      <p:sp>
        <p:nvSpPr>
          <p:cNvPr id="2298" name="Shape 2298"/>
          <p:cNvSpPr/>
          <p:nvPr/>
        </p:nvSpPr>
        <p:spPr>
          <a:xfrm>
            <a:off x="645610" y="8131528"/>
            <a:ext cx="11899901"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defRPr sz="2400">
                <a:latin typeface="Helvetica Neue"/>
                <a:ea typeface="Helvetica Neue"/>
                <a:cs typeface="Helvetica Neue"/>
                <a:sym typeface="Helvetica Neue"/>
              </a:defRPr>
            </a:lvl1pPr>
          </a:lstStyle>
          <a:p>
            <a:pPr lvl="0">
              <a:defRPr sz="1800"/>
            </a:pPr>
            <a:r>
              <a:rPr sz="2400"/>
              <a:t>ILC’s Model ID capability is expected to exceed that of LHC even if we cannot hit the Z’ pole.</a:t>
            </a:r>
          </a:p>
        </p:txBody>
      </p:sp>
      <p:sp>
        <p:nvSpPr>
          <p:cNvPr id="2299" name="Shape 2299"/>
          <p:cNvSpPr/>
          <p:nvPr/>
        </p:nvSpPr>
        <p:spPr>
          <a:xfrm>
            <a:off x="3073400" y="9067800"/>
            <a:ext cx="8864600" cy="330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lnSpc>
                <a:spcPct val="110000"/>
              </a:lnSpc>
              <a:spcBef>
                <a:spcPts val="600"/>
              </a:spcBef>
              <a:buClr>
                <a:srgbClr val="FFFED5"/>
              </a:buClr>
              <a:buFont typeface="Tahoma"/>
              <a:tabLst>
                <a:tab pos="749300" algn="l"/>
                <a:tab pos="1016000" algn="l"/>
              </a:tabLst>
              <a:defRPr sz="2000">
                <a:solidFill>
                  <a:srgbClr val="FF2C79"/>
                </a:solidFill>
                <a:uFill>
                  <a:solidFill>
                    <a:srgbClr val="FF2C79"/>
                  </a:solidFill>
                </a:uFill>
                <a:latin typeface="Helvetica Neue"/>
                <a:ea typeface="Helvetica Neue"/>
                <a:cs typeface="Helvetica Neue"/>
                <a:sym typeface="Helvetica Neue"/>
              </a:defRPr>
            </a:lvl1pPr>
          </a:lstStyle>
          <a:p>
            <a:pPr lvl="0">
              <a:defRPr sz="1800">
                <a:solidFill>
                  <a:srgbClr val="000000"/>
                </a:solidFill>
                <a:uFillTx/>
              </a:defRPr>
            </a:pPr>
            <a:r>
              <a:rPr sz="2000">
                <a:solidFill>
                  <a:srgbClr val="FF2C79"/>
                </a:solidFill>
                <a:uFill>
                  <a:solidFill>
                    <a:srgbClr val="FF2C79"/>
                  </a:solidFill>
                </a:uFill>
              </a:rPr>
              <a:t>Beam polarization is essential to sort out various possibilities. </a:t>
            </a:r>
          </a:p>
        </p:txBody>
      </p:sp>
      <p:pic>
        <p:nvPicPr>
          <p:cNvPr id="2300" name="droppedImage.png"/>
          <p:cNvPicPr/>
          <p:nvPr/>
        </p:nvPicPr>
        <p:blipFill>
          <a:blip r:embed="rId4">
            <a:extLst/>
          </a:blip>
          <a:stretch>
            <a:fillRect/>
          </a:stretch>
        </p:blipFill>
        <p:spPr>
          <a:xfrm>
            <a:off x="647700" y="7188073"/>
            <a:ext cx="6096001" cy="901828"/>
          </a:xfrm>
          <a:prstGeom prst="rect">
            <a:avLst/>
          </a:prstGeom>
          <a:ln w="12700">
            <a:miter lim="400000"/>
          </a:ln>
        </p:spPr>
      </p:pic>
    </p:spTree>
  </p:cSld>
  <p:clrMapOvr>
    <a:masterClrMapping/>
  </p:clrMapOvr>
  <p:transition xmlns:p14="http://schemas.microsoft.com/office/powerpoint/2010/mai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2" name="droppedImage.png"/>
          <p:cNvPicPr/>
          <p:nvPr/>
        </p:nvPicPr>
        <p:blipFill>
          <a:blip r:embed="rId2">
            <a:extLst/>
          </a:blip>
          <a:stretch>
            <a:fillRect/>
          </a:stretch>
        </p:blipFill>
        <p:spPr>
          <a:xfrm>
            <a:off x="996768" y="1803400"/>
            <a:ext cx="10998564" cy="7442200"/>
          </a:xfrm>
          <a:prstGeom prst="rect">
            <a:avLst/>
          </a:prstGeom>
          <a:ln w="12700">
            <a:miter lim="400000"/>
          </a:ln>
        </p:spPr>
      </p:pic>
      <p:sp>
        <p:nvSpPr>
          <p:cNvPr id="2303" name="Shape 2303"/>
          <p:cNvSpPr>
            <a:spLocks noGrp="1"/>
          </p:cNvSpPr>
          <p:nvPr>
            <p:ph type="title"/>
          </p:nvPr>
        </p:nvSpPr>
        <p:spPr>
          <a:xfrm>
            <a:off x="1270000" y="101600"/>
            <a:ext cx="10452101" cy="901701"/>
          </a:xfrm>
          <a:prstGeom prst="rect">
            <a:avLst/>
          </a:prstGeom>
        </p:spPr>
        <p:txBody>
          <a:bodyPr/>
          <a:lstStyle/>
          <a:p>
            <a:pPr lvl="0">
              <a:defRPr sz="1800" b="0"/>
            </a:pPr>
            <a:r>
              <a:rPr sz="6400" b="1"/>
              <a:t>Two-Fermion Processes</a:t>
            </a:r>
          </a:p>
        </p:txBody>
      </p:sp>
      <p:sp>
        <p:nvSpPr>
          <p:cNvPr id="2304" name="Shape 2304"/>
          <p:cNvSpPr/>
          <p:nvPr/>
        </p:nvSpPr>
        <p:spPr>
          <a:xfrm>
            <a:off x="5110211" y="1123950"/>
            <a:ext cx="2774784" cy="546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sz="2800">
                <a:latin typeface="Helvetica Neue"/>
                <a:ea typeface="Helvetica Neue"/>
                <a:cs typeface="Helvetica Neue"/>
                <a:sym typeface="Helvetica Neue"/>
              </a:defRPr>
            </a:lvl1pPr>
          </a:lstStyle>
          <a:p>
            <a:pPr lvl="0">
              <a:defRPr sz="1800"/>
            </a:pPr>
            <a:r>
              <a:rPr sz="2800"/>
              <a:t>Compositeness</a:t>
            </a:r>
          </a:p>
        </p:txBody>
      </p:sp>
      <p:sp>
        <p:nvSpPr>
          <p:cNvPr id="2305" name="Shape 2305"/>
          <p:cNvSpPr/>
          <p:nvPr/>
        </p:nvSpPr>
        <p:spPr>
          <a:xfrm>
            <a:off x="4050070" y="8997244"/>
            <a:ext cx="8864601" cy="330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lnSpc>
                <a:spcPct val="110000"/>
              </a:lnSpc>
              <a:spcBef>
                <a:spcPts val="600"/>
              </a:spcBef>
              <a:buClr>
                <a:srgbClr val="FFFED5"/>
              </a:buClr>
              <a:buFont typeface="Tahoma"/>
              <a:tabLst>
                <a:tab pos="749300" algn="l"/>
                <a:tab pos="1016000" algn="l"/>
              </a:tabLst>
              <a:defRPr sz="2000">
                <a:solidFill>
                  <a:srgbClr val="FF2C79"/>
                </a:solidFill>
                <a:uFill>
                  <a:solidFill>
                    <a:srgbClr val="FF2C79"/>
                  </a:solidFill>
                </a:uFill>
                <a:latin typeface="Helvetica Neue"/>
                <a:ea typeface="Helvetica Neue"/>
                <a:cs typeface="Helvetica Neue"/>
                <a:sym typeface="Helvetica Neue"/>
              </a:defRPr>
            </a:lvl1pPr>
          </a:lstStyle>
          <a:p>
            <a:pPr lvl="0">
              <a:defRPr sz="1800">
                <a:solidFill>
                  <a:srgbClr val="000000"/>
                </a:solidFill>
                <a:uFillTx/>
              </a:defRPr>
            </a:pPr>
            <a:r>
              <a:rPr sz="2000">
                <a:solidFill>
                  <a:srgbClr val="FF2C79"/>
                </a:solidFill>
                <a:uFill>
                  <a:solidFill>
                    <a:srgbClr val="FF2C79"/>
                  </a:solidFill>
                </a:uFill>
              </a:rPr>
              <a:t>Beam polarization is essential to sort out various possibilities. </a:t>
            </a:r>
          </a:p>
        </p:txBody>
      </p:sp>
      <p:sp>
        <p:nvSpPr>
          <p:cNvPr id="2306" name="Shape 2306"/>
          <p:cNvSpPr/>
          <p:nvPr/>
        </p:nvSpPr>
        <p:spPr>
          <a:xfrm>
            <a:off x="10045700" y="1638300"/>
            <a:ext cx="2138735" cy="279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Helvetica"/>
                <a:ea typeface="Helvetica"/>
                <a:cs typeface="Helvetica"/>
                <a:sym typeface="Helvetica"/>
              </a:defRPr>
            </a:lvl1pPr>
          </a:lstStyle>
          <a:p>
            <a:pPr lvl="0">
              <a:defRPr sz="1800"/>
            </a:pPr>
            <a:r>
              <a:rPr sz="1100"/>
              <a:t>S. Riemann, LC-TH-2001-007</a:t>
            </a:r>
          </a:p>
        </p:txBody>
      </p:sp>
    </p:spTree>
  </p:cSld>
  <p:clrMapOvr>
    <a:masterClrMapping/>
  </p:clrMapOvr>
  <p:transition xmlns:p14="http://schemas.microsoft.com/office/powerpoint/2010/mai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 name="Shape 2308"/>
          <p:cNvSpPr>
            <a:spLocks noGrp="1"/>
          </p:cNvSpPr>
          <p:nvPr>
            <p:ph type="title"/>
          </p:nvPr>
        </p:nvSpPr>
        <p:spPr>
          <a:prstGeom prst="rect">
            <a:avLst/>
          </a:prstGeom>
        </p:spPr>
        <p:txBody>
          <a:bodyPr/>
          <a:lstStyle/>
          <a:p>
            <a:pPr lvl="0">
              <a:defRPr sz="1800" b="0"/>
            </a:pPr>
            <a:r>
              <a:rPr sz="8000" b="1"/>
              <a:t>HL-ILC ?</a:t>
            </a:r>
          </a:p>
        </p:txBody>
      </p:sp>
      <p:sp>
        <p:nvSpPr>
          <p:cNvPr id="2309" name="Shape 2309"/>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600"/>
              <a:t>112</a:t>
            </a:fld>
            <a:endParaRPr sz="1600"/>
          </a:p>
        </p:txBody>
      </p:sp>
    </p:spTree>
  </p:cSld>
  <p:clrMapOvr>
    <a:masterClrMapping/>
  </p:clrMapOvr>
  <p:transition xmlns:p14="http://schemas.microsoft.com/office/powerpoint/2010/mai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1" name="droppedImage.png"/>
          <p:cNvPicPr/>
          <p:nvPr/>
        </p:nvPicPr>
        <p:blipFill>
          <a:blip r:embed="rId2">
            <a:extLst/>
          </a:blip>
          <a:stretch>
            <a:fillRect/>
          </a:stretch>
        </p:blipFill>
        <p:spPr>
          <a:xfrm>
            <a:off x="1492249" y="1333142"/>
            <a:ext cx="10083802" cy="6045558"/>
          </a:xfrm>
          <a:prstGeom prst="rect">
            <a:avLst/>
          </a:prstGeom>
          <a:ln w="12700">
            <a:miter lim="400000"/>
          </a:ln>
        </p:spPr>
      </p:pic>
      <p:sp>
        <p:nvSpPr>
          <p:cNvPr id="2312" name="Shape 2312"/>
          <p:cNvSpPr>
            <a:spLocks noGrp="1"/>
          </p:cNvSpPr>
          <p:nvPr>
            <p:ph type="title"/>
          </p:nvPr>
        </p:nvSpPr>
        <p:spPr>
          <a:xfrm>
            <a:off x="1270000" y="12700"/>
            <a:ext cx="10452101" cy="1028701"/>
          </a:xfrm>
          <a:prstGeom prst="rect">
            <a:avLst/>
          </a:prstGeom>
        </p:spPr>
        <p:txBody>
          <a:bodyPr/>
          <a:lstStyle/>
          <a:p>
            <a:pPr lvl="0">
              <a:defRPr sz="1800" b="0"/>
            </a:pPr>
            <a:r>
              <a:rPr sz="6400" b="1"/>
              <a:t>ILC Stages and Upgrades</a:t>
            </a:r>
          </a:p>
        </p:txBody>
      </p:sp>
      <p:sp>
        <p:nvSpPr>
          <p:cNvPr id="2313" name="Shape 2313"/>
          <p:cNvSpPr>
            <a:spLocks noGrp="1"/>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113</a:t>
            </a:fld>
            <a:endParaRPr sz="1200"/>
          </a:p>
        </p:txBody>
      </p:sp>
      <p:sp>
        <p:nvSpPr>
          <p:cNvPr id="2314" name="Shape 2314"/>
          <p:cNvSpPr/>
          <p:nvPr/>
        </p:nvSpPr>
        <p:spPr>
          <a:xfrm>
            <a:off x="4099930" y="7562850"/>
            <a:ext cx="2502685" cy="12065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3400">
                <a:solidFill>
                  <a:srgbClr val="FF2600"/>
                </a:solidFill>
                <a:latin typeface="Helvetica Neue Medium"/>
                <a:ea typeface="Helvetica Neue Medium"/>
                <a:cs typeface="Helvetica Neue Medium"/>
                <a:sym typeface="Helvetica Neue Medium"/>
              </a:rPr>
              <a:t>x4 upgrade</a:t>
            </a:r>
          </a:p>
          <a:p>
            <a:pPr lvl="0">
              <a:defRPr sz="1800"/>
            </a:pPr>
            <a:r>
              <a:rPr sz="3400">
                <a:solidFill>
                  <a:srgbClr val="FF2600"/>
                </a:solidFill>
                <a:latin typeface="Helvetica Neue Medium"/>
                <a:ea typeface="Helvetica Neue Medium"/>
                <a:cs typeface="Helvetica Neue Medium"/>
                <a:sym typeface="Helvetica Neue Medium"/>
              </a:rPr>
              <a:t>@250GeV</a:t>
            </a:r>
          </a:p>
        </p:txBody>
      </p:sp>
      <p:sp>
        <p:nvSpPr>
          <p:cNvPr id="2315" name="Shape 2315"/>
          <p:cNvSpPr/>
          <p:nvPr/>
        </p:nvSpPr>
        <p:spPr>
          <a:xfrm flipV="1">
            <a:off x="6873825" y="6405437"/>
            <a:ext cx="2571003" cy="1389404"/>
          </a:xfrm>
          <a:prstGeom prst="line">
            <a:avLst/>
          </a:prstGeom>
          <a:ln w="25400">
            <a:solidFill>
              <a:srgbClr val="FF2600"/>
            </a:solidFill>
            <a:miter lim="400000"/>
            <a:headEnd type="stealth"/>
          </a:ln>
        </p:spPr>
        <p:txBody>
          <a:bodyPr lIns="0" tIns="0" rIns="0" bIns="0" anchor="ctr"/>
          <a:lstStyle/>
          <a:p>
            <a:pPr lvl="0" algn="l" defTabSz="457200">
              <a:defRPr sz="1100"/>
            </a:pPr>
            <a:endParaRPr/>
          </a:p>
        </p:txBody>
      </p:sp>
      <p:sp>
        <p:nvSpPr>
          <p:cNvPr id="2316" name="Shape 2316"/>
          <p:cNvSpPr/>
          <p:nvPr/>
        </p:nvSpPr>
        <p:spPr>
          <a:xfrm>
            <a:off x="3848100" y="7569200"/>
            <a:ext cx="3009900" cy="1219200"/>
          </a:xfrm>
          <a:prstGeom prst="rect">
            <a:avLst/>
          </a:prstGeom>
          <a:ln w="12700">
            <a:solidFill>
              <a:srgbClr val="FF2600"/>
            </a:solidFill>
            <a:miter lim="400000"/>
          </a:ln>
        </p:spPr>
        <p:txBody>
          <a:bodyPr lIns="0" tIns="0" rIns="0" bIns="0" anchor="ctr"/>
          <a:lstStyle/>
          <a:p>
            <a:pPr lvl="0">
              <a:defRPr sz="34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2317" name="Shape 2317"/>
          <p:cNvSpPr/>
          <p:nvPr/>
        </p:nvSpPr>
        <p:spPr>
          <a:xfrm>
            <a:off x="5397500" y="8953500"/>
            <a:ext cx="6284265"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647700">
              <a:buClr>
                <a:srgbClr val="000000"/>
              </a:buClr>
              <a:defRPr sz="2200">
                <a:solidFill>
                  <a:srgbClr val="FF2C79"/>
                </a:solidFill>
                <a:uFill>
                  <a:solidFill>
                    <a:srgbClr val="FF2C79"/>
                  </a:solidFill>
                </a:uFill>
                <a:latin typeface="Helvetica Neue"/>
                <a:ea typeface="Helvetica Neue"/>
                <a:cs typeface="Helvetica Neue"/>
                <a:sym typeface="Helvetica Neue"/>
              </a:defRPr>
            </a:lvl1pPr>
          </a:lstStyle>
          <a:p>
            <a:pPr lvl="0">
              <a:defRPr sz="1800">
                <a:solidFill>
                  <a:srgbClr val="000000"/>
                </a:solidFill>
                <a:uFillTx/>
              </a:defRPr>
            </a:pPr>
            <a:r>
              <a:rPr sz="2200">
                <a:solidFill>
                  <a:srgbClr val="FF2C79"/>
                </a:solidFill>
                <a:uFill>
                  <a:solidFill>
                    <a:srgbClr val="FF2C79"/>
                  </a:solidFill>
                </a:uFill>
              </a:rPr>
              <a:t>The current ILC design is rather conservative!</a:t>
            </a:r>
          </a:p>
        </p:txBody>
      </p:sp>
      <p:sp>
        <p:nvSpPr>
          <p:cNvPr id="2318" name="Shape 2318"/>
          <p:cNvSpPr/>
          <p:nvPr/>
        </p:nvSpPr>
        <p:spPr>
          <a:xfrm>
            <a:off x="7632700" y="7950200"/>
            <a:ext cx="4472564"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647700">
              <a:buClr>
                <a:srgbClr val="000000"/>
              </a:buClr>
              <a:defRPr sz="2200">
                <a:solidFill>
                  <a:srgbClr val="0433FF"/>
                </a:solidFill>
                <a:uFill>
                  <a:solidFill>
                    <a:srgbClr val="0433FF"/>
                  </a:solidFill>
                </a:uFill>
                <a:latin typeface="Helvetica Neue"/>
                <a:ea typeface="Helvetica Neue"/>
                <a:cs typeface="Helvetica Neue"/>
                <a:sym typeface="Helvetica Neue"/>
              </a:defRPr>
            </a:lvl1pPr>
          </a:lstStyle>
          <a:p>
            <a:pPr lvl="0">
              <a:defRPr sz="1800">
                <a:solidFill>
                  <a:srgbClr val="000000"/>
                </a:solidFill>
                <a:uFillTx/>
              </a:defRPr>
            </a:pPr>
            <a:r>
              <a:rPr sz="2200">
                <a:solidFill>
                  <a:srgbClr val="0433FF"/>
                </a:solidFill>
                <a:uFill>
                  <a:solidFill>
                    <a:srgbClr val="0433FF"/>
                  </a:solidFill>
                </a:uFill>
              </a:rPr>
              <a:t>Blue: upgrade described in TDR</a:t>
            </a:r>
          </a:p>
        </p:txBody>
      </p:sp>
      <p:sp>
        <p:nvSpPr>
          <p:cNvPr id="2319" name="Shape 2319"/>
          <p:cNvSpPr/>
          <p:nvPr/>
        </p:nvSpPr>
        <p:spPr>
          <a:xfrm>
            <a:off x="7810500" y="7422331"/>
            <a:ext cx="4826000"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nSpc>
                <a:spcPct val="110000"/>
              </a:lnSpc>
              <a:spcBef>
                <a:spcPts val="800"/>
              </a:spcBef>
              <a:buClr>
                <a:srgbClr val="FFFED5"/>
              </a:buClr>
              <a:buFont typeface="Tahoma"/>
              <a:tabLst>
                <a:tab pos="965200" algn="l"/>
                <a:tab pos="1295400" algn="l"/>
              </a:tabLst>
              <a:defRPr sz="1200">
                <a:uFill>
                  <a:solidFill/>
                </a:uFill>
                <a:latin typeface="Helvetica Neue"/>
                <a:ea typeface="Helvetica Neue"/>
                <a:cs typeface="Helvetica Neue"/>
                <a:sym typeface="Helvetica Neue"/>
              </a:defRPr>
            </a:lvl1pPr>
          </a:lstStyle>
          <a:p>
            <a:pPr lvl="0">
              <a:defRPr sz="1800">
                <a:uFillTx/>
              </a:defRPr>
            </a:pPr>
            <a:r>
              <a:rPr sz="1200">
                <a:uFill>
                  <a:solidFill/>
                </a:uFill>
              </a:rPr>
              <a:t>Snowmass ILC Higgs White Paper (arXiv: 1310.0763)</a:t>
            </a:r>
          </a:p>
        </p:txBody>
      </p:sp>
    </p:spTree>
  </p:cSld>
  <p:clrMapOvr>
    <a:masterClrMapping/>
  </p:clrMapOvr>
  <p:transition xmlns:p14="http://schemas.microsoft.com/office/powerpoint/2010/mai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1" name="Shape 2321"/>
          <p:cNvSpPr>
            <a:spLocks noGrp="1"/>
          </p:cNvSpPr>
          <p:nvPr>
            <p:ph type="title"/>
          </p:nvPr>
        </p:nvSpPr>
        <p:spPr>
          <a:xfrm>
            <a:off x="-1" y="1"/>
            <a:ext cx="13004801" cy="800907"/>
          </a:xfrm>
          <a:prstGeom prst="rect">
            <a:avLst/>
          </a:prstGeom>
        </p:spPr>
        <p:txBody>
          <a:bodyPr>
            <a:normAutofit fontScale="90000"/>
          </a:bodyPr>
          <a:lstStyle>
            <a:lvl1pPr defTabSz="425195">
              <a:defRPr sz="4650"/>
            </a:lvl1pPr>
          </a:lstStyle>
          <a:p>
            <a:pPr lvl="0">
              <a:defRPr sz="1800" b="0">
                <a:solidFill>
                  <a:srgbClr val="000000"/>
                </a:solidFill>
              </a:defRPr>
            </a:pPr>
            <a:r>
              <a:rPr sz="4650" b="1">
                <a:solidFill>
                  <a:srgbClr val="000090"/>
                </a:solidFill>
              </a:rPr>
              <a:t>Scalability (short-term)</a:t>
            </a:r>
          </a:p>
        </p:txBody>
      </p:sp>
      <p:graphicFrame>
        <p:nvGraphicFramePr>
          <p:cNvPr id="2322" name="Table 2322"/>
          <p:cNvGraphicFramePr/>
          <p:nvPr/>
        </p:nvGraphicFramePr>
        <p:xfrm>
          <a:off x="636772" y="2487819"/>
          <a:ext cx="11697140" cy="3756690"/>
        </p:xfrm>
        <a:graphic>
          <a:graphicData uri="http://schemas.openxmlformats.org/drawingml/2006/table">
            <a:tbl>
              <a:tblPr>
                <a:tableStyleId>{4C3C2611-4C71-4FC5-86AE-919BDF0F9419}</a:tableStyleId>
              </a:tblPr>
              <a:tblGrid>
                <a:gridCol w="2991708"/>
                <a:gridCol w="1746869"/>
                <a:gridCol w="296220"/>
                <a:gridCol w="1087936"/>
                <a:gridCol w="1087936"/>
                <a:gridCol w="1087936"/>
                <a:gridCol w="296220"/>
                <a:gridCol w="1085205"/>
                <a:gridCol w="1085205"/>
                <a:gridCol w="931905"/>
              </a:tblGrid>
              <a:tr h="435222">
                <a:tc>
                  <a:txBody>
                    <a:bodyPr/>
                    <a:lstStyle/>
                    <a:p>
                      <a:pPr lvl="0" algn="l">
                        <a:defRPr sz="1800"/>
                      </a:pPr>
                      <a:endParaRPr/>
                    </a:p>
                  </a:txBody>
                  <a:tcPr marL="45720" marR="45720" anchor="ctr" horzOverflow="overflow">
                    <a:noFill/>
                  </a:tcPr>
                </a:tc>
                <a:tc>
                  <a:txBody>
                    <a:bodyPr/>
                    <a:lstStyle/>
                    <a:p>
                      <a:pPr lvl="0" algn="l">
                        <a:defRPr sz="1800"/>
                      </a:pPr>
                      <a:endParaRPr/>
                    </a:p>
                  </a:txBody>
                  <a:tcPr marL="45720" marR="45720" anchor="ctr" horzOverflow="overflow">
                    <a:noFill/>
                  </a:tcPr>
                </a:tc>
                <a:tc>
                  <a:txBody>
                    <a:bodyPr/>
                    <a:lstStyle/>
                    <a:p>
                      <a:pPr lvl="0" algn="l">
                        <a:defRPr sz="1800"/>
                      </a:pPr>
                      <a:endParaRPr/>
                    </a:p>
                  </a:txBody>
                  <a:tcPr marL="45720" marR="45720" anchor="ctr" horzOverflow="overflow">
                    <a:noFill/>
                  </a:tcPr>
                </a:tc>
                <a:tc gridSpan="3">
                  <a:txBody>
                    <a:bodyPr/>
                    <a:lstStyle/>
                    <a:p>
                      <a:pPr lvl="0" algn="ctr">
                        <a:defRPr sz="1800"/>
                      </a:pPr>
                      <a:r>
                        <a:rPr sz="2100" b="1">
                          <a:latin typeface="Arial"/>
                          <a:ea typeface="Arial"/>
                          <a:cs typeface="Arial"/>
                        </a:rPr>
                        <a:t>Baseline</a:t>
                      </a:r>
                    </a:p>
                  </a:txBody>
                  <a:tcPr marL="45720" marR="45720" anchor="ctr" horzOverflow="overflow">
                    <a:lnB w="28575">
                      <a:solidFill>
                        <a:srgbClr val="000000"/>
                      </a:solidFill>
                      <a:round/>
                    </a:lnB>
                    <a:noFill/>
                  </a:tcPr>
                </a:tc>
                <a:tc hMerge="1">
                  <a:txBody>
                    <a:bodyPr/>
                    <a:lstStyle/>
                    <a:p>
                      <a:endParaRPr lang="ja-JP"/>
                    </a:p>
                  </a:txBody>
                  <a:tcPr/>
                </a:tc>
                <a:tc hMerge="1">
                  <a:txBody>
                    <a:bodyPr/>
                    <a:lstStyle/>
                    <a:p>
                      <a:endParaRPr lang="ja-JP"/>
                    </a:p>
                  </a:txBody>
                  <a:tcPr/>
                </a:tc>
                <a:tc>
                  <a:txBody>
                    <a:bodyPr/>
                    <a:lstStyle/>
                    <a:p>
                      <a:pPr lvl="0" algn="ctr">
                        <a:defRPr sz="1800"/>
                      </a:pPr>
                      <a:endParaRPr/>
                    </a:p>
                  </a:txBody>
                  <a:tcPr marL="45720" marR="45720" anchor="ctr" horzOverflow="overflow">
                    <a:noFill/>
                  </a:tcPr>
                </a:tc>
                <a:tc gridSpan="3">
                  <a:txBody>
                    <a:bodyPr/>
                    <a:lstStyle/>
                    <a:p>
                      <a:pPr lvl="0" algn="ctr">
                        <a:defRPr sz="1800"/>
                      </a:pPr>
                      <a:r>
                        <a:rPr sz="2100" b="1">
                          <a:latin typeface="Arial"/>
                          <a:ea typeface="Arial"/>
                          <a:cs typeface="Arial"/>
                        </a:rPr>
                        <a:t>Luminosity Upgrade</a:t>
                      </a:r>
                    </a:p>
                  </a:txBody>
                  <a:tcPr marL="45720" marR="45720" anchor="ctr" horzOverflow="overflow">
                    <a:lnB w="28575">
                      <a:solidFill>
                        <a:srgbClr val="000000"/>
                      </a:solidFill>
                      <a:round/>
                    </a:lnB>
                    <a:noFill/>
                  </a:tcPr>
                </a:tc>
                <a:tc hMerge="1">
                  <a:txBody>
                    <a:bodyPr/>
                    <a:lstStyle/>
                    <a:p>
                      <a:endParaRPr lang="ja-JP"/>
                    </a:p>
                  </a:txBody>
                  <a:tcPr/>
                </a:tc>
                <a:tc hMerge="1">
                  <a:txBody>
                    <a:bodyPr/>
                    <a:lstStyle/>
                    <a:p>
                      <a:endParaRPr lang="ja-JP"/>
                    </a:p>
                  </a:txBody>
                  <a:tcPr/>
                </a:tc>
              </a:tr>
              <a:tr h="145578">
                <a:tc>
                  <a:txBody>
                    <a:bodyPr/>
                    <a:lstStyle/>
                    <a:p>
                      <a:pPr lvl="0" algn="l">
                        <a:defRPr sz="1800"/>
                      </a:pPr>
                      <a:endParaRPr/>
                    </a:p>
                  </a:txBody>
                  <a:tcPr marL="0" marR="0" marT="0" marB="0" anchor="ctr" horzOverflow="overflow">
                    <a:noFill/>
                  </a:tcPr>
                </a:tc>
                <a:tc>
                  <a:txBody>
                    <a:bodyPr/>
                    <a:lstStyle/>
                    <a:p>
                      <a:pPr lvl="0" algn="l">
                        <a:defRPr sz="1800"/>
                      </a:pPr>
                      <a:endParaRPr/>
                    </a:p>
                  </a:txBody>
                  <a:tcPr marL="0" marR="0" marT="0" marB="0" anchor="ctr" horzOverflow="overflow">
                    <a:noFill/>
                  </a:tcPr>
                </a:tc>
                <a:tc>
                  <a:txBody>
                    <a:bodyPr/>
                    <a:lstStyle/>
                    <a:p>
                      <a:pPr lvl="0" algn="l">
                        <a:defRPr sz="1800"/>
                      </a:pPr>
                      <a:endParaRPr/>
                    </a:p>
                  </a:txBody>
                  <a:tcPr marL="0" marR="0" marT="0" marB="0" anchor="ctr" horzOverflow="overflow">
                    <a:noFill/>
                  </a:tcPr>
                </a:tc>
                <a:tc gridSpan="3">
                  <a:txBody>
                    <a:bodyPr/>
                    <a:lstStyle/>
                    <a:p>
                      <a:pPr lvl="0" algn="ctr">
                        <a:defRPr sz="1800"/>
                      </a:pPr>
                      <a:endParaRPr/>
                    </a:p>
                  </a:txBody>
                  <a:tcPr marL="0" marR="0" marT="0" marB="0" anchor="ctr" horzOverflow="overflow">
                    <a:lnT w="28575">
                      <a:solidFill>
                        <a:srgbClr val="000000"/>
                      </a:solidFill>
                      <a:round/>
                    </a:lnT>
                    <a:noFill/>
                  </a:tcPr>
                </a:tc>
                <a:tc hMerge="1">
                  <a:txBody>
                    <a:bodyPr/>
                    <a:lstStyle/>
                    <a:p>
                      <a:endParaRPr lang="ja-JP"/>
                    </a:p>
                  </a:txBody>
                  <a:tcPr/>
                </a:tc>
                <a:tc hMerge="1">
                  <a:txBody>
                    <a:bodyPr/>
                    <a:lstStyle/>
                    <a:p>
                      <a:endParaRPr lang="ja-JP"/>
                    </a:p>
                  </a:txBody>
                  <a:tcPr/>
                </a:tc>
                <a:tc>
                  <a:txBody>
                    <a:bodyPr/>
                    <a:lstStyle/>
                    <a:p>
                      <a:pPr lvl="0" algn="ctr">
                        <a:defRPr sz="1800"/>
                      </a:pPr>
                      <a:endParaRPr/>
                    </a:p>
                  </a:txBody>
                  <a:tcPr marL="0" marR="0" marT="0" marB="0" anchor="ctr" horzOverflow="overflow">
                    <a:noFill/>
                  </a:tcPr>
                </a:tc>
                <a:tc gridSpan="3">
                  <a:txBody>
                    <a:bodyPr/>
                    <a:lstStyle/>
                    <a:p>
                      <a:pPr lvl="0" algn="ctr">
                        <a:defRPr sz="1800"/>
                      </a:pPr>
                      <a:endParaRPr/>
                    </a:p>
                  </a:txBody>
                  <a:tcPr marL="0" marR="0" marT="0" marB="0" anchor="ctr" horzOverflow="overflow">
                    <a:lnT w="28575">
                      <a:solidFill>
                        <a:srgbClr val="000000"/>
                      </a:solidFill>
                      <a:round/>
                    </a:lnT>
                    <a:noFill/>
                  </a:tcPr>
                </a:tc>
                <a:tc hMerge="1">
                  <a:txBody>
                    <a:bodyPr/>
                    <a:lstStyle/>
                    <a:p>
                      <a:endParaRPr lang="ja-JP"/>
                    </a:p>
                  </a:txBody>
                  <a:tcPr/>
                </a:tc>
                <a:tc hMerge="1">
                  <a:txBody>
                    <a:bodyPr/>
                    <a:lstStyle/>
                    <a:p>
                      <a:endParaRPr lang="ja-JP"/>
                    </a:p>
                  </a:txBody>
                  <a:tcPr/>
                </a:tc>
              </a:tr>
              <a:tr h="435222">
                <a:tc>
                  <a:txBody>
                    <a:bodyPr/>
                    <a:lstStyle/>
                    <a:p>
                      <a:pPr lvl="0" algn="l">
                        <a:defRPr sz="1800"/>
                      </a:pPr>
                      <a:r>
                        <a:rPr sz="2100">
                          <a:latin typeface="Arial"/>
                          <a:ea typeface="Arial"/>
                          <a:cs typeface="Arial"/>
                        </a:rPr>
                        <a:t>CM Energy</a:t>
                      </a:r>
                    </a:p>
                  </a:txBody>
                  <a:tcPr marL="45720" marR="45720" anchor="ctr" horzOverflow="overflow">
                    <a:lnB w="12700">
                      <a:solidFill>
                        <a:srgbClr val="000000"/>
                      </a:solidFill>
                      <a:round/>
                    </a:lnB>
                    <a:noFill/>
                  </a:tcPr>
                </a:tc>
                <a:tc>
                  <a:txBody>
                    <a:bodyPr/>
                    <a:lstStyle/>
                    <a:p>
                      <a:pPr lvl="0" algn="l">
                        <a:defRPr sz="1800"/>
                      </a:pPr>
                      <a:r>
                        <a:rPr sz="2100">
                          <a:latin typeface="Arial"/>
                          <a:ea typeface="Arial"/>
                          <a:cs typeface="Arial"/>
                        </a:rPr>
                        <a:t>GeV</a:t>
                      </a:r>
                    </a:p>
                  </a:txBody>
                  <a:tcPr marL="45720" marR="45720" anchor="ctr" horzOverflow="overflow">
                    <a:lnB w="12700">
                      <a:solidFill>
                        <a:srgbClr val="000000"/>
                      </a:solidFill>
                      <a:round/>
                    </a:lnB>
                    <a:noFill/>
                  </a:tcPr>
                </a:tc>
                <a:tc>
                  <a:txBody>
                    <a:bodyPr/>
                    <a:lstStyle/>
                    <a:p>
                      <a:pPr lvl="0" algn="l">
                        <a:defRPr sz="1800"/>
                      </a:pPr>
                      <a:endParaRPr/>
                    </a:p>
                  </a:txBody>
                  <a:tcPr marL="45720" marR="45720" anchor="ctr" horzOverflow="overflow">
                    <a:lnB w="12700">
                      <a:solidFill>
                        <a:srgbClr val="000000"/>
                      </a:solidFill>
                      <a:round/>
                    </a:lnB>
                    <a:noFill/>
                  </a:tcPr>
                </a:tc>
                <a:tc>
                  <a:txBody>
                    <a:bodyPr/>
                    <a:lstStyle/>
                    <a:p>
                      <a:pPr lvl="0" algn="ctr">
                        <a:defRPr sz="1800"/>
                      </a:pPr>
                      <a:r>
                        <a:rPr sz="2100" b="1">
                          <a:latin typeface="Arial"/>
                          <a:ea typeface="Arial"/>
                          <a:cs typeface="Arial"/>
                        </a:rPr>
                        <a:t>250</a:t>
                      </a:r>
                    </a:p>
                  </a:txBody>
                  <a:tcPr marL="45720" marR="45720" anchor="ctr" horzOverflow="overflow">
                    <a:lnB w="12700">
                      <a:solidFill>
                        <a:srgbClr val="000000"/>
                      </a:solidFill>
                      <a:round/>
                    </a:lnB>
                    <a:solidFill>
                      <a:srgbClr val="CCFFCC"/>
                    </a:solidFill>
                  </a:tcPr>
                </a:tc>
                <a:tc>
                  <a:txBody>
                    <a:bodyPr/>
                    <a:lstStyle/>
                    <a:p>
                      <a:pPr lvl="0" algn="ctr">
                        <a:defRPr sz="1800"/>
                      </a:pPr>
                      <a:r>
                        <a:rPr sz="2100" b="1">
                          <a:latin typeface="Arial"/>
                          <a:ea typeface="Arial"/>
                          <a:cs typeface="Arial"/>
                        </a:rPr>
                        <a:t>500</a:t>
                      </a:r>
                    </a:p>
                  </a:txBody>
                  <a:tcPr marL="45720" marR="45720" anchor="ctr" horzOverflow="overflow">
                    <a:lnB w="12700">
                      <a:solidFill>
                        <a:srgbClr val="000000"/>
                      </a:solidFill>
                      <a:round/>
                    </a:lnB>
                    <a:solidFill>
                      <a:srgbClr val="CCFFCC"/>
                    </a:solidFill>
                  </a:tcPr>
                </a:tc>
                <a:tc>
                  <a:txBody>
                    <a:bodyPr/>
                    <a:lstStyle/>
                    <a:p>
                      <a:pPr lvl="0" algn="ctr">
                        <a:defRPr sz="1800"/>
                      </a:pPr>
                      <a:r>
                        <a:rPr sz="2100" b="1">
                          <a:latin typeface="Arial"/>
                          <a:ea typeface="Arial"/>
                          <a:cs typeface="Arial"/>
                        </a:rPr>
                        <a:t>1000</a:t>
                      </a:r>
                    </a:p>
                  </a:txBody>
                  <a:tcPr marL="45720" marR="45720" anchor="ctr" horzOverflow="overflow">
                    <a:lnB w="12700">
                      <a:solidFill>
                        <a:srgbClr val="000000"/>
                      </a:solidFill>
                      <a:round/>
                    </a:lnB>
                    <a:solidFill>
                      <a:srgbClr val="CCFFCC"/>
                    </a:solidFill>
                  </a:tcPr>
                </a:tc>
                <a:tc>
                  <a:txBody>
                    <a:bodyPr/>
                    <a:lstStyle/>
                    <a:p>
                      <a:pPr lvl="0" algn="ctr">
                        <a:defRPr sz="1800"/>
                      </a:pPr>
                      <a:endParaRPr/>
                    </a:p>
                  </a:txBody>
                  <a:tcPr marL="45720" marR="45720" anchor="ctr" horzOverflow="overflow">
                    <a:lnB w="12700">
                      <a:solidFill>
                        <a:srgbClr val="000000"/>
                      </a:solidFill>
                      <a:round/>
                    </a:lnB>
                    <a:noFill/>
                  </a:tcPr>
                </a:tc>
                <a:tc>
                  <a:txBody>
                    <a:bodyPr/>
                    <a:lstStyle/>
                    <a:p>
                      <a:pPr lvl="0" algn="ctr">
                        <a:defRPr sz="1800"/>
                      </a:pPr>
                      <a:r>
                        <a:rPr sz="2100" b="1">
                          <a:latin typeface="Arial"/>
                          <a:ea typeface="Arial"/>
                          <a:cs typeface="Arial"/>
                        </a:rPr>
                        <a:t>250</a:t>
                      </a:r>
                    </a:p>
                  </a:txBody>
                  <a:tcPr marL="45720" marR="45720" anchor="ctr" horzOverflow="overflow">
                    <a:lnB w="12700">
                      <a:solidFill>
                        <a:srgbClr val="000000"/>
                      </a:solidFill>
                      <a:round/>
                    </a:lnB>
                    <a:solidFill>
                      <a:srgbClr val="EECDFF"/>
                    </a:solidFill>
                  </a:tcPr>
                </a:tc>
                <a:tc>
                  <a:txBody>
                    <a:bodyPr/>
                    <a:lstStyle/>
                    <a:p>
                      <a:pPr lvl="0" algn="ctr">
                        <a:defRPr sz="1800"/>
                      </a:pPr>
                      <a:r>
                        <a:rPr sz="2100" b="1">
                          <a:latin typeface="Arial"/>
                          <a:ea typeface="Arial"/>
                          <a:cs typeface="Arial"/>
                        </a:rPr>
                        <a:t>250</a:t>
                      </a:r>
                    </a:p>
                  </a:txBody>
                  <a:tcPr marL="45720" marR="45720" anchor="ctr" horzOverflow="overflow">
                    <a:lnB w="12700">
                      <a:solidFill>
                        <a:srgbClr val="000000"/>
                      </a:solidFill>
                      <a:round/>
                    </a:lnB>
                    <a:solidFill>
                      <a:srgbClr val="EECDFF"/>
                    </a:solidFill>
                  </a:tcPr>
                </a:tc>
                <a:tc>
                  <a:txBody>
                    <a:bodyPr/>
                    <a:lstStyle/>
                    <a:p>
                      <a:pPr lvl="0" algn="ctr">
                        <a:defRPr sz="1800"/>
                      </a:pPr>
                      <a:r>
                        <a:rPr sz="2100" b="1">
                          <a:latin typeface="Arial"/>
                          <a:ea typeface="Arial"/>
                          <a:cs typeface="Arial"/>
                        </a:rPr>
                        <a:t>500</a:t>
                      </a:r>
                    </a:p>
                  </a:txBody>
                  <a:tcPr marL="45720" marR="45720" anchor="ctr" horzOverflow="overflow">
                    <a:lnB w="12700">
                      <a:solidFill>
                        <a:srgbClr val="000000"/>
                      </a:solidFill>
                      <a:round/>
                    </a:lnB>
                    <a:solidFill>
                      <a:srgbClr val="CCFFCC"/>
                    </a:solidFill>
                  </a:tcPr>
                </a:tc>
              </a:tr>
              <a:tr h="435816">
                <a:tc>
                  <a:txBody>
                    <a:bodyPr/>
                    <a:lstStyle/>
                    <a:p>
                      <a:pPr lvl="0" algn="l">
                        <a:defRPr sz="1800"/>
                      </a:pPr>
                      <a:r>
                        <a:rPr sz="2100">
                          <a:latin typeface="Arial"/>
                          <a:ea typeface="Arial"/>
                          <a:cs typeface="Arial"/>
                        </a:rPr>
                        <a:t>Luminosity</a:t>
                      </a:r>
                    </a:p>
                  </a:txBody>
                  <a:tcPr marL="45720" marR="45720" anchor="ctr" horzOverflow="overflow">
                    <a:lnT w="12700">
                      <a:solidFill>
                        <a:srgbClr val="000000"/>
                      </a:solidFill>
                      <a:round/>
                    </a:lnT>
                    <a:noFill/>
                  </a:tcPr>
                </a:tc>
                <a:tc>
                  <a:txBody>
                    <a:bodyPr/>
                    <a:lstStyle/>
                    <a:p>
                      <a:pPr lvl="0" algn="l">
                        <a:defRPr sz="1800"/>
                      </a:pPr>
                      <a:r>
                        <a:rPr sz="2100">
                          <a:latin typeface="Arial"/>
                          <a:ea typeface="Arial"/>
                          <a:cs typeface="Arial"/>
                        </a:rPr>
                        <a:t>10</a:t>
                      </a:r>
                      <a:r>
                        <a:rPr sz="2100" baseline="30666">
                          <a:latin typeface="Arial"/>
                          <a:ea typeface="Arial"/>
                          <a:cs typeface="Arial"/>
                        </a:rPr>
                        <a:t>34</a:t>
                      </a:r>
                      <a:r>
                        <a:rPr sz="2100">
                          <a:latin typeface="Arial"/>
                          <a:ea typeface="Arial"/>
                          <a:cs typeface="Arial"/>
                        </a:rPr>
                        <a:t> cm</a:t>
                      </a:r>
                      <a:r>
                        <a:rPr sz="2100" baseline="30666">
                          <a:latin typeface="Arial"/>
                          <a:ea typeface="Arial"/>
                          <a:cs typeface="Arial"/>
                        </a:rPr>
                        <a:t>-2</a:t>
                      </a:r>
                      <a:r>
                        <a:rPr sz="2100">
                          <a:latin typeface="Arial"/>
                          <a:ea typeface="Arial"/>
                          <a:cs typeface="Arial"/>
                        </a:rPr>
                        <a:t> s</a:t>
                      </a:r>
                      <a:r>
                        <a:rPr sz="2100" baseline="30666">
                          <a:latin typeface="Arial"/>
                          <a:ea typeface="Arial"/>
                          <a:cs typeface="Arial"/>
                        </a:rPr>
                        <a:t>-1</a:t>
                      </a:r>
                    </a:p>
                  </a:txBody>
                  <a:tcPr marL="45720" marR="45720" anchor="ctr" horzOverflow="overflow">
                    <a:lnT w="12700">
                      <a:solidFill>
                        <a:srgbClr val="000000"/>
                      </a:solidFill>
                      <a:round/>
                    </a:lnT>
                    <a:noFill/>
                  </a:tcPr>
                </a:tc>
                <a:tc>
                  <a:txBody>
                    <a:bodyPr/>
                    <a:lstStyle/>
                    <a:p>
                      <a:pPr lvl="0" algn="l">
                        <a:defRPr sz="1800"/>
                      </a:pPr>
                      <a:endParaRPr/>
                    </a:p>
                  </a:txBody>
                  <a:tcPr marL="45720" marR="45720" anchor="ctr" horzOverflow="overflow">
                    <a:lnT w="12700">
                      <a:solidFill>
                        <a:srgbClr val="000000"/>
                      </a:solidFill>
                      <a:round/>
                    </a:lnT>
                    <a:noFill/>
                  </a:tcPr>
                </a:tc>
                <a:tc>
                  <a:txBody>
                    <a:bodyPr/>
                    <a:lstStyle/>
                    <a:p>
                      <a:pPr lvl="0" algn="ctr">
                        <a:defRPr sz="1800"/>
                      </a:pPr>
                      <a:r>
                        <a:rPr sz="2100">
                          <a:latin typeface="Arial"/>
                          <a:ea typeface="Arial"/>
                          <a:cs typeface="Arial"/>
                        </a:rPr>
                        <a:t>0.75</a:t>
                      </a:r>
                    </a:p>
                  </a:txBody>
                  <a:tcPr marL="45720" marR="45720" anchor="ctr" horzOverflow="overflow">
                    <a:lnT w="12700">
                      <a:solidFill>
                        <a:srgbClr val="000000"/>
                      </a:solidFill>
                      <a:round/>
                    </a:lnT>
                    <a:solidFill>
                      <a:srgbClr val="CCFFCC"/>
                    </a:solidFill>
                  </a:tcPr>
                </a:tc>
                <a:tc>
                  <a:txBody>
                    <a:bodyPr/>
                    <a:lstStyle/>
                    <a:p>
                      <a:pPr lvl="0" algn="ctr">
                        <a:defRPr sz="1800"/>
                      </a:pPr>
                      <a:r>
                        <a:rPr sz="2100">
                          <a:latin typeface="Arial"/>
                          <a:ea typeface="Arial"/>
                          <a:cs typeface="Arial"/>
                        </a:rPr>
                        <a:t>1.8</a:t>
                      </a:r>
                    </a:p>
                  </a:txBody>
                  <a:tcPr marL="45720" marR="45720" anchor="ctr" horzOverflow="overflow">
                    <a:lnT w="12700">
                      <a:solidFill>
                        <a:srgbClr val="000000"/>
                      </a:solidFill>
                      <a:round/>
                    </a:lnT>
                    <a:solidFill>
                      <a:srgbClr val="CCFFCC"/>
                    </a:solidFill>
                  </a:tcPr>
                </a:tc>
                <a:tc>
                  <a:txBody>
                    <a:bodyPr/>
                    <a:lstStyle/>
                    <a:p>
                      <a:pPr lvl="0" algn="ctr">
                        <a:defRPr sz="1800"/>
                      </a:pPr>
                      <a:r>
                        <a:rPr sz="2100">
                          <a:latin typeface="Arial"/>
                          <a:ea typeface="Arial"/>
                          <a:cs typeface="Arial"/>
                        </a:rPr>
                        <a:t>4.9</a:t>
                      </a:r>
                    </a:p>
                  </a:txBody>
                  <a:tcPr marL="45720" marR="45720" anchor="ctr" horzOverflow="overflow">
                    <a:lnT w="12700">
                      <a:solidFill>
                        <a:srgbClr val="000000"/>
                      </a:solidFill>
                      <a:round/>
                    </a:lnT>
                    <a:solidFill>
                      <a:srgbClr val="CCFFCC"/>
                    </a:solidFill>
                  </a:tcPr>
                </a:tc>
                <a:tc>
                  <a:txBody>
                    <a:bodyPr/>
                    <a:lstStyle/>
                    <a:p>
                      <a:pPr lvl="0" algn="ctr">
                        <a:defRPr sz="1800"/>
                      </a:pPr>
                      <a:endParaRPr/>
                    </a:p>
                  </a:txBody>
                  <a:tcPr marL="45720" marR="45720" anchor="ctr" horzOverflow="overflow">
                    <a:lnT w="12700">
                      <a:solidFill>
                        <a:srgbClr val="000000"/>
                      </a:solidFill>
                      <a:round/>
                    </a:lnT>
                    <a:noFill/>
                  </a:tcPr>
                </a:tc>
                <a:tc>
                  <a:txBody>
                    <a:bodyPr/>
                    <a:lstStyle/>
                    <a:p>
                      <a:pPr lvl="0" algn="ctr">
                        <a:defRPr sz="1800"/>
                      </a:pPr>
                      <a:r>
                        <a:rPr sz="2100">
                          <a:latin typeface="Arial"/>
                          <a:ea typeface="Arial"/>
                          <a:cs typeface="Arial"/>
                        </a:rPr>
                        <a:t>1.5</a:t>
                      </a:r>
                    </a:p>
                  </a:txBody>
                  <a:tcPr marL="45720" marR="45720" anchor="ctr" horzOverflow="overflow">
                    <a:lnT w="12700">
                      <a:solidFill>
                        <a:srgbClr val="000000"/>
                      </a:solidFill>
                      <a:round/>
                    </a:lnT>
                    <a:solidFill>
                      <a:srgbClr val="EECDFF"/>
                    </a:solidFill>
                  </a:tcPr>
                </a:tc>
                <a:tc>
                  <a:txBody>
                    <a:bodyPr/>
                    <a:lstStyle/>
                    <a:p>
                      <a:pPr lvl="0" algn="ctr">
                        <a:defRPr sz="1800"/>
                      </a:pPr>
                      <a:r>
                        <a:rPr sz="2100">
                          <a:latin typeface="Arial"/>
                          <a:ea typeface="Arial"/>
                          <a:cs typeface="Arial"/>
                        </a:rPr>
                        <a:t>3.0</a:t>
                      </a:r>
                    </a:p>
                  </a:txBody>
                  <a:tcPr marL="45720" marR="45720" anchor="ctr" horzOverflow="overflow">
                    <a:lnT w="12700">
                      <a:solidFill>
                        <a:srgbClr val="000000"/>
                      </a:solidFill>
                      <a:round/>
                    </a:lnT>
                    <a:solidFill>
                      <a:srgbClr val="EECDFF"/>
                    </a:solidFill>
                  </a:tcPr>
                </a:tc>
                <a:tc>
                  <a:txBody>
                    <a:bodyPr/>
                    <a:lstStyle/>
                    <a:p>
                      <a:pPr lvl="0" algn="ctr">
                        <a:defRPr sz="1800"/>
                      </a:pPr>
                      <a:r>
                        <a:rPr sz="2100">
                          <a:latin typeface="Arial"/>
                          <a:ea typeface="Arial"/>
                          <a:cs typeface="Arial"/>
                        </a:rPr>
                        <a:t>3.6</a:t>
                      </a:r>
                    </a:p>
                  </a:txBody>
                  <a:tcPr marL="45720" marR="45720" anchor="ctr" horzOverflow="overflow">
                    <a:lnT w="12700">
                      <a:solidFill>
                        <a:srgbClr val="000000"/>
                      </a:solidFill>
                      <a:round/>
                    </a:lnT>
                    <a:solidFill>
                      <a:srgbClr val="CCFFCC"/>
                    </a:solidFill>
                  </a:tcPr>
                </a:tc>
              </a:tr>
              <a:tr h="435222">
                <a:tc>
                  <a:txBody>
                    <a:bodyPr/>
                    <a:lstStyle/>
                    <a:p>
                      <a:pPr lvl="0" algn="l">
                        <a:defRPr sz="1800"/>
                      </a:pPr>
                      <a:r>
                        <a:rPr sz="2100">
                          <a:latin typeface="Arial"/>
                          <a:ea typeface="Arial"/>
                          <a:cs typeface="Arial"/>
                        </a:rPr>
                        <a:t>Collision rate</a:t>
                      </a:r>
                    </a:p>
                  </a:txBody>
                  <a:tcPr marL="45720" marR="45720" anchor="ctr" horzOverflow="overflow">
                    <a:noFill/>
                  </a:tcPr>
                </a:tc>
                <a:tc>
                  <a:txBody>
                    <a:bodyPr/>
                    <a:lstStyle/>
                    <a:p>
                      <a:pPr lvl="0" algn="l">
                        <a:defRPr sz="1800"/>
                      </a:pPr>
                      <a:r>
                        <a:rPr sz="2100">
                          <a:latin typeface="Arial"/>
                          <a:ea typeface="Arial"/>
                          <a:cs typeface="Arial"/>
                        </a:rPr>
                        <a:t>Hz</a:t>
                      </a:r>
                    </a:p>
                  </a:txBody>
                  <a:tcPr marL="45720" marR="45720" anchor="ctr" horzOverflow="overflow">
                    <a:noFill/>
                  </a:tcPr>
                </a:tc>
                <a:tc>
                  <a:txBody>
                    <a:bodyPr/>
                    <a:lstStyle/>
                    <a:p>
                      <a:pPr lvl="0" algn="l">
                        <a:defRPr sz="1800"/>
                      </a:pPr>
                      <a:endParaRPr/>
                    </a:p>
                  </a:txBody>
                  <a:tcPr marL="45720" marR="45720" anchor="ctr" horzOverflow="overflow">
                    <a:noFill/>
                  </a:tcPr>
                </a:tc>
                <a:tc>
                  <a:txBody>
                    <a:bodyPr/>
                    <a:lstStyle/>
                    <a:p>
                      <a:pPr lvl="0" algn="ctr">
                        <a:defRPr sz="1800"/>
                      </a:pPr>
                      <a:r>
                        <a:rPr sz="2100">
                          <a:latin typeface="Arial"/>
                          <a:ea typeface="Arial"/>
                          <a:cs typeface="Arial"/>
                        </a:rPr>
                        <a:t>5</a:t>
                      </a:r>
                    </a:p>
                  </a:txBody>
                  <a:tcPr marL="45720" marR="45720" anchor="ctr" horzOverflow="overflow">
                    <a:solidFill>
                      <a:srgbClr val="CCFFCC"/>
                    </a:solidFill>
                  </a:tcPr>
                </a:tc>
                <a:tc>
                  <a:txBody>
                    <a:bodyPr/>
                    <a:lstStyle/>
                    <a:p>
                      <a:pPr lvl="0" algn="ctr">
                        <a:defRPr sz="1800"/>
                      </a:pPr>
                      <a:r>
                        <a:rPr sz="2100">
                          <a:latin typeface="Arial"/>
                          <a:ea typeface="Arial"/>
                          <a:cs typeface="Arial"/>
                        </a:rPr>
                        <a:t>5</a:t>
                      </a:r>
                    </a:p>
                  </a:txBody>
                  <a:tcPr marL="45720" marR="45720" anchor="ctr" horzOverflow="overflow">
                    <a:solidFill>
                      <a:srgbClr val="CCFFCC"/>
                    </a:solidFill>
                  </a:tcPr>
                </a:tc>
                <a:tc>
                  <a:txBody>
                    <a:bodyPr/>
                    <a:lstStyle/>
                    <a:p>
                      <a:pPr lvl="0" algn="ctr">
                        <a:defRPr sz="1800"/>
                      </a:pPr>
                      <a:r>
                        <a:rPr sz="2100">
                          <a:latin typeface="Arial"/>
                          <a:ea typeface="Arial"/>
                          <a:cs typeface="Arial"/>
                        </a:rPr>
                        <a:t>4</a:t>
                      </a:r>
                    </a:p>
                  </a:txBody>
                  <a:tcPr marL="45720" marR="45720" anchor="ctr" horzOverflow="overflow">
                    <a:solidFill>
                      <a:srgbClr val="CCFFCC"/>
                    </a:solidFill>
                  </a:tcPr>
                </a:tc>
                <a:tc>
                  <a:txBody>
                    <a:bodyPr/>
                    <a:lstStyle/>
                    <a:p>
                      <a:pPr lvl="0" algn="ctr">
                        <a:defRPr sz="1800"/>
                      </a:pPr>
                      <a:endParaRPr/>
                    </a:p>
                  </a:txBody>
                  <a:tcPr marL="45720" marR="45720" anchor="ctr" horzOverflow="overflow">
                    <a:noFill/>
                  </a:tcPr>
                </a:tc>
                <a:tc>
                  <a:txBody>
                    <a:bodyPr/>
                    <a:lstStyle/>
                    <a:p>
                      <a:pPr lvl="0" algn="ctr">
                        <a:defRPr sz="1800"/>
                      </a:pPr>
                      <a:r>
                        <a:rPr sz="2100">
                          <a:latin typeface="Arial"/>
                          <a:ea typeface="Arial"/>
                          <a:cs typeface="Arial"/>
                        </a:rPr>
                        <a:t>5</a:t>
                      </a:r>
                    </a:p>
                  </a:txBody>
                  <a:tcPr marL="45720" marR="45720" anchor="ctr" horzOverflow="overflow">
                    <a:solidFill>
                      <a:srgbClr val="EECDFF"/>
                    </a:solidFill>
                  </a:tcPr>
                </a:tc>
                <a:tc>
                  <a:txBody>
                    <a:bodyPr/>
                    <a:lstStyle/>
                    <a:p>
                      <a:pPr lvl="0" algn="ctr">
                        <a:defRPr sz="1800"/>
                      </a:pPr>
                      <a:r>
                        <a:rPr sz="2100" b="1">
                          <a:solidFill>
                            <a:srgbClr val="FF0000"/>
                          </a:solidFill>
                          <a:latin typeface="Arial"/>
                          <a:ea typeface="Arial"/>
                          <a:cs typeface="Arial"/>
                        </a:rPr>
                        <a:t>10</a:t>
                      </a:r>
                    </a:p>
                  </a:txBody>
                  <a:tcPr marL="45720" marR="45720" anchor="ctr" horzOverflow="overflow">
                    <a:solidFill>
                      <a:srgbClr val="EECDFF"/>
                    </a:solidFill>
                  </a:tcPr>
                </a:tc>
                <a:tc>
                  <a:txBody>
                    <a:bodyPr/>
                    <a:lstStyle/>
                    <a:p>
                      <a:pPr lvl="0" algn="ctr">
                        <a:defRPr sz="1800"/>
                      </a:pPr>
                      <a:r>
                        <a:rPr sz="2100">
                          <a:latin typeface="Arial"/>
                          <a:ea typeface="Arial"/>
                          <a:cs typeface="Arial"/>
                        </a:rPr>
                        <a:t>5</a:t>
                      </a:r>
                    </a:p>
                  </a:txBody>
                  <a:tcPr marL="45720" marR="45720" anchor="ctr" horzOverflow="overflow">
                    <a:solidFill>
                      <a:srgbClr val="CCFFCC"/>
                    </a:solidFill>
                  </a:tcPr>
                </a:tc>
              </a:tr>
              <a:tr h="435222">
                <a:tc>
                  <a:txBody>
                    <a:bodyPr/>
                    <a:lstStyle/>
                    <a:p>
                      <a:pPr lvl="0" algn="l">
                        <a:defRPr sz="1800"/>
                      </a:pPr>
                      <a:r>
                        <a:rPr sz="2100">
                          <a:latin typeface="Arial"/>
                          <a:ea typeface="Arial"/>
                          <a:cs typeface="Arial"/>
                        </a:rPr>
                        <a:t>Number of bunches</a:t>
                      </a:r>
                    </a:p>
                  </a:txBody>
                  <a:tcPr marL="45720" marR="45720" anchor="ctr" horzOverflow="overflow">
                    <a:noFill/>
                  </a:tcPr>
                </a:tc>
                <a:tc>
                  <a:txBody>
                    <a:bodyPr/>
                    <a:lstStyle/>
                    <a:p>
                      <a:pPr lvl="0" algn="l">
                        <a:defRPr sz="1800"/>
                      </a:pPr>
                      <a:r>
                        <a:rPr sz="2100">
                          <a:latin typeface="Arial"/>
                          <a:ea typeface="Arial"/>
                          <a:cs typeface="Arial"/>
                        </a:rPr>
                        <a:t>Hz</a:t>
                      </a:r>
                    </a:p>
                  </a:txBody>
                  <a:tcPr marL="45720" marR="45720" anchor="ctr" horzOverflow="overflow">
                    <a:noFill/>
                  </a:tcPr>
                </a:tc>
                <a:tc>
                  <a:txBody>
                    <a:bodyPr/>
                    <a:lstStyle/>
                    <a:p>
                      <a:pPr lvl="0" algn="l">
                        <a:defRPr sz="1800"/>
                      </a:pPr>
                      <a:endParaRPr/>
                    </a:p>
                  </a:txBody>
                  <a:tcPr marL="45720" marR="45720" anchor="ctr" horzOverflow="overflow">
                    <a:noFill/>
                  </a:tcPr>
                </a:tc>
                <a:tc>
                  <a:txBody>
                    <a:bodyPr/>
                    <a:lstStyle/>
                    <a:p>
                      <a:pPr lvl="0" algn="ctr">
                        <a:defRPr sz="1800"/>
                      </a:pPr>
                      <a:r>
                        <a:rPr sz="2100">
                          <a:latin typeface="Arial"/>
                          <a:ea typeface="Arial"/>
                          <a:cs typeface="Arial"/>
                        </a:rPr>
                        <a:t>1312</a:t>
                      </a:r>
                    </a:p>
                  </a:txBody>
                  <a:tcPr marL="45720" marR="45720" anchor="ctr" horzOverflow="overflow">
                    <a:solidFill>
                      <a:srgbClr val="CCFFCC"/>
                    </a:solidFill>
                  </a:tcPr>
                </a:tc>
                <a:tc>
                  <a:txBody>
                    <a:bodyPr/>
                    <a:lstStyle/>
                    <a:p>
                      <a:pPr lvl="0" algn="ctr">
                        <a:defRPr sz="1800"/>
                      </a:pPr>
                      <a:r>
                        <a:rPr sz="2100">
                          <a:latin typeface="Arial"/>
                          <a:ea typeface="Arial"/>
                          <a:cs typeface="Arial"/>
                        </a:rPr>
                        <a:t>1312</a:t>
                      </a:r>
                    </a:p>
                  </a:txBody>
                  <a:tcPr marL="45720" marR="45720" anchor="ctr" horzOverflow="overflow">
                    <a:solidFill>
                      <a:srgbClr val="CCFFCC"/>
                    </a:solidFill>
                  </a:tcPr>
                </a:tc>
                <a:tc>
                  <a:txBody>
                    <a:bodyPr/>
                    <a:lstStyle/>
                    <a:p>
                      <a:pPr lvl="0" algn="ctr">
                        <a:defRPr sz="1800"/>
                      </a:pPr>
                      <a:r>
                        <a:rPr sz="2100">
                          <a:latin typeface="Arial"/>
                          <a:ea typeface="Arial"/>
                          <a:cs typeface="Arial"/>
                        </a:rPr>
                        <a:t>2450</a:t>
                      </a:r>
                    </a:p>
                  </a:txBody>
                  <a:tcPr marL="45720" marR="45720" anchor="ctr" horzOverflow="overflow">
                    <a:solidFill>
                      <a:srgbClr val="CCFFCC"/>
                    </a:solidFill>
                  </a:tcPr>
                </a:tc>
                <a:tc>
                  <a:txBody>
                    <a:bodyPr/>
                    <a:lstStyle/>
                    <a:p>
                      <a:pPr lvl="0" algn="ctr">
                        <a:defRPr sz="1800"/>
                      </a:pPr>
                      <a:endParaRPr/>
                    </a:p>
                  </a:txBody>
                  <a:tcPr marL="45720" marR="45720" anchor="ctr" horzOverflow="overflow">
                    <a:noFill/>
                  </a:tcPr>
                </a:tc>
                <a:tc>
                  <a:txBody>
                    <a:bodyPr/>
                    <a:lstStyle/>
                    <a:p>
                      <a:pPr lvl="0" algn="ctr">
                        <a:defRPr sz="1800"/>
                      </a:pPr>
                      <a:r>
                        <a:rPr sz="2100" b="1">
                          <a:solidFill>
                            <a:srgbClr val="FF0000"/>
                          </a:solidFill>
                          <a:latin typeface="Arial"/>
                          <a:ea typeface="Arial"/>
                          <a:cs typeface="Arial"/>
                        </a:rPr>
                        <a:t>2625</a:t>
                      </a:r>
                    </a:p>
                  </a:txBody>
                  <a:tcPr marL="45720" marR="45720" anchor="ctr" horzOverflow="overflow">
                    <a:solidFill>
                      <a:srgbClr val="EECDFF"/>
                    </a:solidFill>
                  </a:tcPr>
                </a:tc>
                <a:tc>
                  <a:txBody>
                    <a:bodyPr/>
                    <a:lstStyle/>
                    <a:p>
                      <a:pPr lvl="0" algn="ctr">
                        <a:defRPr sz="1800"/>
                      </a:pPr>
                      <a:r>
                        <a:rPr sz="2100" b="1">
                          <a:solidFill>
                            <a:srgbClr val="FF0000"/>
                          </a:solidFill>
                          <a:latin typeface="Arial"/>
                          <a:ea typeface="Arial"/>
                          <a:cs typeface="Arial"/>
                        </a:rPr>
                        <a:t>2625</a:t>
                      </a:r>
                    </a:p>
                  </a:txBody>
                  <a:tcPr marL="45720" marR="45720" anchor="ctr" horzOverflow="overflow">
                    <a:solidFill>
                      <a:srgbClr val="EECDFF"/>
                    </a:solidFill>
                  </a:tcPr>
                </a:tc>
                <a:tc>
                  <a:txBody>
                    <a:bodyPr/>
                    <a:lstStyle/>
                    <a:p>
                      <a:pPr lvl="0" algn="ctr">
                        <a:defRPr sz="1800"/>
                      </a:pPr>
                      <a:r>
                        <a:rPr sz="2100" b="1">
                          <a:solidFill>
                            <a:srgbClr val="FF0000"/>
                          </a:solidFill>
                          <a:latin typeface="Arial"/>
                          <a:ea typeface="Arial"/>
                          <a:cs typeface="Arial"/>
                        </a:rPr>
                        <a:t>2625</a:t>
                      </a:r>
                    </a:p>
                  </a:txBody>
                  <a:tcPr marL="45720" marR="45720" anchor="ctr" horzOverflow="overflow">
                    <a:solidFill>
                      <a:srgbClr val="CCFFCC"/>
                    </a:solidFill>
                  </a:tcPr>
                </a:tc>
              </a:tr>
              <a:tr h="435222">
                <a:tc>
                  <a:txBody>
                    <a:bodyPr/>
                    <a:lstStyle/>
                    <a:p>
                      <a:pPr lvl="0" algn="l">
                        <a:defRPr sz="1800"/>
                      </a:pPr>
                      <a:r>
                        <a:rPr sz="2100">
                          <a:latin typeface="Arial"/>
                          <a:ea typeface="Arial"/>
                          <a:cs typeface="Arial"/>
                        </a:rPr>
                        <a:t>Avg. total beam power</a:t>
                      </a:r>
                    </a:p>
                  </a:txBody>
                  <a:tcPr marL="45720" marR="45720" anchor="ctr" horzOverflow="overflow">
                    <a:noFill/>
                  </a:tcPr>
                </a:tc>
                <a:tc>
                  <a:txBody>
                    <a:bodyPr/>
                    <a:lstStyle/>
                    <a:p>
                      <a:pPr lvl="0" algn="l">
                        <a:defRPr sz="1800"/>
                      </a:pPr>
                      <a:r>
                        <a:rPr sz="2100">
                          <a:latin typeface="Arial"/>
                          <a:ea typeface="Arial"/>
                          <a:cs typeface="Arial"/>
                        </a:rPr>
                        <a:t>MW</a:t>
                      </a:r>
                    </a:p>
                  </a:txBody>
                  <a:tcPr marL="45720" marR="45720" anchor="ctr" horzOverflow="overflow">
                    <a:noFill/>
                  </a:tcPr>
                </a:tc>
                <a:tc>
                  <a:txBody>
                    <a:bodyPr/>
                    <a:lstStyle/>
                    <a:p>
                      <a:pPr lvl="0" algn="l">
                        <a:defRPr sz="1800"/>
                      </a:pPr>
                      <a:endParaRPr/>
                    </a:p>
                  </a:txBody>
                  <a:tcPr marL="45720" marR="45720" anchor="ctr" horzOverflow="overflow">
                    <a:noFill/>
                  </a:tcPr>
                </a:tc>
                <a:tc>
                  <a:txBody>
                    <a:bodyPr/>
                    <a:lstStyle/>
                    <a:p>
                      <a:pPr lvl="0" algn="ctr">
                        <a:defRPr sz="1800"/>
                      </a:pPr>
                      <a:r>
                        <a:rPr sz="2100">
                          <a:latin typeface="Arial"/>
                          <a:ea typeface="Arial"/>
                          <a:cs typeface="Arial"/>
                        </a:rPr>
                        <a:t>5.9</a:t>
                      </a:r>
                    </a:p>
                  </a:txBody>
                  <a:tcPr marL="45720" marR="45720" anchor="ctr" horzOverflow="overflow">
                    <a:solidFill>
                      <a:srgbClr val="CCFFCC"/>
                    </a:solidFill>
                  </a:tcPr>
                </a:tc>
                <a:tc>
                  <a:txBody>
                    <a:bodyPr/>
                    <a:lstStyle/>
                    <a:p>
                      <a:pPr lvl="0" algn="ctr">
                        <a:defRPr sz="1800"/>
                      </a:pPr>
                      <a:r>
                        <a:rPr sz="2100">
                          <a:latin typeface="Arial"/>
                          <a:ea typeface="Arial"/>
                          <a:cs typeface="Arial"/>
                        </a:rPr>
                        <a:t>10.5</a:t>
                      </a:r>
                    </a:p>
                  </a:txBody>
                  <a:tcPr marL="45720" marR="45720" anchor="ctr" horzOverflow="overflow">
                    <a:solidFill>
                      <a:srgbClr val="CCFFCC"/>
                    </a:solidFill>
                  </a:tcPr>
                </a:tc>
                <a:tc>
                  <a:txBody>
                    <a:bodyPr/>
                    <a:lstStyle/>
                    <a:p>
                      <a:pPr lvl="0" algn="ctr">
                        <a:defRPr sz="1800"/>
                      </a:pPr>
                      <a:r>
                        <a:rPr sz="2100">
                          <a:latin typeface="Arial"/>
                          <a:ea typeface="Arial"/>
                          <a:cs typeface="Arial"/>
                        </a:rPr>
                        <a:t>27.2</a:t>
                      </a:r>
                    </a:p>
                  </a:txBody>
                  <a:tcPr marL="45720" marR="45720" anchor="ctr" horzOverflow="overflow">
                    <a:solidFill>
                      <a:srgbClr val="CCFFCC"/>
                    </a:solidFill>
                  </a:tcPr>
                </a:tc>
                <a:tc>
                  <a:txBody>
                    <a:bodyPr/>
                    <a:lstStyle/>
                    <a:p>
                      <a:pPr lvl="0" algn="ctr">
                        <a:defRPr sz="1800"/>
                      </a:pPr>
                      <a:endParaRPr/>
                    </a:p>
                  </a:txBody>
                  <a:tcPr marL="45720" marR="45720" anchor="ctr" horzOverflow="overflow">
                    <a:noFill/>
                  </a:tcPr>
                </a:tc>
                <a:tc>
                  <a:txBody>
                    <a:bodyPr/>
                    <a:lstStyle/>
                    <a:p>
                      <a:pPr lvl="0" algn="ctr">
                        <a:defRPr sz="1800"/>
                      </a:pPr>
                      <a:r>
                        <a:rPr sz="2100">
                          <a:latin typeface="Arial"/>
                          <a:ea typeface="Arial"/>
                          <a:cs typeface="Arial"/>
                        </a:rPr>
                        <a:t>11.8</a:t>
                      </a:r>
                    </a:p>
                  </a:txBody>
                  <a:tcPr marL="45720" marR="45720" anchor="ctr" horzOverflow="overflow">
                    <a:solidFill>
                      <a:srgbClr val="EECDFF"/>
                    </a:solidFill>
                  </a:tcPr>
                </a:tc>
                <a:tc>
                  <a:txBody>
                    <a:bodyPr/>
                    <a:lstStyle/>
                    <a:p>
                      <a:pPr lvl="0" algn="ctr">
                        <a:defRPr sz="1800"/>
                      </a:pPr>
                      <a:r>
                        <a:rPr sz="2100">
                          <a:latin typeface="Arial"/>
                          <a:ea typeface="Arial"/>
                          <a:cs typeface="Arial"/>
                        </a:rPr>
                        <a:t>21.0</a:t>
                      </a:r>
                    </a:p>
                  </a:txBody>
                  <a:tcPr marL="45720" marR="45720" anchor="ctr" horzOverflow="overflow">
                    <a:solidFill>
                      <a:srgbClr val="EECDFF"/>
                    </a:solidFill>
                  </a:tcPr>
                </a:tc>
                <a:tc>
                  <a:txBody>
                    <a:bodyPr/>
                    <a:lstStyle/>
                    <a:p>
                      <a:pPr lvl="0" algn="ctr">
                        <a:defRPr sz="1800"/>
                      </a:pPr>
                      <a:r>
                        <a:rPr sz="2100">
                          <a:latin typeface="Arial"/>
                          <a:ea typeface="Arial"/>
                          <a:cs typeface="Arial"/>
                        </a:rPr>
                        <a:t>21.0</a:t>
                      </a:r>
                    </a:p>
                  </a:txBody>
                  <a:tcPr marL="45720" marR="45720" anchor="ctr" horzOverflow="overflow">
                    <a:solidFill>
                      <a:srgbClr val="CCFFCC"/>
                    </a:solidFill>
                  </a:tcPr>
                </a:tc>
              </a:tr>
              <a:tr h="435222">
                <a:tc>
                  <a:txBody>
                    <a:bodyPr/>
                    <a:lstStyle/>
                    <a:p>
                      <a:pPr lvl="0" algn="l">
                        <a:defRPr sz="1800"/>
                      </a:pPr>
                      <a:r>
                        <a:rPr sz="2100">
                          <a:latin typeface="Arial"/>
                          <a:ea typeface="Arial"/>
                          <a:cs typeface="Arial"/>
                        </a:rPr>
                        <a:t>AC power</a:t>
                      </a:r>
                    </a:p>
                  </a:txBody>
                  <a:tcPr marL="45720" marR="45720" anchor="ctr" horzOverflow="overflow">
                    <a:noFill/>
                  </a:tcPr>
                </a:tc>
                <a:tc>
                  <a:txBody>
                    <a:bodyPr/>
                    <a:lstStyle/>
                    <a:p>
                      <a:pPr lvl="0" algn="l">
                        <a:defRPr sz="1800"/>
                      </a:pPr>
                      <a:r>
                        <a:rPr sz="2100">
                          <a:latin typeface="Arial"/>
                          <a:ea typeface="Arial"/>
                          <a:cs typeface="Arial"/>
                        </a:rPr>
                        <a:t>MW</a:t>
                      </a:r>
                    </a:p>
                  </a:txBody>
                  <a:tcPr marL="45720" marR="45720" anchor="ctr" horzOverflow="overflow">
                    <a:noFill/>
                  </a:tcPr>
                </a:tc>
                <a:tc>
                  <a:txBody>
                    <a:bodyPr/>
                    <a:lstStyle/>
                    <a:p>
                      <a:pPr lvl="0" algn="l">
                        <a:defRPr sz="1800"/>
                      </a:pPr>
                      <a:endParaRPr/>
                    </a:p>
                  </a:txBody>
                  <a:tcPr marL="45720" marR="45720" anchor="ctr" horzOverflow="overflow">
                    <a:noFill/>
                  </a:tcPr>
                </a:tc>
                <a:tc>
                  <a:txBody>
                    <a:bodyPr/>
                    <a:lstStyle/>
                    <a:p>
                      <a:pPr lvl="0" algn="ctr">
                        <a:defRPr sz="1800"/>
                      </a:pPr>
                      <a:r>
                        <a:rPr sz="2100">
                          <a:latin typeface="Arial"/>
                          <a:ea typeface="Arial"/>
                          <a:cs typeface="Arial"/>
                        </a:rPr>
                        <a:t>122</a:t>
                      </a:r>
                    </a:p>
                  </a:txBody>
                  <a:tcPr marL="45720" marR="45720" anchor="ctr" horzOverflow="overflow">
                    <a:solidFill>
                      <a:srgbClr val="CCFFCC"/>
                    </a:solidFill>
                  </a:tcPr>
                </a:tc>
                <a:tc>
                  <a:txBody>
                    <a:bodyPr/>
                    <a:lstStyle/>
                    <a:p>
                      <a:pPr lvl="0" algn="ctr">
                        <a:defRPr sz="1800"/>
                      </a:pPr>
                      <a:r>
                        <a:rPr sz="2100">
                          <a:latin typeface="Arial"/>
                          <a:ea typeface="Arial"/>
                          <a:cs typeface="Arial"/>
                        </a:rPr>
                        <a:t>163</a:t>
                      </a:r>
                    </a:p>
                  </a:txBody>
                  <a:tcPr marL="45720" marR="45720" anchor="ctr" horzOverflow="overflow">
                    <a:solidFill>
                      <a:srgbClr val="CCFFCC"/>
                    </a:solidFill>
                  </a:tcPr>
                </a:tc>
                <a:tc>
                  <a:txBody>
                    <a:bodyPr/>
                    <a:lstStyle/>
                    <a:p>
                      <a:pPr lvl="0" algn="ctr">
                        <a:defRPr sz="1800"/>
                      </a:pPr>
                      <a:r>
                        <a:rPr sz="2100">
                          <a:latin typeface="Arial"/>
                          <a:ea typeface="Arial"/>
                          <a:cs typeface="Arial"/>
                        </a:rPr>
                        <a:t>300</a:t>
                      </a:r>
                    </a:p>
                  </a:txBody>
                  <a:tcPr marL="45720" marR="45720" anchor="ctr" horzOverflow="overflow">
                    <a:solidFill>
                      <a:srgbClr val="CCFFCC"/>
                    </a:solidFill>
                  </a:tcPr>
                </a:tc>
                <a:tc>
                  <a:txBody>
                    <a:bodyPr/>
                    <a:lstStyle/>
                    <a:p>
                      <a:pPr lvl="0" algn="ctr">
                        <a:defRPr sz="1800"/>
                      </a:pPr>
                      <a:endParaRPr/>
                    </a:p>
                  </a:txBody>
                  <a:tcPr marL="45720" marR="45720" anchor="ctr" horzOverflow="overflow">
                    <a:noFill/>
                  </a:tcPr>
                </a:tc>
                <a:tc>
                  <a:txBody>
                    <a:bodyPr/>
                    <a:lstStyle/>
                    <a:p>
                      <a:pPr lvl="0" algn="ctr">
                        <a:defRPr sz="1800"/>
                      </a:pPr>
                      <a:r>
                        <a:rPr sz="2100">
                          <a:latin typeface="Arial"/>
                          <a:ea typeface="Arial"/>
                          <a:cs typeface="Arial"/>
                        </a:rPr>
                        <a:t>161</a:t>
                      </a:r>
                    </a:p>
                  </a:txBody>
                  <a:tcPr marL="45720" marR="45720" anchor="ctr" horzOverflow="overflow">
                    <a:solidFill>
                      <a:srgbClr val="EECDFF"/>
                    </a:solidFill>
                  </a:tcPr>
                </a:tc>
                <a:tc>
                  <a:txBody>
                    <a:bodyPr/>
                    <a:lstStyle/>
                    <a:p>
                      <a:pPr lvl="0" algn="ctr">
                        <a:defRPr sz="1800"/>
                      </a:pPr>
                      <a:r>
                        <a:rPr sz="2100">
                          <a:latin typeface="Arial"/>
                          <a:ea typeface="Arial"/>
                          <a:cs typeface="Arial"/>
                        </a:rPr>
                        <a:t>204</a:t>
                      </a:r>
                    </a:p>
                  </a:txBody>
                  <a:tcPr marL="45720" marR="45720" anchor="ctr" horzOverflow="overflow">
                    <a:solidFill>
                      <a:srgbClr val="EECDFF"/>
                    </a:solidFill>
                  </a:tcPr>
                </a:tc>
                <a:tc>
                  <a:txBody>
                    <a:bodyPr/>
                    <a:lstStyle/>
                    <a:p>
                      <a:pPr lvl="0" algn="ctr">
                        <a:defRPr sz="1800"/>
                      </a:pPr>
                      <a:r>
                        <a:rPr sz="2100">
                          <a:latin typeface="Arial"/>
                          <a:ea typeface="Arial"/>
                          <a:cs typeface="Arial"/>
                        </a:rPr>
                        <a:t>204</a:t>
                      </a:r>
                    </a:p>
                  </a:txBody>
                  <a:tcPr marL="45720" marR="45720" anchor="ctr" horzOverflow="overflow">
                    <a:solidFill>
                      <a:srgbClr val="CCFFCC"/>
                    </a:solidFill>
                  </a:tcPr>
                </a:tc>
              </a:tr>
              <a:tr h="435222">
                <a:tc>
                  <a:txBody>
                    <a:bodyPr/>
                    <a:lstStyle/>
                    <a:p>
                      <a:pPr lvl="0" algn="l">
                        <a:defRPr sz="1800"/>
                      </a:pPr>
                      <a:r>
                        <a:rPr sz="2100">
                          <a:latin typeface="Arial"/>
                          <a:ea typeface="Arial"/>
                          <a:cs typeface="Arial"/>
                        </a:rPr>
                        <a:t>Relative cost</a:t>
                      </a:r>
                    </a:p>
                  </a:txBody>
                  <a:tcPr marL="45720" marR="45720" anchor="ctr" horzOverflow="overflow">
                    <a:lnB w="12700">
                      <a:solidFill>
                        <a:srgbClr val="000000"/>
                      </a:solidFill>
                      <a:round/>
                    </a:lnB>
                    <a:noFill/>
                  </a:tcPr>
                </a:tc>
                <a:tc>
                  <a:txBody>
                    <a:bodyPr/>
                    <a:lstStyle/>
                    <a:p>
                      <a:pPr lvl="0" algn="l">
                        <a:defRPr sz="1800"/>
                      </a:pPr>
                      <a:endParaRPr/>
                    </a:p>
                  </a:txBody>
                  <a:tcPr marL="45720" marR="45720" anchor="ctr" horzOverflow="overflow">
                    <a:lnB w="12700">
                      <a:solidFill>
                        <a:srgbClr val="000000"/>
                      </a:solidFill>
                      <a:round/>
                    </a:lnB>
                    <a:noFill/>
                  </a:tcPr>
                </a:tc>
                <a:tc>
                  <a:txBody>
                    <a:bodyPr/>
                    <a:lstStyle/>
                    <a:p>
                      <a:pPr lvl="0" algn="l">
                        <a:defRPr sz="1800"/>
                      </a:pPr>
                      <a:endParaRPr/>
                    </a:p>
                  </a:txBody>
                  <a:tcPr marL="45720" marR="45720" anchor="ctr" horzOverflow="overflow">
                    <a:lnB w="12700">
                      <a:solidFill>
                        <a:srgbClr val="000000"/>
                      </a:solidFill>
                      <a:round/>
                    </a:lnB>
                    <a:noFill/>
                  </a:tcPr>
                </a:tc>
                <a:tc>
                  <a:txBody>
                    <a:bodyPr/>
                    <a:lstStyle/>
                    <a:p>
                      <a:pPr lvl="0" algn="ctr">
                        <a:defRPr sz="1800"/>
                      </a:pPr>
                      <a:r>
                        <a:rPr sz="2100">
                          <a:latin typeface="Arial"/>
                          <a:ea typeface="Arial"/>
                          <a:cs typeface="Arial"/>
                        </a:rPr>
                        <a:t>69%</a:t>
                      </a:r>
                    </a:p>
                  </a:txBody>
                  <a:tcPr marL="45720" marR="45720" anchor="ctr" horzOverflow="overflow">
                    <a:lnB w="12700">
                      <a:solidFill>
                        <a:srgbClr val="000000"/>
                      </a:solidFill>
                      <a:round/>
                    </a:lnB>
                    <a:solidFill>
                      <a:srgbClr val="CCFFCC"/>
                    </a:solidFill>
                  </a:tcPr>
                </a:tc>
                <a:tc>
                  <a:txBody>
                    <a:bodyPr/>
                    <a:lstStyle/>
                    <a:p>
                      <a:pPr lvl="0" algn="ctr">
                        <a:defRPr sz="1800"/>
                      </a:pPr>
                      <a:r>
                        <a:rPr sz="2100">
                          <a:latin typeface="Arial"/>
                          <a:ea typeface="Arial"/>
                          <a:cs typeface="Arial"/>
                        </a:rPr>
                        <a:t>100%</a:t>
                      </a:r>
                    </a:p>
                  </a:txBody>
                  <a:tcPr marL="45720" marR="45720" anchor="ctr" horzOverflow="overflow">
                    <a:lnB w="12700">
                      <a:solidFill>
                        <a:srgbClr val="000000"/>
                      </a:solidFill>
                      <a:round/>
                    </a:lnB>
                    <a:solidFill>
                      <a:srgbClr val="CCFFCC"/>
                    </a:solidFill>
                  </a:tcPr>
                </a:tc>
                <a:tc>
                  <a:txBody>
                    <a:bodyPr/>
                    <a:lstStyle/>
                    <a:p>
                      <a:pPr lvl="0" algn="ctr">
                        <a:defRPr sz="1800"/>
                      </a:pPr>
                      <a:r>
                        <a:rPr sz="2100">
                          <a:latin typeface="Arial"/>
                          <a:ea typeface="Arial"/>
                          <a:cs typeface="Arial"/>
                        </a:rPr>
                        <a:t>166%</a:t>
                      </a:r>
                    </a:p>
                  </a:txBody>
                  <a:tcPr marL="45720" marR="45720" anchor="ctr" horzOverflow="overflow">
                    <a:lnB w="12700">
                      <a:solidFill>
                        <a:srgbClr val="000000"/>
                      </a:solidFill>
                      <a:round/>
                    </a:lnB>
                    <a:solidFill>
                      <a:srgbClr val="CCFFCC"/>
                    </a:solidFill>
                  </a:tcPr>
                </a:tc>
                <a:tc>
                  <a:txBody>
                    <a:bodyPr/>
                    <a:lstStyle/>
                    <a:p>
                      <a:pPr lvl="0" algn="ctr">
                        <a:defRPr sz="1800"/>
                      </a:pPr>
                      <a:endParaRPr/>
                    </a:p>
                  </a:txBody>
                  <a:tcPr marL="45720" marR="45720" anchor="ctr" horzOverflow="overflow">
                    <a:lnB w="12700">
                      <a:solidFill>
                        <a:srgbClr val="000000"/>
                      </a:solidFill>
                      <a:round/>
                    </a:lnB>
                    <a:noFill/>
                  </a:tcPr>
                </a:tc>
                <a:tc>
                  <a:txBody>
                    <a:bodyPr/>
                    <a:lstStyle/>
                    <a:p>
                      <a:pPr lvl="0" algn="ctr">
                        <a:defRPr sz="1800"/>
                      </a:pPr>
                      <a:r>
                        <a:rPr sz="2100">
                          <a:latin typeface="Arial"/>
                          <a:ea typeface="Arial"/>
                          <a:cs typeface="Arial"/>
                        </a:rPr>
                        <a:t>74%</a:t>
                      </a:r>
                    </a:p>
                  </a:txBody>
                  <a:tcPr marL="45720" marR="45720" anchor="ctr" horzOverflow="overflow">
                    <a:lnB w="12700">
                      <a:solidFill>
                        <a:srgbClr val="000000"/>
                      </a:solidFill>
                      <a:round/>
                    </a:lnB>
                    <a:solidFill>
                      <a:srgbClr val="EECDFF"/>
                    </a:solidFill>
                  </a:tcPr>
                </a:tc>
                <a:tc>
                  <a:txBody>
                    <a:bodyPr/>
                    <a:lstStyle/>
                    <a:p>
                      <a:pPr lvl="0" algn="ctr">
                        <a:defRPr sz="1800"/>
                      </a:pPr>
                      <a:r>
                        <a:rPr sz="2100">
                          <a:latin typeface="Arial"/>
                          <a:ea typeface="Arial"/>
                          <a:cs typeface="Arial"/>
                        </a:rPr>
                        <a:t>106%</a:t>
                      </a:r>
                    </a:p>
                  </a:txBody>
                  <a:tcPr marL="45720" marR="45720" anchor="ctr" horzOverflow="overflow">
                    <a:lnB w="12700">
                      <a:solidFill>
                        <a:srgbClr val="000000"/>
                      </a:solidFill>
                      <a:round/>
                    </a:lnB>
                    <a:solidFill>
                      <a:srgbClr val="EECDFF"/>
                    </a:solidFill>
                  </a:tcPr>
                </a:tc>
                <a:tc>
                  <a:txBody>
                    <a:bodyPr/>
                    <a:lstStyle/>
                    <a:p>
                      <a:pPr lvl="0" algn="ctr">
                        <a:defRPr sz="1800"/>
                      </a:pPr>
                      <a:r>
                        <a:rPr sz="2100">
                          <a:latin typeface="Arial"/>
                          <a:ea typeface="Arial"/>
                          <a:cs typeface="Arial"/>
                        </a:rPr>
                        <a:t>106%</a:t>
                      </a:r>
                    </a:p>
                  </a:txBody>
                  <a:tcPr marL="45720" marR="45720" anchor="ctr" horzOverflow="overflow">
                    <a:lnB w="12700">
                      <a:solidFill>
                        <a:srgbClr val="000000"/>
                      </a:solidFill>
                      <a:round/>
                    </a:lnB>
                    <a:solidFill>
                      <a:srgbClr val="CCFFCC"/>
                    </a:solidFill>
                  </a:tcPr>
                </a:tc>
              </a:tr>
            </a:tbl>
          </a:graphicData>
        </a:graphic>
      </p:graphicFrame>
      <p:grpSp>
        <p:nvGrpSpPr>
          <p:cNvPr id="2325" name="Group 2325"/>
          <p:cNvGrpSpPr/>
          <p:nvPr/>
        </p:nvGrpSpPr>
        <p:grpSpPr>
          <a:xfrm>
            <a:off x="3568573" y="1963219"/>
            <a:ext cx="1508858" cy="470906"/>
            <a:chOff x="0" y="0"/>
            <a:chExt cx="1508857" cy="470904"/>
          </a:xfrm>
        </p:grpSpPr>
        <p:sp>
          <p:nvSpPr>
            <p:cNvPr id="2323" name="Shape 2323"/>
            <p:cNvSpPr/>
            <p:nvPr/>
          </p:nvSpPr>
          <p:spPr>
            <a:xfrm>
              <a:off x="0" y="0"/>
              <a:ext cx="481178" cy="470905"/>
            </a:xfrm>
            <a:prstGeom prst="rect">
              <a:avLst/>
            </a:prstGeom>
            <a:solidFill>
              <a:srgbClr val="CCFFCC"/>
            </a:solidFill>
            <a:ln w="12700" cap="flat">
              <a:noFill/>
              <a:miter lim="400000"/>
            </a:ln>
            <a:effectLst/>
          </p:spPr>
          <p:txBody>
            <a:bodyPr wrap="square" lIns="65023" tIns="65023" rIns="65023" bIns="65023" numCol="1" anchor="ctr">
              <a:noAutofit/>
            </a:bodyPr>
            <a:lstStyle/>
            <a:p>
              <a:pPr lvl="0" defTabSz="457200">
                <a:defRPr sz="1800">
                  <a:solidFill>
                    <a:srgbClr val="FFFFFF"/>
                  </a:solidFill>
                  <a:latin typeface="Calibri"/>
                  <a:ea typeface="Calibri"/>
                  <a:cs typeface="Calibri"/>
                  <a:sym typeface="Calibri"/>
                </a:defRPr>
              </a:pPr>
              <a:endParaRPr/>
            </a:p>
          </p:txBody>
        </p:sp>
        <p:sp>
          <p:nvSpPr>
            <p:cNvPr id="2324" name="Shape 2324"/>
            <p:cNvSpPr/>
            <p:nvPr/>
          </p:nvSpPr>
          <p:spPr>
            <a:xfrm>
              <a:off x="481177" y="0"/>
              <a:ext cx="1027681"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457200">
                <a:defRPr sz="1800">
                  <a:latin typeface="Arial"/>
                  <a:ea typeface="Arial"/>
                  <a:cs typeface="Arial"/>
                  <a:sym typeface="Arial"/>
                </a:defRPr>
              </a:lvl1pPr>
            </a:lstStyle>
            <a:p>
              <a:pPr lvl="0"/>
              <a:r>
                <a:t>ILC TDR</a:t>
              </a:r>
            </a:p>
          </p:txBody>
        </p:sp>
      </p:grpSp>
      <p:sp>
        <p:nvSpPr>
          <p:cNvPr id="2326" name="Shape 2326"/>
          <p:cNvSpPr/>
          <p:nvPr/>
        </p:nvSpPr>
        <p:spPr>
          <a:xfrm>
            <a:off x="508637" y="1221351"/>
            <a:ext cx="12020537" cy="45110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2200">
                <a:latin typeface="Arial"/>
                <a:ea typeface="Arial"/>
                <a:cs typeface="Arial"/>
                <a:sym typeface="Arial"/>
              </a:defRPr>
            </a:lvl1pPr>
          </a:lstStyle>
          <a:p>
            <a:pPr lvl="0">
              <a:defRPr sz="1800"/>
            </a:pPr>
            <a:r>
              <a:rPr sz="2200"/>
              <a:t>Luminosity can be enhanced by increasing the number of bunches and the collision rate.</a:t>
            </a:r>
          </a:p>
        </p:txBody>
      </p:sp>
      <p:sp>
        <p:nvSpPr>
          <p:cNvPr id="2327" name="Shape 2327"/>
          <p:cNvSpPr>
            <a:spLocks noGrp="1"/>
          </p:cNvSpPr>
          <p:nvPr>
            <p:ph type="sldNum" sz="quarter" idx="2"/>
          </p:nvPr>
        </p:nvSpPr>
        <p:spPr>
          <a:xfrm>
            <a:off x="11419130" y="9349148"/>
            <a:ext cx="1605214" cy="451109"/>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defRPr sz="1800"/>
            </a:pPr>
            <a:fld id="{86CB4B4D-7CA3-9044-876B-883B54F8677D}" type="slidenum">
              <a:rPr sz="2200"/>
              <a:t>114</a:t>
            </a:fld>
            <a:endParaRPr sz="2200"/>
          </a:p>
        </p:txBody>
      </p:sp>
      <p:grpSp>
        <p:nvGrpSpPr>
          <p:cNvPr id="2330" name="Group 2330"/>
          <p:cNvGrpSpPr/>
          <p:nvPr/>
        </p:nvGrpSpPr>
        <p:grpSpPr>
          <a:xfrm>
            <a:off x="5771255" y="1963219"/>
            <a:ext cx="5833395" cy="470906"/>
            <a:chOff x="0" y="0"/>
            <a:chExt cx="5833393" cy="470904"/>
          </a:xfrm>
        </p:grpSpPr>
        <p:sp>
          <p:nvSpPr>
            <p:cNvPr id="2328" name="Shape 2328"/>
            <p:cNvSpPr/>
            <p:nvPr/>
          </p:nvSpPr>
          <p:spPr>
            <a:xfrm>
              <a:off x="0" y="0"/>
              <a:ext cx="481178" cy="470905"/>
            </a:xfrm>
            <a:prstGeom prst="rect">
              <a:avLst/>
            </a:prstGeom>
            <a:solidFill>
              <a:srgbClr val="EECDFF"/>
            </a:solidFill>
            <a:ln w="12700" cap="flat">
              <a:noFill/>
              <a:miter lim="400000"/>
            </a:ln>
            <a:effectLst/>
          </p:spPr>
          <p:txBody>
            <a:bodyPr wrap="square" lIns="65023" tIns="65023" rIns="65023" bIns="65023" numCol="1" anchor="ctr">
              <a:noAutofit/>
            </a:bodyPr>
            <a:lstStyle/>
            <a:p>
              <a:pPr lvl="0" defTabSz="457200">
                <a:defRPr sz="1800">
                  <a:solidFill>
                    <a:srgbClr val="FFFFFF"/>
                  </a:solidFill>
                  <a:latin typeface="Calibri"/>
                  <a:ea typeface="Calibri"/>
                  <a:cs typeface="Calibri"/>
                  <a:sym typeface="Calibri"/>
                </a:defRPr>
              </a:pPr>
              <a:endParaRPr/>
            </a:p>
          </p:txBody>
        </p:sp>
        <p:sp>
          <p:nvSpPr>
            <p:cNvPr id="2329" name="Shape 2329"/>
            <p:cNvSpPr/>
            <p:nvPr/>
          </p:nvSpPr>
          <p:spPr>
            <a:xfrm>
              <a:off x="481177" y="0"/>
              <a:ext cx="5352217" cy="38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457200">
                <a:defRPr sz="1800">
                  <a:latin typeface="Arial"/>
                  <a:ea typeface="Arial"/>
                  <a:cs typeface="Arial"/>
                  <a:sym typeface="Arial"/>
                </a:defRPr>
              </a:lvl1pPr>
            </a:lstStyle>
            <a:p>
              <a:pPr lvl="0"/>
              <a:r>
                <a:t>Higgs Whitepaper for Snowmass (arXiv:1310.0763)</a:t>
              </a:r>
            </a:p>
          </p:txBody>
        </p:sp>
      </p:grpSp>
      <p:sp>
        <p:nvSpPr>
          <p:cNvPr id="2331" name="Shape 2331"/>
          <p:cNvSpPr/>
          <p:nvPr/>
        </p:nvSpPr>
        <p:spPr>
          <a:xfrm>
            <a:off x="2425147" y="7222199"/>
            <a:ext cx="8120395" cy="794008"/>
          </a:xfrm>
          <a:prstGeom prst="rect">
            <a:avLst/>
          </a:prstGeom>
          <a:ln w="12700">
            <a:solidFill>
              <a:srgbClr val="FF0000"/>
            </a:solidFill>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sz="2200" b="1">
                <a:solidFill>
                  <a:srgbClr val="FF0000"/>
                </a:solidFill>
                <a:latin typeface="Arial"/>
                <a:ea typeface="Arial"/>
                <a:cs typeface="Arial"/>
                <a:sym typeface="Arial"/>
              </a:rPr>
              <a:t>Luminosity upgrade available at a relatively small footprint;</a:t>
            </a:r>
          </a:p>
          <a:p>
            <a:pPr lvl="0" defTabSz="457200">
              <a:defRPr sz="1800"/>
            </a:pPr>
            <a:r>
              <a:rPr sz="2200">
                <a:solidFill>
                  <a:srgbClr val="FF0000"/>
                </a:solidFill>
                <a:latin typeface="Wingdings"/>
                <a:ea typeface="Wingdings"/>
                <a:cs typeface="Wingdings"/>
                <a:sym typeface="Wingdings"/>
              </a:rPr>
              <a:t> </a:t>
            </a:r>
            <a:r>
              <a:rPr sz="2200" b="1">
                <a:solidFill>
                  <a:srgbClr val="FF0000"/>
                </a:solidFill>
                <a:latin typeface="Arial"/>
                <a:ea typeface="Arial"/>
                <a:cs typeface="Arial"/>
                <a:sym typeface="Arial"/>
              </a:rPr>
              <a:t>the way to go if additional funds become available</a:t>
            </a:r>
          </a:p>
        </p:txBody>
      </p:sp>
      <p:sp>
        <p:nvSpPr>
          <p:cNvPr id="2332" name="Shape 2332"/>
          <p:cNvSpPr/>
          <p:nvPr/>
        </p:nvSpPr>
        <p:spPr>
          <a:xfrm>
            <a:off x="2360382" y="6371680"/>
            <a:ext cx="2913073" cy="38927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1800">
                <a:solidFill>
                  <a:srgbClr val="000090"/>
                </a:solidFill>
                <a:latin typeface="Arial"/>
                <a:ea typeface="Arial"/>
                <a:cs typeface="Arial"/>
                <a:sym typeface="Arial"/>
              </a:defRPr>
            </a:lvl1pPr>
          </a:lstStyle>
          <a:p>
            <a:pPr lvl="0">
              <a:defRPr>
                <a:solidFill>
                  <a:srgbClr val="000000"/>
                </a:solidFill>
              </a:defRPr>
            </a:pPr>
            <a:r>
              <a:rPr>
                <a:solidFill>
                  <a:srgbClr val="000090"/>
                </a:solidFill>
              </a:rPr>
              <a:t>in a tunnel for 500 GeV ILC</a:t>
            </a:r>
          </a:p>
        </p:txBody>
      </p:sp>
      <p:sp>
        <p:nvSpPr>
          <p:cNvPr id="2333" name="Shape 2333"/>
          <p:cNvSpPr/>
          <p:nvPr/>
        </p:nvSpPr>
        <p:spPr>
          <a:xfrm flipV="1">
            <a:off x="5717401" y="6147024"/>
            <a:ext cx="416863" cy="443521"/>
          </a:xfrm>
          <a:prstGeom prst="line">
            <a:avLst/>
          </a:prstGeom>
          <a:ln w="25400">
            <a:solidFill>
              <a:srgbClr val="000090"/>
            </a:solidFill>
            <a:tailEnd type="triangle"/>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Tree>
  </p:cSld>
  <p:clrMapOvr>
    <a:masterClrMapping/>
  </p:clrMapOvr>
  <p:transition xmlns:p14="http://schemas.microsoft.com/office/powerpoint/2010/main" spd="med"/>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35" name="pasted-image.pdf"/>
          <p:cNvPicPr/>
          <p:nvPr/>
        </p:nvPicPr>
        <p:blipFill>
          <a:blip r:embed="rId2">
            <a:extLst/>
          </a:blip>
          <a:stretch>
            <a:fillRect/>
          </a:stretch>
        </p:blipFill>
        <p:spPr>
          <a:xfrm>
            <a:off x="350662" y="2080643"/>
            <a:ext cx="11822803" cy="4937288"/>
          </a:xfrm>
          <a:prstGeom prst="rect">
            <a:avLst/>
          </a:prstGeom>
          <a:ln w="12700">
            <a:miter lim="400000"/>
          </a:ln>
        </p:spPr>
      </p:pic>
      <p:sp>
        <p:nvSpPr>
          <p:cNvPr id="2336" name="Shape 2336"/>
          <p:cNvSpPr>
            <a:spLocks noGrp="1"/>
          </p:cNvSpPr>
          <p:nvPr>
            <p:ph type="title"/>
          </p:nvPr>
        </p:nvSpPr>
        <p:spPr>
          <a:xfrm>
            <a:off x="-1" y="1"/>
            <a:ext cx="13004801" cy="800907"/>
          </a:xfrm>
          <a:prstGeom prst="rect">
            <a:avLst/>
          </a:prstGeom>
        </p:spPr>
        <p:txBody>
          <a:bodyPr>
            <a:normAutofit fontScale="90000"/>
          </a:bodyPr>
          <a:lstStyle>
            <a:lvl1pPr defTabSz="425195">
              <a:defRPr sz="4650"/>
            </a:lvl1pPr>
          </a:lstStyle>
          <a:p>
            <a:pPr lvl="0">
              <a:defRPr sz="1800" b="0">
                <a:solidFill>
                  <a:srgbClr val="000000"/>
                </a:solidFill>
              </a:defRPr>
            </a:pPr>
            <a:r>
              <a:rPr sz="4650" b="1">
                <a:solidFill>
                  <a:srgbClr val="000090"/>
                </a:solidFill>
              </a:rPr>
              <a:t>Power Consumption</a:t>
            </a:r>
          </a:p>
        </p:txBody>
      </p:sp>
      <p:pic>
        <p:nvPicPr>
          <p:cNvPr id="2337" name="image15.png" descr="power.pdf"/>
          <p:cNvPicPr/>
          <p:nvPr/>
        </p:nvPicPr>
        <p:blipFill>
          <a:blip r:embed="rId3">
            <a:extLst/>
          </a:blip>
          <a:stretch>
            <a:fillRect/>
          </a:stretch>
        </p:blipFill>
        <p:spPr>
          <a:xfrm>
            <a:off x="742463" y="2026835"/>
            <a:ext cx="11418073" cy="4778025"/>
          </a:xfrm>
          <a:prstGeom prst="rect">
            <a:avLst/>
          </a:prstGeom>
          <a:ln w="12700">
            <a:miter lim="400000"/>
          </a:ln>
        </p:spPr>
      </p:pic>
      <p:sp>
        <p:nvSpPr>
          <p:cNvPr id="2338" name="Shape 2338"/>
          <p:cNvSpPr/>
          <p:nvPr/>
        </p:nvSpPr>
        <p:spPr>
          <a:xfrm>
            <a:off x="1994804" y="1359204"/>
            <a:ext cx="9404784" cy="45110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sz="2200" b="1">
                <a:latin typeface="Arial"/>
                <a:ea typeface="Arial"/>
                <a:cs typeface="Arial"/>
                <a:sym typeface="Arial"/>
              </a:rPr>
              <a:t>Breakdown of estimated AC power </a:t>
            </a:r>
            <a:r>
              <a:rPr sz="2200">
                <a:latin typeface="Arial"/>
                <a:ea typeface="Arial"/>
                <a:cs typeface="Arial"/>
                <a:sym typeface="Arial"/>
              </a:rPr>
              <a:t>(ILC TDR, Vol.3II; Unit in MW)</a:t>
            </a:r>
          </a:p>
        </p:txBody>
      </p:sp>
      <p:sp>
        <p:nvSpPr>
          <p:cNvPr id="2339" name="Shape 2339"/>
          <p:cNvSpPr>
            <a:spLocks noGrp="1"/>
          </p:cNvSpPr>
          <p:nvPr>
            <p:ph type="sldNum" sz="quarter" idx="2"/>
          </p:nvPr>
        </p:nvSpPr>
        <p:spPr>
          <a:xfrm>
            <a:off x="11399587" y="8098344"/>
            <a:ext cx="1605213" cy="451108"/>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defRPr sz="1800"/>
            </a:pPr>
            <a:fld id="{86CB4B4D-7CA3-9044-876B-883B54F8677D}" type="slidenum">
              <a:rPr sz="2200"/>
              <a:t>115</a:t>
            </a:fld>
            <a:endParaRPr sz="2200"/>
          </a:p>
        </p:txBody>
      </p:sp>
      <p:sp>
        <p:nvSpPr>
          <p:cNvPr id="2340" name="Shape 2340"/>
          <p:cNvSpPr/>
          <p:nvPr/>
        </p:nvSpPr>
        <p:spPr>
          <a:xfrm>
            <a:off x="10923344" y="6428633"/>
            <a:ext cx="1151184" cy="5931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76200">
            <a:solidFill>
              <a:srgbClr val="FF0000"/>
            </a:solidFill>
          </a:ln>
        </p:spPr>
        <p:txBody>
          <a:bodyPr lIns="65023" tIns="65023" rIns="65023" bIns="65023" anchor="ctr"/>
          <a:lstStyle/>
          <a:p>
            <a:pPr lvl="0" defTabSz="457200">
              <a:defRPr sz="2400">
                <a:latin typeface="Arial"/>
                <a:ea typeface="Arial"/>
                <a:cs typeface="Arial"/>
                <a:sym typeface="Arial"/>
              </a:defRPr>
            </a:pPr>
            <a:endParaRPr/>
          </a:p>
        </p:txBody>
      </p:sp>
      <p:sp>
        <p:nvSpPr>
          <p:cNvPr id="2341" name="Shape 2341"/>
          <p:cNvSpPr/>
          <p:nvPr/>
        </p:nvSpPr>
        <p:spPr>
          <a:xfrm>
            <a:off x="2296135" y="8304017"/>
            <a:ext cx="8572647" cy="537515"/>
          </a:xfrm>
          <a:prstGeom prst="rect">
            <a:avLst/>
          </a:prstGeom>
          <a:ln w="12700">
            <a:solidFill>
              <a:srgbClr val="FF0000"/>
            </a:solidFill>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sz="2800" b="1">
                <a:solidFill>
                  <a:srgbClr val="FF0000"/>
                </a:solidFill>
                <a:latin typeface="Arial"/>
                <a:ea typeface="Arial"/>
                <a:cs typeface="Arial"/>
                <a:sym typeface="Arial"/>
              </a:defRPr>
            </a:lvl1pPr>
          </a:lstStyle>
          <a:p>
            <a:pPr lvl="0">
              <a:defRPr sz="1800" b="0">
                <a:solidFill>
                  <a:srgbClr val="000000"/>
                </a:solidFill>
              </a:defRPr>
            </a:pPr>
            <a:r>
              <a:rPr sz="2800" b="1">
                <a:solidFill>
                  <a:srgbClr val="FF0000"/>
                </a:solidFill>
              </a:rPr>
              <a:t>Modest power consumption (cf. circular colliders)</a:t>
            </a:r>
          </a:p>
        </p:txBody>
      </p:sp>
      <p:sp>
        <p:nvSpPr>
          <p:cNvPr id="2342" name="Shape 2342"/>
          <p:cNvSpPr/>
          <p:nvPr/>
        </p:nvSpPr>
        <p:spPr>
          <a:xfrm>
            <a:off x="3885613" y="7044732"/>
            <a:ext cx="5393703"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sz="2400" b="1">
                <a:solidFill>
                  <a:srgbClr val="000090"/>
                </a:solidFill>
                <a:latin typeface="Arial"/>
                <a:ea typeface="Arial"/>
                <a:cs typeface="Arial"/>
                <a:sym typeface="Arial"/>
              </a:defRPr>
            </a:lvl1pPr>
          </a:lstStyle>
          <a:p>
            <a:pPr lvl="0">
              <a:defRPr sz="1800" b="0">
                <a:solidFill>
                  <a:srgbClr val="000000"/>
                </a:solidFill>
              </a:defRPr>
            </a:pPr>
            <a:r>
              <a:rPr sz="2400" b="1">
                <a:solidFill>
                  <a:srgbClr val="000090"/>
                </a:solidFill>
              </a:rPr>
              <a:t>161 MW for a 500 GeV ILC (baseline)</a:t>
            </a:r>
          </a:p>
        </p:txBody>
      </p:sp>
    </p:spTree>
  </p:cSld>
  <p:clrMapOvr>
    <a:masterClrMapping/>
  </p:clrMapOvr>
  <p:transition xmlns:p14="http://schemas.microsoft.com/office/powerpoint/2010/mai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 name="droppedImage.png"/>
          <p:cNvPicPr/>
          <p:nvPr/>
        </p:nvPicPr>
        <p:blipFill>
          <a:blip r:embed="rId2">
            <a:extLst/>
          </a:blip>
          <a:stretch>
            <a:fillRect/>
          </a:stretch>
        </p:blipFill>
        <p:spPr>
          <a:xfrm>
            <a:off x="120650" y="1415744"/>
            <a:ext cx="12748816" cy="6934201"/>
          </a:xfrm>
          <a:prstGeom prst="rect">
            <a:avLst/>
          </a:prstGeom>
          <a:ln w="12700">
            <a:miter lim="400000"/>
          </a:ln>
        </p:spPr>
      </p:pic>
      <p:sp>
        <p:nvSpPr>
          <p:cNvPr id="2345" name="Shape 2345"/>
          <p:cNvSpPr>
            <a:spLocks noGrp="1"/>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116</a:t>
            </a:fld>
            <a:endParaRPr sz="1200"/>
          </a:p>
        </p:txBody>
      </p:sp>
      <p:sp>
        <p:nvSpPr>
          <p:cNvPr id="2346" name="Shape 2346"/>
          <p:cNvSpPr>
            <a:spLocks noGrp="1"/>
          </p:cNvSpPr>
          <p:nvPr>
            <p:ph type="title"/>
          </p:nvPr>
        </p:nvSpPr>
        <p:spPr>
          <a:xfrm>
            <a:off x="1270000" y="12700"/>
            <a:ext cx="10452101" cy="1028701"/>
          </a:xfrm>
          <a:prstGeom prst="rect">
            <a:avLst/>
          </a:prstGeom>
        </p:spPr>
        <p:txBody>
          <a:bodyPr/>
          <a:lstStyle/>
          <a:p>
            <a:pPr lvl="0">
              <a:defRPr sz="1800" b="0"/>
            </a:pPr>
            <a:r>
              <a:rPr sz="6400" b="1"/>
              <a:t>TDR</a:t>
            </a:r>
          </a:p>
        </p:txBody>
      </p:sp>
    </p:spTree>
  </p:cSld>
  <p:clrMapOvr>
    <a:masterClrMapping/>
  </p:clrMapOvr>
  <p:transition xmlns:p14="http://schemas.microsoft.com/office/powerpoint/2010/main" spd="med"/>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48" name="Shape 2348"/>
          <p:cNvSpPr>
            <a:spLocks noGrp="1"/>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117</a:t>
            </a:fld>
            <a:endParaRPr sz="1200"/>
          </a:p>
        </p:txBody>
      </p:sp>
      <p:pic>
        <p:nvPicPr>
          <p:cNvPr id="2349" name="droppedImage.png"/>
          <p:cNvPicPr/>
          <p:nvPr/>
        </p:nvPicPr>
        <p:blipFill>
          <a:blip r:embed="rId2">
            <a:extLst/>
          </a:blip>
          <a:stretch>
            <a:fillRect/>
          </a:stretch>
        </p:blipFill>
        <p:spPr>
          <a:xfrm>
            <a:off x="1242577" y="1587500"/>
            <a:ext cx="10519647" cy="3657601"/>
          </a:xfrm>
          <a:prstGeom prst="rect">
            <a:avLst/>
          </a:prstGeom>
          <a:ln w="12700">
            <a:miter lim="400000"/>
          </a:ln>
        </p:spPr>
      </p:pic>
      <p:pic>
        <p:nvPicPr>
          <p:cNvPr id="2350" name="droppedImage.png"/>
          <p:cNvPicPr/>
          <p:nvPr/>
        </p:nvPicPr>
        <p:blipFill>
          <a:blip r:embed="rId3">
            <a:extLst/>
          </a:blip>
          <a:stretch>
            <a:fillRect/>
          </a:stretch>
        </p:blipFill>
        <p:spPr>
          <a:xfrm>
            <a:off x="491320" y="5953817"/>
            <a:ext cx="12014201" cy="1770266"/>
          </a:xfrm>
          <a:prstGeom prst="rect">
            <a:avLst/>
          </a:prstGeom>
          <a:ln w="12700">
            <a:miter lim="400000"/>
          </a:ln>
        </p:spPr>
      </p:pic>
      <p:sp>
        <p:nvSpPr>
          <p:cNvPr id="2351" name="Shape 2351"/>
          <p:cNvSpPr>
            <a:spLocks noGrp="1"/>
          </p:cNvSpPr>
          <p:nvPr>
            <p:ph type="title"/>
          </p:nvPr>
        </p:nvSpPr>
        <p:spPr>
          <a:xfrm>
            <a:off x="1270000" y="12700"/>
            <a:ext cx="10452101" cy="1028701"/>
          </a:xfrm>
          <a:prstGeom prst="rect">
            <a:avLst/>
          </a:prstGeom>
        </p:spPr>
        <p:txBody>
          <a:bodyPr/>
          <a:lstStyle/>
          <a:p>
            <a:pPr lvl="0">
              <a:defRPr sz="1800" b="0"/>
            </a:pPr>
            <a:r>
              <a:rPr sz="6400" b="1"/>
              <a:t>HL-ILC</a:t>
            </a:r>
          </a:p>
        </p:txBody>
      </p:sp>
    </p:spTree>
  </p:cSld>
  <p:clrMapOvr>
    <a:masterClrMapping/>
  </p:clrMapOvr>
  <p:transition xmlns:p14="http://schemas.microsoft.com/office/powerpoint/2010/main" spd="med"/>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3" name="Shape 2353"/>
          <p:cNvSpPr>
            <a:spLocks noGrp="1"/>
          </p:cNvSpPr>
          <p:nvPr>
            <p:ph type="sldNum" sz="quarter" idx="2"/>
          </p:nvPr>
        </p:nvSpPr>
        <p:spPr>
          <a:xfrm>
            <a:off x="10868856" y="9284716"/>
            <a:ext cx="260720" cy="371349"/>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600">
                <a:uFill>
                  <a:solidFill/>
                </a:uFill>
              </a:rPr>
              <a:t>118</a:t>
            </a:fld>
            <a:endParaRPr sz="1600">
              <a:uFill>
                <a:solidFill/>
              </a:uFill>
            </a:endParaRPr>
          </a:p>
        </p:txBody>
      </p:sp>
      <p:pic>
        <p:nvPicPr>
          <p:cNvPr id="2354" name="pasted-image.tif"/>
          <p:cNvPicPr/>
          <p:nvPr/>
        </p:nvPicPr>
        <p:blipFill>
          <a:blip r:embed="rId2">
            <a:extLst/>
          </a:blip>
          <a:stretch>
            <a:fillRect/>
          </a:stretch>
        </p:blipFill>
        <p:spPr>
          <a:xfrm>
            <a:off x="4375" y="0"/>
            <a:ext cx="12996050" cy="9753601"/>
          </a:xfrm>
          <a:prstGeom prst="rect">
            <a:avLst/>
          </a:prstGeom>
          <a:ln w="12700">
            <a:miter lim="400000"/>
          </a:ln>
        </p:spPr>
      </p:pic>
    </p:spTree>
  </p:cSld>
  <p:clrMapOvr>
    <a:masterClrMapping/>
  </p:clrMapOvr>
  <p:transition xmlns:p14="http://schemas.microsoft.com/office/powerpoint/2010/main" spd="med"/>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6" name="pasted-image.tif"/>
          <p:cNvPicPr/>
          <p:nvPr/>
        </p:nvPicPr>
        <p:blipFill>
          <a:blip r:embed="rId2">
            <a:extLst/>
          </a:blip>
          <a:stretch>
            <a:fillRect/>
          </a:stretch>
        </p:blipFill>
        <p:spPr>
          <a:xfrm>
            <a:off x="0" y="31356"/>
            <a:ext cx="13004801" cy="9690888"/>
          </a:xfrm>
          <a:prstGeom prst="rect">
            <a:avLst/>
          </a:prstGeom>
          <a:ln w="12700">
            <a:miter lim="400000"/>
          </a:ln>
        </p:spPr>
      </p:pic>
    </p:spTree>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Shape 859"/>
          <p:cNvSpPr>
            <a:spLocks noGrp="1"/>
          </p:cNvSpPr>
          <p:nvPr>
            <p:ph type="title"/>
          </p:nvPr>
        </p:nvSpPr>
        <p:spPr>
          <a:xfrm>
            <a:off x="1269999" y="917440"/>
            <a:ext cx="10464801" cy="7918720"/>
          </a:xfrm>
          <a:prstGeom prst="rect">
            <a:avLst/>
          </a:prstGeom>
        </p:spPr>
        <p:txBody>
          <a:bodyPr/>
          <a:lstStyle/>
          <a:p>
            <a:pPr lvl="0" defTabSz="830862">
              <a:spcBef>
                <a:spcPts val="1600"/>
              </a:spcBef>
              <a:defRPr sz="1800" b="0"/>
            </a:pPr>
            <a:r>
              <a:rPr sz="8800" b="1">
                <a:solidFill>
                  <a:srgbClr val="FF2600"/>
                </a:solidFill>
              </a:rPr>
              <a:t>Why μ</a:t>
            </a:r>
            <a:r>
              <a:rPr sz="8800" b="1" baseline="31999">
                <a:solidFill>
                  <a:srgbClr val="FF2600"/>
                </a:solidFill>
              </a:rPr>
              <a:t>2</a:t>
            </a:r>
            <a:r>
              <a:rPr sz="8800" b="1">
                <a:solidFill>
                  <a:srgbClr val="FF2600"/>
                </a:solidFill>
              </a:rPr>
              <a:t> &lt; 0?</a:t>
            </a:r>
          </a:p>
          <a:p>
            <a:pPr lvl="0" defTabSz="830862">
              <a:spcBef>
                <a:spcPts val="5300"/>
              </a:spcBef>
              <a:defRPr sz="1800" b="0"/>
            </a:pPr>
            <a:r>
              <a:rPr sz="7800" b="1"/>
              <a:t>To answer </a:t>
            </a:r>
            <a:br>
              <a:rPr sz="7800" b="1"/>
            </a:br>
            <a:r>
              <a:rPr sz="7800" b="1"/>
              <a:t>this question</a:t>
            </a:r>
          </a:p>
          <a:p>
            <a:pPr lvl="0" defTabSz="830862">
              <a:defRPr sz="1800" b="0"/>
            </a:pPr>
            <a:r>
              <a:rPr sz="7800" b="1"/>
              <a:t>we need to go beyond the SM.</a:t>
            </a:r>
          </a:p>
        </p:txBody>
      </p:sp>
      <p:sp>
        <p:nvSpPr>
          <p:cNvPr id="860" name="Shape 860"/>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t>12</a:t>
            </a:fld>
            <a:endParaRPr sz="1600"/>
          </a:p>
        </p:txBody>
      </p:sp>
    </p:spTree>
  </p:cSld>
  <p:clrMapOvr>
    <a:masterClrMapping/>
  </p:clrMapOvr>
  <p:transition xmlns:p14="http://schemas.microsoft.com/office/powerpoint/2010/main" spd="med"/>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8" name="pasted-image.tif"/>
          <p:cNvPicPr/>
          <p:nvPr/>
        </p:nvPicPr>
        <p:blipFill>
          <a:blip r:embed="rId2">
            <a:extLst/>
          </a:blip>
          <a:stretch>
            <a:fillRect/>
          </a:stretch>
        </p:blipFill>
        <p:spPr>
          <a:xfrm>
            <a:off x="0" y="3310"/>
            <a:ext cx="13004801" cy="9746980"/>
          </a:xfrm>
          <a:prstGeom prst="rect">
            <a:avLst/>
          </a:prstGeom>
          <a:ln w="12700">
            <a:miter lim="400000"/>
          </a:ln>
        </p:spPr>
      </p:pic>
    </p:spTree>
  </p:cSld>
  <p:clrMapOvr>
    <a:masterClrMapping/>
  </p:clrMapOvr>
  <p:transition xmlns:p14="http://schemas.microsoft.com/office/powerpoint/2010/main" spd="med"/>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60" name="pasted-image.png"/>
          <p:cNvPicPr/>
          <p:nvPr/>
        </p:nvPicPr>
        <p:blipFill>
          <a:blip r:embed="rId2">
            <a:extLst/>
          </a:blip>
          <a:stretch>
            <a:fillRect/>
          </a:stretch>
        </p:blipFill>
        <p:spPr>
          <a:xfrm>
            <a:off x="6374468" y="4969425"/>
            <a:ext cx="6623639" cy="4935526"/>
          </a:xfrm>
          <a:prstGeom prst="rect">
            <a:avLst/>
          </a:prstGeom>
          <a:ln w="12700">
            <a:miter lim="400000"/>
          </a:ln>
        </p:spPr>
      </p:pic>
      <p:pic>
        <p:nvPicPr>
          <p:cNvPr id="2361" name="pasted-image.png"/>
          <p:cNvPicPr/>
          <p:nvPr/>
        </p:nvPicPr>
        <p:blipFill>
          <a:blip r:embed="rId3">
            <a:extLst/>
          </a:blip>
          <a:stretch>
            <a:fillRect/>
          </a:stretch>
        </p:blipFill>
        <p:spPr>
          <a:xfrm>
            <a:off x="58011" y="4997824"/>
            <a:ext cx="6463160" cy="4878729"/>
          </a:xfrm>
          <a:prstGeom prst="rect">
            <a:avLst/>
          </a:prstGeom>
          <a:ln w="12700">
            <a:miter lim="400000"/>
          </a:ln>
        </p:spPr>
      </p:pic>
      <p:pic>
        <p:nvPicPr>
          <p:cNvPr id="2362" name="pasted-image.png"/>
          <p:cNvPicPr/>
          <p:nvPr/>
        </p:nvPicPr>
        <p:blipFill>
          <a:blip r:embed="rId4">
            <a:extLst/>
          </a:blip>
          <a:stretch>
            <a:fillRect/>
          </a:stretch>
        </p:blipFill>
        <p:spPr>
          <a:xfrm>
            <a:off x="6272249" y="-515"/>
            <a:ext cx="6828077" cy="5128054"/>
          </a:xfrm>
          <a:prstGeom prst="rect">
            <a:avLst/>
          </a:prstGeom>
          <a:ln w="12700">
            <a:miter lim="400000"/>
          </a:ln>
        </p:spPr>
      </p:pic>
      <p:pic>
        <p:nvPicPr>
          <p:cNvPr id="2363" name="pasted-image.png"/>
          <p:cNvPicPr/>
          <p:nvPr/>
        </p:nvPicPr>
        <p:blipFill>
          <a:blip r:embed="rId5">
            <a:extLst/>
          </a:blip>
          <a:stretch>
            <a:fillRect/>
          </a:stretch>
        </p:blipFill>
        <p:spPr>
          <a:xfrm>
            <a:off x="-334302" y="-37610"/>
            <a:ext cx="6891743" cy="5202245"/>
          </a:xfrm>
          <a:prstGeom prst="rect">
            <a:avLst/>
          </a:prstGeom>
          <a:ln w="12700">
            <a:miter lim="400000"/>
          </a:ln>
        </p:spPr>
      </p:pic>
    </p:spTree>
  </p:cSld>
  <p:clrMapOvr>
    <a:masterClrMapping/>
  </p:clrMapOvr>
  <p:transition xmlns:p14="http://schemas.microsoft.com/office/powerpoint/2010/main" spd="med"/>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65" name="pasted-image.tif"/>
          <p:cNvPicPr/>
          <p:nvPr/>
        </p:nvPicPr>
        <p:blipFill>
          <a:blip r:embed="rId2">
            <a:extLst/>
          </a:blip>
          <a:stretch>
            <a:fillRect/>
          </a:stretch>
        </p:blipFill>
        <p:spPr>
          <a:xfrm>
            <a:off x="0" y="29797"/>
            <a:ext cx="13004801" cy="9694007"/>
          </a:xfrm>
          <a:prstGeom prst="rect">
            <a:avLst/>
          </a:prstGeom>
          <a:ln w="12700">
            <a:miter lim="400000"/>
          </a:ln>
        </p:spPr>
      </p:pic>
    </p:spTree>
  </p:cSld>
  <p:clrMapOvr>
    <a:masterClrMapping/>
  </p:clrMapOvr>
  <p:transition xmlns:p14="http://schemas.microsoft.com/office/powerpoint/2010/main" spd="med"/>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67" name="Shape 2367"/>
          <p:cNvSpPr/>
          <p:nvPr/>
        </p:nvSpPr>
        <p:spPr>
          <a:xfrm>
            <a:off x="594072" y="228738"/>
            <a:ext cx="11816656" cy="88834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defTabSz="457200">
              <a:spcBef>
                <a:spcPts val="2800"/>
              </a:spcBef>
              <a:defRPr sz="1800"/>
            </a:pPr>
            <a:r>
              <a:rPr sz="2400" b="1" i="1">
                <a:latin typeface="Helvetica"/>
                <a:ea typeface="Helvetica"/>
                <a:cs typeface="Helvetica"/>
                <a:sym typeface="Helvetica"/>
              </a:rPr>
              <a:t>All Scenarios assume a single E-upgrade to ~500GeV:</a:t>
            </a:r>
            <a:endParaRPr sz="2400">
              <a:latin typeface="Helvetica"/>
              <a:ea typeface="Helvetica"/>
              <a:cs typeface="Helvetica"/>
              <a:sym typeface="Helvetica"/>
            </a:endParaRPr>
          </a:p>
          <a:p>
            <a:pPr marL="317500" lvl="0" indent="-317500" algn="l" defTabSz="457200">
              <a:spcBef>
                <a:spcPts val="2800"/>
              </a:spcBef>
              <a:buSzPct val="200000"/>
              <a:buChar char="•"/>
              <a:defRPr sz="1800"/>
            </a:pPr>
            <a:r>
              <a:rPr sz="2400" b="1" i="1">
                <a:solidFill>
                  <a:srgbClr val="FF2600"/>
                </a:solidFill>
                <a:latin typeface="Helvetica"/>
                <a:ea typeface="Helvetica"/>
                <a:cs typeface="Helvetica"/>
                <a:sym typeface="Helvetica"/>
              </a:rPr>
              <a:t>The optimal scenario starting from 250 GeV is C-500, which spends the largest fraction of its lifetime operating at the highest possible energy</a:t>
            </a:r>
            <a:r>
              <a:rPr sz="2400" b="1" i="1">
                <a:latin typeface="Helvetica"/>
                <a:ea typeface="Helvetica"/>
                <a:cs typeface="Helvetica"/>
                <a:sym typeface="Helvetica"/>
              </a:rPr>
              <a:t>. This scenario optimizes the possibility of discoveries of new physics while making the earliest measurements of the important Higgs properties.</a:t>
            </a:r>
          </a:p>
          <a:p>
            <a:pPr marL="317500" lvl="0" indent="-317500" algn="l" defTabSz="457200">
              <a:spcBef>
                <a:spcPts val="2800"/>
              </a:spcBef>
              <a:buSzPct val="200000"/>
              <a:buChar char="•"/>
              <a:defRPr sz="1800"/>
            </a:pPr>
            <a:r>
              <a:rPr sz="2400" b="1" i="1">
                <a:solidFill>
                  <a:srgbClr val="FF2600"/>
                </a:solidFill>
                <a:latin typeface="Helvetica"/>
                <a:ea typeface="Helvetica"/>
                <a:cs typeface="Helvetica"/>
                <a:sym typeface="Helvetica"/>
              </a:rPr>
              <a:t>A significant improvement in the earliest physics reach can be achieved if the first phase of the collider is at 350 GeV, rather than 250 GeV</a:t>
            </a:r>
            <a:r>
              <a:rPr sz="2400" b="1" i="1">
                <a:latin typeface="Helvetica"/>
                <a:ea typeface="Helvetica"/>
                <a:cs typeface="Helvetica"/>
                <a:sym typeface="Helvetica"/>
              </a:rPr>
              <a:t>. This would optimize the Higgs measurements as well as open up measurements of the top mass and electroweak couplings.</a:t>
            </a:r>
          </a:p>
          <a:p>
            <a:pPr marL="317500" lvl="0" indent="-317500" algn="l" defTabSz="457200">
              <a:spcBef>
                <a:spcPts val="2800"/>
              </a:spcBef>
              <a:buSzPct val="200000"/>
              <a:buChar char="•"/>
              <a:defRPr sz="1800"/>
            </a:pPr>
            <a:r>
              <a:rPr sz="2400" b="1" i="1">
                <a:latin typeface="Helvetica"/>
                <a:ea typeface="Helvetica"/>
                <a:cs typeface="Helvetica"/>
                <a:sym typeface="Helvetica"/>
              </a:rPr>
              <a:t>The physics impact of the ILC is </a:t>
            </a:r>
            <a:r>
              <a:rPr sz="2400" b="1" i="1">
                <a:solidFill>
                  <a:srgbClr val="FF2600"/>
                </a:solidFill>
                <a:latin typeface="Helvetica"/>
                <a:ea typeface="Helvetica"/>
                <a:cs typeface="Helvetica"/>
                <a:sym typeface="Helvetica"/>
              </a:rPr>
              <a:t>significantly improved if the maximum energy of the ∼500 GeV ILC is stretched to ∼550 GeV </a:t>
            </a:r>
            <a:r>
              <a:rPr sz="2400" b="1" i="1">
                <a:latin typeface="Helvetica"/>
                <a:ea typeface="Helvetica"/>
                <a:cs typeface="Helvetica"/>
                <a:sym typeface="Helvetica"/>
              </a:rPr>
              <a:t>where the top Yukawa precision is more than a factor of two times better than at 500 GeV.</a:t>
            </a:r>
          </a:p>
          <a:p>
            <a:pPr lvl="0" algn="l" defTabSz="457200">
              <a:spcBef>
                <a:spcPts val="2800"/>
              </a:spcBef>
              <a:defRPr sz="1800"/>
            </a:pPr>
            <a:r>
              <a:rPr sz="2400" b="1" i="1">
                <a:latin typeface="Helvetica"/>
                <a:ea typeface="Helvetica"/>
                <a:cs typeface="Helvetica"/>
                <a:sym typeface="Helvetica"/>
              </a:rPr>
              <a:t>Future investigations should include the following:</a:t>
            </a:r>
          </a:p>
          <a:p>
            <a:pPr marL="317500" lvl="0" indent="-317500" algn="l" defTabSz="457200">
              <a:spcBef>
                <a:spcPts val="2800"/>
              </a:spcBef>
              <a:buSzPct val="200000"/>
              <a:buChar char="•"/>
              <a:defRPr sz="1800"/>
            </a:pPr>
            <a:r>
              <a:rPr sz="2400" b="1" i="1">
                <a:latin typeface="Helvetica"/>
                <a:ea typeface="Helvetica"/>
                <a:cs typeface="Helvetica"/>
                <a:sym typeface="Helvetica"/>
              </a:rPr>
              <a:t>The reduction in physics which would result if the assumed 30% position polarization were reduced to zero (</a:t>
            </a:r>
            <a:r>
              <a:rPr sz="2400" b="1" i="1">
                <a:solidFill>
                  <a:srgbClr val="FF2600"/>
                </a:solidFill>
                <a:latin typeface="Helvetica"/>
                <a:ea typeface="Helvetica"/>
                <a:cs typeface="Helvetica"/>
                <a:sym typeface="Helvetica"/>
              </a:rPr>
              <a:t>effect of no e+ polarization</a:t>
            </a:r>
            <a:r>
              <a:rPr sz="2400" b="1" i="1">
                <a:latin typeface="Helvetica"/>
                <a:ea typeface="Helvetica"/>
                <a:cs typeface="Helvetica"/>
                <a:sym typeface="Helvetica"/>
              </a:rPr>
              <a:t>).</a:t>
            </a:r>
          </a:p>
          <a:p>
            <a:pPr marL="317500" lvl="0" indent="-317500" algn="l" defTabSz="457200">
              <a:spcBef>
                <a:spcPts val="2800"/>
              </a:spcBef>
              <a:buSzPct val="200000"/>
              <a:buChar char="•"/>
              <a:defRPr sz="1800"/>
            </a:pPr>
            <a:r>
              <a:rPr sz="2400" b="1" i="1">
                <a:latin typeface="Helvetica"/>
                <a:ea typeface="Helvetica"/>
                <a:cs typeface="Helvetica"/>
                <a:sym typeface="Helvetica"/>
              </a:rPr>
              <a:t>The importance of the </a:t>
            </a:r>
            <a:r>
              <a:rPr sz="2400" b="1" i="1">
                <a:solidFill>
                  <a:srgbClr val="FF2600"/>
                </a:solidFill>
                <a:latin typeface="Helvetica"/>
                <a:ea typeface="Helvetica"/>
                <a:cs typeface="Helvetica"/>
                <a:sym typeface="Helvetica"/>
              </a:rPr>
              <a:t>Z-pole calibration</a:t>
            </a:r>
            <a:r>
              <a:rPr sz="2400" b="1" i="1">
                <a:latin typeface="Helvetica"/>
                <a:ea typeface="Helvetica"/>
                <a:cs typeface="Helvetica"/>
                <a:sym typeface="Helvetica"/>
              </a:rPr>
              <a:t> referred to in Section 7</a:t>
            </a:r>
          </a:p>
          <a:p>
            <a:pPr marL="317500" lvl="0" indent="-317500" algn="l" defTabSz="457200">
              <a:spcBef>
                <a:spcPts val="2800"/>
              </a:spcBef>
              <a:buSzPct val="200000"/>
              <a:buChar char="•"/>
              <a:defRPr sz="1800"/>
            </a:pPr>
            <a:r>
              <a:rPr sz="2400" b="1" i="1">
                <a:latin typeface="Helvetica"/>
                <a:ea typeface="Helvetica"/>
                <a:cs typeface="Helvetica"/>
                <a:sym typeface="Helvetica"/>
              </a:rPr>
              <a:t>The capability of </a:t>
            </a:r>
            <a:r>
              <a:rPr sz="2400" b="1" i="1">
                <a:solidFill>
                  <a:srgbClr val="FF2600"/>
                </a:solidFill>
                <a:latin typeface="Helvetica"/>
                <a:ea typeface="Helvetica"/>
                <a:cs typeface="Helvetica"/>
                <a:sym typeface="Helvetica"/>
              </a:rPr>
              <a:t>ILC detectors to operate with 10 Hertz collisions</a:t>
            </a:r>
            <a:r>
              <a:rPr sz="2400" b="1" i="1">
                <a:latin typeface="Helvetica"/>
                <a:ea typeface="Helvetica"/>
                <a:cs typeface="Helvetica"/>
                <a:sym typeface="Helvetica"/>
              </a:rPr>
              <a:t>.</a:t>
            </a:r>
          </a:p>
        </p:txBody>
      </p:sp>
    </p:spTree>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Shape 862"/>
          <p:cNvSpPr>
            <a:spLocks noGrp="1"/>
          </p:cNvSpPr>
          <p:nvPr>
            <p:ph type="sldNum" sz="quarter" idx="2"/>
          </p:nvPr>
        </p:nvSpPr>
        <p:spPr>
          <a:xfrm>
            <a:off x="12557785" y="9258300"/>
            <a:ext cx="347930" cy="304800"/>
          </a:xfrm>
          <a:prstGeom prst="rect">
            <a:avLst/>
          </a:prstGeom>
          <a:extLst>
            <a:ext uri="{C572A759-6A51-4108-AA02-DFA0A04FC94B}">
              <ma14:wrappingTextBoxFlag xmlns:ma14="http://schemas.microsoft.com/office/mac/drawingml/2011/main" val="1"/>
            </a:ext>
          </a:extLst>
        </p:spPr>
        <p:txBody>
          <a:bodyPr/>
          <a:lstStyle>
            <a:lvl1pPr defTabSz="830862">
              <a:defRPr sz="1400">
                <a:latin typeface="ヒラギノ角ゴ Pro W3"/>
                <a:ea typeface="ヒラギノ角ゴ Pro W3"/>
                <a:cs typeface="ヒラギノ角ゴ Pro W3"/>
                <a:sym typeface="ヒラギノ角ゴ Pro W3"/>
              </a:defRPr>
            </a:lvl1pPr>
          </a:lstStyle>
          <a:p>
            <a:pPr lvl="0">
              <a:defRPr sz="1800"/>
            </a:pPr>
            <a:fld id="{86CB4B4D-7CA3-9044-876B-883B54F8677D}" type="slidenum">
              <a:rPr sz="1400"/>
              <a:t>13</a:t>
            </a:fld>
            <a:endParaRPr sz="1400"/>
          </a:p>
        </p:txBody>
      </p:sp>
      <p:sp>
        <p:nvSpPr>
          <p:cNvPr id="863" name="Shape 863"/>
          <p:cNvSpPr/>
          <p:nvPr/>
        </p:nvSpPr>
        <p:spPr>
          <a:xfrm>
            <a:off x="684279" y="1176770"/>
            <a:ext cx="11636242" cy="814857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marL="372533" lvl="1" indent="-372533" algn="l" defTabSz="830862">
              <a:spcBef>
                <a:spcPts val="1300"/>
              </a:spcBef>
              <a:buSzPct val="171000"/>
              <a:buChar char="•"/>
              <a:defRPr sz="1800"/>
            </a:pPr>
            <a:r>
              <a:rPr sz="2800">
                <a:latin typeface="Helvetica Neue"/>
                <a:ea typeface="Helvetica Neue"/>
                <a:cs typeface="Helvetica Neue"/>
                <a:sym typeface="Helvetica Neue"/>
              </a:rPr>
              <a:t>Concerning </a:t>
            </a:r>
            <a:r>
              <a:rPr sz="2800" b="1" i="1">
                <a:solidFill>
                  <a:srgbClr val="0433FF"/>
                </a:solidFill>
                <a:latin typeface="Helvetica Neue"/>
                <a:ea typeface="Helvetica Neue"/>
                <a:cs typeface="Helvetica Neue"/>
                <a:sym typeface="Helvetica Neue"/>
              </a:rPr>
              <a:t>the dynamics behind the EWSB</a:t>
            </a:r>
            <a:r>
              <a:rPr sz="2800">
                <a:latin typeface="Helvetica Neue"/>
                <a:ea typeface="Helvetica Neue"/>
                <a:cs typeface="Helvetica Neue"/>
                <a:sym typeface="Helvetica Neue"/>
              </a:rPr>
              <a:t>.</a:t>
            </a:r>
          </a:p>
          <a:p>
            <a:pPr lvl="2" indent="279400" algn="l" defTabSz="830862">
              <a:spcBef>
                <a:spcPts val="1300"/>
              </a:spcBef>
              <a:defRPr sz="1800"/>
            </a:pPr>
            <a:r>
              <a:rPr sz="2800">
                <a:latin typeface="Helvetica Neue"/>
                <a:ea typeface="Helvetica Neue"/>
                <a:cs typeface="Helvetica Neue"/>
                <a:sym typeface="Helvetica Neue"/>
              </a:rPr>
              <a:t>Is it </a:t>
            </a:r>
            <a:r>
              <a:rPr sz="2800" b="1" i="1">
                <a:latin typeface="Helvetica Neue"/>
                <a:ea typeface="Helvetica Neue"/>
                <a:cs typeface="Helvetica Neue"/>
                <a:sym typeface="Helvetica Neue"/>
              </a:rPr>
              <a:t>weakly interacting or strongly interacting?</a:t>
            </a:r>
            <a:r>
              <a:rPr sz="2800">
                <a:latin typeface="Helvetica Neue"/>
                <a:ea typeface="Helvetica Neue"/>
                <a:cs typeface="Helvetica Neue"/>
                <a:sym typeface="Helvetica Neue"/>
              </a:rPr>
              <a:t> </a:t>
            </a:r>
            <a:br>
              <a:rPr sz="2800">
                <a:latin typeface="Helvetica Neue"/>
                <a:ea typeface="Helvetica Neue"/>
                <a:cs typeface="Helvetica Neue"/>
                <a:sym typeface="Helvetica Neue"/>
              </a:rPr>
            </a:br>
            <a:r>
              <a:rPr sz="2800">
                <a:latin typeface="Helvetica Neue"/>
                <a:ea typeface="Helvetica Neue"/>
                <a:cs typeface="Helvetica Neue"/>
                <a:sym typeface="Helvetica Neue"/>
              </a:rPr>
              <a:t>= Is the H(125) </a:t>
            </a:r>
            <a:r>
              <a:rPr sz="4000" b="1" i="1">
                <a:solidFill>
                  <a:srgbClr val="FF2600"/>
                </a:solidFill>
                <a:latin typeface="Helvetica Neue"/>
                <a:ea typeface="Helvetica Neue"/>
                <a:cs typeface="Helvetica Neue"/>
                <a:sym typeface="Helvetica Neue"/>
              </a:rPr>
              <a:t>elementary or composite?</a:t>
            </a:r>
            <a:endParaRPr sz="2800" b="1" i="1">
              <a:solidFill>
                <a:srgbClr val="FF2C79"/>
              </a:solidFill>
              <a:latin typeface="Helvetica Neue"/>
              <a:ea typeface="Helvetica Neue"/>
              <a:cs typeface="Helvetica Neue"/>
              <a:sym typeface="Helvetica Neue"/>
            </a:endParaRPr>
          </a:p>
          <a:p>
            <a:pPr marL="372533" lvl="0" indent="-372533" algn="l" defTabSz="830862">
              <a:spcBef>
                <a:spcPts val="1300"/>
              </a:spcBef>
              <a:buSzPct val="171000"/>
              <a:buChar char="•"/>
              <a:defRPr sz="1800"/>
            </a:pPr>
            <a:r>
              <a:rPr sz="2800" b="1" i="1">
                <a:solidFill>
                  <a:srgbClr val="0433FF"/>
                </a:solidFill>
                <a:latin typeface="Helvetica Neue"/>
                <a:ea typeface="Helvetica Neue"/>
                <a:cs typeface="Helvetica Neue"/>
                <a:sym typeface="Helvetica Neue"/>
              </a:rPr>
              <a:t>SUSY</a:t>
            </a:r>
            <a:r>
              <a:rPr sz="2800">
                <a:solidFill>
                  <a:srgbClr val="0433FF"/>
                </a:solidFill>
                <a:latin typeface="Helvetica Neue"/>
                <a:ea typeface="Helvetica Neue"/>
                <a:cs typeface="Helvetica Neue"/>
                <a:sym typeface="Helvetica Neue"/>
              </a:rPr>
              <a:t>,</a:t>
            </a:r>
            <a:r>
              <a:rPr sz="2800" b="1" i="1">
                <a:solidFill>
                  <a:srgbClr val="FF2C79"/>
                </a:solidFill>
                <a:latin typeface="Helvetica Neue"/>
                <a:ea typeface="Helvetica Neue"/>
                <a:cs typeface="Helvetica Neue"/>
                <a:sym typeface="Helvetica Neue"/>
              </a:rPr>
              <a:t> </a:t>
            </a:r>
            <a:r>
              <a:rPr sz="2800">
                <a:latin typeface="Helvetica Neue"/>
                <a:ea typeface="Helvetica Neue"/>
                <a:cs typeface="Helvetica Neue"/>
                <a:sym typeface="Helvetica Neue"/>
              </a:rPr>
              <a:t>which gives</a:t>
            </a:r>
            <a:r>
              <a:rPr sz="2800" b="1" i="1">
                <a:latin typeface="Helvetica Neue"/>
                <a:ea typeface="Helvetica Neue"/>
                <a:cs typeface="Helvetica Neue"/>
                <a:sym typeface="Helvetica Neue"/>
              </a:rPr>
              <a:t> a raison d’être for a fundamental scalar fields</a:t>
            </a:r>
            <a:r>
              <a:rPr sz="2800">
                <a:latin typeface="Helvetica Neue"/>
                <a:ea typeface="Helvetica Neue"/>
                <a:cs typeface="Helvetica Neue"/>
                <a:sym typeface="Helvetica Neue"/>
              </a:rPr>
              <a:t>,</a:t>
            </a:r>
            <a:r>
              <a:rPr sz="2800" b="1" i="1">
                <a:latin typeface="Helvetica Neue"/>
                <a:ea typeface="Helvetica Neue"/>
                <a:cs typeface="Helvetica Neue"/>
                <a:sym typeface="Helvetica Neue"/>
              </a:rPr>
              <a:t> </a:t>
            </a:r>
            <a:r>
              <a:rPr sz="2800">
                <a:latin typeface="Helvetica Neue"/>
                <a:ea typeface="Helvetica Neue"/>
                <a:cs typeface="Helvetica Neue"/>
                <a:sym typeface="Helvetica Neue"/>
              </a:rPr>
              <a:t>is the most attractive scenario for the 1st branch, </a:t>
            </a:r>
            <a:r>
              <a:rPr sz="2800" i="1">
                <a:latin typeface="Helvetica Neue"/>
                <a:ea typeface="Helvetica Neue"/>
                <a:cs typeface="Helvetica Neue"/>
                <a:sym typeface="Helvetica Neue"/>
              </a:rPr>
              <a:t>where EW symmetry is broken radiatively</a:t>
            </a:r>
            <a:r>
              <a:rPr sz="2800">
                <a:latin typeface="Helvetica Neue"/>
                <a:ea typeface="Helvetica Neue"/>
                <a:cs typeface="Helvetica Neue"/>
                <a:sym typeface="Helvetica Neue"/>
              </a:rPr>
              <a:t>.</a:t>
            </a:r>
            <a:br>
              <a:rPr sz="2800">
                <a:latin typeface="Helvetica Neue"/>
                <a:ea typeface="Helvetica Neue"/>
                <a:cs typeface="Helvetica Neue"/>
                <a:sym typeface="Helvetica Neue"/>
              </a:rPr>
            </a:br>
            <a:r>
              <a:rPr sz="2800">
                <a:latin typeface="Helvetica Neue"/>
                <a:ea typeface="Helvetica Neue"/>
                <a:cs typeface="Helvetica Neue"/>
                <a:sym typeface="Helvetica Neue"/>
              </a:rPr>
              <a:t>→ </a:t>
            </a:r>
            <a:r>
              <a:rPr sz="2800" b="1" i="1">
                <a:solidFill>
                  <a:srgbClr val="FF2C79"/>
                </a:solidFill>
                <a:latin typeface="Helvetica Neue"/>
                <a:ea typeface="Helvetica Neue"/>
                <a:cs typeface="Helvetica Neue"/>
                <a:sym typeface="Helvetica Neue"/>
              </a:rPr>
              <a:t>The EWSB sector is weakly interacting.</a:t>
            </a:r>
            <a:r>
              <a:rPr sz="2800">
                <a:latin typeface="Helvetica Neue"/>
                <a:ea typeface="Helvetica Neue"/>
                <a:cs typeface="Helvetica Neue"/>
                <a:sym typeface="Helvetica Neue"/>
              </a:rPr>
              <a:t/>
            </a:r>
            <a:br>
              <a:rPr sz="2800">
                <a:latin typeface="Helvetica Neue"/>
                <a:ea typeface="Helvetica Neue"/>
                <a:cs typeface="Helvetica Neue"/>
                <a:sym typeface="Helvetica Neue"/>
              </a:rPr>
            </a:br>
            <a:r>
              <a:rPr sz="2800">
                <a:latin typeface="Helvetica Neue"/>
                <a:ea typeface="Helvetica Neue"/>
                <a:cs typeface="Helvetica Neue"/>
                <a:sym typeface="Helvetica Neue"/>
              </a:rPr>
              <a:t>→ </a:t>
            </a:r>
            <a:r>
              <a:rPr sz="2800" b="1" i="1">
                <a:solidFill>
                  <a:srgbClr val="FF2C79"/>
                </a:solidFill>
                <a:latin typeface="Helvetica Neue"/>
                <a:ea typeface="Helvetica Neue"/>
                <a:cs typeface="Helvetica Neue"/>
                <a:sym typeface="Helvetica Neue"/>
              </a:rPr>
              <a:t>H(125) is elementary</a:t>
            </a:r>
            <a:r>
              <a:rPr sz="2800">
                <a:latin typeface="Helvetica Neue"/>
                <a:ea typeface="Helvetica Neue"/>
                <a:cs typeface="Helvetica Neue"/>
                <a:sym typeface="Helvetica Neue"/>
              </a:rPr>
              <a:t> and embedded in an </a:t>
            </a:r>
            <a:r>
              <a:rPr sz="2800" b="1" i="1">
                <a:latin typeface="Helvetica Neue"/>
                <a:ea typeface="Helvetica Neue"/>
                <a:cs typeface="Helvetica Neue"/>
                <a:sym typeface="Helvetica Neue"/>
              </a:rPr>
              <a:t>extended multiplet</a:t>
            </a:r>
            <a:r>
              <a:rPr sz="2800">
                <a:latin typeface="Helvetica Neue"/>
                <a:ea typeface="Helvetica Neue"/>
                <a:cs typeface="Helvetica Neue"/>
                <a:sym typeface="Helvetica Neue"/>
              </a:rPr>
              <a:t> </a:t>
            </a:r>
            <a:r>
              <a:rPr sz="2800" b="1" i="1">
                <a:latin typeface="Helvetica Neue"/>
                <a:ea typeface="Helvetica Neue"/>
                <a:cs typeface="Helvetica Neue"/>
                <a:sym typeface="Helvetica Neue"/>
              </a:rPr>
              <a:t>structure</a:t>
            </a:r>
            <a:r>
              <a:rPr sz="2800">
                <a:latin typeface="Helvetica Neue"/>
                <a:ea typeface="Helvetica Neue"/>
                <a:cs typeface="Helvetica Neue"/>
                <a:sym typeface="Helvetica Neue"/>
              </a:rPr>
              <a:t> (there must be </a:t>
            </a:r>
            <a:r>
              <a:rPr sz="2800" b="1" i="1">
                <a:solidFill>
                  <a:srgbClr val="FF2C79"/>
                </a:solidFill>
                <a:latin typeface="Helvetica Neue"/>
                <a:ea typeface="Helvetica Neue"/>
                <a:cs typeface="Helvetica Neue"/>
                <a:sym typeface="Helvetica Neue"/>
              </a:rPr>
              <a:t>at least 2 Higgs doublets</a:t>
            </a:r>
            <a:r>
              <a:rPr sz="2800">
                <a:latin typeface="Helvetica Neue"/>
                <a:ea typeface="Helvetica Neue"/>
                <a:cs typeface="Helvetica Neue"/>
                <a:sym typeface="Helvetica Neue"/>
              </a:rPr>
              <a:t>).</a:t>
            </a:r>
            <a:br>
              <a:rPr sz="2800">
                <a:latin typeface="Helvetica Neue"/>
                <a:ea typeface="Helvetica Neue"/>
                <a:cs typeface="Helvetica Neue"/>
                <a:sym typeface="Helvetica Neue"/>
              </a:rPr>
            </a:br>
            <a:r>
              <a:rPr sz="2800">
                <a:latin typeface="Helvetica Neue"/>
                <a:ea typeface="Helvetica Neue"/>
                <a:cs typeface="Helvetica Neue"/>
                <a:sym typeface="Helvetica Neue"/>
              </a:rPr>
              <a:t>→ </a:t>
            </a:r>
            <a:r>
              <a:rPr sz="2800" b="1" i="1">
                <a:solidFill>
                  <a:srgbClr val="942192"/>
                </a:solidFill>
                <a:latin typeface="Helvetica Neue"/>
                <a:ea typeface="Helvetica Neue"/>
                <a:cs typeface="Helvetica Neue"/>
                <a:sym typeface="Helvetica Neue"/>
              </a:rPr>
              <a:t>Possible Grand Desert</a:t>
            </a:r>
            <a:r>
              <a:rPr sz="2800" b="1" i="1">
                <a:solidFill>
                  <a:srgbClr val="FF2C79"/>
                </a:solidFill>
                <a:latin typeface="Helvetica Neue"/>
                <a:ea typeface="Helvetica Neue"/>
                <a:cs typeface="Helvetica Neue"/>
                <a:sym typeface="Helvetica Neue"/>
              </a:rPr>
              <a:t> </a:t>
            </a:r>
            <a:r>
              <a:rPr sz="2800">
                <a:latin typeface="Helvetica Neue"/>
                <a:ea typeface="Helvetica Neue"/>
                <a:cs typeface="Helvetica Neue"/>
                <a:sym typeface="Helvetica Neue"/>
              </a:rPr>
              <a:t>→ </a:t>
            </a:r>
            <a:r>
              <a:rPr sz="2800" b="1" i="1">
                <a:solidFill>
                  <a:srgbClr val="942192"/>
                </a:solidFill>
                <a:latin typeface="Helvetica Neue"/>
                <a:ea typeface="Helvetica Neue"/>
                <a:cs typeface="Helvetica Neue"/>
                <a:sym typeface="Helvetica Neue"/>
              </a:rPr>
              <a:t>Telescope for GUT scale physics</a:t>
            </a:r>
            <a:endParaRPr sz="2800">
              <a:latin typeface="Helvetica Neue"/>
              <a:ea typeface="Helvetica Neue"/>
              <a:cs typeface="Helvetica Neue"/>
              <a:sym typeface="Helvetica Neue"/>
            </a:endParaRPr>
          </a:p>
          <a:p>
            <a:pPr marL="372533" lvl="0" indent="-372533" algn="l" defTabSz="830862">
              <a:spcBef>
                <a:spcPts val="1300"/>
              </a:spcBef>
              <a:buSzPct val="171000"/>
              <a:buChar char="•"/>
              <a:defRPr sz="1800"/>
            </a:pPr>
            <a:r>
              <a:rPr sz="2800" b="1" i="1">
                <a:solidFill>
                  <a:srgbClr val="0433FF"/>
                </a:solidFill>
                <a:latin typeface="Helvetica Neue"/>
                <a:ea typeface="Helvetica Neue"/>
                <a:cs typeface="Helvetica Neue"/>
                <a:sym typeface="Helvetica Neue"/>
              </a:rPr>
              <a:t>Composite Higgs Models, </a:t>
            </a:r>
            <a:r>
              <a:rPr sz="2800">
                <a:latin typeface="Helvetica Neue"/>
                <a:ea typeface="Helvetica Neue"/>
                <a:cs typeface="Helvetica Neue"/>
                <a:sym typeface="Helvetica Neue"/>
              </a:rPr>
              <a:t>the 2nd branch, where </a:t>
            </a:r>
            <a:r>
              <a:rPr sz="2800" i="1">
                <a:latin typeface="Helvetica Neue"/>
                <a:ea typeface="Helvetica Neue"/>
                <a:cs typeface="Helvetica Neue"/>
                <a:sym typeface="Helvetica Neue"/>
              </a:rPr>
              <a:t>a new QCD-like strong interaction makes a vacuum condensate</a:t>
            </a:r>
            <a:r>
              <a:rPr sz="2800">
                <a:latin typeface="Helvetica Neue"/>
                <a:ea typeface="Helvetica Neue"/>
                <a:cs typeface="Helvetica Neue"/>
                <a:sym typeface="Helvetica Neue"/>
              </a:rPr>
              <a:t>.</a:t>
            </a:r>
            <a:br>
              <a:rPr sz="2800">
                <a:latin typeface="Helvetica Neue"/>
                <a:ea typeface="Helvetica Neue"/>
                <a:cs typeface="Helvetica Neue"/>
                <a:sym typeface="Helvetica Neue"/>
              </a:rPr>
            </a:br>
            <a:r>
              <a:rPr sz="2800">
                <a:latin typeface="Helvetica Neue"/>
                <a:ea typeface="Helvetica Neue"/>
                <a:cs typeface="Helvetica Neue"/>
                <a:sym typeface="Helvetica Neue"/>
              </a:rPr>
              <a:t>→ </a:t>
            </a:r>
            <a:r>
              <a:rPr sz="2800" b="1" i="1">
                <a:solidFill>
                  <a:srgbClr val="FF2C79"/>
                </a:solidFill>
                <a:latin typeface="Helvetica Neue"/>
                <a:ea typeface="Helvetica Neue"/>
                <a:cs typeface="Helvetica Neue"/>
                <a:sym typeface="Helvetica Neue"/>
              </a:rPr>
              <a:t>The EWSB sector is strongly interacting</a:t>
            </a:r>
            <a:r>
              <a:rPr sz="2800">
                <a:latin typeface="Helvetica Neue"/>
                <a:ea typeface="Helvetica Neue"/>
                <a:cs typeface="Helvetica Neue"/>
                <a:sym typeface="Helvetica Neue"/>
              </a:rPr>
              <a:t>. </a:t>
            </a:r>
            <a:br>
              <a:rPr sz="2800">
                <a:latin typeface="Helvetica Neue"/>
                <a:ea typeface="Helvetica Neue"/>
                <a:cs typeface="Helvetica Neue"/>
                <a:sym typeface="Helvetica Neue"/>
              </a:rPr>
            </a:br>
            <a:r>
              <a:rPr sz="2800">
                <a:latin typeface="Helvetica Neue"/>
                <a:ea typeface="Helvetica Neue"/>
                <a:cs typeface="Helvetica Neue"/>
                <a:sym typeface="Helvetica Neue"/>
              </a:rPr>
              <a:t>→ </a:t>
            </a:r>
            <a:r>
              <a:rPr sz="2800" b="1" i="1">
                <a:solidFill>
                  <a:srgbClr val="FF2C79"/>
                </a:solidFill>
                <a:latin typeface="Helvetica Neue"/>
                <a:ea typeface="Helvetica Neue"/>
                <a:cs typeface="Helvetica Neue"/>
                <a:sym typeface="Helvetica Neue"/>
              </a:rPr>
              <a:t>H(125) is composite.</a:t>
            </a:r>
            <a:br>
              <a:rPr sz="2800" b="1" i="1">
                <a:solidFill>
                  <a:srgbClr val="FF2C79"/>
                </a:solidFill>
                <a:latin typeface="Helvetica Neue"/>
                <a:ea typeface="Helvetica Neue"/>
                <a:cs typeface="Helvetica Neue"/>
                <a:sym typeface="Helvetica Neue"/>
              </a:rPr>
            </a:br>
            <a:r>
              <a:rPr sz="2800">
                <a:latin typeface="Helvetica Neue"/>
                <a:ea typeface="Helvetica Neue"/>
                <a:cs typeface="Helvetica Neue"/>
                <a:sym typeface="Helvetica Neue"/>
              </a:rPr>
              <a:t>→ </a:t>
            </a:r>
            <a:r>
              <a:rPr sz="2800" b="1" i="1">
                <a:solidFill>
                  <a:srgbClr val="942192"/>
                </a:solidFill>
                <a:latin typeface="Helvetica Neue"/>
                <a:ea typeface="Helvetica Neue"/>
                <a:cs typeface="Helvetica Neue"/>
                <a:sym typeface="Helvetica Neue"/>
              </a:rPr>
              <a:t>Jungle of new particles in TeV(+) scale</a:t>
            </a:r>
          </a:p>
        </p:txBody>
      </p:sp>
      <p:sp>
        <p:nvSpPr>
          <p:cNvPr id="864" name="Shape 864"/>
          <p:cNvSpPr/>
          <p:nvPr/>
        </p:nvSpPr>
        <p:spPr>
          <a:xfrm>
            <a:off x="1276349" y="-1372"/>
            <a:ext cx="10452101" cy="126239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830862">
              <a:lnSpc>
                <a:spcPct val="90000"/>
              </a:lnSpc>
              <a:buClr>
                <a:srgbClr val="FFFED5"/>
              </a:buClr>
              <a:buFont typeface="Tahoma"/>
              <a:defRPr sz="6200" b="1">
                <a:solidFill>
                  <a:srgbClr val="2E467F"/>
                </a:solidFill>
                <a:latin typeface="Helvetica Neue"/>
                <a:ea typeface="Helvetica Neue"/>
                <a:cs typeface="Helvetica Neue"/>
                <a:sym typeface="Helvetica Neue"/>
              </a:defRPr>
            </a:lvl1pPr>
          </a:lstStyle>
          <a:p>
            <a:pPr lvl="0">
              <a:defRPr sz="1800" b="0">
                <a:solidFill>
                  <a:srgbClr val="000000"/>
                </a:solidFill>
              </a:defRPr>
            </a:pPr>
            <a:r>
              <a:rPr sz="6200" b="1">
                <a:solidFill>
                  <a:srgbClr val="2E467F"/>
                </a:solidFill>
              </a:rPr>
              <a:t>The Big Branching Point</a:t>
            </a:r>
          </a:p>
        </p:txBody>
      </p:sp>
    </p:spTree>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 name="Shape 866"/>
          <p:cNvSpPr>
            <a:spLocks noGrp="1"/>
          </p:cNvSpPr>
          <p:nvPr>
            <p:ph type="sldNum" sz="quarter" idx="2"/>
          </p:nvPr>
        </p:nvSpPr>
        <p:spPr>
          <a:xfrm>
            <a:off x="12557785" y="9258300"/>
            <a:ext cx="347930" cy="304800"/>
          </a:xfrm>
          <a:prstGeom prst="rect">
            <a:avLst/>
          </a:prstGeom>
          <a:extLst>
            <a:ext uri="{C572A759-6A51-4108-AA02-DFA0A04FC94B}">
              <ma14:wrappingTextBoxFlag xmlns:ma14="http://schemas.microsoft.com/office/mac/drawingml/2011/main" val="1"/>
            </a:ext>
          </a:extLst>
        </p:spPr>
        <p:txBody>
          <a:bodyPr/>
          <a:lstStyle>
            <a:lvl1pPr defTabSz="830862">
              <a:defRPr sz="1400">
                <a:latin typeface="ヒラギノ角ゴ Pro W3"/>
                <a:ea typeface="ヒラギノ角ゴ Pro W3"/>
                <a:cs typeface="ヒラギノ角ゴ Pro W3"/>
                <a:sym typeface="ヒラギノ角ゴ Pro W3"/>
              </a:defRPr>
            </a:lvl1pPr>
          </a:lstStyle>
          <a:p>
            <a:pPr lvl="0">
              <a:defRPr sz="1800"/>
            </a:pPr>
            <a:fld id="{86CB4B4D-7CA3-9044-876B-883B54F8677D}" type="slidenum">
              <a:rPr sz="1400"/>
              <a:t>14</a:t>
            </a:fld>
            <a:endParaRPr sz="1400"/>
          </a:p>
        </p:txBody>
      </p:sp>
      <p:sp>
        <p:nvSpPr>
          <p:cNvPr id="867" name="Shape 867"/>
          <p:cNvSpPr/>
          <p:nvPr/>
        </p:nvSpPr>
        <p:spPr>
          <a:xfrm>
            <a:off x="256192" y="1843733"/>
            <a:ext cx="12234030" cy="7184487"/>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marL="372533" lvl="1" indent="-372533" algn="l" defTabSz="830862">
              <a:spcBef>
                <a:spcPts val="1300"/>
              </a:spcBef>
              <a:buSzPct val="171000"/>
              <a:buChar char="•"/>
              <a:defRPr sz="1800"/>
            </a:pPr>
            <a:r>
              <a:rPr sz="2600">
                <a:latin typeface="Helvetica Neue"/>
                <a:ea typeface="Helvetica Neue"/>
                <a:cs typeface="Helvetica Neue"/>
                <a:sym typeface="Helvetica Neue"/>
              </a:rPr>
              <a:t>If </a:t>
            </a:r>
            <a:r>
              <a:rPr sz="2600" b="1" i="1">
                <a:solidFill>
                  <a:srgbClr val="0433FF"/>
                </a:solidFill>
                <a:latin typeface="Helvetica Neue"/>
                <a:ea typeface="Helvetica Neue"/>
                <a:cs typeface="Helvetica Neue"/>
                <a:sym typeface="Helvetica Neue"/>
              </a:rPr>
              <a:t>SUSY (elementary),</a:t>
            </a:r>
            <a:br>
              <a:rPr sz="2600" b="1" i="1">
                <a:solidFill>
                  <a:srgbClr val="0433FF"/>
                </a:solidFill>
                <a:latin typeface="Helvetica Neue"/>
                <a:ea typeface="Helvetica Neue"/>
                <a:cs typeface="Helvetica Neue"/>
                <a:sym typeface="Helvetica Neue"/>
              </a:rPr>
            </a:br>
            <a:r>
              <a:rPr sz="2600">
                <a:latin typeface="Helvetica Neue"/>
                <a:ea typeface="Helvetica Neue"/>
                <a:cs typeface="Helvetica Neue"/>
                <a:sym typeface="Helvetica Neue"/>
              </a:rPr>
              <a:t>→ (</a:t>
            </a:r>
            <a:r>
              <a:rPr sz="2600" b="1" i="1">
                <a:latin typeface="Helvetica Neue"/>
                <a:ea typeface="Helvetica Neue"/>
                <a:cs typeface="Helvetica Neue"/>
                <a:sym typeface="Helvetica Neue"/>
              </a:rPr>
              <a:t>At least) 2 Higgs doublets → extra degrees of freedom</a:t>
            </a:r>
            <a:r>
              <a:rPr sz="2600">
                <a:latin typeface="Helvetica Neue"/>
                <a:ea typeface="Helvetica Neue"/>
                <a:cs typeface="Helvetica Neue"/>
                <a:sym typeface="Helvetica Neue"/>
              </a:rPr>
              <a:t/>
            </a:r>
            <a:br>
              <a:rPr sz="2600">
                <a:latin typeface="Helvetica Neue"/>
                <a:ea typeface="Helvetica Neue"/>
                <a:cs typeface="Helvetica Neue"/>
                <a:sym typeface="Helvetica Neue"/>
              </a:rPr>
            </a:br>
            <a:r>
              <a:rPr sz="2600">
                <a:latin typeface="Helvetica Neue"/>
                <a:ea typeface="Helvetica Neue"/>
                <a:cs typeface="Helvetica Neue"/>
                <a:sym typeface="Helvetica Neue"/>
              </a:rPr>
              <a:t>    → </a:t>
            </a:r>
            <a:r>
              <a:rPr sz="2600" b="1" i="1">
                <a:solidFill>
                  <a:srgbClr val="0433FF"/>
                </a:solidFill>
                <a:latin typeface="Helvetica Neue"/>
                <a:ea typeface="Helvetica Neue"/>
                <a:cs typeface="Helvetica Neue"/>
                <a:sym typeface="Helvetica Neue"/>
              </a:rPr>
              <a:t>Search</a:t>
            </a:r>
            <a:r>
              <a:rPr sz="2600">
                <a:latin typeface="Helvetica Neue"/>
                <a:ea typeface="Helvetica Neue"/>
                <a:cs typeface="Helvetica Neue"/>
                <a:sym typeface="Helvetica Neue"/>
              </a:rPr>
              <a:t> for </a:t>
            </a:r>
            <a:r>
              <a:rPr sz="2600" b="1" i="1">
                <a:solidFill>
                  <a:srgbClr val="FF2C79"/>
                </a:solidFill>
                <a:latin typeface="Helvetica Neue"/>
                <a:ea typeface="Helvetica Neue"/>
                <a:cs typeface="Helvetica Neue"/>
                <a:sym typeface="Helvetica Neue"/>
              </a:rPr>
              <a:t>new particles</a:t>
            </a:r>
            <a:r>
              <a:rPr sz="2600">
                <a:latin typeface="Helvetica Neue"/>
                <a:ea typeface="Helvetica Neue"/>
                <a:cs typeface="Helvetica Neue"/>
                <a:sym typeface="Helvetica Neue"/>
              </a:rPr>
              <a:t/>
            </a:r>
            <a:br>
              <a:rPr sz="2600">
                <a:latin typeface="Helvetica Neue"/>
                <a:ea typeface="Helvetica Neue"/>
                <a:cs typeface="Helvetica Neue"/>
                <a:sym typeface="Helvetica Neue"/>
              </a:rPr>
            </a:br>
            <a:r>
              <a:rPr sz="2600">
                <a:latin typeface="Helvetica Neue"/>
                <a:ea typeface="Helvetica Neue"/>
                <a:cs typeface="Helvetica Neue"/>
                <a:sym typeface="Helvetica Neue"/>
              </a:rPr>
              <a:t>         -  extra Higgs bosons: </a:t>
            </a:r>
            <a:r>
              <a:rPr sz="2600" b="1" i="1">
                <a:solidFill>
                  <a:srgbClr val="FF2C79"/>
                </a:solidFill>
                <a:latin typeface="Helvetica Neue"/>
                <a:ea typeface="Helvetica Neue"/>
                <a:cs typeface="Helvetica Neue"/>
                <a:sym typeface="Helvetica Neue"/>
              </a:rPr>
              <a:t>H, A, H</a:t>
            </a:r>
            <a:r>
              <a:rPr sz="2600" b="1" i="1" baseline="31999">
                <a:solidFill>
                  <a:srgbClr val="FF2C79"/>
                </a:solidFill>
                <a:latin typeface="Helvetica Neue"/>
                <a:ea typeface="Helvetica Neue"/>
                <a:cs typeface="Helvetica Neue"/>
                <a:sym typeface="Helvetica Neue"/>
              </a:rPr>
              <a:t>±</a:t>
            </a:r>
            <a:r>
              <a:rPr sz="2600">
                <a:latin typeface="Helvetica Neue"/>
                <a:ea typeface="Helvetica Neue"/>
                <a:cs typeface="Helvetica Neue"/>
                <a:sym typeface="Helvetica Neue"/>
              </a:rPr>
              <a:t/>
            </a:r>
            <a:br>
              <a:rPr sz="2600">
                <a:latin typeface="Helvetica Neue"/>
                <a:ea typeface="Helvetica Neue"/>
                <a:cs typeface="Helvetica Neue"/>
                <a:sym typeface="Helvetica Neue"/>
              </a:rPr>
            </a:br>
            <a:r>
              <a:rPr sz="2600">
                <a:latin typeface="Helvetica Neue"/>
                <a:ea typeface="Helvetica Neue"/>
                <a:cs typeface="Helvetica Neue"/>
                <a:sym typeface="Helvetica Neue"/>
              </a:rPr>
              <a:t>         -  uncolored SUSY particles: </a:t>
            </a:r>
            <a:r>
              <a:rPr sz="2600" b="1" i="1">
                <a:solidFill>
                  <a:srgbClr val="FF2C79"/>
                </a:solidFill>
                <a:latin typeface="Helvetica Neue"/>
                <a:ea typeface="Helvetica Neue"/>
                <a:cs typeface="Helvetica Neue"/>
                <a:sym typeface="Helvetica Neue"/>
              </a:rPr>
              <a:t>EWkinos, sleptons</a:t>
            </a:r>
            <a:r>
              <a:rPr sz="2600">
                <a:latin typeface="Helvetica Neue"/>
                <a:ea typeface="Helvetica Neue"/>
                <a:cs typeface="Helvetica Neue"/>
                <a:sym typeface="Helvetica Neue"/>
              </a:rPr>
              <a:t>       </a:t>
            </a:r>
            <a:r>
              <a:rPr sz="2600" b="1" i="1" baseline="31999">
                <a:solidFill>
                  <a:srgbClr val="FF2C79"/>
                </a:solidFill>
                <a:latin typeface="Helvetica Neue"/>
                <a:ea typeface="Helvetica Neue"/>
                <a:cs typeface="Helvetica Neue"/>
                <a:sym typeface="Helvetica Neue"/>
              </a:rPr>
              <a:t/>
            </a:r>
            <a:br>
              <a:rPr sz="2600" b="1" i="1" baseline="31999">
                <a:solidFill>
                  <a:srgbClr val="FF2C79"/>
                </a:solidFill>
                <a:latin typeface="Helvetica Neue"/>
                <a:ea typeface="Helvetica Neue"/>
                <a:cs typeface="Helvetica Neue"/>
                <a:sym typeface="Helvetica Neue"/>
              </a:rPr>
            </a:br>
            <a:r>
              <a:rPr sz="2600" baseline="31999">
                <a:latin typeface="Helvetica Neue"/>
                <a:ea typeface="Helvetica Neue"/>
                <a:cs typeface="Helvetica Neue"/>
                <a:sym typeface="Helvetica Neue"/>
              </a:rPr>
              <a:t>      </a:t>
            </a:r>
            <a:r>
              <a:rPr sz="2600">
                <a:latin typeface="Helvetica Neue"/>
                <a:ea typeface="Helvetica Neue"/>
                <a:cs typeface="Helvetica Neue"/>
                <a:sym typeface="Helvetica Neue"/>
              </a:rPr>
              <a:t>→ </a:t>
            </a:r>
            <a:r>
              <a:rPr sz="2600" b="1" i="1">
                <a:solidFill>
                  <a:srgbClr val="0433FF"/>
                </a:solidFill>
                <a:latin typeface="Helvetica Neue"/>
                <a:ea typeface="Helvetica Neue"/>
                <a:cs typeface="Helvetica Neue"/>
                <a:sym typeface="Helvetica Neue"/>
              </a:rPr>
              <a:t>Look for specific deviation patterns</a:t>
            </a:r>
            <a:r>
              <a:rPr sz="2600">
                <a:latin typeface="Helvetica Neue"/>
                <a:ea typeface="Helvetica Neue"/>
                <a:cs typeface="Helvetica Neue"/>
                <a:sym typeface="Helvetica Neue"/>
              </a:rPr>
              <a:t> in</a:t>
            </a:r>
            <a:br>
              <a:rPr sz="2600">
                <a:latin typeface="Helvetica Neue"/>
                <a:ea typeface="Helvetica Neue"/>
                <a:cs typeface="Helvetica Neue"/>
                <a:sym typeface="Helvetica Neue"/>
              </a:rPr>
            </a:br>
            <a:r>
              <a:rPr sz="2600">
                <a:latin typeface="Helvetica Neue"/>
                <a:ea typeface="Helvetica Neue"/>
                <a:cs typeface="Helvetica Neue"/>
                <a:sym typeface="Helvetica Neue"/>
              </a:rPr>
              <a:t>         -  </a:t>
            </a:r>
            <a:r>
              <a:rPr sz="2600" b="1" i="1">
                <a:solidFill>
                  <a:srgbClr val="FF2C79"/>
                </a:solidFill>
                <a:latin typeface="Helvetica Neue"/>
                <a:ea typeface="Helvetica Neue"/>
                <a:cs typeface="Helvetica Neue"/>
                <a:sym typeface="Helvetica Neue"/>
              </a:rPr>
              <a:t>various Higgs couplings</a:t>
            </a:r>
            <a:r>
              <a:rPr sz="2600">
                <a:latin typeface="Helvetica Neue"/>
                <a:ea typeface="Helvetica Neue"/>
                <a:cs typeface="Helvetica Neue"/>
                <a:sym typeface="Helvetica Neue"/>
              </a:rPr>
              <a:t/>
            </a:r>
            <a:br>
              <a:rPr sz="2600">
                <a:latin typeface="Helvetica Neue"/>
                <a:ea typeface="Helvetica Neue"/>
                <a:cs typeface="Helvetica Neue"/>
                <a:sym typeface="Helvetica Neue"/>
              </a:rPr>
            </a:br>
            <a:r>
              <a:rPr sz="2600">
                <a:latin typeface="Helvetica Neue"/>
                <a:ea typeface="Helvetica Neue"/>
                <a:cs typeface="Helvetica Neue"/>
                <a:sym typeface="Helvetica Neue"/>
              </a:rPr>
              <a:t>         -  gauge boson properties </a:t>
            </a:r>
          </a:p>
          <a:p>
            <a:pPr marL="372533" lvl="1" indent="-372533" algn="l" defTabSz="830862">
              <a:spcBef>
                <a:spcPts val="3400"/>
              </a:spcBef>
              <a:buSzPct val="171000"/>
              <a:buChar char="•"/>
              <a:defRPr sz="1800"/>
            </a:pPr>
            <a:r>
              <a:rPr sz="2600">
                <a:latin typeface="Helvetica Neue"/>
                <a:ea typeface="Helvetica Neue"/>
                <a:cs typeface="Helvetica Neue"/>
                <a:sym typeface="Helvetica Neue"/>
              </a:rPr>
              <a:t>If </a:t>
            </a:r>
            <a:r>
              <a:rPr sz="2600" b="1" i="1">
                <a:solidFill>
                  <a:srgbClr val="0433FF"/>
                </a:solidFill>
                <a:latin typeface="Helvetica Neue"/>
                <a:ea typeface="Helvetica Neue"/>
                <a:cs typeface="Helvetica Neue"/>
                <a:sym typeface="Helvetica Neue"/>
              </a:rPr>
              <a:t>Composite,</a:t>
            </a:r>
            <a:r>
              <a:rPr sz="2600">
                <a:latin typeface="Helvetica Neue"/>
                <a:ea typeface="Helvetica Neue"/>
                <a:cs typeface="Helvetica Neue"/>
                <a:sym typeface="Helvetica Neue"/>
              </a:rPr>
              <a:t/>
            </a:r>
            <a:br>
              <a:rPr sz="2600">
                <a:latin typeface="Helvetica Neue"/>
                <a:ea typeface="Helvetica Neue"/>
                <a:cs typeface="Helvetica Neue"/>
                <a:sym typeface="Helvetica Neue"/>
              </a:rPr>
            </a:br>
            <a:r>
              <a:rPr sz="2600">
                <a:latin typeface="Helvetica Neue"/>
                <a:ea typeface="Helvetica Neue"/>
                <a:cs typeface="Helvetica Neue"/>
                <a:sym typeface="Helvetica Neue"/>
              </a:rPr>
              <a:t>    → </a:t>
            </a:r>
            <a:r>
              <a:rPr sz="2600" b="1" i="1">
                <a:solidFill>
                  <a:srgbClr val="0433FF"/>
                </a:solidFill>
                <a:latin typeface="Helvetica Neue"/>
                <a:ea typeface="Helvetica Neue"/>
                <a:cs typeface="Helvetica Neue"/>
                <a:sym typeface="Helvetica Neue"/>
              </a:rPr>
              <a:t>Look for specific deviation patterns</a:t>
            </a:r>
            <a:r>
              <a:rPr sz="2600">
                <a:latin typeface="Helvetica Neue"/>
                <a:ea typeface="Helvetica Neue"/>
                <a:cs typeface="Helvetica Neue"/>
                <a:sym typeface="Helvetica Neue"/>
              </a:rPr>
              <a:t> in</a:t>
            </a:r>
            <a:br>
              <a:rPr sz="2600">
                <a:latin typeface="Helvetica Neue"/>
                <a:ea typeface="Helvetica Neue"/>
                <a:cs typeface="Helvetica Neue"/>
                <a:sym typeface="Helvetica Neue"/>
              </a:rPr>
            </a:br>
            <a:r>
              <a:rPr sz="2600">
                <a:latin typeface="Helvetica Neue"/>
                <a:ea typeface="Helvetica Neue"/>
                <a:cs typeface="Helvetica Neue"/>
                <a:sym typeface="Helvetica Neue"/>
              </a:rPr>
              <a:t>         -  </a:t>
            </a:r>
            <a:r>
              <a:rPr sz="2600" b="1" i="1">
                <a:solidFill>
                  <a:srgbClr val="FF2C79"/>
                </a:solidFill>
                <a:latin typeface="Helvetica Neue"/>
                <a:ea typeface="Helvetica Neue"/>
                <a:cs typeface="Helvetica Neue"/>
                <a:sym typeface="Helvetica Neue"/>
              </a:rPr>
              <a:t>various Higgs couplings</a:t>
            </a:r>
            <a:r>
              <a:rPr sz="2600">
                <a:latin typeface="Helvetica Neue"/>
                <a:ea typeface="Helvetica Neue"/>
                <a:cs typeface="Helvetica Neue"/>
                <a:sym typeface="Helvetica Neue"/>
              </a:rPr>
              <a:t/>
            </a:r>
            <a:br>
              <a:rPr sz="2600">
                <a:latin typeface="Helvetica Neue"/>
                <a:ea typeface="Helvetica Neue"/>
                <a:cs typeface="Helvetica Neue"/>
                <a:sym typeface="Helvetica Neue"/>
              </a:rPr>
            </a:br>
            <a:r>
              <a:rPr sz="2600">
                <a:latin typeface="Helvetica Neue"/>
                <a:ea typeface="Helvetica Neue"/>
                <a:cs typeface="Helvetica Neue"/>
                <a:sym typeface="Helvetica Neue"/>
              </a:rPr>
              <a:t>         -  </a:t>
            </a:r>
            <a:r>
              <a:rPr sz="2600" b="1" i="1">
                <a:solidFill>
                  <a:srgbClr val="FF2C79"/>
                </a:solidFill>
                <a:latin typeface="Helvetica Neue"/>
                <a:ea typeface="Helvetica Neue"/>
                <a:cs typeface="Helvetica Neue"/>
                <a:sym typeface="Helvetica Neue"/>
              </a:rPr>
              <a:t>Top (ttZ) couplings</a:t>
            </a:r>
          </a:p>
        </p:txBody>
      </p:sp>
      <p:sp>
        <p:nvSpPr>
          <p:cNvPr id="868" name="Shape 868"/>
          <p:cNvSpPr/>
          <p:nvPr/>
        </p:nvSpPr>
        <p:spPr>
          <a:xfrm>
            <a:off x="1276349" y="70424"/>
            <a:ext cx="10452101" cy="168719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lvl="0" defTabSz="830862">
              <a:lnSpc>
                <a:spcPct val="90000"/>
              </a:lnSpc>
              <a:buClr>
                <a:srgbClr val="FFFED5"/>
              </a:buClr>
              <a:buFont typeface="Tahoma"/>
              <a:defRPr sz="1800"/>
            </a:pPr>
            <a:r>
              <a:rPr sz="4800" b="1">
                <a:solidFill>
                  <a:srgbClr val="2E467F"/>
                </a:solidFill>
                <a:latin typeface="Helvetica Neue"/>
                <a:ea typeface="Helvetica Neue"/>
                <a:cs typeface="Helvetica Neue"/>
                <a:sym typeface="Helvetica Neue"/>
              </a:rPr>
              <a:t>Elementary or Composite?</a:t>
            </a:r>
            <a:r>
              <a:rPr sz="3800" b="1" i="1">
                <a:solidFill>
                  <a:srgbClr val="FF2C79"/>
                </a:solidFill>
                <a:latin typeface="Helvetica Neue"/>
                <a:ea typeface="Helvetica Neue"/>
                <a:cs typeface="Helvetica Neue"/>
                <a:sym typeface="Helvetica Neue"/>
              </a:rPr>
              <a:t/>
            </a:r>
            <a:br>
              <a:rPr sz="3800" b="1" i="1">
                <a:solidFill>
                  <a:srgbClr val="FF2C79"/>
                </a:solidFill>
                <a:latin typeface="Helvetica Neue"/>
                <a:ea typeface="Helvetica Neue"/>
                <a:cs typeface="Helvetica Neue"/>
                <a:sym typeface="Helvetica Neue"/>
              </a:rPr>
            </a:br>
            <a:r>
              <a:rPr sz="3800" b="1" i="1">
                <a:solidFill>
                  <a:srgbClr val="FF2C79"/>
                </a:solidFill>
                <a:latin typeface="Helvetica Neue"/>
                <a:ea typeface="Helvetica Neue"/>
                <a:cs typeface="Helvetica Neue"/>
                <a:sym typeface="Helvetica Neue"/>
              </a:rPr>
              <a:t>How can ILC address this question?</a:t>
            </a:r>
          </a:p>
        </p:txBody>
      </p:sp>
      <p:sp>
        <p:nvSpPr>
          <p:cNvPr id="869" name="Shape 869"/>
          <p:cNvSpPr/>
          <p:nvPr/>
        </p:nvSpPr>
        <p:spPr>
          <a:xfrm>
            <a:off x="7602367" y="4762989"/>
            <a:ext cx="5343396" cy="4694173"/>
          </a:xfrm>
          <a:prstGeom prst="rect">
            <a:avLst/>
          </a:prstGeom>
          <a:solidFill>
            <a:srgbClr val="FFFFFF">
              <a:alpha val="89802"/>
            </a:srgbClr>
          </a:solidFill>
          <a:ln w="3175">
            <a:solidFill>
              <a:srgbClr val="FFFFFF">
                <a:alpha val="89802"/>
              </a:srgbClr>
            </a:solidFill>
            <a:miter lim="400000"/>
          </a:ln>
          <a:effectLst>
            <a:outerShdw blurRad="25400" dist="12700" dir="2700000" rotWithShape="0">
              <a:srgbClr val="000000">
                <a:alpha val="42999"/>
              </a:srgbClr>
            </a:outerShdw>
          </a:effectLst>
        </p:spPr>
        <p:txBody>
          <a:bodyPr lIns="0" tIns="0" rIns="0" bIns="0" anchor="ctr"/>
          <a:lstStyle/>
          <a:p>
            <a:pPr lvl="0" defTabSz="649111">
              <a:defRPr>
                <a:solidFill>
                  <a:srgbClr val="FFFFFF"/>
                </a:solidFill>
                <a:effectLst>
                  <a:outerShdw blurRad="38100" dist="12700" dir="5400000" rotWithShape="0">
                    <a:srgbClr val="000000">
                      <a:alpha val="50000"/>
                    </a:srgbClr>
                  </a:outerShdw>
                </a:effectLst>
                <a:latin typeface="Helvetica Neue"/>
                <a:ea typeface="Helvetica Neue"/>
                <a:cs typeface="Helvetica Neue"/>
                <a:sym typeface="Helvetica Neue"/>
              </a:defRPr>
            </a:pPr>
            <a:endParaRPr/>
          </a:p>
        </p:txBody>
      </p:sp>
      <p:pic>
        <p:nvPicPr>
          <p:cNvPr id="870" name="tHZWbtcCoupling to Higgs10.10.pdf"/>
          <p:cNvPicPr/>
          <p:nvPr/>
        </p:nvPicPr>
        <p:blipFill>
          <a:blip r:embed="rId2">
            <a:extLst/>
          </a:blip>
          <a:stretch>
            <a:fillRect/>
          </a:stretch>
        </p:blipFill>
        <p:spPr>
          <a:xfrm>
            <a:off x="7605055" y="5227029"/>
            <a:ext cx="5140185" cy="4294197"/>
          </a:xfrm>
          <a:prstGeom prst="rect">
            <a:avLst/>
          </a:prstGeom>
          <a:ln w="12700">
            <a:miter lim="400000"/>
          </a:ln>
        </p:spPr>
      </p:pic>
      <p:sp>
        <p:nvSpPr>
          <p:cNvPr id="871" name="Shape 871"/>
          <p:cNvSpPr/>
          <p:nvPr/>
        </p:nvSpPr>
        <p:spPr>
          <a:xfrm>
            <a:off x="7646775" y="9114339"/>
            <a:ext cx="1892301"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439333">
              <a:buClr>
                <a:srgbClr val="2E467F"/>
              </a:buClr>
              <a:buFont typeface="Helvetica"/>
              <a:tabLst>
                <a:tab pos="609600" algn="l"/>
                <a:tab pos="2844800" algn="l"/>
                <a:tab pos="2882900" algn="l"/>
              </a:tabLst>
              <a:defRPr sz="1200">
                <a:solidFill>
                  <a:srgbClr val="2E467F"/>
                </a:solidFill>
                <a:uFill>
                  <a:solidFill>
                    <a:srgbClr val="2E467F"/>
                  </a:solidFill>
                </a:uFill>
                <a:latin typeface="Helvetica Neue"/>
                <a:ea typeface="Helvetica Neue"/>
                <a:cs typeface="Helvetica Neue"/>
                <a:sym typeface="Helvetica Neue"/>
              </a:defRPr>
            </a:lvl1pPr>
          </a:lstStyle>
          <a:p>
            <a:pPr lvl="0">
              <a:defRPr sz="1800">
                <a:solidFill>
                  <a:srgbClr val="000000"/>
                </a:solidFill>
                <a:uFillTx/>
              </a:defRPr>
            </a:pPr>
            <a:r>
              <a:rPr sz="1200">
                <a:solidFill>
                  <a:srgbClr val="2E467F"/>
                </a:solidFill>
                <a:uFill>
                  <a:solidFill>
                    <a:srgbClr val="2E467F"/>
                  </a:solidFill>
                </a:uFill>
              </a:rPr>
              <a:t>ACFA Report</a:t>
            </a:r>
          </a:p>
        </p:txBody>
      </p:sp>
      <p:sp>
        <p:nvSpPr>
          <p:cNvPr id="872" name="Shape 872"/>
          <p:cNvSpPr/>
          <p:nvPr/>
        </p:nvSpPr>
        <p:spPr>
          <a:xfrm>
            <a:off x="8401085" y="5246169"/>
            <a:ext cx="3548125" cy="577570"/>
          </a:xfrm>
          <a:prstGeom prst="rect">
            <a:avLst/>
          </a:prstGeom>
          <a:ln w="12700">
            <a:miter lim="400000"/>
          </a:ln>
          <a:effectLst>
            <a:outerShdw blurRad="25400" dist="12700" dir="2700000" rotWithShape="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lvl1pPr marL="112888" algn="l" defTabSz="830862">
              <a:spcBef>
                <a:spcPts val="300"/>
              </a:spcBef>
              <a:buClr>
                <a:srgbClr val="FF2600"/>
              </a:buClr>
              <a:buFont typeface="Tahoma"/>
              <a:tabLst>
                <a:tab pos="609600" algn="l"/>
                <a:tab pos="2844800" algn="l"/>
                <a:tab pos="2882900" algn="l"/>
              </a:tabLst>
              <a:defRPr sz="1800" b="1" i="1">
                <a:solidFill>
                  <a:srgbClr val="000090"/>
                </a:solidFill>
                <a:uFill>
                  <a:solidFill>
                    <a:srgbClr val="FF2C79"/>
                  </a:solidFill>
                </a:uFill>
                <a:latin typeface="Helvetica Neue"/>
                <a:ea typeface="Helvetica Neue"/>
                <a:cs typeface="Helvetica Neue"/>
                <a:sym typeface="Helvetica Neue"/>
              </a:defRPr>
            </a:lvl1pPr>
          </a:lstStyle>
          <a:p>
            <a:pPr lvl="0">
              <a:defRPr b="0" i="0">
                <a:solidFill>
                  <a:srgbClr val="000000"/>
                </a:solidFill>
                <a:uFillTx/>
              </a:defRPr>
            </a:pPr>
            <a:r>
              <a:rPr b="1" i="1">
                <a:solidFill>
                  <a:srgbClr val="000090"/>
                </a:solidFill>
                <a:uFill>
                  <a:solidFill>
                    <a:srgbClr val="FF2C79"/>
                  </a:solidFill>
                </a:uFill>
              </a:rPr>
              <a:t>Any deviation from the straight line signals BSM! </a:t>
            </a:r>
          </a:p>
        </p:txBody>
      </p:sp>
      <p:sp>
        <p:nvSpPr>
          <p:cNvPr id="873" name="Shape 873"/>
          <p:cNvSpPr/>
          <p:nvPr/>
        </p:nvSpPr>
        <p:spPr>
          <a:xfrm>
            <a:off x="9349313" y="8098646"/>
            <a:ext cx="3548125" cy="615670"/>
          </a:xfrm>
          <a:prstGeom prst="rect">
            <a:avLst/>
          </a:prstGeom>
          <a:ln w="12700">
            <a:miter lim="400000"/>
          </a:ln>
          <a:effectLst>
            <a:outerShdw blurRad="25400" dist="12700" dir="2700000" rotWithShape="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p>
            <a:pPr marL="112888" lvl="0" algn="l" defTabSz="830862">
              <a:spcBef>
                <a:spcPts val="300"/>
              </a:spcBef>
              <a:buClr>
                <a:srgbClr val="FF2600"/>
              </a:buClr>
              <a:buFont typeface="Tahoma"/>
              <a:tabLst>
                <a:tab pos="609600" algn="l"/>
                <a:tab pos="2844800" algn="l"/>
                <a:tab pos="2882900" algn="l"/>
              </a:tabLst>
              <a:defRPr sz="1800"/>
            </a:pPr>
            <a:r>
              <a:rPr b="1" i="1">
                <a:solidFill>
                  <a:srgbClr val="000090"/>
                </a:solidFill>
                <a:uFill>
                  <a:solidFill>
                    <a:srgbClr val="FF2C79"/>
                  </a:solidFill>
                </a:uFill>
                <a:latin typeface="Helvetica Neue"/>
                <a:ea typeface="Helvetica Neue"/>
                <a:cs typeface="Helvetica Neue"/>
                <a:sym typeface="Helvetica Neue"/>
              </a:rPr>
              <a:t>Different models predict</a:t>
            </a:r>
          </a:p>
          <a:p>
            <a:pPr marL="112888" lvl="0" algn="l" defTabSz="830862">
              <a:spcBef>
                <a:spcPts val="300"/>
              </a:spcBef>
              <a:buClr>
                <a:srgbClr val="FF2600"/>
              </a:buClr>
              <a:buFont typeface="Tahoma"/>
              <a:tabLst>
                <a:tab pos="609600" algn="l"/>
                <a:tab pos="2844800" algn="l"/>
                <a:tab pos="2882900" algn="l"/>
              </a:tabLst>
              <a:defRPr sz="1800"/>
            </a:pPr>
            <a:r>
              <a:rPr b="1" i="1">
                <a:solidFill>
                  <a:srgbClr val="000090"/>
                </a:solidFill>
                <a:uFill>
                  <a:solidFill>
                    <a:srgbClr val="FF2C79"/>
                  </a:solidFill>
                </a:uFill>
                <a:latin typeface="Helvetica Neue"/>
                <a:ea typeface="Helvetica Neue"/>
                <a:cs typeface="Helvetica Neue"/>
                <a:sym typeface="Helvetica Neue"/>
              </a:rPr>
              <a:t>different deviation patterns!</a:t>
            </a:r>
          </a:p>
        </p:txBody>
      </p:sp>
      <p:sp>
        <p:nvSpPr>
          <p:cNvPr id="874" name="Shape 874"/>
          <p:cNvSpPr/>
          <p:nvPr/>
        </p:nvSpPr>
        <p:spPr>
          <a:xfrm>
            <a:off x="10279295" y="6816905"/>
            <a:ext cx="710432" cy="396823"/>
          </a:xfrm>
          <a:prstGeom prst="rect">
            <a:avLst/>
          </a:prstGeom>
          <a:ln w="12700">
            <a:miter lim="400000"/>
          </a:ln>
          <a:effectLst>
            <a:outerShdw blurRad="25400" dist="12700" dir="2700000" rotWithShape="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lvl1pPr marL="112888" algn="l" defTabSz="830862">
              <a:spcBef>
                <a:spcPts val="300"/>
              </a:spcBef>
              <a:buClr>
                <a:srgbClr val="FF2600"/>
              </a:buClr>
              <a:buFont typeface="Tahoma"/>
              <a:tabLst>
                <a:tab pos="609600" algn="l"/>
                <a:tab pos="2844800" algn="l"/>
                <a:tab pos="2882900" algn="l"/>
              </a:tabLst>
              <a:defRPr sz="2600" b="1" i="1">
                <a:solidFill>
                  <a:srgbClr val="FF2C79"/>
                </a:solidFill>
                <a:uFill>
                  <a:solidFill>
                    <a:srgbClr val="FF2C79"/>
                  </a:solidFill>
                </a:uFill>
                <a:latin typeface="Helvetica Neue"/>
                <a:ea typeface="Helvetica Neue"/>
                <a:cs typeface="Helvetica Neue"/>
                <a:sym typeface="Helvetica Neue"/>
              </a:defRPr>
            </a:lvl1pPr>
          </a:lstStyle>
          <a:p>
            <a:pPr lvl="0">
              <a:defRPr sz="1800" b="0" i="0">
                <a:solidFill>
                  <a:srgbClr val="000000"/>
                </a:solidFill>
                <a:uFillTx/>
              </a:defRPr>
            </a:pPr>
            <a:r>
              <a:rPr sz="2600" b="1" i="1">
                <a:solidFill>
                  <a:srgbClr val="FF2C79"/>
                </a:solidFill>
                <a:uFill>
                  <a:solidFill>
                    <a:srgbClr val="FF2C79"/>
                  </a:solidFill>
                </a:uFill>
              </a:rPr>
              <a:t>SM</a:t>
            </a:r>
          </a:p>
        </p:txBody>
      </p:sp>
      <p:sp>
        <p:nvSpPr>
          <p:cNvPr id="875" name="Shape 875"/>
          <p:cNvSpPr/>
          <p:nvPr/>
        </p:nvSpPr>
        <p:spPr>
          <a:xfrm>
            <a:off x="8481859" y="4760731"/>
            <a:ext cx="3867633" cy="334796"/>
          </a:xfrm>
          <a:prstGeom prst="rect">
            <a:avLst/>
          </a:prstGeom>
          <a:ln w="12700">
            <a:miter lim="400000"/>
          </a:ln>
          <a:effectLst>
            <a:outerShdw blurRad="25400" dist="12700" dir="2700000" rotWithShape="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lvl1pPr marL="112888" defTabSz="830862">
              <a:spcBef>
                <a:spcPts val="300"/>
              </a:spcBef>
              <a:buClr>
                <a:srgbClr val="FF2600"/>
              </a:buClr>
              <a:buFont typeface="Tahoma"/>
              <a:tabLst>
                <a:tab pos="609600" algn="l"/>
                <a:tab pos="2844800" algn="l"/>
                <a:tab pos="2882900" algn="l"/>
              </a:tabLst>
              <a:defRPr sz="2200" b="1" i="1">
                <a:solidFill>
                  <a:srgbClr val="0433FF"/>
                </a:solidFill>
                <a:uFill>
                  <a:solidFill>
                    <a:srgbClr val="FF2C79"/>
                  </a:solidFill>
                </a:uFill>
                <a:latin typeface="Helvetica Neue"/>
                <a:ea typeface="Helvetica Neue"/>
                <a:cs typeface="Helvetica Neue"/>
                <a:sym typeface="Helvetica Neue"/>
              </a:defRPr>
            </a:lvl1pPr>
          </a:lstStyle>
          <a:p>
            <a:pPr lvl="0">
              <a:defRPr sz="1800" b="0" i="0">
                <a:solidFill>
                  <a:srgbClr val="000000"/>
                </a:solidFill>
                <a:uFillTx/>
              </a:defRPr>
            </a:pPr>
            <a:r>
              <a:rPr sz="2200" b="1" i="1">
                <a:solidFill>
                  <a:srgbClr val="0433FF"/>
                </a:solidFill>
                <a:uFill>
                  <a:solidFill>
                    <a:srgbClr val="FF2C79"/>
                  </a:solidFill>
                </a:uFill>
              </a:rPr>
              <a:t>Mass-Coupling Relation</a:t>
            </a:r>
          </a:p>
        </p:txBody>
      </p:sp>
    </p:spTree>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Shape 877"/>
          <p:cNvSpPr>
            <a:spLocks noGrp="1"/>
          </p:cNvSpPr>
          <p:nvPr>
            <p:ph type="title"/>
          </p:nvPr>
        </p:nvSpPr>
        <p:spPr>
          <a:xfrm>
            <a:off x="1269999" y="917440"/>
            <a:ext cx="10464801" cy="7918720"/>
          </a:xfrm>
          <a:prstGeom prst="rect">
            <a:avLst/>
          </a:prstGeom>
        </p:spPr>
        <p:txBody>
          <a:bodyPr/>
          <a:lstStyle/>
          <a:p>
            <a:pPr lvl="0" defTabSz="830862">
              <a:defRPr sz="1800" b="0"/>
            </a:pPr>
            <a:r>
              <a:rPr sz="5000" b="1"/>
              <a:t>The 3 major probes </a:t>
            </a:r>
            <a:br>
              <a:rPr sz="5000" b="1"/>
            </a:br>
            <a:r>
              <a:rPr sz="5000" b="1"/>
              <a:t>for BSM at ILC:</a:t>
            </a:r>
          </a:p>
          <a:p>
            <a:pPr lvl="0" defTabSz="830862">
              <a:spcBef>
                <a:spcPts val="3200"/>
              </a:spcBef>
              <a:defRPr sz="1800" b="0"/>
            </a:pPr>
            <a:r>
              <a:rPr sz="7800" b="1" i="1">
                <a:solidFill>
                  <a:srgbClr val="0433FF"/>
                </a:solidFill>
              </a:rPr>
              <a:t>Higgs</a:t>
            </a:r>
            <a:r>
              <a:rPr sz="7800" b="1"/>
              <a:t>, </a:t>
            </a:r>
            <a:r>
              <a:rPr sz="7800" b="1" i="1">
                <a:solidFill>
                  <a:srgbClr val="0433FF"/>
                </a:solidFill>
              </a:rPr>
              <a:t>Top</a:t>
            </a:r>
            <a:r>
              <a:rPr sz="7800" b="1"/>
              <a:t>, and </a:t>
            </a:r>
          </a:p>
          <a:p>
            <a:pPr lvl="0" defTabSz="830862">
              <a:defRPr sz="1800" b="0"/>
            </a:pPr>
            <a:r>
              <a:rPr sz="7800" b="1"/>
              <a:t>search for</a:t>
            </a:r>
          </a:p>
          <a:p>
            <a:pPr lvl="0" defTabSz="830862">
              <a:defRPr sz="1800" b="0"/>
            </a:pPr>
            <a:r>
              <a:rPr sz="7800" b="1" i="1">
                <a:solidFill>
                  <a:srgbClr val="0433FF"/>
                </a:solidFill>
              </a:rPr>
              <a:t>New Particles</a:t>
            </a:r>
          </a:p>
        </p:txBody>
      </p:sp>
      <p:sp>
        <p:nvSpPr>
          <p:cNvPr id="878" name="Shape 878"/>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t>15</a:t>
            </a:fld>
            <a:endParaRPr sz="1600"/>
          </a:p>
        </p:txBody>
      </p:sp>
    </p:spTree>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Shape 880"/>
          <p:cNvSpPr>
            <a:spLocks noGrp="1"/>
          </p:cNvSpPr>
          <p:nvPr>
            <p:ph type="title"/>
          </p:nvPr>
        </p:nvSpPr>
        <p:spPr>
          <a:xfrm>
            <a:off x="1269999" y="628431"/>
            <a:ext cx="10464801" cy="8643564"/>
          </a:xfrm>
          <a:prstGeom prst="rect">
            <a:avLst/>
          </a:prstGeom>
        </p:spPr>
        <p:txBody>
          <a:bodyPr/>
          <a:lstStyle/>
          <a:p>
            <a:pPr lvl="0" defTabSz="830862">
              <a:defRPr sz="1800" b="0"/>
            </a:pPr>
            <a:r>
              <a:rPr sz="5000" b="1"/>
              <a:t>The 3 major tools </a:t>
            </a:r>
            <a:br>
              <a:rPr sz="5000" b="1"/>
            </a:br>
            <a:r>
              <a:rPr sz="5000" b="1"/>
              <a:t>to enable this endeavor</a:t>
            </a:r>
          </a:p>
          <a:p>
            <a:pPr marL="793750" lvl="0" indent="-793750" algn="l" defTabSz="830862">
              <a:spcBef>
                <a:spcPts val="3200"/>
              </a:spcBef>
              <a:buSzPct val="100000"/>
              <a:defRPr sz="1800" b="0"/>
            </a:pPr>
            <a:r>
              <a:rPr sz="5000" b="1" i="1">
                <a:solidFill>
                  <a:srgbClr val="0433FF"/>
                </a:solidFill>
              </a:rPr>
              <a:t>Well defined initial state and controllable Ecm</a:t>
            </a:r>
          </a:p>
          <a:p>
            <a:pPr marL="793750" lvl="0" indent="-793750" algn="l" defTabSz="830862">
              <a:spcBef>
                <a:spcPts val="3200"/>
              </a:spcBef>
              <a:buSzPct val="100000"/>
              <a:defRPr sz="1800" b="0"/>
            </a:pPr>
            <a:r>
              <a:rPr sz="5000" b="1" i="1">
                <a:solidFill>
                  <a:srgbClr val="0433FF"/>
                </a:solidFill>
              </a:rPr>
              <a:t>Clean environment: no QCD BG, only with calculable BG from EW processes</a:t>
            </a:r>
          </a:p>
          <a:p>
            <a:pPr marL="1081656" lvl="0" indent="-1081656" algn="l" defTabSz="830862">
              <a:spcBef>
                <a:spcPts val="3200"/>
              </a:spcBef>
              <a:buSzPct val="100000"/>
              <a:defRPr sz="1800" b="0"/>
            </a:pPr>
            <a:r>
              <a:rPr sz="7400" b="1" i="1">
                <a:solidFill>
                  <a:srgbClr val="0433FF"/>
                </a:solidFill>
              </a:rPr>
              <a:t>Beam polarization</a:t>
            </a:r>
          </a:p>
        </p:txBody>
      </p:sp>
      <p:sp>
        <p:nvSpPr>
          <p:cNvPr id="881" name="Shape 881"/>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t>16</a:t>
            </a:fld>
            <a:endParaRPr sz="1600"/>
          </a:p>
        </p:txBody>
      </p:sp>
    </p:spTree>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 name="Shape 883"/>
          <p:cNvSpPr/>
          <p:nvPr/>
        </p:nvSpPr>
        <p:spPr>
          <a:xfrm>
            <a:off x="8842981" y="6984661"/>
            <a:ext cx="3995277" cy="800792"/>
          </a:xfrm>
          <a:prstGeom prst="roundRect">
            <a:avLst>
              <a:gd name="adj" fmla="val 22847"/>
            </a:avLst>
          </a:prstGeom>
          <a:solidFill>
            <a:srgbClr val="C6E6E9"/>
          </a:solidFill>
          <a:ln w="12700">
            <a:miter lim="400000"/>
          </a:ln>
        </p:spPr>
        <p:txBody>
          <a:bodyPr lIns="65023" tIns="65023" rIns="65023" bIns="65023" anchor="ctr"/>
          <a:lstStyle/>
          <a:p>
            <a:pPr lvl="0" algn="l" defTabSz="457200">
              <a:defRPr sz="2400">
                <a:latin typeface="Calibri"/>
                <a:ea typeface="Calibri"/>
                <a:cs typeface="Calibri"/>
                <a:sym typeface="Calibri"/>
              </a:defRPr>
            </a:pPr>
            <a:endParaRPr/>
          </a:p>
        </p:txBody>
      </p:sp>
      <p:sp>
        <p:nvSpPr>
          <p:cNvPr id="884" name="Shape 884"/>
          <p:cNvSpPr/>
          <p:nvPr/>
        </p:nvSpPr>
        <p:spPr>
          <a:xfrm>
            <a:off x="5772686" y="8509112"/>
            <a:ext cx="5400236" cy="800792"/>
          </a:xfrm>
          <a:prstGeom prst="roundRect">
            <a:avLst>
              <a:gd name="adj" fmla="val 22847"/>
            </a:avLst>
          </a:prstGeom>
          <a:solidFill>
            <a:srgbClr val="C6E6E9"/>
          </a:solidFill>
          <a:ln w="12700">
            <a:miter lim="400000"/>
          </a:ln>
        </p:spPr>
        <p:txBody>
          <a:bodyPr lIns="65023" tIns="65023" rIns="65023" bIns="65023" anchor="ctr"/>
          <a:lstStyle/>
          <a:p>
            <a:pPr lvl="0" algn="l" defTabSz="457200">
              <a:defRPr sz="2400">
                <a:latin typeface="Calibri"/>
                <a:ea typeface="Calibri"/>
                <a:cs typeface="Calibri"/>
                <a:sym typeface="Calibri"/>
              </a:defRPr>
            </a:pPr>
            <a:endParaRPr/>
          </a:p>
        </p:txBody>
      </p:sp>
      <p:sp>
        <p:nvSpPr>
          <p:cNvPr id="885" name="Shape 885"/>
          <p:cNvSpPr/>
          <p:nvPr/>
        </p:nvSpPr>
        <p:spPr>
          <a:xfrm>
            <a:off x="5772686" y="1288513"/>
            <a:ext cx="4342105" cy="652499"/>
          </a:xfrm>
          <a:prstGeom prst="roundRect">
            <a:avLst>
              <a:gd name="adj" fmla="val 28040"/>
            </a:avLst>
          </a:prstGeom>
          <a:solidFill>
            <a:srgbClr val="C6E6E9"/>
          </a:solidFill>
          <a:ln w="12700">
            <a:miter lim="400000"/>
          </a:ln>
        </p:spPr>
        <p:txBody>
          <a:bodyPr lIns="65023" tIns="65023" rIns="65023" bIns="65023" anchor="ctr"/>
          <a:lstStyle/>
          <a:p>
            <a:pPr lvl="0" algn="l" defTabSz="457200">
              <a:defRPr sz="2400">
                <a:latin typeface="Calibri"/>
                <a:ea typeface="Calibri"/>
                <a:cs typeface="Calibri"/>
                <a:sym typeface="Calibri"/>
              </a:defRPr>
            </a:pPr>
            <a:endParaRPr/>
          </a:p>
        </p:txBody>
      </p:sp>
      <p:sp>
        <p:nvSpPr>
          <p:cNvPr id="886" name="Shape 886"/>
          <p:cNvSpPr>
            <a:spLocks noGrp="1"/>
          </p:cNvSpPr>
          <p:nvPr>
            <p:ph type="title"/>
          </p:nvPr>
        </p:nvSpPr>
        <p:spPr>
          <a:xfrm>
            <a:off x="-1" y="62350"/>
            <a:ext cx="13004801" cy="1130209"/>
          </a:xfrm>
          <a:prstGeom prst="rect">
            <a:avLst/>
          </a:prstGeom>
        </p:spPr>
        <p:txBody>
          <a:bodyPr/>
          <a:lstStyle/>
          <a:p>
            <a:pPr lvl="1">
              <a:defRPr sz="1800" b="0">
                <a:solidFill>
                  <a:srgbClr val="000000"/>
                </a:solidFill>
              </a:defRPr>
            </a:pPr>
            <a:r>
              <a:rPr sz="5400" b="1">
                <a:solidFill>
                  <a:srgbClr val="2E467F"/>
                </a:solidFill>
                <a:latin typeface="Helvetica Neue"/>
                <a:ea typeface="Helvetica Neue"/>
                <a:cs typeface="Helvetica Neue"/>
                <a:sym typeface="Helvetica Neue"/>
              </a:rPr>
              <a:t>Power of Beam Polarization</a:t>
            </a:r>
          </a:p>
        </p:txBody>
      </p:sp>
      <p:sp>
        <p:nvSpPr>
          <p:cNvPr id="887" name="Shape 88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b="0"/>
            </a:pPr>
            <a:fld id="{86CB4B4D-7CA3-9044-876B-883B54F8677D}" type="slidenum">
              <a:rPr sz="1600" b="1"/>
              <a:t>17</a:t>
            </a:fld>
            <a:endParaRPr sz="1600" b="1"/>
          </a:p>
        </p:txBody>
      </p:sp>
      <p:sp>
        <p:nvSpPr>
          <p:cNvPr id="888" name="Shape 888"/>
          <p:cNvSpPr/>
          <p:nvPr/>
        </p:nvSpPr>
        <p:spPr>
          <a:xfrm>
            <a:off x="195072" y="1281658"/>
            <a:ext cx="5781815" cy="2940837"/>
          </a:xfrm>
          <a:prstGeom prst="rect">
            <a:avLst/>
          </a:prstGeom>
          <a:solidFill>
            <a:srgbClr val="C6E6E9">
              <a:alpha val="90000"/>
            </a:srgbClr>
          </a:solidFill>
          <a:ln w="3175">
            <a:solidFill>
              <a:srgbClr val="FFFFFF">
                <a:alpha val="90000"/>
              </a:srgbClr>
            </a:solidFill>
            <a:miter lim="400000"/>
          </a:ln>
        </p:spPr>
        <p:txBody>
          <a:bodyPr lIns="48768" tIns="48768" rIns="48768" bIns="48768" anchor="ctr"/>
          <a:lstStyle/>
          <a:p>
            <a:pPr lvl="0" defTabSz="457200">
              <a:lnSpc>
                <a:spcPts val="4300"/>
              </a:lnSpc>
              <a:tabLst>
                <a:tab pos="838200" algn="l"/>
              </a:tabLst>
              <a:defRPr>
                <a:solidFill>
                  <a:srgbClr val="CC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a:p>
        </p:txBody>
      </p:sp>
      <p:pic>
        <p:nvPicPr>
          <p:cNvPr id="889" name="pasted21.pdf"/>
          <p:cNvPicPr/>
          <p:nvPr/>
        </p:nvPicPr>
        <p:blipFill>
          <a:blip r:embed="rId2">
            <a:extLst/>
          </a:blip>
          <a:stretch>
            <a:fillRect/>
          </a:stretch>
        </p:blipFill>
        <p:spPr>
          <a:xfrm>
            <a:off x="495843" y="2102782"/>
            <a:ext cx="4665403" cy="1748325"/>
          </a:xfrm>
          <a:prstGeom prst="rect">
            <a:avLst/>
          </a:prstGeom>
          <a:ln w="12700">
            <a:miter lim="400000"/>
          </a:ln>
        </p:spPr>
      </p:pic>
      <p:sp>
        <p:nvSpPr>
          <p:cNvPr id="890" name="Shape 890"/>
          <p:cNvSpPr/>
          <p:nvPr/>
        </p:nvSpPr>
        <p:spPr>
          <a:xfrm>
            <a:off x="225511" y="1146914"/>
            <a:ext cx="5560346" cy="75473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defTabSz="457200">
              <a:lnSpc>
                <a:spcPts val="3300"/>
              </a:lnSpc>
              <a:tabLst>
                <a:tab pos="838200" algn="l"/>
              </a:tabLst>
              <a:defRPr sz="1800"/>
            </a:pPr>
            <a:r>
              <a:rPr sz="2800" b="1" i="1">
                <a:latin typeface="Helvetica Neue"/>
                <a:ea typeface="Helvetica Neue"/>
                <a:cs typeface="Helvetica Neue"/>
                <a:sym typeface="Helvetica Neue"/>
              </a:rPr>
              <a:t>W</a:t>
            </a:r>
            <a:r>
              <a:rPr sz="2800" b="1" i="1" baseline="57142">
                <a:latin typeface="Helvetica Neue"/>
                <a:ea typeface="Helvetica Neue"/>
                <a:cs typeface="Helvetica Neue"/>
                <a:sym typeface="Helvetica Neue"/>
              </a:rPr>
              <a:t>+</a:t>
            </a:r>
            <a:r>
              <a:rPr sz="2800" b="1" i="1">
                <a:latin typeface="Helvetica Neue"/>
                <a:ea typeface="Helvetica Neue"/>
                <a:cs typeface="Helvetica Neue"/>
                <a:sym typeface="Helvetica Neue"/>
              </a:rPr>
              <a:t>W</a:t>
            </a:r>
            <a:r>
              <a:rPr sz="2800" b="1" i="1" baseline="57142">
                <a:latin typeface="Helvetica Neue"/>
                <a:ea typeface="Helvetica Neue"/>
                <a:cs typeface="Helvetica Neue"/>
                <a:sym typeface="Helvetica Neue"/>
              </a:rPr>
              <a:t>-</a:t>
            </a:r>
            <a:r>
              <a:rPr sz="2800" b="1" i="1">
                <a:latin typeface="Helvetica Neue"/>
                <a:ea typeface="Helvetica Neue"/>
                <a:cs typeface="Helvetica Neue"/>
                <a:sym typeface="Helvetica Neue"/>
              </a:rPr>
              <a:t> </a:t>
            </a:r>
            <a:r>
              <a:rPr b="1" i="1">
                <a:latin typeface="Helvetica Neue"/>
                <a:ea typeface="Helvetica Neue"/>
                <a:cs typeface="Helvetica Neue"/>
                <a:sym typeface="Helvetica Neue"/>
              </a:rPr>
              <a:t>(Largest SM BG in SUSY searches)</a:t>
            </a:r>
          </a:p>
        </p:txBody>
      </p:sp>
      <p:sp>
        <p:nvSpPr>
          <p:cNvPr id="891" name="Shape 891"/>
          <p:cNvSpPr/>
          <p:nvPr/>
        </p:nvSpPr>
        <p:spPr>
          <a:xfrm>
            <a:off x="195072" y="4620316"/>
            <a:ext cx="5781815" cy="2614136"/>
          </a:xfrm>
          <a:prstGeom prst="rect">
            <a:avLst/>
          </a:prstGeom>
          <a:solidFill>
            <a:srgbClr val="C6E6E9">
              <a:alpha val="90000"/>
            </a:srgbClr>
          </a:solidFill>
          <a:ln w="3175">
            <a:solidFill>
              <a:srgbClr val="FFFFFF">
                <a:alpha val="90000"/>
              </a:srgbClr>
            </a:solidFill>
            <a:miter lim="400000"/>
          </a:ln>
        </p:spPr>
        <p:txBody>
          <a:bodyPr lIns="48768" tIns="48768" rIns="48768" bIns="48768" anchor="ctr"/>
          <a:lstStyle/>
          <a:p>
            <a:pPr lvl="0" defTabSz="457200">
              <a:lnSpc>
                <a:spcPts val="4300"/>
              </a:lnSpc>
              <a:tabLst>
                <a:tab pos="838200" algn="l"/>
              </a:tabLst>
              <a:defRPr>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a:p>
        </p:txBody>
      </p:sp>
      <p:pic>
        <p:nvPicPr>
          <p:cNvPr id="892" name="pasted31.pdf"/>
          <p:cNvPicPr/>
          <p:nvPr/>
        </p:nvPicPr>
        <p:blipFill>
          <a:blip r:embed="rId3">
            <a:extLst/>
          </a:blip>
          <a:stretch>
            <a:fillRect/>
          </a:stretch>
        </p:blipFill>
        <p:spPr>
          <a:xfrm>
            <a:off x="373888" y="5238044"/>
            <a:ext cx="3903727" cy="2041450"/>
          </a:xfrm>
          <a:prstGeom prst="rect">
            <a:avLst/>
          </a:prstGeom>
          <a:ln w="12700">
            <a:miter lim="400000"/>
          </a:ln>
        </p:spPr>
      </p:pic>
      <p:pic>
        <p:nvPicPr>
          <p:cNvPr id="893" name="pasted41.pdf"/>
          <p:cNvPicPr/>
          <p:nvPr/>
        </p:nvPicPr>
        <p:blipFill>
          <a:blip r:embed="rId4">
            <a:extLst/>
          </a:blip>
          <a:stretch>
            <a:fillRect/>
          </a:stretch>
        </p:blipFill>
        <p:spPr>
          <a:xfrm>
            <a:off x="561735" y="3759283"/>
            <a:ext cx="4533619" cy="556540"/>
          </a:xfrm>
          <a:prstGeom prst="rect">
            <a:avLst/>
          </a:prstGeom>
          <a:ln w="12700">
            <a:miter lim="400000"/>
          </a:ln>
        </p:spPr>
      </p:pic>
      <p:sp>
        <p:nvSpPr>
          <p:cNvPr id="894" name="Shape 894"/>
          <p:cNvSpPr/>
          <p:nvPr/>
        </p:nvSpPr>
        <p:spPr>
          <a:xfrm>
            <a:off x="202011" y="4618058"/>
            <a:ext cx="3091689" cy="8509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lnSpc>
                <a:spcPts val="3300"/>
              </a:lnSpc>
              <a:tabLst>
                <a:tab pos="838200" algn="l"/>
              </a:tabLst>
              <a:defRPr sz="2800" b="1" i="1">
                <a:latin typeface="Helvetica Neue"/>
                <a:ea typeface="Helvetica Neue"/>
                <a:cs typeface="Helvetica Neue"/>
                <a:sym typeface="Helvetica Neue"/>
              </a:defRPr>
            </a:lvl1pPr>
          </a:lstStyle>
          <a:p>
            <a:pPr lvl="0">
              <a:defRPr sz="1800" b="0" i="0"/>
            </a:pPr>
            <a:r>
              <a:rPr sz="2800" b="1" i="1"/>
              <a:t>Slepton Pair</a:t>
            </a:r>
          </a:p>
        </p:txBody>
      </p:sp>
      <p:sp>
        <p:nvSpPr>
          <p:cNvPr id="895" name="Shape 895"/>
          <p:cNvSpPr/>
          <p:nvPr/>
        </p:nvSpPr>
        <p:spPr>
          <a:xfrm>
            <a:off x="6632447" y="2364345"/>
            <a:ext cx="6209793" cy="4844288"/>
          </a:xfrm>
          <a:prstGeom prst="rect">
            <a:avLst/>
          </a:prstGeom>
          <a:solidFill>
            <a:srgbClr val="C6E6E9">
              <a:alpha val="90000"/>
            </a:srgbClr>
          </a:solidFill>
          <a:ln w="3175">
            <a:solidFill>
              <a:srgbClr val="FFFFFF">
                <a:alpha val="90000"/>
              </a:srgbClr>
            </a:solidFill>
            <a:miter lim="400000"/>
          </a:ln>
        </p:spPr>
        <p:txBody>
          <a:bodyPr lIns="48768" tIns="48768" rIns="48768" bIns="48768" anchor="ctr"/>
          <a:lstStyle/>
          <a:p>
            <a:pPr lvl="0" defTabSz="457200">
              <a:lnSpc>
                <a:spcPts val="4300"/>
              </a:lnSpc>
              <a:tabLst>
                <a:tab pos="838200" algn="l"/>
              </a:tabLst>
              <a:defRPr>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a:p>
        </p:txBody>
      </p:sp>
      <p:pic>
        <p:nvPicPr>
          <p:cNvPr id="896" name="pasted51.pdf"/>
          <p:cNvPicPr/>
          <p:nvPr/>
        </p:nvPicPr>
        <p:blipFill>
          <a:blip r:embed="rId5">
            <a:extLst/>
          </a:blip>
          <a:stretch>
            <a:fillRect/>
          </a:stretch>
        </p:blipFill>
        <p:spPr>
          <a:xfrm>
            <a:off x="6762495" y="3258425"/>
            <a:ext cx="5933443" cy="3861804"/>
          </a:xfrm>
          <a:prstGeom prst="rect">
            <a:avLst/>
          </a:prstGeom>
          <a:ln w="12700">
            <a:miter lim="400000"/>
          </a:ln>
        </p:spPr>
      </p:pic>
      <p:sp>
        <p:nvSpPr>
          <p:cNvPr id="897" name="Shape 897"/>
          <p:cNvSpPr/>
          <p:nvPr/>
        </p:nvSpPr>
        <p:spPr>
          <a:xfrm>
            <a:off x="6730182" y="2362087"/>
            <a:ext cx="3332228" cy="8509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lnSpc>
                <a:spcPts val="4000"/>
              </a:lnSpc>
              <a:tabLst>
                <a:tab pos="838200" algn="l"/>
              </a:tabLst>
              <a:defRPr sz="3400" b="1" i="1">
                <a:latin typeface="Helvetica Neue"/>
                <a:ea typeface="Helvetica Neue"/>
                <a:cs typeface="Helvetica Neue"/>
                <a:sym typeface="Helvetica Neue"/>
              </a:defRPr>
            </a:lvl1pPr>
          </a:lstStyle>
          <a:p>
            <a:pPr lvl="0">
              <a:defRPr sz="1800" b="0" i="0"/>
            </a:pPr>
            <a:r>
              <a:rPr sz="3400" b="1" i="1"/>
              <a:t>Chargino Pair</a:t>
            </a:r>
          </a:p>
        </p:txBody>
      </p:sp>
      <p:sp>
        <p:nvSpPr>
          <p:cNvPr id="898" name="Shape 898"/>
          <p:cNvSpPr/>
          <p:nvPr/>
        </p:nvSpPr>
        <p:spPr>
          <a:xfrm>
            <a:off x="6215965" y="1226425"/>
            <a:ext cx="3903727" cy="8509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lnSpc>
                <a:spcPts val="4300"/>
              </a:lnSpc>
              <a:tabLst>
                <a:tab pos="838200" algn="l"/>
              </a:tabLst>
              <a:defRPr b="1" i="1">
                <a:solidFill>
                  <a:srgbClr val="0433FF"/>
                </a:solidFill>
                <a:latin typeface="Helvetica Neue"/>
                <a:ea typeface="Helvetica Neue"/>
                <a:cs typeface="Helvetica Neue"/>
                <a:sym typeface="Helvetica Neue"/>
              </a:defRPr>
            </a:lvl1pPr>
          </a:lstStyle>
          <a:p>
            <a:pPr lvl="0">
              <a:defRPr sz="1800" b="0" i="0">
                <a:solidFill>
                  <a:srgbClr val="000000"/>
                </a:solidFill>
              </a:defRPr>
            </a:pPr>
            <a:r>
              <a:rPr sz="3600" b="1" i="1">
                <a:solidFill>
                  <a:srgbClr val="0433FF"/>
                </a:solidFill>
              </a:rPr>
              <a:t>BG Suppression</a:t>
            </a:r>
          </a:p>
        </p:txBody>
      </p:sp>
      <p:sp>
        <p:nvSpPr>
          <p:cNvPr id="899" name="Shape 899"/>
          <p:cNvSpPr/>
          <p:nvPr/>
        </p:nvSpPr>
        <p:spPr>
          <a:xfrm>
            <a:off x="9106972" y="7098453"/>
            <a:ext cx="3673857" cy="8509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lnSpc>
                <a:spcPts val="4300"/>
              </a:lnSpc>
              <a:tabLst>
                <a:tab pos="1066800" algn="l"/>
                <a:tab pos="3708400" algn="l"/>
              </a:tabLst>
              <a:defRPr b="1" i="1">
                <a:solidFill>
                  <a:srgbClr val="0433FF"/>
                </a:solidFill>
                <a:latin typeface="Helvetica Neue"/>
                <a:ea typeface="Helvetica Neue"/>
                <a:cs typeface="Helvetica Neue"/>
                <a:sym typeface="Helvetica Neue"/>
              </a:defRPr>
            </a:lvl1pPr>
          </a:lstStyle>
          <a:p>
            <a:pPr lvl="0">
              <a:defRPr sz="1800" b="0" i="0">
                <a:solidFill>
                  <a:srgbClr val="000000"/>
                </a:solidFill>
              </a:defRPr>
            </a:pPr>
            <a:r>
              <a:rPr sz="3600" b="1" i="1">
                <a:solidFill>
                  <a:srgbClr val="0433FF"/>
                </a:solidFill>
              </a:rPr>
              <a:t>Decomposition</a:t>
            </a:r>
          </a:p>
        </p:txBody>
      </p:sp>
      <p:sp>
        <p:nvSpPr>
          <p:cNvPr id="900" name="Shape 900"/>
          <p:cNvSpPr/>
          <p:nvPr/>
        </p:nvSpPr>
        <p:spPr>
          <a:xfrm>
            <a:off x="6159530" y="8509112"/>
            <a:ext cx="5003236" cy="67558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lnSpc>
                <a:spcPts val="4300"/>
              </a:lnSpc>
              <a:tabLst>
                <a:tab pos="1066800" algn="l"/>
                <a:tab pos="5080000" algn="l"/>
              </a:tabLst>
              <a:defRPr b="1" i="1">
                <a:solidFill>
                  <a:srgbClr val="0433FF"/>
                </a:solidFill>
                <a:latin typeface="Helvetica Neue"/>
                <a:ea typeface="Helvetica Neue"/>
                <a:cs typeface="Helvetica Neue"/>
                <a:sym typeface="Helvetica Neue"/>
              </a:defRPr>
            </a:lvl1pPr>
          </a:lstStyle>
          <a:p>
            <a:pPr lvl="0">
              <a:defRPr sz="1800" b="0" i="0">
                <a:solidFill>
                  <a:srgbClr val="000000"/>
                </a:solidFill>
              </a:defRPr>
            </a:pPr>
            <a:r>
              <a:rPr sz="3600" b="1" i="1">
                <a:solidFill>
                  <a:srgbClr val="0433FF"/>
                </a:solidFill>
              </a:rPr>
              <a:t>Signal Enhancement</a:t>
            </a:r>
          </a:p>
        </p:txBody>
      </p:sp>
      <p:sp>
        <p:nvSpPr>
          <p:cNvPr id="901" name="Shape 901"/>
          <p:cNvSpPr/>
          <p:nvPr/>
        </p:nvSpPr>
        <p:spPr>
          <a:xfrm>
            <a:off x="192814" y="7300366"/>
            <a:ext cx="5786331" cy="2041449"/>
          </a:xfrm>
          <a:prstGeom prst="rect">
            <a:avLst/>
          </a:prstGeom>
          <a:solidFill>
            <a:srgbClr val="C6E6E9"/>
          </a:solidFill>
          <a:ln w="3175">
            <a:round/>
          </a:ln>
          <a:effectLst>
            <a:outerShdw blurRad="50800" dist="25400" dir="2700000" rotWithShape="0">
              <a:srgbClr val="929292">
                <a:alpha val="42997"/>
              </a:srgbClr>
            </a:outerShdw>
          </a:effectLst>
        </p:spPr>
        <p:txBody>
          <a:bodyPr lIns="72248" tIns="72248" rIns="72248" bIns="72248" anchor="ctr"/>
          <a:lstStyle/>
          <a:p>
            <a:pPr marL="57799" marR="57799" lvl="0" algn="l" defTabSz="1295400">
              <a:defRPr sz="4400">
                <a:uFill>
                  <a:solidFill/>
                </a:uFill>
                <a:latin typeface="Helvetica Neue"/>
                <a:ea typeface="Helvetica Neue"/>
                <a:cs typeface="Helvetica Neue"/>
                <a:sym typeface="Helvetica Neue"/>
              </a:defRPr>
            </a:pPr>
            <a:endParaRPr/>
          </a:p>
        </p:txBody>
      </p:sp>
      <p:pic>
        <p:nvPicPr>
          <p:cNvPr id="902" name="eeRL-e+eHWW-nn.pdf"/>
          <p:cNvPicPr/>
          <p:nvPr/>
        </p:nvPicPr>
        <p:blipFill>
          <a:blip r:embed="rId6">
            <a:extLst/>
          </a:blip>
          <a:stretch>
            <a:fillRect/>
          </a:stretch>
        </p:blipFill>
        <p:spPr>
          <a:xfrm>
            <a:off x="549345" y="8000500"/>
            <a:ext cx="1895126" cy="1368702"/>
          </a:xfrm>
          <a:prstGeom prst="rect">
            <a:avLst/>
          </a:prstGeom>
          <a:ln w="12700">
            <a:miter lim="400000"/>
          </a:ln>
        </p:spPr>
      </p:pic>
      <p:sp>
        <p:nvSpPr>
          <p:cNvPr id="903" name="Shape 903"/>
          <p:cNvSpPr/>
          <p:nvPr/>
        </p:nvSpPr>
        <p:spPr>
          <a:xfrm>
            <a:off x="154698" y="7289929"/>
            <a:ext cx="4074619" cy="8509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lnSpc>
                <a:spcPts val="3300"/>
              </a:lnSpc>
              <a:tabLst>
                <a:tab pos="838200" algn="l"/>
              </a:tabLst>
              <a:defRPr sz="2800" b="1" i="1">
                <a:latin typeface="Helvetica Neue"/>
                <a:ea typeface="Helvetica Neue"/>
                <a:cs typeface="Helvetica Neue"/>
                <a:sym typeface="Helvetica Neue"/>
              </a:defRPr>
            </a:lvl1pPr>
          </a:lstStyle>
          <a:p>
            <a:pPr lvl="0">
              <a:defRPr sz="1800" b="0" i="0"/>
            </a:pPr>
            <a:r>
              <a:rPr sz="2800" b="1" i="1"/>
              <a:t>WW-fusion Higgs Prod.</a:t>
            </a:r>
          </a:p>
        </p:txBody>
      </p:sp>
      <p:graphicFrame>
        <p:nvGraphicFramePr>
          <p:cNvPr id="904" name="Table 904"/>
          <p:cNvGraphicFramePr/>
          <p:nvPr/>
        </p:nvGraphicFramePr>
        <p:xfrm>
          <a:off x="2833269" y="7893528"/>
          <a:ext cx="3127811" cy="1442741"/>
        </p:xfrm>
        <a:graphic>
          <a:graphicData uri="http://schemas.openxmlformats.org/drawingml/2006/table">
            <a:tbl>
              <a:tblPr>
                <a:tableStyleId>{4C3C2611-4C71-4FC5-86AE-919BDF0F9419}</a:tableStyleId>
              </a:tblPr>
              <a:tblGrid>
                <a:gridCol w="1205440"/>
                <a:gridCol w="1922371"/>
              </a:tblGrid>
              <a:tr h="332801">
                <a:tc>
                  <a:txBody>
                    <a:bodyPr/>
                    <a:lstStyle/>
                    <a:p>
                      <a:pPr lvl="0" algn="ctr" defTabSz="914400">
                        <a:tabLst>
                          <a:tab pos="927100" algn="l"/>
                        </a:tabLst>
                        <a:defRPr>
                          <a:solidFill>
                            <a:srgbClr val="FFFFFF"/>
                          </a:solidFill>
                          <a:latin typeface="ヒラギノ角ゴ Pro W3"/>
                          <a:ea typeface="ヒラギノ角ゴ Pro W3"/>
                          <a:cs typeface="ヒラギノ角ゴ Pro W3"/>
                          <a:sym typeface="ヒラギノ角ゴ Pro W3"/>
                        </a:defRPr>
                      </a:pPr>
                      <a:endParaRP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000000"/>
                    </a:solidFill>
                  </a:tcPr>
                </a:tc>
                <a:tc>
                  <a:txBody>
                    <a:bodyPr/>
                    <a:lstStyle/>
                    <a:p>
                      <a:pPr lvl="0" algn="ctr" defTabSz="914400">
                        <a:tabLst>
                          <a:tab pos="927100" algn="l"/>
                        </a:tabLst>
                        <a:defRPr sz="1800"/>
                      </a:pPr>
                      <a:r>
                        <a:rPr sz="1600">
                          <a:solidFill>
                            <a:srgbClr val="FFFFFF"/>
                          </a:solidFill>
                          <a:latin typeface="ヒラギノ角ゴ Pro W3"/>
                          <a:ea typeface="ヒラギノ角ゴ Pro W3"/>
                          <a:cs typeface="ヒラギノ角ゴ Pro W3"/>
                          <a:sym typeface="ヒラギノ角ゴ Pro W3"/>
                        </a:rPr>
                        <a:t>ILC</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000000"/>
                    </a:solidFill>
                  </a:tcPr>
                </a:tc>
              </a:tr>
              <a:tr h="332801">
                <a:tc>
                  <a:txBody>
                    <a:bodyPr/>
                    <a:lstStyle/>
                    <a:p>
                      <a:pPr lvl="0" algn="ctr" defTabSz="914400">
                        <a:tabLst>
                          <a:tab pos="927100" algn="l"/>
                        </a:tabLst>
                        <a:defRPr sz="1800"/>
                      </a:pPr>
                      <a:r>
                        <a:rPr sz="1600">
                          <a:solidFill>
                            <a:srgbClr val="FFFFFF"/>
                          </a:solidFill>
                          <a:latin typeface="ヒラギノ角ゴ Pro W3"/>
                          <a:ea typeface="ヒラギノ角ゴ Pro W3"/>
                          <a:cs typeface="ヒラギノ角ゴ Pro W3"/>
                          <a:sym typeface="ヒラギノ角ゴ Pro W3"/>
                        </a:rPr>
                        <a:t>Pol (e</a:t>
                      </a:r>
                      <a:r>
                        <a:rPr sz="1600" baseline="31999">
                          <a:solidFill>
                            <a:srgbClr val="FFFFFF"/>
                          </a:solidFill>
                          <a:latin typeface="ヒラギノ角ゴ Pro W3"/>
                          <a:ea typeface="ヒラギノ角ゴ Pro W3"/>
                          <a:cs typeface="ヒラギノ角ゴ Pro W3"/>
                          <a:sym typeface="ヒラギノ角ゴ Pro W3"/>
                        </a:rPr>
                        <a:t>-</a:t>
                      </a:r>
                      <a:r>
                        <a:rPr sz="1600">
                          <a:solidFill>
                            <a:srgbClr val="FFFFFF"/>
                          </a:solidFill>
                          <a:latin typeface="ヒラギノ角ゴ Pro W3"/>
                          <a:ea typeface="ヒラギノ角ゴ Pro W3"/>
                          <a:cs typeface="ヒラギノ角ゴ Pro W3"/>
                          <a:sym typeface="ヒラギノ角ゴ Pro W3"/>
                        </a:rPr>
                        <a:t>)</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000000"/>
                    </a:solidFill>
                  </a:tcPr>
                </a:tc>
                <a:tc>
                  <a:txBody>
                    <a:bodyPr/>
                    <a:lstStyle/>
                    <a:p>
                      <a:pPr lvl="0" algn="ctr" defTabSz="914400">
                        <a:tabLst>
                          <a:tab pos="927100" algn="l"/>
                        </a:tabLst>
                        <a:defRPr sz="1800"/>
                      </a:pPr>
                      <a:r>
                        <a:rPr sz="1600">
                          <a:latin typeface="ヒラギノ角ゴ Pro W3"/>
                          <a:ea typeface="ヒラギノ角ゴ Pro W3"/>
                          <a:cs typeface="ヒラギノ角ゴ Pro W3"/>
                          <a:sym typeface="ヒラギノ角ゴ Pro W3"/>
                        </a:rPr>
                        <a:t>-0.8</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FF8AD8">
                        <a:alpha val="35293"/>
                      </a:srgbClr>
                    </a:solidFill>
                  </a:tcPr>
                </a:tc>
              </a:tr>
              <a:tr h="332801">
                <a:tc>
                  <a:txBody>
                    <a:bodyPr/>
                    <a:lstStyle/>
                    <a:p>
                      <a:pPr lvl="0" algn="ctr" defTabSz="914400">
                        <a:tabLst>
                          <a:tab pos="927100" algn="l"/>
                        </a:tabLst>
                        <a:defRPr sz="1800"/>
                      </a:pPr>
                      <a:r>
                        <a:rPr sz="1600">
                          <a:solidFill>
                            <a:srgbClr val="FFFFFF"/>
                          </a:solidFill>
                          <a:latin typeface="ヒラギノ角ゴ Pro W3"/>
                          <a:ea typeface="ヒラギノ角ゴ Pro W3"/>
                          <a:cs typeface="ヒラギノ角ゴ Pro W3"/>
                          <a:sym typeface="ヒラギノ角ゴ Pro W3"/>
                        </a:rPr>
                        <a:t>Pol (e</a:t>
                      </a:r>
                      <a:r>
                        <a:rPr sz="1600" baseline="31999">
                          <a:solidFill>
                            <a:srgbClr val="FFFFFF"/>
                          </a:solidFill>
                          <a:latin typeface="ヒラギノ角ゴ Pro W3"/>
                          <a:ea typeface="ヒラギノ角ゴ Pro W3"/>
                          <a:cs typeface="ヒラギノ角ゴ Pro W3"/>
                          <a:sym typeface="ヒラギノ角ゴ Pro W3"/>
                        </a:rPr>
                        <a:t>+</a:t>
                      </a:r>
                      <a:r>
                        <a:rPr sz="1600">
                          <a:solidFill>
                            <a:srgbClr val="FFFFFF"/>
                          </a:solidFill>
                          <a:latin typeface="ヒラギノ角ゴ Pro W3"/>
                          <a:ea typeface="ヒラギノ角ゴ Pro W3"/>
                          <a:cs typeface="ヒラギノ角ゴ Pro W3"/>
                          <a:sym typeface="ヒラギノ角ゴ Pro W3"/>
                        </a:rPr>
                        <a:t>)</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000000"/>
                    </a:solidFill>
                  </a:tcPr>
                </a:tc>
                <a:tc>
                  <a:txBody>
                    <a:bodyPr/>
                    <a:lstStyle/>
                    <a:p>
                      <a:pPr lvl="0" algn="ctr" defTabSz="914400">
                        <a:tabLst>
                          <a:tab pos="927100" algn="l"/>
                        </a:tabLst>
                        <a:defRPr sz="1800"/>
                      </a:pPr>
                      <a:r>
                        <a:rPr sz="1600">
                          <a:latin typeface="ヒラギノ角ゴ Pro W3"/>
                          <a:ea typeface="ヒラギノ角ゴ Pro W3"/>
                          <a:cs typeface="ヒラギノ角ゴ Pro W3"/>
                          <a:sym typeface="ヒラギノ角ゴ Pro W3"/>
                        </a:rPr>
                        <a:t>+0.3</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FF8AD8">
                        <a:alpha val="35293"/>
                      </a:srgbClr>
                    </a:solidFill>
                  </a:tcPr>
                </a:tc>
              </a:tr>
              <a:tr h="406421">
                <a:tc>
                  <a:txBody>
                    <a:bodyPr/>
                    <a:lstStyle/>
                    <a:p>
                      <a:pPr lvl="0" algn="ctr" defTabSz="914400">
                        <a:tabLst>
                          <a:tab pos="927100" algn="l"/>
                        </a:tabLst>
                        <a:defRPr sz="1800"/>
                      </a:pPr>
                      <a:r>
                        <a:rPr sz="1600">
                          <a:solidFill>
                            <a:srgbClr val="FFFFFF"/>
                          </a:solidFill>
                          <a:latin typeface="Helvetica Neue"/>
                          <a:ea typeface="Helvetica Neue"/>
                          <a:cs typeface="Helvetica Neue"/>
                          <a:sym typeface="Helvetica Neue"/>
                        </a:rPr>
                        <a:t>(σ/σ</a:t>
                      </a:r>
                      <a:r>
                        <a:rPr sz="1600" baseline="-5999">
                          <a:solidFill>
                            <a:srgbClr val="FFFFFF"/>
                          </a:solidFill>
                          <a:latin typeface="Helvetica Neue"/>
                          <a:ea typeface="Helvetica Neue"/>
                          <a:cs typeface="Helvetica Neue"/>
                          <a:sym typeface="Helvetica Neue"/>
                        </a:rPr>
                        <a:t>0</a:t>
                      </a:r>
                      <a:r>
                        <a:rPr sz="1600">
                          <a:solidFill>
                            <a:srgbClr val="FFFFFF"/>
                          </a:solidFill>
                          <a:latin typeface="Helvetica Neue"/>
                          <a:ea typeface="Helvetica Neue"/>
                          <a:cs typeface="Helvetica Neue"/>
                          <a:sym typeface="Helvetica Neue"/>
                        </a:rPr>
                        <a:t>)</a:t>
                      </a:r>
                      <a:r>
                        <a:rPr sz="1600" baseline="-5999">
                          <a:solidFill>
                            <a:srgbClr val="FFFFFF"/>
                          </a:solidFill>
                          <a:latin typeface="Helvetica Neue"/>
                          <a:ea typeface="Helvetica Neue"/>
                          <a:cs typeface="Helvetica Neue"/>
                          <a:sym typeface="Helvetica Neue"/>
                        </a:rPr>
                        <a:t>vvH</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000000"/>
                    </a:solidFill>
                  </a:tcPr>
                </a:tc>
                <a:tc>
                  <a:txBody>
                    <a:bodyPr/>
                    <a:lstStyle/>
                    <a:p>
                      <a:pPr lvl="0" algn="ctr" defTabSz="914400">
                        <a:tabLst>
                          <a:tab pos="927100" algn="l"/>
                        </a:tabLst>
                        <a:defRPr sz="1800"/>
                      </a:pPr>
                      <a:r>
                        <a:rPr sz="1600">
                          <a:latin typeface="ヒラギノ角ゴ Pro W3"/>
                          <a:ea typeface="ヒラギノ角ゴ Pro W3"/>
                          <a:cs typeface="ヒラギノ角ゴ Pro W3"/>
                          <a:sym typeface="ヒラギノ角ゴ Pro W3"/>
                        </a:rPr>
                        <a:t>1.8x1.3=</a:t>
                      </a:r>
                      <a:r>
                        <a:rPr sz="1600">
                          <a:solidFill>
                            <a:srgbClr val="FF2C79"/>
                          </a:solidFill>
                          <a:latin typeface="ヒラギノ角ゴ Pro W3"/>
                          <a:ea typeface="ヒラギノ角ゴ Pro W3"/>
                          <a:cs typeface="ヒラギノ角ゴ Pro W3"/>
                          <a:sym typeface="ヒラギノ角ゴ Pro W3"/>
                        </a:rPr>
                        <a:t>2.34</a:t>
                      </a:r>
                    </a:p>
                  </a:txBody>
                  <a:tcPr marL="50800" marR="50800" marT="50800" marB="508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FFFDA3"/>
                    </a:solidFill>
                  </a:tcPr>
                </a:tc>
              </a:tr>
            </a:tbl>
          </a:graphicData>
        </a:graphic>
      </p:graphicFrame>
    </p:spTree>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Shape 906"/>
          <p:cNvSpPr>
            <a:spLocks noGrp="1"/>
          </p:cNvSpPr>
          <p:nvPr>
            <p:ph type="title"/>
          </p:nvPr>
        </p:nvSpPr>
        <p:spPr>
          <a:xfrm>
            <a:off x="975359" y="1984585"/>
            <a:ext cx="11054082" cy="2350349"/>
          </a:xfrm>
          <a:prstGeom prst="rect">
            <a:avLst/>
          </a:prstGeom>
        </p:spPr>
        <p:txBody>
          <a:bodyPr/>
          <a:lstStyle/>
          <a:p>
            <a:pPr lvl="0">
              <a:defRPr sz="1800" b="0">
                <a:solidFill>
                  <a:srgbClr val="000000"/>
                </a:solidFill>
              </a:defRPr>
            </a:pPr>
            <a:r>
              <a:rPr sz="4400" b="1">
                <a:solidFill>
                  <a:srgbClr val="000090"/>
                </a:solidFill>
              </a:rPr>
              <a:t>Higgs Physics at ILC</a:t>
            </a:r>
          </a:p>
        </p:txBody>
      </p:sp>
      <p:sp>
        <p:nvSpPr>
          <p:cNvPr id="907" name="Shape 90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lnSpcReduction="10000"/>
          </a:bodyPr>
          <a:lstStyle/>
          <a:p>
            <a:pPr lvl="0">
              <a:defRPr sz="1800" b="0"/>
            </a:pPr>
            <a:fld id="{86CB4B4D-7CA3-9044-876B-883B54F8677D}" type="slidenum">
              <a:rPr sz="2200" b="1"/>
              <a:t>18</a:t>
            </a:fld>
            <a:endParaRPr sz="2200" b="1"/>
          </a:p>
        </p:txBody>
      </p:sp>
    </p:spTree>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9" name="Shape 909"/>
          <p:cNvSpPr>
            <a:spLocks noGrp="1"/>
          </p:cNvSpPr>
          <p:nvPr>
            <p:ph type="title"/>
          </p:nvPr>
        </p:nvSpPr>
        <p:spPr>
          <a:xfrm>
            <a:off x="902970" y="193954"/>
            <a:ext cx="11198860" cy="9128036"/>
          </a:xfrm>
          <a:prstGeom prst="rect">
            <a:avLst/>
          </a:prstGeom>
        </p:spPr>
        <p:txBody>
          <a:bodyPr/>
          <a:lstStyle/>
          <a:p>
            <a:pPr lvl="0" defTabSz="830862">
              <a:defRPr sz="1800" b="0"/>
            </a:pPr>
            <a:r>
              <a:rPr sz="5400"/>
              <a:t>Our mission is to understand</a:t>
            </a:r>
          </a:p>
          <a:p>
            <a:pPr lvl="0" defTabSz="830862">
              <a:defRPr sz="1800" b="0"/>
            </a:pPr>
            <a:r>
              <a:rPr sz="5400" b="1" i="1">
                <a:solidFill>
                  <a:srgbClr val="0433FF"/>
                </a:solidFill>
              </a:rPr>
              <a:t>Multiplet Structure</a:t>
            </a:r>
            <a:r>
              <a:rPr sz="5400" b="1">
                <a:solidFill>
                  <a:srgbClr val="0433FF"/>
                </a:solidFill>
              </a:rPr>
              <a:t> &amp; </a:t>
            </a:r>
          </a:p>
          <a:p>
            <a:pPr lvl="0" defTabSz="830862">
              <a:defRPr sz="1800" b="0"/>
            </a:pPr>
            <a:r>
              <a:rPr sz="5400" b="1" i="1">
                <a:solidFill>
                  <a:srgbClr val="0433FF"/>
                </a:solidFill>
              </a:rPr>
              <a:t>Dynamics</a:t>
            </a:r>
            <a:r>
              <a:rPr sz="5400" b="1">
                <a:solidFill>
                  <a:srgbClr val="0433FF"/>
                </a:solidFill>
              </a:rPr>
              <a:t> </a:t>
            </a:r>
          </a:p>
          <a:p>
            <a:pPr lvl="0" defTabSz="830862">
              <a:defRPr sz="1800" b="0"/>
            </a:pPr>
            <a:r>
              <a:rPr sz="5400" b="1"/>
              <a:t>of the EWSB sector,</a:t>
            </a:r>
          </a:p>
          <a:p>
            <a:pPr lvl="0" defTabSz="830862">
              <a:defRPr sz="1800" b="0"/>
            </a:pPr>
            <a:r>
              <a:rPr sz="5400"/>
              <a:t>and their relation to</a:t>
            </a:r>
            <a:r>
              <a:rPr sz="5400" b="1"/>
              <a:t> </a:t>
            </a:r>
          </a:p>
          <a:p>
            <a:pPr lvl="0" defTabSz="830862">
              <a:defRPr sz="1800" b="0"/>
            </a:pPr>
            <a:r>
              <a:rPr sz="5400" b="1" i="1">
                <a:solidFill>
                  <a:srgbClr val="0433FF"/>
                </a:solidFill>
              </a:rPr>
              <a:t>Other Big Questions</a:t>
            </a:r>
            <a:r>
              <a:rPr sz="5400" b="1"/>
              <a:t> of High Energy Physics:</a:t>
            </a:r>
          </a:p>
          <a:p>
            <a:pPr lvl="0" defTabSz="830862">
              <a:defRPr sz="1800" b="0"/>
            </a:pPr>
            <a:r>
              <a:rPr sz="5400" b="1" i="1">
                <a:solidFill>
                  <a:srgbClr val="0433FF"/>
                </a:solidFill>
              </a:rPr>
              <a:t>DM, baryogenesis, …</a:t>
            </a:r>
          </a:p>
          <a:p>
            <a:pPr lvl="0" defTabSz="830862">
              <a:spcBef>
                <a:spcPts val="1600"/>
              </a:spcBef>
              <a:defRPr sz="1800" b="0"/>
            </a:pPr>
            <a:r>
              <a:rPr sz="5400" b="1" i="1"/>
              <a:t>→ Bottom up Reconstruction of</a:t>
            </a:r>
            <a:r>
              <a:rPr sz="5400" b="1" i="1">
                <a:solidFill>
                  <a:srgbClr val="FF2C79"/>
                </a:solidFill>
              </a:rPr>
              <a:t> BSM Lagrangian</a:t>
            </a:r>
          </a:p>
        </p:txBody>
      </p:sp>
      <p:sp>
        <p:nvSpPr>
          <p:cNvPr id="910" name="Shape 910"/>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t>19</a:t>
            </a:fld>
            <a:endParaRPr sz="1600"/>
          </a:p>
        </p:txBody>
      </p:sp>
    </p:spTree>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0" name="image5.png"/>
          <p:cNvPicPr/>
          <p:nvPr/>
        </p:nvPicPr>
        <p:blipFill>
          <a:blip r:embed="rId2">
            <a:extLst/>
          </a:blip>
          <a:stretch>
            <a:fillRect/>
          </a:stretch>
        </p:blipFill>
        <p:spPr>
          <a:xfrm>
            <a:off x="-16256" y="1087580"/>
            <a:ext cx="8976680" cy="6349505"/>
          </a:xfrm>
          <a:prstGeom prst="rect">
            <a:avLst/>
          </a:prstGeom>
          <a:ln w="12700">
            <a:round/>
          </a:ln>
        </p:spPr>
      </p:pic>
      <p:pic>
        <p:nvPicPr>
          <p:cNvPr id="671" name="image6.png"/>
          <p:cNvPicPr/>
          <p:nvPr/>
        </p:nvPicPr>
        <p:blipFill>
          <a:blip r:embed="rId3">
            <a:extLst/>
          </a:blip>
          <a:stretch>
            <a:fillRect/>
          </a:stretch>
        </p:blipFill>
        <p:spPr>
          <a:xfrm>
            <a:off x="760329" y="1168858"/>
            <a:ext cx="12244472" cy="8666023"/>
          </a:xfrm>
          <a:prstGeom prst="rect">
            <a:avLst/>
          </a:prstGeom>
          <a:ln w="12700">
            <a:round/>
          </a:ln>
        </p:spPr>
      </p:pic>
      <p:sp>
        <p:nvSpPr>
          <p:cNvPr id="672" name="Shape 672"/>
          <p:cNvSpPr/>
          <p:nvPr/>
        </p:nvSpPr>
        <p:spPr>
          <a:xfrm>
            <a:off x="972185" y="165876"/>
            <a:ext cx="10076768" cy="764033"/>
          </a:xfrm>
          <a:prstGeom prst="rect">
            <a:avLst/>
          </a:prstGeom>
          <a:ln w="3175">
            <a:round/>
          </a:ln>
          <a:extLst>
            <a:ext uri="{C572A759-6A51-4108-AA02-DFA0A04FC94B}">
              <ma14:wrappingTextBoxFlag xmlns:ma14="http://schemas.microsoft.com/office/mac/drawingml/2011/main" val="1"/>
            </a:ext>
          </a:extLst>
        </p:spPr>
        <p:txBody>
          <a:bodyPr wrap="none" lIns="48767" tIns="48767" rIns="48767" bIns="48767">
            <a:spAutoFit/>
          </a:bodyPr>
          <a:lstStyle>
            <a:lvl1pPr algn="l" defTabSz="1016000">
              <a:buClr>
                <a:srgbClr val="010101"/>
              </a:buClr>
              <a:buFont typeface="Helvetica"/>
              <a:defRPr sz="4200" b="1" i="1">
                <a:solidFill>
                  <a:srgbClr val="010101"/>
                </a:solidFill>
                <a:uFill>
                  <a:solidFill>
                    <a:srgbClr val="010101"/>
                  </a:solidFill>
                </a:uFill>
                <a:latin typeface="Helvetica"/>
                <a:ea typeface="Helvetica"/>
                <a:cs typeface="Helvetica"/>
                <a:sym typeface="Helvetica"/>
              </a:defRPr>
            </a:lvl1pPr>
          </a:lstStyle>
          <a:p>
            <a:pPr lvl="0">
              <a:defRPr sz="1800" b="0" i="0">
                <a:solidFill>
                  <a:srgbClr val="000000"/>
                </a:solidFill>
                <a:uFillTx/>
              </a:defRPr>
            </a:pPr>
            <a:r>
              <a:rPr sz="4200" b="1" i="1">
                <a:solidFill>
                  <a:srgbClr val="010101"/>
                </a:solidFill>
                <a:uFill>
                  <a:solidFill>
                    <a:srgbClr val="010101"/>
                  </a:solidFill>
                </a:uFill>
              </a:rPr>
              <a:t>Bird’s Eye View of the ILC Accelerator</a:t>
            </a:r>
          </a:p>
        </p:txBody>
      </p:sp>
      <p:sp>
        <p:nvSpPr>
          <p:cNvPr id="673" name="Shape 673"/>
          <p:cNvSpPr/>
          <p:nvPr/>
        </p:nvSpPr>
        <p:spPr>
          <a:xfrm flipH="1" flipV="1">
            <a:off x="5981241" y="8997244"/>
            <a:ext cx="679592" cy="261903"/>
          </a:xfrm>
          <a:prstGeom prst="line">
            <a:avLst/>
          </a:prstGeom>
          <a:ln w="3175">
            <a:solidFill>
              <a:srgbClr val="FFFFFF"/>
            </a:solidFill>
            <a:round/>
            <a:tailEnd type="triangle"/>
          </a:ln>
        </p:spPr>
        <p:txBody>
          <a:bodyPr lIns="0" tIns="0" rIns="0" bIns="0"/>
          <a:lstStyle/>
          <a:p>
            <a:pPr lvl="0" algn="l" defTabSz="457200">
              <a:defRPr sz="1400"/>
            </a:pPr>
            <a:endParaRPr/>
          </a:p>
        </p:txBody>
      </p:sp>
      <p:sp>
        <p:nvSpPr>
          <p:cNvPr id="674" name="Shape 674"/>
          <p:cNvSpPr/>
          <p:nvPr/>
        </p:nvSpPr>
        <p:spPr>
          <a:xfrm>
            <a:off x="9071263" y="6816344"/>
            <a:ext cx="2463515" cy="457201"/>
          </a:xfrm>
          <a:prstGeom prst="rect">
            <a:avLst/>
          </a:prstGeom>
          <a:ln w="3175">
            <a:round/>
          </a:ln>
          <a:extLst>
            <a:ext uri="{C572A759-6A51-4108-AA02-DFA0A04FC94B}">
              <ma14:wrappingTextBoxFlag xmlns:ma14="http://schemas.microsoft.com/office/mac/drawingml/2011/main" val="1"/>
            </a:ext>
          </a:extLst>
        </p:spPr>
        <p:txBody>
          <a:bodyPr wrap="none" lIns="48767" tIns="48767" rIns="48767" bIns="48767">
            <a:spAutoFit/>
          </a:bodyPr>
          <a:lstStyle>
            <a:lvl1pPr algn="l" defTabSz="1016000">
              <a:buClr>
                <a:srgbClr val="010101"/>
              </a:buClr>
              <a:buFont typeface="Helvetica"/>
              <a:defRPr sz="2200" b="1">
                <a:solidFill>
                  <a:srgbClr val="010101"/>
                </a:solidFill>
                <a:uFill>
                  <a:solidFill>
                    <a:srgbClr val="010101"/>
                  </a:solidFill>
                </a:uFill>
                <a:latin typeface="Helvetica"/>
                <a:ea typeface="Helvetica"/>
                <a:cs typeface="Helvetica"/>
                <a:sym typeface="Helvetica"/>
              </a:defRPr>
            </a:lvl1pPr>
          </a:lstStyle>
          <a:p>
            <a:pPr lvl="0">
              <a:defRPr sz="1800" b="0">
                <a:solidFill>
                  <a:srgbClr val="000000"/>
                </a:solidFill>
                <a:uFillTx/>
              </a:defRPr>
            </a:pPr>
            <a:r>
              <a:rPr sz="2200" b="1">
                <a:solidFill>
                  <a:srgbClr val="010101"/>
                </a:solidFill>
                <a:uFill>
                  <a:solidFill>
                    <a:srgbClr val="010101"/>
                  </a:solidFill>
                </a:uFill>
              </a:rPr>
              <a:t>e+, e- Main Linac</a:t>
            </a:r>
          </a:p>
        </p:txBody>
      </p:sp>
      <p:sp>
        <p:nvSpPr>
          <p:cNvPr id="675" name="Shape 675"/>
          <p:cNvSpPr/>
          <p:nvPr/>
        </p:nvSpPr>
        <p:spPr>
          <a:xfrm>
            <a:off x="9027583" y="7312503"/>
            <a:ext cx="3864476" cy="1641857"/>
          </a:xfrm>
          <a:prstGeom prst="rect">
            <a:avLst/>
          </a:prstGeom>
          <a:ln w="3175">
            <a:round/>
          </a:ln>
          <a:extLst>
            <a:ext uri="{C572A759-6A51-4108-AA02-DFA0A04FC94B}">
              <ma14:wrappingTextBoxFlag xmlns:ma14="http://schemas.microsoft.com/office/mac/drawingml/2011/main" val="1"/>
            </a:ext>
          </a:extLst>
        </p:spPr>
        <p:txBody>
          <a:bodyPr wrap="none" lIns="48767" tIns="48767" rIns="48767" bIns="48767">
            <a:spAutoFit/>
          </a:bodyPr>
          <a:lstStyle/>
          <a:p>
            <a:pPr lvl="0" algn="l" defTabSz="1016000">
              <a:buClr>
                <a:srgbClr val="010101"/>
              </a:buClr>
              <a:buFont typeface="Helvetica"/>
              <a:defRPr sz="1800"/>
            </a:pPr>
            <a:r>
              <a:rPr sz="2000" b="1">
                <a:solidFill>
                  <a:srgbClr val="010101"/>
                </a:solidFill>
                <a:uFill>
                  <a:solidFill>
                    <a:srgbClr val="010101"/>
                  </a:solidFill>
                </a:uFill>
                <a:latin typeface="Helvetica"/>
                <a:ea typeface="Helvetica"/>
                <a:cs typeface="Helvetica"/>
                <a:sym typeface="Helvetica"/>
              </a:rPr>
              <a:t>Energy : 250GeV + 250GeV</a:t>
            </a:r>
            <a:endParaRPr sz="3200">
              <a:uFill>
                <a:solidFill/>
              </a:uFill>
              <a:latin typeface="Arial"/>
              <a:ea typeface="Arial"/>
              <a:cs typeface="Arial"/>
              <a:sym typeface="Arial"/>
            </a:endParaRPr>
          </a:p>
          <a:p>
            <a:pPr lvl="0" algn="l" defTabSz="1016000">
              <a:buClr>
                <a:srgbClr val="010101"/>
              </a:buClr>
              <a:buFont typeface="Helvetica"/>
              <a:defRPr sz="1800"/>
            </a:pPr>
            <a:r>
              <a:rPr sz="2000" b="1">
                <a:solidFill>
                  <a:srgbClr val="010101"/>
                </a:solidFill>
                <a:uFill>
                  <a:solidFill>
                    <a:srgbClr val="010101"/>
                  </a:solidFill>
                </a:uFill>
                <a:latin typeface="Helvetica"/>
                <a:ea typeface="Helvetica"/>
                <a:cs typeface="Helvetica"/>
                <a:sym typeface="Helvetica"/>
              </a:rPr>
              <a:t>Length : 11km + 11km</a:t>
            </a:r>
            <a:endParaRPr sz="3200">
              <a:uFill>
                <a:solidFill/>
              </a:uFill>
              <a:latin typeface="Arial"/>
              <a:ea typeface="Arial"/>
              <a:cs typeface="Arial"/>
              <a:sym typeface="Arial"/>
            </a:endParaRPr>
          </a:p>
          <a:p>
            <a:pPr lvl="0" algn="l" defTabSz="1016000">
              <a:buClr>
                <a:srgbClr val="010101"/>
              </a:buClr>
              <a:buFont typeface="Helvetica"/>
              <a:defRPr sz="1800"/>
            </a:pPr>
            <a:r>
              <a:rPr sz="2000" b="1">
                <a:solidFill>
                  <a:srgbClr val="010101"/>
                </a:solidFill>
                <a:uFill>
                  <a:solidFill>
                    <a:srgbClr val="010101"/>
                  </a:solidFill>
                </a:uFill>
                <a:latin typeface="Helvetica"/>
                <a:ea typeface="Helvetica"/>
                <a:cs typeface="Helvetica"/>
                <a:sym typeface="Helvetica"/>
              </a:rPr>
              <a:t># of DRFS Klystron: 7280 total</a:t>
            </a:r>
            <a:endParaRPr sz="3200">
              <a:uFill>
                <a:solidFill/>
              </a:uFill>
              <a:latin typeface="Arial"/>
              <a:ea typeface="Arial"/>
              <a:cs typeface="Arial"/>
              <a:sym typeface="Arial"/>
            </a:endParaRPr>
          </a:p>
          <a:p>
            <a:pPr lvl="0" algn="l" defTabSz="1016000">
              <a:buClr>
                <a:srgbClr val="010101"/>
              </a:buClr>
              <a:buFont typeface="Helvetica"/>
              <a:defRPr sz="1800"/>
            </a:pPr>
            <a:r>
              <a:rPr sz="2000" b="1">
                <a:solidFill>
                  <a:srgbClr val="010101"/>
                </a:solidFill>
                <a:uFill>
                  <a:solidFill>
                    <a:srgbClr val="010101"/>
                  </a:solidFill>
                </a:uFill>
                <a:latin typeface="Helvetica"/>
                <a:ea typeface="Helvetica"/>
                <a:cs typeface="Helvetica"/>
                <a:sym typeface="Helvetica"/>
              </a:rPr>
              <a:t># of Cryomodules : 1680 total</a:t>
            </a:r>
            <a:endParaRPr sz="3200">
              <a:uFill>
                <a:solidFill/>
              </a:uFill>
              <a:latin typeface="Arial"/>
              <a:ea typeface="Arial"/>
              <a:cs typeface="Arial"/>
              <a:sym typeface="Arial"/>
            </a:endParaRPr>
          </a:p>
          <a:p>
            <a:pPr lvl="0" algn="l" defTabSz="1016000">
              <a:buClr>
                <a:srgbClr val="010101"/>
              </a:buClr>
              <a:buFont typeface="Helvetica"/>
              <a:defRPr sz="1800"/>
            </a:pPr>
            <a:r>
              <a:rPr sz="2000" b="1">
                <a:solidFill>
                  <a:srgbClr val="010101"/>
                </a:solidFill>
                <a:uFill>
                  <a:solidFill>
                    <a:srgbClr val="010101"/>
                  </a:solidFill>
                </a:uFill>
                <a:latin typeface="Helvetica"/>
                <a:ea typeface="Helvetica"/>
                <a:cs typeface="Helvetica"/>
                <a:sym typeface="Helvetica"/>
              </a:rPr>
              <a:t># of Cavities : 14560 total</a:t>
            </a:r>
          </a:p>
        </p:txBody>
      </p:sp>
      <p:sp>
        <p:nvSpPr>
          <p:cNvPr id="676" name="Shape 676"/>
          <p:cNvSpPr/>
          <p:nvPr/>
        </p:nvSpPr>
        <p:spPr>
          <a:xfrm>
            <a:off x="8150732" y="1167229"/>
            <a:ext cx="1656208" cy="357633"/>
          </a:xfrm>
          <a:prstGeom prst="rect">
            <a:avLst/>
          </a:prstGeom>
          <a:ln w="3175">
            <a:round/>
          </a:ln>
          <a:extLst>
            <a:ext uri="{C572A759-6A51-4108-AA02-DFA0A04FC94B}">
              <ma14:wrappingTextBoxFlag xmlns:ma14="http://schemas.microsoft.com/office/mac/drawingml/2011/main" val="1"/>
            </a:ext>
          </a:extLst>
        </p:spPr>
        <p:txBody>
          <a:bodyPr wrap="none" lIns="48767" tIns="48767" rIns="48767" bIns="48767">
            <a:spAutoFit/>
          </a:bodyPr>
          <a:lstStyle>
            <a:lvl1pPr algn="l" defTabSz="1016000">
              <a:buClr>
                <a:srgbClr val="021CA1"/>
              </a:buClr>
              <a:defRPr sz="1600" b="1">
                <a:solidFill>
                  <a:srgbClr val="021CA1"/>
                </a:solidFill>
                <a:uFill>
                  <a:solidFill>
                    <a:srgbClr val="021CA1"/>
                  </a:solidFill>
                </a:uFill>
                <a:latin typeface="Arial"/>
                <a:ea typeface="Arial"/>
                <a:cs typeface="Arial"/>
                <a:sym typeface="Arial"/>
              </a:defRPr>
            </a:lvl1pPr>
          </a:lstStyle>
          <a:p>
            <a:pPr lvl="0">
              <a:defRPr sz="1800" b="0">
                <a:solidFill>
                  <a:srgbClr val="000000"/>
                </a:solidFill>
                <a:uFillTx/>
              </a:defRPr>
            </a:pPr>
            <a:r>
              <a:rPr sz="1600" b="1">
                <a:solidFill>
                  <a:srgbClr val="021CA1"/>
                </a:solidFill>
                <a:uFill>
                  <a:solidFill>
                    <a:srgbClr val="021CA1"/>
                  </a:solidFill>
                </a:uFill>
              </a:rPr>
              <a:t>Damping Ring</a:t>
            </a:r>
          </a:p>
        </p:txBody>
      </p:sp>
      <p:sp>
        <p:nvSpPr>
          <p:cNvPr id="677" name="Shape 677"/>
          <p:cNvSpPr/>
          <p:nvPr/>
        </p:nvSpPr>
        <p:spPr>
          <a:xfrm>
            <a:off x="11645617" y="3451176"/>
            <a:ext cx="1163591" cy="357633"/>
          </a:xfrm>
          <a:prstGeom prst="rect">
            <a:avLst/>
          </a:prstGeom>
          <a:ln w="3175">
            <a:round/>
          </a:ln>
          <a:extLst>
            <a:ext uri="{C572A759-6A51-4108-AA02-DFA0A04FC94B}">
              <ma14:wrappingTextBoxFlag xmlns:ma14="http://schemas.microsoft.com/office/mac/drawingml/2011/main" val="1"/>
            </a:ext>
          </a:extLst>
        </p:spPr>
        <p:txBody>
          <a:bodyPr wrap="none" lIns="48767" tIns="48767" rIns="48767" bIns="48767">
            <a:spAutoFit/>
          </a:bodyPr>
          <a:lstStyle>
            <a:lvl1pPr algn="l" defTabSz="1016000">
              <a:buClr>
                <a:srgbClr val="021CA1"/>
              </a:buClr>
              <a:defRPr sz="1600" b="1">
                <a:solidFill>
                  <a:srgbClr val="021CA1"/>
                </a:solidFill>
                <a:uFill>
                  <a:solidFill>
                    <a:srgbClr val="021CA1"/>
                  </a:solidFill>
                </a:uFill>
                <a:latin typeface="Arial"/>
                <a:ea typeface="Arial"/>
                <a:cs typeface="Arial"/>
                <a:sym typeface="Arial"/>
              </a:defRPr>
            </a:lvl1pPr>
          </a:lstStyle>
          <a:p>
            <a:pPr lvl="0">
              <a:defRPr sz="1800" b="0">
                <a:solidFill>
                  <a:srgbClr val="000000"/>
                </a:solidFill>
                <a:uFillTx/>
              </a:defRPr>
            </a:pPr>
            <a:r>
              <a:rPr sz="1600" b="1">
                <a:solidFill>
                  <a:srgbClr val="021CA1"/>
                </a:solidFill>
                <a:uFill>
                  <a:solidFill>
                    <a:srgbClr val="021CA1"/>
                  </a:solidFill>
                </a:uFill>
              </a:rPr>
              <a:t>Detectors</a:t>
            </a:r>
          </a:p>
        </p:txBody>
      </p:sp>
      <p:sp>
        <p:nvSpPr>
          <p:cNvPr id="678" name="Shape 678"/>
          <p:cNvSpPr/>
          <p:nvPr/>
        </p:nvSpPr>
        <p:spPr>
          <a:xfrm flipH="1" flipV="1">
            <a:off x="11644671" y="2423802"/>
            <a:ext cx="757566" cy="1049860"/>
          </a:xfrm>
          <a:prstGeom prst="line">
            <a:avLst/>
          </a:prstGeom>
          <a:ln w="25400">
            <a:solidFill>
              <a:srgbClr val="021CA1"/>
            </a:solidFill>
            <a:round/>
            <a:tailEnd type="triangle"/>
          </a:ln>
          <a:effectLst>
            <a:outerShdw blurRad="38100" dist="25400" dir="5400000" rotWithShape="0">
              <a:srgbClr val="000000">
                <a:alpha val="37999"/>
              </a:srgbClr>
            </a:outerShdw>
          </a:effectLst>
        </p:spPr>
        <p:txBody>
          <a:bodyPr lIns="0" tIns="0" rIns="0" bIns="0"/>
          <a:lstStyle/>
          <a:p>
            <a:pPr lvl="0" algn="l" defTabSz="508000">
              <a:defRPr sz="1400">
                <a:latin typeface="Helvetica"/>
                <a:ea typeface="Helvetica"/>
                <a:cs typeface="Helvetica"/>
                <a:sym typeface="Helvetica"/>
              </a:defRPr>
            </a:pPr>
            <a:endParaRPr/>
          </a:p>
        </p:txBody>
      </p:sp>
      <p:sp>
        <p:nvSpPr>
          <p:cNvPr id="679" name="Shape 679"/>
          <p:cNvSpPr/>
          <p:nvPr/>
        </p:nvSpPr>
        <p:spPr>
          <a:xfrm>
            <a:off x="8983206" y="1599080"/>
            <a:ext cx="548610" cy="579589"/>
          </a:xfrm>
          <a:prstGeom prst="line">
            <a:avLst/>
          </a:prstGeom>
          <a:ln w="25400">
            <a:solidFill>
              <a:srgbClr val="021CA1"/>
            </a:solidFill>
            <a:round/>
            <a:tailEnd type="triangle"/>
          </a:ln>
          <a:effectLst>
            <a:outerShdw blurRad="38100" dist="25400" dir="5400000" rotWithShape="0">
              <a:srgbClr val="000000">
                <a:alpha val="38000"/>
              </a:srgbClr>
            </a:outerShdw>
          </a:effectLst>
        </p:spPr>
        <p:txBody>
          <a:bodyPr lIns="0" tIns="0" rIns="0" bIns="0"/>
          <a:lstStyle/>
          <a:p>
            <a:pPr lvl="0" algn="l" defTabSz="508000">
              <a:defRPr sz="1400">
                <a:latin typeface="Helvetica"/>
                <a:ea typeface="Helvetica"/>
                <a:cs typeface="Helvetica"/>
                <a:sym typeface="Helvetica"/>
              </a:defRPr>
            </a:pPr>
            <a:endParaRPr/>
          </a:p>
        </p:txBody>
      </p:sp>
      <p:sp>
        <p:nvSpPr>
          <p:cNvPr id="680" name="Shape 680"/>
          <p:cNvSpPr/>
          <p:nvPr/>
        </p:nvSpPr>
        <p:spPr>
          <a:xfrm>
            <a:off x="87870" y="7399697"/>
            <a:ext cx="4606545" cy="342901"/>
          </a:xfrm>
          <a:prstGeom prst="rect">
            <a:avLst/>
          </a:prstGeom>
          <a:ln w="3175">
            <a:round/>
          </a:ln>
          <a:extLst>
            <a:ext uri="{C572A759-6A51-4108-AA02-DFA0A04FC94B}">
              <ma14:wrappingTextBoxFlag xmlns:ma14="http://schemas.microsoft.com/office/mac/drawingml/2011/main" val="1"/>
            </a:ext>
          </a:extLst>
        </p:spPr>
        <p:txBody>
          <a:bodyPr wrap="none" lIns="48767" tIns="48767" rIns="48767" bIns="48767">
            <a:spAutoFit/>
          </a:bodyPr>
          <a:lstStyle>
            <a:lvl1pPr algn="l" defTabSz="1016000">
              <a:buClr>
                <a:srgbClr val="000000"/>
              </a:buClr>
              <a:buFont typeface="Osaka"/>
              <a:defRPr sz="1400">
                <a:uFill>
                  <a:solidFill/>
                </a:uFill>
                <a:latin typeface="Osaka"/>
                <a:ea typeface="Osaka"/>
                <a:cs typeface="Osaka"/>
                <a:sym typeface="Osaka"/>
              </a:defRPr>
            </a:lvl1pPr>
          </a:lstStyle>
          <a:p>
            <a:pPr lvl="0">
              <a:defRPr sz="1800">
                <a:uFillTx/>
              </a:defRPr>
            </a:pPr>
            <a:r>
              <a:rPr sz="1400">
                <a:uFill>
                  <a:solidFill/>
                </a:uFill>
              </a:rPr>
              <a:t>Tunnel Layout Plan for a Japanese Mountain Site</a:t>
            </a:r>
          </a:p>
        </p:txBody>
      </p:sp>
      <p:sp>
        <p:nvSpPr>
          <p:cNvPr id="681" name="Shape 681"/>
          <p:cNvSpPr>
            <a:spLocks noGrp="1"/>
          </p:cNvSpPr>
          <p:nvPr>
            <p:ph type="sldNum" sz="quarter" idx="2"/>
          </p:nvPr>
        </p:nvSpPr>
        <p:spPr>
          <a:xfrm>
            <a:off x="12043028" y="9228159"/>
            <a:ext cx="311532" cy="330201"/>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400">
                <a:solidFill>
                  <a:srgbClr val="9A9A9A"/>
                </a:solidFill>
                <a:uFill>
                  <a:solidFill>
                    <a:srgbClr val="9A9A9A"/>
                  </a:solidFill>
                </a:uFill>
              </a:rPr>
              <a:t>2</a:t>
            </a:fld>
            <a:endParaRPr sz="1400">
              <a:solidFill>
                <a:srgbClr val="9A9A9A"/>
              </a:solidFill>
              <a:uFill>
                <a:solidFill>
                  <a:srgbClr val="9A9A9A"/>
                </a:solidFill>
              </a:uFill>
            </a:endParaRPr>
          </a:p>
        </p:txBody>
      </p:sp>
      <p:sp>
        <p:nvSpPr>
          <p:cNvPr id="682" name="Shape 682"/>
          <p:cNvSpPr/>
          <p:nvPr/>
        </p:nvSpPr>
        <p:spPr>
          <a:xfrm>
            <a:off x="10096289" y="9149419"/>
            <a:ext cx="2571560" cy="487681"/>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algn="l" defTabSz="1016000">
              <a:buClr>
                <a:srgbClr val="FF2600"/>
              </a:buClr>
              <a:defRPr sz="2400">
                <a:solidFill>
                  <a:srgbClr val="FF2600"/>
                </a:solidFill>
                <a:uFill>
                  <a:solidFill>
                    <a:srgbClr val="FF2600"/>
                  </a:solidFill>
                </a:uFill>
                <a:latin typeface="Calibri"/>
                <a:ea typeface="Calibri"/>
                <a:cs typeface="Calibri"/>
                <a:sym typeface="Calibri"/>
              </a:defRPr>
            </a:lvl1pPr>
          </a:lstStyle>
          <a:p>
            <a:pPr lvl="0">
              <a:defRPr sz="1800">
                <a:solidFill>
                  <a:srgbClr val="000000"/>
                </a:solidFill>
                <a:uFillTx/>
              </a:defRPr>
            </a:pPr>
            <a:r>
              <a:rPr sz="2400">
                <a:solidFill>
                  <a:srgbClr val="FF2600"/>
                </a:solidFill>
                <a:uFill>
                  <a:solidFill>
                    <a:srgbClr val="FF2600"/>
                  </a:solidFill>
                </a:uFill>
              </a:rPr>
              <a:t>Slide by H. Hayano</a:t>
            </a:r>
          </a:p>
        </p:txBody>
      </p:sp>
      <p:pic>
        <p:nvPicPr>
          <p:cNvPr id="683" name="droppedImage.pdf"/>
          <p:cNvPicPr/>
          <p:nvPr/>
        </p:nvPicPr>
        <p:blipFill>
          <a:blip r:embed="rId4">
            <a:extLst/>
          </a:blip>
          <a:stretch>
            <a:fillRect/>
          </a:stretch>
        </p:blipFill>
        <p:spPr>
          <a:xfrm>
            <a:off x="9832967" y="3832690"/>
            <a:ext cx="3098204" cy="2194561"/>
          </a:xfrm>
          <a:prstGeom prst="rect">
            <a:avLst/>
          </a:prstGeom>
          <a:ln w="12700">
            <a:miter lim="400000"/>
          </a:ln>
        </p:spPr>
      </p:pic>
      <p:sp>
        <p:nvSpPr>
          <p:cNvPr id="684" name="Shape 684"/>
          <p:cNvSpPr/>
          <p:nvPr/>
        </p:nvSpPr>
        <p:spPr>
          <a:xfrm>
            <a:off x="9964928" y="3998976"/>
            <a:ext cx="480394" cy="357633"/>
          </a:xfrm>
          <a:prstGeom prst="rect">
            <a:avLst/>
          </a:prstGeom>
          <a:ln w="3175">
            <a:round/>
          </a:ln>
          <a:extLst>
            <a:ext uri="{C572A759-6A51-4108-AA02-DFA0A04FC94B}">
              <ma14:wrappingTextBoxFlag xmlns:ma14="http://schemas.microsoft.com/office/mac/drawingml/2011/main" val="1"/>
            </a:ext>
          </a:extLst>
        </p:spPr>
        <p:txBody>
          <a:bodyPr wrap="none" lIns="48767" tIns="48767" rIns="48767" bIns="48767">
            <a:spAutoFit/>
          </a:bodyPr>
          <a:lstStyle>
            <a:lvl1pPr algn="l" defTabSz="1016000">
              <a:buClr>
                <a:srgbClr val="021CA1"/>
              </a:buClr>
              <a:defRPr sz="1600" b="1">
                <a:solidFill>
                  <a:srgbClr val="021CA1"/>
                </a:solidFill>
                <a:uFill>
                  <a:solidFill>
                    <a:srgbClr val="021CA1"/>
                  </a:solidFill>
                </a:uFill>
                <a:latin typeface="Arial"/>
                <a:ea typeface="Arial"/>
                <a:cs typeface="Arial"/>
                <a:sym typeface="Arial"/>
              </a:defRPr>
            </a:lvl1pPr>
          </a:lstStyle>
          <a:p>
            <a:pPr lvl="0">
              <a:defRPr sz="1800" b="0">
                <a:solidFill>
                  <a:srgbClr val="000000"/>
                </a:solidFill>
                <a:uFillTx/>
              </a:defRPr>
            </a:pPr>
            <a:r>
              <a:rPr sz="1600" b="1">
                <a:solidFill>
                  <a:srgbClr val="021CA1"/>
                </a:solidFill>
                <a:uFill>
                  <a:solidFill>
                    <a:srgbClr val="021CA1"/>
                  </a:solidFill>
                </a:uFill>
              </a:rPr>
              <a:t>ILD</a:t>
            </a:r>
          </a:p>
        </p:txBody>
      </p:sp>
      <p:sp>
        <p:nvSpPr>
          <p:cNvPr id="685" name="Shape 685"/>
          <p:cNvSpPr/>
          <p:nvPr/>
        </p:nvSpPr>
        <p:spPr>
          <a:xfrm>
            <a:off x="5234432" y="8258047"/>
            <a:ext cx="2516204" cy="622301"/>
          </a:xfrm>
          <a:prstGeom prst="rect">
            <a:avLst/>
          </a:prstGeom>
          <a:ln w="3175">
            <a:round/>
          </a:ln>
          <a:extLst>
            <a:ext uri="{C572A759-6A51-4108-AA02-DFA0A04FC94B}">
              <ma14:wrappingTextBoxFlag xmlns:ma14="http://schemas.microsoft.com/office/mac/drawingml/2011/main" val="1"/>
            </a:ext>
          </a:extLst>
        </p:spPr>
        <p:txBody>
          <a:bodyPr wrap="none" lIns="48767" tIns="48767" rIns="48767" bIns="48767">
            <a:spAutoFit/>
          </a:bodyPr>
          <a:lstStyle/>
          <a:p>
            <a:pPr lvl="0" algn="l" defTabSz="1016000">
              <a:buClr>
                <a:srgbClr val="021CA1"/>
              </a:buClr>
              <a:defRPr sz="1800"/>
            </a:pPr>
            <a:r>
              <a:rPr sz="1600" b="1">
                <a:solidFill>
                  <a:srgbClr val="021CA1"/>
                </a:solidFill>
                <a:uFill>
                  <a:solidFill>
                    <a:srgbClr val="021CA1"/>
                  </a:solidFill>
                </a:uFill>
                <a:latin typeface="Arial"/>
                <a:ea typeface="Arial"/>
                <a:cs typeface="Arial"/>
                <a:sym typeface="Arial"/>
              </a:rPr>
              <a:t>Cryomodules housing</a:t>
            </a:r>
          </a:p>
          <a:p>
            <a:pPr lvl="0" algn="l" defTabSz="1016000">
              <a:buClr>
                <a:srgbClr val="021CA1"/>
              </a:buClr>
              <a:defRPr sz="1800"/>
            </a:pPr>
            <a:r>
              <a:rPr sz="1600" b="1">
                <a:solidFill>
                  <a:srgbClr val="021CA1"/>
                </a:solidFill>
                <a:uFill>
                  <a:solidFill>
                    <a:srgbClr val="021CA1"/>
                  </a:solidFill>
                </a:uFill>
                <a:latin typeface="Arial"/>
                <a:ea typeface="Arial"/>
                <a:cs typeface="Arial"/>
                <a:sym typeface="Arial"/>
              </a:rPr>
              <a:t>Super Cond. Cavities</a:t>
            </a:r>
          </a:p>
        </p:txBody>
      </p:sp>
      <p:sp>
        <p:nvSpPr>
          <p:cNvPr id="686" name="Shape 686"/>
          <p:cNvSpPr/>
          <p:nvPr/>
        </p:nvSpPr>
        <p:spPr>
          <a:xfrm flipH="1" flipV="1">
            <a:off x="5819647" y="7185152"/>
            <a:ext cx="705411" cy="1099419"/>
          </a:xfrm>
          <a:prstGeom prst="line">
            <a:avLst/>
          </a:prstGeom>
          <a:ln w="25400">
            <a:solidFill>
              <a:srgbClr val="021CA1"/>
            </a:solidFill>
            <a:round/>
            <a:tailEnd type="triangle"/>
          </a:ln>
          <a:effectLst>
            <a:outerShdw blurRad="38100" dist="25400" dir="5400000" rotWithShape="0">
              <a:srgbClr val="000000">
                <a:alpha val="38000"/>
              </a:srgbClr>
            </a:outerShdw>
          </a:effectLst>
        </p:spPr>
        <p:txBody>
          <a:bodyPr lIns="0" tIns="0" rIns="0" bIns="0"/>
          <a:lstStyle/>
          <a:p>
            <a:pPr lvl="0" algn="l" defTabSz="508000">
              <a:buClr>
                <a:srgbClr val="000000"/>
              </a:buClr>
              <a:defRPr sz="1400">
                <a:latin typeface="Helvetica"/>
                <a:ea typeface="Helvetica"/>
                <a:cs typeface="Helvetica"/>
                <a:sym typeface="Helvetica"/>
              </a:defRPr>
            </a:pPr>
            <a:endParaRPr/>
          </a:p>
        </p:txBody>
      </p:sp>
      <p:sp>
        <p:nvSpPr>
          <p:cNvPr id="687" name="Shape 687"/>
          <p:cNvSpPr/>
          <p:nvPr/>
        </p:nvSpPr>
        <p:spPr>
          <a:xfrm>
            <a:off x="4535423" y="4811776"/>
            <a:ext cx="1773243" cy="487681"/>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algn="l" defTabSz="1016000">
              <a:buClr>
                <a:srgbClr val="000000"/>
              </a:buClr>
              <a:defRPr sz="2400">
                <a:solidFill>
                  <a:srgbClr val="FF2600"/>
                </a:solidFill>
                <a:uFill>
                  <a:solidFill>
                    <a:srgbClr val="FF2600"/>
                  </a:solidFill>
                </a:uFill>
                <a:latin typeface="Calibri"/>
                <a:ea typeface="Calibri"/>
                <a:cs typeface="Calibri"/>
                <a:sym typeface="Calibri"/>
              </a:defRPr>
            </a:lvl1pPr>
          </a:lstStyle>
          <a:p>
            <a:pPr lvl="0">
              <a:defRPr sz="1800">
                <a:solidFill>
                  <a:srgbClr val="000000"/>
                </a:solidFill>
                <a:uFillTx/>
              </a:defRPr>
            </a:pPr>
            <a:r>
              <a:rPr sz="2400">
                <a:solidFill>
                  <a:srgbClr val="FF2600"/>
                </a:solidFill>
                <a:uFill>
                  <a:solidFill>
                    <a:srgbClr val="FF2600"/>
                  </a:solidFill>
                </a:uFill>
              </a:rPr>
              <a:t>High gradient</a:t>
            </a:r>
          </a:p>
        </p:txBody>
      </p:sp>
      <p:sp>
        <p:nvSpPr>
          <p:cNvPr id="688" name="Shape 688"/>
          <p:cNvSpPr/>
          <p:nvPr/>
        </p:nvSpPr>
        <p:spPr>
          <a:xfrm>
            <a:off x="5454216" y="1706880"/>
            <a:ext cx="2856699" cy="465837"/>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algn="l" defTabSz="1016000">
              <a:buClr>
                <a:srgbClr val="000000"/>
              </a:buClr>
              <a:defRPr sz="2400">
                <a:solidFill>
                  <a:srgbClr val="FF2600"/>
                </a:solidFill>
                <a:uFill>
                  <a:solidFill>
                    <a:srgbClr val="FF2600"/>
                  </a:solidFill>
                </a:uFill>
                <a:latin typeface="Calibri"/>
                <a:ea typeface="Calibri"/>
                <a:cs typeface="Calibri"/>
                <a:sym typeface="Calibri"/>
              </a:defRPr>
            </a:lvl1pPr>
          </a:lstStyle>
          <a:p>
            <a:pPr lvl="0">
              <a:defRPr sz="1800">
                <a:solidFill>
                  <a:srgbClr val="000000"/>
                </a:solidFill>
                <a:uFillTx/>
              </a:defRPr>
            </a:pPr>
            <a:r>
              <a:rPr sz="2400">
                <a:solidFill>
                  <a:srgbClr val="FF2600"/>
                </a:solidFill>
                <a:uFill>
                  <a:solidFill>
                    <a:srgbClr val="FF2600"/>
                  </a:solidFill>
                </a:uFill>
              </a:rPr>
              <a:t>Ultra-low emittance</a:t>
            </a:r>
          </a:p>
        </p:txBody>
      </p:sp>
      <p:sp>
        <p:nvSpPr>
          <p:cNvPr id="689" name="Shape 689"/>
          <p:cNvSpPr/>
          <p:nvPr/>
        </p:nvSpPr>
        <p:spPr>
          <a:xfrm>
            <a:off x="5510784" y="2812288"/>
            <a:ext cx="2763544" cy="487681"/>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algn="l" defTabSz="1016000">
              <a:buClr>
                <a:srgbClr val="000000"/>
              </a:buClr>
              <a:defRPr sz="2400">
                <a:solidFill>
                  <a:srgbClr val="FF2600"/>
                </a:solidFill>
                <a:uFill>
                  <a:solidFill>
                    <a:srgbClr val="FF2600"/>
                  </a:solidFill>
                </a:uFill>
                <a:latin typeface="Calibri"/>
                <a:ea typeface="Calibri"/>
                <a:cs typeface="Calibri"/>
                <a:sym typeface="Calibri"/>
              </a:defRPr>
            </a:lvl1pPr>
          </a:lstStyle>
          <a:p>
            <a:pPr lvl="0">
              <a:defRPr sz="1800">
                <a:solidFill>
                  <a:srgbClr val="000000"/>
                </a:solidFill>
                <a:uFillTx/>
              </a:defRPr>
            </a:pPr>
            <a:r>
              <a:rPr sz="2400">
                <a:solidFill>
                  <a:srgbClr val="FF2600"/>
                </a:solidFill>
                <a:uFill>
                  <a:solidFill>
                    <a:srgbClr val="FF2600"/>
                  </a:solidFill>
                </a:uFill>
              </a:rPr>
              <a:t>Nano-beam collisions</a:t>
            </a:r>
          </a:p>
        </p:txBody>
      </p:sp>
      <p:sp>
        <p:nvSpPr>
          <p:cNvPr id="690" name="Shape 690"/>
          <p:cNvSpPr/>
          <p:nvPr/>
        </p:nvSpPr>
        <p:spPr>
          <a:xfrm>
            <a:off x="4437533" y="5388864"/>
            <a:ext cx="4211014" cy="961137"/>
          </a:xfrm>
          <a:prstGeom prst="rect">
            <a:avLst/>
          </a:prstGeom>
          <a:solidFill>
            <a:srgbClr val="FFFB00"/>
          </a:solidFill>
          <a:ln w="12700">
            <a:round/>
          </a:ln>
          <a:extLst>
            <a:ext uri="{C572A759-6A51-4108-AA02-DFA0A04FC94B}">
              <ma14:wrappingTextBoxFlag xmlns:ma14="http://schemas.microsoft.com/office/mac/drawingml/2011/main" val="1"/>
            </a:ext>
          </a:extLst>
        </p:spPr>
        <p:txBody>
          <a:bodyPr lIns="48767" tIns="48767" rIns="48767" bIns="48767">
            <a:spAutoFit/>
          </a:bodyPr>
          <a:lstStyle/>
          <a:p>
            <a:pPr lvl="0" algn="l" defTabSz="457200">
              <a:buClr>
                <a:srgbClr val="000000"/>
              </a:buClr>
              <a:buFont typeface="Calibri"/>
              <a:defRPr sz="1800"/>
            </a:pPr>
            <a:r>
              <a:rPr sz="2000">
                <a:uFill>
                  <a:solidFill/>
                </a:uFill>
                <a:latin typeface="ＭＳ Ｐゴシック"/>
                <a:ea typeface="ＭＳ Ｐゴシック"/>
                <a:cs typeface="ＭＳ Ｐゴシック"/>
                <a:sym typeface="ＭＳ Ｐゴシック"/>
              </a:rPr>
              <a:t>world highest gradient as with super-conducting cavities </a:t>
            </a:r>
            <a:r>
              <a:rPr sz="2000">
                <a:uFill>
                  <a:solidFill/>
                </a:uFill>
                <a:latin typeface="Calibri"/>
                <a:ea typeface="Calibri"/>
                <a:cs typeface="Calibri"/>
                <a:sym typeface="Calibri"/>
              </a:rPr>
              <a:t>= 31.5 MV/m</a:t>
            </a:r>
            <a:endParaRPr sz="5200">
              <a:solidFill>
                <a:srgbClr val="FFFFFF"/>
              </a:solidFill>
              <a:uFill>
                <a:solidFill>
                  <a:srgbClr val="FFFFFF"/>
                </a:solidFill>
              </a:uFill>
              <a:latin typeface="ヒラギノ角ゴ Pro W3"/>
              <a:ea typeface="ヒラギノ角ゴ Pro W3"/>
              <a:cs typeface="ヒラギノ角ゴ Pro W3"/>
              <a:sym typeface="ヒラギノ角ゴ Pro W3"/>
            </a:endParaRPr>
          </a:p>
          <a:p>
            <a:pPr lvl="0" algn="l" defTabSz="457200">
              <a:buClr>
                <a:srgbClr val="000000"/>
              </a:buClr>
              <a:buFont typeface="Calibri"/>
              <a:defRPr sz="1800"/>
            </a:pPr>
            <a:r>
              <a:rPr sz="2000">
                <a:uFill>
                  <a:solidFill/>
                </a:uFill>
                <a:latin typeface="ＭＳ Ｐゴシック"/>
                <a:ea typeface="ＭＳ Ｐゴシック"/>
                <a:cs typeface="ＭＳ Ｐゴシック"/>
                <a:sym typeface="ＭＳ Ｐゴシック"/>
              </a:rPr>
              <a:t>beam cuurent </a:t>
            </a:r>
            <a:r>
              <a:rPr sz="2000">
                <a:uFill>
                  <a:solidFill/>
                </a:uFill>
                <a:latin typeface="Calibri"/>
                <a:ea typeface="Calibri"/>
                <a:cs typeface="Calibri"/>
                <a:sym typeface="Calibri"/>
              </a:rPr>
              <a:t>= 5.8 mA</a:t>
            </a:r>
          </a:p>
        </p:txBody>
      </p:sp>
      <p:sp>
        <p:nvSpPr>
          <p:cNvPr id="691" name="Shape 691"/>
          <p:cNvSpPr/>
          <p:nvPr/>
        </p:nvSpPr>
        <p:spPr>
          <a:xfrm>
            <a:off x="5608320" y="2324608"/>
            <a:ext cx="3386049" cy="351537"/>
          </a:xfrm>
          <a:prstGeom prst="rect">
            <a:avLst/>
          </a:prstGeom>
          <a:solidFill>
            <a:srgbClr val="FFFB00"/>
          </a:solidFill>
          <a:ln w="12700">
            <a:round/>
          </a:ln>
          <a:extLst>
            <a:ext uri="{C572A759-6A51-4108-AA02-DFA0A04FC94B}">
              <ma14:wrappingTextBoxFlag xmlns:ma14="http://schemas.microsoft.com/office/mac/drawingml/2011/main" val="1"/>
            </a:ext>
          </a:extLst>
        </p:spPr>
        <p:txBody>
          <a:bodyPr lIns="48767" tIns="48767" rIns="48767" bIns="48767">
            <a:spAutoFit/>
          </a:bodyPr>
          <a:lstStyle>
            <a:lvl1pPr algn="l" defTabSz="457200">
              <a:buClr>
                <a:srgbClr val="000000"/>
              </a:buClr>
              <a:buFont typeface="Calibri"/>
              <a:defRPr sz="2000">
                <a:uFill>
                  <a:solidFill/>
                </a:uFill>
                <a:latin typeface="ＭＳ Ｐゴシック"/>
                <a:ea typeface="ＭＳ Ｐゴシック"/>
                <a:cs typeface="ＭＳ Ｐゴシック"/>
                <a:sym typeface="ＭＳ Ｐゴシック"/>
              </a:defRPr>
            </a:lvl1pPr>
          </a:lstStyle>
          <a:p>
            <a:pPr lvl="0">
              <a:defRPr sz="1800">
                <a:uFillTx/>
              </a:defRPr>
            </a:pPr>
            <a:r>
              <a:rPr sz="2000">
                <a:uFill>
                  <a:solidFill/>
                </a:uFill>
              </a:rPr>
              <a:t>normalized emittance＝37nm</a:t>
            </a:r>
          </a:p>
        </p:txBody>
      </p:sp>
      <p:sp>
        <p:nvSpPr>
          <p:cNvPr id="692" name="Shape 692"/>
          <p:cNvSpPr/>
          <p:nvPr/>
        </p:nvSpPr>
        <p:spPr>
          <a:xfrm>
            <a:off x="5364479" y="959104"/>
            <a:ext cx="6599937" cy="2519680"/>
          </a:xfrm>
          <a:prstGeom prst="rect">
            <a:avLst/>
          </a:prstGeom>
          <a:ln w="25400">
            <a:solidFill>
              <a:srgbClr val="FF2600"/>
            </a:solidFill>
            <a:miter lim="400000"/>
          </a:ln>
        </p:spPr>
        <p:txBody>
          <a:bodyPr lIns="48767" tIns="48767" rIns="48767" bIns="48767"/>
          <a:lstStyle/>
          <a:p>
            <a:pPr lvl="0" algn="l" defTabSz="1016000">
              <a:buClr>
                <a:srgbClr val="000000"/>
              </a:buClr>
              <a:defRPr sz="2400">
                <a:uFill>
                  <a:solidFill/>
                </a:uFill>
                <a:latin typeface="Calibri"/>
                <a:ea typeface="Calibri"/>
                <a:cs typeface="Calibri"/>
                <a:sym typeface="Calibri"/>
              </a:defRPr>
            </a:pPr>
            <a:endParaRPr/>
          </a:p>
        </p:txBody>
      </p:sp>
      <p:sp>
        <p:nvSpPr>
          <p:cNvPr id="693" name="Shape 693"/>
          <p:cNvSpPr/>
          <p:nvPr/>
        </p:nvSpPr>
        <p:spPr>
          <a:xfrm>
            <a:off x="4259072" y="4584191"/>
            <a:ext cx="4567937" cy="3202433"/>
          </a:xfrm>
          <a:prstGeom prst="rect">
            <a:avLst/>
          </a:prstGeom>
          <a:ln w="25400">
            <a:solidFill>
              <a:srgbClr val="FF2600"/>
            </a:solidFill>
            <a:miter lim="400000"/>
          </a:ln>
        </p:spPr>
        <p:txBody>
          <a:bodyPr lIns="48767" tIns="48767" rIns="48767" bIns="48767"/>
          <a:lstStyle/>
          <a:p>
            <a:pPr lvl="0" algn="l" defTabSz="1016000">
              <a:buClr>
                <a:srgbClr val="000000"/>
              </a:buClr>
              <a:defRPr sz="2400">
                <a:uFill>
                  <a:solidFill/>
                </a:uFill>
                <a:latin typeface="Calibri"/>
                <a:ea typeface="Calibri"/>
                <a:cs typeface="Calibri"/>
                <a:sym typeface="Calibri"/>
              </a:defRPr>
            </a:pPr>
            <a:endParaRPr/>
          </a:p>
        </p:txBody>
      </p:sp>
      <p:sp>
        <p:nvSpPr>
          <p:cNvPr id="694" name="Shape 694"/>
          <p:cNvSpPr/>
          <p:nvPr/>
        </p:nvSpPr>
        <p:spPr>
          <a:xfrm>
            <a:off x="9834880" y="3820159"/>
            <a:ext cx="3072385" cy="2828545"/>
          </a:xfrm>
          <a:prstGeom prst="rect">
            <a:avLst/>
          </a:prstGeom>
          <a:ln w="25400">
            <a:solidFill>
              <a:srgbClr val="FF2600"/>
            </a:solidFill>
            <a:miter lim="400000"/>
          </a:ln>
        </p:spPr>
        <p:txBody>
          <a:bodyPr lIns="48767" tIns="48767" rIns="48767" bIns="48767"/>
          <a:lstStyle/>
          <a:p>
            <a:pPr lvl="0" algn="l" defTabSz="1016000">
              <a:buClr>
                <a:srgbClr val="000000"/>
              </a:buClr>
              <a:defRPr sz="2400">
                <a:uFill>
                  <a:solidFill/>
                </a:uFill>
                <a:latin typeface="Calibri"/>
                <a:ea typeface="Calibri"/>
                <a:cs typeface="Calibri"/>
                <a:sym typeface="Calibri"/>
              </a:defRPr>
            </a:pPr>
            <a:endParaRPr/>
          </a:p>
        </p:txBody>
      </p:sp>
      <p:sp>
        <p:nvSpPr>
          <p:cNvPr id="695" name="Shape 695"/>
          <p:cNvSpPr/>
          <p:nvPr/>
        </p:nvSpPr>
        <p:spPr>
          <a:xfrm flipH="1" flipV="1">
            <a:off x="10907776" y="2617216"/>
            <a:ext cx="367739" cy="420102"/>
          </a:xfrm>
          <a:prstGeom prst="line">
            <a:avLst/>
          </a:prstGeom>
          <a:ln w="25400">
            <a:solidFill>
              <a:srgbClr val="021CA1"/>
            </a:solidFill>
            <a:round/>
            <a:tailEnd type="triangle"/>
          </a:ln>
          <a:effectLst>
            <a:outerShdw blurRad="38100" dist="25400" dir="5400000" rotWithShape="0">
              <a:srgbClr val="000000">
                <a:alpha val="37999"/>
              </a:srgbClr>
            </a:outerShdw>
          </a:effectLst>
        </p:spPr>
        <p:txBody>
          <a:bodyPr lIns="0" tIns="0" rIns="0" bIns="0"/>
          <a:lstStyle/>
          <a:p>
            <a:pPr lvl="0" algn="l" defTabSz="508000">
              <a:buClr>
                <a:srgbClr val="000000"/>
              </a:buClr>
              <a:defRPr sz="1400">
                <a:latin typeface="Helvetica"/>
                <a:ea typeface="Helvetica"/>
                <a:cs typeface="Helvetica"/>
                <a:sym typeface="Helvetica"/>
              </a:defRPr>
            </a:pPr>
            <a:endParaRPr/>
          </a:p>
        </p:txBody>
      </p:sp>
      <p:sp>
        <p:nvSpPr>
          <p:cNvPr id="696" name="Shape 696"/>
          <p:cNvSpPr/>
          <p:nvPr/>
        </p:nvSpPr>
        <p:spPr>
          <a:xfrm>
            <a:off x="9022080" y="2974848"/>
            <a:ext cx="2555431" cy="357633"/>
          </a:xfrm>
          <a:prstGeom prst="rect">
            <a:avLst/>
          </a:prstGeom>
          <a:ln w="3175">
            <a:round/>
          </a:ln>
          <a:extLst>
            <a:ext uri="{C572A759-6A51-4108-AA02-DFA0A04FC94B}">
              <ma14:wrappingTextBoxFlag xmlns:ma14="http://schemas.microsoft.com/office/mac/drawingml/2011/main" val="1"/>
            </a:ext>
          </a:extLst>
        </p:spPr>
        <p:txBody>
          <a:bodyPr wrap="none" lIns="48767" tIns="48767" rIns="48767" bIns="48767">
            <a:spAutoFit/>
          </a:bodyPr>
          <a:lstStyle>
            <a:lvl1pPr algn="l" defTabSz="1016000">
              <a:buClr>
                <a:srgbClr val="021CA1"/>
              </a:buClr>
              <a:defRPr sz="1600" b="1">
                <a:solidFill>
                  <a:srgbClr val="021CA1"/>
                </a:solidFill>
                <a:uFill>
                  <a:solidFill>
                    <a:srgbClr val="021CA1"/>
                  </a:solidFill>
                </a:uFill>
                <a:latin typeface="Arial"/>
                <a:ea typeface="Arial"/>
                <a:cs typeface="Arial"/>
                <a:sym typeface="Arial"/>
              </a:defRPr>
            </a:lvl1pPr>
          </a:lstStyle>
          <a:p>
            <a:pPr lvl="0">
              <a:defRPr sz="1800" b="0">
                <a:solidFill>
                  <a:srgbClr val="000000"/>
                </a:solidFill>
                <a:uFillTx/>
              </a:defRPr>
            </a:pPr>
            <a:r>
              <a:rPr sz="1600" b="1">
                <a:solidFill>
                  <a:srgbClr val="021CA1"/>
                </a:solidFill>
                <a:uFill>
                  <a:solidFill>
                    <a:srgbClr val="021CA1"/>
                  </a:solidFill>
                </a:uFill>
              </a:rPr>
              <a:t>Beam Delivery System</a:t>
            </a:r>
          </a:p>
        </p:txBody>
      </p:sp>
      <p:sp>
        <p:nvSpPr>
          <p:cNvPr id="697" name="Shape 697"/>
          <p:cNvSpPr/>
          <p:nvPr/>
        </p:nvSpPr>
        <p:spPr>
          <a:xfrm>
            <a:off x="9818623" y="5982208"/>
            <a:ext cx="3104897" cy="834137"/>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algn="l" defTabSz="1016000">
              <a:buClr>
                <a:srgbClr val="000000"/>
              </a:buClr>
              <a:defRPr sz="2400">
                <a:solidFill>
                  <a:srgbClr val="FF2600"/>
                </a:solidFill>
                <a:uFill>
                  <a:solidFill>
                    <a:srgbClr val="FF2600"/>
                  </a:solidFill>
                </a:uFill>
                <a:latin typeface="Calibri"/>
                <a:ea typeface="Calibri"/>
                <a:cs typeface="Calibri"/>
                <a:sym typeface="Calibri"/>
              </a:defRPr>
            </a:lvl1pPr>
          </a:lstStyle>
          <a:p>
            <a:pPr lvl="0">
              <a:defRPr sz="1800">
                <a:solidFill>
                  <a:srgbClr val="000000"/>
                </a:solidFill>
                <a:uFillTx/>
              </a:defRPr>
            </a:pPr>
            <a:r>
              <a:rPr sz="2400">
                <a:solidFill>
                  <a:srgbClr val="FF2600"/>
                </a:solidFill>
                <a:uFill>
                  <a:solidFill>
                    <a:srgbClr val="FF2600"/>
                  </a:solidFill>
                </a:uFill>
              </a:rPr>
              <a:t>High resolution high granularity detector</a:t>
            </a:r>
          </a:p>
        </p:txBody>
      </p:sp>
    </p:spTree>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Shape 912"/>
          <p:cNvSpPr>
            <a:spLocks noGrp="1"/>
          </p:cNvSpPr>
          <p:nvPr>
            <p:ph type="title"/>
          </p:nvPr>
        </p:nvSpPr>
        <p:spPr>
          <a:xfrm>
            <a:off x="902970" y="639089"/>
            <a:ext cx="11198860" cy="8475421"/>
          </a:xfrm>
          <a:prstGeom prst="rect">
            <a:avLst/>
          </a:prstGeom>
        </p:spPr>
        <p:txBody>
          <a:bodyPr/>
          <a:lstStyle/>
          <a:p>
            <a:pPr lvl="0" defTabSz="830862">
              <a:defRPr sz="1800" b="0"/>
            </a:pPr>
            <a:r>
              <a:rPr sz="5400"/>
              <a:t>Our mission is to understand</a:t>
            </a:r>
          </a:p>
          <a:p>
            <a:pPr lvl="0" defTabSz="830862">
              <a:defRPr sz="1800" b="0"/>
            </a:pPr>
            <a:r>
              <a:rPr sz="5400" b="1" i="1">
                <a:solidFill>
                  <a:srgbClr val="0433FF"/>
                </a:solidFill>
              </a:rPr>
              <a:t>Multiplet Structure</a:t>
            </a:r>
            <a:r>
              <a:rPr sz="5400" b="1">
                <a:solidFill>
                  <a:srgbClr val="0433FF"/>
                </a:solidFill>
              </a:rPr>
              <a:t> &amp; </a:t>
            </a:r>
          </a:p>
          <a:p>
            <a:pPr lvl="0" defTabSz="830862">
              <a:defRPr sz="1800" b="0"/>
            </a:pPr>
            <a:r>
              <a:rPr sz="5400" b="1" i="1">
                <a:solidFill>
                  <a:srgbClr val="0433FF"/>
                </a:solidFill>
              </a:rPr>
              <a:t>Dynamics</a:t>
            </a:r>
            <a:r>
              <a:rPr sz="5400" b="1">
                <a:solidFill>
                  <a:srgbClr val="0433FF"/>
                </a:solidFill>
              </a:rPr>
              <a:t> </a:t>
            </a:r>
          </a:p>
          <a:p>
            <a:pPr lvl="0" defTabSz="830862">
              <a:defRPr sz="1800" b="0"/>
            </a:pPr>
            <a:r>
              <a:rPr sz="5400" b="1"/>
              <a:t>of the EWSB sector,</a:t>
            </a:r>
          </a:p>
          <a:p>
            <a:pPr lvl="0" defTabSz="830862">
              <a:defRPr sz="1800" b="0"/>
            </a:pPr>
            <a:r>
              <a:rPr sz="5400"/>
              <a:t>and their relation to</a:t>
            </a:r>
            <a:r>
              <a:rPr sz="5400" b="1"/>
              <a:t> </a:t>
            </a:r>
          </a:p>
          <a:p>
            <a:pPr lvl="0" defTabSz="830862">
              <a:defRPr sz="1800" b="0"/>
            </a:pPr>
            <a:r>
              <a:rPr sz="5400" b="1" i="1">
                <a:solidFill>
                  <a:srgbClr val="0433FF"/>
                </a:solidFill>
              </a:rPr>
              <a:t>Other Big Questions</a:t>
            </a:r>
            <a:r>
              <a:rPr sz="5400" b="1"/>
              <a:t> of High Energy Physics:</a:t>
            </a:r>
          </a:p>
          <a:p>
            <a:pPr lvl="0" defTabSz="830862">
              <a:defRPr sz="1800" b="0"/>
            </a:pPr>
            <a:r>
              <a:rPr sz="5400" b="1" i="1">
                <a:solidFill>
                  <a:srgbClr val="0433FF"/>
                </a:solidFill>
              </a:rPr>
              <a:t>DM, baryogenesis, …</a:t>
            </a:r>
          </a:p>
        </p:txBody>
      </p:sp>
      <p:sp>
        <p:nvSpPr>
          <p:cNvPr id="913" name="Shape 913"/>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t>20</a:t>
            </a:fld>
            <a:endParaRPr sz="1600"/>
          </a:p>
        </p:txBody>
      </p:sp>
    </p:spTree>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5" name="Shape 915"/>
          <p:cNvSpPr/>
          <p:nvPr/>
        </p:nvSpPr>
        <p:spPr>
          <a:xfrm>
            <a:off x="7454900" y="2057400"/>
            <a:ext cx="5397500" cy="7135416"/>
          </a:xfrm>
          <a:prstGeom prst="rect">
            <a:avLst/>
          </a:prstGeom>
          <a:solidFill>
            <a:srgbClr val="C6E6E9"/>
          </a:solidFill>
          <a:ln w="3175">
            <a:round/>
          </a:ln>
          <a:effectLst>
            <a:outerShdw blurRad="38100" dist="25400" dir="2700000" rotWithShape="0">
              <a:srgbClr val="929292">
                <a:alpha val="42997"/>
              </a:srgbClr>
            </a:outerShdw>
          </a:effectLst>
        </p:spPr>
        <p:txBody>
          <a:bodyPr lIns="0" tIns="0" rIns="0" bIns="0" anchor="ctr"/>
          <a:lstStyle/>
          <a:p>
            <a:pPr marL="57799" marR="57799" lvl="0" algn="l" defTabSz="1012031">
              <a:defRPr sz="3200">
                <a:uFill>
                  <a:solidFill/>
                </a:uFill>
                <a:latin typeface="Helvetica Neue"/>
                <a:ea typeface="Helvetica Neue"/>
                <a:cs typeface="Helvetica Neue"/>
                <a:sym typeface="Helvetica Neue"/>
              </a:defRPr>
            </a:pPr>
            <a:endParaRPr/>
          </a:p>
        </p:txBody>
      </p:sp>
      <p:sp>
        <p:nvSpPr>
          <p:cNvPr id="916" name="Shape 916"/>
          <p:cNvSpPr>
            <a:spLocks noGrp="1"/>
          </p:cNvSpPr>
          <p:nvPr>
            <p:ph type="sldNum" sz="quarter" idx="2"/>
          </p:nvPr>
        </p:nvSpPr>
        <p:spPr>
          <a:xfrm>
            <a:off x="12607849" y="9347200"/>
            <a:ext cx="247803" cy="304800"/>
          </a:xfrm>
          <a:prstGeom prst="rect">
            <a:avLst/>
          </a:prstGeom>
          <a:extLst>
            <a:ext uri="{C572A759-6A51-4108-AA02-DFA0A04FC94B}">
              <ma14:wrappingTextBoxFlag xmlns:ma14="http://schemas.microsoft.com/office/mac/drawingml/2011/main" val="1"/>
            </a:ext>
          </a:extLst>
        </p:spPr>
        <p:txBody>
          <a:bodyPr/>
          <a:lstStyle>
            <a:lvl1pPr defTabSz="456406">
              <a:defRPr sz="1400">
                <a:latin typeface="ヒラギノ角ゴ Pro W3"/>
                <a:ea typeface="ヒラギノ角ゴ Pro W3"/>
                <a:cs typeface="ヒラギノ角ゴ Pro W3"/>
                <a:sym typeface="ヒラギノ角ゴ Pro W3"/>
              </a:defRPr>
            </a:lvl1pPr>
          </a:lstStyle>
          <a:p>
            <a:pPr lvl="0">
              <a:defRPr sz="1800"/>
            </a:pPr>
            <a:fld id="{86CB4B4D-7CA3-9044-876B-883B54F8677D}" type="slidenum">
              <a:rPr sz="1400"/>
              <a:t>21</a:t>
            </a:fld>
            <a:endParaRPr sz="1400"/>
          </a:p>
        </p:txBody>
      </p:sp>
      <p:sp>
        <p:nvSpPr>
          <p:cNvPr id="917" name="Shape 917"/>
          <p:cNvSpPr/>
          <p:nvPr/>
        </p:nvSpPr>
        <p:spPr>
          <a:xfrm>
            <a:off x="215900" y="2041784"/>
            <a:ext cx="6934573" cy="747536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marL="256116" lvl="0" indent="-256116" algn="l" defTabSz="456406">
              <a:spcBef>
                <a:spcPts val="200"/>
              </a:spcBef>
              <a:buSzPct val="171000"/>
              <a:buChar char="•"/>
              <a:defRPr sz="1800"/>
            </a:pPr>
            <a:r>
              <a:rPr sz="2200" b="1">
                <a:solidFill>
                  <a:srgbClr val="FF2C79"/>
                </a:solidFill>
                <a:latin typeface="Helvetica Neue"/>
                <a:ea typeface="Helvetica Neue"/>
                <a:cs typeface="Helvetica Neue"/>
                <a:sym typeface="Helvetica Neue"/>
              </a:rPr>
              <a:t>Multiplet structure :</a:t>
            </a:r>
          </a:p>
          <a:p>
            <a:pPr marL="573616" lvl="1" indent="-256116" algn="l" defTabSz="456406">
              <a:spcBef>
                <a:spcPts val="200"/>
              </a:spcBef>
              <a:buSzPct val="171000"/>
              <a:buChar char="•"/>
              <a:defRPr sz="1800"/>
            </a:pPr>
            <a:r>
              <a:rPr sz="2200">
                <a:solidFill>
                  <a:srgbClr val="2E467F"/>
                </a:solidFill>
                <a:latin typeface="Helvetica Neue"/>
                <a:ea typeface="Helvetica Neue"/>
                <a:cs typeface="Helvetica Neue"/>
                <a:sym typeface="Helvetica Neue"/>
              </a:rPr>
              <a:t>Additional singlet?		(φ + S) 	+ …?</a:t>
            </a:r>
          </a:p>
          <a:p>
            <a:pPr marL="573616" lvl="1" indent="-256116" algn="l" defTabSz="456406">
              <a:spcBef>
                <a:spcPts val="200"/>
              </a:spcBef>
              <a:buSzPct val="171000"/>
              <a:buChar char="•"/>
              <a:defRPr sz="1800"/>
            </a:pPr>
            <a:r>
              <a:rPr sz="2200">
                <a:solidFill>
                  <a:srgbClr val="2E467F"/>
                </a:solidFill>
                <a:latin typeface="Helvetica Neue"/>
                <a:ea typeface="Helvetica Neue"/>
                <a:cs typeface="Helvetica Neue"/>
                <a:sym typeface="Helvetica Neue"/>
              </a:rPr>
              <a:t>Additional doublet?		(φ + φ’)	+ …?</a:t>
            </a:r>
          </a:p>
          <a:p>
            <a:pPr marL="573616" lvl="1" indent="-256116" algn="l" defTabSz="456406">
              <a:spcBef>
                <a:spcPts val="200"/>
              </a:spcBef>
              <a:buSzPct val="171000"/>
              <a:buChar char="•"/>
              <a:defRPr sz="1800"/>
            </a:pPr>
            <a:r>
              <a:rPr sz="2200">
                <a:solidFill>
                  <a:srgbClr val="2E467F"/>
                </a:solidFill>
                <a:latin typeface="Helvetica Neue"/>
                <a:ea typeface="Helvetica Neue"/>
                <a:cs typeface="Helvetica Neue"/>
                <a:sym typeface="Helvetica Neue"/>
              </a:rPr>
              <a:t>Additional triplet? 		(φ + Δ)	+ …?</a:t>
            </a:r>
          </a:p>
          <a:p>
            <a:pPr marL="256116" lvl="0" indent="-256116" algn="l" defTabSz="456406">
              <a:spcBef>
                <a:spcPts val="700"/>
              </a:spcBef>
              <a:buSzPct val="171000"/>
              <a:buChar char="•"/>
              <a:defRPr sz="1800"/>
            </a:pPr>
            <a:r>
              <a:rPr sz="2200" b="1">
                <a:solidFill>
                  <a:srgbClr val="FF2C79"/>
                </a:solidFill>
                <a:latin typeface="Helvetica Neue"/>
                <a:ea typeface="Helvetica Neue"/>
                <a:cs typeface="Helvetica Neue"/>
                <a:sym typeface="Helvetica Neue"/>
              </a:rPr>
              <a:t>Underlying dynamics :</a:t>
            </a:r>
          </a:p>
          <a:p>
            <a:pPr marL="573616" lvl="1" indent="-256116" algn="l" defTabSz="456406">
              <a:spcBef>
                <a:spcPts val="200"/>
              </a:spcBef>
              <a:buSzPct val="171000"/>
              <a:buChar char="•"/>
              <a:defRPr sz="1800"/>
            </a:pPr>
            <a:r>
              <a:rPr sz="2200" b="1" i="1">
                <a:solidFill>
                  <a:srgbClr val="2E467F"/>
                </a:solidFill>
                <a:latin typeface="Helvetica Neue"/>
                <a:ea typeface="Helvetica Neue"/>
                <a:cs typeface="Helvetica Neue"/>
                <a:sym typeface="Helvetica Neue"/>
              </a:rPr>
              <a:t>Why did the Higgs condense in the vacuum?</a:t>
            </a:r>
          </a:p>
          <a:p>
            <a:pPr marL="573616" lvl="1" indent="-256116" algn="l" defTabSz="456406">
              <a:spcBef>
                <a:spcPts val="200"/>
              </a:spcBef>
              <a:buSzPct val="171000"/>
              <a:buChar char="•"/>
              <a:defRPr sz="1800"/>
            </a:pPr>
            <a:r>
              <a:rPr sz="2200">
                <a:solidFill>
                  <a:srgbClr val="2E467F"/>
                </a:solidFill>
                <a:latin typeface="Helvetica Neue"/>
                <a:ea typeface="Helvetica Neue"/>
                <a:cs typeface="Helvetica Neue"/>
                <a:sym typeface="Helvetica Neue"/>
              </a:rPr>
              <a:t>Weakly interacting or strongly interacting?</a:t>
            </a:r>
            <a:br>
              <a:rPr sz="2200">
                <a:solidFill>
                  <a:srgbClr val="2E467F"/>
                </a:solidFill>
                <a:latin typeface="Helvetica Neue"/>
                <a:ea typeface="Helvetica Neue"/>
                <a:cs typeface="Helvetica Neue"/>
                <a:sym typeface="Helvetica Neue"/>
              </a:rPr>
            </a:br>
            <a:r>
              <a:rPr sz="2200">
                <a:solidFill>
                  <a:srgbClr val="2E467F"/>
                </a:solidFill>
                <a:latin typeface="Helvetica Neue"/>
                <a:ea typeface="Helvetica Neue"/>
                <a:cs typeface="Helvetica Neue"/>
                <a:sym typeface="Helvetica Neue"/>
              </a:rPr>
              <a:t>  = </a:t>
            </a:r>
            <a:r>
              <a:rPr sz="2200" b="1" i="1">
                <a:solidFill>
                  <a:srgbClr val="2E467F"/>
                </a:solidFill>
                <a:latin typeface="Helvetica Neue"/>
                <a:ea typeface="Helvetica Neue"/>
                <a:cs typeface="Helvetica Neue"/>
                <a:sym typeface="Helvetica Neue"/>
              </a:rPr>
              <a:t>elementary or composite ?	</a:t>
            </a:r>
            <a:endParaRPr sz="2200">
              <a:solidFill>
                <a:srgbClr val="2E467F"/>
              </a:solidFill>
              <a:latin typeface="Helvetica Neue"/>
              <a:ea typeface="Helvetica Neue"/>
              <a:cs typeface="Helvetica Neue"/>
              <a:sym typeface="Helvetica Neue"/>
            </a:endParaRPr>
          </a:p>
          <a:p>
            <a:pPr marL="256116" lvl="0" indent="-256116" algn="l" defTabSz="456406">
              <a:spcBef>
                <a:spcPts val="700"/>
              </a:spcBef>
              <a:buSzPct val="171000"/>
              <a:buChar char="•"/>
              <a:defRPr sz="1800"/>
            </a:pPr>
            <a:r>
              <a:rPr sz="2200" b="1">
                <a:solidFill>
                  <a:srgbClr val="0433FF"/>
                </a:solidFill>
                <a:latin typeface="Helvetica Neue"/>
                <a:ea typeface="Helvetica Neue"/>
                <a:cs typeface="Helvetica Neue"/>
                <a:sym typeface="Helvetica Neue"/>
              </a:rPr>
              <a:t>Relations to other questions of HEP : </a:t>
            </a:r>
          </a:p>
          <a:p>
            <a:pPr marL="573616" lvl="1" indent="-256116" algn="l" defTabSz="456406">
              <a:spcBef>
                <a:spcPts val="200"/>
              </a:spcBef>
              <a:buSzPct val="171000"/>
              <a:buChar char="•"/>
              <a:defRPr sz="1800"/>
            </a:pPr>
            <a:r>
              <a:rPr sz="2200">
                <a:latin typeface="Helvetica Neue"/>
                <a:ea typeface="Helvetica Neue"/>
                <a:cs typeface="Helvetica Neue"/>
                <a:sym typeface="Helvetica Neue"/>
              </a:rPr>
              <a:t>φ + S	→ (B-L) gauge, </a:t>
            </a:r>
            <a:r>
              <a:rPr sz="2200" b="1">
                <a:latin typeface="Helvetica Neue"/>
                <a:ea typeface="Helvetica Neue"/>
                <a:cs typeface="Helvetica Neue"/>
                <a:sym typeface="Helvetica Neue"/>
              </a:rPr>
              <a:t>DM</a:t>
            </a:r>
            <a:r>
              <a:rPr sz="2200">
                <a:latin typeface="Helvetica Neue"/>
                <a:ea typeface="Helvetica Neue"/>
                <a:cs typeface="Helvetica Neue"/>
                <a:sym typeface="Helvetica Neue"/>
              </a:rPr>
              <a:t>, …</a:t>
            </a:r>
          </a:p>
          <a:p>
            <a:pPr marL="573616" lvl="1" indent="-256116" algn="l" defTabSz="456406">
              <a:spcBef>
                <a:spcPts val="200"/>
              </a:spcBef>
              <a:buSzPct val="171000"/>
              <a:buChar char="•"/>
              <a:defRPr sz="1800"/>
            </a:pPr>
            <a:r>
              <a:rPr sz="2200">
                <a:latin typeface="Helvetica Neue"/>
                <a:ea typeface="Helvetica Neue"/>
                <a:cs typeface="Helvetica Neue"/>
                <a:sym typeface="Helvetica Neue"/>
              </a:rPr>
              <a:t>φ + φ’	→ Type I : m</a:t>
            </a:r>
            <a:r>
              <a:rPr sz="2200" baseline="-5999">
                <a:latin typeface="Helvetica Neue"/>
                <a:ea typeface="Helvetica Neue"/>
                <a:cs typeface="Helvetica Neue"/>
                <a:sym typeface="Helvetica Neue"/>
              </a:rPr>
              <a:t>ν</a:t>
            </a:r>
            <a:r>
              <a:rPr sz="2200">
                <a:latin typeface="Helvetica Neue"/>
                <a:ea typeface="Helvetica Neue"/>
                <a:cs typeface="Helvetica Neue"/>
                <a:sym typeface="Helvetica Neue"/>
              </a:rPr>
              <a:t> from small vev, …</a:t>
            </a:r>
          </a:p>
          <a:p>
            <a:pPr marL="2090208" lvl="2" indent="-337608" algn="l" defTabSz="456406">
              <a:spcBef>
                <a:spcPts val="200"/>
              </a:spcBef>
              <a:buSzPct val="100000"/>
              <a:buChar char="→"/>
              <a:defRPr sz="1800"/>
            </a:pPr>
            <a:r>
              <a:rPr sz="2200">
                <a:latin typeface="Helvetica Neue"/>
                <a:ea typeface="Helvetica Neue"/>
                <a:cs typeface="Helvetica Neue"/>
                <a:sym typeface="Helvetica Neue"/>
              </a:rPr>
              <a:t>Type II</a:t>
            </a:r>
            <a:r>
              <a:rPr sz="800">
                <a:latin typeface="Helvetica Neue"/>
                <a:ea typeface="Helvetica Neue"/>
                <a:cs typeface="Helvetica Neue"/>
                <a:sym typeface="Helvetica Neue"/>
              </a:rPr>
              <a:t> </a:t>
            </a:r>
            <a:r>
              <a:rPr sz="2200">
                <a:latin typeface="Helvetica Neue"/>
                <a:ea typeface="Helvetica Neue"/>
                <a:cs typeface="Helvetica Neue"/>
                <a:sym typeface="Helvetica Neue"/>
              </a:rPr>
              <a:t>: </a:t>
            </a:r>
            <a:r>
              <a:rPr sz="2200" b="1">
                <a:latin typeface="Helvetica Neue"/>
                <a:ea typeface="Helvetica Neue"/>
                <a:cs typeface="Helvetica Neue"/>
                <a:sym typeface="Helvetica Neue"/>
              </a:rPr>
              <a:t>SUSY</a:t>
            </a:r>
            <a:r>
              <a:rPr sz="2200">
                <a:latin typeface="Helvetica Neue"/>
                <a:ea typeface="Helvetica Neue"/>
                <a:cs typeface="Helvetica Neue"/>
                <a:sym typeface="Helvetica Neue"/>
              </a:rPr>
              <a:t>, DM, …</a:t>
            </a:r>
          </a:p>
          <a:p>
            <a:pPr marL="2090208" lvl="2" indent="-337608" algn="l" defTabSz="456406">
              <a:spcBef>
                <a:spcPts val="200"/>
              </a:spcBef>
              <a:buSzPct val="100000"/>
              <a:buChar char="→"/>
              <a:defRPr sz="1800"/>
            </a:pPr>
            <a:r>
              <a:rPr sz="2200">
                <a:latin typeface="Helvetica Neue"/>
                <a:ea typeface="Helvetica Neue"/>
                <a:cs typeface="Helvetica Neue"/>
                <a:sym typeface="Helvetica Neue"/>
              </a:rPr>
              <a:t>Type X: m</a:t>
            </a:r>
            <a:r>
              <a:rPr sz="2200" baseline="-5999">
                <a:latin typeface="Helvetica Neue"/>
                <a:ea typeface="Helvetica Neue"/>
                <a:cs typeface="Helvetica Neue"/>
                <a:sym typeface="Helvetica Neue"/>
              </a:rPr>
              <a:t>ν </a:t>
            </a:r>
            <a:r>
              <a:rPr sz="2200">
                <a:latin typeface="Helvetica Neue"/>
                <a:ea typeface="Helvetica Neue"/>
                <a:cs typeface="Helvetica Neue"/>
                <a:sym typeface="Helvetica Neue"/>
              </a:rPr>
              <a:t>(rad.seesaw), …</a:t>
            </a:r>
          </a:p>
          <a:p>
            <a:pPr marL="573616" lvl="1" indent="-256116" algn="l" defTabSz="456406">
              <a:spcBef>
                <a:spcPts val="200"/>
              </a:spcBef>
              <a:buSzPct val="171000"/>
              <a:buChar char="•"/>
              <a:defRPr sz="1800"/>
            </a:pPr>
            <a:r>
              <a:rPr sz="2200">
                <a:latin typeface="Helvetica Neue"/>
                <a:ea typeface="Helvetica Neue"/>
                <a:cs typeface="Helvetica Neue"/>
                <a:sym typeface="Helvetica Neue"/>
              </a:rPr>
              <a:t>φ + Δ	→ m</a:t>
            </a:r>
            <a:r>
              <a:rPr sz="2200" baseline="-5999">
                <a:latin typeface="Helvetica Neue"/>
                <a:ea typeface="Helvetica Neue"/>
                <a:cs typeface="Helvetica Neue"/>
                <a:sym typeface="Helvetica Neue"/>
              </a:rPr>
              <a:t>ν </a:t>
            </a:r>
            <a:r>
              <a:rPr sz="2200">
                <a:latin typeface="Helvetica Neue"/>
                <a:ea typeface="Helvetica Neue"/>
                <a:cs typeface="Helvetica Neue"/>
                <a:sym typeface="Helvetica Neue"/>
              </a:rPr>
              <a:t>(Type II seesaw), …</a:t>
            </a:r>
          </a:p>
          <a:p>
            <a:pPr marL="573616" lvl="1" indent="-256116" algn="l" defTabSz="456406">
              <a:spcBef>
                <a:spcPts val="200"/>
              </a:spcBef>
              <a:buSzPct val="171000"/>
              <a:buChar char="•"/>
              <a:defRPr sz="1800"/>
            </a:pPr>
            <a:r>
              <a:rPr sz="2200">
                <a:latin typeface="Helvetica Neue"/>
                <a:ea typeface="Helvetica Neue"/>
                <a:cs typeface="Helvetica Neue"/>
                <a:sym typeface="Helvetica Neue"/>
              </a:rPr>
              <a:t>λ &gt; λ</a:t>
            </a:r>
            <a:r>
              <a:rPr sz="2200" baseline="-5999">
                <a:latin typeface="Helvetica Neue"/>
                <a:ea typeface="Helvetica Neue"/>
                <a:cs typeface="Helvetica Neue"/>
                <a:sym typeface="Helvetica Neue"/>
              </a:rPr>
              <a:t>SM</a:t>
            </a:r>
            <a:r>
              <a:rPr sz="2200">
                <a:latin typeface="Helvetica Neue"/>
                <a:ea typeface="Helvetica Neue"/>
                <a:cs typeface="Helvetica Neue"/>
                <a:sym typeface="Helvetica Neue"/>
              </a:rPr>
              <a:t> → </a:t>
            </a:r>
            <a:r>
              <a:rPr sz="2200" b="1">
                <a:latin typeface="Helvetica Neue"/>
                <a:ea typeface="Helvetica Neue"/>
                <a:cs typeface="Helvetica Neue"/>
                <a:sym typeface="Helvetica Neue"/>
              </a:rPr>
              <a:t>EW baryogenesis</a:t>
            </a:r>
            <a:r>
              <a:rPr sz="2200">
                <a:latin typeface="Helvetica Neue"/>
                <a:ea typeface="Helvetica Neue"/>
                <a:cs typeface="Helvetica Neue"/>
                <a:sym typeface="Helvetica Neue"/>
              </a:rPr>
              <a:t> ?</a:t>
            </a:r>
          </a:p>
          <a:p>
            <a:pPr marL="573616" lvl="1" indent="-256116" algn="l" defTabSz="456406">
              <a:spcBef>
                <a:spcPts val="200"/>
              </a:spcBef>
              <a:buSzPct val="171000"/>
              <a:buChar char="•"/>
              <a:defRPr sz="1800"/>
            </a:pPr>
            <a:r>
              <a:rPr sz="2200">
                <a:latin typeface="Helvetica Neue"/>
                <a:ea typeface="Helvetica Neue"/>
                <a:cs typeface="Helvetica Neue"/>
                <a:sym typeface="Helvetica Neue"/>
              </a:rPr>
              <a:t>λ↓0 → inflation ?</a:t>
            </a:r>
          </a:p>
        </p:txBody>
      </p:sp>
      <p:sp>
        <p:nvSpPr>
          <p:cNvPr id="918" name="Shape 918"/>
          <p:cNvSpPr/>
          <p:nvPr/>
        </p:nvSpPr>
        <p:spPr>
          <a:xfrm>
            <a:off x="556543" y="228600"/>
            <a:ext cx="11811001" cy="1739901"/>
          </a:xfrm>
          <a:prstGeom prst="rect">
            <a:avLst/>
          </a:prstGeom>
          <a:ln w="12700">
            <a:miter lim="400000"/>
          </a:ln>
          <a:effectLst>
            <a:outerShdw blurRad="38100" dist="25400" dir="2700000" rotWithShape="0">
              <a:srgbClr val="000000">
                <a:alpha val="42999"/>
              </a:srgbClr>
            </a:outerShdw>
          </a:effectLst>
          <a:extLst>
            <a:ext uri="{C572A759-6A51-4108-AA02-DFA0A04FC94B}">
              <ma14:wrappingTextBoxFlag xmlns:ma14="http://schemas.microsoft.com/office/mac/drawingml/2011/main" val="1"/>
            </a:ext>
          </a:extLst>
        </p:spPr>
        <p:txBody>
          <a:bodyPr lIns="0" tIns="0" rIns="0" bIns="0" anchor="ctr"/>
          <a:lstStyle/>
          <a:p>
            <a:pPr lvl="0" defTabSz="456406">
              <a:buClr>
                <a:srgbClr val="FFFED5"/>
              </a:buClr>
              <a:buFont typeface="Tahoma"/>
              <a:defRPr sz="1800"/>
            </a:pPr>
            <a:r>
              <a:rPr sz="3400">
                <a:solidFill>
                  <a:srgbClr val="2E467F"/>
                </a:solidFill>
                <a:latin typeface="Helvetica Neue"/>
                <a:ea typeface="Helvetica Neue"/>
                <a:cs typeface="Helvetica Neue"/>
                <a:sym typeface="Helvetica Neue"/>
              </a:rPr>
              <a:t>Our Mission = Bottom-up Model-Independent</a:t>
            </a:r>
            <a:br>
              <a:rPr sz="3400">
                <a:solidFill>
                  <a:srgbClr val="2E467F"/>
                </a:solidFill>
                <a:latin typeface="Helvetica Neue"/>
                <a:ea typeface="Helvetica Neue"/>
                <a:cs typeface="Helvetica Neue"/>
                <a:sym typeface="Helvetica Neue"/>
              </a:rPr>
            </a:br>
            <a:r>
              <a:rPr sz="3400">
                <a:solidFill>
                  <a:srgbClr val="2E467F"/>
                </a:solidFill>
                <a:latin typeface="Helvetica Neue"/>
                <a:ea typeface="Helvetica Neue"/>
                <a:cs typeface="Helvetica Neue"/>
                <a:sym typeface="Helvetica Neue"/>
              </a:rPr>
              <a:t>                               Reconstruction of the EWSB Sector</a:t>
            </a:r>
            <a:r>
              <a:rPr sz="2200">
                <a:solidFill>
                  <a:srgbClr val="2E467F"/>
                </a:solidFill>
                <a:latin typeface="Helvetica Neue"/>
                <a:ea typeface="Helvetica Neue"/>
                <a:cs typeface="Helvetica Neue"/>
                <a:sym typeface="Helvetica Neue"/>
              </a:rPr>
              <a:t/>
            </a:r>
            <a:br>
              <a:rPr sz="2200">
                <a:solidFill>
                  <a:srgbClr val="2E467F"/>
                </a:solidFill>
                <a:latin typeface="Helvetica Neue"/>
                <a:ea typeface="Helvetica Neue"/>
                <a:cs typeface="Helvetica Neue"/>
                <a:sym typeface="Helvetica Neue"/>
              </a:rPr>
            </a:br>
            <a:r>
              <a:rPr sz="2200">
                <a:solidFill>
                  <a:srgbClr val="2E467F"/>
                </a:solidFill>
                <a:latin typeface="Helvetica Neue"/>
                <a:ea typeface="Helvetica Neue"/>
                <a:cs typeface="Helvetica Neue"/>
                <a:sym typeface="Helvetica Neue"/>
              </a:rPr>
              <a:t>                        through Precision Higgs Measurements</a:t>
            </a:r>
          </a:p>
        </p:txBody>
      </p:sp>
      <p:sp>
        <p:nvSpPr>
          <p:cNvPr id="919" name="Shape 919"/>
          <p:cNvSpPr/>
          <p:nvPr/>
        </p:nvSpPr>
        <p:spPr>
          <a:xfrm>
            <a:off x="165099" y="2000638"/>
            <a:ext cx="7036174" cy="7184051"/>
          </a:xfrm>
          <a:prstGeom prst="rect">
            <a:avLst/>
          </a:prstGeom>
          <a:ln w="12700">
            <a:solidFill/>
            <a:miter lim="400000"/>
          </a:ln>
        </p:spPr>
        <p:txBody>
          <a:bodyPr lIns="0" tIns="0" rIns="0" bIns="0" anchor="ctr"/>
          <a:lstStyle/>
          <a:p>
            <a:pPr lvl="0">
              <a:defRPr sz="34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920" name="Shape 920"/>
          <p:cNvSpPr/>
          <p:nvPr/>
        </p:nvSpPr>
        <p:spPr>
          <a:xfrm>
            <a:off x="7048500" y="2095500"/>
            <a:ext cx="1270000" cy="419100"/>
          </a:xfrm>
          <a:prstGeom prst="rightArrow">
            <a:avLst>
              <a:gd name="adj1" fmla="val 32000"/>
              <a:gd name="adj2" fmla="val 133333"/>
            </a:avLst>
          </a:prstGeom>
          <a:blipFill>
            <a:blip r:embed="rId2"/>
          </a:blipFill>
          <a:ln w="12700">
            <a:solidFill/>
            <a:miter lim="400000"/>
          </a:ln>
        </p:spPr>
        <p:txBody>
          <a:bodyPr lIns="0" tIns="0" rIns="0" bIns="0" anchor="ctr"/>
          <a:lstStyle/>
          <a:p>
            <a:pPr lvl="0">
              <a:defRPr sz="34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921" name="Shape 921"/>
          <p:cNvSpPr/>
          <p:nvPr/>
        </p:nvSpPr>
        <p:spPr>
          <a:xfrm>
            <a:off x="8456421" y="2070100"/>
            <a:ext cx="4076701"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6406">
              <a:defRPr sz="2200">
                <a:latin typeface="Helvetica Neue"/>
                <a:ea typeface="Helvetica Neue"/>
                <a:cs typeface="Helvetica Neue"/>
                <a:sym typeface="Helvetica Neue"/>
              </a:defRPr>
            </a:lvl1pPr>
          </a:lstStyle>
          <a:p>
            <a:pPr lvl="0">
              <a:defRPr sz="1800"/>
            </a:pPr>
            <a:r>
              <a:rPr sz="2200"/>
              <a:t>There are many possibilities!</a:t>
            </a:r>
          </a:p>
        </p:txBody>
      </p:sp>
      <p:pic>
        <p:nvPicPr>
          <p:cNvPr id="922" name="droppedImage.png"/>
          <p:cNvPicPr/>
          <p:nvPr/>
        </p:nvPicPr>
        <p:blipFill>
          <a:blip r:embed="rId3">
            <a:extLst/>
          </a:blip>
          <a:stretch>
            <a:fillRect/>
          </a:stretch>
        </p:blipFill>
        <p:spPr>
          <a:xfrm>
            <a:off x="7623723" y="3394941"/>
            <a:ext cx="5127078" cy="1879601"/>
          </a:xfrm>
          <a:prstGeom prst="rect">
            <a:avLst/>
          </a:prstGeom>
          <a:ln w="12700">
            <a:miter lim="400000"/>
          </a:ln>
        </p:spPr>
      </p:pic>
      <p:sp>
        <p:nvSpPr>
          <p:cNvPr id="923" name="Shape 923"/>
          <p:cNvSpPr/>
          <p:nvPr/>
        </p:nvSpPr>
        <p:spPr>
          <a:xfrm>
            <a:off x="7670800" y="2692400"/>
            <a:ext cx="4635500" cy="63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1012031">
              <a:buClr>
                <a:srgbClr val="FF2C79"/>
              </a:buClr>
              <a:buFont typeface="Helvetica"/>
              <a:defRPr sz="1800"/>
            </a:pPr>
            <a:r>
              <a:rPr sz="2000">
                <a:solidFill>
                  <a:srgbClr val="2E467F"/>
                </a:solidFill>
                <a:uFill>
                  <a:solidFill>
                    <a:srgbClr val="2E467F"/>
                  </a:solidFill>
                </a:uFill>
                <a:latin typeface="Helvetica"/>
                <a:ea typeface="Helvetica"/>
                <a:cs typeface="Helvetica"/>
                <a:sym typeface="Helvetica"/>
              </a:rPr>
              <a:t>Different models predict different deviation patterns</a:t>
            </a:r>
            <a:r>
              <a:rPr sz="2000">
                <a:solidFill>
                  <a:srgbClr val="FF2C79"/>
                </a:solidFill>
                <a:uFill>
                  <a:solidFill>
                    <a:srgbClr val="FF2C79"/>
                  </a:solidFill>
                </a:uFill>
                <a:latin typeface="Helvetica"/>
                <a:ea typeface="Helvetica"/>
                <a:cs typeface="Helvetica"/>
                <a:sym typeface="Helvetica"/>
              </a:rPr>
              <a:t> --&gt; Fingerprinting!</a:t>
            </a:r>
          </a:p>
        </p:txBody>
      </p:sp>
      <p:sp>
        <p:nvSpPr>
          <p:cNvPr id="924" name="Shape 924"/>
          <p:cNvSpPr/>
          <p:nvPr/>
        </p:nvSpPr>
        <p:spPr>
          <a:xfrm>
            <a:off x="8407400" y="5340350"/>
            <a:ext cx="4178300" cy="266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6406">
              <a:lnSpc>
                <a:spcPct val="110000"/>
              </a:lnSpc>
              <a:spcBef>
                <a:spcPts val="800"/>
              </a:spcBef>
              <a:buClr>
                <a:srgbClr val="FFFED5"/>
              </a:buClr>
              <a:buFont typeface="Tahoma"/>
              <a:tabLst>
                <a:tab pos="749300" algn="l"/>
                <a:tab pos="1003300" algn="l"/>
              </a:tabLst>
              <a:defRPr sz="1600">
                <a:uFill>
                  <a:solidFill/>
                </a:uFill>
                <a:latin typeface="Helvetica Neue"/>
                <a:ea typeface="Helvetica Neue"/>
                <a:cs typeface="Helvetica Neue"/>
                <a:sym typeface="Helvetica Neue"/>
              </a:defRPr>
            </a:lvl1pPr>
          </a:lstStyle>
          <a:p>
            <a:pPr lvl="0">
              <a:defRPr sz="1800">
                <a:uFillTx/>
              </a:defRPr>
            </a:pPr>
            <a:r>
              <a:rPr sz="1600">
                <a:uFill>
                  <a:solidFill/>
                </a:uFill>
              </a:rPr>
              <a:t>Mixing with singlet</a:t>
            </a:r>
          </a:p>
        </p:txBody>
      </p:sp>
      <p:sp>
        <p:nvSpPr>
          <p:cNvPr id="925" name="Shape 925"/>
          <p:cNvSpPr/>
          <p:nvPr/>
        </p:nvSpPr>
        <p:spPr>
          <a:xfrm>
            <a:off x="8420100" y="6280150"/>
            <a:ext cx="4178300" cy="266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6406">
              <a:lnSpc>
                <a:spcPct val="110000"/>
              </a:lnSpc>
              <a:spcBef>
                <a:spcPts val="800"/>
              </a:spcBef>
              <a:buClr>
                <a:srgbClr val="FFFED5"/>
              </a:buClr>
              <a:buFont typeface="Tahoma"/>
              <a:tabLst>
                <a:tab pos="749300" algn="l"/>
                <a:tab pos="1003300" algn="l"/>
              </a:tabLst>
              <a:defRPr sz="1600">
                <a:uFill>
                  <a:solidFill/>
                </a:uFill>
                <a:latin typeface="Helvetica Neue"/>
                <a:ea typeface="Helvetica Neue"/>
                <a:cs typeface="Helvetica Neue"/>
                <a:sym typeface="Helvetica Neue"/>
              </a:defRPr>
            </a:lvl1pPr>
          </a:lstStyle>
          <a:p>
            <a:pPr lvl="0">
              <a:defRPr sz="1800">
                <a:uFillTx/>
              </a:defRPr>
            </a:pPr>
            <a:r>
              <a:rPr sz="1600">
                <a:uFill>
                  <a:solidFill/>
                </a:uFill>
              </a:rPr>
              <a:t>Composite Higgs</a:t>
            </a:r>
          </a:p>
        </p:txBody>
      </p:sp>
      <p:sp>
        <p:nvSpPr>
          <p:cNvPr id="926" name="Shape 926"/>
          <p:cNvSpPr/>
          <p:nvPr/>
        </p:nvSpPr>
        <p:spPr>
          <a:xfrm>
            <a:off x="8407400" y="7461250"/>
            <a:ext cx="4178300" cy="266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6406">
              <a:lnSpc>
                <a:spcPct val="110000"/>
              </a:lnSpc>
              <a:spcBef>
                <a:spcPts val="800"/>
              </a:spcBef>
              <a:buClr>
                <a:srgbClr val="FFFED5"/>
              </a:buClr>
              <a:buFont typeface="Tahoma"/>
              <a:tabLst>
                <a:tab pos="749300" algn="l"/>
                <a:tab pos="1003300" algn="l"/>
              </a:tabLst>
              <a:defRPr sz="1600">
                <a:uFill>
                  <a:solidFill/>
                </a:uFill>
                <a:latin typeface="Helvetica Neue"/>
                <a:ea typeface="Helvetica Neue"/>
                <a:cs typeface="Helvetica Neue"/>
                <a:sym typeface="Helvetica Neue"/>
              </a:defRPr>
            </a:lvl1pPr>
          </a:lstStyle>
          <a:p>
            <a:pPr lvl="0">
              <a:defRPr sz="1800">
                <a:uFillTx/>
              </a:defRPr>
            </a:pPr>
            <a:r>
              <a:rPr sz="1600">
                <a:uFill>
                  <a:solidFill/>
                </a:uFill>
              </a:rPr>
              <a:t>SUSY</a:t>
            </a:r>
          </a:p>
        </p:txBody>
      </p:sp>
      <p:pic>
        <p:nvPicPr>
          <p:cNvPr id="927" name="droppedImage.png"/>
          <p:cNvPicPr/>
          <p:nvPr/>
        </p:nvPicPr>
        <p:blipFill>
          <a:blip r:embed="rId4">
            <a:extLst/>
          </a:blip>
          <a:stretch>
            <a:fillRect/>
          </a:stretch>
        </p:blipFill>
        <p:spPr>
          <a:xfrm>
            <a:off x="8849844" y="6544226"/>
            <a:ext cx="3314701" cy="919648"/>
          </a:xfrm>
          <a:prstGeom prst="rect">
            <a:avLst/>
          </a:prstGeom>
          <a:ln w="12700">
            <a:miter lim="400000"/>
          </a:ln>
        </p:spPr>
      </p:pic>
      <p:pic>
        <p:nvPicPr>
          <p:cNvPr id="928" name="droppedImage.png"/>
          <p:cNvPicPr/>
          <p:nvPr/>
        </p:nvPicPr>
        <p:blipFill>
          <a:blip r:embed="rId5">
            <a:extLst/>
          </a:blip>
          <a:stretch>
            <a:fillRect/>
          </a:stretch>
        </p:blipFill>
        <p:spPr>
          <a:xfrm>
            <a:off x="8813800" y="5625107"/>
            <a:ext cx="3124200" cy="597894"/>
          </a:xfrm>
          <a:prstGeom prst="rect">
            <a:avLst/>
          </a:prstGeom>
          <a:ln w="12700">
            <a:miter lim="400000"/>
          </a:ln>
        </p:spPr>
      </p:pic>
      <p:pic>
        <p:nvPicPr>
          <p:cNvPr id="929" name="droppedImage.png"/>
          <p:cNvPicPr/>
          <p:nvPr/>
        </p:nvPicPr>
        <p:blipFill>
          <a:blip r:embed="rId6">
            <a:extLst/>
          </a:blip>
          <a:stretch>
            <a:fillRect/>
          </a:stretch>
        </p:blipFill>
        <p:spPr>
          <a:xfrm>
            <a:off x="8847721" y="7683411"/>
            <a:ext cx="3310360" cy="609601"/>
          </a:xfrm>
          <a:prstGeom prst="rect">
            <a:avLst/>
          </a:prstGeom>
          <a:ln w="12700">
            <a:miter lim="400000"/>
          </a:ln>
        </p:spPr>
      </p:pic>
      <p:sp>
        <p:nvSpPr>
          <p:cNvPr id="930" name="Shape 930"/>
          <p:cNvSpPr/>
          <p:nvPr/>
        </p:nvSpPr>
        <p:spPr>
          <a:xfrm>
            <a:off x="7524750" y="8397478"/>
            <a:ext cx="5257800" cy="609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1012031">
              <a:buClr>
                <a:srgbClr val="FF2C79"/>
              </a:buClr>
              <a:buFont typeface="Helvetica"/>
              <a:defRPr sz="1800"/>
            </a:pPr>
            <a:r>
              <a:rPr sz="2000">
                <a:solidFill>
                  <a:srgbClr val="2E467F"/>
                </a:solidFill>
                <a:uFill>
                  <a:solidFill>
                    <a:srgbClr val="2E467F"/>
                  </a:solidFill>
                </a:uFill>
                <a:latin typeface="Helvetica"/>
                <a:ea typeface="Helvetica"/>
                <a:cs typeface="Helvetica"/>
                <a:sym typeface="Helvetica"/>
              </a:rPr>
              <a:t>Expected deviations are small, typically </a:t>
            </a:r>
            <a:br>
              <a:rPr sz="2000">
                <a:solidFill>
                  <a:srgbClr val="2E467F"/>
                </a:solidFill>
                <a:uFill>
                  <a:solidFill>
                    <a:srgbClr val="2E467F"/>
                  </a:solidFill>
                </a:uFill>
                <a:latin typeface="Helvetica"/>
                <a:ea typeface="Helvetica"/>
                <a:cs typeface="Helvetica"/>
                <a:sym typeface="Helvetica"/>
              </a:rPr>
            </a:br>
            <a:r>
              <a:rPr sz="2000">
                <a:solidFill>
                  <a:srgbClr val="FF2C79"/>
                </a:solidFill>
                <a:uFill>
                  <a:solidFill>
                    <a:srgbClr val="FF2C79"/>
                  </a:solidFill>
                </a:uFill>
                <a:latin typeface="Helvetica"/>
                <a:ea typeface="Helvetica"/>
                <a:cs typeface="Helvetica"/>
                <a:sym typeface="Helvetica"/>
              </a:rPr>
              <a:t>a few % → </a:t>
            </a:r>
            <a:r>
              <a:rPr sz="2000" b="1" i="1">
                <a:solidFill>
                  <a:srgbClr val="FF2C79"/>
                </a:solidFill>
                <a:uFill>
                  <a:solidFill>
                    <a:srgbClr val="FF2C79"/>
                  </a:solidFill>
                </a:uFill>
                <a:latin typeface="Helvetica"/>
                <a:ea typeface="Helvetica"/>
                <a:cs typeface="Helvetica"/>
                <a:sym typeface="Helvetica"/>
              </a:rPr>
              <a:t>We need  a sub% precision!</a:t>
            </a:r>
          </a:p>
        </p:txBody>
      </p:sp>
      <p:sp>
        <p:nvSpPr>
          <p:cNvPr id="931" name="Shape 931"/>
          <p:cNvSpPr/>
          <p:nvPr/>
        </p:nvSpPr>
        <p:spPr>
          <a:xfrm>
            <a:off x="5632790" y="9266099"/>
            <a:ext cx="6727018" cy="4363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defTabSz="456406">
              <a:spcBef>
                <a:spcPts val="800"/>
              </a:spcBef>
              <a:defRPr sz="1800"/>
            </a:pPr>
            <a:r>
              <a:rPr sz="2200" b="1" i="1">
                <a:solidFill>
                  <a:srgbClr val="FF2C79"/>
                </a:solidFill>
                <a:latin typeface="Helvetica Neue"/>
                <a:ea typeface="Helvetica Neue"/>
                <a:cs typeface="Helvetica Neue"/>
                <a:sym typeface="Helvetica Neue"/>
              </a:rPr>
              <a:t>We need a LC to cover E</a:t>
            </a:r>
            <a:r>
              <a:rPr sz="2200" b="1" i="1" baseline="-5999">
                <a:solidFill>
                  <a:srgbClr val="FF2C79"/>
                </a:solidFill>
                <a:latin typeface="Helvetica Neue"/>
                <a:ea typeface="Helvetica Neue"/>
                <a:cs typeface="Helvetica Neue"/>
                <a:sym typeface="Helvetica Neue"/>
              </a:rPr>
              <a:t>cm</a:t>
            </a:r>
            <a:r>
              <a:rPr sz="2200" b="1" i="1">
                <a:solidFill>
                  <a:srgbClr val="FF2C79"/>
                </a:solidFill>
                <a:latin typeface="Helvetica Neue"/>
                <a:ea typeface="Helvetica Neue"/>
                <a:cs typeface="Helvetica Neue"/>
                <a:sym typeface="Helvetica Neue"/>
              </a:rPr>
              <a:t>= 250 to 500 GeV!</a:t>
            </a:r>
          </a:p>
        </p:txBody>
      </p:sp>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3" name="Shape 933"/>
          <p:cNvSpPr>
            <a:spLocks noGrp="1"/>
          </p:cNvSpPr>
          <p:nvPr>
            <p:ph type="title"/>
          </p:nvPr>
        </p:nvSpPr>
        <p:spPr>
          <a:xfrm>
            <a:off x="902970" y="639089"/>
            <a:ext cx="11198860" cy="8475421"/>
          </a:xfrm>
          <a:prstGeom prst="rect">
            <a:avLst/>
          </a:prstGeom>
        </p:spPr>
        <p:txBody>
          <a:bodyPr/>
          <a:lstStyle/>
          <a:p>
            <a:pPr lvl="0" defTabSz="830862">
              <a:defRPr sz="1800" b="0"/>
            </a:pPr>
            <a:r>
              <a:rPr sz="5400"/>
              <a:t>Our strategy is to fully exploit</a:t>
            </a:r>
          </a:p>
          <a:p>
            <a:pPr lvl="0" defTabSz="830862">
              <a:defRPr sz="1800" b="0"/>
            </a:pPr>
            <a:r>
              <a:rPr sz="5400" b="1" i="1">
                <a:solidFill>
                  <a:srgbClr val="0433FF"/>
                </a:solidFill>
              </a:rPr>
              <a:t>LHC-ILC Synergies</a:t>
            </a:r>
            <a:endParaRPr sz="5400" b="1">
              <a:solidFill>
                <a:srgbClr val="0433FF"/>
              </a:solidFill>
            </a:endParaRPr>
          </a:p>
          <a:p>
            <a:pPr lvl="0" defTabSz="830862">
              <a:defRPr sz="1800" b="0"/>
            </a:pPr>
            <a:r>
              <a:rPr sz="5400"/>
              <a:t>in</a:t>
            </a:r>
          </a:p>
          <a:p>
            <a:pPr lvl="0" defTabSz="830862">
              <a:defRPr sz="1800" b="0"/>
            </a:pPr>
            <a:r>
              <a:rPr sz="5400" b="1"/>
              <a:t>direct searches/studies of </a:t>
            </a:r>
          </a:p>
          <a:p>
            <a:pPr lvl="0" defTabSz="830862">
              <a:defRPr sz="1800" b="0"/>
            </a:pPr>
            <a:r>
              <a:rPr sz="5400" b="1" i="1">
                <a:solidFill>
                  <a:srgbClr val="0433FF"/>
                </a:solidFill>
              </a:rPr>
              <a:t>New Particles</a:t>
            </a:r>
            <a:r>
              <a:rPr sz="5400" b="1"/>
              <a:t>,</a:t>
            </a:r>
          </a:p>
          <a:p>
            <a:pPr lvl="0" defTabSz="830862">
              <a:defRPr sz="1800" b="0"/>
            </a:pPr>
            <a:r>
              <a:rPr sz="5400"/>
              <a:t>and </a:t>
            </a:r>
            <a:endParaRPr sz="5400" b="1"/>
          </a:p>
          <a:p>
            <a:pPr lvl="0" defTabSz="830862">
              <a:defRPr sz="1800" b="0"/>
            </a:pPr>
            <a:r>
              <a:rPr sz="5400" b="1"/>
              <a:t>Precision measurements of </a:t>
            </a:r>
            <a:br>
              <a:rPr sz="5400" b="1"/>
            </a:br>
            <a:r>
              <a:rPr sz="5400" b="1" i="1">
                <a:solidFill>
                  <a:srgbClr val="0433FF"/>
                </a:solidFill>
              </a:rPr>
              <a:t>H(125) Properties (coupling)</a:t>
            </a:r>
          </a:p>
        </p:txBody>
      </p:sp>
      <p:sp>
        <p:nvSpPr>
          <p:cNvPr id="934" name="Shape 934"/>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t>22</a:t>
            </a:fld>
            <a:endParaRPr sz="1600"/>
          </a:p>
        </p:txBody>
      </p:sp>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Shape 936"/>
          <p:cNvSpPr>
            <a:spLocks noGrp="1"/>
          </p:cNvSpPr>
          <p:nvPr>
            <p:ph type="title"/>
          </p:nvPr>
        </p:nvSpPr>
        <p:spPr>
          <a:xfrm>
            <a:off x="902970" y="639089"/>
            <a:ext cx="11198860" cy="8475421"/>
          </a:xfrm>
          <a:prstGeom prst="rect">
            <a:avLst/>
          </a:prstGeom>
        </p:spPr>
        <p:txBody>
          <a:bodyPr/>
          <a:lstStyle/>
          <a:p>
            <a:pPr lvl="0" defTabSz="830862">
              <a:defRPr sz="1800" b="0"/>
            </a:pPr>
            <a:r>
              <a:rPr sz="5400"/>
              <a:t>Our strategy is to fully exploit</a:t>
            </a:r>
          </a:p>
          <a:p>
            <a:pPr lvl="0" defTabSz="830862">
              <a:defRPr sz="1800" b="0"/>
            </a:pPr>
            <a:r>
              <a:rPr sz="5400" b="1" i="1">
                <a:solidFill>
                  <a:srgbClr val="0433FF"/>
                </a:solidFill>
              </a:rPr>
              <a:t>LHC-ILC Synergies</a:t>
            </a:r>
            <a:endParaRPr sz="5400" b="1">
              <a:solidFill>
                <a:srgbClr val="0433FF"/>
              </a:solidFill>
            </a:endParaRPr>
          </a:p>
          <a:p>
            <a:pPr lvl="0" defTabSz="830862">
              <a:defRPr sz="1800" b="0"/>
            </a:pPr>
            <a:r>
              <a:rPr sz="5400"/>
              <a:t>in</a:t>
            </a:r>
          </a:p>
          <a:p>
            <a:pPr lvl="0" defTabSz="830862">
              <a:defRPr sz="1800" b="0"/>
            </a:pPr>
            <a:r>
              <a:rPr sz="5400" b="1"/>
              <a:t>direct searches/studies of </a:t>
            </a:r>
          </a:p>
          <a:p>
            <a:pPr lvl="0" defTabSz="830862">
              <a:defRPr sz="1800" b="0"/>
            </a:pPr>
            <a:r>
              <a:rPr sz="5400" b="1" i="1">
                <a:solidFill>
                  <a:srgbClr val="0433FF"/>
                </a:solidFill>
              </a:rPr>
              <a:t>New Particles</a:t>
            </a:r>
            <a:r>
              <a:rPr sz="5400" b="1"/>
              <a:t>,</a:t>
            </a:r>
          </a:p>
          <a:p>
            <a:pPr lvl="0" defTabSz="830862">
              <a:defRPr sz="1800" b="0"/>
            </a:pPr>
            <a:r>
              <a:rPr sz="5400"/>
              <a:t>and </a:t>
            </a:r>
            <a:endParaRPr sz="5400" b="1"/>
          </a:p>
          <a:p>
            <a:pPr lvl="0" defTabSz="830862">
              <a:defRPr sz="1800" b="0"/>
            </a:pPr>
            <a:r>
              <a:rPr sz="5400" b="1"/>
              <a:t>Precision measurements of </a:t>
            </a:r>
            <a:br>
              <a:rPr sz="5400" b="1"/>
            </a:br>
            <a:r>
              <a:rPr sz="5400" b="1" i="1">
                <a:solidFill>
                  <a:srgbClr val="FF2C79"/>
                </a:solidFill>
              </a:rPr>
              <a:t>H(125) Properties (coupling)</a:t>
            </a:r>
          </a:p>
        </p:txBody>
      </p:sp>
      <p:sp>
        <p:nvSpPr>
          <p:cNvPr id="937" name="Shape 937"/>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t>23</a:t>
            </a:fld>
            <a:endParaRPr sz="1600"/>
          </a:p>
        </p:txBody>
      </p:sp>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Shape 939"/>
          <p:cNvSpPr>
            <a:spLocks noGrp="1"/>
          </p:cNvSpPr>
          <p:nvPr>
            <p:ph type="title"/>
          </p:nvPr>
        </p:nvSpPr>
        <p:spPr>
          <a:xfrm>
            <a:off x="1269999" y="917440"/>
            <a:ext cx="10464801" cy="7918720"/>
          </a:xfrm>
          <a:prstGeom prst="rect">
            <a:avLst/>
          </a:prstGeom>
        </p:spPr>
        <p:txBody>
          <a:bodyPr/>
          <a:lstStyle>
            <a:lvl1pPr defTabSz="830862"/>
          </a:lstStyle>
          <a:p>
            <a:pPr lvl="0">
              <a:defRPr sz="1800" b="0"/>
            </a:pPr>
            <a:r>
              <a:rPr sz="7800" b="1"/>
              <a:t>Why 500 GeV?</a:t>
            </a:r>
          </a:p>
        </p:txBody>
      </p:sp>
      <p:sp>
        <p:nvSpPr>
          <p:cNvPr id="940" name="Shape 940"/>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t>24</a:t>
            </a:fld>
            <a:endParaRPr sz="1600"/>
          </a:p>
        </p:txBody>
      </p:sp>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 name="Shape 942"/>
          <p:cNvSpPr/>
          <p:nvPr/>
        </p:nvSpPr>
        <p:spPr>
          <a:xfrm>
            <a:off x="698500" y="1638300"/>
            <a:ext cx="9702801" cy="1930400"/>
          </a:xfrm>
          <a:prstGeom prst="rect">
            <a:avLst/>
          </a:prstGeom>
          <a:solidFill>
            <a:srgbClr val="C6E6E9"/>
          </a:solidFill>
          <a:ln w="3175">
            <a:solidFill>
              <a:srgbClr val="C2E2E5"/>
            </a:solidFill>
            <a:miter lim="400000"/>
          </a:ln>
          <a:effectLst>
            <a:outerShdw blurRad="25400" dist="12700" dir="5400000" rotWithShape="0">
              <a:srgbClr val="929292">
                <a:alpha val="34998"/>
              </a:srgbClr>
            </a:outerShdw>
          </a:effectLst>
        </p:spPr>
        <p:txBody>
          <a:bodyPr lIns="0" tIns="0" rIns="0" bIns="0"/>
          <a:lstStyle/>
          <a:p>
            <a:pPr lvl="0">
              <a:buClr>
                <a:srgbClr val="000000"/>
              </a:buClr>
              <a:defRPr sz="3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943" name="Shape 943"/>
          <p:cNvSpPr/>
          <p:nvPr/>
        </p:nvSpPr>
        <p:spPr>
          <a:xfrm>
            <a:off x="698500" y="3657600"/>
            <a:ext cx="9702801" cy="1930400"/>
          </a:xfrm>
          <a:prstGeom prst="rect">
            <a:avLst/>
          </a:prstGeom>
          <a:solidFill>
            <a:srgbClr val="C6E6E9"/>
          </a:solidFill>
          <a:ln w="3175">
            <a:solidFill>
              <a:srgbClr val="C2E2E5"/>
            </a:solidFill>
            <a:miter lim="400000"/>
          </a:ln>
          <a:effectLst>
            <a:outerShdw blurRad="25400" dist="12700" dir="5400000" rotWithShape="0">
              <a:srgbClr val="929292">
                <a:alpha val="34998"/>
              </a:srgbClr>
            </a:outerShdw>
          </a:effectLst>
        </p:spPr>
        <p:txBody>
          <a:bodyPr lIns="0" tIns="0" rIns="0" bIns="0"/>
          <a:lstStyle/>
          <a:p>
            <a:pPr lvl="0">
              <a:buClr>
                <a:srgbClr val="000000"/>
              </a:buClr>
              <a:defRPr sz="3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944" name="Shape 944"/>
          <p:cNvSpPr/>
          <p:nvPr/>
        </p:nvSpPr>
        <p:spPr>
          <a:xfrm>
            <a:off x="698500" y="5676900"/>
            <a:ext cx="9702801" cy="2781300"/>
          </a:xfrm>
          <a:prstGeom prst="rect">
            <a:avLst/>
          </a:prstGeom>
          <a:solidFill>
            <a:srgbClr val="C6E6E9"/>
          </a:solidFill>
          <a:ln w="3175">
            <a:solidFill>
              <a:srgbClr val="C2E2E5"/>
            </a:solidFill>
            <a:miter lim="400000"/>
          </a:ln>
          <a:effectLst>
            <a:outerShdw blurRad="25400" dist="12700" dir="5400000" rotWithShape="0">
              <a:srgbClr val="929292">
                <a:alpha val="34998"/>
              </a:srgbClr>
            </a:outerShdw>
          </a:effectLst>
        </p:spPr>
        <p:txBody>
          <a:bodyPr lIns="0" tIns="0" rIns="0" bIns="0"/>
          <a:lstStyle/>
          <a:p>
            <a:pPr lvl="0">
              <a:buClr>
                <a:srgbClr val="000000"/>
              </a:buClr>
              <a:defRPr sz="3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945" name="Shape 945"/>
          <p:cNvSpPr>
            <a:spLocks noGrp="1"/>
          </p:cNvSpPr>
          <p:nvPr>
            <p:ph type="title"/>
          </p:nvPr>
        </p:nvSpPr>
        <p:spPr>
          <a:xfrm>
            <a:off x="183120" y="-195616"/>
            <a:ext cx="12638561" cy="1749779"/>
          </a:xfrm>
          <a:prstGeom prst="rect">
            <a:avLst/>
          </a:prstGeom>
        </p:spPr>
        <p:txBody>
          <a:bodyPr lIns="38100" tIns="38100" rIns="38100" bIns="38100"/>
          <a:lstStyle/>
          <a:p>
            <a:pPr lvl="0">
              <a:spcBef>
                <a:spcPts val="300"/>
              </a:spcBef>
              <a:defRPr sz="1800" b="0"/>
            </a:pPr>
            <a:r>
              <a:rPr sz="4800">
                <a:solidFill>
                  <a:srgbClr val="2E467F"/>
                </a:solidFill>
                <a:effectLst>
                  <a:outerShdw blurRad="50800" dist="38100" dir="2700000" rotWithShape="0">
                    <a:srgbClr val="000000">
                      <a:alpha val="43000"/>
                    </a:srgbClr>
                  </a:outerShdw>
                </a:effectLst>
                <a:uFill>
                  <a:solidFill>
                    <a:srgbClr val="2E467F"/>
                  </a:solidFill>
                </a:uFill>
              </a:rPr>
              <a:t>Higgs-related Physics at Ecm ≲ 500 GeV</a:t>
            </a:r>
            <a:br>
              <a:rPr sz="4800">
                <a:solidFill>
                  <a:srgbClr val="2E467F"/>
                </a:solidFill>
                <a:effectLst>
                  <a:outerShdw blurRad="50800" dist="38100" dir="2700000" rotWithShape="0">
                    <a:srgbClr val="000000">
                      <a:alpha val="43000"/>
                    </a:srgbClr>
                  </a:outerShdw>
                </a:effectLst>
                <a:uFill>
                  <a:solidFill>
                    <a:srgbClr val="2E467F"/>
                  </a:solidFill>
                </a:uFill>
              </a:rPr>
            </a:br>
            <a:r>
              <a:rPr sz="2200">
                <a:solidFill>
                  <a:srgbClr val="2E467F"/>
                </a:solidFill>
                <a:effectLst>
                  <a:outerShdw blurRad="50800" dist="38100" dir="2700000" rotWithShape="0">
                    <a:srgbClr val="000000">
                      <a:alpha val="43000"/>
                    </a:srgbClr>
                  </a:outerShdw>
                </a:effectLst>
                <a:uFill>
                  <a:solidFill>
                    <a:srgbClr val="2E467F"/>
                  </a:solidFill>
                </a:uFill>
              </a:rPr>
              <a:t>Three well know thresholds</a:t>
            </a:r>
          </a:p>
        </p:txBody>
      </p:sp>
      <p:sp>
        <p:nvSpPr>
          <p:cNvPr id="946" name="Shape 946"/>
          <p:cNvSpPr>
            <a:spLocks noGrp="1"/>
          </p:cNvSpPr>
          <p:nvPr>
            <p:ph type="body" idx="1"/>
          </p:nvPr>
        </p:nvSpPr>
        <p:spPr>
          <a:xfrm>
            <a:off x="571500" y="1657773"/>
            <a:ext cx="9893301" cy="7150101"/>
          </a:xfrm>
          <a:prstGeom prst="rect">
            <a:avLst/>
          </a:prstGeom>
        </p:spPr>
        <p:txBody>
          <a:bodyPr lIns="38100" tIns="38100" rIns="38100" bIns="38100"/>
          <a:lstStyle/>
          <a:p>
            <a:pPr marL="0" lvl="0" indent="0">
              <a:lnSpc>
                <a:spcPct val="120000"/>
              </a:lnSpc>
              <a:spcBef>
                <a:spcPts val="0"/>
              </a:spcBef>
              <a:buClr>
                <a:srgbClr val="FF2600"/>
              </a:buClr>
              <a:buSzTx/>
              <a:buFont typeface="Helvetica Neue"/>
              <a:buNone/>
              <a:defRPr sz="1800"/>
            </a:pPr>
            <a:r>
              <a:rPr sz="1600">
                <a:solidFill>
                  <a:srgbClr val="FF2600"/>
                </a:solidFill>
                <a:uFill>
                  <a:solidFill>
                    <a:srgbClr val="FF2600"/>
                  </a:solidFill>
                </a:uFill>
              </a:rPr>
              <a:t>ZH @ 250 GeV </a:t>
            </a:r>
            <a:r>
              <a:rPr sz="1600"/>
              <a:t>(~M</a:t>
            </a:r>
            <a:r>
              <a:rPr sz="1200"/>
              <a:t>Z</a:t>
            </a:r>
            <a:r>
              <a:rPr sz="1600"/>
              <a:t>+M</a:t>
            </a:r>
            <a:r>
              <a:rPr sz="1200"/>
              <a:t>H</a:t>
            </a:r>
            <a:r>
              <a:rPr sz="1600"/>
              <a:t>+20GeV)</a:t>
            </a:r>
            <a:r>
              <a:rPr sz="1600">
                <a:latin typeface="+mn-lt"/>
                <a:ea typeface="+mn-ea"/>
                <a:cs typeface="+mn-cs"/>
                <a:sym typeface="ヒラギノ角ゴ ProN W3"/>
              </a:rPr>
              <a:t>：</a:t>
            </a:r>
            <a:endParaRPr sz="1600" b="1"/>
          </a:p>
          <a:p>
            <a:pPr marL="623711" lvl="1" indent="-166511">
              <a:lnSpc>
                <a:spcPct val="120000"/>
              </a:lnSpc>
              <a:spcBef>
                <a:spcPts val="400"/>
              </a:spcBef>
              <a:buClr>
                <a:srgbClr val="2E467F"/>
              </a:buClr>
              <a:buSzPct val="125000"/>
              <a:buFont typeface="Helvetica Neue"/>
              <a:defRPr sz="1800"/>
            </a:pPr>
            <a:r>
              <a:rPr sz="1600"/>
              <a:t>Higgs mass, width, J</a:t>
            </a:r>
            <a:r>
              <a:rPr sz="1600" baseline="31999"/>
              <a:t>PC</a:t>
            </a:r>
            <a:endParaRPr sz="1600"/>
          </a:p>
          <a:p>
            <a:pPr marL="623711" lvl="1" indent="-166511">
              <a:lnSpc>
                <a:spcPct val="120000"/>
              </a:lnSpc>
              <a:spcBef>
                <a:spcPts val="400"/>
              </a:spcBef>
              <a:buClr>
                <a:srgbClr val="2E467F"/>
              </a:buClr>
              <a:buSzPct val="125000"/>
              <a:buFont typeface="Helvetica Neue"/>
              <a:defRPr sz="1800"/>
            </a:pPr>
            <a:r>
              <a:rPr sz="1600"/>
              <a:t>Gauge quantum numbers</a:t>
            </a:r>
          </a:p>
          <a:p>
            <a:pPr marL="623711" lvl="1" indent="-166511">
              <a:lnSpc>
                <a:spcPct val="120000"/>
              </a:lnSpc>
              <a:spcBef>
                <a:spcPts val="400"/>
              </a:spcBef>
              <a:buClr>
                <a:srgbClr val="2E467F"/>
              </a:buClr>
              <a:buSzPct val="125000"/>
              <a:buFont typeface="Helvetica Neue"/>
              <a:defRPr sz="1800"/>
            </a:pPr>
            <a:r>
              <a:rPr sz="1600"/>
              <a:t>Absolute measurement of HZZ coupling (</a:t>
            </a:r>
            <a:r>
              <a:rPr sz="1600" b="1" i="1"/>
              <a:t>recoil mass</a:t>
            </a:r>
            <a:r>
              <a:rPr sz="1600"/>
              <a:t>)</a:t>
            </a:r>
          </a:p>
          <a:p>
            <a:pPr marL="623711" lvl="1" indent="-166511">
              <a:lnSpc>
                <a:spcPct val="120000"/>
              </a:lnSpc>
              <a:spcBef>
                <a:spcPts val="400"/>
              </a:spcBef>
              <a:buClr>
                <a:srgbClr val="2E467F"/>
              </a:buClr>
              <a:buSzPct val="125000"/>
              <a:buFont typeface="Helvetica Neue"/>
              <a:defRPr sz="1800"/>
            </a:pPr>
            <a:r>
              <a:rPr sz="1600"/>
              <a:t>BR(h-&gt;VV,qq,ll,invisible) : V=W/Z(direct), g,</a:t>
            </a:r>
            <a:r>
              <a:rPr sz="1400">
                <a:uFill>
                  <a:solidFill/>
                </a:uFill>
                <a:latin typeface="ヒラギノ角ゴ Pro W3"/>
                <a:ea typeface="ヒラギノ角ゴ Pro W3"/>
                <a:cs typeface="ヒラギノ角ゴ Pro W3"/>
                <a:sym typeface="ヒラギノ角ゴ Pro W3"/>
              </a:rPr>
              <a:t> </a:t>
            </a:r>
            <a:r>
              <a:rPr sz="1400">
                <a:latin typeface="Helvetica Neue Light"/>
                <a:ea typeface="Helvetica Neue Light"/>
                <a:cs typeface="Helvetica Neue Light"/>
                <a:sym typeface="Helvetica Neue Light"/>
              </a:rPr>
              <a:t>γ </a:t>
            </a:r>
            <a:r>
              <a:rPr sz="1600"/>
              <a:t>(loop)</a:t>
            </a:r>
          </a:p>
          <a:p>
            <a:pPr marL="0" lvl="0" indent="0">
              <a:lnSpc>
                <a:spcPct val="120000"/>
              </a:lnSpc>
              <a:spcBef>
                <a:spcPts val="2000"/>
              </a:spcBef>
              <a:buClr>
                <a:srgbClr val="FF2600"/>
              </a:buClr>
              <a:buSzTx/>
              <a:buFont typeface="Helvetica Neue"/>
              <a:buNone/>
              <a:defRPr sz="1800"/>
            </a:pPr>
            <a:r>
              <a:rPr sz="1600">
                <a:solidFill>
                  <a:srgbClr val="FF2600"/>
                </a:solidFill>
                <a:uFill>
                  <a:solidFill>
                    <a:srgbClr val="FF2600"/>
                  </a:solidFill>
                </a:uFill>
              </a:rPr>
              <a:t>ttbar @ 340-350GeV </a:t>
            </a:r>
            <a:r>
              <a:rPr sz="1600"/>
              <a:t>(~2mt)</a:t>
            </a:r>
            <a:r>
              <a:rPr sz="1600">
                <a:latin typeface="+mn-lt"/>
                <a:ea typeface="+mn-ea"/>
                <a:cs typeface="+mn-cs"/>
                <a:sym typeface="ヒラギノ角ゴ ProN W3"/>
              </a:rPr>
              <a:t>：</a:t>
            </a:r>
            <a:r>
              <a:rPr sz="1600"/>
              <a:t>ZH meas. Is also possible</a:t>
            </a:r>
            <a:endParaRPr sz="1600" b="1"/>
          </a:p>
          <a:p>
            <a:pPr marL="623711" lvl="1" indent="-166511">
              <a:lnSpc>
                <a:spcPct val="120000"/>
              </a:lnSpc>
              <a:spcBef>
                <a:spcPts val="200"/>
              </a:spcBef>
              <a:buClr>
                <a:srgbClr val="2E467F"/>
              </a:buClr>
              <a:buSzPct val="125000"/>
              <a:buFont typeface="Helvetica Neue"/>
              <a:defRPr sz="1800"/>
            </a:pPr>
            <a:r>
              <a:rPr sz="1600"/>
              <a:t>Threshold scan --&gt; </a:t>
            </a:r>
            <a:r>
              <a:rPr sz="1600">
                <a:solidFill>
                  <a:srgbClr val="FF2C79"/>
                </a:solidFill>
              </a:rPr>
              <a:t>theoretically clean </a:t>
            </a:r>
            <a:r>
              <a:rPr sz="1600" b="1" i="1">
                <a:solidFill>
                  <a:srgbClr val="FF2C79"/>
                </a:solidFill>
              </a:rPr>
              <a:t>mt</a:t>
            </a:r>
            <a:r>
              <a:rPr sz="1600">
                <a:solidFill>
                  <a:srgbClr val="FF2C79"/>
                </a:solidFill>
              </a:rPr>
              <a:t> measurement: </a:t>
            </a:r>
            <a:br>
              <a:rPr sz="1600">
                <a:solidFill>
                  <a:srgbClr val="FF2C79"/>
                </a:solidFill>
              </a:rPr>
            </a:br>
            <a:r>
              <a:rPr sz="1600">
                <a:solidFill>
                  <a:srgbClr val="FF2C79"/>
                </a:solidFill>
              </a:rPr>
              <a:t>                                </a:t>
            </a:r>
            <a:r>
              <a:rPr sz="1600"/>
              <a:t>--&gt; test stability of the SM vacuum</a:t>
            </a:r>
            <a:r>
              <a:rPr sz="1600">
                <a:solidFill>
                  <a:srgbClr val="2E467F"/>
                </a:solidFill>
              </a:rPr>
              <a:t/>
            </a:r>
            <a:br>
              <a:rPr sz="1600">
                <a:solidFill>
                  <a:srgbClr val="2E467F"/>
                </a:solidFill>
              </a:rPr>
            </a:br>
            <a:r>
              <a:rPr sz="1600"/>
              <a:t>                          --&gt; </a:t>
            </a:r>
            <a:r>
              <a:rPr sz="1600">
                <a:solidFill>
                  <a:srgbClr val="FF2C79"/>
                </a:solidFill>
              </a:rPr>
              <a:t>indirect meas. of </a:t>
            </a:r>
            <a:r>
              <a:rPr sz="1600" b="1" i="1">
                <a:solidFill>
                  <a:srgbClr val="FF2C79"/>
                </a:solidFill>
              </a:rPr>
              <a:t>top Yukawa</a:t>
            </a:r>
            <a:r>
              <a:rPr sz="1600">
                <a:solidFill>
                  <a:srgbClr val="FF2C79"/>
                </a:solidFill>
              </a:rPr>
              <a:t> coupling</a:t>
            </a:r>
            <a:endParaRPr sz="1600"/>
          </a:p>
          <a:p>
            <a:pPr marL="623711" lvl="1" indent="-166511">
              <a:lnSpc>
                <a:spcPct val="120000"/>
              </a:lnSpc>
              <a:spcBef>
                <a:spcPts val="400"/>
              </a:spcBef>
              <a:buClr>
                <a:srgbClr val="2E467F"/>
              </a:buClr>
              <a:buSzPct val="125000"/>
              <a:buFont typeface="Helvetica Neue"/>
              <a:defRPr sz="1800"/>
            </a:pPr>
            <a:r>
              <a:rPr sz="1600"/>
              <a:t>A</a:t>
            </a:r>
            <a:r>
              <a:rPr sz="1600" baseline="-5999"/>
              <a:t>FB</a:t>
            </a:r>
            <a:r>
              <a:rPr sz="1600"/>
              <a:t>, Top momentum measurements</a:t>
            </a:r>
          </a:p>
          <a:p>
            <a:pPr marL="623711" lvl="1" indent="-166511">
              <a:lnSpc>
                <a:spcPct val="120000"/>
              </a:lnSpc>
              <a:spcBef>
                <a:spcPts val="2000"/>
              </a:spcBef>
              <a:buClr>
                <a:srgbClr val="2E467F"/>
              </a:buClr>
              <a:buSzPct val="125000"/>
              <a:buFont typeface="Helvetica Neue"/>
              <a:defRPr sz="1800"/>
            </a:pPr>
            <a:r>
              <a:rPr sz="1600"/>
              <a:t>Form factor measurements</a:t>
            </a:r>
          </a:p>
          <a:p>
            <a:pPr marL="0" lvl="0" indent="0">
              <a:lnSpc>
                <a:spcPct val="120000"/>
              </a:lnSpc>
              <a:spcBef>
                <a:spcPts val="0"/>
              </a:spcBef>
              <a:buClr>
                <a:srgbClr val="2E467F"/>
              </a:buClr>
              <a:buSzTx/>
              <a:buFont typeface="Helvetica Neue"/>
              <a:buNone/>
              <a:defRPr sz="1800"/>
            </a:pPr>
            <a:r>
              <a:rPr sz="1600">
                <a:solidFill>
                  <a:srgbClr val="FF2600"/>
                </a:solidFill>
                <a:uFill>
                  <a:solidFill>
                    <a:srgbClr val="FF2600"/>
                  </a:solidFill>
                </a:uFill>
              </a:rPr>
              <a:t>vvH @ 350 - 500GeV</a:t>
            </a:r>
            <a:r>
              <a:rPr sz="1600">
                <a:latin typeface="+mn-lt"/>
                <a:ea typeface="+mn-ea"/>
                <a:cs typeface="+mn-cs"/>
                <a:sym typeface="ヒラギノ角ゴ ProN W3"/>
              </a:rPr>
              <a:t>：</a:t>
            </a:r>
            <a:endParaRPr sz="1600"/>
          </a:p>
          <a:p>
            <a:pPr marL="623711" lvl="1" indent="-166511">
              <a:lnSpc>
                <a:spcPct val="120000"/>
              </a:lnSpc>
              <a:spcBef>
                <a:spcPts val="1000"/>
              </a:spcBef>
              <a:buClr>
                <a:srgbClr val="2E467F"/>
              </a:buClr>
              <a:buSzPct val="125000"/>
              <a:buFont typeface="Helvetica Neue"/>
              <a:defRPr sz="1800"/>
            </a:pPr>
            <a:r>
              <a:rPr sz="1600" b="1" i="1"/>
              <a:t>HWW coupling</a:t>
            </a:r>
            <a:r>
              <a:rPr sz="1600"/>
              <a:t> -&gt; </a:t>
            </a:r>
            <a:r>
              <a:rPr sz="1600" b="1" i="1">
                <a:solidFill>
                  <a:srgbClr val="FF2C79"/>
                </a:solidFill>
              </a:rPr>
              <a:t>total width</a:t>
            </a:r>
            <a:r>
              <a:rPr sz="1600"/>
              <a:t> --&gt; absolute normalization of Higgs couplings </a:t>
            </a:r>
          </a:p>
          <a:p>
            <a:pPr marL="0" lvl="0" indent="0">
              <a:lnSpc>
                <a:spcPct val="120000"/>
              </a:lnSpc>
              <a:spcBef>
                <a:spcPts val="500"/>
              </a:spcBef>
              <a:buClr>
                <a:srgbClr val="FF2600"/>
              </a:buClr>
              <a:buSzTx/>
              <a:buFont typeface="Helvetica Neue"/>
              <a:buNone/>
              <a:defRPr sz="1800"/>
            </a:pPr>
            <a:r>
              <a:rPr sz="1600">
                <a:solidFill>
                  <a:srgbClr val="FF2600"/>
                </a:solidFill>
                <a:uFill>
                  <a:solidFill>
                    <a:srgbClr val="FF2600"/>
                  </a:solidFill>
                </a:uFill>
              </a:rPr>
              <a:t>ZHH @ 500GeV </a:t>
            </a:r>
            <a:r>
              <a:rPr sz="1600"/>
              <a:t>(~M</a:t>
            </a:r>
            <a:r>
              <a:rPr sz="1200"/>
              <a:t>Z</a:t>
            </a:r>
            <a:r>
              <a:rPr sz="1600"/>
              <a:t>+2M</a:t>
            </a:r>
            <a:r>
              <a:rPr sz="1200"/>
              <a:t>H</a:t>
            </a:r>
            <a:r>
              <a:rPr sz="1600"/>
              <a:t>+170GeV)</a:t>
            </a:r>
            <a:r>
              <a:rPr sz="1600">
                <a:latin typeface="+mn-lt"/>
                <a:ea typeface="+mn-ea"/>
                <a:cs typeface="+mn-cs"/>
                <a:sym typeface="ヒラギノ角ゴ ProN W3"/>
              </a:rPr>
              <a:t>：</a:t>
            </a:r>
            <a:endParaRPr sz="1600" b="1"/>
          </a:p>
          <a:p>
            <a:pPr marL="623711" lvl="1" indent="-166511">
              <a:lnSpc>
                <a:spcPct val="120000"/>
              </a:lnSpc>
              <a:buClr>
                <a:srgbClr val="2E467F"/>
              </a:buClr>
              <a:buSzPct val="125000"/>
              <a:buFont typeface="Helvetica Neue"/>
              <a:defRPr sz="1800"/>
            </a:pPr>
            <a:r>
              <a:rPr sz="1600"/>
              <a:t>Prod. cross section attains its maximum at around 500GeV -&gt; </a:t>
            </a:r>
            <a:r>
              <a:rPr sz="1600" b="1" i="1">
                <a:solidFill>
                  <a:srgbClr val="FF2C79"/>
                </a:solidFill>
              </a:rPr>
              <a:t>Higgs self-coupling</a:t>
            </a:r>
            <a:endParaRPr sz="1600"/>
          </a:p>
          <a:p>
            <a:pPr marL="0" lvl="0" indent="0">
              <a:lnSpc>
                <a:spcPct val="120000"/>
              </a:lnSpc>
              <a:spcBef>
                <a:spcPts val="0"/>
              </a:spcBef>
              <a:buClr>
                <a:srgbClr val="FF2600"/>
              </a:buClr>
              <a:buSzTx/>
              <a:buFont typeface="Helvetica Neue"/>
              <a:buNone/>
              <a:defRPr sz="1800"/>
            </a:pPr>
            <a:r>
              <a:rPr sz="1600">
                <a:solidFill>
                  <a:srgbClr val="FF2600"/>
                </a:solidFill>
                <a:uFill>
                  <a:solidFill>
                    <a:srgbClr val="FF2600"/>
                  </a:solidFill>
                </a:uFill>
              </a:rPr>
              <a:t>ttbarH @ 500GeV </a:t>
            </a:r>
            <a:r>
              <a:rPr sz="1600"/>
              <a:t>(~2mt+M</a:t>
            </a:r>
            <a:r>
              <a:rPr sz="1200"/>
              <a:t>H</a:t>
            </a:r>
            <a:r>
              <a:rPr sz="1600"/>
              <a:t>+30GeV)</a:t>
            </a:r>
            <a:r>
              <a:rPr sz="1600">
                <a:latin typeface="+mn-lt"/>
                <a:ea typeface="+mn-ea"/>
                <a:cs typeface="+mn-cs"/>
                <a:sym typeface="ヒラギノ角ゴ ProN W3"/>
              </a:rPr>
              <a:t>：</a:t>
            </a:r>
            <a:endParaRPr sz="1600" b="1"/>
          </a:p>
          <a:p>
            <a:pPr marL="623711" lvl="1" indent="-166511">
              <a:lnSpc>
                <a:spcPct val="120000"/>
              </a:lnSpc>
              <a:spcBef>
                <a:spcPts val="0"/>
              </a:spcBef>
              <a:buClr>
                <a:srgbClr val="2E467F"/>
              </a:buClr>
              <a:buSzPct val="125000"/>
              <a:buFont typeface="Helvetica Neue"/>
              <a:defRPr sz="1800"/>
            </a:pPr>
            <a:r>
              <a:rPr sz="1600"/>
              <a:t>Prod. cross section becomes maximum at around 800GeV.</a:t>
            </a:r>
          </a:p>
          <a:p>
            <a:pPr marL="623711" lvl="1" indent="-166511">
              <a:lnSpc>
                <a:spcPct val="120000"/>
              </a:lnSpc>
              <a:spcBef>
                <a:spcPts val="0"/>
              </a:spcBef>
              <a:buClr>
                <a:srgbClr val="2E467F"/>
              </a:buClr>
              <a:buSzPct val="125000"/>
              <a:buFont typeface="Helvetica Neue"/>
              <a:defRPr sz="1800"/>
            </a:pPr>
            <a:r>
              <a:rPr sz="1600"/>
              <a:t>QCD threshold correction enhances the cross section -&gt; </a:t>
            </a:r>
            <a:r>
              <a:rPr sz="1600" b="1" i="1">
                <a:solidFill>
                  <a:srgbClr val="FF2C79"/>
                </a:solidFill>
              </a:rPr>
              <a:t>top Yukawa</a:t>
            </a:r>
            <a:r>
              <a:rPr sz="1600"/>
              <a:t> measurable at 500GeV concurrently with the self-coupling</a:t>
            </a:r>
          </a:p>
        </p:txBody>
      </p:sp>
      <p:sp>
        <p:nvSpPr>
          <p:cNvPr id="947" name="Shape 947"/>
          <p:cNvSpPr/>
          <p:nvPr/>
        </p:nvSpPr>
        <p:spPr>
          <a:xfrm>
            <a:off x="5422900" y="5127187"/>
            <a:ext cx="4673600" cy="228601"/>
          </a:xfrm>
          <a:prstGeom prst="rect">
            <a:avLst/>
          </a:prstGeom>
          <a:ln>
            <a:round/>
          </a:ln>
          <a:extLst>
            <a:ext uri="{C572A759-6A51-4108-AA02-DFA0A04FC94B}">
              <ma14:wrappingTextBoxFlag xmlns:ma14="http://schemas.microsoft.com/office/mac/drawingml/2011/main" val="1"/>
            </a:ext>
          </a:extLst>
        </p:spPr>
        <p:txBody>
          <a:bodyPr lIns="0" tIns="0" rIns="0" bIns="0" anchor="ctr">
            <a:spAutoFit/>
          </a:bodyPr>
          <a:lstStyle/>
          <a:p>
            <a:pPr lvl="0">
              <a:buClr>
                <a:srgbClr val="000000"/>
              </a:buClr>
              <a:defRPr sz="1800"/>
            </a:pPr>
            <a:r>
              <a:rPr sz="1400">
                <a:latin typeface="Helvetica Neue Light"/>
                <a:ea typeface="Helvetica Neue Light"/>
                <a:cs typeface="Helvetica Neue Light"/>
                <a:sym typeface="Helvetica Neue Light"/>
              </a:rPr>
              <a:t>γ</a:t>
            </a:r>
            <a:r>
              <a:rPr sz="1400">
                <a:uFill>
                  <a:solidFill/>
                </a:uFill>
                <a:latin typeface="ヒラギノ角ゴ Pro W3"/>
                <a:ea typeface="ヒラギノ角ゴ Pro W3"/>
                <a:cs typeface="ヒラギノ角ゴ Pro W3"/>
                <a:sym typeface="ヒラギノ角ゴ Pro W3"/>
              </a:rPr>
              <a:t> </a:t>
            </a:r>
            <a:r>
              <a:rPr sz="1400">
                <a:latin typeface="Helvetica Neue Light"/>
                <a:ea typeface="Helvetica Neue Light"/>
                <a:cs typeface="Helvetica Neue Light"/>
                <a:sym typeface="Helvetica Neue Light"/>
              </a:rPr>
              <a:t>γ</a:t>
            </a:r>
            <a:r>
              <a:rPr sz="1400">
                <a:latin typeface="Helvetica Neue"/>
                <a:ea typeface="Helvetica Neue"/>
                <a:cs typeface="Helvetica Neue"/>
                <a:sym typeface="Helvetica Neue"/>
              </a:rPr>
              <a:t> </a:t>
            </a:r>
            <a:r>
              <a:rPr sz="1400">
                <a:uFill>
                  <a:solidFill/>
                </a:uFill>
                <a:latin typeface="ヒラギノ角ゴ Pro W3"/>
                <a:ea typeface="ヒラギノ角ゴ Pro W3"/>
                <a:cs typeface="ヒラギノ角ゴ Pro W3"/>
                <a:sym typeface="ヒラギノ角ゴ Pro W3"/>
              </a:rPr>
              <a:t>→ HH @ 350GeV possibility</a:t>
            </a:r>
          </a:p>
        </p:txBody>
      </p:sp>
      <p:sp>
        <p:nvSpPr>
          <p:cNvPr id="948" name="Shape 948"/>
          <p:cNvSpPr/>
          <p:nvPr/>
        </p:nvSpPr>
        <p:spPr>
          <a:xfrm>
            <a:off x="450850" y="8559353"/>
            <a:ext cx="10198101" cy="768989"/>
          </a:xfrm>
          <a:prstGeom prst="rect">
            <a:avLst/>
          </a:prstGeom>
          <a:ln>
            <a:round/>
          </a:ln>
          <a:extLst>
            <a:ext uri="{C572A759-6A51-4108-AA02-DFA0A04FC94B}">
              <ma14:wrappingTextBoxFlag xmlns:ma14="http://schemas.microsoft.com/office/mac/drawingml/2011/main" val="1"/>
            </a:ext>
          </a:extLst>
        </p:spPr>
        <p:txBody>
          <a:bodyPr lIns="0" tIns="0" rIns="0" bIns="0" anchor="ctr">
            <a:spAutoFit/>
          </a:bodyPr>
          <a:lstStyle/>
          <a:p>
            <a:pPr lvl="0">
              <a:lnSpc>
                <a:spcPct val="80000"/>
              </a:lnSpc>
              <a:buClr>
                <a:srgbClr val="4180FF"/>
              </a:buClr>
              <a:buFont typeface="Helvetica Neue"/>
              <a:defRPr sz="1800"/>
            </a:pPr>
            <a:r>
              <a:rPr sz="2800" b="1" i="1">
                <a:solidFill>
                  <a:srgbClr val="0433FF"/>
                </a:solidFill>
                <a:uFill>
                  <a:solidFill>
                    <a:srgbClr val="0433FF"/>
                  </a:solidFill>
                </a:uFill>
                <a:latin typeface="Helvetica Neue"/>
                <a:ea typeface="Helvetica Neue"/>
                <a:cs typeface="Helvetica Neue"/>
                <a:sym typeface="Helvetica Neue"/>
              </a:rPr>
              <a:t>We can access all the relevant Higgs couplings</a:t>
            </a:r>
          </a:p>
          <a:p>
            <a:pPr lvl="0">
              <a:lnSpc>
                <a:spcPct val="80000"/>
              </a:lnSpc>
              <a:buClr>
                <a:srgbClr val="4180FF"/>
              </a:buClr>
              <a:buFont typeface="Helvetica Neue"/>
              <a:defRPr sz="1800"/>
            </a:pPr>
            <a:r>
              <a:rPr sz="2800" b="1" i="1">
                <a:solidFill>
                  <a:srgbClr val="0433FF"/>
                </a:solidFill>
                <a:uFill>
                  <a:solidFill>
                    <a:srgbClr val="0433FF"/>
                  </a:solidFill>
                </a:uFill>
                <a:latin typeface="Helvetica Neue"/>
                <a:ea typeface="Helvetica Neue"/>
                <a:cs typeface="Helvetica Neue"/>
                <a:sym typeface="Helvetica Neue"/>
              </a:rPr>
              <a:t>at ~500GeV for the mass-coupling plot!</a:t>
            </a:r>
          </a:p>
        </p:txBody>
      </p:sp>
      <p:sp>
        <p:nvSpPr>
          <p:cNvPr id="949" name="Shape 949"/>
          <p:cNvSpPr/>
          <p:nvPr/>
        </p:nvSpPr>
        <p:spPr>
          <a:xfrm>
            <a:off x="6759422" y="2766919"/>
            <a:ext cx="3748071" cy="235407"/>
          </a:xfrm>
          <a:prstGeom prst="rect">
            <a:avLst/>
          </a:prstGeom>
          <a:ln>
            <a:round/>
          </a:ln>
          <a:extLst>
            <a:ext uri="{C572A759-6A51-4108-AA02-DFA0A04FC94B}">
              <ma14:wrappingTextBoxFlag xmlns:ma14="http://schemas.microsoft.com/office/mac/drawingml/2011/main" val="1"/>
            </a:ext>
          </a:extLst>
        </p:spPr>
        <p:txBody>
          <a:bodyPr lIns="0" tIns="0" rIns="0" bIns="0" anchor="ctr">
            <a:spAutoFit/>
          </a:bodyPr>
          <a:lstStyle/>
          <a:p>
            <a:pPr lvl="0" algn="l">
              <a:buClr>
                <a:srgbClr val="000000"/>
              </a:buClr>
              <a:defRPr sz="1800"/>
            </a:pPr>
            <a:r>
              <a:rPr sz="1600" b="1" i="1">
                <a:solidFill>
                  <a:srgbClr val="FF2C79"/>
                </a:solidFill>
                <a:latin typeface="Helvetica Neue"/>
                <a:ea typeface="Helvetica Neue"/>
                <a:cs typeface="Helvetica Neue"/>
                <a:sym typeface="Helvetica Neue"/>
              </a:rPr>
              <a:t>→Higgs </a:t>
            </a:r>
            <a:r>
              <a:rPr sz="1600" b="1" i="1">
                <a:solidFill>
                  <a:srgbClr val="FF2C79"/>
                </a:solidFill>
                <a:uFill>
                  <a:solidFill>
                    <a:srgbClr val="FF2C79"/>
                  </a:solidFill>
                </a:uFill>
                <a:latin typeface="Helvetica Neue"/>
                <a:ea typeface="Helvetica Neue"/>
                <a:cs typeface="Helvetica Neue"/>
                <a:sym typeface="Helvetica Neue"/>
              </a:rPr>
              <a:t>couplings (other than top)</a:t>
            </a:r>
          </a:p>
        </p:txBody>
      </p:sp>
      <p:sp>
        <p:nvSpPr>
          <p:cNvPr id="950" name="Shape 950"/>
          <p:cNvSpPr/>
          <p:nvPr/>
        </p:nvSpPr>
        <p:spPr>
          <a:xfrm>
            <a:off x="10756900" y="3314700"/>
            <a:ext cx="1905000" cy="1104900"/>
          </a:xfrm>
          <a:prstGeom prst="rect">
            <a:avLst/>
          </a:prstGeom>
          <a:solidFill>
            <a:srgbClr val="FFFFFF">
              <a:alpha val="89999"/>
            </a:srgbClr>
          </a:solidFill>
          <a:ln w="12700">
            <a:solidFill>
              <a:srgbClr val="FFFFFF">
                <a:alpha val="89999"/>
              </a:srgbClr>
            </a:solidFill>
            <a:miter lim="400000"/>
          </a:ln>
          <a:effectLst>
            <a:outerShdw blurRad="101600" dist="63500" dir="2700000" rotWithShape="0">
              <a:srgbClr val="000000">
                <a:alpha val="75000"/>
              </a:srgbClr>
            </a:outerShdw>
          </a:effectLst>
        </p:spPr>
        <p:txBody>
          <a:bodyPr lIns="0" tIns="0" rIns="0" bIns="0"/>
          <a:lstStyle/>
          <a:p>
            <a:pPr lvl="0">
              <a:buClr>
                <a:srgbClr val="000000"/>
              </a:buClr>
              <a:defRPr sz="3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951" name="Shape 951"/>
          <p:cNvSpPr/>
          <p:nvPr/>
        </p:nvSpPr>
        <p:spPr>
          <a:xfrm>
            <a:off x="10756900" y="1638300"/>
            <a:ext cx="1905000" cy="1168400"/>
          </a:xfrm>
          <a:prstGeom prst="rect">
            <a:avLst/>
          </a:prstGeom>
          <a:solidFill>
            <a:srgbClr val="FFFFFF">
              <a:alpha val="89999"/>
            </a:srgbClr>
          </a:solidFill>
          <a:ln w="12700">
            <a:solidFill>
              <a:srgbClr val="FFFFFF">
                <a:alpha val="89999"/>
              </a:srgbClr>
            </a:solidFill>
            <a:miter lim="400000"/>
          </a:ln>
          <a:effectLst>
            <a:outerShdw blurRad="101600" dist="63500" dir="2700000" rotWithShape="0">
              <a:srgbClr val="000000">
                <a:alpha val="75000"/>
              </a:srgbClr>
            </a:outerShdw>
          </a:effectLst>
        </p:spPr>
        <p:txBody>
          <a:bodyPr lIns="0" tIns="0" rIns="0" bIns="0"/>
          <a:lstStyle/>
          <a:p>
            <a:pPr lvl="0">
              <a:buClr>
                <a:srgbClr val="000000"/>
              </a:buClr>
              <a:defRPr sz="3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952" name="Shape 952"/>
          <p:cNvSpPr/>
          <p:nvPr/>
        </p:nvSpPr>
        <p:spPr>
          <a:xfrm>
            <a:off x="10756900" y="4682914"/>
            <a:ext cx="1905000" cy="1168401"/>
          </a:xfrm>
          <a:prstGeom prst="rect">
            <a:avLst/>
          </a:prstGeom>
          <a:solidFill>
            <a:srgbClr val="FFFFFF">
              <a:alpha val="89999"/>
            </a:srgbClr>
          </a:solidFill>
          <a:ln w="12700">
            <a:solidFill>
              <a:srgbClr val="FFFFFF">
                <a:alpha val="89999"/>
              </a:srgbClr>
            </a:solidFill>
            <a:miter lim="400000"/>
          </a:ln>
          <a:effectLst>
            <a:outerShdw blurRad="101600" dist="63500" dir="2700000" rotWithShape="0">
              <a:srgbClr val="000000">
                <a:alpha val="75000"/>
              </a:srgbClr>
            </a:outerShdw>
          </a:effectLst>
        </p:spPr>
        <p:txBody>
          <a:bodyPr lIns="0" tIns="0" rIns="0" bIns="0"/>
          <a:lstStyle/>
          <a:p>
            <a:pPr lvl="0">
              <a:buClr>
                <a:srgbClr val="000000"/>
              </a:buClr>
              <a:defRPr sz="3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pic>
        <p:nvPicPr>
          <p:cNvPr id="953" name="droppedImage.pdf"/>
          <p:cNvPicPr/>
          <p:nvPr/>
        </p:nvPicPr>
        <p:blipFill>
          <a:blip r:embed="rId2">
            <a:extLst/>
          </a:blip>
          <a:stretch>
            <a:fillRect/>
          </a:stretch>
        </p:blipFill>
        <p:spPr>
          <a:xfrm>
            <a:off x="6985000" y="3979667"/>
            <a:ext cx="2082800" cy="397266"/>
          </a:xfrm>
          <a:prstGeom prst="rect">
            <a:avLst/>
          </a:prstGeom>
          <a:ln w="12700">
            <a:miter lim="400000"/>
          </a:ln>
        </p:spPr>
      </p:pic>
      <p:sp>
        <p:nvSpPr>
          <p:cNvPr id="954" name="Shape 954"/>
          <p:cNvSpPr/>
          <p:nvPr/>
        </p:nvSpPr>
        <p:spPr>
          <a:xfrm>
            <a:off x="10756900" y="7683500"/>
            <a:ext cx="1892300" cy="1143000"/>
          </a:xfrm>
          <a:prstGeom prst="rect">
            <a:avLst/>
          </a:prstGeom>
          <a:solidFill>
            <a:srgbClr val="FFFFFF">
              <a:alpha val="89999"/>
            </a:srgbClr>
          </a:solidFill>
          <a:ln w="12700">
            <a:solidFill>
              <a:srgbClr val="FFFFFF">
                <a:alpha val="89999"/>
              </a:srgbClr>
            </a:solidFill>
            <a:miter lim="400000"/>
          </a:ln>
          <a:effectLst>
            <a:outerShdw blurRad="101600" dist="63500" dir="2700000" rotWithShape="0">
              <a:srgbClr val="000000">
                <a:alpha val="75000"/>
              </a:srgbClr>
            </a:outerShdw>
          </a:effectLst>
        </p:spPr>
        <p:txBody>
          <a:bodyPr lIns="0" tIns="0" rIns="0" bIns="0"/>
          <a:lstStyle/>
          <a:p>
            <a:pPr lvl="0">
              <a:buClr>
                <a:srgbClr val="000000"/>
              </a:buClr>
              <a:defRPr sz="3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955" name="Shape 955"/>
          <p:cNvSpPr/>
          <p:nvPr/>
        </p:nvSpPr>
        <p:spPr>
          <a:xfrm>
            <a:off x="10769600" y="6019800"/>
            <a:ext cx="1892300" cy="1409700"/>
          </a:xfrm>
          <a:prstGeom prst="rect">
            <a:avLst/>
          </a:prstGeom>
          <a:solidFill>
            <a:srgbClr val="FFFFFF">
              <a:alpha val="90000"/>
            </a:srgbClr>
          </a:solidFill>
          <a:ln w="12700">
            <a:solidFill>
              <a:srgbClr val="FFFFFF">
                <a:alpha val="90000"/>
              </a:srgbClr>
            </a:solidFill>
            <a:miter lim="400000"/>
          </a:ln>
          <a:effectLst>
            <a:outerShdw blurRad="101600" dist="63500" dir="2700000" rotWithShape="0">
              <a:srgbClr val="000000">
                <a:alpha val="75000"/>
              </a:srgbClr>
            </a:outerShdw>
          </a:effectLst>
        </p:spPr>
        <p:txBody>
          <a:bodyPr lIns="38100" tIns="38100" rIns="38100" bIns="38100" anchor="ctr"/>
          <a:lstStyle/>
          <a:p>
            <a:pPr lvl="0">
              <a:lnSpc>
                <a:spcPts val="4500"/>
              </a:lnSpc>
              <a:tabLst>
                <a:tab pos="825500" algn="l"/>
              </a:tabLst>
              <a:defRPr sz="3800">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a:p>
        </p:txBody>
      </p:sp>
      <p:pic>
        <p:nvPicPr>
          <p:cNvPr id="956" name="-e+eZZHH.pdf"/>
          <p:cNvPicPr/>
          <p:nvPr/>
        </p:nvPicPr>
        <p:blipFill>
          <a:blip r:embed="rId3">
            <a:extLst/>
          </a:blip>
          <a:stretch>
            <a:fillRect/>
          </a:stretch>
        </p:blipFill>
        <p:spPr>
          <a:xfrm>
            <a:off x="10960100" y="6032500"/>
            <a:ext cx="1473200" cy="1371600"/>
          </a:xfrm>
          <a:prstGeom prst="rect">
            <a:avLst/>
          </a:prstGeom>
          <a:ln w="12700">
            <a:miter lim="400000"/>
          </a:ln>
        </p:spPr>
      </p:pic>
      <p:pic>
        <p:nvPicPr>
          <p:cNvPr id="957" name="-e+e-ttH.pdf"/>
          <p:cNvPicPr/>
          <p:nvPr/>
        </p:nvPicPr>
        <p:blipFill>
          <a:blip r:embed="rId4">
            <a:extLst/>
          </a:blip>
          <a:stretch>
            <a:fillRect/>
          </a:stretch>
        </p:blipFill>
        <p:spPr>
          <a:xfrm>
            <a:off x="10972800" y="7734300"/>
            <a:ext cx="1511300" cy="1079500"/>
          </a:xfrm>
          <a:prstGeom prst="rect">
            <a:avLst/>
          </a:prstGeom>
          <a:ln w="12700">
            <a:miter lim="400000"/>
          </a:ln>
        </p:spPr>
      </p:pic>
      <p:pic>
        <p:nvPicPr>
          <p:cNvPr id="958" name="-e+e-ttH.pdf"/>
          <p:cNvPicPr/>
          <p:nvPr/>
        </p:nvPicPr>
        <p:blipFill>
          <a:blip r:embed="rId5">
            <a:extLst/>
          </a:blip>
          <a:stretch>
            <a:fillRect/>
          </a:stretch>
        </p:blipFill>
        <p:spPr>
          <a:xfrm>
            <a:off x="10934700" y="3352800"/>
            <a:ext cx="1574800" cy="1041400"/>
          </a:xfrm>
          <a:prstGeom prst="rect">
            <a:avLst/>
          </a:prstGeom>
          <a:ln w="12700">
            <a:miter lim="400000"/>
          </a:ln>
        </p:spPr>
      </p:pic>
      <p:pic>
        <p:nvPicPr>
          <p:cNvPr id="959" name="-ννWWH-e+e.pdf"/>
          <p:cNvPicPr/>
          <p:nvPr/>
        </p:nvPicPr>
        <p:blipFill>
          <a:blip r:embed="rId6">
            <a:extLst/>
          </a:blip>
          <a:stretch>
            <a:fillRect/>
          </a:stretch>
        </p:blipFill>
        <p:spPr>
          <a:xfrm>
            <a:off x="10998200" y="4622800"/>
            <a:ext cx="1435100" cy="1231900"/>
          </a:xfrm>
          <a:prstGeom prst="rect">
            <a:avLst/>
          </a:prstGeom>
          <a:ln w="12700">
            <a:miter lim="400000"/>
          </a:ln>
        </p:spPr>
      </p:pic>
      <p:pic>
        <p:nvPicPr>
          <p:cNvPr id="960" name="ZZ-e+eH.pdf"/>
          <p:cNvPicPr/>
          <p:nvPr/>
        </p:nvPicPr>
        <p:blipFill>
          <a:blip r:embed="rId7">
            <a:extLst/>
          </a:blip>
          <a:stretch>
            <a:fillRect/>
          </a:stretch>
        </p:blipFill>
        <p:spPr>
          <a:xfrm>
            <a:off x="11074400" y="1778000"/>
            <a:ext cx="1320800" cy="939800"/>
          </a:xfrm>
          <a:prstGeom prst="rect">
            <a:avLst/>
          </a:prstGeom>
          <a:ln w="12700">
            <a:miter lim="400000"/>
          </a:ln>
        </p:spPr>
      </p:pic>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 name="Shape 962"/>
          <p:cNvSpPr/>
          <p:nvPr/>
        </p:nvSpPr>
        <p:spPr>
          <a:xfrm>
            <a:off x="8978010" y="4621516"/>
            <a:ext cx="735932" cy="51353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66"/>
          </a:solidFill>
          <a:ln w="12700">
            <a:miter lim="400000"/>
          </a:ln>
        </p:spPr>
        <p:txBody>
          <a:bodyPr lIns="65023" tIns="65023" rIns="65023" bIns="65023" anchor="ctr"/>
          <a:lstStyle/>
          <a:p>
            <a:pPr lvl="0" defTabSz="457200">
              <a:defRPr sz="2400">
                <a:latin typeface="Arial"/>
                <a:ea typeface="Arial"/>
                <a:cs typeface="Arial"/>
                <a:sym typeface="Arial"/>
              </a:defRPr>
            </a:pPr>
            <a:endParaRPr/>
          </a:p>
        </p:txBody>
      </p:sp>
      <p:sp>
        <p:nvSpPr>
          <p:cNvPr id="963" name="Shape 963"/>
          <p:cNvSpPr/>
          <p:nvPr/>
        </p:nvSpPr>
        <p:spPr>
          <a:xfrm>
            <a:off x="9046278" y="6704455"/>
            <a:ext cx="635117" cy="58902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66"/>
          </a:solidFill>
          <a:ln w="12700">
            <a:miter lim="400000"/>
          </a:ln>
        </p:spPr>
        <p:txBody>
          <a:bodyPr lIns="65023" tIns="65023" rIns="65023" bIns="65023" anchor="ctr"/>
          <a:lstStyle/>
          <a:p>
            <a:pPr lvl="0" defTabSz="457200">
              <a:defRPr sz="2400">
                <a:latin typeface="Arial"/>
                <a:ea typeface="Arial"/>
                <a:cs typeface="Arial"/>
                <a:sym typeface="Arial"/>
              </a:defRPr>
            </a:pPr>
            <a:endParaRPr/>
          </a:p>
        </p:txBody>
      </p:sp>
      <p:sp>
        <p:nvSpPr>
          <p:cNvPr id="964" name="Shape 964"/>
          <p:cNvSpPr>
            <a:spLocks noGrp="1"/>
          </p:cNvSpPr>
          <p:nvPr>
            <p:ph type="title"/>
          </p:nvPr>
        </p:nvSpPr>
        <p:spPr>
          <a:xfrm>
            <a:off x="-1" y="1"/>
            <a:ext cx="13004801" cy="800907"/>
          </a:xfrm>
          <a:prstGeom prst="rect">
            <a:avLst/>
          </a:prstGeom>
        </p:spPr>
        <p:txBody>
          <a:bodyPr>
            <a:normAutofit fontScale="90000"/>
          </a:bodyPr>
          <a:lstStyle>
            <a:lvl1pPr defTabSz="425195">
              <a:defRPr sz="4650"/>
            </a:lvl1pPr>
          </a:lstStyle>
          <a:p>
            <a:pPr lvl="0">
              <a:defRPr sz="1800" b="0">
                <a:solidFill>
                  <a:srgbClr val="000000"/>
                </a:solidFill>
              </a:defRPr>
            </a:pPr>
            <a:r>
              <a:rPr sz="4650" b="1">
                <a:solidFill>
                  <a:srgbClr val="000090"/>
                </a:solidFill>
              </a:rPr>
              <a:t>Deviation in Higgs Couplings</a:t>
            </a:r>
          </a:p>
        </p:txBody>
      </p:sp>
      <p:sp>
        <p:nvSpPr>
          <p:cNvPr id="965" name="Shape 965"/>
          <p:cNvSpPr/>
          <p:nvPr/>
        </p:nvSpPr>
        <p:spPr>
          <a:xfrm flipV="1">
            <a:off x="909007" y="2357596"/>
            <a:ext cx="1" cy="5532746"/>
          </a:xfrm>
          <a:prstGeom prst="line">
            <a:avLst/>
          </a:prstGeom>
          <a:ln w="50800">
            <a:solidFill/>
            <a:tailEnd type="triangle"/>
          </a:ln>
        </p:spPr>
        <p:txBody>
          <a:bodyPr lIns="65023" tIns="65023" rIns="65023" bIns="65023"/>
          <a:lstStyle/>
          <a:p>
            <a:pPr lvl="0" algn="l" defTabSz="457200">
              <a:defRPr sz="1600">
                <a:latin typeface="Helvetica"/>
                <a:ea typeface="Helvetica"/>
                <a:cs typeface="Helvetica"/>
                <a:sym typeface="Helvetica"/>
              </a:defRPr>
            </a:pPr>
            <a:endParaRPr/>
          </a:p>
        </p:txBody>
      </p:sp>
      <p:sp>
        <p:nvSpPr>
          <p:cNvPr id="966" name="Shape 966"/>
          <p:cNvSpPr/>
          <p:nvPr/>
        </p:nvSpPr>
        <p:spPr>
          <a:xfrm>
            <a:off x="504042" y="1701006"/>
            <a:ext cx="1174388" cy="61122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3400">
                <a:latin typeface="Arial"/>
                <a:ea typeface="Arial"/>
                <a:cs typeface="Arial"/>
                <a:sym typeface="Arial"/>
              </a:defRPr>
            </a:lvl1pPr>
          </a:lstStyle>
          <a:p>
            <a:pPr lvl="0">
              <a:defRPr sz="1800"/>
            </a:pPr>
            <a:r>
              <a:rPr sz="3400"/>
              <a:t>mass</a:t>
            </a:r>
          </a:p>
        </p:txBody>
      </p:sp>
      <p:sp>
        <p:nvSpPr>
          <p:cNvPr id="967" name="Shape 967"/>
          <p:cNvSpPr/>
          <p:nvPr/>
        </p:nvSpPr>
        <p:spPr>
          <a:xfrm>
            <a:off x="638068" y="3821584"/>
            <a:ext cx="520193" cy="1"/>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endParaRPr/>
          </a:p>
        </p:txBody>
      </p:sp>
      <p:sp>
        <p:nvSpPr>
          <p:cNvPr id="968" name="Shape 968"/>
          <p:cNvSpPr/>
          <p:nvPr/>
        </p:nvSpPr>
        <p:spPr>
          <a:xfrm>
            <a:off x="638068" y="6966315"/>
            <a:ext cx="520193" cy="1"/>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endParaRPr/>
          </a:p>
        </p:txBody>
      </p:sp>
      <p:sp>
        <p:nvSpPr>
          <p:cNvPr id="969" name="Shape 969"/>
          <p:cNvSpPr/>
          <p:nvPr/>
        </p:nvSpPr>
        <p:spPr>
          <a:xfrm>
            <a:off x="1278040" y="6638018"/>
            <a:ext cx="662539" cy="669135"/>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3400">
                <a:latin typeface="Arial"/>
                <a:ea typeface="Arial"/>
                <a:cs typeface="Arial"/>
                <a:sym typeface="Arial"/>
              </a:rPr>
              <a:t>m</a:t>
            </a:r>
            <a:r>
              <a:rPr sz="3400" baseline="-19411">
                <a:latin typeface="Arial"/>
                <a:ea typeface="Arial"/>
                <a:cs typeface="Arial"/>
                <a:sym typeface="Arial"/>
              </a:rPr>
              <a:t>h</a:t>
            </a:r>
          </a:p>
        </p:txBody>
      </p:sp>
      <p:sp>
        <p:nvSpPr>
          <p:cNvPr id="970" name="Shape 970"/>
          <p:cNvSpPr/>
          <p:nvPr/>
        </p:nvSpPr>
        <p:spPr>
          <a:xfrm>
            <a:off x="1278040" y="3493289"/>
            <a:ext cx="694446" cy="669135"/>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3400">
                <a:latin typeface="Arial"/>
                <a:ea typeface="Arial"/>
                <a:cs typeface="Arial"/>
                <a:sym typeface="Arial"/>
              </a:rPr>
              <a:t>m</a:t>
            </a:r>
            <a:r>
              <a:rPr sz="3400" baseline="-19411">
                <a:latin typeface="Arial"/>
                <a:ea typeface="Arial"/>
                <a:cs typeface="Arial"/>
                <a:sym typeface="Arial"/>
              </a:rPr>
              <a:t>A</a:t>
            </a:r>
          </a:p>
        </p:txBody>
      </p:sp>
      <p:sp>
        <p:nvSpPr>
          <p:cNvPr id="971" name="Shape 971"/>
          <p:cNvSpPr/>
          <p:nvPr/>
        </p:nvSpPr>
        <p:spPr>
          <a:xfrm>
            <a:off x="2665850" y="1177506"/>
            <a:ext cx="8303613" cy="1000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defTabSz="1300480">
              <a:lnSpc>
                <a:spcPct val="90000"/>
              </a:lnSpc>
              <a:defRPr sz="1800"/>
            </a:pPr>
            <a:r>
              <a:rPr sz="3600" b="1" i="1">
                <a:solidFill>
                  <a:srgbClr val="660066"/>
                </a:solidFill>
                <a:latin typeface="Arial"/>
                <a:ea typeface="Arial"/>
                <a:cs typeface="Arial"/>
                <a:sym typeface="Arial"/>
              </a:rPr>
              <a:t>The size of the deviation depends on </a:t>
            </a:r>
          </a:p>
          <a:p>
            <a:pPr lvl="0" algn="l" defTabSz="1300480">
              <a:lnSpc>
                <a:spcPct val="90000"/>
              </a:lnSpc>
              <a:defRPr sz="1800"/>
            </a:pPr>
            <a:r>
              <a:rPr sz="3600" b="1" i="1">
                <a:solidFill>
                  <a:srgbClr val="660066"/>
                </a:solidFill>
                <a:latin typeface="Arial"/>
                <a:ea typeface="Arial"/>
                <a:cs typeface="Arial"/>
                <a:sym typeface="Arial"/>
              </a:rPr>
              <a:t>the scale of new physics.</a:t>
            </a:r>
          </a:p>
        </p:txBody>
      </p:sp>
      <p:pic>
        <p:nvPicPr>
          <p:cNvPr id="972" name="image9.png" descr="latex-image-1.pdf"/>
          <p:cNvPicPr/>
          <p:nvPr/>
        </p:nvPicPr>
        <p:blipFill>
          <a:blip r:embed="rId2">
            <a:extLst/>
          </a:blip>
          <a:stretch>
            <a:fillRect/>
          </a:stretch>
        </p:blipFill>
        <p:spPr>
          <a:xfrm>
            <a:off x="3778436" y="4035967"/>
            <a:ext cx="6538079" cy="983329"/>
          </a:xfrm>
          <a:prstGeom prst="rect">
            <a:avLst/>
          </a:prstGeom>
          <a:ln w="12700">
            <a:miter lim="400000"/>
          </a:ln>
        </p:spPr>
      </p:pic>
      <p:sp>
        <p:nvSpPr>
          <p:cNvPr id="973" name="Shape 973"/>
          <p:cNvSpPr/>
          <p:nvPr/>
        </p:nvSpPr>
        <p:spPr>
          <a:xfrm>
            <a:off x="1425298" y="8089837"/>
            <a:ext cx="10616592" cy="882078"/>
          </a:xfrm>
          <a:prstGeom prst="rect">
            <a:avLst/>
          </a:prstGeom>
          <a:ln w="50800">
            <a:solidFill>
              <a:srgbClr val="FF0000"/>
            </a:solidFill>
            <a:miter/>
          </a:ln>
          <a:extLst>
            <a:ext uri="{C572A759-6A51-4108-AA02-DFA0A04FC94B}">
              <ma14:wrappingTextBoxFlag xmlns:ma14="http://schemas.microsoft.com/office/mac/drawingml/2011/main" val="1"/>
            </a:ext>
          </a:extLst>
        </p:spPr>
        <p:txBody>
          <a:bodyPr lIns="65023" tIns="65023" rIns="65023" bIns="65023">
            <a:spAutoFit/>
          </a:bodyPr>
          <a:lstStyle/>
          <a:p>
            <a:pPr lvl="0" defTabSz="1300480">
              <a:defRPr sz="1800"/>
            </a:pPr>
            <a:r>
              <a:rPr sz="2400">
                <a:solidFill>
                  <a:srgbClr val="FF0000"/>
                </a:solidFill>
                <a:latin typeface="Arial"/>
                <a:ea typeface="Arial"/>
                <a:cs typeface="Arial"/>
                <a:sym typeface="Arial"/>
              </a:rPr>
              <a:t>New physics at 1 TeV gives only </a:t>
            </a:r>
            <a:r>
              <a:rPr sz="2400" b="1" i="1">
                <a:solidFill>
                  <a:srgbClr val="FF0000"/>
                </a:solidFill>
                <a:latin typeface="Arial"/>
                <a:ea typeface="Arial"/>
                <a:cs typeface="Arial"/>
                <a:sym typeface="Arial"/>
              </a:rPr>
              <a:t>a few percent</a:t>
            </a:r>
            <a:r>
              <a:rPr sz="2400">
                <a:solidFill>
                  <a:srgbClr val="FF0000"/>
                </a:solidFill>
                <a:latin typeface="Arial"/>
                <a:ea typeface="Arial"/>
                <a:cs typeface="Arial"/>
                <a:sym typeface="Arial"/>
              </a:rPr>
              <a:t> deviation.  </a:t>
            </a:r>
          </a:p>
          <a:p>
            <a:pPr lvl="0" defTabSz="1300480">
              <a:defRPr sz="1800"/>
            </a:pPr>
            <a:r>
              <a:rPr sz="2400">
                <a:solidFill>
                  <a:srgbClr val="FF0000"/>
                </a:solidFill>
                <a:latin typeface="Arial"/>
                <a:ea typeface="Arial"/>
                <a:cs typeface="Arial"/>
                <a:sym typeface="Arial"/>
              </a:rPr>
              <a:t>We </a:t>
            </a:r>
            <a:r>
              <a:rPr sz="2400" b="1" i="1">
                <a:solidFill>
                  <a:srgbClr val="FF0000"/>
                </a:solidFill>
                <a:latin typeface="Arial"/>
                <a:ea typeface="Arial"/>
                <a:cs typeface="Arial"/>
                <a:sym typeface="Arial"/>
              </a:rPr>
              <a:t>need a %-level precision</a:t>
            </a:r>
            <a:r>
              <a:rPr sz="2400">
                <a:solidFill>
                  <a:srgbClr val="FF0000"/>
                </a:solidFill>
                <a:latin typeface="Arial"/>
                <a:ea typeface="Arial"/>
                <a:cs typeface="Arial"/>
                <a:sym typeface="Arial"/>
              </a:rPr>
              <a:t> to see such a deviation → </a:t>
            </a:r>
            <a:r>
              <a:rPr sz="2400" b="1" i="1">
                <a:solidFill>
                  <a:srgbClr val="FF0000"/>
                </a:solidFill>
                <a:latin typeface="Arial"/>
                <a:ea typeface="Arial"/>
                <a:cs typeface="Arial"/>
                <a:sym typeface="Arial"/>
              </a:rPr>
              <a:t>ILC</a:t>
            </a:r>
            <a:r>
              <a:rPr sz="2400">
                <a:solidFill>
                  <a:srgbClr val="FF0000"/>
                </a:solidFill>
                <a:latin typeface="Arial"/>
                <a:ea typeface="Arial"/>
                <a:cs typeface="Arial"/>
                <a:sym typeface="Arial"/>
              </a:rPr>
              <a:t> </a:t>
            </a:r>
          </a:p>
        </p:txBody>
      </p:sp>
      <p:sp>
        <p:nvSpPr>
          <p:cNvPr id="974" name="Shape 974"/>
          <p:cNvSpPr/>
          <p:nvPr/>
        </p:nvSpPr>
        <p:spPr>
          <a:xfrm flipH="1">
            <a:off x="1511482" y="4353945"/>
            <a:ext cx="220171" cy="2284074"/>
          </a:xfrm>
          <a:custGeom>
            <a:avLst/>
            <a:gdLst/>
            <a:ahLst/>
            <a:cxnLst>
              <a:cxn ang="0">
                <a:pos x="wd2" y="hd2"/>
              </a:cxn>
              <a:cxn ang="5400000">
                <a:pos x="wd2" y="hd2"/>
              </a:cxn>
              <a:cxn ang="10800000">
                <a:pos x="wd2" y="hd2"/>
              </a:cxn>
              <a:cxn ang="16200000">
                <a:pos x="wd2" y="hd2"/>
              </a:cxn>
            </a:cxnLst>
            <a:rect l="0" t="0" r="r" b="b"/>
            <a:pathLst>
              <a:path w="21600" h="21600" extrusionOk="0">
                <a:moveTo>
                  <a:pt x="0" y="20559"/>
                </a:moveTo>
                <a:lnTo>
                  <a:pt x="5400" y="20559"/>
                </a:lnTo>
                <a:lnTo>
                  <a:pt x="5400" y="0"/>
                </a:lnTo>
                <a:lnTo>
                  <a:pt x="16200" y="0"/>
                </a:lnTo>
                <a:lnTo>
                  <a:pt x="16200" y="20559"/>
                </a:lnTo>
                <a:lnTo>
                  <a:pt x="21600" y="20559"/>
                </a:lnTo>
                <a:lnTo>
                  <a:pt x="10800" y="21600"/>
                </a:lnTo>
                <a:close/>
              </a:path>
            </a:pathLst>
          </a:custGeom>
          <a:solidFill>
            <a:srgbClr val="FF0000"/>
          </a:solidFill>
          <a:ln w="12700">
            <a:miter lim="400000"/>
          </a:ln>
        </p:spPr>
        <p:txBody>
          <a:bodyPr lIns="65023" tIns="65023" rIns="65023" bIns="65023" anchor="ctr"/>
          <a:lstStyle/>
          <a:p>
            <a:pPr lvl="0" defTabSz="457200">
              <a:defRPr sz="2400">
                <a:latin typeface="Calibri"/>
                <a:ea typeface="Calibri"/>
                <a:cs typeface="Calibri"/>
                <a:sym typeface="Calibri"/>
              </a:defRPr>
            </a:pPr>
            <a:endParaRPr/>
          </a:p>
        </p:txBody>
      </p:sp>
      <p:sp>
        <p:nvSpPr>
          <p:cNvPr id="975" name="Shape 975"/>
          <p:cNvSpPr>
            <a:spLocks noGrp="1"/>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fld id="{86CB4B4D-7CA3-9044-876B-883B54F8677D}" type="slidenum">
              <a:t>26</a:t>
            </a:fld>
            <a:endParaRPr/>
          </a:p>
        </p:txBody>
      </p:sp>
      <p:sp>
        <p:nvSpPr>
          <p:cNvPr id="976" name="Shape 976"/>
          <p:cNvSpPr/>
          <p:nvPr/>
        </p:nvSpPr>
        <p:spPr>
          <a:xfrm>
            <a:off x="2668487" y="3360490"/>
            <a:ext cx="8298339" cy="3456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defTabSz="1300480">
              <a:defRPr sz="1800"/>
            </a:pPr>
            <a:r>
              <a:rPr sz="2400" u="sng">
                <a:latin typeface="Arial"/>
                <a:ea typeface="Arial"/>
                <a:cs typeface="Arial"/>
                <a:sym typeface="Arial"/>
              </a:rPr>
              <a:t>Example 1:</a:t>
            </a:r>
            <a:r>
              <a:rPr sz="2400">
                <a:latin typeface="Arial"/>
                <a:ea typeface="Arial"/>
                <a:cs typeface="Arial"/>
                <a:sym typeface="Arial"/>
              </a:rPr>
              <a:t> MSSM (tanβ=5, radiative correction factor ≈ 1)</a:t>
            </a:r>
          </a:p>
        </p:txBody>
      </p:sp>
      <p:sp>
        <p:nvSpPr>
          <p:cNvPr id="977" name="Shape 977"/>
          <p:cNvSpPr/>
          <p:nvPr/>
        </p:nvSpPr>
        <p:spPr>
          <a:xfrm>
            <a:off x="2668487" y="5523269"/>
            <a:ext cx="8298339" cy="34563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defTabSz="1300480">
              <a:defRPr sz="1800"/>
            </a:pPr>
            <a:r>
              <a:rPr sz="2400" u="sng">
                <a:latin typeface="Arial"/>
                <a:ea typeface="Arial"/>
                <a:cs typeface="Arial"/>
                <a:sym typeface="Arial"/>
              </a:rPr>
              <a:t>Example 2:</a:t>
            </a:r>
            <a:r>
              <a:rPr sz="2400">
                <a:latin typeface="Arial"/>
                <a:ea typeface="Arial"/>
                <a:cs typeface="Arial"/>
                <a:sym typeface="Arial"/>
              </a:rPr>
              <a:t> Minimal Composite Higgs Model</a:t>
            </a:r>
          </a:p>
        </p:txBody>
      </p:sp>
      <p:pic>
        <p:nvPicPr>
          <p:cNvPr id="978" name="image10.png" descr="latex-image-1.pdf"/>
          <p:cNvPicPr/>
          <p:nvPr/>
        </p:nvPicPr>
        <p:blipFill>
          <a:blip r:embed="rId3">
            <a:extLst/>
          </a:blip>
          <a:stretch>
            <a:fillRect/>
          </a:stretch>
        </p:blipFill>
        <p:spPr>
          <a:xfrm>
            <a:off x="5145214" y="6195919"/>
            <a:ext cx="5173145" cy="988366"/>
          </a:xfrm>
          <a:prstGeom prst="rect">
            <a:avLst/>
          </a:prstGeom>
          <a:ln w="12700">
            <a:miter lim="400000"/>
          </a:ln>
        </p:spPr>
      </p:pic>
      <p:sp>
        <p:nvSpPr>
          <p:cNvPr id="979" name="Shape 979"/>
          <p:cNvSpPr/>
          <p:nvPr/>
        </p:nvSpPr>
        <p:spPr>
          <a:xfrm>
            <a:off x="9927196" y="4960981"/>
            <a:ext cx="2632941"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latin typeface="Arial"/>
                <a:ea typeface="Arial"/>
                <a:cs typeface="Arial"/>
                <a:sym typeface="Arial"/>
              </a:defRPr>
            </a:lvl1pPr>
          </a:lstStyle>
          <a:p>
            <a:pPr lvl="0">
              <a:defRPr sz="1800"/>
            </a:pPr>
            <a:r>
              <a:rPr sz="2400"/>
              <a:t>heavy Higgs mass</a:t>
            </a:r>
          </a:p>
        </p:txBody>
      </p:sp>
      <p:sp>
        <p:nvSpPr>
          <p:cNvPr id="980" name="Shape 980"/>
          <p:cNvSpPr/>
          <p:nvPr/>
        </p:nvSpPr>
        <p:spPr>
          <a:xfrm>
            <a:off x="9927196" y="7294609"/>
            <a:ext cx="2328141"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latin typeface="Arial"/>
                <a:ea typeface="Arial"/>
                <a:cs typeface="Arial"/>
                <a:sym typeface="Arial"/>
              </a:defRPr>
            </a:lvl1pPr>
          </a:lstStyle>
          <a:p>
            <a:pPr lvl="0">
              <a:defRPr sz="1800"/>
            </a:pPr>
            <a:r>
              <a:rPr sz="2400"/>
              <a:t>composite scale</a:t>
            </a:r>
          </a:p>
        </p:txBody>
      </p:sp>
      <p:sp>
        <p:nvSpPr>
          <p:cNvPr id="981" name="Shape 981"/>
          <p:cNvSpPr/>
          <p:nvPr/>
        </p:nvSpPr>
        <p:spPr>
          <a:xfrm>
            <a:off x="2895669" y="2431812"/>
            <a:ext cx="8303613" cy="558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1300480">
              <a:lnSpc>
                <a:spcPct val="90000"/>
              </a:lnSpc>
              <a:defRPr b="1" i="1">
                <a:solidFill>
                  <a:srgbClr val="FF2C79"/>
                </a:solidFill>
                <a:latin typeface="Calibri"/>
                <a:ea typeface="Calibri"/>
                <a:cs typeface="Calibri"/>
                <a:sym typeface="Calibri"/>
              </a:defRPr>
            </a:lvl1pPr>
          </a:lstStyle>
          <a:p>
            <a:pPr lvl="0">
              <a:defRPr sz="1800" b="0" i="0">
                <a:solidFill>
                  <a:srgbClr val="000000"/>
                </a:solidFill>
              </a:defRPr>
            </a:pPr>
            <a:r>
              <a:rPr sz="3600" b="1" i="1">
                <a:solidFill>
                  <a:srgbClr val="FF2C79"/>
                </a:solidFill>
              </a:rPr>
              <a:t>Decoupling Theorem: Λ↑ → SM</a:t>
            </a:r>
          </a:p>
        </p:txBody>
      </p:sp>
    </p:spTree>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 name="Shape 996"/>
          <p:cNvSpPr/>
          <p:nvPr/>
        </p:nvSpPr>
        <p:spPr>
          <a:xfrm>
            <a:off x="635000" y="1511300"/>
            <a:ext cx="11734800" cy="7239001"/>
          </a:xfrm>
          <a:prstGeom prst="rect">
            <a:avLst/>
          </a:prstGeom>
          <a:solidFill>
            <a:srgbClr val="C6E6E9"/>
          </a:solidFill>
          <a:ln w="3175">
            <a:solidFill>
              <a:srgbClr val="C2E2E5"/>
            </a:solidFill>
            <a:miter lim="400000"/>
          </a:ln>
          <a:effectLst>
            <a:outerShdw blurRad="12700" dir="5400000" rotWithShape="0">
              <a:srgbClr val="929292">
                <a:alpha val="34997"/>
              </a:srgbClr>
            </a:outerShdw>
          </a:effectLst>
        </p:spPr>
        <p:txBody>
          <a:bodyPr lIns="0" tIns="0" rIns="0" bIns="0" anchor="ctr"/>
          <a:lstStyle/>
          <a:p>
            <a:pPr marL="57799" marR="57799" lvl="0" algn="l" defTabSz="1842346">
              <a:defRPr sz="2800">
                <a:uFill>
                  <a:solidFill/>
                </a:uFill>
                <a:latin typeface="Helvetica Neue"/>
                <a:ea typeface="Helvetica Neue"/>
                <a:cs typeface="Helvetica Neue"/>
                <a:sym typeface="Helvetica Neue"/>
              </a:defRPr>
            </a:pPr>
            <a:endParaRPr/>
          </a:p>
        </p:txBody>
      </p:sp>
      <p:pic>
        <p:nvPicPr>
          <p:cNvPr id="997" name="higgs_xsec_P-08_03_mh125_250.png"/>
          <p:cNvPicPr/>
          <p:nvPr/>
        </p:nvPicPr>
        <p:blipFill>
          <a:blip r:embed="rId2">
            <a:extLst/>
          </a:blip>
          <a:stretch>
            <a:fillRect/>
          </a:stretch>
        </p:blipFill>
        <p:spPr>
          <a:xfrm rot="5400000">
            <a:off x="1002168" y="1995031"/>
            <a:ext cx="5653763" cy="5892801"/>
          </a:xfrm>
          <a:prstGeom prst="rect">
            <a:avLst/>
          </a:prstGeom>
          <a:ln w="12700">
            <a:miter lim="400000"/>
          </a:ln>
        </p:spPr>
      </p:pic>
      <p:sp>
        <p:nvSpPr>
          <p:cNvPr id="998" name="Shape 998"/>
          <p:cNvSpPr/>
          <p:nvPr/>
        </p:nvSpPr>
        <p:spPr>
          <a:xfrm>
            <a:off x="1267743" y="53340"/>
            <a:ext cx="10452101" cy="1803401"/>
          </a:xfrm>
          <a:prstGeom prst="rect">
            <a:avLst/>
          </a:prstGeom>
          <a:ln w="12700">
            <a:miter lim="400000"/>
          </a:ln>
          <a:effectLst>
            <a:outerShdw blurRad="25400" dist="12700" dir="2700000" rotWithShape="0">
              <a:srgbClr val="000000">
                <a:alpha val="42999"/>
              </a:srgbClr>
            </a:outerShdw>
          </a:effectLst>
          <a:extLst>
            <a:ext uri="{C572A759-6A51-4108-AA02-DFA0A04FC94B}">
              <ma14:wrappingTextBoxFlag xmlns:ma14="http://schemas.microsoft.com/office/mac/drawingml/2011/main" val="1"/>
            </a:ext>
          </a:extLst>
        </p:spPr>
        <p:txBody>
          <a:bodyPr lIns="0" tIns="0" rIns="0" bIns="0" anchor="ctr"/>
          <a:lstStyle/>
          <a:p>
            <a:pPr lvl="0" defTabSz="830862">
              <a:buClr>
                <a:srgbClr val="FFFED5"/>
              </a:buClr>
              <a:buFont typeface="Tahoma"/>
              <a:defRPr sz="1800"/>
            </a:pPr>
            <a:r>
              <a:rPr sz="4800">
                <a:solidFill>
                  <a:srgbClr val="2E467F"/>
                </a:solidFill>
                <a:latin typeface="Helvetica Neue"/>
                <a:ea typeface="Helvetica Neue"/>
                <a:cs typeface="Helvetica Neue"/>
                <a:sym typeface="Helvetica Neue"/>
              </a:rPr>
              <a:t>Main Production Processes</a:t>
            </a:r>
            <a:br>
              <a:rPr sz="4800">
                <a:solidFill>
                  <a:srgbClr val="2E467F"/>
                </a:solidFill>
                <a:latin typeface="Helvetica Neue"/>
                <a:ea typeface="Helvetica Neue"/>
                <a:cs typeface="Helvetica Neue"/>
                <a:sym typeface="Helvetica Neue"/>
              </a:rPr>
            </a:br>
            <a:r>
              <a:rPr sz="2800">
                <a:solidFill>
                  <a:srgbClr val="2E467F"/>
                </a:solidFill>
                <a:latin typeface="Helvetica Neue"/>
                <a:ea typeface="Helvetica Neue"/>
                <a:cs typeface="Helvetica Neue"/>
                <a:sym typeface="Helvetica Neue"/>
              </a:rPr>
              <a:t>Single Higgs Production</a:t>
            </a:r>
            <a:br>
              <a:rPr sz="2800">
                <a:solidFill>
                  <a:srgbClr val="2E467F"/>
                </a:solidFill>
                <a:latin typeface="Helvetica Neue"/>
                <a:ea typeface="Helvetica Neue"/>
                <a:cs typeface="Helvetica Neue"/>
                <a:sym typeface="Helvetica Neue"/>
              </a:rPr>
            </a:br>
            <a:endParaRPr sz="2800">
              <a:solidFill>
                <a:srgbClr val="2E467F"/>
              </a:solidFill>
              <a:latin typeface="Helvetica Neue"/>
              <a:ea typeface="Helvetica Neue"/>
              <a:cs typeface="Helvetica Neue"/>
              <a:sym typeface="Helvetica Neue"/>
            </a:endParaRPr>
          </a:p>
        </p:txBody>
      </p:sp>
      <p:sp>
        <p:nvSpPr>
          <p:cNvPr id="999" name="Shape 999"/>
          <p:cNvSpPr/>
          <p:nvPr/>
        </p:nvSpPr>
        <p:spPr>
          <a:xfrm rot="16200000">
            <a:off x="2451099" y="7112000"/>
            <a:ext cx="368301" cy="419100"/>
          </a:xfrm>
          <a:prstGeom prst="rightArrow">
            <a:avLst>
              <a:gd name="adj1" fmla="val 32000"/>
              <a:gd name="adj2" fmla="val 151724"/>
            </a:avLst>
          </a:prstGeom>
          <a:solidFill>
            <a:srgbClr val="FF2600"/>
          </a:solidFill>
          <a:ln w="3175">
            <a:solidFill>
              <a:srgbClr val="FFFFFF"/>
            </a:solidFill>
            <a:round/>
          </a:ln>
          <a:effectLst>
            <a:outerShdw blurRad="12700" dir="5400000" rotWithShape="0">
              <a:srgbClr val="929292">
                <a:alpha val="34997"/>
              </a:srgbClr>
            </a:outerShdw>
          </a:effectLst>
        </p:spPr>
        <p:txBody>
          <a:bodyPr lIns="0" tIns="0" rIns="0" bIns="0" anchor="ctr"/>
          <a:lstStyle/>
          <a:p>
            <a:pPr marL="57799" marR="57799" lvl="0" algn="l" defTabSz="1842346">
              <a:defRPr sz="2400">
                <a:solidFill>
                  <a:srgbClr val="FFFFFF"/>
                </a:solidFill>
                <a:uFill>
                  <a:solidFill>
                    <a:srgbClr val="FFFFFF"/>
                  </a:solidFill>
                </a:uFill>
                <a:latin typeface="Helvetica Neue"/>
                <a:ea typeface="Helvetica Neue"/>
                <a:cs typeface="Helvetica Neue"/>
                <a:sym typeface="Helvetica Neue"/>
              </a:defRPr>
            </a:pPr>
            <a:endParaRPr/>
          </a:p>
        </p:txBody>
      </p:sp>
      <p:sp>
        <p:nvSpPr>
          <p:cNvPr id="1000" name="Shape 1000"/>
          <p:cNvSpPr/>
          <p:nvPr/>
        </p:nvSpPr>
        <p:spPr>
          <a:xfrm rot="16200000">
            <a:off x="6070600" y="7112000"/>
            <a:ext cx="368300" cy="419100"/>
          </a:xfrm>
          <a:prstGeom prst="rightArrow">
            <a:avLst>
              <a:gd name="adj1" fmla="val 32000"/>
              <a:gd name="adj2" fmla="val 151724"/>
            </a:avLst>
          </a:prstGeom>
          <a:solidFill>
            <a:srgbClr val="FF2600"/>
          </a:solidFill>
          <a:ln w="3175">
            <a:solidFill>
              <a:srgbClr val="FFFFFF"/>
            </a:solidFill>
            <a:round/>
          </a:ln>
          <a:effectLst>
            <a:outerShdw blurRad="12700" dir="5400000" rotWithShape="0">
              <a:srgbClr val="929292">
                <a:alpha val="34997"/>
              </a:srgbClr>
            </a:outerShdw>
          </a:effectLst>
        </p:spPr>
        <p:txBody>
          <a:bodyPr lIns="0" tIns="0" rIns="0" bIns="0" anchor="ctr"/>
          <a:lstStyle/>
          <a:p>
            <a:pPr marL="57799" marR="57799" lvl="0" algn="l" defTabSz="1842346">
              <a:defRPr sz="2400">
                <a:solidFill>
                  <a:srgbClr val="FFFFFF"/>
                </a:solidFill>
                <a:uFill>
                  <a:solidFill>
                    <a:srgbClr val="FFFFFF"/>
                  </a:solidFill>
                </a:uFill>
                <a:latin typeface="Helvetica Neue"/>
                <a:ea typeface="Helvetica Neue"/>
                <a:cs typeface="Helvetica Neue"/>
                <a:sym typeface="Helvetica Neue"/>
              </a:defRPr>
            </a:pPr>
            <a:endParaRPr/>
          </a:p>
        </p:txBody>
      </p:sp>
      <p:pic>
        <p:nvPicPr>
          <p:cNvPr id="1001" name="ZHdiagram.pdf"/>
          <p:cNvPicPr/>
          <p:nvPr/>
        </p:nvPicPr>
        <p:blipFill>
          <a:blip r:embed="rId3">
            <a:extLst/>
          </a:blip>
          <a:stretch>
            <a:fillRect/>
          </a:stretch>
        </p:blipFill>
        <p:spPr>
          <a:xfrm>
            <a:off x="8813800" y="1828800"/>
            <a:ext cx="2571565" cy="1676400"/>
          </a:xfrm>
          <a:prstGeom prst="rect">
            <a:avLst/>
          </a:prstGeom>
          <a:ln w="3175">
            <a:round/>
          </a:ln>
        </p:spPr>
      </p:pic>
      <p:sp>
        <p:nvSpPr>
          <p:cNvPr id="1002" name="Shape 1002"/>
          <p:cNvSpPr/>
          <p:nvPr/>
        </p:nvSpPr>
        <p:spPr>
          <a:xfrm flipV="1">
            <a:off x="5127693" y="2828660"/>
            <a:ext cx="3550665" cy="2449055"/>
          </a:xfrm>
          <a:prstGeom prst="line">
            <a:avLst/>
          </a:prstGeom>
          <a:ln w="3175">
            <a:solidFill>
              <a:srgbClr val="FF2600"/>
            </a:solidFill>
            <a:round/>
            <a:headEnd type="stealth"/>
          </a:ln>
        </p:spPr>
        <p:txBody>
          <a:bodyPr lIns="0" tIns="0" rIns="0" bIns="0" anchor="ctr"/>
          <a:lstStyle/>
          <a:p>
            <a:pPr lvl="0" algn="l" defTabSz="457200">
              <a:defRPr sz="1100"/>
            </a:pPr>
            <a:endParaRPr/>
          </a:p>
        </p:txBody>
      </p:sp>
      <p:sp>
        <p:nvSpPr>
          <p:cNvPr id="1003" name="Shape 1003"/>
          <p:cNvSpPr/>
          <p:nvPr/>
        </p:nvSpPr>
        <p:spPr>
          <a:xfrm flipV="1">
            <a:off x="6350000" y="4683324"/>
            <a:ext cx="2346245" cy="418106"/>
          </a:xfrm>
          <a:prstGeom prst="line">
            <a:avLst/>
          </a:prstGeom>
          <a:ln w="3175">
            <a:solidFill>
              <a:srgbClr val="0433FF"/>
            </a:solidFill>
            <a:round/>
            <a:headEnd type="stealth"/>
          </a:ln>
        </p:spPr>
        <p:txBody>
          <a:bodyPr lIns="0" tIns="0" rIns="0" bIns="0" anchor="ctr"/>
          <a:lstStyle/>
          <a:p>
            <a:pPr lvl="0" algn="l" defTabSz="457200">
              <a:defRPr sz="1100"/>
            </a:pPr>
            <a:endParaRPr/>
          </a:p>
        </p:txBody>
      </p:sp>
      <p:pic>
        <p:nvPicPr>
          <p:cNvPr id="1004" name="nunuHdiagram.pdf"/>
          <p:cNvPicPr/>
          <p:nvPr/>
        </p:nvPicPr>
        <p:blipFill>
          <a:blip r:embed="rId4">
            <a:extLst/>
          </a:blip>
          <a:stretch>
            <a:fillRect/>
          </a:stretch>
        </p:blipFill>
        <p:spPr>
          <a:xfrm>
            <a:off x="8699500" y="3693874"/>
            <a:ext cx="2781300" cy="2036072"/>
          </a:xfrm>
          <a:prstGeom prst="rect">
            <a:avLst/>
          </a:prstGeom>
          <a:ln w="3175">
            <a:round/>
          </a:ln>
        </p:spPr>
      </p:pic>
      <p:sp>
        <p:nvSpPr>
          <p:cNvPr id="1005" name="Shape 1005"/>
          <p:cNvSpPr/>
          <p:nvPr/>
        </p:nvSpPr>
        <p:spPr>
          <a:xfrm>
            <a:off x="1257300" y="7874000"/>
            <a:ext cx="3835400" cy="723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12888" lvl="0" algn="l" defTabSz="1842346">
              <a:buClr>
                <a:srgbClr val="2E467F"/>
              </a:buClr>
              <a:buFont typeface="Helvetica"/>
              <a:tabLst>
                <a:tab pos="787400" algn="l"/>
                <a:tab pos="3644900" algn="l"/>
                <a:tab pos="3695700" algn="l"/>
              </a:tabLst>
              <a:defRPr sz="1800"/>
            </a:pPr>
            <a:r>
              <a:rPr sz="2200">
                <a:solidFill>
                  <a:srgbClr val="2E467F"/>
                </a:solidFill>
                <a:uFill>
                  <a:solidFill>
                    <a:srgbClr val="2E467F"/>
                  </a:solidFill>
                </a:uFill>
                <a:latin typeface="Helvetica Neue"/>
                <a:ea typeface="Helvetica Neue"/>
                <a:cs typeface="Helvetica Neue"/>
                <a:sym typeface="Helvetica Neue"/>
              </a:rPr>
              <a:t>ZH dominates at  250 GeV (~80k ev: 250 fb</a:t>
            </a:r>
            <a:r>
              <a:rPr sz="2200" baseline="31999">
                <a:solidFill>
                  <a:srgbClr val="2E467F"/>
                </a:solidFill>
                <a:uFill>
                  <a:solidFill>
                    <a:srgbClr val="2E467F"/>
                  </a:solidFill>
                </a:uFill>
                <a:latin typeface="Helvetica Neue"/>
                <a:ea typeface="Helvetica Neue"/>
                <a:cs typeface="Helvetica Neue"/>
                <a:sym typeface="Helvetica Neue"/>
              </a:rPr>
              <a:t>-1</a:t>
            </a:r>
            <a:r>
              <a:rPr sz="2200">
                <a:solidFill>
                  <a:srgbClr val="2E467F"/>
                </a:solidFill>
                <a:uFill>
                  <a:solidFill>
                    <a:srgbClr val="2E467F"/>
                  </a:solidFill>
                </a:uFill>
                <a:latin typeface="Helvetica Neue"/>
                <a:ea typeface="Helvetica Neue"/>
                <a:cs typeface="Helvetica Neue"/>
                <a:sym typeface="Helvetica Neue"/>
              </a:rPr>
              <a:t>)</a:t>
            </a:r>
          </a:p>
        </p:txBody>
      </p:sp>
      <p:sp>
        <p:nvSpPr>
          <p:cNvPr id="1006" name="Shape 1006"/>
          <p:cNvSpPr/>
          <p:nvPr/>
        </p:nvSpPr>
        <p:spPr>
          <a:xfrm>
            <a:off x="5613400" y="7874000"/>
            <a:ext cx="3835400" cy="723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12888" lvl="0" algn="l" defTabSz="1842346">
              <a:buClr>
                <a:srgbClr val="2E467F"/>
              </a:buClr>
              <a:buFont typeface="Helvetica"/>
              <a:tabLst>
                <a:tab pos="787400" algn="l"/>
                <a:tab pos="3644900" algn="l"/>
                <a:tab pos="3695700" algn="l"/>
              </a:tabLst>
              <a:defRPr sz="1800"/>
            </a:pPr>
            <a:r>
              <a:rPr sz="2200">
                <a:solidFill>
                  <a:srgbClr val="2E467F"/>
                </a:solidFill>
                <a:uFill>
                  <a:solidFill>
                    <a:srgbClr val="2E467F"/>
                  </a:solidFill>
                </a:uFill>
                <a:latin typeface="Helvetica Neue"/>
                <a:ea typeface="Helvetica Neue"/>
                <a:cs typeface="Helvetica Neue"/>
                <a:sym typeface="Helvetica Neue"/>
              </a:rPr>
              <a:t>vvH takes over at  500 GeV (~125k ev: 500 fb</a:t>
            </a:r>
            <a:r>
              <a:rPr sz="2200" baseline="31999">
                <a:solidFill>
                  <a:srgbClr val="2E467F"/>
                </a:solidFill>
                <a:uFill>
                  <a:solidFill>
                    <a:srgbClr val="2E467F"/>
                  </a:solidFill>
                </a:uFill>
                <a:latin typeface="Helvetica Neue"/>
                <a:ea typeface="Helvetica Neue"/>
                <a:cs typeface="Helvetica Neue"/>
                <a:sym typeface="Helvetica Neue"/>
              </a:rPr>
              <a:t>-1</a:t>
            </a:r>
            <a:r>
              <a:rPr sz="2200">
                <a:solidFill>
                  <a:srgbClr val="2E467F"/>
                </a:solidFill>
                <a:uFill>
                  <a:solidFill>
                    <a:srgbClr val="2E467F"/>
                  </a:solidFill>
                </a:uFill>
                <a:latin typeface="Helvetica Neue"/>
                <a:ea typeface="Helvetica Neue"/>
                <a:cs typeface="Helvetica Neue"/>
                <a:sym typeface="Helvetica Neue"/>
              </a:rPr>
              <a:t>)</a:t>
            </a:r>
          </a:p>
        </p:txBody>
      </p:sp>
      <p:sp>
        <p:nvSpPr>
          <p:cNvPr id="1007" name="Shape 1007"/>
          <p:cNvSpPr/>
          <p:nvPr/>
        </p:nvSpPr>
        <p:spPr>
          <a:xfrm>
            <a:off x="876300" y="1545082"/>
            <a:ext cx="5003800" cy="469901"/>
          </a:xfrm>
          <a:prstGeom prst="rect">
            <a:avLst/>
          </a:prstGeom>
          <a:ln w="12700">
            <a:miter lim="400000"/>
          </a:ln>
          <a:effectLst>
            <a:outerShdw blurRad="25400" dist="12700" dir="2700000" rotWithShape="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l" defTabSz="1842346">
              <a:buClr>
                <a:srgbClr val="FF2C79"/>
              </a:buClr>
              <a:buFont typeface="Helvetica"/>
              <a:defRPr sz="2800">
                <a:solidFill>
                  <a:srgbClr val="2E467F"/>
                </a:solidFill>
                <a:uFill>
                  <a:solidFill>
                    <a:srgbClr val="2E467F"/>
                  </a:solidFill>
                </a:uFill>
                <a:latin typeface="Helvetica Neue"/>
                <a:ea typeface="Helvetica Neue"/>
                <a:cs typeface="Helvetica Neue"/>
                <a:sym typeface="Helvetica Neue"/>
              </a:defRPr>
            </a:lvl1pPr>
          </a:lstStyle>
          <a:p>
            <a:pPr lvl="0">
              <a:defRPr sz="1800">
                <a:solidFill>
                  <a:srgbClr val="000000"/>
                </a:solidFill>
                <a:uFillTx/>
              </a:defRPr>
            </a:pPr>
            <a:r>
              <a:rPr sz="2800">
                <a:solidFill>
                  <a:srgbClr val="2E467F"/>
                </a:solidFill>
                <a:uFill>
                  <a:solidFill>
                    <a:srgbClr val="2E467F"/>
                  </a:solidFill>
                </a:uFill>
              </a:rPr>
              <a:t>Production cross section</a:t>
            </a:r>
          </a:p>
        </p:txBody>
      </p:sp>
      <p:sp>
        <p:nvSpPr>
          <p:cNvPr id="1008" name="Shape 1008"/>
          <p:cNvSpPr/>
          <p:nvPr/>
        </p:nvSpPr>
        <p:spPr>
          <a:xfrm>
            <a:off x="2178468" y="8839200"/>
            <a:ext cx="9182101" cy="533400"/>
          </a:xfrm>
          <a:prstGeom prst="rect">
            <a:avLst/>
          </a:prstGeom>
          <a:ln w="12700">
            <a:miter lim="400000"/>
          </a:ln>
          <a:effectLst>
            <a:outerShdw blurRad="25400" dist="12700" dir="2700000" rotWithShape="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l" defTabSz="1842346">
              <a:buClr>
                <a:srgbClr val="FF40FF"/>
              </a:buClr>
              <a:buFont typeface="Helvetica"/>
              <a:defRPr sz="3400">
                <a:solidFill>
                  <a:srgbClr val="FF2C79"/>
                </a:solidFill>
                <a:uFill>
                  <a:solidFill>
                    <a:srgbClr val="FF2C79"/>
                  </a:solidFill>
                </a:uFill>
                <a:latin typeface="Helvetica Neue"/>
                <a:ea typeface="Helvetica Neue"/>
                <a:cs typeface="Helvetica Neue"/>
                <a:sym typeface="Helvetica Neue"/>
              </a:defRPr>
            </a:lvl1pPr>
          </a:lstStyle>
          <a:p>
            <a:pPr lvl="0">
              <a:defRPr sz="1800">
                <a:solidFill>
                  <a:srgbClr val="000000"/>
                </a:solidFill>
                <a:uFillTx/>
              </a:defRPr>
            </a:pPr>
            <a:r>
              <a:rPr sz="3400">
                <a:solidFill>
                  <a:srgbClr val="FF2C79"/>
                </a:solidFill>
                <a:uFill>
                  <a:solidFill>
                    <a:srgbClr val="FF2C79"/>
                  </a:solidFill>
                </a:uFill>
              </a:rPr>
              <a:t>Possible to rediscover the Higgs in one day!</a:t>
            </a:r>
          </a:p>
        </p:txBody>
      </p:sp>
      <p:sp>
        <p:nvSpPr>
          <p:cNvPr id="1009" name="Shape 1009"/>
          <p:cNvSpPr/>
          <p:nvPr/>
        </p:nvSpPr>
        <p:spPr>
          <a:xfrm>
            <a:off x="6350000" y="6663511"/>
            <a:ext cx="2280719" cy="254363"/>
          </a:xfrm>
          <a:prstGeom prst="line">
            <a:avLst/>
          </a:prstGeom>
          <a:ln w="3175">
            <a:solidFill>
              <a:srgbClr val="00F900"/>
            </a:solidFill>
            <a:round/>
            <a:headEnd type="stealth"/>
          </a:ln>
        </p:spPr>
        <p:txBody>
          <a:bodyPr lIns="0" tIns="0" rIns="0" bIns="0" anchor="ctr"/>
          <a:lstStyle/>
          <a:p>
            <a:pPr lvl="0" algn="l" defTabSz="457200">
              <a:defRPr sz="1100"/>
            </a:pPr>
            <a:endParaRPr/>
          </a:p>
        </p:txBody>
      </p:sp>
      <p:pic>
        <p:nvPicPr>
          <p:cNvPr id="1010" name="eeHdiagram.pdf"/>
          <p:cNvPicPr/>
          <p:nvPr/>
        </p:nvPicPr>
        <p:blipFill>
          <a:blip r:embed="rId5">
            <a:extLst/>
          </a:blip>
          <a:stretch>
            <a:fillRect/>
          </a:stretch>
        </p:blipFill>
        <p:spPr>
          <a:xfrm>
            <a:off x="8699500" y="5784520"/>
            <a:ext cx="2781300" cy="2007260"/>
          </a:xfrm>
          <a:prstGeom prst="rect">
            <a:avLst/>
          </a:prstGeom>
          <a:ln w="12700">
            <a:miter lim="400000"/>
          </a:ln>
        </p:spPr>
      </p:pic>
    </p:spTree>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2" name="HiggsRecoilModelIndep.pdf"/>
          <p:cNvPicPr/>
          <p:nvPr/>
        </p:nvPicPr>
        <p:blipFill>
          <a:blip r:embed="rId2">
            <a:extLst/>
          </a:blip>
          <a:stretch>
            <a:fillRect/>
          </a:stretch>
        </p:blipFill>
        <p:spPr>
          <a:xfrm>
            <a:off x="514629" y="2088714"/>
            <a:ext cx="6785331" cy="6510090"/>
          </a:xfrm>
          <a:prstGeom prst="rect">
            <a:avLst/>
          </a:prstGeom>
          <a:ln w="12700">
            <a:miter lim="400000"/>
          </a:ln>
        </p:spPr>
      </p:pic>
      <p:sp>
        <p:nvSpPr>
          <p:cNvPr id="1013" name="Shape 1013"/>
          <p:cNvSpPr/>
          <p:nvPr/>
        </p:nvSpPr>
        <p:spPr>
          <a:xfrm>
            <a:off x="7277100" y="5516879"/>
            <a:ext cx="5080000" cy="2628901"/>
          </a:xfrm>
          <a:prstGeom prst="rect">
            <a:avLst/>
          </a:prstGeom>
          <a:solidFill>
            <a:srgbClr val="C6E6E9"/>
          </a:solidFill>
          <a:ln w="3175">
            <a:solidFill>
              <a:srgbClr val="C2E2E5"/>
            </a:solidFill>
            <a:miter lim="400000"/>
          </a:ln>
          <a:effectLst>
            <a:outerShdw blurRad="12700" dir="5400000" rotWithShape="0">
              <a:srgbClr val="929292">
                <a:alpha val="34997"/>
              </a:srgbClr>
            </a:outerShdw>
          </a:effectLst>
        </p:spPr>
        <p:txBody>
          <a:bodyPr lIns="0" tIns="0" rIns="0" bIns="0" anchor="ctr"/>
          <a:lstStyle/>
          <a:p>
            <a:pPr marL="57799" marR="57799" lvl="0" algn="l" defTabSz="790649">
              <a:defRPr sz="2800">
                <a:uFill>
                  <a:solidFill/>
                </a:uFill>
                <a:latin typeface="Arial"/>
                <a:ea typeface="Arial"/>
                <a:cs typeface="Arial"/>
                <a:sym typeface="Arial"/>
              </a:defRPr>
            </a:pPr>
            <a:endParaRPr/>
          </a:p>
        </p:txBody>
      </p:sp>
      <p:sp>
        <p:nvSpPr>
          <p:cNvPr id="1014" name="Shape 1014"/>
          <p:cNvSpPr/>
          <p:nvPr/>
        </p:nvSpPr>
        <p:spPr>
          <a:xfrm>
            <a:off x="690580" y="-27687"/>
            <a:ext cx="11623640" cy="1803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lvl="0">
              <a:lnSpc>
                <a:spcPct val="90000"/>
              </a:lnSpc>
              <a:buClr>
                <a:srgbClr val="FFFED5"/>
              </a:buClr>
              <a:buFont typeface="Tahoma"/>
              <a:defRPr sz="1800"/>
            </a:pPr>
            <a:r>
              <a:rPr sz="4600" b="1" i="1">
                <a:latin typeface="Helvetica Neue"/>
                <a:ea typeface="Helvetica Neue"/>
                <a:cs typeface="Helvetica Neue"/>
                <a:sym typeface="Helvetica Neue"/>
              </a:rPr>
              <a:t>Recoil Mass Measurement: The Key</a:t>
            </a:r>
            <a:r>
              <a:rPr sz="4600" b="1" i="1">
                <a:solidFill>
                  <a:srgbClr val="2E467F"/>
                </a:solidFill>
                <a:latin typeface="Helvetica Neue"/>
                <a:ea typeface="Helvetica Neue"/>
                <a:cs typeface="Helvetica Neue"/>
                <a:sym typeface="Helvetica Neue"/>
              </a:rPr>
              <a:t/>
            </a:r>
            <a:br>
              <a:rPr sz="4600" b="1" i="1">
                <a:solidFill>
                  <a:srgbClr val="2E467F"/>
                </a:solidFill>
                <a:latin typeface="Helvetica Neue"/>
                <a:ea typeface="Helvetica Neue"/>
                <a:cs typeface="Helvetica Neue"/>
                <a:sym typeface="Helvetica Neue"/>
              </a:rPr>
            </a:br>
            <a:r>
              <a:rPr sz="2800" b="1" i="1">
                <a:solidFill>
                  <a:srgbClr val="0433FF"/>
                </a:solidFill>
                <a:latin typeface="Helvetica Neue"/>
                <a:ea typeface="Helvetica Neue"/>
                <a:cs typeface="Helvetica Neue"/>
                <a:sym typeface="Helvetica Neue"/>
              </a:rPr>
              <a:t>to unlock the door to fully model-independent determinations of various BRs, Higgs couplings, and total widths</a:t>
            </a:r>
          </a:p>
        </p:txBody>
      </p:sp>
      <p:sp>
        <p:nvSpPr>
          <p:cNvPr id="1015" name="Shape 1015"/>
          <p:cNvSpPr/>
          <p:nvPr/>
        </p:nvSpPr>
        <p:spPr>
          <a:xfrm>
            <a:off x="558800" y="1763832"/>
            <a:ext cx="2667001" cy="482601"/>
          </a:xfrm>
          <a:prstGeom prst="rect">
            <a:avLst/>
          </a:prstGeom>
          <a:ln w="12700">
            <a:miter lim="400000"/>
          </a:ln>
          <a:effectLst>
            <a:outerShdw blurRad="25400" dist="12700" dir="2700000" rotWithShape="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l" defTabSz="790649">
              <a:buClr>
                <a:srgbClr val="FF2C79"/>
              </a:buClr>
              <a:buFont typeface="Helvetica"/>
              <a:defRPr sz="2800">
                <a:solidFill>
                  <a:srgbClr val="2E467F"/>
                </a:solidFill>
                <a:uFill>
                  <a:solidFill>
                    <a:srgbClr val="2E467F"/>
                  </a:solidFill>
                </a:uFill>
                <a:latin typeface="Helvetica"/>
                <a:ea typeface="Helvetica"/>
                <a:cs typeface="Helvetica"/>
                <a:sym typeface="Helvetica"/>
              </a:defRPr>
            </a:lvl1pPr>
          </a:lstStyle>
          <a:p>
            <a:pPr lvl="0">
              <a:defRPr sz="1800">
                <a:solidFill>
                  <a:srgbClr val="000000"/>
                </a:solidFill>
                <a:uFillTx/>
              </a:defRPr>
            </a:pPr>
            <a:r>
              <a:rPr sz="2800">
                <a:solidFill>
                  <a:srgbClr val="2E467F"/>
                </a:solidFill>
                <a:uFill>
                  <a:solidFill>
                    <a:srgbClr val="2E467F"/>
                  </a:solidFill>
                </a:uFill>
              </a:rPr>
              <a:t>Recoil Mass</a:t>
            </a:r>
          </a:p>
        </p:txBody>
      </p:sp>
      <p:sp>
        <p:nvSpPr>
          <p:cNvPr id="1016" name="Shape 1016"/>
          <p:cNvSpPr/>
          <p:nvPr/>
        </p:nvSpPr>
        <p:spPr>
          <a:xfrm>
            <a:off x="7620000" y="4729479"/>
            <a:ext cx="4483100" cy="431801"/>
          </a:xfrm>
          <a:prstGeom prst="rect">
            <a:avLst/>
          </a:prstGeom>
          <a:ln w="12700">
            <a:miter lim="400000"/>
          </a:ln>
          <a:effectLst>
            <a:outerShdw blurRad="25400" dist="12700" dir="2700000" rotWithShape="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l" defTabSz="790649">
              <a:buClr>
                <a:srgbClr val="4349AA"/>
              </a:buClr>
              <a:buFont typeface="Helvetica"/>
              <a:defRPr sz="2200">
                <a:solidFill>
                  <a:srgbClr val="4349AA"/>
                </a:solidFill>
                <a:uFill>
                  <a:solidFill>
                    <a:srgbClr val="4349AA"/>
                  </a:solidFill>
                </a:uFill>
                <a:latin typeface="Helvetica"/>
                <a:ea typeface="Helvetica"/>
                <a:cs typeface="Helvetica"/>
                <a:sym typeface="Helvetica"/>
              </a:defRPr>
            </a:lvl1pPr>
          </a:lstStyle>
          <a:p>
            <a:pPr lvl="0">
              <a:defRPr sz="1800">
                <a:solidFill>
                  <a:srgbClr val="000000"/>
                </a:solidFill>
                <a:uFillTx/>
              </a:defRPr>
            </a:pPr>
            <a:r>
              <a:rPr sz="2200">
                <a:solidFill>
                  <a:srgbClr val="4349AA"/>
                </a:solidFill>
                <a:uFill>
                  <a:solidFill>
                    <a:srgbClr val="4349AA"/>
                  </a:solidFill>
                </a:uFill>
              </a:rPr>
              <a:t>Invisible decay detectable!</a:t>
            </a:r>
          </a:p>
        </p:txBody>
      </p:sp>
      <p:pic>
        <p:nvPicPr>
          <p:cNvPr id="1017" name="XZe+e-m+mHZ.pdf"/>
          <p:cNvPicPr/>
          <p:nvPr/>
        </p:nvPicPr>
        <p:blipFill>
          <a:blip r:embed="rId3">
            <a:extLst/>
          </a:blip>
          <a:stretch>
            <a:fillRect/>
          </a:stretch>
        </p:blipFill>
        <p:spPr>
          <a:xfrm>
            <a:off x="7746671" y="1724095"/>
            <a:ext cx="3839818" cy="2324101"/>
          </a:xfrm>
          <a:prstGeom prst="rect">
            <a:avLst/>
          </a:prstGeom>
          <a:ln w="3175">
            <a:round/>
          </a:ln>
        </p:spPr>
      </p:pic>
      <p:pic>
        <p:nvPicPr>
          <p:cNvPr id="1018" name="droppedImage.pdf"/>
          <p:cNvPicPr/>
          <p:nvPr/>
        </p:nvPicPr>
        <p:blipFill>
          <a:blip r:embed="rId4">
            <a:extLst/>
          </a:blip>
          <a:stretch>
            <a:fillRect/>
          </a:stretch>
        </p:blipFill>
        <p:spPr>
          <a:xfrm>
            <a:off x="7378700" y="5466249"/>
            <a:ext cx="3108961" cy="660401"/>
          </a:xfrm>
          <a:prstGeom prst="rect">
            <a:avLst/>
          </a:prstGeom>
          <a:ln w="12700">
            <a:miter lim="400000"/>
          </a:ln>
        </p:spPr>
      </p:pic>
      <p:pic>
        <p:nvPicPr>
          <p:cNvPr id="1019" name="droppedImage.pdf"/>
          <p:cNvPicPr/>
          <p:nvPr/>
        </p:nvPicPr>
        <p:blipFill>
          <a:blip r:embed="rId5">
            <a:extLst/>
          </a:blip>
          <a:stretch>
            <a:fillRect/>
          </a:stretch>
        </p:blipFill>
        <p:spPr>
          <a:xfrm>
            <a:off x="7493000" y="3980179"/>
            <a:ext cx="4747942" cy="812801"/>
          </a:xfrm>
          <a:prstGeom prst="rect">
            <a:avLst/>
          </a:prstGeom>
          <a:ln w="12700">
            <a:miter lim="400000"/>
          </a:ln>
        </p:spPr>
      </p:pic>
      <p:sp>
        <p:nvSpPr>
          <p:cNvPr id="1020" name="Shape 1020"/>
          <p:cNvSpPr/>
          <p:nvPr/>
        </p:nvSpPr>
        <p:spPr>
          <a:xfrm>
            <a:off x="939800" y="7861300"/>
            <a:ext cx="1892301" cy="203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790649">
              <a:buClr>
                <a:srgbClr val="2E467F"/>
              </a:buClr>
              <a:buFont typeface="Helvetica"/>
              <a:tabLst>
                <a:tab pos="330200" algn="l"/>
                <a:tab pos="1562100" algn="l"/>
                <a:tab pos="1587500" algn="l"/>
              </a:tabLst>
              <a:defRPr sz="1100">
                <a:solidFill>
                  <a:srgbClr val="2E467F"/>
                </a:solidFill>
                <a:uFill>
                  <a:solidFill>
                    <a:srgbClr val="2E467F"/>
                  </a:solidFill>
                </a:uFill>
                <a:latin typeface="Helvetica Neue"/>
                <a:ea typeface="Helvetica Neue"/>
                <a:cs typeface="Helvetica Neue"/>
                <a:sym typeface="Helvetica Neue"/>
              </a:defRPr>
            </a:lvl1pPr>
          </a:lstStyle>
          <a:p>
            <a:pPr lvl="0">
              <a:defRPr sz="1800">
                <a:solidFill>
                  <a:srgbClr val="000000"/>
                </a:solidFill>
                <a:uFillTx/>
              </a:defRPr>
            </a:pPr>
            <a:r>
              <a:rPr sz="1100">
                <a:solidFill>
                  <a:srgbClr val="2E467F"/>
                </a:solidFill>
                <a:uFill>
                  <a:solidFill>
                    <a:srgbClr val="2E467F"/>
                  </a:solidFill>
                </a:uFill>
              </a:rPr>
              <a:t>Watanuki</a:t>
            </a:r>
          </a:p>
        </p:txBody>
      </p:sp>
      <p:pic>
        <p:nvPicPr>
          <p:cNvPr id="1021" name="droppedImage.pdf"/>
          <p:cNvPicPr/>
          <p:nvPr/>
        </p:nvPicPr>
        <p:blipFill>
          <a:blip r:embed="rId6">
            <a:extLst/>
          </a:blip>
          <a:stretch>
            <a:fillRect/>
          </a:stretch>
        </p:blipFill>
        <p:spPr>
          <a:xfrm>
            <a:off x="8140700" y="6558280"/>
            <a:ext cx="3467100" cy="800101"/>
          </a:xfrm>
          <a:prstGeom prst="rect">
            <a:avLst/>
          </a:prstGeom>
          <a:ln w="12700">
            <a:miter lim="400000"/>
          </a:ln>
        </p:spPr>
      </p:pic>
      <p:sp>
        <p:nvSpPr>
          <p:cNvPr id="1022" name="Shape 1022"/>
          <p:cNvSpPr/>
          <p:nvPr/>
        </p:nvSpPr>
        <p:spPr>
          <a:xfrm>
            <a:off x="9461499" y="2595880"/>
            <a:ext cx="190502" cy="190501"/>
          </a:xfrm>
          <a:custGeom>
            <a:avLst/>
            <a:gdLst/>
            <a:ahLst/>
            <a:cxnLst>
              <a:cxn ang="0">
                <a:pos x="wd2" y="hd2"/>
              </a:cxn>
              <a:cxn ang="5400000">
                <a:pos x="wd2" y="hd2"/>
              </a:cxn>
              <a:cxn ang="10800000">
                <a:pos x="wd2" y="hd2"/>
              </a:cxn>
              <a:cxn ang="16200000">
                <a:pos x="wd2" y="hd2"/>
              </a:cxn>
            </a:cxnLst>
            <a:rect l="0" t="0" r="r" b="b"/>
            <a:pathLst>
              <a:path w="19679" h="19679" extrusionOk="0">
                <a:moveTo>
                  <a:pt x="2882" y="2882"/>
                </a:moveTo>
                <a:cubicBezTo>
                  <a:pt x="-961" y="6724"/>
                  <a:pt x="-961" y="12954"/>
                  <a:pt x="2882" y="16796"/>
                </a:cubicBezTo>
                <a:cubicBezTo>
                  <a:pt x="6724" y="20639"/>
                  <a:pt x="12954" y="20639"/>
                  <a:pt x="16796" y="16796"/>
                </a:cubicBezTo>
                <a:cubicBezTo>
                  <a:pt x="20639" y="12954"/>
                  <a:pt x="20639" y="6724"/>
                  <a:pt x="16796" y="2882"/>
                </a:cubicBezTo>
                <a:cubicBezTo>
                  <a:pt x="12954" y="-961"/>
                  <a:pt x="6724" y="-961"/>
                  <a:pt x="2882" y="2882"/>
                </a:cubicBezTo>
              </a:path>
            </a:pathLst>
          </a:custGeom>
          <a:ln w="3175">
            <a:solidFill>
              <a:srgbClr val="FF2600"/>
            </a:solidFill>
            <a:miter lim="400000"/>
          </a:ln>
        </p:spPr>
        <p:txBody>
          <a:bodyPr lIns="0" tIns="0" rIns="0" bIns="0" anchor="ctr"/>
          <a:lstStyle/>
          <a:p>
            <a:pPr lvl="0">
              <a:defRPr sz="32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pic>
        <p:nvPicPr>
          <p:cNvPr id="1023" name="droppedImage.pdf"/>
          <p:cNvPicPr/>
          <p:nvPr/>
        </p:nvPicPr>
        <p:blipFill>
          <a:blip r:embed="rId7">
            <a:extLst/>
          </a:blip>
          <a:stretch>
            <a:fillRect/>
          </a:stretch>
        </p:blipFill>
        <p:spPr>
          <a:xfrm>
            <a:off x="8153400" y="6003258"/>
            <a:ext cx="3467100" cy="817944"/>
          </a:xfrm>
          <a:prstGeom prst="rect">
            <a:avLst/>
          </a:prstGeom>
          <a:ln w="12700">
            <a:miter lim="400000"/>
          </a:ln>
        </p:spPr>
      </p:pic>
      <p:pic>
        <p:nvPicPr>
          <p:cNvPr id="1024" name="droppedImage.pdf"/>
          <p:cNvPicPr/>
          <p:nvPr/>
        </p:nvPicPr>
        <p:blipFill>
          <a:blip r:embed="rId8">
            <a:extLst/>
          </a:blip>
          <a:stretch>
            <a:fillRect/>
          </a:stretch>
        </p:blipFill>
        <p:spPr>
          <a:xfrm>
            <a:off x="10566400" y="5477837"/>
            <a:ext cx="1790700" cy="433686"/>
          </a:xfrm>
          <a:prstGeom prst="rect">
            <a:avLst/>
          </a:prstGeom>
          <a:ln w="12700">
            <a:miter lim="400000"/>
          </a:ln>
        </p:spPr>
      </p:pic>
      <p:sp>
        <p:nvSpPr>
          <p:cNvPr id="1025" name="Shape 1025"/>
          <p:cNvSpPr/>
          <p:nvPr/>
        </p:nvSpPr>
        <p:spPr>
          <a:xfrm>
            <a:off x="9994900" y="7866380"/>
            <a:ext cx="2260600" cy="215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790649">
              <a:buClr>
                <a:srgbClr val="2E467F"/>
              </a:buClr>
              <a:buFont typeface="Helvetica"/>
              <a:tabLst>
                <a:tab pos="330200" algn="l"/>
                <a:tab pos="1562100" algn="l"/>
                <a:tab pos="1587500" algn="l"/>
              </a:tabLst>
              <a:defRPr sz="1100">
                <a:solidFill>
                  <a:srgbClr val="2E467F"/>
                </a:solidFill>
                <a:uFill>
                  <a:solidFill>
                    <a:srgbClr val="2E467F"/>
                  </a:solidFill>
                </a:uFill>
                <a:latin typeface="Helvetica"/>
                <a:ea typeface="Helvetica"/>
                <a:cs typeface="Helvetica"/>
                <a:sym typeface="Helvetica"/>
              </a:defRPr>
            </a:lvl1pPr>
          </a:lstStyle>
          <a:p>
            <a:pPr lvl="0">
              <a:defRPr sz="1800">
                <a:solidFill>
                  <a:srgbClr val="000000"/>
                </a:solidFill>
                <a:uFillTx/>
              </a:defRPr>
            </a:pPr>
            <a:r>
              <a:rPr sz="1100">
                <a:solidFill>
                  <a:srgbClr val="2E467F"/>
                </a:solidFill>
                <a:uFill>
                  <a:solidFill>
                    <a:srgbClr val="2E467F"/>
                  </a:solidFill>
                </a:uFill>
              </a:rPr>
              <a:t>scaled from mH=120 GeV</a:t>
            </a:r>
          </a:p>
        </p:txBody>
      </p:sp>
      <p:pic>
        <p:nvPicPr>
          <p:cNvPr id="1026" name="droppedImage.pdf"/>
          <p:cNvPicPr/>
          <p:nvPr/>
        </p:nvPicPr>
        <p:blipFill>
          <a:blip r:embed="rId9">
            <a:extLst/>
          </a:blip>
          <a:stretch>
            <a:fillRect/>
          </a:stretch>
        </p:blipFill>
        <p:spPr>
          <a:xfrm>
            <a:off x="7339083" y="7263130"/>
            <a:ext cx="4967786" cy="660401"/>
          </a:xfrm>
          <a:prstGeom prst="rect">
            <a:avLst/>
          </a:prstGeom>
          <a:ln w="12700">
            <a:miter lim="400000"/>
          </a:ln>
        </p:spPr>
      </p:pic>
      <p:sp>
        <p:nvSpPr>
          <p:cNvPr id="1027" name="Shape 1027"/>
          <p:cNvSpPr/>
          <p:nvPr/>
        </p:nvSpPr>
        <p:spPr>
          <a:xfrm>
            <a:off x="7367365" y="6074674"/>
            <a:ext cx="4899470" cy="1796882"/>
          </a:xfrm>
          <a:prstGeom prst="rect">
            <a:avLst/>
          </a:prstGeom>
          <a:ln w="25400">
            <a:solidFill>
              <a:srgbClr val="FF2600"/>
            </a:solidFill>
            <a:miter lim="400000"/>
          </a:ln>
        </p:spPr>
        <p:txBody>
          <a:bodyPr lIns="0" tIns="0" rIns="0" bIns="0" anchor="ctr"/>
          <a:lstStyle/>
          <a:p>
            <a:pPr lvl="0">
              <a:defRPr sz="3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1028" name="Shape 1028"/>
          <p:cNvSpPr/>
          <p:nvPr/>
        </p:nvSpPr>
        <p:spPr>
          <a:xfrm>
            <a:off x="690579" y="8755381"/>
            <a:ext cx="11623642" cy="431801"/>
          </a:xfrm>
          <a:prstGeom prst="rect">
            <a:avLst/>
          </a:prstGeom>
          <a:ln w="12700">
            <a:miter lim="400000"/>
          </a:ln>
          <a:effectLst>
            <a:outerShdw blurRad="50800" dist="38100" dir="2700000" rotWithShape="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l" defTabSz="1295400">
              <a:lnSpc>
                <a:spcPct val="80000"/>
              </a:lnSpc>
              <a:buClr>
                <a:srgbClr val="FF40FF"/>
              </a:buClr>
              <a:buFont typeface="Helvetica"/>
              <a:defRPr sz="2800">
                <a:solidFill>
                  <a:srgbClr val="FF2C79"/>
                </a:solidFill>
                <a:uFill>
                  <a:solidFill>
                    <a:srgbClr val="FF2C79"/>
                  </a:solidFill>
                </a:uFill>
                <a:latin typeface="Helvetica"/>
                <a:ea typeface="Helvetica"/>
                <a:cs typeface="Helvetica"/>
                <a:sym typeface="Helvetica"/>
              </a:defRPr>
            </a:lvl1pPr>
          </a:lstStyle>
          <a:p>
            <a:pPr lvl="0">
              <a:defRPr sz="1800">
                <a:solidFill>
                  <a:srgbClr val="000000"/>
                </a:solidFill>
                <a:uFillTx/>
              </a:defRPr>
            </a:pPr>
            <a:r>
              <a:rPr sz="2800">
                <a:solidFill>
                  <a:srgbClr val="FF2C79"/>
                </a:solidFill>
                <a:uFill>
                  <a:solidFill>
                    <a:srgbClr val="FF2C79"/>
                  </a:solidFill>
                </a:uFill>
              </a:rPr>
              <a:t>Model-independent absolute measurement of the σ(HZ) → HZZ coupling</a:t>
            </a:r>
          </a:p>
        </p:txBody>
      </p:sp>
    </p:spTree>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0" name="Shape 1030"/>
          <p:cNvSpPr/>
          <p:nvPr/>
        </p:nvSpPr>
        <p:spPr>
          <a:xfrm>
            <a:off x="939800" y="5803900"/>
            <a:ext cx="5232401" cy="3327400"/>
          </a:xfrm>
          <a:prstGeom prst="rect">
            <a:avLst/>
          </a:prstGeom>
          <a:solidFill>
            <a:srgbClr val="C6E6E9"/>
          </a:solidFill>
          <a:ln w="3175">
            <a:solidFill>
              <a:srgbClr val="C2E2E5"/>
            </a:solidFill>
            <a:miter lim="400000"/>
          </a:ln>
          <a:effectLst>
            <a:outerShdw blurRad="25400" dist="12700" dir="5400000" rotWithShape="0">
              <a:srgbClr val="929292">
                <a:alpha val="34997"/>
              </a:srgbClr>
            </a:outerShdw>
          </a:effectLst>
        </p:spPr>
        <p:txBody>
          <a:bodyPr lIns="0" tIns="0" rIns="0" bIns="0" anchor="ctr"/>
          <a:lstStyle/>
          <a:p>
            <a:pPr marL="57799" marR="57799" lvl="0" algn="l" defTabSz="1295400">
              <a:defRPr sz="3000">
                <a:uFill>
                  <a:solidFill/>
                </a:uFill>
                <a:latin typeface="Arial"/>
                <a:ea typeface="Arial"/>
                <a:cs typeface="Arial"/>
                <a:sym typeface="Arial"/>
              </a:defRPr>
            </a:pPr>
            <a:endParaRPr/>
          </a:p>
        </p:txBody>
      </p:sp>
      <p:sp>
        <p:nvSpPr>
          <p:cNvPr id="1031" name="Shape 1031"/>
          <p:cNvSpPr/>
          <p:nvPr/>
        </p:nvSpPr>
        <p:spPr>
          <a:xfrm>
            <a:off x="6502400" y="5803900"/>
            <a:ext cx="5537200" cy="3327400"/>
          </a:xfrm>
          <a:prstGeom prst="rect">
            <a:avLst/>
          </a:prstGeom>
          <a:solidFill>
            <a:srgbClr val="C6E6E9"/>
          </a:solidFill>
          <a:ln w="3175">
            <a:solidFill>
              <a:srgbClr val="C2E2E5"/>
            </a:solidFill>
            <a:miter lim="400000"/>
          </a:ln>
          <a:effectLst>
            <a:outerShdw blurRad="25400" dist="12700" dir="5400000" rotWithShape="0">
              <a:srgbClr val="929292">
                <a:alpha val="34997"/>
              </a:srgbClr>
            </a:outerShdw>
          </a:effectLst>
        </p:spPr>
        <p:txBody>
          <a:bodyPr lIns="0" tIns="0" rIns="0" bIns="0" anchor="ctr"/>
          <a:lstStyle/>
          <a:p>
            <a:pPr marL="57799" marR="57799" lvl="0" algn="l" defTabSz="1295400">
              <a:defRPr sz="3000">
                <a:uFill>
                  <a:solidFill/>
                </a:uFill>
                <a:latin typeface="Arial"/>
                <a:ea typeface="Arial"/>
                <a:cs typeface="Arial"/>
                <a:sym typeface="Arial"/>
              </a:defRPr>
            </a:pPr>
            <a:endParaRPr/>
          </a:p>
        </p:txBody>
      </p:sp>
      <p:sp>
        <p:nvSpPr>
          <p:cNvPr id="1032" name="Shape 1032"/>
          <p:cNvSpPr>
            <a:spLocks noGrp="1"/>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29</a:t>
            </a:fld>
            <a:endParaRPr sz="1200"/>
          </a:p>
        </p:txBody>
      </p:sp>
      <p:sp>
        <p:nvSpPr>
          <p:cNvPr id="1033" name="Shape 1033"/>
          <p:cNvSpPr/>
          <p:nvPr/>
        </p:nvSpPr>
        <p:spPr>
          <a:xfrm>
            <a:off x="1267743" y="0"/>
            <a:ext cx="10452101" cy="1803401"/>
          </a:xfrm>
          <a:prstGeom prst="rect">
            <a:avLst/>
          </a:prstGeom>
          <a:ln w="12700">
            <a:miter lim="400000"/>
          </a:ln>
          <a:effectLst>
            <a:outerShdw blurRad="38100" dist="25400" dir="2700000" rotWithShape="0">
              <a:srgbClr val="000000">
                <a:alpha val="42999"/>
              </a:srgbClr>
            </a:outerShdw>
          </a:effectLst>
          <a:extLst>
            <a:ext uri="{C572A759-6A51-4108-AA02-DFA0A04FC94B}">
              <ma14:wrappingTextBoxFlag xmlns:ma14="http://schemas.microsoft.com/office/mac/drawingml/2011/main" val="1"/>
            </a:ext>
          </a:extLst>
        </p:spPr>
        <p:txBody>
          <a:bodyPr lIns="0" tIns="0" rIns="0" bIns="0" anchor="ctr"/>
          <a:lstStyle/>
          <a:p>
            <a:pPr lvl="0">
              <a:buClr>
                <a:srgbClr val="FFFED5"/>
              </a:buClr>
              <a:buFont typeface="Tahoma"/>
              <a:defRPr sz="1800"/>
            </a:pPr>
            <a:r>
              <a:rPr sz="4800">
                <a:solidFill>
                  <a:srgbClr val="2E467F"/>
                </a:solidFill>
                <a:latin typeface="Helvetica Neue"/>
                <a:ea typeface="Helvetica Neue"/>
                <a:cs typeface="Helvetica Neue"/>
                <a:sym typeface="Helvetica Neue"/>
              </a:rPr>
              <a:t>Total Width and Coupling Extraction</a:t>
            </a:r>
            <a:br>
              <a:rPr sz="4800">
                <a:solidFill>
                  <a:srgbClr val="2E467F"/>
                </a:solidFill>
                <a:latin typeface="Helvetica Neue"/>
                <a:ea typeface="Helvetica Neue"/>
                <a:cs typeface="Helvetica Neue"/>
                <a:sym typeface="Helvetica Neue"/>
              </a:rPr>
            </a:br>
            <a:r>
              <a:rPr sz="3000">
                <a:solidFill>
                  <a:srgbClr val="2E467F"/>
                </a:solidFill>
                <a:latin typeface="Helvetica Neue"/>
                <a:ea typeface="Helvetica Neue"/>
                <a:cs typeface="Helvetica Neue"/>
                <a:sym typeface="Helvetica Neue"/>
              </a:rPr>
              <a:t>One of the major advantages of the LC</a:t>
            </a:r>
            <a:br>
              <a:rPr sz="3000">
                <a:solidFill>
                  <a:srgbClr val="2E467F"/>
                </a:solidFill>
                <a:latin typeface="Helvetica Neue"/>
                <a:ea typeface="Helvetica Neue"/>
                <a:cs typeface="Helvetica Neue"/>
                <a:sym typeface="Helvetica Neue"/>
              </a:rPr>
            </a:br>
            <a:endParaRPr sz="3000">
              <a:solidFill>
                <a:srgbClr val="2E467F"/>
              </a:solidFill>
              <a:latin typeface="Helvetica Neue"/>
              <a:ea typeface="Helvetica Neue"/>
              <a:cs typeface="Helvetica Neue"/>
              <a:sym typeface="Helvetica Neue"/>
            </a:endParaRPr>
          </a:p>
        </p:txBody>
      </p:sp>
      <p:pic>
        <p:nvPicPr>
          <p:cNvPr id="1034" name="droppedImage.pdf"/>
          <p:cNvPicPr/>
          <p:nvPr/>
        </p:nvPicPr>
        <p:blipFill>
          <a:blip r:embed="rId2">
            <a:extLst/>
          </a:blip>
          <a:stretch>
            <a:fillRect/>
          </a:stretch>
        </p:blipFill>
        <p:spPr>
          <a:xfrm>
            <a:off x="2209800" y="2222500"/>
            <a:ext cx="8826500" cy="901700"/>
          </a:xfrm>
          <a:prstGeom prst="rect">
            <a:avLst/>
          </a:prstGeom>
          <a:ln w="12700">
            <a:miter lim="400000"/>
          </a:ln>
        </p:spPr>
      </p:pic>
      <p:sp>
        <p:nvSpPr>
          <p:cNvPr id="1035" name="Shape 1035"/>
          <p:cNvSpPr/>
          <p:nvPr/>
        </p:nvSpPr>
        <p:spPr>
          <a:xfrm>
            <a:off x="567939" y="1772285"/>
            <a:ext cx="11861801" cy="431801"/>
          </a:xfrm>
          <a:prstGeom prst="rect">
            <a:avLst/>
          </a:prstGeom>
          <a:ln w="3175">
            <a:round/>
          </a:ln>
          <a:extLst>
            <a:ext uri="{C572A759-6A51-4108-AA02-DFA0A04FC94B}">
              <ma14:wrappingTextBoxFlag xmlns:ma14="http://schemas.microsoft.com/office/mac/drawingml/2011/main" val="1"/>
            </a:ext>
          </a:extLst>
        </p:spPr>
        <p:txBody>
          <a:bodyPr lIns="38100" tIns="38100" rIns="38100" bIns="38100">
            <a:spAutoFit/>
          </a:bodyPr>
          <a:lstStyle>
            <a:lvl1pPr algn="l" defTabSz="647700">
              <a:buClr>
                <a:srgbClr val="000000"/>
              </a:buClr>
              <a:defRPr sz="2200">
                <a:uFill>
                  <a:solidFill/>
                </a:uFill>
                <a:latin typeface="Helvetica Neue"/>
                <a:ea typeface="Helvetica Neue"/>
                <a:cs typeface="Helvetica Neue"/>
                <a:sym typeface="Helvetica Neue"/>
              </a:defRPr>
            </a:lvl1pPr>
          </a:lstStyle>
          <a:p>
            <a:pPr lvl="0">
              <a:defRPr sz="1800">
                <a:uFillTx/>
              </a:defRPr>
            </a:pPr>
            <a:r>
              <a:rPr sz="2200">
                <a:uFill>
                  <a:solidFill/>
                </a:uFill>
              </a:rPr>
              <a:t>To extract couplings from BRs, we need the total width:</a:t>
            </a:r>
          </a:p>
        </p:txBody>
      </p:sp>
      <p:sp>
        <p:nvSpPr>
          <p:cNvPr id="1036" name="Shape 1036"/>
          <p:cNvSpPr/>
          <p:nvPr/>
        </p:nvSpPr>
        <p:spPr>
          <a:xfrm>
            <a:off x="571500" y="3263900"/>
            <a:ext cx="11861801" cy="431800"/>
          </a:xfrm>
          <a:prstGeom prst="rect">
            <a:avLst/>
          </a:prstGeom>
          <a:ln w="3175">
            <a:round/>
          </a:ln>
          <a:extLst>
            <a:ext uri="{C572A759-6A51-4108-AA02-DFA0A04FC94B}">
              <ma14:wrappingTextBoxFlag xmlns:ma14="http://schemas.microsoft.com/office/mac/drawingml/2011/main" val="1"/>
            </a:ext>
          </a:extLst>
        </p:spPr>
        <p:txBody>
          <a:bodyPr lIns="38100" tIns="38100" rIns="38100" bIns="38100">
            <a:spAutoFit/>
          </a:bodyPr>
          <a:lstStyle>
            <a:lvl1pPr algn="l" defTabSz="647700">
              <a:buClr>
                <a:srgbClr val="000000"/>
              </a:buClr>
              <a:defRPr sz="2200">
                <a:uFill>
                  <a:solidFill/>
                </a:uFill>
                <a:latin typeface="Helvetica Neue"/>
                <a:ea typeface="Helvetica Neue"/>
                <a:cs typeface="Helvetica Neue"/>
                <a:sym typeface="Helvetica Neue"/>
              </a:defRPr>
            </a:lvl1pPr>
          </a:lstStyle>
          <a:p>
            <a:pPr lvl="0">
              <a:defRPr sz="1800">
                <a:uFillTx/>
              </a:defRPr>
            </a:pPr>
            <a:r>
              <a:rPr sz="2200">
                <a:uFill>
                  <a:solidFill/>
                </a:uFill>
              </a:rPr>
              <a:t>To determine the total width, we need at least one partial width and corresponding BR:</a:t>
            </a:r>
          </a:p>
        </p:txBody>
      </p:sp>
      <p:sp>
        <p:nvSpPr>
          <p:cNvPr id="1037" name="Shape 1037"/>
          <p:cNvSpPr/>
          <p:nvPr/>
        </p:nvSpPr>
        <p:spPr>
          <a:xfrm>
            <a:off x="571500" y="4940300"/>
            <a:ext cx="11861801" cy="800100"/>
          </a:xfrm>
          <a:prstGeom prst="rect">
            <a:avLst/>
          </a:prstGeom>
          <a:ln w="3175">
            <a:round/>
          </a:ln>
          <a:extLst>
            <a:ext uri="{C572A759-6A51-4108-AA02-DFA0A04FC94B}">
              <ma14:wrappingTextBoxFlag xmlns:ma14="http://schemas.microsoft.com/office/mac/drawingml/2011/main" val="1"/>
            </a:ext>
          </a:extLst>
        </p:spPr>
        <p:txBody>
          <a:bodyPr lIns="38100" tIns="38100" rIns="38100" bIns="38100">
            <a:spAutoFit/>
          </a:bodyPr>
          <a:lstStyle>
            <a:lvl1pPr algn="l" defTabSz="647700">
              <a:buClr>
                <a:srgbClr val="000000"/>
              </a:buClr>
              <a:defRPr sz="2200">
                <a:uFill>
                  <a:solidFill/>
                </a:uFill>
                <a:latin typeface="Helvetica Neue"/>
                <a:ea typeface="Helvetica Neue"/>
                <a:cs typeface="Helvetica Neue"/>
                <a:sym typeface="Helvetica Neue"/>
              </a:defRPr>
            </a:lvl1pPr>
          </a:lstStyle>
          <a:p>
            <a:pPr lvl="0">
              <a:defRPr sz="1800">
                <a:uFillTx/>
              </a:defRPr>
            </a:pPr>
            <a:r>
              <a:rPr sz="2200">
                <a:uFill>
                  <a:solidFill/>
                </a:uFill>
              </a:rPr>
              <a:t>In principle, we can use A=Z, or W for which we can measure both the BRs and the couplings:</a:t>
            </a:r>
          </a:p>
        </p:txBody>
      </p:sp>
      <p:pic>
        <p:nvPicPr>
          <p:cNvPr id="1038" name="ZHdiagram.pdf"/>
          <p:cNvPicPr/>
          <p:nvPr/>
        </p:nvPicPr>
        <p:blipFill>
          <a:blip r:embed="rId3">
            <a:extLst/>
          </a:blip>
          <a:stretch>
            <a:fillRect/>
          </a:stretch>
        </p:blipFill>
        <p:spPr>
          <a:xfrm>
            <a:off x="1358900" y="5999423"/>
            <a:ext cx="2400301" cy="1564754"/>
          </a:xfrm>
          <a:prstGeom prst="rect">
            <a:avLst/>
          </a:prstGeom>
          <a:ln w="3175">
            <a:round/>
          </a:ln>
        </p:spPr>
      </p:pic>
      <p:pic>
        <p:nvPicPr>
          <p:cNvPr id="1039" name="nunuHdiagram.pdf"/>
          <p:cNvPicPr/>
          <p:nvPr/>
        </p:nvPicPr>
        <p:blipFill>
          <a:blip r:embed="rId4">
            <a:extLst/>
          </a:blip>
          <a:stretch>
            <a:fillRect/>
          </a:stretch>
        </p:blipFill>
        <p:spPr>
          <a:xfrm>
            <a:off x="6872028" y="6117751"/>
            <a:ext cx="2552701" cy="1868724"/>
          </a:xfrm>
          <a:prstGeom prst="rect">
            <a:avLst/>
          </a:prstGeom>
          <a:ln w="3175">
            <a:round/>
          </a:ln>
        </p:spPr>
      </p:pic>
      <p:sp>
        <p:nvSpPr>
          <p:cNvPr id="1040" name="Shape 1040"/>
          <p:cNvSpPr/>
          <p:nvPr/>
        </p:nvSpPr>
        <p:spPr>
          <a:xfrm>
            <a:off x="2755899" y="6654799"/>
            <a:ext cx="190502" cy="190502"/>
          </a:xfrm>
          <a:custGeom>
            <a:avLst/>
            <a:gdLst/>
            <a:ahLst/>
            <a:cxnLst>
              <a:cxn ang="0">
                <a:pos x="wd2" y="hd2"/>
              </a:cxn>
              <a:cxn ang="5400000">
                <a:pos x="wd2" y="hd2"/>
              </a:cxn>
              <a:cxn ang="10800000">
                <a:pos x="wd2" y="hd2"/>
              </a:cxn>
              <a:cxn ang="16200000">
                <a:pos x="wd2" y="hd2"/>
              </a:cxn>
            </a:cxnLst>
            <a:rect l="0" t="0" r="r" b="b"/>
            <a:pathLst>
              <a:path w="19679" h="19679" extrusionOk="0">
                <a:moveTo>
                  <a:pt x="2882" y="2882"/>
                </a:moveTo>
                <a:cubicBezTo>
                  <a:pt x="-961" y="6724"/>
                  <a:pt x="-961" y="12954"/>
                  <a:pt x="2882" y="16796"/>
                </a:cubicBezTo>
                <a:cubicBezTo>
                  <a:pt x="6724" y="20639"/>
                  <a:pt x="12954" y="20639"/>
                  <a:pt x="16796" y="16796"/>
                </a:cubicBezTo>
                <a:cubicBezTo>
                  <a:pt x="20639" y="12954"/>
                  <a:pt x="20639" y="6724"/>
                  <a:pt x="16796" y="2882"/>
                </a:cubicBezTo>
                <a:cubicBezTo>
                  <a:pt x="12954" y="-961"/>
                  <a:pt x="6724" y="-961"/>
                  <a:pt x="2882" y="2882"/>
                </a:cubicBezTo>
              </a:path>
            </a:pathLst>
          </a:custGeom>
          <a:ln w="12700">
            <a:solidFill>
              <a:srgbClr val="FF2600"/>
            </a:solidFill>
            <a:miter lim="400000"/>
          </a:ln>
        </p:spPr>
        <p:txBody>
          <a:bodyPr lIns="0" tIns="0" rIns="0" bIns="0" anchor="ctr"/>
          <a:lstStyle/>
          <a:p>
            <a:pPr lvl="0">
              <a:defRPr sz="34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1041" name="Shape 1041"/>
          <p:cNvSpPr/>
          <p:nvPr/>
        </p:nvSpPr>
        <p:spPr>
          <a:xfrm>
            <a:off x="8216899" y="6997699"/>
            <a:ext cx="190502" cy="190502"/>
          </a:xfrm>
          <a:custGeom>
            <a:avLst/>
            <a:gdLst/>
            <a:ahLst/>
            <a:cxnLst>
              <a:cxn ang="0">
                <a:pos x="wd2" y="hd2"/>
              </a:cxn>
              <a:cxn ang="5400000">
                <a:pos x="wd2" y="hd2"/>
              </a:cxn>
              <a:cxn ang="10800000">
                <a:pos x="wd2" y="hd2"/>
              </a:cxn>
              <a:cxn ang="16200000">
                <a:pos x="wd2" y="hd2"/>
              </a:cxn>
            </a:cxnLst>
            <a:rect l="0" t="0" r="r" b="b"/>
            <a:pathLst>
              <a:path w="19679" h="19679" extrusionOk="0">
                <a:moveTo>
                  <a:pt x="2882" y="2882"/>
                </a:moveTo>
                <a:cubicBezTo>
                  <a:pt x="-961" y="6724"/>
                  <a:pt x="-961" y="12954"/>
                  <a:pt x="2882" y="16796"/>
                </a:cubicBezTo>
                <a:cubicBezTo>
                  <a:pt x="6724" y="20639"/>
                  <a:pt x="12954" y="20639"/>
                  <a:pt x="16796" y="16796"/>
                </a:cubicBezTo>
                <a:cubicBezTo>
                  <a:pt x="20639" y="12954"/>
                  <a:pt x="20639" y="6724"/>
                  <a:pt x="16796" y="2882"/>
                </a:cubicBezTo>
                <a:cubicBezTo>
                  <a:pt x="12954" y="-961"/>
                  <a:pt x="6724" y="-961"/>
                  <a:pt x="2882" y="2882"/>
                </a:cubicBezTo>
              </a:path>
            </a:pathLst>
          </a:custGeom>
          <a:ln w="12700">
            <a:solidFill>
              <a:srgbClr val="FF2600"/>
            </a:solidFill>
            <a:miter lim="400000"/>
          </a:ln>
        </p:spPr>
        <p:txBody>
          <a:bodyPr lIns="0" tIns="0" rIns="0" bIns="0" anchor="ctr"/>
          <a:lstStyle/>
          <a:p>
            <a:pPr lvl="0">
              <a:defRPr sz="34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pic>
        <p:nvPicPr>
          <p:cNvPr id="1042" name="droppedImage.pdf"/>
          <p:cNvPicPr/>
          <p:nvPr/>
        </p:nvPicPr>
        <p:blipFill>
          <a:blip r:embed="rId5">
            <a:extLst/>
          </a:blip>
          <a:stretch>
            <a:fillRect/>
          </a:stretch>
        </p:blipFill>
        <p:spPr>
          <a:xfrm>
            <a:off x="7315200" y="5753100"/>
            <a:ext cx="2006600" cy="539929"/>
          </a:xfrm>
          <a:prstGeom prst="rect">
            <a:avLst/>
          </a:prstGeom>
          <a:ln w="12700">
            <a:miter lim="400000"/>
          </a:ln>
        </p:spPr>
      </p:pic>
      <p:pic>
        <p:nvPicPr>
          <p:cNvPr id="1043" name="droppedImage.pdf"/>
          <p:cNvPicPr/>
          <p:nvPr/>
        </p:nvPicPr>
        <p:blipFill>
          <a:blip r:embed="rId6">
            <a:extLst/>
          </a:blip>
          <a:stretch>
            <a:fillRect/>
          </a:stretch>
        </p:blipFill>
        <p:spPr>
          <a:xfrm>
            <a:off x="1600200" y="7442200"/>
            <a:ext cx="1930401" cy="574831"/>
          </a:xfrm>
          <a:prstGeom prst="rect">
            <a:avLst/>
          </a:prstGeom>
          <a:ln w="12700">
            <a:miter lim="400000"/>
          </a:ln>
        </p:spPr>
      </p:pic>
      <p:pic>
        <p:nvPicPr>
          <p:cNvPr id="1044" name="droppedImage.pdf"/>
          <p:cNvPicPr/>
          <p:nvPr/>
        </p:nvPicPr>
        <p:blipFill>
          <a:blip r:embed="rId7">
            <a:extLst/>
          </a:blip>
          <a:stretch>
            <a:fillRect/>
          </a:stretch>
        </p:blipFill>
        <p:spPr>
          <a:xfrm>
            <a:off x="4025900" y="6642100"/>
            <a:ext cx="2020627" cy="520700"/>
          </a:xfrm>
          <a:prstGeom prst="rect">
            <a:avLst/>
          </a:prstGeom>
          <a:ln w="12700">
            <a:miter lim="400000"/>
          </a:ln>
        </p:spPr>
      </p:pic>
      <p:pic>
        <p:nvPicPr>
          <p:cNvPr id="1045" name="droppedImage.pdf"/>
          <p:cNvPicPr/>
          <p:nvPr/>
        </p:nvPicPr>
        <p:blipFill>
          <a:blip r:embed="rId8">
            <a:extLst/>
          </a:blip>
          <a:stretch>
            <a:fillRect/>
          </a:stretch>
        </p:blipFill>
        <p:spPr>
          <a:xfrm>
            <a:off x="9766300" y="6788150"/>
            <a:ext cx="2145732" cy="508000"/>
          </a:xfrm>
          <a:prstGeom prst="rect">
            <a:avLst/>
          </a:prstGeom>
          <a:ln w="12700">
            <a:miter lim="400000"/>
          </a:ln>
        </p:spPr>
      </p:pic>
      <p:pic>
        <p:nvPicPr>
          <p:cNvPr id="1046" name="droppedImage.pdf"/>
          <p:cNvPicPr/>
          <p:nvPr/>
        </p:nvPicPr>
        <p:blipFill>
          <a:blip r:embed="rId9">
            <a:extLst/>
          </a:blip>
          <a:stretch>
            <a:fillRect/>
          </a:stretch>
        </p:blipFill>
        <p:spPr>
          <a:xfrm>
            <a:off x="2997200" y="3911600"/>
            <a:ext cx="6997700" cy="850900"/>
          </a:xfrm>
          <a:prstGeom prst="rect">
            <a:avLst/>
          </a:prstGeom>
          <a:ln w="12700">
            <a:miter lim="400000"/>
          </a:ln>
        </p:spPr>
      </p:pic>
      <p:sp>
        <p:nvSpPr>
          <p:cNvPr id="1047" name="Shape 1047"/>
          <p:cNvSpPr/>
          <p:nvPr/>
        </p:nvSpPr>
        <p:spPr>
          <a:xfrm flipH="1">
            <a:off x="2340378" y="6870700"/>
            <a:ext cx="453623" cy="657322"/>
          </a:xfrm>
          <a:prstGeom prst="line">
            <a:avLst/>
          </a:prstGeom>
          <a:ln w="25400">
            <a:solidFill/>
            <a:miter lim="400000"/>
            <a:headEnd type="stealth"/>
          </a:ln>
        </p:spPr>
        <p:txBody>
          <a:bodyPr lIns="0" tIns="0" rIns="0" bIns="0"/>
          <a:lstStyle/>
          <a:p>
            <a:pPr lvl="0" algn="l" defTabSz="457200">
              <a:defRPr sz="1100"/>
            </a:pPr>
            <a:endParaRPr/>
          </a:p>
        </p:txBody>
      </p:sp>
      <p:sp>
        <p:nvSpPr>
          <p:cNvPr id="1048" name="Shape 1048"/>
          <p:cNvSpPr/>
          <p:nvPr/>
        </p:nvSpPr>
        <p:spPr>
          <a:xfrm flipV="1">
            <a:off x="8340321" y="6290128"/>
            <a:ext cx="289724" cy="682172"/>
          </a:xfrm>
          <a:prstGeom prst="line">
            <a:avLst/>
          </a:prstGeom>
          <a:ln w="25400">
            <a:solidFill/>
            <a:miter lim="400000"/>
            <a:headEnd type="stealth"/>
          </a:ln>
        </p:spPr>
        <p:txBody>
          <a:bodyPr lIns="0" tIns="0" rIns="0" bIns="0"/>
          <a:lstStyle/>
          <a:p>
            <a:pPr lvl="0" algn="l" defTabSz="457200">
              <a:defRPr sz="1100"/>
            </a:pPr>
            <a:endParaRPr/>
          </a:p>
        </p:txBody>
      </p:sp>
      <p:sp>
        <p:nvSpPr>
          <p:cNvPr id="1049" name="Shape 1049"/>
          <p:cNvSpPr/>
          <p:nvPr/>
        </p:nvSpPr>
        <p:spPr>
          <a:xfrm>
            <a:off x="1168400" y="8077200"/>
            <a:ext cx="4800601" cy="673100"/>
          </a:xfrm>
          <a:prstGeom prst="rect">
            <a:avLst/>
          </a:prstGeom>
          <a:ln w="3175">
            <a:round/>
          </a:ln>
          <a:extLst>
            <a:ext uri="{C572A759-6A51-4108-AA02-DFA0A04FC94B}">
              <ma14:wrappingTextBoxFlag xmlns:ma14="http://schemas.microsoft.com/office/mac/drawingml/2011/main" val="1"/>
            </a:ext>
          </a:extLst>
        </p:spPr>
        <p:txBody>
          <a:bodyPr lIns="38100" tIns="38100" rIns="38100" bIns="38100">
            <a:spAutoFit/>
          </a:bodyPr>
          <a:lstStyle>
            <a:lvl1pPr algn="l" defTabSz="647700">
              <a:buClr>
                <a:srgbClr val="000000"/>
              </a:buClr>
              <a:defRPr sz="1600">
                <a:solidFill>
                  <a:srgbClr val="2E467F"/>
                </a:solidFill>
                <a:uFill>
                  <a:solidFill>
                    <a:srgbClr val="2E467F"/>
                  </a:solidFill>
                </a:uFill>
                <a:latin typeface="Helvetica Neue"/>
                <a:ea typeface="Helvetica Neue"/>
                <a:cs typeface="Helvetica Neue"/>
                <a:sym typeface="Helvetica Neue"/>
              </a:defRPr>
            </a:lvl1pPr>
          </a:lstStyle>
          <a:p>
            <a:pPr lvl="0">
              <a:defRPr sz="1800">
                <a:solidFill>
                  <a:srgbClr val="000000"/>
                </a:solidFill>
                <a:uFillTx/>
              </a:defRPr>
            </a:pPr>
            <a:r>
              <a:rPr sz="1600">
                <a:solidFill>
                  <a:srgbClr val="2E467F"/>
                </a:solidFill>
                <a:uFill>
                  <a:solidFill>
                    <a:srgbClr val="2E467F"/>
                  </a:solidFill>
                </a:uFill>
              </a:rPr>
              <a:t>BR=O(1%): precision limited by low stat. for H-&gt;ZZ* events</a:t>
            </a:r>
          </a:p>
        </p:txBody>
      </p:sp>
      <p:sp>
        <p:nvSpPr>
          <p:cNvPr id="1050" name="Shape 1050"/>
          <p:cNvSpPr/>
          <p:nvPr/>
        </p:nvSpPr>
        <p:spPr>
          <a:xfrm>
            <a:off x="6743700" y="8026400"/>
            <a:ext cx="5143500" cy="368300"/>
          </a:xfrm>
          <a:prstGeom prst="rect">
            <a:avLst/>
          </a:prstGeom>
          <a:ln w="3175">
            <a:round/>
          </a:ln>
          <a:extLst>
            <a:ext uri="{C572A759-6A51-4108-AA02-DFA0A04FC94B}">
              <ma14:wrappingTextBoxFlag xmlns:ma14="http://schemas.microsoft.com/office/mac/drawingml/2011/main" val="1"/>
            </a:ext>
          </a:extLst>
        </p:spPr>
        <p:txBody>
          <a:bodyPr lIns="38100" tIns="38100" rIns="38100" bIns="38100">
            <a:spAutoFit/>
          </a:bodyPr>
          <a:lstStyle>
            <a:lvl1pPr algn="l" defTabSz="647700">
              <a:buClr>
                <a:srgbClr val="000000"/>
              </a:buClr>
              <a:defRPr sz="1600">
                <a:solidFill>
                  <a:srgbClr val="2E467F"/>
                </a:solidFill>
                <a:uFill>
                  <a:solidFill>
                    <a:srgbClr val="2E467F"/>
                  </a:solidFill>
                </a:uFill>
                <a:latin typeface="Helvetica Neue"/>
                <a:ea typeface="Helvetica Neue"/>
                <a:cs typeface="Helvetica Neue"/>
                <a:sym typeface="Helvetica Neue"/>
              </a:defRPr>
            </a:lvl1pPr>
          </a:lstStyle>
          <a:p>
            <a:pPr lvl="0">
              <a:defRPr sz="1800">
                <a:solidFill>
                  <a:srgbClr val="000000"/>
                </a:solidFill>
                <a:uFillTx/>
              </a:defRPr>
            </a:pPr>
            <a:r>
              <a:rPr sz="1600">
                <a:solidFill>
                  <a:srgbClr val="2E467F"/>
                </a:solidFill>
                <a:uFill>
                  <a:solidFill>
                    <a:srgbClr val="2E467F"/>
                  </a:solidFill>
                </a:uFill>
              </a:rPr>
              <a:t>More advantageous but not easy at low E</a:t>
            </a:r>
          </a:p>
        </p:txBody>
      </p:sp>
      <p:sp>
        <p:nvSpPr>
          <p:cNvPr id="1051" name="Shape 1051"/>
          <p:cNvSpPr/>
          <p:nvPr/>
        </p:nvSpPr>
        <p:spPr>
          <a:xfrm>
            <a:off x="9436100" y="8686800"/>
            <a:ext cx="2590800" cy="431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295400">
              <a:buClr>
                <a:srgbClr val="2E467F"/>
              </a:buClr>
              <a:buFont typeface="Helvetica"/>
              <a:tabLst>
                <a:tab pos="558800" algn="l"/>
                <a:tab pos="2565400" algn="l"/>
                <a:tab pos="2603500" algn="l"/>
              </a:tabLst>
              <a:defRPr sz="1200">
                <a:solidFill>
                  <a:srgbClr val="2E467F"/>
                </a:solidFill>
                <a:uFill>
                  <a:solidFill>
                    <a:srgbClr val="2E467F"/>
                  </a:solidFill>
                </a:uFill>
                <a:latin typeface="Helvetica"/>
                <a:ea typeface="Helvetica"/>
                <a:cs typeface="Helvetica"/>
                <a:sym typeface="Helvetica"/>
              </a:defRPr>
            </a:lvl1pPr>
          </a:lstStyle>
          <a:p>
            <a:pPr lvl="0">
              <a:defRPr sz="1800">
                <a:solidFill>
                  <a:srgbClr val="000000"/>
                </a:solidFill>
                <a:uFillTx/>
              </a:defRPr>
            </a:pPr>
            <a:r>
              <a:rPr sz="1200">
                <a:solidFill>
                  <a:srgbClr val="2E467F"/>
                </a:solidFill>
                <a:uFill>
                  <a:solidFill>
                    <a:srgbClr val="2E467F"/>
                  </a:solidFill>
                </a:uFill>
              </a:rPr>
              <a:t>C.F.Durig, Helmholtz Alliance 6th WS, Dec. 2012</a:t>
            </a:r>
          </a:p>
        </p:txBody>
      </p:sp>
      <p:pic>
        <p:nvPicPr>
          <p:cNvPr id="1052" name="droppedImage.pdf"/>
          <p:cNvPicPr/>
          <p:nvPr/>
        </p:nvPicPr>
        <p:blipFill>
          <a:blip r:embed="rId10">
            <a:extLst/>
          </a:blip>
          <a:stretch>
            <a:fillRect/>
          </a:stretch>
        </p:blipFill>
        <p:spPr>
          <a:xfrm>
            <a:off x="6845300" y="8369469"/>
            <a:ext cx="2273300" cy="482892"/>
          </a:xfrm>
          <a:prstGeom prst="rect">
            <a:avLst/>
          </a:prstGeom>
          <a:ln w="12700">
            <a:miter lim="400000"/>
          </a:ln>
        </p:spPr>
      </p:pic>
      <p:pic>
        <p:nvPicPr>
          <p:cNvPr id="1053" name="droppedImage.pdf"/>
          <p:cNvPicPr/>
          <p:nvPr/>
        </p:nvPicPr>
        <p:blipFill>
          <a:blip r:embed="rId11">
            <a:extLst/>
          </a:blip>
          <a:stretch>
            <a:fillRect/>
          </a:stretch>
        </p:blipFill>
        <p:spPr>
          <a:xfrm>
            <a:off x="6883400" y="8697466"/>
            <a:ext cx="2019300" cy="486667"/>
          </a:xfrm>
          <a:prstGeom prst="rect">
            <a:avLst/>
          </a:prstGeom>
          <a:ln w="12700">
            <a:miter lim="400000"/>
          </a:ln>
        </p:spPr>
      </p:pic>
      <p:pic>
        <p:nvPicPr>
          <p:cNvPr id="1054" name="droppedImage.pdf"/>
          <p:cNvPicPr/>
          <p:nvPr/>
        </p:nvPicPr>
        <p:blipFill>
          <a:blip r:embed="rId10">
            <a:extLst/>
          </a:blip>
          <a:stretch>
            <a:fillRect/>
          </a:stretch>
        </p:blipFill>
        <p:spPr>
          <a:xfrm>
            <a:off x="3835400" y="8356600"/>
            <a:ext cx="2273300" cy="482891"/>
          </a:xfrm>
          <a:prstGeom prst="rect">
            <a:avLst/>
          </a:prstGeom>
          <a:ln w="12700">
            <a:miter lim="400000"/>
          </a:ln>
        </p:spPr>
      </p:pic>
      <p:pic>
        <p:nvPicPr>
          <p:cNvPr id="1055" name="droppedImage.pdf"/>
          <p:cNvPicPr/>
          <p:nvPr/>
        </p:nvPicPr>
        <p:blipFill>
          <a:blip r:embed="rId12">
            <a:extLst/>
          </a:blip>
          <a:stretch>
            <a:fillRect/>
          </a:stretch>
        </p:blipFill>
        <p:spPr>
          <a:xfrm>
            <a:off x="3810000" y="8691116"/>
            <a:ext cx="2019300" cy="486667"/>
          </a:xfrm>
          <a:prstGeom prst="rect">
            <a:avLst/>
          </a:prstGeom>
          <a:ln w="12700">
            <a:miter lim="400000"/>
          </a:ln>
        </p:spPr>
      </p:pic>
    </p:spTree>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9" name="image5.png"/>
          <p:cNvPicPr/>
          <p:nvPr/>
        </p:nvPicPr>
        <p:blipFill>
          <a:blip r:embed="rId2">
            <a:extLst/>
          </a:blip>
          <a:stretch>
            <a:fillRect/>
          </a:stretch>
        </p:blipFill>
        <p:spPr>
          <a:xfrm>
            <a:off x="6340907" y="3631982"/>
            <a:ext cx="6301943" cy="4750021"/>
          </a:xfrm>
          <a:prstGeom prst="rect">
            <a:avLst/>
          </a:prstGeom>
          <a:ln w="12700">
            <a:miter lim="400000"/>
          </a:ln>
          <a:effectLst>
            <a:outerShdw blurRad="50800" dist="38100" dir="2700000" rotWithShape="0">
              <a:srgbClr val="929292">
                <a:alpha val="42999"/>
              </a:srgbClr>
            </a:outerShdw>
          </a:effectLst>
        </p:spPr>
      </p:pic>
      <p:sp>
        <p:nvSpPr>
          <p:cNvPr id="700" name="Shape 700"/>
          <p:cNvSpPr/>
          <p:nvPr/>
        </p:nvSpPr>
        <p:spPr>
          <a:xfrm>
            <a:off x="10338479" y="6197600"/>
            <a:ext cx="2156054" cy="406400"/>
          </a:xfrm>
          <a:prstGeom prst="rect">
            <a:avLst/>
          </a:prstGeom>
          <a:ln w="12700">
            <a:miter lim="400000"/>
          </a:ln>
          <a:effectLst>
            <a:outerShdw blurRad="50800" dist="38100" dir="2700000" rotWithShape="0">
              <a:srgbClr val="929292">
                <a:alpha val="42999"/>
              </a:srgbClr>
            </a:outerShdw>
          </a:effectLst>
          <a:extLst>
            <a:ext uri="{C572A759-6A51-4108-AA02-DFA0A04FC94B}">
              <ma14:wrappingTextBoxFlag xmlns:ma14="http://schemas.microsoft.com/office/mac/drawingml/2011/main" val="1"/>
            </a:ext>
          </a:extLst>
        </p:spPr>
        <p:txBody>
          <a:bodyPr wrap="none" lIns="0" tIns="0" rIns="0" bIns="0">
            <a:spAutoFit/>
          </a:bodyPr>
          <a:lstStyle>
            <a:lvl1pPr marR="40639" indent="40639" defTabSz="914400">
              <a:defRPr sz="3200">
                <a:solidFill>
                  <a:srgbClr val="FFFFFF"/>
                </a:solidFill>
                <a:uFill>
                  <a:solidFill>
                    <a:srgbClr val="FFFFFF"/>
                  </a:solidFill>
                </a:uFill>
                <a:latin typeface="ヒラギノ角ゴ Pro W3"/>
                <a:ea typeface="ヒラギノ角ゴ Pro W3"/>
                <a:cs typeface="ヒラギノ角ゴ Pro W3"/>
                <a:sym typeface="ヒラギノ角ゴ Pro W3"/>
              </a:defRPr>
            </a:lvl1pPr>
          </a:lstStyle>
          <a:p>
            <a:pPr lvl="0">
              <a:defRPr sz="1800">
                <a:solidFill>
                  <a:srgbClr val="000000"/>
                </a:solidFill>
                <a:uFillTx/>
              </a:defRPr>
            </a:pPr>
            <a:r>
              <a:rPr sz="3200">
                <a:solidFill>
                  <a:srgbClr val="FFFFFF"/>
                </a:solidFill>
                <a:uFill>
                  <a:solidFill>
                    <a:srgbClr val="FFFFFF"/>
                  </a:solidFill>
                </a:uFill>
              </a:rPr>
              <a:t>PFA at ILC</a:t>
            </a:r>
          </a:p>
        </p:txBody>
      </p:sp>
      <p:sp>
        <p:nvSpPr>
          <p:cNvPr id="701" name="Shape 701"/>
          <p:cNvSpPr/>
          <p:nvPr/>
        </p:nvSpPr>
        <p:spPr>
          <a:xfrm>
            <a:off x="10159206" y="6807200"/>
            <a:ext cx="2400303" cy="1464666"/>
          </a:xfrm>
          <a:prstGeom prst="rect">
            <a:avLst/>
          </a:prstGeom>
          <a:ln w="12700">
            <a:miter lim="400000"/>
          </a:ln>
          <a:effectLst>
            <a:outerShdw blurRad="50800" dist="38100" dir="2700000" rotWithShape="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p>
            <a:pPr marR="40639" lvl="0" indent="40639" defTabSz="914400">
              <a:defRPr sz="1800"/>
            </a:pPr>
            <a:r>
              <a:rPr sz="2400">
                <a:solidFill>
                  <a:srgbClr val="FFFFFF"/>
                </a:solidFill>
                <a:uFill>
                  <a:solidFill>
                    <a:srgbClr val="FFFFFF"/>
                  </a:solidFill>
                </a:uFill>
                <a:latin typeface="Helvetica Neue"/>
                <a:ea typeface="Helvetica Neue"/>
                <a:cs typeface="Helvetica Neue"/>
                <a:sym typeface="Helvetica Neue"/>
              </a:rPr>
              <a:t>1-to-1 track- cluster matching for exact E</a:t>
            </a:r>
            <a:r>
              <a:rPr sz="2400" baseline="-5998">
                <a:solidFill>
                  <a:srgbClr val="FFFFFF"/>
                </a:solidFill>
                <a:uFill>
                  <a:solidFill>
                    <a:srgbClr val="FFFFFF"/>
                  </a:solidFill>
                </a:uFill>
                <a:latin typeface="Helvetica Neue"/>
                <a:ea typeface="Helvetica Neue"/>
                <a:cs typeface="Helvetica Neue"/>
                <a:sym typeface="Helvetica Neue"/>
              </a:rPr>
              <a:t>ch</a:t>
            </a:r>
            <a:r>
              <a:rPr sz="2400">
                <a:solidFill>
                  <a:srgbClr val="FFFFFF"/>
                </a:solidFill>
                <a:uFill>
                  <a:solidFill>
                    <a:srgbClr val="FFFFFF"/>
                  </a:solidFill>
                </a:uFill>
                <a:latin typeface="Helvetica Neue"/>
                <a:ea typeface="Helvetica Neue"/>
                <a:cs typeface="Helvetica Neue"/>
                <a:sym typeface="Helvetica Neue"/>
              </a:rPr>
              <a:t> subtraction </a:t>
            </a:r>
          </a:p>
        </p:txBody>
      </p:sp>
      <p:sp>
        <p:nvSpPr>
          <p:cNvPr id="702" name="Shape 702"/>
          <p:cNvSpPr>
            <a:spLocks noGrp="1"/>
          </p:cNvSpPr>
          <p:nvPr>
            <p:ph type="title"/>
          </p:nvPr>
        </p:nvSpPr>
        <p:spPr>
          <a:xfrm>
            <a:off x="266696" y="52343"/>
            <a:ext cx="12738105" cy="1001139"/>
          </a:xfrm>
          <a:prstGeom prst="rect">
            <a:avLst/>
          </a:prstGeom>
        </p:spPr>
        <p:txBody>
          <a:bodyPr>
            <a:normAutofit/>
          </a:bodyPr>
          <a:lstStyle/>
          <a:p>
            <a:pPr lvl="0" algn="l" defTabSz="585215">
              <a:defRPr sz="1800">
                <a:uFillTx/>
              </a:defRPr>
            </a:pPr>
            <a:r>
              <a:rPr sz="3400" b="1" i="1">
                <a:uFill>
                  <a:solidFill>
                    <a:srgbClr val="FF2600"/>
                  </a:solidFill>
                </a:uFill>
                <a:latin typeface="Helvetica Neue"/>
                <a:ea typeface="Helvetica Neue"/>
                <a:cs typeface="Helvetica Neue"/>
                <a:sym typeface="Helvetica Neue"/>
              </a:rPr>
              <a:t>New Paradigm : </a:t>
            </a:r>
            <a:br>
              <a:rPr sz="3400" b="1" i="1">
                <a:uFill>
                  <a:solidFill>
                    <a:srgbClr val="FF2600"/>
                  </a:solidFill>
                </a:uFill>
                <a:latin typeface="Helvetica Neue"/>
                <a:ea typeface="Helvetica Neue"/>
                <a:cs typeface="Helvetica Neue"/>
                <a:sym typeface="Helvetica Neue"/>
              </a:rPr>
            </a:br>
            <a:r>
              <a:rPr sz="2300" b="1" i="1">
                <a:uFill>
                  <a:solidFill>
                    <a:srgbClr val="FF2600"/>
                  </a:solidFill>
                </a:uFill>
                <a:latin typeface="Helvetica Neue"/>
                <a:ea typeface="Helvetica Neue"/>
                <a:cs typeface="Helvetica Neue"/>
                <a:sym typeface="Helvetica Neue"/>
              </a:rPr>
              <a:t>            </a:t>
            </a:r>
            <a:r>
              <a:rPr sz="2300" b="1" i="1">
                <a:solidFill>
                  <a:srgbClr val="0433FF"/>
                </a:solidFill>
                <a:uFill>
                  <a:solidFill>
                    <a:srgbClr val="FF2600"/>
                  </a:solidFill>
                </a:uFill>
                <a:latin typeface="Helvetica Neue"/>
                <a:ea typeface="Helvetica Neue"/>
                <a:cs typeface="Helvetica Neue"/>
                <a:sym typeface="Helvetica Neue"/>
              </a:rPr>
              <a:t>View events as viewing a Feynman diagram</a:t>
            </a:r>
          </a:p>
        </p:txBody>
      </p:sp>
      <p:sp>
        <p:nvSpPr>
          <p:cNvPr id="703" name="Shape 703"/>
          <p:cNvSpPr/>
          <p:nvPr/>
        </p:nvSpPr>
        <p:spPr>
          <a:xfrm>
            <a:off x="773112" y="2160794"/>
            <a:ext cx="5086353" cy="1736391"/>
          </a:xfrm>
          <a:prstGeom prst="rect">
            <a:avLst/>
          </a:prstGeom>
          <a:solidFill>
            <a:srgbClr val="FFFFFF">
              <a:alpha val="89018"/>
            </a:srgbClr>
          </a:solidFill>
          <a:ln w="25400">
            <a:solidFill>
              <a:srgbClr val="FFFFFF">
                <a:alpha val="89803"/>
              </a:srgbClr>
            </a:solidFill>
            <a:miter lim="0"/>
          </a:ln>
          <a:effectLst>
            <a:outerShdw blurRad="50800" dist="38100" dir="2700000" rotWithShape="0">
              <a:srgbClr val="929292">
                <a:alpha val="42998"/>
              </a:srgbClr>
            </a:outerShdw>
          </a:effectLst>
        </p:spPr>
        <p:txBody>
          <a:bodyPr lIns="0" tIns="0" rIns="0" bIns="0" anchor="ctr"/>
          <a:lstStyle/>
          <a:p>
            <a:pPr lvl="0" algn="l" defTabSz="1295400">
              <a:defRPr sz="3400">
                <a:latin typeface="Arial"/>
                <a:ea typeface="Arial"/>
                <a:cs typeface="Arial"/>
                <a:sym typeface="Arial"/>
              </a:defRPr>
            </a:pPr>
            <a:endParaRPr/>
          </a:p>
        </p:txBody>
      </p:sp>
      <p:pic>
        <p:nvPicPr>
          <p:cNvPr id="704" name="image6.png" descr="image.png"/>
          <p:cNvPicPr/>
          <p:nvPr/>
        </p:nvPicPr>
        <p:blipFill>
          <a:blip r:embed="rId3">
            <a:extLst/>
          </a:blip>
          <a:stretch>
            <a:fillRect/>
          </a:stretch>
        </p:blipFill>
        <p:spPr>
          <a:xfrm>
            <a:off x="586556" y="2107326"/>
            <a:ext cx="5461051" cy="1767207"/>
          </a:xfrm>
          <a:prstGeom prst="rect">
            <a:avLst/>
          </a:prstGeom>
          <a:ln w="12700">
            <a:miter lim="400000"/>
          </a:ln>
          <a:effectLst>
            <a:outerShdw blurRad="50800" dist="38100" dir="2700000" rotWithShape="0">
              <a:srgbClr val="929292">
                <a:alpha val="42998"/>
              </a:srgbClr>
            </a:outerShdw>
          </a:effectLst>
        </p:spPr>
      </p:pic>
      <p:sp>
        <p:nvSpPr>
          <p:cNvPr id="705" name="Shape 705"/>
          <p:cNvSpPr/>
          <p:nvPr/>
        </p:nvSpPr>
        <p:spPr>
          <a:xfrm>
            <a:off x="6424764" y="2053401"/>
            <a:ext cx="3718771" cy="128201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tabLst>
                <a:tab pos="1066800" algn="l"/>
                <a:tab pos="6807200" algn="l"/>
              </a:tabLst>
              <a:defRPr sz="1800"/>
            </a:pPr>
            <a:r>
              <a:rPr sz="2600" b="1">
                <a:latin typeface="Helvetica Neue"/>
                <a:ea typeface="Helvetica Neue"/>
                <a:cs typeface="Helvetica Neue"/>
                <a:sym typeface="Helvetica Neue"/>
              </a:rPr>
              <a:t>Identify W/Z/top/Higgs with their</a:t>
            </a:r>
            <a:endParaRPr>
              <a:latin typeface="ヒラギノ角ゴ Pro W3"/>
              <a:ea typeface="ヒラギノ角ゴ Pro W3"/>
              <a:cs typeface="ヒラギノ角ゴ Pro W3"/>
              <a:sym typeface="ヒラギノ角ゴ Pro W3"/>
            </a:endParaRPr>
          </a:p>
          <a:p>
            <a:pPr lvl="0" algn="l">
              <a:tabLst>
                <a:tab pos="1066800" algn="l"/>
                <a:tab pos="6807200" algn="l"/>
              </a:tabLst>
              <a:defRPr sz="1800"/>
            </a:pPr>
            <a:r>
              <a:rPr sz="2600" b="1">
                <a:latin typeface="Helvetica Neue"/>
                <a:ea typeface="Helvetica Neue"/>
                <a:cs typeface="Helvetica Neue"/>
                <a:sym typeface="Helvetica Neue"/>
              </a:rPr>
              <a:t>jet invariant mass: </a:t>
            </a:r>
            <a:r>
              <a:rPr sz="2600" b="1">
                <a:solidFill>
                  <a:srgbClr val="FF0000"/>
                </a:solidFill>
                <a:latin typeface="Helvetica Neue"/>
                <a:ea typeface="Helvetica Neue"/>
                <a:cs typeface="Helvetica Neue"/>
                <a:sym typeface="Helvetica Neue"/>
              </a:rPr>
              <a:t>M</a:t>
            </a:r>
            <a:r>
              <a:rPr sz="2600" b="1" baseline="-27922">
                <a:solidFill>
                  <a:srgbClr val="FF0000"/>
                </a:solidFill>
                <a:latin typeface="Helvetica Neue"/>
                <a:ea typeface="Helvetica Neue"/>
                <a:cs typeface="Helvetica Neue"/>
                <a:sym typeface="Helvetica Neue"/>
              </a:rPr>
              <a:t>jets</a:t>
            </a:r>
          </a:p>
        </p:txBody>
      </p:sp>
      <p:sp>
        <p:nvSpPr>
          <p:cNvPr id="706" name="Shape 706"/>
          <p:cNvSpPr/>
          <p:nvPr/>
        </p:nvSpPr>
        <p:spPr>
          <a:xfrm>
            <a:off x="276762" y="4154371"/>
            <a:ext cx="5136621" cy="64713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3600" b="1" i="1">
                <a:solidFill>
                  <a:srgbClr val="FF2600"/>
                </a:solidFill>
                <a:uFill>
                  <a:solidFill>
                    <a:srgbClr val="FF2600"/>
                  </a:solidFill>
                </a:uFill>
                <a:latin typeface="Helvetica Neue"/>
                <a:ea typeface="Helvetica Neue"/>
                <a:cs typeface="Helvetica Neue"/>
                <a:sym typeface="Helvetica Neue"/>
              </a:rPr>
              <a:t>P</a:t>
            </a:r>
            <a:r>
              <a:rPr sz="3600" b="1" i="1">
                <a:latin typeface="Helvetica Neue"/>
                <a:ea typeface="Helvetica Neue"/>
                <a:cs typeface="Helvetica Neue"/>
                <a:sym typeface="Helvetica Neue"/>
              </a:rPr>
              <a:t>article </a:t>
            </a:r>
            <a:r>
              <a:rPr sz="3600" b="1" i="1">
                <a:solidFill>
                  <a:srgbClr val="FF2600"/>
                </a:solidFill>
                <a:uFill>
                  <a:solidFill>
                    <a:srgbClr val="FF2600"/>
                  </a:solidFill>
                </a:uFill>
                <a:latin typeface="Helvetica Neue"/>
                <a:ea typeface="Helvetica Neue"/>
                <a:cs typeface="Helvetica Neue"/>
                <a:sym typeface="Helvetica Neue"/>
              </a:rPr>
              <a:t>F</a:t>
            </a:r>
            <a:r>
              <a:rPr sz="3600" b="1" i="1">
                <a:latin typeface="Helvetica Neue"/>
                <a:ea typeface="Helvetica Neue"/>
                <a:cs typeface="Helvetica Neue"/>
                <a:sym typeface="Helvetica Neue"/>
              </a:rPr>
              <a:t>low </a:t>
            </a:r>
            <a:r>
              <a:rPr sz="3600" b="1" i="1">
                <a:solidFill>
                  <a:srgbClr val="FF2600"/>
                </a:solidFill>
                <a:uFill>
                  <a:solidFill>
                    <a:srgbClr val="FF2600"/>
                  </a:solidFill>
                </a:uFill>
                <a:latin typeface="Helvetica Neue"/>
                <a:ea typeface="Helvetica Neue"/>
                <a:cs typeface="Helvetica Neue"/>
                <a:sym typeface="Helvetica Neue"/>
              </a:rPr>
              <a:t>A</a:t>
            </a:r>
            <a:r>
              <a:rPr sz="3600" b="1" i="1">
                <a:latin typeface="Helvetica Neue"/>
                <a:ea typeface="Helvetica Neue"/>
                <a:cs typeface="Helvetica Neue"/>
                <a:sym typeface="Helvetica Neue"/>
              </a:rPr>
              <a:t>nalysis</a:t>
            </a:r>
          </a:p>
        </p:txBody>
      </p:sp>
      <p:sp>
        <p:nvSpPr>
          <p:cNvPr id="707" name="Shape 707"/>
          <p:cNvSpPr/>
          <p:nvPr/>
        </p:nvSpPr>
        <p:spPr>
          <a:xfrm>
            <a:off x="586556" y="4826775"/>
            <a:ext cx="5272907" cy="146436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sz="2400" b="1">
                <a:solidFill>
                  <a:srgbClr val="FF2600"/>
                </a:solidFill>
                <a:uFill>
                  <a:solidFill/>
                </a:uFill>
                <a:latin typeface="Helvetica Neue"/>
                <a:ea typeface="Helvetica Neue"/>
                <a:cs typeface="Helvetica Neue"/>
                <a:sym typeface="Helvetica Neue"/>
              </a:rPr>
              <a:t>PFA</a:t>
            </a:r>
            <a:r>
              <a:rPr sz="2400" b="1">
                <a:uFill>
                  <a:solidFill/>
                </a:uFill>
                <a:latin typeface="Helvetica Neue"/>
                <a:ea typeface="Helvetica Neue"/>
                <a:cs typeface="Helvetica Neue"/>
                <a:sym typeface="Helvetica Neue"/>
              </a:rPr>
              <a:t> is the key to achieve excellent jet invariant mass resolution comparable to the natural width of the weak boson:</a:t>
            </a:r>
          </a:p>
        </p:txBody>
      </p:sp>
      <p:sp>
        <p:nvSpPr>
          <p:cNvPr id="708" name="Shape 708"/>
          <p:cNvSpPr/>
          <p:nvPr/>
        </p:nvSpPr>
        <p:spPr>
          <a:xfrm>
            <a:off x="7765825" y="8476698"/>
            <a:ext cx="5220315" cy="109606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tabLst>
                <a:tab pos="838200" algn="l"/>
                <a:tab pos="4483100" algn="l"/>
              </a:tabLst>
              <a:defRPr sz="1800"/>
            </a:pPr>
            <a:r>
              <a:rPr sz="2400" b="1">
                <a:latin typeface="Helvetica Neue"/>
                <a:ea typeface="Helvetica Neue"/>
                <a:cs typeface="Helvetica Neue"/>
                <a:sym typeface="Helvetica Neue"/>
              </a:rPr>
              <a:t>1-to-1 matching requires </a:t>
            </a:r>
            <a:endParaRPr>
              <a:latin typeface="ヒラギノ角ゴ Pro W3"/>
              <a:ea typeface="ヒラギノ角ゴ Pro W3"/>
              <a:cs typeface="ヒラギノ角ゴ Pro W3"/>
              <a:sym typeface="ヒラギノ角ゴ Pro W3"/>
            </a:endParaRPr>
          </a:p>
          <a:p>
            <a:pPr lvl="0" algn="l">
              <a:tabLst>
                <a:tab pos="838200" algn="l"/>
                <a:tab pos="4483100" algn="l"/>
              </a:tabLst>
              <a:defRPr sz="1800"/>
            </a:pPr>
            <a:r>
              <a:rPr sz="2400" b="1">
                <a:solidFill>
                  <a:srgbClr val="024C90"/>
                </a:solidFill>
                <a:latin typeface="Helvetica Neue"/>
                <a:ea typeface="Helvetica Neue"/>
                <a:cs typeface="Helvetica Neue"/>
                <a:sym typeface="Helvetica Neue"/>
              </a:rPr>
              <a:t>   High resolution tracking  </a:t>
            </a:r>
            <a:endParaRPr>
              <a:latin typeface="ヒラギノ角ゴ Pro W3"/>
              <a:ea typeface="ヒラギノ角ゴ Pro W3"/>
              <a:cs typeface="ヒラギノ角ゴ Pro W3"/>
              <a:sym typeface="ヒラギノ角ゴ Pro W3"/>
            </a:endParaRPr>
          </a:p>
          <a:p>
            <a:pPr lvl="0" algn="l">
              <a:tabLst>
                <a:tab pos="838200" algn="l"/>
                <a:tab pos="4483100" algn="l"/>
              </a:tabLst>
              <a:defRPr sz="1800"/>
            </a:pPr>
            <a:r>
              <a:rPr sz="2400" b="1">
                <a:solidFill>
                  <a:srgbClr val="024C90"/>
                </a:solidFill>
                <a:latin typeface="Helvetica Neue"/>
                <a:ea typeface="Helvetica Neue"/>
                <a:cs typeface="Helvetica Neue"/>
                <a:sym typeface="Helvetica Neue"/>
              </a:rPr>
              <a:t>   High granularity calorimetry  </a:t>
            </a:r>
          </a:p>
        </p:txBody>
      </p:sp>
      <p:sp>
        <p:nvSpPr>
          <p:cNvPr id="709" name="Shape 709"/>
          <p:cNvSpPr/>
          <p:nvPr/>
        </p:nvSpPr>
        <p:spPr>
          <a:xfrm>
            <a:off x="549233" y="7264548"/>
            <a:ext cx="5754354" cy="1976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10000"/>
              </a:lnSpc>
              <a:tabLst>
                <a:tab pos="838200" algn="l"/>
                <a:tab pos="4483100" algn="l"/>
              </a:tabLst>
              <a:defRPr sz="1800"/>
            </a:pPr>
            <a:r>
              <a:rPr sz="2400" b="1">
                <a:latin typeface="Helvetica Neue"/>
                <a:ea typeface="Helvetica Neue"/>
                <a:cs typeface="Helvetica Neue"/>
                <a:sym typeface="Helvetica Neue"/>
              </a:rPr>
              <a:t>Use tracker for charged particles, </a:t>
            </a:r>
            <a:r>
              <a:rPr sz="2400" b="1">
                <a:solidFill>
                  <a:srgbClr val="FF2600"/>
                </a:solidFill>
                <a:latin typeface="Helvetica Neue"/>
                <a:ea typeface="Helvetica Neue"/>
                <a:cs typeface="Helvetica Neue"/>
                <a:sym typeface="Helvetica Neue"/>
              </a:rPr>
              <a:t>use CAL only for neutral particles</a:t>
            </a:r>
            <a:r>
              <a:rPr sz="2400" b="1">
                <a:latin typeface="Helvetica Neue"/>
                <a:ea typeface="Helvetica Neue"/>
                <a:cs typeface="Helvetica Neue"/>
                <a:sym typeface="Helvetica Neue"/>
              </a:rPr>
              <a:t>, removing energy deposits by charged particles (E</a:t>
            </a:r>
            <a:r>
              <a:rPr sz="2400" b="1" baseline="-5998">
                <a:latin typeface="Helvetica Neue"/>
                <a:ea typeface="Helvetica Neue"/>
                <a:cs typeface="Helvetica Neue"/>
                <a:sym typeface="Helvetica Neue"/>
              </a:rPr>
              <a:t>ch</a:t>
            </a:r>
            <a:r>
              <a:rPr sz="2400" b="1">
                <a:latin typeface="Helvetica Neue"/>
                <a:ea typeface="Helvetica Neue"/>
                <a:cs typeface="Helvetica Neue"/>
                <a:sym typeface="Helvetica Neue"/>
              </a:rPr>
              <a:t>) in CAL by </a:t>
            </a:r>
            <a:endParaRPr>
              <a:latin typeface="ヒラギノ角ゴ Pro W3"/>
              <a:ea typeface="ヒラギノ角ゴ Pro W3"/>
              <a:cs typeface="ヒラギノ角ゴ Pro W3"/>
              <a:sym typeface="ヒラギノ角ゴ Pro W3"/>
            </a:endParaRPr>
          </a:p>
          <a:p>
            <a:pPr lvl="0" algn="l">
              <a:lnSpc>
                <a:spcPct val="110000"/>
              </a:lnSpc>
              <a:tabLst>
                <a:tab pos="838200" algn="l"/>
                <a:tab pos="4483100" algn="l"/>
              </a:tabLst>
              <a:defRPr sz="1800"/>
            </a:pPr>
            <a:r>
              <a:rPr sz="2400" b="1">
                <a:solidFill>
                  <a:srgbClr val="FF2600"/>
                </a:solidFill>
                <a:latin typeface="Helvetica Neue"/>
                <a:ea typeface="Helvetica Neue"/>
                <a:cs typeface="Helvetica Neue"/>
                <a:sym typeface="Helvetica Neue"/>
              </a:rPr>
              <a:t>1-to-1 track to CAL cluster matching</a:t>
            </a:r>
          </a:p>
        </p:txBody>
      </p:sp>
      <p:sp>
        <p:nvSpPr>
          <p:cNvPr id="710" name="Shape 710"/>
          <p:cNvSpPr/>
          <p:nvPr/>
        </p:nvSpPr>
        <p:spPr>
          <a:xfrm>
            <a:off x="6340907" y="8571396"/>
            <a:ext cx="1148691" cy="635008"/>
          </a:xfrm>
          <a:prstGeom prst="rightArrow">
            <a:avLst>
              <a:gd name="adj1" fmla="val 50000"/>
              <a:gd name="adj2" fmla="val 50000"/>
            </a:avLst>
          </a:prstGeom>
          <a:blipFill>
            <a:blip r:embed="rId4"/>
          </a:blipFill>
          <a:ln w="12700">
            <a:miter lim="400000"/>
          </a:ln>
          <a:effectLst>
            <a:outerShdw blurRad="38100" dist="25400" dir="5400000" rotWithShape="0">
              <a:srgbClr val="000000">
                <a:alpha val="50000"/>
              </a:srgbClr>
            </a:outerShdw>
          </a:effectLst>
        </p:spPr>
        <p:txBody>
          <a:bodyPr lIns="0" tIns="0" rIns="0" bIns="0" anchor="ctr"/>
          <a:lstStyle/>
          <a:p>
            <a:pPr lvl="0">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pic>
        <p:nvPicPr>
          <p:cNvPr id="711" name="image8.png"/>
          <p:cNvPicPr/>
          <p:nvPr/>
        </p:nvPicPr>
        <p:blipFill>
          <a:blip r:embed="rId5">
            <a:extLst/>
          </a:blip>
          <a:stretch>
            <a:fillRect/>
          </a:stretch>
        </p:blipFill>
        <p:spPr>
          <a:xfrm>
            <a:off x="900942" y="6404867"/>
            <a:ext cx="3043935" cy="940855"/>
          </a:xfrm>
          <a:prstGeom prst="rect">
            <a:avLst/>
          </a:prstGeom>
          <a:ln w="12700">
            <a:miter lim="400000"/>
          </a:ln>
        </p:spPr>
      </p:pic>
      <p:pic>
        <p:nvPicPr>
          <p:cNvPr id="712" name="image9.png"/>
          <p:cNvPicPr/>
          <p:nvPr/>
        </p:nvPicPr>
        <p:blipFill>
          <a:blip r:embed="rId6">
            <a:extLst/>
          </a:blip>
          <a:stretch>
            <a:fillRect/>
          </a:stretch>
        </p:blipFill>
        <p:spPr>
          <a:xfrm>
            <a:off x="10306828" y="1471257"/>
            <a:ext cx="2697974" cy="2465743"/>
          </a:xfrm>
          <a:prstGeom prst="rect">
            <a:avLst/>
          </a:prstGeom>
          <a:ln w="12700">
            <a:miter lim="400000"/>
          </a:ln>
        </p:spPr>
      </p:pic>
      <p:sp>
        <p:nvSpPr>
          <p:cNvPr id="713" name="Shape 713"/>
          <p:cNvSpPr>
            <a:spLocks noGrp="1"/>
          </p:cNvSpPr>
          <p:nvPr>
            <p:ph type="body" idx="1"/>
          </p:nvPr>
        </p:nvSpPr>
        <p:spPr>
          <a:xfrm>
            <a:off x="526869" y="1070816"/>
            <a:ext cx="12217758" cy="736602"/>
          </a:xfrm>
          <a:prstGeom prst="rect">
            <a:avLst/>
          </a:prstGeom>
        </p:spPr>
        <p:txBody>
          <a:bodyPr anchor="t">
            <a:normAutofit/>
          </a:bodyPr>
          <a:lstStyle/>
          <a:p>
            <a:pPr marL="0" lvl="0" indent="0" defTabSz="786383">
              <a:spcBef>
                <a:spcPts val="0"/>
              </a:spcBef>
              <a:buSzTx/>
              <a:buNone/>
              <a:defRPr sz="1800">
                <a:uFillTx/>
              </a:defRPr>
            </a:pPr>
            <a:r>
              <a:rPr sz="2000" b="1">
                <a:uFill>
                  <a:solidFill/>
                </a:uFill>
                <a:latin typeface="Helvetica Neue"/>
                <a:ea typeface="Helvetica Neue"/>
                <a:cs typeface="Helvetica Neue"/>
                <a:sym typeface="Helvetica Neue"/>
              </a:rPr>
              <a:t>Reconstruct final states in terms of fundamental </a:t>
            </a:r>
            <a:r>
              <a:rPr sz="2000" b="1">
                <a:solidFill>
                  <a:srgbClr val="024C90"/>
                </a:solidFill>
                <a:uFill>
                  <a:solidFill/>
                </a:uFill>
                <a:latin typeface="Helvetica Neue"/>
                <a:ea typeface="Helvetica Neue"/>
                <a:cs typeface="Helvetica Neue"/>
                <a:sym typeface="Helvetica Neue"/>
              </a:rPr>
              <a:t>particles (quarks, leptons, gauge bosons, and Higgs bosons)</a:t>
            </a:r>
          </a:p>
        </p:txBody>
      </p:sp>
      <p:sp>
        <p:nvSpPr>
          <p:cNvPr id="714" name="Shape 714"/>
          <p:cNvSpPr/>
          <p:nvPr/>
        </p:nvSpPr>
        <p:spPr>
          <a:xfrm>
            <a:off x="11221151" y="2152341"/>
            <a:ext cx="27641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200" b="1" i="1">
                <a:solidFill>
                  <a:srgbClr val="0433FF"/>
                </a:solidFill>
                <a:latin typeface="Helvetica"/>
                <a:ea typeface="Helvetica"/>
                <a:cs typeface="Helvetica"/>
                <a:sym typeface="Helvetica"/>
              </a:defRPr>
            </a:lvl1pPr>
          </a:lstStyle>
          <a:p>
            <a:pPr lvl="0">
              <a:defRPr sz="1800" b="0" i="0">
                <a:solidFill>
                  <a:srgbClr val="000000"/>
                </a:solidFill>
              </a:defRPr>
            </a:pPr>
            <a:r>
              <a:rPr sz="2200" b="1" i="1">
                <a:solidFill>
                  <a:srgbClr val="0433FF"/>
                </a:solidFill>
              </a:rPr>
              <a:t>W</a:t>
            </a:r>
          </a:p>
        </p:txBody>
      </p:sp>
      <p:sp>
        <p:nvSpPr>
          <p:cNvPr id="715" name="Shape 715"/>
          <p:cNvSpPr/>
          <p:nvPr/>
        </p:nvSpPr>
        <p:spPr>
          <a:xfrm>
            <a:off x="12141320" y="1875550"/>
            <a:ext cx="183369"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200" b="1" i="1">
                <a:solidFill>
                  <a:srgbClr val="FF2600"/>
                </a:solidFill>
                <a:latin typeface="Helvetica"/>
                <a:ea typeface="Helvetica"/>
                <a:cs typeface="Helvetica"/>
                <a:sym typeface="Helvetica"/>
              </a:defRPr>
            </a:lvl1pPr>
          </a:lstStyle>
          <a:p>
            <a:pPr lvl="0">
              <a:defRPr sz="1800" b="0" i="0">
                <a:solidFill>
                  <a:srgbClr val="000000"/>
                </a:solidFill>
              </a:defRPr>
            </a:pPr>
            <a:r>
              <a:rPr sz="2200" b="1" i="1">
                <a:solidFill>
                  <a:srgbClr val="FF2600"/>
                </a:solidFill>
              </a:rPr>
              <a:t>Z</a:t>
            </a:r>
          </a:p>
        </p:txBody>
      </p:sp>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7" name="HiggsRecoilModelIndep.pdf"/>
          <p:cNvPicPr/>
          <p:nvPr/>
        </p:nvPicPr>
        <p:blipFill>
          <a:blip r:embed="rId2">
            <a:extLst/>
          </a:blip>
          <a:stretch>
            <a:fillRect/>
          </a:stretch>
        </p:blipFill>
        <p:spPr>
          <a:xfrm>
            <a:off x="409878" y="6117145"/>
            <a:ext cx="2159590" cy="2071987"/>
          </a:xfrm>
          <a:prstGeom prst="rect">
            <a:avLst/>
          </a:prstGeom>
          <a:ln w="12700">
            <a:miter lim="400000"/>
          </a:ln>
        </p:spPr>
      </p:pic>
      <p:sp>
        <p:nvSpPr>
          <p:cNvPr id="1058" name="Shape 1058"/>
          <p:cNvSpPr>
            <a:spLocks noGrp="1"/>
          </p:cNvSpPr>
          <p:nvPr>
            <p:ph type="title"/>
          </p:nvPr>
        </p:nvSpPr>
        <p:spPr>
          <a:xfrm>
            <a:off x="443992" y="1817992"/>
            <a:ext cx="12116815" cy="1428306"/>
          </a:xfrm>
          <a:prstGeom prst="rect">
            <a:avLst/>
          </a:prstGeom>
        </p:spPr>
        <p:txBody>
          <a:bodyPr/>
          <a:lstStyle/>
          <a:p>
            <a:pPr lvl="0" algn="l" defTabSz="830862">
              <a:defRPr sz="1800" b="0"/>
            </a:pPr>
            <a:r>
              <a:rPr sz="3000" b="1">
                <a:solidFill>
                  <a:srgbClr val="0433FF"/>
                </a:solidFill>
              </a:rPr>
              <a:t>At ILC</a:t>
            </a:r>
            <a:r>
              <a:rPr sz="3000" b="1"/>
              <a:t> all but </a:t>
            </a:r>
            <a:r>
              <a:rPr sz="3000" b="1" i="1">
                <a:solidFill>
                  <a:srgbClr val="FF2600"/>
                </a:solidFill>
              </a:rPr>
              <a:t>the σ measurement using recoil mass technique</a:t>
            </a:r>
            <a:r>
              <a:rPr sz="3000" b="1"/>
              <a:t> is σ×BR measurements. </a:t>
            </a:r>
          </a:p>
        </p:txBody>
      </p:sp>
      <p:sp>
        <p:nvSpPr>
          <p:cNvPr id="1059" name="Shape 1059"/>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400"/>
              <a:t>30</a:t>
            </a:fld>
            <a:endParaRPr sz="1400"/>
          </a:p>
        </p:txBody>
      </p:sp>
      <p:sp>
        <p:nvSpPr>
          <p:cNvPr id="1060" name="Shape 1060"/>
          <p:cNvSpPr/>
          <p:nvPr/>
        </p:nvSpPr>
        <p:spPr>
          <a:xfrm>
            <a:off x="699994" y="4597400"/>
            <a:ext cx="2404521" cy="1428306"/>
          </a:xfrm>
          <a:prstGeom prst="rect">
            <a:avLst/>
          </a:prstGeom>
          <a:solidFill>
            <a:srgbClr val="C6E6E9"/>
          </a:solidFill>
          <a:ln w="12700">
            <a:miter lim="400000"/>
          </a:ln>
          <a:extLst>
            <a:ext uri="{C572A759-6A51-4108-AA02-DFA0A04FC94B}">
              <ma14:wrappingTextBoxFlag xmlns:ma14="http://schemas.microsoft.com/office/mac/drawingml/2011/main" val="1"/>
            </a:ext>
          </a:extLst>
        </p:spPr>
        <p:txBody>
          <a:bodyPr lIns="0" tIns="0" rIns="0" bIns="0" anchor="ctr"/>
          <a:lstStyle>
            <a:lvl1pPr defTabSz="830862">
              <a:defRPr sz="4400" b="1">
                <a:latin typeface="Helvetica Neue"/>
                <a:ea typeface="Helvetica Neue"/>
                <a:cs typeface="Helvetica Neue"/>
                <a:sym typeface="Helvetica Neue"/>
              </a:defRPr>
            </a:lvl1pPr>
          </a:lstStyle>
          <a:p>
            <a:pPr lvl="0">
              <a:defRPr sz="1800" b="0"/>
            </a:pPr>
            <a:r>
              <a:rPr sz="4400" b="1"/>
              <a:t>σ×BR</a:t>
            </a:r>
          </a:p>
        </p:txBody>
      </p:sp>
      <p:sp>
        <p:nvSpPr>
          <p:cNvPr id="1061" name="Shape 1061"/>
          <p:cNvSpPr/>
          <p:nvPr/>
        </p:nvSpPr>
        <p:spPr>
          <a:xfrm>
            <a:off x="5455396" y="4613655"/>
            <a:ext cx="2404522" cy="1428307"/>
          </a:xfrm>
          <a:prstGeom prst="rect">
            <a:avLst/>
          </a:prstGeom>
          <a:solidFill>
            <a:srgbClr val="C6E6E9"/>
          </a:solidFill>
          <a:ln w="12700">
            <a:miter lim="400000"/>
          </a:ln>
          <a:extLst>
            <a:ext uri="{C572A759-6A51-4108-AA02-DFA0A04FC94B}">
              <ma14:wrappingTextBoxFlag xmlns:ma14="http://schemas.microsoft.com/office/mac/drawingml/2011/main" val="1"/>
            </a:ext>
          </a:extLst>
        </p:spPr>
        <p:txBody>
          <a:bodyPr lIns="0" tIns="0" rIns="0" bIns="0" anchor="ctr"/>
          <a:lstStyle>
            <a:lvl1pPr defTabSz="830862">
              <a:defRPr sz="4400" b="1">
                <a:latin typeface="Helvetica Neue"/>
                <a:ea typeface="Helvetica Neue"/>
                <a:cs typeface="Helvetica Neue"/>
                <a:sym typeface="Helvetica Neue"/>
              </a:defRPr>
            </a:lvl1pPr>
          </a:lstStyle>
          <a:p>
            <a:pPr lvl="0">
              <a:defRPr sz="1800" b="0"/>
            </a:pPr>
            <a:r>
              <a:rPr sz="4400" b="1"/>
              <a:t>BR</a:t>
            </a:r>
          </a:p>
        </p:txBody>
      </p:sp>
      <p:sp>
        <p:nvSpPr>
          <p:cNvPr id="1062" name="Shape 1062"/>
          <p:cNvSpPr/>
          <p:nvPr/>
        </p:nvSpPr>
        <p:spPr>
          <a:xfrm>
            <a:off x="3130789" y="4862893"/>
            <a:ext cx="2274746" cy="929831"/>
          </a:xfrm>
          <a:prstGeom prst="rightArrow">
            <a:avLst>
              <a:gd name="adj1" fmla="val 32000"/>
              <a:gd name="adj2" fmla="val 87414"/>
            </a:avLst>
          </a:prstGeom>
          <a:blipFill>
            <a:blip r:embed="rId3"/>
          </a:blipFill>
          <a:ln w="3175">
            <a:solidFill>
              <a:srgbClr val="FFFFFF"/>
            </a:solidFill>
            <a:miter lim="400000"/>
          </a:ln>
        </p:spPr>
        <p:txBody>
          <a:bodyPr lIns="48768" tIns="48768" rIns="48768" bIns="48768" anchor="ctr"/>
          <a:lstStyle/>
          <a:p>
            <a:pPr lvl="0" defTabSz="395111">
              <a:defRPr>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63" name="Shape 1063"/>
          <p:cNvSpPr/>
          <p:nvPr/>
        </p:nvSpPr>
        <p:spPr>
          <a:xfrm rot="16200000">
            <a:off x="3065023" y="6093289"/>
            <a:ext cx="1890269" cy="931589"/>
          </a:xfrm>
          <a:prstGeom prst="rightArrow">
            <a:avLst>
              <a:gd name="adj1" fmla="val 32000"/>
              <a:gd name="adj2" fmla="val 87249"/>
            </a:avLst>
          </a:prstGeom>
          <a:blipFill>
            <a:blip r:embed="rId3"/>
          </a:blipFill>
          <a:ln w="3175">
            <a:solidFill>
              <a:srgbClr val="FFFFFF"/>
            </a:solidFill>
            <a:miter lim="400000"/>
          </a:ln>
        </p:spPr>
        <p:txBody>
          <a:bodyPr lIns="48768" tIns="48768" rIns="48768" bIns="48768" anchor="ctr"/>
          <a:lstStyle/>
          <a:p>
            <a:pPr lvl="0" defTabSz="395111">
              <a:defRPr>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64" name="Shape 1064"/>
          <p:cNvSpPr/>
          <p:nvPr/>
        </p:nvSpPr>
        <p:spPr>
          <a:xfrm>
            <a:off x="10253789" y="4613655"/>
            <a:ext cx="2404522" cy="1428307"/>
          </a:xfrm>
          <a:prstGeom prst="rect">
            <a:avLst/>
          </a:prstGeom>
          <a:solidFill>
            <a:srgbClr val="C6E6E9"/>
          </a:solidFill>
          <a:ln w="12700">
            <a:miter lim="400000"/>
          </a:ln>
          <a:extLst>
            <a:ext uri="{C572A759-6A51-4108-AA02-DFA0A04FC94B}">
              <ma14:wrappingTextBoxFlag xmlns:ma14="http://schemas.microsoft.com/office/mac/drawingml/2011/main" val="1"/>
            </a:ext>
          </a:extLst>
        </p:spPr>
        <p:txBody>
          <a:bodyPr lIns="0" tIns="0" rIns="0" bIns="0" anchor="ctr"/>
          <a:lstStyle/>
          <a:p>
            <a:pPr lvl="0" defTabSz="830862">
              <a:defRPr sz="1800"/>
            </a:pPr>
            <a:r>
              <a:rPr sz="3800" b="1">
                <a:latin typeface="Helvetica Neue"/>
                <a:ea typeface="Helvetica Neue"/>
                <a:cs typeface="Helvetica Neue"/>
                <a:sym typeface="Helvetica Neue"/>
              </a:rPr>
              <a:t>g</a:t>
            </a:r>
          </a:p>
          <a:p>
            <a:pPr lvl="0" defTabSz="830862">
              <a:defRPr sz="1800"/>
            </a:pPr>
            <a:r>
              <a:rPr sz="2800" b="1">
                <a:latin typeface="Helvetica Neue"/>
                <a:ea typeface="Helvetica Neue"/>
                <a:cs typeface="Helvetica Neue"/>
                <a:sym typeface="Helvetica Neue"/>
              </a:rPr>
              <a:t>coupling</a:t>
            </a:r>
          </a:p>
        </p:txBody>
      </p:sp>
      <p:sp>
        <p:nvSpPr>
          <p:cNvPr id="1065" name="Shape 1065"/>
          <p:cNvSpPr/>
          <p:nvPr/>
        </p:nvSpPr>
        <p:spPr>
          <a:xfrm>
            <a:off x="7935872" y="4862893"/>
            <a:ext cx="2283398" cy="929831"/>
          </a:xfrm>
          <a:prstGeom prst="rightArrow">
            <a:avLst>
              <a:gd name="adj1" fmla="val 32000"/>
              <a:gd name="adj2" fmla="val 87414"/>
            </a:avLst>
          </a:prstGeom>
          <a:blipFill>
            <a:blip r:embed="rId3"/>
          </a:blipFill>
          <a:ln w="3175">
            <a:solidFill>
              <a:srgbClr val="FFFFFF"/>
            </a:solidFill>
            <a:miter lim="400000"/>
          </a:ln>
        </p:spPr>
        <p:txBody>
          <a:bodyPr lIns="48768" tIns="48768" rIns="48768" bIns="48768" anchor="ctr"/>
          <a:lstStyle/>
          <a:p>
            <a:pPr lvl="0" defTabSz="395111">
              <a:defRPr>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66" name="Shape 1066"/>
          <p:cNvSpPr/>
          <p:nvPr/>
        </p:nvSpPr>
        <p:spPr>
          <a:xfrm rot="16200000">
            <a:off x="7632959" y="6093289"/>
            <a:ext cx="1890269" cy="931589"/>
          </a:xfrm>
          <a:prstGeom prst="rightArrow">
            <a:avLst>
              <a:gd name="adj1" fmla="val 32000"/>
              <a:gd name="adj2" fmla="val 87249"/>
            </a:avLst>
          </a:prstGeom>
          <a:blipFill>
            <a:blip r:embed="rId3"/>
          </a:blipFill>
          <a:ln w="3175">
            <a:solidFill>
              <a:srgbClr val="FFFFFF"/>
            </a:solidFill>
            <a:miter lim="400000"/>
          </a:ln>
        </p:spPr>
        <p:txBody>
          <a:bodyPr lIns="48768" tIns="48768" rIns="48768" bIns="48768" anchor="ctr"/>
          <a:lstStyle/>
          <a:p>
            <a:pPr lvl="0" defTabSz="395111">
              <a:defRPr>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67" name="Shape 1067"/>
          <p:cNvSpPr/>
          <p:nvPr/>
        </p:nvSpPr>
        <p:spPr>
          <a:xfrm>
            <a:off x="7134327" y="7555992"/>
            <a:ext cx="3243156" cy="1681639"/>
          </a:xfrm>
          <a:prstGeom prst="rect">
            <a:avLst/>
          </a:prstGeom>
          <a:solidFill>
            <a:srgbClr val="FFFDA3"/>
          </a:solidFill>
          <a:ln w="12700">
            <a:miter lim="400000"/>
          </a:ln>
          <a:extLst>
            <a:ext uri="{C572A759-6A51-4108-AA02-DFA0A04FC94B}">
              <ma14:wrappingTextBoxFlag xmlns:ma14="http://schemas.microsoft.com/office/mac/drawingml/2011/main" val="1"/>
            </a:ext>
          </a:extLst>
        </p:spPr>
        <p:txBody>
          <a:bodyPr lIns="0" tIns="0" rIns="0" bIns="0" anchor="ctr"/>
          <a:lstStyle/>
          <a:p>
            <a:pPr lvl="0" defTabSz="830862">
              <a:defRPr sz="1800"/>
            </a:pPr>
            <a:r>
              <a:rPr sz="4400" b="1">
                <a:solidFill>
                  <a:srgbClr val="FF2600"/>
                </a:solidFill>
                <a:latin typeface="Helvetica Neue"/>
                <a:ea typeface="Helvetica Neue"/>
                <a:cs typeface="Helvetica Neue"/>
                <a:sym typeface="Helvetica Neue"/>
              </a:rPr>
              <a:t>Γ</a:t>
            </a:r>
            <a:r>
              <a:rPr sz="4400" b="1" baseline="-5999">
                <a:solidFill>
                  <a:srgbClr val="FF2600"/>
                </a:solidFill>
                <a:latin typeface="Helvetica Neue"/>
                <a:ea typeface="Helvetica Neue"/>
                <a:cs typeface="Helvetica Neue"/>
                <a:sym typeface="Helvetica Neue"/>
              </a:rPr>
              <a:t>H</a:t>
            </a:r>
            <a:endParaRPr sz="4400" b="1">
              <a:solidFill>
                <a:srgbClr val="FF2600"/>
              </a:solidFill>
              <a:latin typeface="Helvetica Neue"/>
              <a:ea typeface="Helvetica Neue"/>
              <a:cs typeface="Helvetica Neue"/>
              <a:sym typeface="Helvetica Neue"/>
            </a:endParaRPr>
          </a:p>
          <a:p>
            <a:pPr lvl="0" defTabSz="830862">
              <a:defRPr sz="1800"/>
            </a:pPr>
            <a:r>
              <a:rPr sz="2200" b="1">
                <a:solidFill>
                  <a:srgbClr val="FF2600"/>
                </a:solidFill>
                <a:latin typeface="Helvetica Neue"/>
                <a:ea typeface="Helvetica Neue"/>
                <a:cs typeface="Helvetica Neue"/>
                <a:sym typeface="Helvetica Neue"/>
              </a:rPr>
              <a:t>total width</a:t>
            </a:r>
          </a:p>
        </p:txBody>
      </p:sp>
      <p:pic>
        <p:nvPicPr>
          <p:cNvPr id="1068" name="XZe+e-m+mHZ.pdf"/>
          <p:cNvPicPr/>
          <p:nvPr/>
        </p:nvPicPr>
        <p:blipFill>
          <a:blip r:embed="rId4">
            <a:extLst/>
          </a:blip>
          <a:stretch>
            <a:fillRect/>
          </a:stretch>
        </p:blipFill>
        <p:spPr>
          <a:xfrm>
            <a:off x="305702" y="8096363"/>
            <a:ext cx="2359809" cy="1428307"/>
          </a:xfrm>
          <a:prstGeom prst="rect">
            <a:avLst/>
          </a:prstGeom>
          <a:ln w="3175">
            <a:round/>
          </a:ln>
        </p:spPr>
      </p:pic>
      <p:pic>
        <p:nvPicPr>
          <p:cNvPr id="1069" name="nunuHdiagram.pdf"/>
          <p:cNvPicPr/>
          <p:nvPr/>
        </p:nvPicPr>
        <p:blipFill>
          <a:blip r:embed="rId5">
            <a:extLst/>
          </a:blip>
          <a:stretch>
            <a:fillRect/>
          </a:stretch>
        </p:blipFill>
        <p:spPr>
          <a:xfrm>
            <a:off x="9691499" y="7682658"/>
            <a:ext cx="1951085" cy="1428306"/>
          </a:xfrm>
          <a:prstGeom prst="rect">
            <a:avLst/>
          </a:prstGeom>
          <a:ln w="3175">
            <a:round/>
          </a:ln>
        </p:spPr>
      </p:pic>
      <p:pic>
        <p:nvPicPr>
          <p:cNvPr id="1070" name="ZZ-e+eH.pdf"/>
          <p:cNvPicPr/>
          <p:nvPr/>
        </p:nvPicPr>
        <p:blipFill>
          <a:blip r:embed="rId6">
            <a:extLst/>
          </a:blip>
          <a:stretch>
            <a:fillRect/>
          </a:stretch>
        </p:blipFill>
        <p:spPr>
          <a:xfrm>
            <a:off x="409956" y="3484831"/>
            <a:ext cx="1435101" cy="1021130"/>
          </a:xfrm>
          <a:prstGeom prst="rect">
            <a:avLst/>
          </a:prstGeom>
          <a:ln w="12700">
            <a:miter lim="400000"/>
          </a:ln>
        </p:spPr>
      </p:pic>
      <p:pic>
        <p:nvPicPr>
          <p:cNvPr id="1071" name="-ννWWH-e+e.pdf"/>
          <p:cNvPicPr/>
          <p:nvPr/>
        </p:nvPicPr>
        <p:blipFill>
          <a:blip r:embed="rId7">
            <a:extLst/>
          </a:blip>
          <a:stretch>
            <a:fillRect/>
          </a:stretch>
        </p:blipFill>
        <p:spPr>
          <a:xfrm>
            <a:off x="2093722" y="3362610"/>
            <a:ext cx="1435101" cy="1231901"/>
          </a:xfrm>
          <a:prstGeom prst="rect">
            <a:avLst/>
          </a:prstGeom>
          <a:ln w="12700">
            <a:miter lim="400000"/>
          </a:ln>
        </p:spPr>
      </p:pic>
      <p:grpSp>
        <p:nvGrpSpPr>
          <p:cNvPr id="1074" name="Group 1074"/>
          <p:cNvGrpSpPr/>
          <p:nvPr/>
        </p:nvGrpSpPr>
        <p:grpSpPr>
          <a:xfrm>
            <a:off x="3785062" y="4847994"/>
            <a:ext cx="450191" cy="800452"/>
            <a:chOff x="0" y="0"/>
            <a:chExt cx="450190" cy="800450"/>
          </a:xfrm>
        </p:grpSpPr>
        <p:sp>
          <p:nvSpPr>
            <p:cNvPr id="1072" name="Shape 1072"/>
            <p:cNvSpPr/>
            <p:nvPr/>
          </p:nvSpPr>
          <p:spPr>
            <a:xfrm>
              <a:off x="22524" y="163662"/>
              <a:ext cx="390063" cy="6367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12700" cap="flat">
              <a:noFill/>
              <a:miter lim="400000"/>
            </a:ln>
            <a:effectLst/>
          </p:spPr>
          <p:txBody>
            <a:bodyPr wrap="square" lIns="48768" tIns="48768" rIns="48768" bIns="48768" numCol="1" anchor="ctr">
              <a:noAutofit/>
            </a:bodyPr>
            <a:lstStyle/>
            <a:p>
              <a:pPr lvl="0" defTabSz="395111">
                <a:defRPr>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73" name="Shape 1073"/>
            <p:cNvSpPr/>
            <p:nvPr/>
          </p:nvSpPr>
          <p:spPr>
            <a:xfrm>
              <a:off x="0" y="0"/>
              <a:ext cx="450191" cy="45019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0000"/>
            </a:solidFill>
            <a:ln w="12700" cap="flat">
              <a:noFill/>
              <a:miter lim="400000"/>
            </a:ln>
            <a:effectLst/>
          </p:spPr>
          <p:txBody>
            <a:bodyPr wrap="square" lIns="48768" tIns="48768" rIns="48768" bIns="48768" numCol="1" anchor="ctr">
              <a:noAutofit/>
            </a:bodyPr>
            <a:lstStyle/>
            <a:p>
              <a:pPr lvl="0" defTabSz="395111">
                <a:defRPr>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sp>
        <p:nvSpPr>
          <p:cNvPr id="1075" name="Shape 1075"/>
          <p:cNvSpPr/>
          <p:nvPr/>
        </p:nvSpPr>
        <p:spPr>
          <a:xfrm>
            <a:off x="443992" y="840705"/>
            <a:ext cx="12116816" cy="142830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lvl="0" algn="l" defTabSz="830862">
              <a:defRPr sz="1800"/>
            </a:pPr>
            <a:r>
              <a:rPr sz="3000" b="1">
                <a:solidFill>
                  <a:srgbClr val="0433FF"/>
                </a:solidFill>
                <a:latin typeface="Helvetica Neue"/>
                <a:ea typeface="Helvetica Neue"/>
                <a:cs typeface="Helvetica Neue"/>
                <a:sym typeface="Helvetica Neue"/>
              </a:rPr>
              <a:t>At LHC</a:t>
            </a:r>
            <a:r>
              <a:rPr sz="3000" b="1">
                <a:latin typeface="Helvetica Neue"/>
                <a:ea typeface="Helvetica Neue"/>
                <a:cs typeface="Helvetica Neue"/>
                <a:sym typeface="Helvetica Neue"/>
              </a:rPr>
              <a:t> all the measurements are σ×BR measurements. </a:t>
            </a:r>
          </a:p>
        </p:txBody>
      </p:sp>
      <p:sp>
        <p:nvSpPr>
          <p:cNvPr id="1076" name="Shape 1076"/>
          <p:cNvSpPr/>
          <p:nvPr/>
        </p:nvSpPr>
        <p:spPr>
          <a:xfrm rot="20646422">
            <a:off x="5404171" y="7021462"/>
            <a:ext cx="1525677" cy="551534"/>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algn="l" defTabSz="507118">
              <a:spcBef>
                <a:spcPts val="1500"/>
              </a:spcBef>
              <a:defRPr sz="2800" b="1" i="1">
                <a:solidFill>
                  <a:srgbClr val="0433FF"/>
                </a:solidFill>
                <a:uFill>
                  <a:solidFill/>
                </a:uFill>
                <a:latin typeface="Helvetica Neue"/>
                <a:ea typeface="Helvetica Neue"/>
                <a:cs typeface="Helvetica Neue"/>
                <a:sym typeface="Helvetica Neue"/>
              </a:defRPr>
            </a:lvl1pPr>
          </a:lstStyle>
          <a:p>
            <a:pPr lvl="0">
              <a:defRPr sz="1800" b="0" i="0">
                <a:solidFill>
                  <a:srgbClr val="000000"/>
                </a:solidFill>
                <a:uFillTx/>
              </a:defRPr>
            </a:pPr>
            <a:r>
              <a:rPr sz="2800" b="1" i="1">
                <a:solidFill>
                  <a:srgbClr val="0433FF"/>
                </a:solidFill>
                <a:uFill>
                  <a:solidFill/>
                </a:uFill>
              </a:rPr>
              <a:t>The Key</a:t>
            </a:r>
          </a:p>
        </p:txBody>
      </p:sp>
      <p:sp>
        <p:nvSpPr>
          <p:cNvPr id="1077" name="Shape 1077"/>
          <p:cNvSpPr/>
          <p:nvPr/>
        </p:nvSpPr>
        <p:spPr>
          <a:xfrm>
            <a:off x="4636985" y="31430"/>
            <a:ext cx="3730830" cy="103126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30862">
              <a:defRPr sz="6200" b="1" i="1">
                <a:latin typeface="Helvetica Neue"/>
                <a:ea typeface="Helvetica Neue"/>
                <a:cs typeface="Helvetica Neue"/>
                <a:sym typeface="Helvetica Neue"/>
              </a:defRPr>
            </a:lvl1pPr>
          </a:lstStyle>
          <a:p>
            <a:pPr lvl="0">
              <a:defRPr sz="1800" b="0" i="0"/>
            </a:pPr>
            <a:r>
              <a:rPr sz="6200" b="1" i="1"/>
              <a:t>Key Point</a:t>
            </a:r>
          </a:p>
        </p:txBody>
      </p:sp>
      <p:sp>
        <p:nvSpPr>
          <p:cNvPr id="1078" name="Shape 1078"/>
          <p:cNvSpPr/>
          <p:nvPr/>
        </p:nvSpPr>
        <p:spPr>
          <a:xfrm>
            <a:off x="253759" y="6136195"/>
            <a:ext cx="2471828" cy="3470899"/>
          </a:xfrm>
          <a:prstGeom prst="rect">
            <a:avLst/>
          </a:prstGeom>
          <a:ln w="12700">
            <a:solidFill>
              <a:srgbClr val="FF2600"/>
            </a:solidFill>
            <a:miter lim="400000"/>
          </a:ln>
        </p:spPr>
        <p:txBody>
          <a:bodyPr lIns="0" tIns="0" rIns="0" bIns="0" anchor="ctr"/>
          <a:lstStyle/>
          <a:p>
            <a:pPr lvl="0" defTabSz="830862">
              <a:defRPr sz="2200">
                <a:solidFill>
                  <a:srgbClr val="FFFFFF"/>
                </a:solidFill>
              </a:defRPr>
            </a:pPr>
            <a:endParaRPr/>
          </a:p>
        </p:txBody>
      </p:sp>
      <p:sp>
        <p:nvSpPr>
          <p:cNvPr id="1079" name="Shape 1079"/>
          <p:cNvSpPr/>
          <p:nvPr/>
        </p:nvSpPr>
        <p:spPr>
          <a:xfrm>
            <a:off x="2770827" y="7555992"/>
            <a:ext cx="2631060" cy="1681639"/>
          </a:xfrm>
          <a:prstGeom prst="rect">
            <a:avLst/>
          </a:prstGeom>
          <a:solidFill>
            <a:srgbClr val="FF8AD8">
              <a:alpha val="35293"/>
            </a:srgbClr>
          </a:solidFill>
          <a:ln w="12700">
            <a:miter lim="400000"/>
          </a:ln>
          <a:extLst>
            <a:ext uri="{C572A759-6A51-4108-AA02-DFA0A04FC94B}">
              <ma14:wrappingTextBoxFlag xmlns:ma14="http://schemas.microsoft.com/office/mac/drawingml/2011/main" val="1"/>
            </a:ext>
          </a:extLst>
        </p:spPr>
        <p:txBody>
          <a:bodyPr lIns="0" tIns="0" rIns="0" bIns="0" anchor="ctr"/>
          <a:lstStyle/>
          <a:p>
            <a:pPr lvl="0" defTabSz="830862">
              <a:defRPr sz="1800"/>
            </a:pPr>
            <a:r>
              <a:rPr sz="4400" b="1">
                <a:solidFill>
                  <a:srgbClr val="FF2600"/>
                </a:solidFill>
                <a:latin typeface="Helvetica Neue"/>
                <a:ea typeface="Helvetica Neue"/>
                <a:cs typeface="Helvetica Neue"/>
                <a:sym typeface="Helvetica Neue"/>
              </a:rPr>
              <a:t>σ</a:t>
            </a:r>
          </a:p>
          <a:p>
            <a:pPr lvl="0" defTabSz="830862">
              <a:defRPr sz="1800"/>
            </a:pPr>
            <a:r>
              <a:rPr sz="2200" b="1">
                <a:solidFill>
                  <a:srgbClr val="FF2600"/>
                </a:solidFill>
                <a:latin typeface="Helvetica Neue"/>
                <a:ea typeface="Helvetica Neue"/>
                <a:cs typeface="Helvetica Neue"/>
                <a:sym typeface="Helvetica Neue"/>
              </a:rPr>
              <a:t>from recoil mass</a:t>
            </a:r>
          </a:p>
        </p:txBody>
      </p:sp>
      <p:grpSp>
        <p:nvGrpSpPr>
          <p:cNvPr id="1085" name="Group 1085"/>
          <p:cNvGrpSpPr/>
          <p:nvPr/>
        </p:nvGrpSpPr>
        <p:grpSpPr>
          <a:xfrm rot="18730056">
            <a:off x="4827869" y="6828534"/>
            <a:ext cx="623960" cy="1794898"/>
            <a:chOff x="0" y="0"/>
            <a:chExt cx="623958" cy="1794897"/>
          </a:xfrm>
        </p:grpSpPr>
        <p:sp>
          <p:nvSpPr>
            <p:cNvPr id="1080" name="Shape 1080"/>
            <p:cNvSpPr/>
            <p:nvPr/>
          </p:nvSpPr>
          <p:spPr>
            <a:xfrm rot="21600000">
              <a:off x="224028" y="-1"/>
              <a:ext cx="175902" cy="1580581"/>
            </a:xfrm>
            <a:prstGeom prst="rect">
              <a:avLst/>
            </a:prstGeom>
            <a:blipFill rotWithShape="1">
              <a:blip r:embed="rId3"/>
              <a:srcRect/>
              <a:tile tx="0" ty="0" sx="100000" sy="100000" flip="none" algn="tl"/>
            </a:blipFill>
            <a:ln w="3175" cap="flat">
              <a:solidFill>
                <a:srgbClr val="FFFFFF"/>
              </a:solidFill>
              <a:prstDash val="solid"/>
              <a:miter lim="400000"/>
            </a:ln>
            <a:effectLst/>
          </p:spPr>
          <p:txBody>
            <a:bodyPr wrap="square" lIns="48768" tIns="48768" rIns="48768" bIns="48768" numCol="1" anchor="ctr">
              <a:noAutofit/>
            </a:bodyPr>
            <a:lstStyle/>
            <a:p>
              <a:pPr lvl="0" defTabSz="395111">
                <a:defRPr>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81" name="Shape 1081"/>
            <p:cNvSpPr/>
            <p:nvPr/>
          </p:nvSpPr>
          <p:spPr>
            <a:xfrm rot="21600000">
              <a:off x="382086" y="31611"/>
              <a:ext cx="175902" cy="153120"/>
            </a:xfrm>
            <a:prstGeom prst="rect">
              <a:avLst/>
            </a:prstGeom>
            <a:blipFill rotWithShape="1">
              <a:blip r:embed="rId3"/>
              <a:srcRect/>
              <a:tile tx="0" ty="0" sx="100000" sy="100000" flip="none" algn="tl"/>
            </a:blipFill>
            <a:ln w="3175" cap="flat">
              <a:solidFill>
                <a:srgbClr val="FFFFFF"/>
              </a:solidFill>
              <a:prstDash val="solid"/>
              <a:miter lim="400000"/>
            </a:ln>
            <a:effectLst/>
          </p:spPr>
          <p:txBody>
            <a:bodyPr wrap="square" lIns="48768" tIns="48768" rIns="48768" bIns="48768" numCol="1" anchor="ctr">
              <a:noAutofit/>
            </a:bodyPr>
            <a:lstStyle/>
            <a:p>
              <a:pPr lvl="0" defTabSz="395111">
                <a:defRPr>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82" name="Shape 1082"/>
            <p:cNvSpPr/>
            <p:nvPr/>
          </p:nvSpPr>
          <p:spPr>
            <a:xfrm rot="21600000">
              <a:off x="382086" y="173863"/>
              <a:ext cx="175902" cy="153120"/>
            </a:xfrm>
            <a:prstGeom prst="rect">
              <a:avLst/>
            </a:prstGeom>
            <a:blipFill rotWithShape="1">
              <a:blip r:embed="rId3"/>
              <a:srcRect/>
              <a:tile tx="0" ty="0" sx="100000" sy="100000" flip="none" algn="tl"/>
            </a:blipFill>
            <a:ln w="3175" cap="flat">
              <a:solidFill>
                <a:srgbClr val="FFFFFF"/>
              </a:solidFill>
              <a:prstDash val="solid"/>
              <a:miter lim="400000"/>
            </a:ln>
            <a:effectLst/>
          </p:spPr>
          <p:txBody>
            <a:bodyPr wrap="square" lIns="48768" tIns="48768" rIns="48768" bIns="48768" numCol="1" anchor="ctr">
              <a:noAutofit/>
            </a:bodyPr>
            <a:lstStyle/>
            <a:p>
              <a:pPr lvl="0" defTabSz="395111">
                <a:defRPr>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83" name="Shape 1083"/>
            <p:cNvSpPr/>
            <p:nvPr/>
          </p:nvSpPr>
          <p:spPr>
            <a:xfrm rot="21600000">
              <a:off x="-1" y="1232851"/>
              <a:ext cx="623960" cy="562047"/>
            </a:xfrm>
            <a:prstGeom prst="roundRect">
              <a:avLst>
                <a:gd name="adj" fmla="val 32955"/>
              </a:avLst>
            </a:prstGeom>
            <a:blipFill rotWithShape="1">
              <a:blip r:embed="rId3"/>
              <a:srcRect/>
              <a:tile tx="0" ty="0" sx="100000" sy="100000" flip="none" algn="tl"/>
            </a:blipFill>
            <a:ln w="3175" cap="flat">
              <a:solidFill>
                <a:srgbClr val="FFFFFF"/>
              </a:solidFill>
              <a:prstDash val="solid"/>
              <a:miter lim="400000"/>
            </a:ln>
            <a:effectLst/>
          </p:spPr>
          <p:txBody>
            <a:bodyPr wrap="square" lIns="48768" tIns="48768" rIns="48768" bIns="48768" numCol="1" anchor="ctr">
              <a:noAutofit/>
            </a:bodyPr>
            <a:lstStyle/>
            <a:p>
              <a:pPr lvl="0" defTabSz="395111">
                <a:defRPr>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84" name="Shape 1084"/>
            <p:cNvSpPr/>
            <p:nvPr/>
          </p:nvSpPr>
          <p:spPr>
            <a:xfrm rot="21600000">
              <a:off x="147456" y="1379525"/>
              <a:ext cx="329046" cy="268699"/>
            </a:xfrm>
            <a:prstGeom prst="roundRect">
              <a:avLst>
                <a:gd name="adj" fmla="val 34826"/>
              </a:avLst>
            </a:prstGeom>
            <a:solidFill>
              <a:srgbClr val="FFFFFF"/>
            </a:solidFill>
            <a:ln w="3175" cap="flat">
              <a:solidFill>
                <a:srgbClr val="FFFFFF"/>
              </a:solidFill>
              <a:prstDash val="solid"/>
              <a:miter lim="400000"/>
            </a:ln>
            <a:effectLst/>
          </p:spPr>
          <p:txBody>
            <a:bodyPr wrap="square" lIns="48768" tIns="48768" rIns="48768" bIns="48768" numCol="1" anchor="ctr">
              <a:noAutofit/>
            </a:bodyPr>
            <a:lstStyle/>
            <a:p>
              <a:pPr lvl="0" defTabSz="395111">
                <a:defRPr>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grpSp>
        <p:nvGrpSpPr>
          <p:cNvPr id="1088" name="Group 1088"/>
          <p:cNvGrpSpPr/>
          <p:nvPr/>
        </p:nvGrpSpPr>
        <p:grpSpPr>
          <a:xfrm>
            <a:off x="7321598" y="8280571"/>
            <a:ext cx="450191" cy="800451"/>
            <a:chOff x="0" y="0"/>
            <a:chExt cx="450190" cy="800450"/>
          </a:xfrm>
        </p:grpSpPr>
        <p:sp>
          <p:nvSpPr>
            <p:cNvPr id="1086" name="Shape 1086"/>
            <p:cNvSpPr/>
            <p:nvPr/>
          </p:nvSpPr>
          <p:spPr>
            <a:xfrm>
              <a:off x="22524" y="163662"/>
              <a:ext cx="390063" cy="6367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12700" cap="flat">
              <a:noFill/>
              <a:miter lim="400000"/>
            </a:ln>
            <a:effectLst/>
          </p:spPr>
          <p:txBody>
            <a:bodyPr wrap="square" lIns="48768" tIns="48768" rIns="48768" bIns="48768" numCol="1" anchor="ctr">
              <a:noAutofit/>
            </a:bodyPr>
            <a:lstStyle/>
            <a:p>
              <a:pPr lvl="0" defTabSz="395111">
                <a:defRPr>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087" name="Shape 1087"/>
            <p:cNvSpPr/>
            <p:nvPr/>
          </p:nvSpPr>
          <p:spPr>
            <a:xfrm>
              <a:off x="0" y="0"/>
              <a:ext cx="450191" cy="45019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0000"/>
            </a:solidFill>
            <a:ln w="12700" cap="flat">
              <a:noFill/>
              <a:miter lim="400000"/>
            </a:ln>
            <a:effectLst/>
          </p:spPr>
          <p:txBody>
            <a:bodyPr wrap="square" lIns="48768" tIns="48768" rIns="48768" bIns="48768" numCol="1" anchor="ctr">
              <a:noAutofit/>
            </a:bodyPr>
            <a:lstStyle/>
            <a:p>
              <a:pPr lvl="0" defTabSz="395111">
                <a:defRPr>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grpSp>
      <p:sp>
        <p:nvSpPr>
          <p:cNvPr id="1089" name="Shape 1089"/>
          <p:cNvSpPr/>
          <p:nvPr/>
        </p:nvSpPr>
        <p:spPr>
          <a:xfrm rot="23134">
            <a:off x="5439723" y="8295488"/>
            <a:ext cx="1890269" cy="931589"/>
          </a:xfrm>
          <a:prstGeom prst="rightArrow">
            <a:avLst>
              <a:gd name="adj1" fmla="val 32000"/>
              <a:gd name="adj2" fmla="val 87249"/>
            </a:avLst>
          </a:prstGeom>
          <a:blipFill>
            <a:blip r:embed="rId3"/>
          </a:blipFill>
          <a:ln w="3175">
            <a:solidFill>
              <a:srgbClr val="FFFFFF"/>
            </a:solidFill>
            <a:miter lim="400000"/>
          </a:ln>
        </p:spPr>
        <p:txBody>
          <a:bodyPr lIns="48768" tIns="48768" rIns="48768" bIns="48768" anchor="ctr"/>
          <a:lstStyle/>
          <a:p>
            <a:pPr lvl="0" defTabSz="395111">
              <a:defRPr>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pic>
        <p:nvPicPr>
          <p:cNvPr id="1090" name="droppedImage.pdf"/>
          <p:cNvPicPr/>
          <p:nvPr/>
        </p:nvPicPr>
        <p:blipFill>
          <a:blip r:embed="rId8">
            <a:extLst/>
          </a:blip>
          <a:stretch>
            <a:fillRect/>
          </a:stretch>
        </p:blipFill>
        <p:spPr>
          <a:xfrm>
            <a:off x="5843252" y="3723065"/>
            <a:ext cx="6471236" cy="661091"/>
          </a:xfrm>
          <a:prstGeom prst="rect">
            <a:avLst/>
          </a:prstGeom>
          <a:ln w="12700">
            <a:miter lim="400000"/>
          </a:ln>
        </p:spPr>
      </p:pic>
      <p:sp>
        <p:nvSpPr>
          <p:cNvPr id="1091" name="Shape 1091"/>
          <p:cNvSpPr/>
          <p:nvPr/>
        </p:nvSpPr>
        <p:spPr>
          <a:xfrm>
            <a:off x="2770827" y="9258300"/>
            <a:ext cx="2629448" cy="285470"/>
          </a:xfrm>
          <a:prstGeom prst="rect">
            <a:avLst/>
          </a:prstGeom>
          <a:ln w="12700">
            <a:miter lim="400000"/>
          </a:ln>
          <a:effectLst>
            <a:outerShdw blurRad="25400" dist="12700" dir="2700000" rotWithShape="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lvl1pPr marL="112888" algn="l" defTabSz="830862">
              <a:spcBef>
                <a:spcPts val="300"/>
              </a:spcBef>
              <a:buClr>
                <a:srgbClr val="FF2600"/>
              </a:buClr>
              <a:buFont typeface="Tahoma"/>
              <a:tabLst>
                <a:tab pos="609600" algn="l"/>
                <a:tab pos="2844800" algn="l"/>
                <a:tab pos="2882900" algn="l"/>
              </a:tabLst>
              <a:defRPr sz="1800" b="1" i="1">
                <a:solidFill>
                  <a:srgbClr val="000090"/>
                </a:solidFill>
                <a:uFill>
                  <a:solidFill>
                    <a:srgbClr val="FF2C79"/>
                  </a:solidFill>
                </a:uFill>
                <a:latin typeface="Helvetica Neue"/>
                <a:ea typeface="Helvetica Neue"/>
                <a:cs typeface="Helvetica Neue"/>
                <a:sym typeface="Helvetica Neue"/>
              </a:defRPr>
            </a:lvl1pPr>
          </a:lstStyle>
          <a:p>
            <a:pPr lvl="0">
              <a:defRPr b="0" i="0">
                <a:solidFill>
                  <a:srgbClr val="000000"/>
                </a:solidFill>
                <a:uFillTx/>
              </a:defRPr>
            </a:pPr>
            <a:r>
              <a:rPr b="1" i="1">
                <a:solidFill>
                  <a:srgbClr val="000090"/>
                </a:solidFill>
                <a:uFill>
                  <a:solidFill>
                    <a:srgbClr val="FF2C79"/>
                  </a:solidFill>
                </a:uFill>
              </a:rPr>
              <a:t>Z→qq is also usable.</a:t>
            </a:r>
          </a:p>
        </p:txBody>
      </p:sp>
      <p:sp>
        <p:nvSpPr>
          <p:cNvPr id="1092" name="Shape 1092"/>
          <p:cNvSpPr/>
          <p:nvPr/>
        </p:nvSpPr>
        <p:spPr>
          <a:xfrm>
            <a:off x="9986914" y="6438698"/>
            <a:ext cx="2629447" cy="1199870"/>
          </a:xfrm>
          <a:prstGeom prst="rect">
            <a:avLst/>
          </a:prstGeom>
          <a:ln w="12700">
            <a:miter lim="400000"/>
          </a:ln>
          <a:effectLst>
            <a:outerShdw blurRad="25400" dist="12700" dir="2700000" rotWithShape="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p>
            <a:pPr marL="112888" lvl="0" algn="l" defTabSz="830862">
              <a:spcBef>
                <a:spcPts val="300"/>
              </a:spcBef>
              <a:buClr>
                <a:srgbClr val="FF2600"/>
              </a:buClr>
              <a:buFont typeface="Tahoma"/>
              <a:tabLst>
                <a:tab pos="609600" algn="l"/>
                <a:tab pos="2844800" algn="l"/>
                <a:tab pos="2882900" algn="l"/>
              </a:tabLst>
              <a:defRPr sz="1800"/>
            </a:pPr>
            <a:r>
              <a:rPr b="1" i="1">
                <a:solidFill>
                  <a:srgbClr val="000090"/>
                </a:solidFill>
                <a:uFill>
                  <a:solidFill>
                    <a:srgbClr val="FF2C79"/>
                  </a:solidFill>
                </a:uFill>
                <a:latin typeface="Helvetica Neue"/>
                <a:ea typeface="Helvetica Neue"/>
                <a:cs typeface="Helvetica Neue"/>
                <a:sym typeface="Helvetica Neue"/>
              </a:rPr>
              <a:t>WW-fusion is crucial for precision total width measurement</a:t>
            </a:r>
          </a:p>
          <a:p>
            <a:pPr marL="112888" lvl="0" algn="l" defTabSz="830862">
              <a:spcBef>
                <a:spcPts val="300"/>
              </a:spcBef>
              <a:buClr>
                <a:srgbClr val="FF2600"/>
              </a:buClr>
              <a:buFont typeface="Tahoma"/>
              <a:tabLst>
                <a:tab pos="609600" algn="l"/>
                <a:tab pos="2844800" algn="l"/>
                <a:tab pos="2882900" algn="l"/>
              </a:tabLst>
              <a:defRPr sz="1800"/>
            </a:pPr>
            <a:r>
              <a:rPr b="1" i="1">
                <a:solidFill>
                  <a:srgbClr val="000090"/>
                </a:solidFill>
                <a:uFill>
                  <a:solidFill>
                    <a:srgbClr val="FF2C79"/>
                  </a:solidFill>
                </a:uFill>
                <a:latin typeface="Helvetica Neue"/>
                <a:ea typeface="Helvetica Neue"/>
                <a:cs typeface="Helvetica Neue"/>
                <a:sym typeface="Helvetica Neue"/>
              </a:rPr>
              <a:t>→ Ecm &gt; 350GeV</a:t>
            </a:r>
          </a:p>
        </p:txBody>
      </p:sp>
      <p:pic>
        <p:nvPicPr>
          <p:cNvPr id="1093" name="droppedImage.pdf"/>
          <p:cNvPicPr/>
          <p:nvPr/>
        </p:nvPicPr>
        <p:blipFill>
          <a:blip r:embed="rId9">
            <a:extLst/>
          </a:blip>
          <a:stretch>
            <a:fillRect/>
          </a:stretch>
        </p:blipFill>
        <p:spPr>
          <a:xfrm>
            <a:off x="11245139" y="8560169"/>
            <a:ext cx="1606622" cy="380367"/>
          </a:xfrm>
          <a:prstGeom prst="rect">
            <a:avLst/>
          </a:prstGeom>
          <a:ln w="12700">
            <a:miter lim="400000"/>
          </a:ln>
        </p:spPr>
      </p:pic>
    </p:spTree>
  </p:cSld>
  <p:clrMapOvr>
    <a:masterClrMapping/>
  </p:clrMapOvr>
  <p:transition xmlns:p14="http://schemas.microsoft.com/office/powerpoint/2010/main" spd="med"/>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 name="Shape 1095"/>
          <p:cNvSpPr>
            <a:spLocks noGrp="1"/>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31</a:t>
            </a:fld>
            <a:endParaRPr sz="1200"/>
          </a:p>
        </p:txBody>
      </p:sp>
      <p:graphicFrame>
        <p:nvGraphicFramePr>
          <p:cNvPr id="1096" name="Table 1096"/>
          <p:cNvGraphicFramePr/>
          <p:nvPr/>
        </p:nvGraphicFramePr>
        <p:xfrm>
          <a:off x="892165" y="2028444"/>
          <a:ext cx="11767309" cy="7317480"/>
        </p:xfrm>
        <a:graphic>
          <a:graphicData uri="http://schemas.openxmlformats.org/drawingml/2006/table">
            <a:tbl>
              <a:tblPr>
                <a:tableStyleId>{4C3C2611-4C71-4FC5-86AE-919BDF0F9419}</a:tableStyleId>
              </a:tblPr>
              <a:tblGrid>
                <a:gridCol w="3129564"/>
                <a:gridCol w="1727549"/>
                <a:gridCol w="1727549"/>
                <a:gridCol w="1727549"/>
                <a:gridCol w="1727549"/>
                <a:gridCol w="1727549"/>
              </a:tblGrid>
              <a:tr h="487832">
                <a:tc>
                  <a:txBody>
                    <a:bodyPr/>
                    <a:lstStyle/>
                    <a:p>
                      <a:pPr lvl="0" algn="ctr" defTabSz="914400">
                        <a:tabLst>
                          <a:tab pos="914400" algn="l"/>
                        </a:tabLst>
                        <a:defRPr sz="1800"/>
                      </a:pPr>
                      <a:r>
                        <a:rPr sz="2000">
                          <a:solidFill>
                            <a:srgbClr val="2E467F"/>
                          </a:solidFill>
                          <a:latin typeface="Palatino"/>
                          <a:ea typeface="Palatino"/>
                          <a:cs typeface="Palatino"/>
                          <a:sym typeface="Palatino"/>
                        </a:rPr>
                        <a:t>Ecm</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gridSpan="2">
                  <a:txBody>
                    <a:bodyPr/>
                    <a:lstStyle/>
                    <a:p>
                      <a:pPr lvl="0" algn="ctr" defTabSz="914400">
                        <a:tabLst>
                          <a:tab pos="914400" algn="l"/>
                        </a:tabLst>
                        <a:defRPr sz="1800"/>
                      </a:pPr>
                      <a:r>
                        <a:rPr sz="2000">
                          <a:solidFill>
                            <a:srgbClr val="0433FF"/>
                          </a:solidFill>
                          <a:latin typeface="Palatino"/>
                          <a:ea typeface="Palatino"/>
                          <a:cs typeface="Palatino"/>
                          <a:sym typeface="Palatino"/>
                        </a:rPr>
                        <a:t>250 GeV</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hMerge="1">
                  <a:txBody>
                    <a:bodyPr/>
                    <a:lstStyle/>
                    <a:p>
                      <a:endParaRPr lang="ja-JP"/>
                    </a:p>
                  </a:txBody>
                  <a:tcPr/>
                </a:tc>
                <a:tc gridSpan="2">
                  <a:txBody>
                    <a:bodyPr/>
                    <a:lstStyle/>
                    <a:p>
                      <a:pPr lvl="0" algn="ctr" defTabSz="914400">
                        <a:tabLst>
                          <a:tab pos="914400" algn="l"/>
                        </a:tabLst>
                        <a:defRPr sz="1800"/>
                      </a:pPr>
                      <a:r>
                        <a:rPr sz="2000">
                          <a:solidFill>
                            <a:srgbClr val="0433FF"/>
                          </a:solidFill>
                          <a:latin typeface="Palatino"/>
                          <a:ea typeface="Palatino"/>
                          <a:cs typeface="Palatino"/>
                          <a:sym typeface="Palatino"/>
                        </a:rPr>
                        <a:t>500 GeV</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hMerge="1">
                  <a:txBody>
                    <a:bodyPr/>
                    <a:lstStyle/>
                    <a:p>
                      <a:endParaRPr lang="ja-JP"/>
                    </a:p>
                  </a:txBody>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1 TeV</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87832">
                <a:tc>
                  <a:txBody>
                    <a:bodyPr/>
                    <a:lstStyle/>
                    <a:p>
                      <a:pPr lvl="0" algn="ctr" defTabSz="914400">
                        <a:tabLst>
                          <a:tab pos="914400" algn="l"/>
                        </a:tabLst>
                        <a:defRPr sz="1800"/>
                      </a:pPr>
                      <a:r>
                        <a:rPr sz="2000">
                          <a:solidFill>
                            <a:srgbClr val="2E467F"/>
                          </a:solidFill>
                          <a:latin typeface="Palatino"/>
                          <a:ea typeface="Palatino"/>
                          <a:cs typeface="Palatino"/>
                          <a:sym typeface="Palatino"/>
                        </a:rPr>
                        <a:t>luminosity [fb</a:t>
                      </a:r>
                      <a:r>
                        <a:rPr sz="2000" baseline="31999">
                          <a:solidFill>
                            <a:srgbClr val="2E467F"/>
                          </a:solidFill>
                          <a:latin typeface="Palatino"/>
                          <a:ea typeface="Palatino"/>
                          <a:cs typeface="Palatino"/>
                          <a:sym typeface="Palatino"/>
                        </a:rPr>
                        <a:t>-1</a:t>
                      </a:r>
                      <a:r>
                        <a:rPr sz="2000">
                          <a:solidFill>
                            <a:srgbClr val="2E467F"/>
                          </a:solidFill>
                          <a:latin typeface="Palatino"/>
                          <a:ea typeface="Palatino"/>
                          <a:cs typeface="Palatino"/>
                          <a:sym typeface="Palatino"/>
                        </a:rPr>
                        <a:t>]</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gridSpan="2">
                  <a:txBody>
                    <a:bodyPr/>
                    <a:lstStyle/>
                    <a:p>
                      <a:pPr lvl="0" algn="ctr" defTabSz="914400">
                        <a:tabLst>
                          <a:tab pos="914400" algn="l"/>
                        </a:tabLst>
                        <a:defRPr sz="1800"/>
                      </a:pPr>
                      <a:r>
                        <a:rPr sz="2000">
                          <a:solidFill>
                            <a:srgbClr val="0433FF"/>
                          </a:solidFill>
                          <a:latin typeface="Palatino"/>
                          <a:ea typeface="Palatino"/>
                          <a:cs typeface="Palatino"/>
                          <a:sym typeface="Palatino"/>
                        </a:rPr>
                        <a:t>250</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hMerge="1">
                  <a:txBody>
                    <a:bodyPr/>
                    <a:lstStyle/>
                    <a:p>
                      <a:endParaRPr lang="ja-JP"/>
                    </a:p>
                  </a:txBody>
                  <a:tcPr/>
                </a:tc>
                <a:tc gridSpan="2">
                  <a:txBody>
                    <a:bodyPr/>
                    <a:lstStyle/>
                    <a:p>
                      <a:pPr lvl="0" algn="ctr" defTabSz="914400">
                        <a:tabLst>
                          <a:tab pos="914400" algn="l"/>
                        </a:tabLst>
                        <a:defRPr sz="1800"/>
                      </a:pPr>
                      <a:r>
                        <a:rPr sz="2000">
                          <a:solidFill>
                            <a:srgbClr val="0433FF"/>
                          </a:solidFill>
                          <a:latin typeface="Palatino"/>
                          <a:ea typeface="Palatino"/>
                          <a:cs typeface="Palatino"/>
                          <a:sym typeface="Palatino"/>
                        </a:rPr>
                        <a:t>500</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hMerge="1">
                  <a:txBody>
                    <a:bodyPr/>
                    <a:lstStyle/>
                    <a:p>
                      <a:endParaRPr lang="ja-JP"/>
                    </a:p>
                  </a:txBody>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1000</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87832">
                <a:tc>
                  <a:txBody>
                    <a:bodyPr/>
                    <a:lstStyle/>
                    <a:p>
                      <a:pPr lvl="0" algn="ctr" defTabSz="914400">
                        <a:tabLst>
                          <a:tab pos="914400" algn="l"/>
                        </a:tabLst>
                        <a:defRPr sz="1800"/>
                      </a:pPr>
                      <a:r>
                        <a:rPr sz="2000">
                          <a:solidFill>
                            <a:srgbClr val="2E467F"/>
                          </a:solidFill>
                          <a:latin typeface="Palatino"/>
                          <a:ea typeface="Palatino"/>
                          <a:cs typeface="Palatino"/>
                          <a:sym typeface="Palatino"/>
                        </a:rPr>
                        <a:t>polarization (e</a:t>
                      </a:r>
                      <a:r>
                        <a:rPr sz="2000" baseline="31999">
                          <a:solidFill>
                            <a:srgbClr val="2E467F"/>
                          </a:solidFill>
                          <a:latin typeface="Palatino"/>
                          <a:ea typeface="Palatino"/>
                          <a:cs typeface="Palatino"/>
                          <a:sym typeface="Palatino"/>
                        </a:rPr>
                        <a:t>-</a:t>
                      </a:r>
                      <a:r>
                        <a:rPr sz="2000">
                          <a:solidFill>
                            <a:srgbClr val="2E467F"/>
                          </a:solidFill>
                          <a:latin typeface="Palatino"/>
                          <a:ea typeface="Palatino"/>
                          <a:cs typeface="Palatino"/>
                          <a:sym typeface="Palatino"/>
                        </a:rPr>
                        <a:t>,e</a:t>
                      </a:r>
                      <a:r>
                        <a:rPr sz="2000" baseline="31999">
                          <a:solidFill>
                            <a:srgbClr val="2E467F"/>
                          </a:solidFill>
                          <a:latin typeface="Palatino"/>
                          <a:ea typeface="Palatino"/>
                          <a:cs typeface="Palatino"/>
                          <a:sym typeface="Palatino"/>
                        </a:rPr>
                        <a:t>+</a:t>
                      </a:r>
                      <a:r>
                        <a:rPr sz="2000">
                          <a:solidFill>
                            <a:srgbClr val="2E467F"/>
                          </a:solidFill>
                          <a:latin typeface="Palatino"/>
                          <a:ea typeface="Palatino"/>
                          <a:cs typeface="Palatino"/>
                          <a:sym typeface="Palatino"/>
                        </a:rPr>
                        <a:t>)</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gridSpan="2">
                  <a:txBody>
                    <a:bodyPr/>
                    <a:lstStyle/>
                    <a:p>
                      <a:pPr lvl="0" algn="ctr" defTabSz="914400">
                        <a:tabLst>
                          <a:tab pos="914400" algn="l"/>
                        </a:tabLst>
                        <a:defRPr sz="1800"/>
                      </a:pPr>
                      <a:r>
                        <a:rPr sz="2000">
                          <a:solidFill>
                            <a:srgbClr val="0433FF"/>
                          </a:solidFill>
                          <a:latin typeface="Palatino"/>
                          <a:ea typeface="Palatino"/>
                          <a:cs typeface="Palatino"/>
                          <a:sym typeface="Palatino"/>
                        </a:rPr>
                        <a:t>(-0.8, +0.3)</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hMerge="1">
                  <a:txBody>
                    <a:bodyPr/>
                    <a:lstStyle/>
                    <a:p>
                      <a:endParaRPr lang="ja-JP"/>
                    </a:p>
                  </a:txBody>
                  <a:tcPr/>
                </a:tc>
                <a:tc gridSpan="2">
                  <a:txBody>
                    <a:bodyPr/>
                    <a:lstStyle/>
                    <a:p>
                      <a:pPr lvl="0" algn="ctr" defTabSz="914400">
                        <a:tabLst>
                          <a:tab pos="914400" algn="l"/>
                        </a:tabLst>
                        <a:defRPr sz="1800"/>
                      </a:pPr>
                      <a:r>
                        <a:rPr sz="2000">
                          <a:solidFill>
                            <a:srgbClr val="0433FF"/>
                          </a:solidFill>
                          <a:latin typeface="Palatino"/>
                          <a:ea typeface="Palatino"/>
                          <a:cs typeface="Palatino"/>
                          <a:sym typeface="Palatino"/>
                        </a:rPr>
                        <a:t>(-0.8, +0.3)</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hMerge="1">
                  <a:txBody>
                    <a:bodyPr/>
                    <a:lstStyle/>
                    <a:p>
                      <a:endParaRPr lang="ja-JP"/>
                    </a:p>
                  </a:txBody>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(-0.8, +0.2)</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87832">
                <a:tc>
                  <a:txBody>
                    <a:bodyPr/>
                    <a:lstStyle/>
                    <a:p>
                      <a:pPr lvl="0" algn="ctr" defTabSz="914400">
                        <a:tabLst>
                          <a:tab pos="914400" algn="l"/>
                        </a:tabLst>
                        <a:defRPr sz="1800"/>
                      </a:pPr>
                      <a:r>
                        <a:rPr sz="2000">
                          <a:solidFill>
                            <a:srgbClr val="2E467F"/>
                          </a:solidFill>
                          <a:latin typeface="Palatino"/>
                          <a:ea typeface="Palatino"/>
                          <a:cs typeface="Palatino"/>
                          <a:sym typeface="Palatino"/>
                        </a:rPr>
                        <a:t>process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ZH</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vvH(fusion)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ZH</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vvH(fusion)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vvH(fusion)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87832">
                <a:tc>
                  <a:txBody>
                    <a:bodyPr/>
                    <a:lstStyle/>
                    <a:p>
                      <a:pPr lvl="0" algn="ctr" defTabSz="914400">
                        <a:tabLst>
                          <a:tab pos="914400" algn="l"/>
                        </a:tabLst>
                        <a:defRPr sz="1800"/>
                      </a:pPr>
                      <a:r>
                        <a:rPr sz="2000">
                          <a:solidFill>
                            <a:srgbClr val="2E467F"/>
                          </a:solidFill>
                          <a:latin typeface="Palatino"/>
                          <a:ea typeface="Palatino"/>
                          <a:cs typeface="Palatino"/>
                          <a:sym typeface="Palatino"/>
                        </a:rPr>
                        <a:t>cross section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FF2600"/>
                          </a:solidFill>
                          <a:latin typeface="Palatino"/>
                          <a:ea typeface="Palatino"/>
                          <a:cs typeface="Palatino"/>
                          <a:sym typeface="Palatino"/>
                        </a:rPr>
                        <a:t>2.6%</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3%</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2000">
                          <a:latin typeface="Palatino"/>
                          <a:ea typeface="Palatino"/>
                          <a:cs typeface="Palatino"/>
                          <a:sym typeface="Palatino"/>
                        </a:defRPr>
                      </a:pPr>
                      <a:endParaRP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87832">
                <a:tc>
                  <a:txBody>
                    <a:bodyPr/>
                    <a:lstStyle/>
                    <a:p>
                      <a:pPr lvl="0" algn="ctr" defTabSz="914400">
                        <a:tabLst>
                          <a:tab pos="914400" algn="l"/>
                        </a:tabLst>
                        <a:defRPr sz="2000">
                          <a:solidFill>
                            <a:srgbClr val="2E467F"/>
                          </a:solidFill>
                          <a:latin typeface="Palatino"/>
                          <a:ea typeface="Palatino"/>
                          <a:cs typeface="Palatino"/>
                          <a:sym typeface="Palatino"/>
                        </a:defRPr>
                      </a:pPr>
                      <a:endParaRP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σ⋅Br</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σ⋅Br</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σ⋅Br</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σ⋅Br</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0433FF"/>
                          </a:solidFill>
                          <a:latin typeface="Palatino"/>
                          <a:ea typeface="Palatino"/>
                          <a:cs typeface="Palatino"/>
                          <a:sym typeface="Palatino"/>
                        </a:rPr>
                        <a:t>σ⋅Br</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87832">
                <a:tc>
                  <a:txBody>
                    <a:bodyPr/>
                    <a:lstStyle/>
                    <a:p>
                      <a:pPr lvl="0" algn="ctr" defTabSz="914400">
                        <a:tabLst>
                          <a:tab pos="914400" algn="l"/>
                        </a:tabLst>
                        <a:defRPr sz="1800"/>
                      </a:pPr>
                      <a:r>
                        <a:rPr sz="2000">
                          <a:solidFill>
                            <a:srgbClr val="2E467F"/>
                          </a:solidFill>
                          <a:latin typeface="Palatino"/>
                          <a:ea typeface="Palatino"/>
                          <a:cs typeface="Palatino"/>
                          <a:sym typeface="Palatino"/>
                        </a:rPr>
                        <a:t>H→bb</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1.2%</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10.5%</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1.8%</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0.66%</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FF2600"/>
                          </a:solidFill>
                          <a:latin typeface="Palatino"/>
                          <a:ea typeface="Palatino"/>
                          <a:cs typeface="Palatino"/>
                          <a:sym typeface="Palatino"/>
                        </a:rPr>
                        <a:t>0.32%</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87832">
                <a:tc>
                  <a:txBody>
                    <a:bodyPr/>
                    <a:lstStyle/>
                    <a:p>
                      <a:pPr lvl="0" algn="ctr" defTabSz="914400">
                        <a:tabLst>
                          <a:tab pos="914400" algn="l"/>
                        </a:tabLst>
                        <a:defRPr sz="1800"/>
                      </a:pPr>
                      <a:r>
                        <a:rPr sz="2000">
                          <a:solidFill>
                            <a:srgbClr val="2E467F"/>
                          </a:solidFill>
                          <a:latin typeface="Palatino"/>
                          <a:ea typeface="Palatino"/>
                          <a:cs typeface="Palatino"/>
                          <a:sym typeface="Palatino"/>
                        </a:rPr>
                        <a:t>H→cc</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8.3%</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2000">
                          <a:latin typeface="Palatino"/>
                          <a:ea typeface="Palatino"/>
                          <a:cs typeface="Palatino"/>
                          <a:sym typeface="Palatino"/>
                        </a:defRPr>
                      </a:pPr>
                      <a:endParaRP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13%</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6.2%</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FF2600"/>
                          </a:solidFill>
                          <a:latin typeface="Palatino"/>
                          <a:ea typeface="Palatino"/>
                          <a:cs typeface="Palatino"/>
                          <a:sym typeface="Palatino"/>
                        </a:rPr>
                        <a:t>3.1%</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87832">
                <a:tc>
                  <a:txBody>
                    <a:bodyPr/>
                    <a:lstStyle/>
                    <a:p>
                      <a:pPr lvl="0" algn="ctr" defTabSz="914400">
                        <a:tabLst>
                          <a:tab pos="914400" algn="l"/>
                        </a:tabLst>
                        <a:defRPr sz="1800"/>
                      </a:pPr>
                      <a:r>
                        <a:rPr sz="2000">
                          <a:solidFill>
                            <a:srgbClr val="2E467F"/>
                          </a:solidFill>
                          <a:latin typeface="Palatino"/>
                          <a:ea typeface="Palatino"/>
                          <a:cs typeface="Palatino"/>
                          <a:sym typeface="Palatino"/>
                        </a:rPr>
                        <a:t>H→gg</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7%</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2000">
                          <a:latin typeface="Palatino"/>
                          <a:ea typeface="Palatino"/>
                          <a:cs typeface="Palatino"/>
                          <a:sym typeface="Palatino"/>
                        </a:defRPr>
                      </a:pPr>
                      <a:endParaRP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11%</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4.1%</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FF2600"/>
                          </a:solidFill>
                          <a:latin typeface="Palatino"/>
                          <a:ea typeface="Palatino"/>
                          <a:cs typeface="Palatino"/>
                          <a:sym typeface="Palatino"/>
                        </a:rPr>
                        <a:t>2.3%</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87832">
                <a:tc>
                  <a:txBody>
                    <a:bodyPr/>
                    <a:lstStyle/>
                    <a:p>
                      <a:pPr lvl="0" algn="ctr" defTabSz="914400">
                        <a:tabLst>
                          <a:tab pos="914400" algn="l"/>
                        </a:tabLst>
                        <a:defRPr sz="1800"/>
                      </a:pPr>
                      <a:r>
                        <a:rPr sz="2000">
                          <a:solidFill>
                            <a:srgbClr val="2E467F"/>
                          </a:solidFill>
                          <a:latin typeface="Palatino"/>
                          <a:ea typeface="Palatino"/>
                          <a:cs typeface="Palatino"/>
                          <a:sym typeface="Palatino"/>
                        </a:rPr>
                        <a:t>H→WW*</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6.4%</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2000">
                          <a:latin typeface="Palatino"/>
                          <a:ea typeface="Palatino"/>
                          <a:cs typeface="Palatino"/>
                          <a:sym typeface="Palatino"/>
                        </a:defRPr>
                      </a:pPr>
                      <a:endParaRP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9.2%</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2.4%</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FF2600"/>
                          </a:solidFill>
                          <a:latin typeface="Palatino"/>
                          <a:ea typeface="Palatino"/>
                          <a:cs typeface="Palatino"/>
                          <a:sym typeface="Palatino"/>
                        </a:rPr>
                        <a:t>1.6%</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87832">
                <a:tc>
                  <a:txBody>
                    <a:bodyPr/>
                    <a:lstStyle/>
                    <a:p>
                      <a:pPr lvl="0" algn="ctr" defTabSz="914400">
                        <a:tabLst>
                          <a:tab pos="914400" algn="l"/>
                        </a:tabLst>
                        <a:defRPr sz="1800"/>
                      </a:pPr>
                      <a:r>
                        <a:rPr sz="2000">
                          <a:solidFill>
                            <a:srgbClr val="2E467F"/>
                          </a:solidFill>
                          <a:latin typeface="Palatino"/>
                          <a:ea typeface="Palatino"/>
                          <a:cs typeface="Palatino"/>
                          <a:sym typeface="Palatino"/>
                        </a:rPr>
                        <a:t>Η→ττ</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4.2%</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2000">
                          <a:latin typeface="Palatino"/>
                          <a:ea typeface="Palatino"/>
                          <a:cs typeface="Palatino"/>
                          <a:sym typeface="Palatino"/>
                        </a:defRPr>
                      </a:pPr>
                      <a:endParaRP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5.4%</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9%</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FF2600"/>
                          </a:solidFill>
                          <a:latin typeface="Palatino"/>
                          <a:ea typeface="Palatino"/>
                          <a:cs typeface="Palatino"/>
                          <a:sym typeface="Palatino"/>
                        </a:rPr>
                        <a:t>3.1%</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87832">
                <a:tc>
                  <a:txBody>
                    <a:bodyPr/>
                    <a:lstStyle/>
                    <a:p>
                      <a:pPr lvl="0" algn="ctr" defTabSz="914400">
                        <a:tabLst>
                          <a:tab pos="914400" algn="l"/>
                        </a:tabLst>
                        <a:defRPr sz="1800"/>
                      </a:pPr>
                      <a:r>
                        <a:rPr sz="2000">
                          <a:solidFill>
                            <a:srgbClr val="2E467F"/>
                          </a:solidFill>
                          <a:latin typeface="Palatino"/>
                          <a:ea typeface="Palatino"/>
                          <a:cs typeface="Palatino"/>
                          <a:sym typeface="Palatino"/>
                        </a:rPr>
                        <a:t>Η→ΖΖ*</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18%</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2000">
                          <a:latin typeface="Palatino"/>
                          <a:ea typeface="Palatino"/>
                          <a:cs typeface="Palatino"/>
                          <a:sym typeface="Palatino"/>
                        </a:defRPr>
                      </a:pPr>
                      <a:endParaRP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25%</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8.2%</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FF2600"/>
                          </a:solidFill>
                          <a:latin typeface="Palatino"/>
                          <a:ea typeface="Palatino"/>
                          <a:cs typeface="Palatino"/>
                          <a:sym typeface="Palatino"/>
                        </a:rPr>
                        <a:t>4.1%</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87832">
                <a:tc>
                  <a:txBody>
                    <a:bodyPr/>
                    <a:lstStyle/>
                    <a:p>
                      <a:pPr lvl="0" algn="ctr" defTabSz="914400">
                        <a:tabLst>
                          <a:tab pos="914400" algn="l"/>
                        </a:tabLst>
                        <a:defRPr sz="1800"/>
                      </a:pPr>
                      <a:r>
                        <a:rPr sz="2000">
                          <a:solidFill>
                            <a:srgbClr val="2E467F"/>
                          </a:solidFill>
                          <a:latin typeface="Palatino"/>
                          <a:ea typeface="Palatino"/>
                          <a:cs typeface="Palatino"/>
                          <a:sym typeface="Palatino"/>
                        </a:rPr>
                        <a:t>Η→γγ</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34%</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2000">
                          <a:latin typeface="Palatino"/>
                          <a:ea typeface="Palatino"/>
                          <a:cs typeface="Palatino"/>
                          <a:sym typeface="Palatino"/>
                        </a:defRPr>
                      </a:pPr>
                      <a:endParaRP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34%</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19%</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FF2600"/>
                          </a:solidFill>
                          <a:latin typeface="Palatino"/>
                          <a:ea typeface="Palatino"/>
                          <a:cs typeface="Palatino"/>
                          <a:sym typeface="Palatino"/>
                        </a:rPr>
                        <a:t>7.4%</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87832">
                <a:tc>
                  <a:txBody>
                    <a:bodyPr/>
                    <a:lstStyle/>
                    <a:p>
                      <a:pPr lvl="0" algn="ctr" defTabSz="914400">
                        <a:tabLst>
                          <a:tab pos="914400" algn="l"/>
                        </a:tabLst>
                        <a:defRPr sz="1800"/>
                      </a:pPr>
                      <a:r>
                        <a:rPr sz="2000">
                          <a:solidFill>
                            <a:srgbClr val="2E467F"/>
                          </a:solidFill>
                          <a:latin typeface="Palatino"/>
                          <a:ea typeface="Palatino"/>
                          <a:cs typeface="Palatino"/>
                          <a:sym typeface="Palatino"/>
                        </a:rPr>
                        <a:t>H→μμ</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100%</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latin typeface="Palatino"/>
                          <a:ea typeface="Palatino"/>
                          <a:cs typeface="Palatino"/>
                          <a:sym typeface="Palatino"/>
                        </a:rPr>
                        <a:t>-</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000">
                          <a:solidFill>
                            <a:srgbClr val="FF2600"/>
                          </a:solidFill>
                          <a:latin typeface="Palatino"/>
                          <a:ea typeface="Palatino"/>
                          <a:cs typeface="Palatino"/>
                          <a:sym typeface="Palatino"/>
                        </a:rPr>
                        <a:t>31%</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87832">
                <a:tc>
                  <a:txBody>
                    <a:bodyPr/>
                    <a:lstStyle/>
                    <a:p>
                      <a:pPr lvl="0" algn="ctr" defTabSz="914400">
                        <a:tabLst>
                          <a:tab pos="914400" algn="l"/>
                        </a:tabLst>
                        <a:defRPr sz="1800"/>
                      </a:pPr>
                      <a:r>
                        <a:rPr sz="2000">
                          <a:solidFill>
                            <a:srgbClr val="2E467F"/>
                          </a:solidFill>
                          <a:latin typeface="Palatino"/>
                          <a:ea typeface="Palatino"/>
                          <a:cs typeface="Palatino"/>
                          <a:sym typeface="Palatino"/>
                        </a:rPr>
                        <a:t>tth/H→bb</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gridSpan="2">
                  <a:txBody>
                    <a:bodyPr/>
                    <a:lstStyle/>
                    <a:p>
                      <a:pPr lvl="0" algn="ctr" defTabSz="914400">
                        <a:tabLst>
                          <a:tab pos="914400" algn="l"/>
                        </a:tabLst>
                        <a:defRPr sz="1800"/>
                      </a:pPr>
                      <a:r>
                        <a:rPr sz="2000">
                          <a:latin typeface="Palatino"/>
                          <a:ea typeface="Palatino"/>
                          <a:cs typeface="Palatino"/>
                          <a:sym typeface="Palatino"/>
                        </a:rPr>
                        <a:t>-</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hMerge="1">
                  <a:txBody>
                    <a:bodyPr/>
                    <a:lstStyle/>
                    <a:p>
                      <a:endParaRPr lang="ja-JP"/>
                    </a:p>
                  </a:txBody>
                  <a:tcPr/>
                </a:tc>
                <a:tc gridSpan="2">
                  <a:txBody>
                    <a:bodyPr/>
                    <a:lstStyle/>
                    <a:p>
                      <a:pPr lvl="0" algn="ctr" defTabSz="914400">
                        <a:tabLst>
                          <a:tab pos="914400" algn="l"/>
                        </a:tabLst>
                        <a:defRPr sz="1800"/>
                      </a:pPr>
                      <a:r>
                        <a:rPr sz="2000">
                          <a:latin typeface="Palatino"/>
                          <a:ea typeface="Palatino"/>
                          <a:cs typeface="Palatino"/>
                          <a:sym typeface="Palatino"/>
                        </a:rPr>
                        <a:t>14% </a:t>
                      </a:r>
                      <a:r>
                        <a:rPr sz="1600">
                          <a:solidFill>
                            <a:srgbClr val="FF2600"/>
                          </a:solidFill>
                          <a:latin typeface="Palatino"/>
                          <a:ea typeface="Palatino"/>
                          <a:cs typeface="Palatino"/>
                          <a:sym typeface="Palatino"/>
                        </a:rPr>
                        <a:t>(6.1%@550GeV)</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hMerge="1">
                  <a:txBody>
                    <a:bodyPr/>
                    <a:lstStyle/>
                    <a:p>
                      <a:endParaRPr lang="ja-JP"/>
                    </a:p>
                  </a:txBody>
                  <a:tcPr/>
                </a:tc>
                <a:tc>
                  <a:txBody>
                    <a:bodyPr/>
                    <a:lstStyle/>
                    <a:p>
                      <a:pPr lvl="0" algn="ctr" defTabSz="914400">
                        <a:tabLst>
                          <a:tab pos="914400" algn="l"/>
                        </a:tabLst>
                        <a:defRPr sz="1800"/>
                      </a:pPr>
                      <a:r>
                        <a:rPr sz="2000">
                          <a:solidFill>
                            <a:srgbClr val="FF2600"/>
                          </a:solidFill>
                          <a:latin typeface="Palatino"/>
                          <a:ea typeface="Palatino"/>
                          <a:cs typeface="Palatino"/>
                          <a:sym typeface="Palatino"/>
                        </a:rPr>
                        <a:t>3.1%</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bl>
          </a:graphicData>
        </a:graphic>
      </p:graphicFrame>
      <p:sp>
        <p:nvSpPr>
          <p:cNvPr id="1097" name="Shape 1097"/>
          <p:cNvSpPr/>
          <p:nvPr/>
        </p:nvSpPr>
        <p:spPr>
          <a:xfrm>
            <a:off x="9045748" y="1336294"/>
            <a:ext cx="3733801" cy="711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pPr>
            <a:r>
              <a:rPr sz="3400">
                <a:latin typeface="Palatino"/>
                <a:ea typeface="Palatino"/>
                <a:cs typeface="Palatino"/>
                <a:sym typeface="Palatino"/>
              </a:rPr>
              <a:t>(M</a:t>
            </a:r>
            <a:r>
              <a:rPr sz="3400" baseline="-5999">
                <a:latin typeface="Palatino"/>
                <a:ea typeface="Palatino"/>
                <a:cs typeface="Palatino"/>
                <a:sym typeface="Palatino"/>
              </a:rPr>
              <a:t>H</a:t>
            </a:r>
            <a:r>
              <a:rPr sz="3400">
                <a:latin typeface="Palatino"/>
                <a:ea typeface="Palatino"/>
                <a:cs typeface="Palatino"/>
                <a:sym typeface="Palatino"/>
              </a:rPr>
              <a:t> = 125 GeV)</a:t>
            </a:r>
          </a:p>
        </p:txBody>
      </p:sp>
      <p:sp>
        <p:nvSpPr>
          <p:cNvPr id="1098" name="Shape 1098"/>
          <p:cNvSpPr/>
          <p:nvPr/>
        </p:nvSpPr>
        <p:spPr>
          <a:xfrm>
            <a:off x="10896600" y="2499868"/>
            <a:ext cx="1727200" cy="6809931"/>
          </a:xfrm>
          <a:prstGeom prst="rect">
            <a:avLst/>
          </a:prstGeom>
          <a:ln w="12700">
            <a:solidFill>
              <a:srgbClr val="FF2600"/>
            </a:solidFill>
            <a:miter lim="400000"/>
          </a:ln>
        </p:spPr>
        <p:txBody>
          <a:bodyPr lIns="0" tIns="0" rIns="0" bIns="0" anchor="ctr"/>
          <a:lstStyle/>
          <a:p>
            <a:pPr lvl="0">
              <a:defRPr sz="34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1099" name="Shape 1099"/>
          <p:cNvSpPr/>
          <p:nvPr/>
        </p:nvSpPr>
        <p:spPr>
          <a:xfrm>
            <a:off x="382066" y="840994"/>
            <a:ext cx="2110500" cy="1092201"/>
          </a:xfrm>
          <a:prstGeom prst="rect">
            <a:avLst/>
          </a:prstGeom>
          <a:solidFill>
            <a:srgbClr val="C6E6E9"/>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a:defRPr sz="1800"/>
            </a:pPr>
            <a:r>
              <a:rPr sz="1600">
                <a:latin typeface="Palatino"/>
                <a:ea typeface="Palatino"/>
                <a:cs typeface="Palatino"/>
                <a:sym typeface="Palatino"/>
              </a:rPr>
              <a:t>250 GeV:   250 fb</a:t>
            </a:r>
            <a:r>
              <a:rPr sz="1600" baseline="31999">
                <a:latin typeface="Palatino"/>
                <a:ea typeface="Palatino"/>
                <a:cs typeface="Palatino"/>
                <a:sym typeface="Palatino"/>
              </a:rPr>
              <a:t>-1</a:t>
            </a:r>
            <a:endParaRPr sz="1600">
              <a:latin typeface="Palatino"/>
              <a:ea typeface="Palatino"/>
              <a:cs typeface="Palatino"/>
              <a:sym typeface="Palatino"/>
            </a:endParaRPr>
          </a:p>
          <a:p>
            <a:pPr lvl="0" algn="l">
              <a:defRPr sz="1800"/>
            </a:pPr>
            <a:r>
              <a:rPr sz="1600">
                <a:latin typeface="Palatino"/>
                <a:ea typeface="Palatino"/>
                <a:cs typeface="Palatino"/>
                <a:sym typeface="Palatino"/>
              </a:rPr>
              <a:t>500 GeV:   500 fb</a:t>
            </a:r>
            <a:r>
              <a:rPr sz="1600" baseline="31999">
                <a:latin typeface="Palatino"/>
                <a:ea typeface="Palatino"/>
                <a:cs typeface="Palatino"/>
                <a:sym typeface="Palatino"/>
              </a:rPr>
              <a:t>-1</a:t>
            </a:r>
            <a:endParaRPr sz="1600">
              <a:latin typeface="Palatino"/>
              <a:ea typeface="Palatino"/>
              <a:cs typeface="Palatino"/>
              <a:sym typeface="Palatino"/>
            </a:endParaRPr>
          </a:p>
          <a:p>
            <a:pPr lvl="0" algn="l">
              <a:defRPr sz="1800"/>
            </a:pPr>
            <a:r>
              <a:rPr sz="1600">
                <a:latin typeface="Palatino"/>
                <a:ea typeface="Palatino"/>
                <a:cs typeface="Palatino"/>
                <a:sym typeface="Palatino"/>
              </a:rPr>
              <a:t>1     TeV:  1000 fb</a:t>
            </a:r>
            <a:r>
              <a:rPr sz="1600" baseline="31999">
                <a:latin typeface="Palatino"/>
                <a:ea typeface="Palatino"/>
                <a:cs typeface="Palatino"/>
                <a:sym typeface="Palatino"/>
              </a:rPr>
              <a:t>-1</a:t>
            </a:r>
          </a:p>
        </p:txBody>
      </p:sp>
      <p:sp>
        <p:nvSpPr>
          <p:cNvPr id="1100" name="Shape 1100"/>
          <p:cNvSpPr/>
          <p:nvPr/>
        </p:nvSpPr>
        <p:spPr>
          <a:xfrm>
            <a:off x="5430265" y="4557776"/>
            <a:ext cx="2144269" cy="638048"/>
          </a:xfrm>
          <a:prstGeom prst="rect">
            <a:avLst/>
          </a:prstGeom>
          <a:ln w="12700">
            <a:miter lim="400000"/>
          </a:ln>
        </p:spPr>
        <p:txBody>
          <a:bodyPr wrap="none" lIns="65023" tIns="65023" rIns="65023" bIns="65023" anchor="ctr">
            <a:spAutoFit/>
          </a:bodyPr>
          <a:lstStyle/>
          <a:p>
            <a:pPr lvl="0" defTabSz="355600">
              <a:defRPr sz="4000">
                <a:solidFill>
                  <a:srgbClr val="FFFFFF"/>
                </a:solidFill>
                <a:latin typeface="Chalkboard"/>
                <a:ea typeface="Chalkboard"/>
                <a:cs typeface="Chalkboard"/>
                <a:sym typeface="Chalkboard"/>
              </a:defRPr>
            </a:pPr>
            <a:endParaRPr/>
          </a:p>
        </p:txBody>
      </p:sp>
      <p:sp>
        <p:nvSpPr>
          <p:cNvPr id="1101" name="Shape 1101"/>
          <p:cNvSpPr>
            <a:spLocks noGrp="1"/>
          </p:cNvSpPr>
          <p:nvPr>
            <p:ph type="title"/>
          </p:nvPr>
        </p:nvSpPr>
        <p:spPr>
          <a:xfrm>
            <a:off x="101600" y="-367368"/>
            <a:ext cx="12801600" cy="1981201"/>
          </a:xfrm>
          <a:prstGeom prst="rect">
            <a:avLst/>
          </a:prstGeom>
        </p:spPr>
        <p:txBody>
          <a:bodyPr/>
          <a:lstStyle/>
          <a:p>
            <a:pPr lvl="0">
              <a:defRPr sz="1800" b="0"/>
            </a:pPr>
            <a:r>
              <a:rPr sz="4600" b="1"/>
              <a:t>Independent Higgs Measurements at ILC</a:t>
            </a:r>
          </a:p>
          <a:p>
            <a:pPr lvl="0">
              <a:defRPr sz="1800" b="0"/>
            </a:pPr>
            <a:r>
              <a:rPr sz="3400" b="1" i="1">
                <a:solidFill>
                  <a:srgbClr val="0433FF"/>
                </a:solidFill>
              </a:rPr>
              <a:t>Baseline (=TDR) ILC program</a:t>
            </a:r>
          </a:p>
        </p:txBody>
      </p:sp>
      <p:sp>
        <p:nvSpPr>
          <p:cNvPr id="1102" name="Shape 1102"/>
          <p:cNvSpPr/>
          <p:nvPr/>
        </p:nvSpPr>
        <p:spPr>
          <a:xfrm>
            <a:off x="4031969" y="4000477"/>
            <a:ext cx="1714501" cy="485112"/>
          </a:xfrm>
          <a:prstGeom prst="rect">
            <a:avLst/>
          </a:prstGeom>
          <a:ln w="50800">
            <a:solidFill>
              <a:srgbClr val="FF2600"/>
            </a:solidFill>
            <a:miter lim="400000"/>
          </a:ln>
        </p:spPr>
        <p:txBody>
          <a:bodyPr lIns="0" tIns="0" rIns="0" bIns="0" anchor="ctr"/>
          <a:lstStyle/>
          <a:p>
            <a:pPr lvl="0" defTabSz="456406">
              <a:defRPr sz="3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1103" name="Shape 1103"/>
          <p:cNvSpPr/>
          <p:nvPr/>
        </p:nvSpPr>
        <p:spPr>
          <a:xfrm>
            <a:off x="895054" y="4970548"/>
            <a:ext cx="3116564" cy="1458181"/>
          </a:xfrm>
          <a:prstGeom prst="rect">
            <a:avLst/>
          </a:prstGeom>
          <a:ln w="50800">
            <a:solidFill>
              <a:srgbClr val="FF2600"/>
            </a:solidFill>
            <a:miter lim="400000"/>
          </a:ln>
        </p:spPr>
        <p:txBody>
          <a:bodyPr lIns="0" tIns="0" rIns="0" bIns="0" anchor="ctr"/>
          <a:lstStyle/>
          <a:p>
            <a:pPr lvl="0" defTabSz="456406">
              <a:defRPr sz="3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1104" name="Shape 1104"/>
          <p:cNvSpPr/>
          <p:nvPr/>
        </p:nvSpPr>
        <p:spPr>
          <a:xfrm>
            <a:off x="1986819" y="5842000"/>
            <a:ext cx="907634" cy="0"/>
          </a:xfrm>
          <a:prstGeom prst="line">
            <a:avLst/>
          </a:prstGeom>
          <a:ln w="88900">
            <a:solidFill>
              <a:srgbClr val="FF2600"/>
            </a:solidFill>
            <a:miter lim="400000"/>
          </a:ln>
        </p:spPr>
        <p:txBody>
          <a:bodyPr lIns="0" tIns="0" rIns="0" bIns="0" anchor="ctr"/>
          <a:lstStyle/>
          <a:p>
            <a:pPr lvl="0">
              <a:defRPr sz="2400"/>
            </a:pPr>
            <a:endParaRPr/>
          </a:p>
        </p:txBody>
      </p:sp>
      <p:sp>
        <p:nvSpPr>
          <p:cNvPr id="1105" name="Shape 1105"/>
          <p:cNvSpPr/>
          <p:nvPr/>
        </p:nvSpPr>
        <p:spPr>
          <a:xfrm>
            <a:off x="9207958" y="6434543"/>
            <a:ext cx="1714501" cy="485112"/>
          </a:xfrm>
          <a:prstGeom prst="rect">
            <a:avLst/>
          </a:prstGeom>
          <a:ln w="50800">
            <a:solidFill>
              <a:srgbClr val="FF2600"/>
            </a:solidFill>
            <a:miter lim="400000"/>
          </a:ln>
        </p:spPr>
        <p:txBody>
          <a:bodyPr lIns="0" tIns="0" rIns="0" bIns="0" anchor="ctr"/>
          <a:lstStyle/>
          <a:p>
            <a:pPr lvl="0" defTabSz="456406">
              <a:defRPr sz="3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Tree>
  </p:cSld>
  <p:clrMapOvr>
    <a:masterClrMapping/>
  </p:clrMapOvr>
  <p:transition xmlns:p14="http://schemas.microsoft.com/office/powerpoint/2010/mai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Shape 1115"/>
          <p:cNvSpPr/>
          <p:nvPr/>
        </p:nvSpPr>
        <p:spPr>
          <a:xfrm>
            <a:off x="312966" y="1548230"/>
            <a:ext cx="4391468" cy="6525071"/>
          </a:xfrm>
          <a:prstGeom prst="rect">
            <a:avLst/>
          </a:prstGeom>
          <a:solidFill>
            <a:srgbClr val="C6E6E9"/>
          </a:solidFill>
          <a:ln w="3175">
            <a:solidFill>
              <a:srgbClr val="C2E2E5"/>
            </a:solidFill>
            <a:miter lim="400000"/>
          </a:ln>
          <a:effectLst>
            <a:outerShdw blurRad="12700" dir="5400000" rotWithShape="0">
              <a:srgbClr val="929292">
                <a:alpha val="34997"/>
              </a:srgbClr>
            </a:outerShdw>
          </a:effectLst>
        </p:spPr>
        <p:txBody>
          <a:bodyPr lIns="0" tIns="0" rIns="0" bIns="0" anchor="ctr"/>
          <a:lstStyle/>
          <a:p>
            <a:pPr marL="57799" marR="57799" lvl="0" algn="l" defTabSz="790649">
              <a:defRPr sz="2800">
                <a:uFill>
                  <a:solidFill/>
                </a:uFill>
                <a:latin typeface="Arial"/>
                <a:ea typeface="Arial"/>
                <a:cs typeface="Arial"/>
                <a:sym typeface="Arial"/>
              </a:defRPr>
            </a:pPr>
            <a:endParaRPr/>
          </a:p>
        </p:txBody>
      </p:sp>
      <p:pic>
        <p:nvPicPr>
          <p:cNvPr id="1116" name="1000fb-1 @ 1000GeV500fb-1 @ 500GeV250fb-1 @ 250GeVBaseline ILC ProgramµcbWZHt110-110-210-3Coupling to Higgs10210110-1Mass [GeV].pdf"/>
          <p:cNvPicPr/>
          <p:nvPr/>
        </p:nvPicPr>
        <p:blipFill>
          <a:blip r:embed="rId2">
            <a:extLst/>
          </a:blip>
          <a:stretch>
            <a:fillRect/>
          </a:stretch>
        </p:blipFill>
        <p:spPr>
          <a:xfrm>
            <a:off x="4824091" y="1560626"/>
            <a:ext cx="7447219" cy="7196025"/>
          </a:xfrm>
          <a:prstGeom prst="rect">
            <a:avLst/>
          </a:prstGeom>
          <a:ln w="12700">
            <a:miter lim="400000"/>
          </a:ln>
        </p:spPr>
      </p:pic>
      <p:sp>
        <p:nvSpPr>
          <p:cNvPr id="1117" name="Shape 1117"/>
          <p:cNvSpPr>
            <a:spLocks noGrp="1"/>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100"/>
              <a:t>32</a:t>
            </a:fld>
            <a:endParaRPr sz="1100"/>
          </a:p>
        </p:txBody>
      </p:sp>
      <p:pic>
        <p:nvPicPr>
          <p:cNvPr id="1118" name="droppedImage.png"/>
          <p:cNvPicPr/>
          <p:nvPr/>
        </p:nvPicPr>
        <p:blipFill>
          <a:blip r:embed="rId3">
            <a:extLst/>
          </a:blip>
          <a:stretch>
            <a:fillRect/>
          </a:stretch>
        </p:blipFill>
        <p:spPr>
          <a:xfrm>
            <a:off x="8198166" y="6063490"/>
            <a:ext cx="4666247" cy="1437524"/>
          </a:xfrm>
          <a:prstGeom prst="rect">
            <a:avLst/>
          </a:prstGeom>
          <a:ln w="12700">
            <a:miter lim="400000"/>
          </a:ln>
        </p:spPr>
      </p:pic>
      <p:sp>
        <p:nvSpPr>
          <p:cNvPr id="1119" name="Shape 1119"/>
          <p:cNvSpPr/>
          <p:nvPr/>
        </p:nvSpPr>
        <p:spPr>
          <a:xfrm>
            <a:off x="8705815" y="5722505"/>
            <a:ext cx="3650949" cy="50855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lstStyle>
            <a:lvl1pPr defTabSz="456406">
              <a:defRPr sz="2200" b="1">
                <a:latin typeface="Helvetica Neue"/>
                <a:ea typeface="Helvetica Neue"/>
                <a:cs typeface="Helvetica Neue"/>
                <a:sym typeface="Helvetica Neue"/>
              </a:defRPr>
            </a:lvl1pPr>
          </a:lstStyle>
          <a:p>
            <a:pPr lvl="0">
              <a:defRPr sz="1800" b="0"/>
            </a:pPr>
            <a:r>
              <a:rPr sz="2200" b="1"/>
              <a:t>Systematic Errors</a:t>
            </a:r>
          </a:p>
        </p:txBody>
      </p:sp>
      <p:sp>
        <p:nvSpPr>
          <p:cNvPr id="1120" name="Shape 1120"/>
          <p:cNvSpPr/>
          <p:nvPr/>
        </p:nvSpPr>
        <p:spPr>
          <a:xfrm>
            <a:off x="10116550" y="7398274"/>
            <a:ext cx="2327214" cy="32451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6406">
              <a:defRPr sz="1600">
                <a:latin typeface="Helvetica Neue"/>
                <a:ea typeface="Helvetica Neue"/>
                <a:cs typeface="Helvetica Neue"/>
                <a:sym typeface="Helvetica Neue"/>
              </a:defRPr>
            </a:lvl1pPr>
          </a:lstStyle>
          <a:p>
            <a:pPr lvl="0">
              <a:defRPr sz="1800"/>
            </a:pPr>
            <a:r>
              <a:rPr sz="1600"/>
              <a:t>arXiv: 1310.0763</a:t>
            </a:r>
          </a:p>
        </p:txBody>
      </p:sp>
      <p:sp>
        <p:nvSpPr>
          <p:cNvPr id="1121" name="Shape 1121"/>
          <p:cNvSpPr>
            <a:spLocks noGrp="1"/>
          </p:cNvSpPr>
          <p:nvPr>
            <p:ph type="title"/>
          </p:nvPr>
        </p:nvSpPr>
        <p:spPr>
          <a:xfrm>
            <a:off x="101600" y="-101600"/>
            <a:ext cx="12801601" cy="1663701"/>
          </a:xfrm>
          <a:prstGeom prst="rect">
            <a:avLst/>
          </a:prstGeom>
        </p:spPr>
        <p:txBody>
          <a:bodyPr/>
          <a:lstStyle/>
          <a:p>
            <a:pPr lvl="0" defTabSz="456406">
              <a:defRPr sz="1800" b="0"/>
            </a:pPr>
            <a:r>
              <a:rPr sz="3800" b="1">
                <a:solidFill>
                  <a:srgbClr val="0433FF"/>
                </a:solidFill>
              </a:rPr>
              <a:t>Model-independent</a:t>
            </a:r>
            <a:r>
              <a:rPr sz="3800" b="1"/>
              <a:t> Global Fit for Couplings</a:t>
            </a:r>
            <a:r>
              <a:rPr sz="4200" b="1"/>
              <a:t> </a:t>
            </a:r>
          </a:p>
          <a:p>
            <a:pPr lvl="0" defTabSz="456406">
              <a:defRPr sz="1800" b="0"/>
            </a:pPr>
            <a:r>
              <a:rPr sz="2800" b="1"/>
              <a:t>33 σxBR measurements (Y</a:t>
            </a:r>
            <a:r>
              <a:rPr sz="2800" b="1" baseline="-5999"/>
              <a:t>i</a:t>
            </a:r>
            <a:r>
              <a:rPr sz="2800" b="1"/>
              <a:t>) and σ</a:t>
            </a:r>
            <a:r>
              <a:rPr sz="2800" b="1" baseline="-5999"/>
              <a:t>ZH</a:t>
            </a:r>
            <a:r>
              <a:rPr sz="2800" b="1"/>
              <a:t> (Y</a:t>
            </a:r>
            <a:r>
              <a:rPr sz="2800" b="1" baseline="-5999"/>
              <a:t>34,35</a:t>
            </a:r>
            <a:r>
              <a:rPr sz="2800" b="1"/>
              <a:t>) </a:t>
            </a:r>
          </a:p>
        </p:txBody>
      </p:sp>
      <p:pic>
        <p:nvPicPr>
          <p:cNvPr id="1122" name="droppedImage.pdf"/>
          <p:cNvPicPr/>
          <p:nvPr/>
        </p:nvPicPr>
        <p:blipFill>
          <a:blip r:embed="rId4">
            <a:extLst/>
          </a:blip>
          <a:stretch>
            <a:fillRect/>
          </a:stretch>
        </p:blipFill>
        <p:spPr>
          <a:xfrm>
            <a:off x="535994" y="1634101"/>
            <a:ext cx="3650949" cy="1321389"/>
          </a:xfrm>
          <a:prstGeom prst="rect">
            <a:avLst/>
          </a:prstGeom>
          <a:ln w="12700">
            <a:miter lim="400000"/>
          </a:ln>
        </p:spPr>
      </p:pic>
      <p:pic>
        <p:nvPicPr>
          <p:cNvPr id="1123" name="droppedImage.pdf"/>
          <p:cNvPicPr/>
          <p:nvPr/>
        </p:nvPicPr>
        <p:blipFill>
          <a:blip r:embed="rId5">
            <a:extLst/>
          </a:blip>
          <a:stretch>
            <a:fillRect/>
          </a:stretch>
        </p:blipFill>
        <p:spPr>
          <a:xfrm>
            <a:off x="382974" y="3152445"/>
            <a:ext cx="3512688" cy="954362"/>
          </a:xfrm>
          <a:prstGeom prst="rect">
            <a:avLst/>
          </a:prstGeom>
          <a:ln w="12700">
            <a:miter lim="400000"/>
          </a:ln>
        </p:spPr>
      </p:pic>
      <p:pic>
        <p:nvPicPr>
          <p:cNvPr id="1124" name="droppedImage.pdf"/>
          <p:cNvPicPr/>
          <p:nvPr/>
        </p:nvPicPr>
        <p:blipFill>
          <a:blip r:embed="rId6">
            <a:extLst/>
          </a:blip>
          <a:stretch>
            <a:fillRect/>
          </a:stretch>
        </p:blipFill>
        <p:spPr>
          <a:xfrm>
            <a:off x="1691699" y="4417039"/>
            <a:ext cx="1324740" cy="353617"/>
          </a:xfrm>
          <a:prstGeom prst="rect">
            <a:avLst/>
          </a:prstGeom>
          <a:ln w="12700">
            <a:miter lim="400000"/>
          </a:ln>
        </p:spPr>
      </p:pic>
      <p:pic>
        <p:nvPicPr>
          <p:cNvPr id="1125" name="droppedImage.pdf"/>
          <p:cNvPicPr/>
          <p:nvPr/>
        </p:nvPicPr>
        <p:blipFill>
          <a:blip r:embed="rId7">
            <a:extLst/>
          </a:blip>
          <a:srcRect/>
          <a:stretch>
            <a:fillRect/>
          </a:stretch>
        </p:blipFill>
        <p:spPr>
          <a:xfrm>
            <a:off x="1692350" y="4734253"/>
            <a:ext cx="2906651" cy="353441"/>
          </a:xfrm>
          <a:prstGeom prst="rect">
            <a:avLst/>
          </a:prstGeom>
          <a:ln w="12700">
            <a:miter lim="400000"/>
          </a:ln>
        </p:spPr>
      </p:pic>
      <p:pic>
        <p:nvPicPr>
          <p:cNvPr id="1126" name="droppedImage.pdf"/>
          <p:cNvPicPr/>
          <p:nvPr/>
        </p:nvPicPr>
        <p:blipFill>
          <a:blip r:embed="rId8">
            <a:extLst/>
          </a:blip>
          <a:stretch>
            <a:fillRect/>
          </a:stretch>
        </p:blipFill>
        <p:spPr>
          <a:xfrm>
            <a:off x="1349325" y="4001223"/>
            <a:ext cx="1663905" cy="427134"/>
          </a:xfrm>
          <a:prstGeom prst="rect">
            <a:avLst/>
          </a:prstGeom>
          <a:ln w="12700">
            <a:miter lim="400000"/>
          </a:ln>
        </p:spPr>
      </p:pic>
      <p:pic>
        <p:nvPicPr>
          <p:cNvPr id="1127" name="droppedImage.pdf"/>
          <p:cNvPicPr/>
          <p:nvPr/>
        </p:nvPicPr>
        <p:blipFill>
          <a:blip r:embed="rId9">
            <a:extLst/>
          </a:blip>
          <a:stretch>
            <a:fillRect/>
          </a:stretch>
        </p:blipFill>
        <p:spPr>
          <a:xfrm>
            <a:off x="374098" y="5739579"/>
            <a:ext cx="1602251" cy="499195"/>
          </a:xfrm>
          <a:prstGeom prst="rect">
            <a:avLst/>
          </a:prstGeom>
          <a:ln w="12700">
            <a:miter lim="400000"/>
          </a:ln>
        </p:spPr>
      </p:pic>
      <p:sp>
        <p:nvSpPr>
          <p:cNvPr id="1128" name="Shape 1128"/>
          <p:cNvSpPr/>
          <p:nvPr/>
        </p:nvSpPr>
        <p:spPr>
          <a:xfrm flipH="1">
            <a:off x="739854" y="3799881"/>
            <a:ext cx="611130" cy="1899838"/>
          </a:xfrm>
          <a:prstGeom prst="line">
            <a:avLst/>
          </a:prstGeom>
          <a:ln w="12700">
            <a:solidFill/>
            <a:custDash>
              <a:ds d="100000" sp="200000"/>
            </a:custDash>
            <a:miter lim="400000"/>
          </a:ln>
        </p:spPr>
        <p:txBody>
          <a:bodyPr lIns="0" tIns="0" rIns="0" bIns="0" anchor="ctr"/>
          <a:lstStyle/>
          <a:p>
            <a:pPr lvl="0" algn="l" defTabSz="457200">
              <a:defRPr sz="1000"/>
            </a:pPr>
            <a:endParaRPr/>
          </a:p>
        </p:txBody>
      </p:sp>
      <p:pic>
        <p:nvPicPr>
          <p:cNvPr id="1129" name="droppedImage.pdf"/>
          <p:cNvPicPr/>
          <p:nvPr/>
        </p:nvPicPr>
        <p:blipFill>
          <a:blip r:embed="rId10">
            <a:extLst/>
          </a:blip>
          <a:stretch>
            <a:fillRect/>
          </a:stretch>
        </p:blipFill>
        <p:spPr>
          <a:xfrm>
            <a:off x="411470" y="7045279"/>
            <a:ext cx="4194460" cy="749461"/>
          </a:xfrm>
          <a:prstGeom prst="rect">
            <a:avLst/>
          </a:prstGeom>
          <a:ln w="12700">
            <a:miter lim="400000"/>
          </a:ln>
        </p:spPr>
      </p:pic>
      <p:sp>
        <p:nvSpPr>
          <p:cNvPr id="1130" name="Shape 1130"/>
          <p:cNvSpPr/>
          <p:nvPr/>
        </p:nvSpPr>
        <p:spPr>
          <a:xfrm flipH="1">
            <a:off x="800532" y="6149115"/>
            <a:ext cx="489774" cy="1022427"/>
          </a:xfrm>
          <a:prstGeom prst="line">
            <a:avLst/>
          </a:prstGeom>
          <a:ln w="12700">
            <a:solidFill/>
            <a:custDash>
              <a:ds d="100000" sp="200000"/>
            </a:custDash>
            <a:miter lim="400000"/>
          </a:ln>
        </p:spPr>
        <p:txBody>
          <a:bodyPr lIns="0" tIns="0" rIns="0" bIns="0" anchor="ctr"/>
          <a:lstStyle/>
          <a:p>
            <a:pPr lvl="0" algn="l" defTabSz="457200">
              <a:defRPr sz="1000"/>
            </a:pPr>
            <a:endParaRPr/>
          </a:p>
        </p:txBody>
      </p:sp>
      <p:sp>
        <p:nvSpPr>
          <p:cNvPr id="1131" name="Shape 1131"/>
          <p:cNvSpPr/>
          <p:nvPr/>
        </p:nvSpPr>
        <p:spPr>
          <a:xfrm>
            <a:off x="1854484" y="5992429"/>
            <a:ext cx="526587" cy="338680"/>
          </a:xfrm>
          <a:prstGeom prst="line">
            <a:avLst/>
          </a:prstGeom>
          <a:ln w="12700">
            <a:solidFill/>
            <a:custDash>
              <a:ds d="100000" sp="200000"/>
            </a:custDash>
            <a:miter lim="400000"/>
          </a:ln>
        </p:spPr>
        <p:txBody>
          <a:bodyPr lIns="0" tIns="0" rIns="0" bIns="0" anchor="ctr"/>
          <a:lstStyle/>
          <a:p>
            <a:pPr lvl="0" algn="l" defTabSz="457200">
              <a:defRPr sz="1000"/>
            </a:pPr>
            <a:endParaRPr/>
          </a:p>
        </p:txBody>
      </p:sp>
      <p:pic>
        <p:nvPicPr>
          <p:cNvPr id="1132" name="droppedImage.pdf"/>
          <p:cNvPicPr/>
          <p:nvPr/>
        </p:nvPicPr>
        <p:blipFill>
          <a:blip r:embed="rId11">
            <a:extLst/>
          </a:blip>
          <a:stretch>
            <a:fillRect/>
          </a:stretch>
        </p:blipFill>
        <p:spPr>
          <a:xfrm>
            <a:off x="2384923" y="6055574"/>
            <a:ext cx="1365543" cy="749461"/>
          </a:xfrm>
          <a:prstGeom prst="rect">
            <a:avLst/>
          </a:prstGeom>
          <a:ln w="12700">
            <a:miter lim="400000"/>
          </a:ln>
        </p:spPr>
      </p:pic>
      <p:sp>
        <p:nvSpPr>
          <p:cNvPr id="1133" name="Shape 1133"/>
          <p:cNvSpPr/>
          <p:nvPr/>
        </p:nvSpPr>
        <p:spPr>
          <a:xfrm>
            <a:off x="8278159" y="5696991"/>
            <a:ext cx="4506260" cy="2064842"/>
          </a:xfrm>
          <a:prstGeom prst="rect">
            <a:avLst/>
          </a:prstGeom>
          <a:ln w="12700">
            <a:solidFill/>
            <a:miter lim="400000"/>
          </a:ln>
        </p:spPr>
        <p:txBody>
          <a:bodyPr lIns="0" tIns="0" rIns="0" bIns="0" anchor="ctr"/>
          <a:lstStyle/>
          <a:p>
            <a:pPr lvl="0" defTabSz="456406">
              <a:defRPr sz="3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1134" name="Shape 1134"/>
          <p:cNvSpPr/>
          <p:nvPr/>
        </p:nvSpPr>
        <p:spPr>
          <a:xfrm>
            <a:off x="690580" y="8777999"/>
            <a:ext cx="11623641" cy="520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790649">
              <a:buClr>
                <a:srgbClr val="FF40FF"/>
              </a:buClr>
              <a:buFont typeface="Helvetica"/>
              <a:defRPr sz="3400" b="1" i="1">
                <a:solidFill>
                  <a:srgbClr val="FF2C79"/>
                </a:solidFill>
                <a:uFill>
                  <a:solidFill>
                    <a:srgbClr val="FF2C79"/>
                  </a:solidFill>
                </a:uFill>
                <a:latin typeface="Helvetica"/>
                <a:ea typeface="Helvetica"/>
                <a:cs typeface="Helvetica"/>
                <a:sym typeface="Helvetica"/>
              </a:defRPr>
            </a:lvl1pPr>
          </a:lstStyle>
          <a:p>
            <a:pPr lvl="0">
              <a:defRPr sz="1800" b="0" i="0">
                <a:solidFill>
                  <a:srgbClr val="000000"/>
                </a:solidFill>
                <a:uFillTx/>
              </a:defRPr>
            </a:pPr>
            <a:r>
              <a:rPr sz="3400" b="1" i="1">
                <a:solidFill>
                  <a:srgbClr val="FF2C79"/>
                </a:solidFill>
                <a:uFill>
                  <a:solidFill>
                    <a:srgbClr val="FF2C79"/>
                  </a:solidFill>
                </a:uFill>
              </a:rPr>
              <a:t>ILC’s precisions will eventually reach sub-% level! </a:t>
            </a:r>
          </a:p>
        </p:txBody>
      </p:sp>
    </p:spTree>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36" name="image5.png" descr="HiggsCoupling500.pdf"/>
          <p:cNvPicPr/>
          <p:nvPr/>
        </p:nvPicPr>
        <p:blipFill>
          <a:blip r:embed="rId2">
            <a:extLst/>
          </a:blip>
          <a:stretch>
            <a:fillRect/>
          </a:stretch>
        </p:blipFill>
        <p:spPr>
          <a:xfrm>
            <a:off x="2317919" y="1052023"/>
            <a:ext cx="8368963" cy="8118041"/>
          </a:xfrm>
          <a:prstGeom prst="rect">
            <a:avLst/>
          </a:prstGeom>
          <a:ln w="12700">
            <a:miter lim="400000"/>
          </a:ln>
        </p:spPr>
      </p:pic>
      <p:sp>
        <p:nvSpPr>
          <p:cNvPr id="1137" name="Shape 1137"/>
          <p:cNvSpPr>
            <a:spLocks noGrp="1"/>
          </p:cNvSpPr>
          <p:nvPr>
            <p:ph type="title"/>
          </p:nvPr>
        </p:nvSpPr>
        <p:spPr>
          <a:xfrm>
            <a:off x="-1" y="1"/>
            <a:ext cx="13004801" cy="800907"/>
          </a:xfrm>
          <a:prstGeom prst="rect">
            <a:avLst/>
          </a:prstGeom>
        </p:spPr>
        <p:txBody>
          <a:bodyPr>
            <a:normAutofit fontScale="90000"/>
          </a:bodyPr>
          <a:lstStyle>
            <a:lvl1pPr defTabSz="425195">
              <a:defRPr sz="4650"/>
            </a:lvl1pPr>
          </a:lstStyle>
          <a:p>
            <a:pPr lvl="0">
              <a:defRPr sz="1800" b="0">
                <a:solidFill>
                  <a:srgbClr val="000000"/>
                </a:solidFill>
              </a:defRPr>
            </a:pPr>
            <a:r>
              <a:rPr sz="4650" b="1">
                <a:solidFill>
                  <a:srgbClr val="000090"/>
                </a:solidFill>
              </a:rPr>
              <a:t>Higgs Couplings</a:t>
            </a:r>
          </a:p>
        </p:txBody>
      </p:sp>
      <p:sp>
        <p:nvSpPr>
          <p:cNvPr id="1138" name="Shape 1138"/>
          <p:cNvSpPr/>
          <p:nvPr/>
        </p:nvSpPr>
        <p:spPr>
          <a:xfrm>
            <a:off x="1980192" y="764782"/>
            <a:ext cx="9219330"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sz="2400" b="1" i="1">
                <a:solidFill>
                  <a:srgbClr val="000090"/>
                </a:solidFill>
                <a:latin typeface="Arial"/>
                <a:ea typeface="Arial"/>
                <a:cs typeface="Arial"/>
                <a:sym typeface="Arial"/>
              </a:defRPr>
            </a:lvl1pPr>
          </a:lstStyle>
          <a:p>
            <a:pPr lvl="0">
              <a:defRPr sz="1800" b="0" i="0">
                <a:solidFill>
                  <a:srgbClr val="000000"/>
                </a:solidFill>
              </a:defRPr>
            </a:pPr>
            <a:r>
              <a:rPr sz="2400" b="1" i="1">
                <a:solidFill>
                  <a:srgbClr val="000090"/>
                </a:solidFill>
              </a:rPr>
              <a:t>Model-independent coupling determination, impossible at LHC</a:t>
            </a:r>
          </a:p>
        </p:txBody>
      </p:sp>
      <p:sp>
        <p:nvSpPr>
          <p:cNvPr id="1139" name="Shape 1139"/>
          <p:cNvSpPr>
            <a:spLocks noGrp="1"/>
          </p:cNvSpPr>
          <p:nvPr>
            <p:ph type="sldNum" sz="quarter" idx="2"/>
          </p:nvPr>
        </p:nvSpPr>
        <p:spPr>
          <a:xfrm>
            <a:off x="11341788" y="9215016"/>
            <a:ext cx="1605213" cy="389270"/>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fld id="{86CB4B4D-7CA3-9044-876B-883B54F8677D}" type="slidenum">
              <a:t>33</a:t>
            </a:fld>
            <a:endParaRPr/>
          </a:p>
        </p:txBody>
      </p:sp>
      <p:sp>
        <p:nvSpPr>
          <p:cNvPr id="1140" name="Shape 1140"/>
          <p:cNvSpPr/>
          <p:nvPr/>
        </p:nvSpPr>
        <p:spPr>
          <a:xfrm>
            <a:off x="4581740" y="4527250"/>
            <a:ext cx="2201176" cy="92267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a:solidFill>
                  <a:srgbClr val="0433FF"/>
                </a:solidFill>
                <a:latin typeface="Arial"/>
                <a:ea typeface="Arial"/>
                <a:cs typeface="Arial"/>
                <a:sym typeface="Arial"/>
              </a:rPr>
              <a:t>Excellent vertex detectors for </a:t>
            </a:r>
          </a:p>
          <a:p>
            <a:pPr lvl="0" algn="l" defTabSz="457200">
              <a:defRPr sz="1800"/>
            </a:pPr>
            <a:r>
              <a:rPr>
                <a:solidFill>
                  <a:srgbClr val="0433FF"/>
                </a:solidFill>
                <a:latin typeface="Arial"/>
                <a:ea typeface="Arial"/>
                <a:cs typeface="Arial"/>
                <a:sym typeface="Arial"/>
              </a:rPr>
              <a:t>b/c-tagging at ILC</a:t>
            </a:r>
          </a:p>
        </p:txBody>
      </p:sp>
      <p:sp>
        <p:nvSpPr>
          <p:cNvPr id="1141" name="Shape 1141"/>
          <p:cNvSpPr/>
          <p:nvPr/>
        </p:nvSpPr>
        <p:spPr>
          <a:xfrm>
            <a:off x="1024595" y="8959088"/>
            <a:ext cx="11139391" cy="621064"/>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p>
            <a:pPr lvl="0" defTabSz="830862">
              <a:defRPr sz="1800"/>
            </a:pPr>
            <a:r>
              <a:rPr sz="3400" b="1" i="1">
                <a:solidFill>
                  <a:srgbClr val="FF2C79"/>
                </a:solidFill>
                <a:latin typeface="Helvetica Neue"/>
                <a:ea typeface="Helvetica Neue"/>
                <a:cs typeface="Helvetica Neue"/>
                <a:sym typeface="Helvetica Neue"/>
              </a:rPr>
              <a:t>500 GeV already excellent except for K</a:t>
            </a:r>
            <a:r>
              <a:rPr sz="3400" b="1" i="1" baseline="-5999">
                <a:solidFill>
                  <a:srgbClr val="FF2C79"/>
                </a:solidFill>
                <a:latin typeface="Helvetica Neue"/>
                <a:ea typeface="Helvetica Neue"/>
                <a:cs typeface="Helvetica Neue"/>
                <a:sym typeface="Helvetica Neue"/>
              </a:rPr>
              <a:t>t</a:t>
            </a:r>
            <a:r>
              <a:rPr sz="3400" b="1" i="1">
                <a:solidFill>
                  <a:srgbClr val="FF2C79"/>
                </a:solidFill>
                <a:latin typeface="Helvetica Neue"/>
                <a:ea typeface="Helvetica Neue"/>
                <a:cs typeface="Helvetica Neue"/>
                <a:sym typeface="Helvetica Neue"/>
              </a:rPr>
              <a:t> and K</a:t>
            </a:r>
            <a:r>
              <a:rPr sz="3400" b="1" i="1" baseline="-5999">
                <a:solidFill>
                  <a:srgbClr val="FF2C79"/>
                </a:solidFill>
                <a:latin typeface="Helvetica Neue"/>
                <a:ea typeface="Helvetica Neue"/>
                <a:cs typeface="Helvetica Neue"/>
                <a:sym typeface="Helvetica Neue"/>
              </a:rPr>
              <a:t>γ</a:t>
            </a:r>
          </a:p>
        </p:txBody>
      </p:sp>
      <p:sp>
        <p:nvSpPr>
          <p:cNvPr id="1142" name="Shape 1142"/>
          <p:cNvSpPr/>
          <p:nvPr/>
        </p:nvSpPr>
        <p:spPr>
          <a:xfrm flipV="1">
            <a:off x="3334286" y="7872735"/>
            <a:ext cx="7024603" cy="1"/>
          </a:xfrm>
          <a:prstGeom prst="line">
            <a:avLst/>
          </a:prstGeom>
          <a:ln w="12700">
            <a:solidFill>
              <a:srgbClr val="4F81BD"/>
            </a:solidFill>
            <a:prstDash val="sysDot"/>
            <a:miter lim="400000"/>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143" name="Shape 1143"/>
          <p:cNvSpPr/>
          <p:nvPr/>
        </p:nvSpPr>
        <p:spPr>
          <a:xfrm>
            <a:off x="472530" y="6233978"/>
            <a:ext cx="1578312" cy="145607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800" b="1" i="1">
                <a:solidFill>
                  <a:srgbClr val="FF0000"/>
                </a:solidFill>
                <a:latin typeface="Arial"/>
                <a:ea typeface="Arial"/>
                <a:cs typeface="Arial"/>
                <a:sym typeface="Arial"/>
              </a:defRPr>
            </a:lvl1pPr>
          </a:lstStyle>
          <a:p>
            <a:pPr lvl="0">
              <a:defRPr b="0" i="0">
                <a:solidFill>
                  <a:srgbClr val="000000"/>
                </a:solidFill>
              </a:defRPr>
            </a:pPr>
            <a:r>
              <a:rPr b="1" i="1">
                <a:solidFill>
                  <a:srgbClr val="FF0000"/>
                </a:solidFill>
              </a:rPr>
              <a:t>All of major Higgs decay modes accessible at ILC!</a:t>
            </a:r>
          </a:p>
        </p:txBody>
      </p:sp>
      <p:pic>
        <p:nvPicPr>
          <p:cNvPr id="1144" name="ZZ-e+eH.pdf"/>
          <p:cNvPicPr/>
          <p:nvPr/>
        </p:nvPicPr>
        <p:blipFill>
          <a:blip r:embed="rId3">
            <a:extLst/>
          </a:blip>
          <a:stretch>
            <a:fillRect/>
          </a:stretch>
        </p:blipFill>
        <p:spPr>
          <a:xfrm>
            <a:off x="482205" y="1707508"/>
            <a:ext cx="1435101" cy="1021130"/>
          </a:xfrm>
          <a:prstGeom prst="rect">
            <a:avLst/>
          </a:prstGeom>
          <a:ln w="12700">
            <a:miter lim="400000"/>
          </a:ln>
        </p:spPr>
      </p:pic>
      <p:pic>
        <p:nvPicPr>
          <p:cNvPr id="1145" name="-ννWWH-e+e.pdf"/>
          <p:cNvPicPr/>
          <p:nvPr/>
        </p:nvPicPr>
        <p:blipFill>
          <a:blip r:embed="rId4">
            <a:extLst/>
          </a:blip>
          <a:stretch>
            <a:fillRect/>
          </a:stretch>
        </p:blipFill>
        <p:spPr>
          <a:xfrm>
            <a:off x="482205" y="2917941"/>
            <a:ext cx="1435101" cy="1231901"/>
          </a:xfrm>
          <a:prstGeom prst="rect">
            <a:avLst/>
          </a:prstGeom>
          <a:ln w="12700">
            <a:miter lim="400000"/>
          </a:ln>
        </p:spPr>
      </p:pic>
      <p:pic>
        <p:nvPicPr>
          <p:cNvPr id="1146" name="-e+e-ttH.pdf"/>
          <p:cNvPicPr/>
          <p:nvPr/>
        </p:nvPicPr>
        <p:blipFill>
          <a:blip r:embed="rId5">
            <a:extLst/>
          </a:blip>
          <a:stretch>
            <a:fillRect/>
          </a:stretch>
        </p:blipFill>
        <p:spPr>
          <a:xfrm>
            <a:off x="507621" y="4338182"/>
            <a:ext cx="1508130" cy="1077236"/>
          </a:xfrm>
          <a:prstGeom prst="rect">
            <a:avLst/>
          </a:prstGeom>
          <a:ln w="12700">
            <a:miter lim="400000"/>
          </a:ln>
        </p:spPr>
      </p:pic>
      <p:sp>
        <p:nvSpPr>
          <p:cNvPr id="1147" name="Shape 1147"/>
          <p:cNvSpPr/>
          <p:nvPr/>
        </p:nvSpPr>
        <p:spPr>
          <a:xfrm flipH="1">
            <a:off x="4532705" y="5647950"/>
            <a:ext cx="654255" cy="1849625"/>
          </a:xfrm>
          <a:prstGeom prst="line">
            <a:avLst/>
          </a:prstGeom>
          <a:ln w="25400">
            <a:solidFill>
              <a:srgbClr val="4F81BD"/>
            </a:solidFill>
            <a:tailEnd type="triangle"/>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148" name="Shape 1148"/>
          <p:cNvSpPr/>
          <p:nvPr/>
        </p:nvSpPr>
        <p:spPr>
          <a:xfrm>
            <a:off x="5659230" y="5630159"/>
            <a:ext cx="662098" cy="1223649"/>
          </a:xfrm>
          <a:prstGeom prst="line">
            <a:avLst/>
          </a:prstGeom>
          <a:ln w="25400">
            <a:solidFill>
              <a:srgbClr val="4F81BD"/>
            </a:solidFill>
            <a:tailEnd type="triangle"/>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149" name="Shape 1149"/>
          <p:cNvSpPr/>
          <p:nvPr/>
        </p:nvSpPr>
        <p:spPr>
          <a:xfrm>
            <a:off x="6371144" y="5630159"/>
            <a:ext cx="2321428" cy="1501804"/>
          </a:xfrm>
          <a:prstGeom prst="line">
            <a:avLst/>
          </a:prstGeom>
          <a:ln w="25400">
            <a:solidFill>
              <a:srgbClr val="4F81BD"/>
            </a:solidFill>
            <a:tailEnd type="triangle"/>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150" name="Shape 1150"/>
          <p:cNvSpPr/>
          <p:nvPr/>
        </p:nvSpPr>
        <p:spPr>
          <a:xfrm>
            <a:off x="6116337" y="8583475"/>
            <a:ext cx="761345" cy="338470"/>
          </a:xfrm>
          <a:prstGeom prst="rect">
            <a:avLst/>
          </a:prstGeom>
          <a:ln w="50800">
            <a:solidFill>
              <a:srgbClr val="FF2600"/>
            </a:solidFill>
            <a:miter lim="400000"/>
          </a:ln>
        </p:spPr>
        <p:txBody>
          <a:bodyPr lIns="0" tIns="0" rIns="0" bIns="0" anchor="ctr"/>
          <a:lstStyle/>
          <a:p>
            <a:pPr lvl="0" defTabSz="456406">
              <a:defRPr sz="3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1151" name="Shape 1151"/>
          <p:cNvSpPr/>
          <p:nvPr/>
        </p:nvSpPr>
        <p:spPr>
          <a:xfrm>
            <a:off x="4344559" y="8583475"/>
            <a:ext cx="761345" cy="338470"/>
          </a:xfrm>
          <a:prstGeom prst="rect">
            <a:avLst/>
          </a:prstGeom>
          <a:ln w="50800">
            <a:solidFill>
              <a:srgbClr val="FF2600"/>
            </a:solidFill>
            <a:miter lim="400000"/>
          </a:ln>
        </p:spPr>
        <p:txBody>
          <a:bodyPr lIns="0" tIns="0" rIns="0" bIns="0" anchor="ctr"/>
          <a:lstStyle/>
          <a:p>
            <a:pPr lvl="0" defTabSz="456406">
              <a:defRPr sz="3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Tree>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3" name="image5.png" descr="HiggsCoupling500.pdf"/>
          <p:cNvPicPr/>
          <p:nvPr/>
        </p:nvPicPr>
        <p:blipFill>
          <a:blip r:embed="rId2">
            <a:extLst/>
          </a:blip>
          <a:stretch>
            <a:fillRect/>
          </a:stretch>
        </p:blipFill>
        <p:spPr>
          <a:xfrm>
            <a:off x="2317919" y="1052023"/>
            <a:ext cx="8368963" cy="8118041"/>
          </a:xfrm>
          <a:prstGeom prst="rect">
            <a:avLst/>
          </a:prstGeom>
          <a:ln w="12700">
            <a:miter lim="400000"/>
          </a:ln>
        </p:spPr>
      </p:pic>
      <p:sp>
        <p:nvSpPr>
          <p:cNvPr id="1154" name="Shape 1154"/>
          <p:cNvSpPr>
            <a:spLocks noGrp="1"/>
          </p:cNvSpPr>
          <p:nvPr>
            <p:ph type="title"/>
          </p:nvPr>
        </p:nvSpPr>
        <p:spPr>
          <a:xfrm>
            <a:off x="-1" y="1"/>
            <a:ext cx="13004801" cy="800907"/>
          </a:xfrm>
          <a:prstGeom prst="rect">
            <a:avLst/>
          </a:prstGeom>
        </p:spPr>
        <p:txBody>
          <a:bodyPr>
            <a:normAutofit fontScale="90000"/>
          </a:bodyPr>
          <a:lstStyle>
            <a:lvl1pPr defTabSz="425195">
              <a:defRPr sz="4650"/>
            </a:lvl1pPr>
          </a:lstStyle>
          <a:p>
            <a:pPr lvl="0">
              <a:defRPr sz="1800" b="0">
                <a:solidFill>
                  <a:srgbClr val="000000"/>
                </a:solidFill>
              </a:defRPr>
            </a:pPr>
            <a:r>
              <a:rPr sz="4650" b="1">
                <a:solidFill>
                  <a:srgbClr val="000090"/>
                </a:solidFill>
              </a:rPr>
              <a:t>Higgs Couplings</a:t>
            </a:r>
          </a:p>
        </p:txBody>
      </p:sp>
      <p:sp>
        <p:nvSpPr>
          <p:cNvPr id="1155" name="Shape 1155"/>
          <p:cNvSpPr/>
          <p:nvPr/>
        </p:nvSpPr>
        <p:spPr>
          <a:xfrm>
            <a:off x="1980192" y="764782"/>
            <a:ext cx="9219330"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sz="2400" b="1" i="1">
                <a:solidFill>
                  <a:srgbClr val="FF2C79"/>
                </a:solidFill>
                <a:latin typeface="Arial"/>
                <a:ea typeface="Arial"/>
                <a:cs typeface="Arial"/>
                <a:sym typeface="Arial"/>
              </a:rPr>
              <a:t>Model-independent</a:t>
            </a:r>
            <a:r>
              <a:rPr sz="2400" b="1" i="1">
                <a:solidFill>
                  <a:srgbClr val="000090"/>
                </a:solidFill>
                <a:latin typeface="Arial"/>
                <a:ea typeface="Arial"/>
                <a:cs typeface="Arial"/>
                <a:sym typeface="Arial"/>
              </a:rPr>
              <a:t> coupling determination, impossible at LHC</a:t>
            </a:r>
          </a:p>
        </p:txBody>
      </p:sp>
      <p:sp>
        <p:nvSpPr>
          <p:cNvPr id="1156" name="Shape 1156"/>
          <p:cNvSpPr>
            <a:spLocks noGrp="1"/>
          </p:cNvSpPr>
          <p:nvPr>
            <p:ph type="sldNum" sz="quarter" idx="2"/>
          </p:nvPr>
        </p:nvSpPr>
        <p:spPr>
          <a:xfrm>
            <a:off x="11341788" y="9215016"/>
            <a:ext cx="1605213" cy="389270"/>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fld id="{86CB4B4D-7CA3-9044-876B-883B54F8677D}" type="slidenum">
              <a:t>34</a:t>
            </a:fld>
            <a:endParaRPr/>
          </a:p>
        </p:txBody>
      </p:sp>
      <p:sp>
        <p:nvSpPr>
          <p:cNvPr id="1157" name="Shape 1157"/>
          <p:cNvSpPr/>
          <p:nvPr/>
        </p:nvSpPr>
        <p:spPr>
          <a:xfrm>
            <a:off x="4581740" y="4527250"/>
            <a:ext cx="2201176" cy="92267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a:solidFill>
                  <a:srgbClr val="0433FF"/>
                </a:solidFill>
                <a:latin typeface="Arial"/>
                <a:ea typeface="Arial"/>
                <a:cs typeface="Arial"/>
                <a:sym typeface="Arial"/>
              </a:rPr>
              <a:t>Excellent vertex detectors for </a:t>
            </a:r>
          </a:p>
          <a:p>
            <a:pPr lvl="0" algn="l" defTabSz="457200">
              <a:defRPr sz="1800"/>
            </a:pPr>
            <a:r>
              <a:rPr>
                <a:solidFill>
                  <a:srgbClr val="0433FF"/>
                </a:solidFill>
                <a:latin typeface="Arial"/>
                <a:ea typeface="Arial"/>
                <a:cs typeface="Arial"/>
                <a:sym typeface="Arial"/>
              </a:rPr>
              <a:t>b/c-tagging at ILC</a:t>
            </a:r>
          </a:p>
        </p:txBody>
      </p:sp>
      <p:sp>
        <p:nvSpPr>
          <p:cNvPr id="1158" name="Shape 1158"/>
          <p:cNvSpPr/>
          <p:nvPr/>
        </p:nvSpPr>
        <p:spPr>
          <a:xfrm>
            <a:off x="1024595" y="8959088"/>
            <a:ext cx="11139391" cy="621064"/>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p>
            <a:pPr lvl="0" defTabSz="830862">
              <a:defRPr sz="1800"/>
            </a:pPr>
            <a:r>
              <a:rPr sz="3400" b="1" i="1">
                <a:solidFill>
                  <a:srgbClr val="FF2C79"/>
                </a:solidFill>
                <a:latin typeface="Helvetica Neue"/>
                <a:ea typeface="Helvetica Neue"/>
                <a:cs typeface="Helvetica Neue"/>
                <a:sym typeface="Helvetica Neue"/>
              </a:rPr>
              <a:t>500 GeV already excellent except for K</a:t>
            </a:r>
            <a:r>
              <a:rPr sz="3400" b="1" i="1" baseline="-5999">
                <a:solidFill>
                  <a:srgbClr val="FF2C79"/>
                </a:solidFill>
                <a:latin typeface="Helvetica Neue"/>
                <a:ea typeface="Helvetica Neue"/>
                <a:cs typeface="Helvetica Neue"/>
                <a:sym typeface="Helvetica Neue"/>
              </a:rPr>
              <a:t>t</a:t>
            </a:r>
            <a:r>
              <a:rPr sz="3400" b="1" i="1">
                <a:solidFill>
                  <a:srgbClr val="FF2C79"/>
                </a:solidFill>
                <a:latin typeface="Helvetica Neue"/>
                <a:ea typeface="Helvetica Neue"/>
                <a:cs typeface="Helvetica Neue"/>
                <a:sym typeface="Helvetica Neue"/>
              </a:rPr>
              <a:t> and K</a:t>
            </a:r>
            <a:r>
              <a:rPr sz="3400" b="1" i="1" baseline="-5999">
                <a:solidFill>
                  <a:srgbClr val="FF2C79"/>
                </a:solidFill>
                <a:latin typeface="Helvetica Neue"/>
                <a:ea typeface="Helvetica Neue"/>
                <a:cs typeface="Helvetica Neue"/>
                <a:sym typeface="Helvetica Neue"/>
              </a:rPr>
              <a:t>γ</a:t>
            </a:r>
          </a:p>
        </p:txBody>
      </p:sp>
      <p:sp>
        <p:nvSpPr>
          <p:cNvPr id="1159" name="Shape 1159"/>
          <p:cNvSpPr/>
          <p:nvPr/>
        </p:nvSpPr>
        <p:spPr>
          <a:xfrm flipV="1">
            <a:off x="3334286" y="7872735"/>
            <a:ext cx="7024603" cy="1"/>
          </a:xfrm>
          <a:prstGeom prst="line">
            <a:avLst/>
          </a:prstGeom>
          <a:ln w="12700">
            <a:solidFill>
              <a:srgbClr val="4F81BD"/>
            </a:solidFill>
            <a:prstDash val="sysDot"/>
            <a:miter lim="400000"/>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160" name="Shape 1160"/>
          <p:cNvSpPr/>
          <p:nvPr/>
        </p:nvSpPr>
        <p:spPr>
          <a:xfrm>
            <a:off x="472530" y="6233978"/>
            <a:ext cx="1578312" cy="145607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800" b="1" i="1">
                <a:solidFill>
                  <a:srgbClr val="FF0000"/>
                </a:solidFill>
                <a:latin typeface="Arial"/>
                <a:ea typeface="Arial"/>
                <a:cs typeface="Arial"/>
                <a:sym typeface="Arial"/>
              </a:defRPr>
            </a:lvl1pPr>
          </a:lstStyle>
          <a:p>
            <a:pPr lvl="0">
              <a:defRPr b="0" i="0">
                <a:solidFill>
                  <a:srgbClr val="000000"/>
                </a:solidFill>
              </a:defRPr>
            </a:pPr>
            <a:r>
              <a:rPr b="1" i="1">
                <a:solidFill>
                  <a:srgbClr val="FF0000"/>
                </a:solidFill>
              </a:rPr>
              <a:t>All of major Higgs decay modes accessible at ILC!</a:t>
            </a:r>
          </a:p>
        </p:txBody>
      </p:sp>
      <p:pic>
        <p:nvPicPr>
          <p:cNvPr id="1161" name="ZZ-e+eH.pdf"/>
          <p:cNvPicPr/>
          <p:nvPr/>
        </p:nvPicPr>
        <p:blipFill>
          <a:blip r:embed="rId3">
            <a:extLst/>
          </a:blip>
          <a:stretch>
            <a:fillRect/>
          </a:stretch>
        </p:blipFill>
        <p:spPr>
          <a:xfrm>
            <a:off x="482205" y="1707508"/>
            <a:ext cx="1435101" cy="1021130"/>
          </a:xfrm>
          <a:prstGeom prst="rect">
            <a:avLst/>
          </a:prstGeom>
          <a:ln w="12700">
            <a:miter lim="400000"/>
          </a:ln>
        </p:spPr>
      </p:pic>
      <p:pic>
        <p:nvPicPr>
          <p:cNvPr id="1162" name="-ννWWH-e+e.pdf"/>
          <p:cNvPicPr/>
          <p:nvPr/>
        </p:nvPicPr>
        <p:blipFill>
          <a:blip r:embed="rId4">
            <a:extLst/>
          </a:blip>
          <a:stretch>
            <a:fillRect/>
          </a:stretch>
        </p:blipFill>
        <p:spPr>
          <a:xfrm>
            <a:off x="482205" y="2917941"/>
            <a:ext cx="1435101" cy="1231901"/>
          </a:xfrm>
          <a:prstGeom prst="rect">
            <a:avLst/>
          </a:prstGeom>
          <a:ln w="12700">
            <a:miter lim="400000"/>
          </a:ln>
        </p:spPr>
      </p:pic>
      <p:pic>
        <p:nvPicPr>
          <p:cNvPr id="1163" name="-e+e-ttH.pdf"/>
          <p:cNvPicPr/>
          <p:nvPr/>
        </p:nvPicPr>
        <p:blipFill>
          <a:blip r:embed="rId5">
            <a:extLst/>
          </a:blip>
          <a:stretch>
            <a:fillRect/>
          </a:stretch>
        </p:blipFill>
        <p:spPr>
          <a:xfrm>
            <a:off x="507621" y="4338182"/>
            <a:ext cx="1508130" cy="1077236"/>
          </a:xfrm>
          <a:prstGeom prst="rect">
            <a:avLst/>
          </a:prstGeom>
          <a:ln w="12700">
            <a:miter lim="400000"/>
          </a:ln>
        </p:spPr>
      </p:pic>
      <p:sp>
        <p:nvSpPr>
          <p:cNvPr id="1164" name="Shape 1164"/>
          <p:cNvSpPr/>
          <p:nvPr/>
        </p:nvSpPr>
        <p:spPr>
          <a:xfrm flipH="1">
            <a:off x="4532705" y="5647950"/>
            <a:ext cx="654255" cy="1849625"/>
          </a:xfrm>
          <a:prstGeom prst="line">
            <a:avLst/>
          </a:prstGeom>
          <a:ln w="25400">
            <a:solidFill>
              <a:srgbClr val="4F81BD"/>
            </a:solidFill>
            <a:tailEnd type="triangle"/>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165" name="Shape 1165"/>
          <p:cNvSpPr/>
          <p:nvPr/>
        </p:nvSpPr>
        <p:spPr>
          <a:xfrm>
            <a:off x="5659230" y="5630159"/>
            <a:ext cx="662098" cy="1223649"/>
          </a:xfrm>
          <a:prstGeom prst="line">
            <a:avLst/>
          </a:prstGeom>
          <a:ln w="25400">
            <a:solidFill>
              <a:srgbClr val="4F81BD"/>
            </a:solidFill>
            <a:tailEnd type="triangle"/>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166" name="Shape 1166"/>
          <p:cNvSpPr/>
          <p:nvPr/>
        </p:nvSpPr>
        <p:spPr>
          <a:xfrm>
            <a:off x="6371144" y="5630159"/>
            <a:ext cx="2321428" cy="1501804"/>
          </a:xfrm>
          <a:prstGeom prst="line">
            <a:avLst/>
          </a:prstGeom>
          <a:ln w="25400">
            <a:solidFill>
              <a:srgbClr val="4F81BD"/>
            </a:solidFill>
            <a:tailEnd type="triangle"/>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Tree>
  </p:cSld>
  <p:clrMapOvr>
    <a:masterClrMapping/>
  </p:clrMapOvr>
  <p:transition xmlns:p14="http://schemas.microsoft.com/office/powerpoint/2010/main" spd="med"/>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8" name="Shape 1168"/>
          <p:cNvSpPr>
            <a:spLocks noGrp="1"/>
          </p:cNvSpPr>
          <p:nvPr>
            <p:ph type="sldNum" sz="quarter" idx="4294967295"/>
          </p:nvPr>
        </p:nvSpPr>
        <p:spPr>
          <a:xfrm>
            <a:off x="12543333" y="9245600"/>
            <a:ext cx="249834" cy="406400"/>
          </a:xfrm>
          <a:prstGeom prst="rect">
            <a:avLst/>
          </a:prstGeom>
          <a:extLst>
            <a:ext uri="{C572A759-6A51-4108-AA02-DFA0A04FC94B}">
              <ma14:wrappingTextBoxFlag xmlns:ma14="http://schemas.microsoft.com/office/mac/drawingml/2011/main" val="1"/>
            </a:ext>
          </a:extLst>
        </p:spPr>
        <p:txBody>
          <a:bodyPr wrap="none" lIns="0" tIns="0" rIns="0" bIns="0" anchor="t"/>
          <a:lstStyle>
            <a:lvl1pPr marR="685800" algn="ctr" defTabSz="584200">
              <a:defRPr b="0">
                <a:solidFill>
                  <a:srgbClr val="93741C"/>
                </a:solidFill>
                <a:latin typeface="Palatino"/>
                <a:ea typeface="Palatino"/>
                <a:cs typeface="Palatino"/>
                <a:sym typeface="Palatino"/>
              </a:defRPr>
            </a:lvl1pPr>
          </a:lstStyle>
          <a:p>
            <a:pPr lvl="0">
              <a:defRPr sz="1800">
                <a:solidFill>
                  <a:srgbClr val="000000"/>
                </a:solidFill>
              </a:defRPr>
            </a:pPr>
            <a:fld id="{86CB4B4D-7CA3-9044-876B-883B54F8677D}" type="slidenum">
              <a:rPr sz="1600">
                <a:solidFill>
                  <a:srgbClr val="93741C"/>
                </a:solidFill>
              </a:rPr>
              <a:t>35</a:t>
            </a:fld>
            <a:endParaRPr sz="1600">
              <a:solidFill>
                <a:srgbClr val="93741C"/>
              </a:solidFill>
            </a:endParaRPr>
          </a:p>
        </p:txBody>
      </p:sp>
      <p:pic>
        <p:nvPicPr>
          <p:cNvPr id="1169" name="tth.pdf"/>
          <p:cNvPicPr/>
          <p:nvPr/>
        </p:nvPicPr>
        <p:blipFill>
          <a:blip r:embed="rId2">
            <a:extLst/>
          </a:blip>
          <a:stretch>
            <a:fillRect/>
          </a:stretch>
        </p:blipFill>
        <p:spPr>
          <a:xfrm>
            <a:off x="2338554" y="1674446"/>
            <a:ext cx="8835692" cy="6404708"/>
          </a:xfrm>
          <a:prstGeom prst="rect">
            <a:avLst/>
          </a:prstGeom>
          <a:ln w="12700">
            <a:miter lim="400000"/>
          </a:ln>
        </p:spPr>
      </p:pic>
      <p:sp>
        <p:nvSpPr>
          <p:cNvPr id="1170" name="Shape 1170"/>
          <p:cNvSpPr/>
          <p:nvPr/>
        </p:nvSpPr>
        <p:spPr>
          <a:xfrm>
            <a:off x="666551" y="514350"/>
            <a:ext cx="11671698" cy="75267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0" tIns="0" rIns="0" bIns="0" anchor="ctr"/>
          <a:lstStyle>
            <a:lvl1pPr>
              <a:defRPr sz="3400" b="1" i="1">
                <a:solidFill>
                  <a:srgbClr val="6E603B"/>
                </a:solidFill>
                <a:latin typeface="Helvetica Neue"/>
                <a:ea typeface="Helvetica Neue"/>
                <a:cs typeface="Helvetica Neue"/>
                <a:sym typeface="Helvetica Neue"/>
              </a:defRPr>
            </a:lvl1pPr>
          </a:lstStyle>
          <a:p>
            <a:pPr lvl="0">
              <a:defRPr sz="1800" b="0" i="0">
                <a:solidFill>
                  <a:srgbClr val="000000"/>
                </a:solidFill>
              </a:defRPr>
            </a:pPr>
            <a:r>
              <a:rPr sz="3400" b="1" i="1">
                <a:solidFill>
                  <a:srgbClr val="6E603B"/>
                </a:solidFill>
              </a:rPr>
              <a:t>Top Yukawa coupling</a:t>
            </a:r>
          </a:p>
        </p:txBody>
      </p:sp>
      <p:sp>
        <p:nvSpPr>
          <p:cNvPr id="1171" name="Shape 1171"/>
          <p:cNvSpPr/>
          <p:nvPr/>
        </p:nvSpPr>
        <p:spPr>
          <a:xfrm>
            <a:off x="10031408" y="8087936"/>
            <a:ext cx="1047726" cy="469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200">
                <a:solidFill>
                  <a:srgbClr val="6E603B"/>
                </a:solidFill>
                <a:latin typeface="Palatino"/>
                <a:ea typeface="Palatino"/>
                <a:cs typeface="Palatino"/>
                <a:sym typeface="Palatino"/>
              </a:defRPr>
            </a:lvl1pPr>
          </a:lstStyle>
          <a:p>
            <a:pPr lvl="0">
              <a:defRPr sz="1800">
                <a:solidFill>
                  <a:srgbClr val="000000"/>
                </a:solidFill>
              </a:defRPr>
            </a:pPr>
            <a:r>
              <a:rPr sz="2200">
                <a:solidFill>
                  <a:srgbClr val="6E603B"/>
                </a:solidFill>
              </a:rPr>
              <a:t>Y. Sudo</a:t>
            </a:r>
          </a:p>
        </p:txBody>
      </p:sp>
      <p:sp>
        <p:nvSpPr>
          <p:cNvPr id="1172" name="Shape 1172"/>
          <p:cNvSpPr/>
          <p:nvPr/>
        </p:nvSpPr>
        <p:spPr>
          <a:xfrm>
            <a:off x="736600" y="319186"/>
            <a:ext cx="1892300" cy="1143001"/>
          </a:xfrm>
          <a:prstGeom prst="rect">
            <a:avLst/>
          </a:prstGeom>
          <a:solidFill>
            <a:srgbClr val="FFFFFF">
              <a:alpha val="89999"/>
            </a:srgbClr>
          </a:solidFill>
          <a:ln w="3175">
            <a:solidFill>
              <a:srgbClr val="FFFFFF">
                <a:alpha val="89999"/>
              </a:srgbClr>
            </a:solidFill>
            <a:miter lim="400000"/>
          </a:ln>
          <a:effectLst>
            <a:outerShdw blurRad="101600" dist="50800" dir="2700000" rotWithShape="0">
              <a:srgbClr val="000000">
                <a:alpha val="75000"/>
              </a:srgbClr>
            </a:outerShdw>
          </a:effectLst>
        </p:spPr>
        <p:txBody>
          <a:bodyPr lIns="0" tIns="0" rIns="0" bIns="0"/>
          <a:lstStyle/>
          <a:p>
            <a:pPr lvl="0">
              <a:buClr>
                <a:srgbClr val="000000"/>
              </a:buClr>
              <a:defRPr>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pic>
        <p:nvPicPr>
          <p:cNvPr id="1173" name="-e+e-ttH.pdf"/>
          <p:cNvPicPr/>
          <p:nvPr/>
        </p:nvPicPr>
        <p:blipFill>
          <a:blip r:embed="rId3">
            <a:extLst/>
          </a:blip>
          <a:stretch>
            <a:fillRect/>
          </a:stretch>
        </p:blipFill>
        <p:spPr>
          <a:xfrm>
            <a:off x="952500" y="369986"/>
            <a:ext cx="1511300" cy="1079501"/>
          </a:xfrm>
          <a:prstGeom prst="rect">
            <a:avLst/>
          </a:prstGeom>
          <a:ln w="12700">
            <a:miter lim="400000"/>
          </a:ln>
        </p:spPr>
      </p:pic>
      <p:sp>
        <p:nvSpPr>
          <p:cNvPr id="1174" name="Shape 1174"/>
          <p:cNvSpPr/>
          <p:nvPr/>
        </p:nvSpPr>
        <p:spPr>
          <a:xfrm>
            <a:off x="2318681" y="8786984"/>
            <a:ext cx="8367438" cy="60977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3400" b="1" i="1">
                <a:solidFill>
                  <a:srgbClr val="0433FF"/>
                </a:solidFill>
                <a:latin typeface="Helvetica Neue"/>
                <a:ea typeface="Helvetica Neue"/>
                <a:cs typeface="Helvetica Neue"/>
                <a:sym typeface="Helvetica Neue"/>
              </a:rPr>
              <a:t>Slight increase of E</a:t>
            </a:r>
            <a:r>
              <a:rPr sz="3400" b="1" i="1" baseline="-5999">
                <a:solidFill>
                  <a:srgbClr val="0433FF"/>
                </a:solidFill>
                <a:latin typeface="Helvetica Neue"/>
                <a:ea typeface="Helvetica Neue"/>
                <a:cs typeface="Helvetica Neue"/>
                <a:sym typeface="Helvetica Neue"/>
              </a:rPr>
              <a:t>max</a:t>
            </a:r>
            <a:r>
              <a:rPr sz="3400" b="1" i="1">
                <a:solidFill>
                  <a:srgbClr val="0433FF"/>
                </a:solidFill>
                <a:latin typeface="Helvetica Neue"/>
                <a:ea typeface="Helvetica Neue"/>
                <a:cs typeface="Helvetica Neue"/>
                <a:sym typeface="Helvetica Neue"/>
              </a:rPr>
              <a:t> is very beneficial!</a:t>
            </a:r>
          </a:p>
        </p:txBody>
      </p:sp>
      <p:sp>
        <p:nvSpPr>
          <p:cNvPr id="1175" name="Shape 1175"/>
          <p:cNvSpPr/>
          <p:nvPr/>
        </p:nvSpPr>
        <p:spPr>
          <a:xfrm flipV="1">
            <a:off x="5773375" y="3907902"/>
            <a:ext cx="1" cy="1079501"/>
          </a:xfrm>
          <a:prstGeom prst="line">
            <a:avLst/>
          </a:prstGeom>
          <a:ln w="38100">
            <a:solidFill/>
            <a:miter lim="400000"/>
            <a:headEnd type="triangle"/>
          </a:ln>
        </p:spPr>
        <p:txBody>
          <a:bodyPr lIns="0" tIns="0" rIns="0" bIns="0" anchor="ctr"/>
          <a:lstStyle/>
          <a:p>
            <a:pPr lvl="0">
              <a:defRPr sz="2200"/>
            </a:pPr>
            <a:endParaRPr/>
          </a:p>
        </p:txBody>
      </p:sp>
      <p:sp>
        <p:nvSpPr>
          <p:cNvPr id="1176" name="Shape 1176"/>
          <p:cNvSpPr/>
          <p:nvPr/>
        </p:nvSpPr>
        <p:spPr>
          <a:xfrm flipV="1">
            <a:off x="7147598" y="3276215"/>
            <a:ext cx="1" cy="2061499"/>
          </a:xfrm>
          <a:prstGeom prst="line">
            <a:avLst/>
          </a:prstGeom>
          <a:ln w="38100">
            <a:solidFill/>
            <a:miter lim="400000"/>
            <a:headEnd type="triangle"/>
          </a:ln>
        </p:spPr>
        <p:txBody>
          <a:bodyPr lIns="0" tIns="0" rIns="0" bIns="0" anchor="ctr"/>
          <a:lstStyle/>
          <a:p>
            <a:pPr lvl="0">
              <a:defRPr sz="2200"/>
            </a:pPr>
            <a:endParaRPr/>
          </a:p>
        </p:txBody>
      </p:sp>
      <p:sp>
        <p:nvSpPr>
          <p:cNvPr id="1177" name="Shape 1177"/>
          <p:cNvSpPr/>
          <p:nvPr/>
        </p:nvSpPr>
        <p:spPr>
          <a:xfrm>
            <a:off x="7284888" y="3274842"/>
            <a:ext cx="603632" cy="384175"/>
          </a:xfrm>
          <a:prstGeom prst="rect">
            <a:avLst/>
          </a:prstGeom>
          <a:solidFill>
            <a:srgbClr val="FFFFFF"/>
          </a:solidFill>
          <a:ln w="3175">
            <a:solidFill>
              <a:srgbClr val="85888D"/>
            </a:solidFill>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200"/>
            </a:lvl1pPr>
          </a:lstStyle>
          <a:p>
            <a:pPr lvl="0">
              <a:defRPr sz="1800"/>
            </a:pPr>
            <a:r>
              <a:rPr sz="2200"/>
              <a:t>x~4</a:t>
            </a:r>
          </a:p>
        </p:txBody>
      </p:sp>
      <p:sp>
        <p:nvSpPr>
          <p:cNvPr id="1178" name="Shape 1178"/>
          <p:cNvSpPr/>
          <p:nvPr/>
        </p:nvSpPr>
        <p:spPr>
          <a:xfrm>
            <a:off x="5932481" y="3822143"/>
            <a:ext cx="602514" cy="384176"/>
          </a:xfrm>
          <a:prstGeom prst="rect">
            <a:avLst/>
          </a:prstGeom>
          <a:ln w="3175">
            <a:solidFill>
              <a:srgbClr val="85888D"/>
            </a:solidFill>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200"/>
            </a:lvl1pPr>
          </a:lstStyle>
          <a:p>
            <a:pPr lvl="0">
              <a:defRPr sz="1800"/>
            </a:pPr>
            <a:r>
              <a:rPr sz="2200"/>
              <a:t>x~2</a:t>
            </a:r>
          </a:p>
        </p:txBody>
      </p:sp>
    </p:spTree>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0" name="image6.png" descr="HiggsCoupling550.pdf"/>
          <p:cNvPicPr/>
          <p:nvPr/>
        </p:nvPicPr>
        <p:blipFill>
          <a:blip r:embed="rId2">
            <a:extLst/>
          </a:blip>
          <a:stretch>
            <a:fillRect/>
          </a:stretch>
        </p:blipFill>
        <p:spPr>
          <a:xfrm>
            <a:off x="2298098" y="1067130"/>
            <a:ext cx="8375341" cy="8124228"/>
          </a:xfrm>
          <a:prstGeom prst="rect">
            <a:avLst/>
          </a:prstGeom>
          <a:ln w="12700">
            <a:miter lim="400000"/>
          </a:ln>
        </p:spPr>
      </p:pic>
      <p:sp>
        <p:nvSpPr>
          <p:cNvPr id="1181" name="Shape 1181"/>
          <p:cNvSpPr>
            <a:spLocks noGrp="1"/>
          </p:cNvSpPr>
          <p:nvPr>
            <p:ph type="title"/>
          </p:nvPr>
        </p:nvSpPr>
        <p:spPr>
          <a:xfrm>
            <a:off x="-1" y="1"/>
            <a:ext cx="13004801" cy="800907"/>
          </a:xfrm>
          <a:prstGeom prst="rect">
            <a:avLst/>
          </a:prstGeom>
        </p:spPr>
        <p:txBody>
          <a:bodyPr>
            <a:normAutofit fontScale="90000"/>
          </a:bodyPr>
          <a:lstStyle>
            <a:lvl1pPr defTabSz="425195">
              <a:defRPr sz="4650"/>
            </a:lvl1pPr>
          </a:lstStyle>
          <a:p>
            <a:pPr lvl="0">
              <a:defRPr sz="1800" b="0">
                <a:solidFill>
                  <a:srgbClr val="000000"/>
                </a:solidFill>
              </a:defRPr>
            </a:pPr>
            <a:r>
              <a:rPr sz="4650" b="1">
                <a:solidFill>
                  <a:srgbClr val="000090"/>
                </a:solidFill>
              </a:rPr>
              <a:t>Higgs Couplings</a:t>
            </a:r>
          </a:p>
        </p:txBody>
      </p:sp>
      <p:sp>
        <p:nvSpPr>
          <p:cNvPr id="1182" name="Shape 1182"/>
          <p:cNvSpPr>
            <a:spLocks noGrp="1"/>
          </p:cNvSpPr>
          <p:nvPr>
            <p:ph type="sldNum" sz="quarter" idx="2"/>
          </p:nvPr>
        </p:nvSpPr>
        <p:spPr>
          <a:xfrm>
            <a:off x="11356237" y="9258364"/>
            <a:ext cx="1605214" cy="389271"/>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fld id="{86CB4B4D-7CA3-9044-876B-883B54F8677D}" type="slidenum">
              <a:t>36</a:t>
            </a:fld>
            <a:endParaRPr/>
          </a:p>
        </p:txBody>
      </p:sp>
      <p:sp>
        <p:nvSpPr>
          <p:cNvPr id="1183" name="Shape 1183"/>
          <p:cNvSpPr/>
          <p:nvPr/>
        </p:nvSpPr>
        <p:spPr>
          <a:xfrm>
            <a:off x="250489" y="2909204"/>
            <a:ext cx="2156333" cy="9997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800" b="1" i="1">
                <a:solidFill>
                  <a:srgbClr val="0433FF"/>
                </a:solidFill>
                <a:latin typeface="Helvetica Neue"/>
                <a:ea typeface="Helvetica Neue"/>
                <a:cs typeface="Helvetica Neue"/>
                <a:sym typeface="Helvetica Neue"/>
              </a:defRPr>
            </a:lvl1pPr>
          </a:lstStyle>
          <a:p>
            <a:pPr lvl="0">
              <a:defRPr b="0" i="0">
                <a:solidFill>
                  <a:srgbClr val="000000"/>
                </a:solidFill>
              </a:defRPr>
            </a:pPr>
            <a:r>
              <a:rPr b="1" i="1">
                <a:solidFill>
                  <a:srgbClr val="0433FF"/>
                </a:solidFill>
              </a:rPr>
              <a:t>Top Yukawa improves by going to 550 GeV</a:t>
            </a:r>
          </a:p>
        </p:txBody>
      </p:sp>
      <p:sp>
        <p:nvSpPr>
          <p:cNvPr id="1184" name="Shape 1184"/>
          <p:cNvSpPr/>
          <p:nvPr/>
        </p:nvSpPr>
        <p:spPr>
          <a:xfrm>
            <a:off x="10637588" y="6251539"/>
            <a:ext cx="2093773" cy="7076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800" b="1" i="1">
                <a:solidFill>
                  <a:srgbClr val="0433FF"/>
                </a:solidFill>
                <a:latin typeface="Helvetica Neue"/>
                <a:ea typeface="Helvetica Neue"/>
                <a:cs typeface="Helvetica Neue"/>
                <a:sym typeface="Helvetica Neue"/>
              </a:defRPr>
            </a:lvl1pPr>
          </a:lstStyle>
          <a:p>
            <a:pPr lvl="0">
              <a:defRPr b="0" i="0">
                <a:solidFill>
                  <a:srgbClr val="000000"/>
                </a:solidFill>
              </a:defRPr>
            </a:pPr>
            <a:r>
              <a:rPr b="1" i="1">
                <a:solidFill>
                  <a:srgbClr val="0433FF"/>
                </a:solidFill>
              </a:rPr>
              <a:t>Better hγγ with LHC/ILC synergy</a:t>
            </a:r>
          </a:p>
        </p:txBody>
      </p:sp>
      <p:sp>
        <p:nvSpPr>
          <p:cNvPr id="1185" name="Shape 1185"/>
          <p:cNvSpPr/>
          <p:nvPr/>
        </p:nvSpPr>
        <p:spPr>
          <a:xfrm>
            <a:off x="916074" y="8994986"/>
            <a:ext cx="11139390" cy="621065"/>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lvl1pPr defTabSz="830862">
              <a:defRPr sz="3400" b="1" i="1">
                <a:solidFill>
                  <a:srgbClr val="FF2C79"/>
                </a:solidFill>
                <a:latin typeface="Helvetica Neue"/>
                <a:ea typeface="Helvetica Neue"/>
                <a:cs typeface="Helvetica Neue"/>
                <a:sym typeface="Helvetica Neue"/>
              </a:defRPr>
            </a:lvl1pPr>
          </a:lstStyle>
          <a:p>
            <a:pPr lvl="0">
              <a:defRPr sz="1800" b="0" i="0">
                <a:solidFill>
                  <a:srgbClr val="000000"/>
                </a:solidFill>
              </a:defRPr>
            </a:pPr>
            <a:r>
              <a:rPr sz="3400" b="1" i="1">
                <a:solidFill>
                  <a:srgbClr val="FF2C79"/>
                </a:solidFill>
              </a:rPr>
              <a:t>~1% or better precision for most couplings! </a:t>
            </a:r>
          </a:p>
        </p:txBody>
      </p:sp>
      <p:sp>
        <p:nvSpPr>
          <p:cNvPr id="1186" name="Shape 1186"/>
          <p:cNvSpPr/>
          <p:nvPr/>
        </p:nvSpPr>
        <p:spPr>
          <a:xfrm flipV="1">
            <a:off x="3319836" y="7901635"/>
            <a:ext cx="7024603" cy="1"/>
          </a:xfrm>
          <a:prstGeom prst="line">
            <a:avLst/>
          </a:prstGeom>
          <a:ln w="12700">
            <a:solidFill>
              <a:srgbClr val="4F81BD"/>
            </a:solidFill>
            <a:prstDash val="sysDot"/>
            <a:miter lim="400000"/>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187" name="Shape 1187"/>
          <p:cNvSpPr/>
          <p:nvPr/>
        </p:nvSpPr>
        <p:spPr>
          <a:xfrm>
            <a:off x="2381950" y="4827412"/>
            <a:ext cx="1132802" cy="609774"/>
          </a:xfrm>
          <a:prstGeom prst="line">
            <a:avLst/>
          </a:prstGeom>
          <a:ln w="25400">
            <a:solidFill>
              <a:srgbClr val="4F81BD"/>
            </a:solidFill>
            <a:tailEnd type="triangle"/>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188" name="Shape 1188"/>
          <p:cNvSpPr/>
          <p:nvPr/>
        </p:nvSpPr>
        <p:spPr>
          <a:xfrm flipH="1">
            <a:off x="10237216" y="7430756"/>
            <a:ext cx="611348" cy="611348"/>
          </a:xfrm>
          <a:prstGeom prst="line">
            <a:avLst/>
          </a:prstGeom>
          <a:ln w="25400">
            <a:solidFill>
              <a:srgbClr val="4F81BD"/>
            </a:solidFill>
            <a:tailEnd type="triangle"/>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189" name="Shape 1189"/>
          <p:cNvSpPr/>
          <p:nvPr/>
        </p:nvSpPr>
        <p:spPr>
          <a:xfrm>
            <a:off x="250489" y="4280252"/>
            <a:ext cx="2007941" cy="19141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b="1" i="1">
                <a:solidFill>
                  <a:srgbClr val="FF2C79"/>
                </a:solidFill>
                <a:latin typeface="Helvetica Neue"/>
                <a:ea typeface="Helvetica Neue"/>
                <a:cs typeface="Helvetica Neue"/>
                <a:sym typeface="Helvetica Neue"/>
              </a:rPr>
              <a:t>Near threshold</a:t>
            </a:r>
          </a:p>
          <a:p>
            <a:pPr lvl="0" algn="l" defTabSz="457200">
              <a:defRPr sz="1800"/>
            </a:pPr>
            <a:r>
              <a:rPr b="1" i="1">
                <a:solidFill>
                  <a:srgbClr val="FF2C79"/>
                </a:solidFill>
                <a:latin typeface="Helvetica Neue"/>
                <a:ea typeface="Helvetica Neue"/>
                <a:cs typeface="Helvetica Neue"/>
                <a:sym typeface="Helvetica Neue"/>
              </a:rPr>
              <a:t>→ a factor of 4</a:t>
            </a:r>
          </a:p>
          <a:p>
            <a:pPr lvl="0" algn="l" defTabSz="457200">
              <a:defRPr sz="1800"/>
            </a:pPr>
            <a:r>
              <a:rPr b="1" i="1">
                <a:solidFill>
                  <a:srgbClr val="FF2C79"/>
                </a:solidFill>
                <a:latin typeface="Helvetica Neue"/>
                <a:ea typeface="Helvetica Neue"/>
                <a:cs typeface="Helvetica Neue"/>
                <a:sym typeface="Helvetica Neue"/>
              </a:rPr>
              <a:t>enhancement of σ</a:t>
            </a:r>
            <a:r>
              <a:rPr b="1" i="1" baseline="-11555">
                <a:solidFill>
                  <a:srgbClr val="FF2C79"/>
                </a:solidFill>
                <a:latin typeface="Helvetica Neue"/>
                <a:ea typeface="Helvetica Neue"/>
                <a:cs typeface="Helvetica Neue"/>
                <a:sym typeface="Helvetica Neue"/>
              </a:rPr>
              <a:t>tth </a:t>
            </a:r>
            <a:r>
              <a:rPr b="1" i="1" baseline="-5555">
                <a:solidFill>
                  <a:srgbClr val="FF2C79"/>
                </a:solidFill>
                <a:latin typeface="Helvetica Neue"/>
                <a:ea typeface="Helvetica Neue"/>
                <a:cs typeface="Helvetica Neue"/>
                <a:sym typeface="Helvetica Neue"/>
              </a:rPr>
              <a:t>by going from 500GeV to 550 GeV </a:t>
            </a:r>
          </a:p>
        </p:txBody>
      </p:sp>
      <p:pic>
        <p:nvPicPr>
          <p:cNvPr id="1190" name="-e+e-ttH.pdf"/>
          <p:cNvPicPr/>
          <p:nvPr/>
        </p:nvPicPr>
        <p:blipFill>
          <a:blip r:embed="rId3">
            <a:extLst/>
          </a:blip>
          <a:stretch>
            <a:fillRect/>
          </a:stretch>
        </p:blipFill>
        <p:spPr>
          <a:xfrm>
            <a:off x="377573" y="1811866"/>
            <a:ext cx="1508130" cy="1077236"/>
          </a:xfrm>
          <a:prstGeom prst="rect">
            <a:avLst/>
          </a:prstGeom>
          <a:ln w="12700">
            <a:miter lim="400000"/>
          </a:ln>
        </p:spPr>
      </p:pic>
      <p:sp>
        <p:nvSpPr>
          <p:cNvPr id="1191" name="Shape 1191"/>
          <p:cNvSpPr/>
          <p:nvPr/>
        </p:nvSpPr>
        <p:spPr>
          <a:xfrm>
            <a:off x="128866" y="1743463"/>
            <a:ext cx="2251187" cy="4618527"/>
          </a:xfrm>
          <a:prstGeom prst="rect">
            <a:avLst/>
          </a:prstGeom>
          <a:ln w="12700">
            <a:solidFill/>
            <a:miter lim="400000"/>
          </a:ln>
        </p:spPr>
        <p:txBody>
          <a:bodyPr lIns="0" tIns="0" rIns="0" bIns="0" anchor="ctr"/>
          <a:lstStyle/>
          <a:p>
            <a:pPr lvl="0" defTabSz="830862">
              <a:defRPr sz="2200">
                <a:solidFill>
                  <a:srgbClr val="FFFFFF"/>
                </a:solidFill>
              </a:defRPr>
            </a:pPr>
            <a:endParaRPr/>
          </a:p>
        </p:txBody>
      </p:sp>
      <p:sp>
        <p:nvSpPr>
          <p:cNvPr id="1192" name="Shape 1192"/>
          <p:cNvSpPr/>
          <p:nvPr/>
        </p:nvSpPr>
        <p:spPr>
          <a:xfrm>
            <a:off x="1980192" y="764782"/>
            <a:ext cx="9219330"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sz="2400" b="1" i="1">
                <a:solidFill>
                  <a:srgbClr val="FF2C79"/>
                </a:solidFill>
                <a:latin typeface="Arial"/>
                <a:ea typeface="Arial"/>
                <a:cs typeface="Arial"/>
                <a:sym typeface="Arial"/>
              </a:rPr>
              <a:t>Model-independent</a:t>
            </a:r>
            <a:r>
              <a:rPr sz="2400" b="1" i="1">
                <a:solidFill>
                  <a:srgbClr val="000090"/>
                </a:solidFill>
                <a:latin typeface="Arial"/>
                <a:ea typeface="Arial"/>
                <a:cs typeface="Arial"/>
                <a:sym typeface="Arial"/>
              </a:rPr>
              <a:t> coupling determination, impossible at LHC</a:t>
            </a:r>
          </a:p>
        </p:txBody>
      </p:sp>
      <p:sp>
        <p:nvSpPr>
          <p:cNvPr id="1193" name="Shape 1193"/>
          <p:cNvSpPr/>
          <p:nvPr/>
        </p:nvSpPr>
        <p:spPr>
          <a:xfrm>
            <a:off x="10492466" y="4092982"/>
            <a:ext cx="2384016" cy="12537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a:latin typeface="Helvetica Neue"/>
                <a:ea typeface="Helvetica Neue"/>
                <a:cs typeface="Helvetica Neue"/>
                <a:sym typeface="Helvetica Neue"/>
              </a:rPr>
              <a:t>LHC can precisely measure</a:t>
            </a:r>
          </a:p>
          <a:p>
            <a:pPr lvl="0" algn="l" defTabSz="457200">
              <a:defRPr sz="1800"/>
            </a:pPr>
            <a:r>
              <a:rPr>
                <a:latin typeface="Helvetica Neue"/>
                <a:ea typeface="Helvetica Neue"/>
                <a:cs typeface="Helvetica Neue"/>
                <a:sym typeface="Helvetica Neue"/>
              </a:rPr>
              <a:t> </a:t>
            </a:r>
            <a:r>
              <a:rPr sz="1400" b="1" i="1">
                <a:latin typeface="Helvetica Neue"/>
                <a:ea typeface="Helvetica Neue"/>
                <a:cs typeface="Helvetica Neue"/>
                <a:sym typeface="Helvetica Neue"/>
              </a:rPr>
              <a:t>BR(h→γγ) / BR(h→ZZ*)</a:t>
            </a:r>
          </a:p>
          <a:p>
            <a:pPr lvl="0" algn="l" defTabSz="457200">
              <a:defRPr sz="1800"/>
            </a:pPr>
            <a:r>
              <a:rPr sz="1400" b="1" i="1">
                <a:latin typeface="Helvetica Neue"/>
                <a:ea typeface="Helvetica Neue"/>
                <a:cs typeface="Helvetica Neue"/>
                <a:sym typeface="Helvetica Neue"/>
              </a:rPr>
              <a:t>  </a:t>
            </a:r>
            <a:r>
              <a:rPr b="1" i="1">
                <a:latin typeface="Helvetica Neue"/>
                <a:ea typeface="Helvetica Neue"/>
                <a:cs typeface="Helvetica Neue"/>
                <a:sym typeface="Helvetica Neue"/>
              </a:rPr>
              <a:t>= (K</a:t>
            </a:r>
            <a:r>
              <a:rPr b="1" i="1" baseline="-5999">
                <a:latin typeface="Helvetica Neue"/>
                <a:ea typeface="Helvetica Neue"/>
                <a:cs typeface="Helvetica Neue"/>
                <a:sym typeface="Helvetica Neue"/>
              </a:rPr>
              <a:t>γ</a:t>
            </a:r>
            <a:r>
              <a:rPr b="1" i="1">
                <a:latin typeface="Helvetica Neue"/>
                <a:ea typeface="Helvetica Neue"/>
                <a:cs typeface="Helvetica Neue"/>
                <a:sym typeface="Helvetica Neue"/>
              </a:rPr>
              <a:t> / K</a:t>
            </a:r>
            <a:r>
              <a:rPr b="1" i="1" baseline="-5999">
                <a:latin typeface="Helvetica Neue"/>
                <a:ea typeface="Helvetica Neue"/>
                <a:cs typeface="Helvetica Neue"/>
                <a:sym typeface="Helvetica Neue"/>
              </a:rPr>
              <a:t>Z</a:t>
            </a:r>
            <a:r>
              <a:rPr b="1" i="1">
                <a:latin typeface="Helvetica Neue"/>
                <a:ea typeface="Helvetica Neue"/>
                <a:cs typeface="Helvetica Neue"/>
                <a:sym typeface="Helvetica Neue"/>
              </a:rPr>
              <a:t>)</a:t>
            </a:r>
            <a:r>
              <a:rPr b="1" i="1" baseline="31999">
                <a:latin typeface="Helvetica Neue"/>
                <a:ea typeface="Helvetica Neue"/>
                <a:cs typeface="Helvetica Neue"/>
                <a:sym typeface="Helvetica Neue"/>
              </a:rPr>
              <a:t>2</a:t>
            </a:r>
          </a:p>
        </p:txBody>
      </p:sp>
      <p:sp>
        <p:nvSpPr>
          <p:cNvPr id="1194" name="Shape 1194"/>
          <p:cNvSpPr/>
          <p:nvPr/>
        </p:nvSpPr>
        <p:spPr>
          <a:xfrm>
            <a:off x="10492466" y="5446932"/>
            <a:ext cx="2384016" cy="6949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a:latin typeface="Helvetica Neue"/>
                <a:ea typeface="Helvetica Neue"/>
                <a:cs typeface="Helvetica Neue"/>
                <a:sym typeface="Helvetica Neue"/>
              </a:rPr>
              <a:t>ILC can precisely measure </a:t>
            </a:r>
            <a:r>
              <a:rPr b="1" i="1">
                <a:latin typeface="Helvetica Neue"/>
                <a:ea typeface="Helvetica Neue"/>
                <a:cs typeface="Helvetica Neue"/>
                <a:sym typeface="Helvetica Neue"/>
              </a:rPr>
              <a:t>K</a:t>
            </a:r>
            <a:r>
              <a:rPr b="1" i="1" baseline="-5999">
                <a:latin typeface="Helvetica Neue"/>
                <a:ea typeface="Helvetica Neue"/>
                <a:cs typeface="Helvetica Neue"/>
                <a:sym typeface="Helvetica Neue"/>
              </a:rPr>
              <a:t>Z</a:t>
            </a:r>
          </a:p>
        </p:txBody>
      </p:sp>
      <p:sp>
        <p:nvSpPr>
          <p:cNvPr id="1195" name="Shape 1195"/>
          <p:cNvSpPr/>
          <p:nvPr/>
        </p:nvSpPr>
        <p:spPr>
          <a:xfrm>
            <a:off x="10501497" y="3961504"/>
            <a:ext cx="2365954" cy="3460851"/>
          </a:xfrm>
          <a:prstGeom prst="rect">
            <a:avLst/>
          </a:prstGeom>
          <a:ln w="12700">
            <a:solidFill/>
            <a:miter lim="400000"/>
          </a:ln>
        </p:spPr>
        <p:txBody>
          <a:bodyPr lIns="0" tIns="0" rIns="0" bIns="0" anchor="ctr"/>
          <a:lstStyle/>
          <a:p>
            <a:pPr lvl="0" defTabSz="830862">
              <a:defRPr sz="2200">
                <a:solidFill>
                  <a:srgbClr val="FFFFFF"/>
                </a:solidFill>
              </a:defRPr>
            </a:pPr>
            <a:endParaRPr/>
          </a:p>
        </p:txBody>
      </p:sp>
    </p:spTree>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97" name="image6.png" descr="HiggsCoupling550.pdf"/>
          <p:cNvPicPr/>
          <p:nvPr/>
        </p:nvPicPr>
        <p:blipFill>
          <a:blip r:embed="rId2">
            <a:extLst/>
          </a:blip>
          <a:stretch>
            <a:fillRect/>
          </a:stretch>
        </p:blipFill>
        <p:spPr>
          <a:xfrm>
            <a:off x="2298098" y="940130"/>
            <a:ext cx="8375341" cy="8124228"/>
          </a:xfrm>
          <a:prstGeom prst="rect">
            <a:avLst/>
          </a:prstGeom>
          <a:ln w="12700">
            <a:miter lim="400000"/>
          </a:ln>
        </p:spPr>
      </p:pic>
      <p:sp>
        <p:nvSpPr>
          <p:cNvPr id="1198" name="Shape 1198"/>
          <p:cNvSpPr>
            <a:spLocks noGrp="1"/>
          </p:cNvSpPr>
          <p:nvPr>
            <p:ph type="title"/>
          </p:nvPr>
        </p:nvSpPr>
        <p:spPr>
          <a:xfrm>
            <a:off x="-1" y="-126999"/>
            <a:ext cx="13004801" cy="800907"/>
          </a:xfrm>
          <a:prstGeom prst="rect">
            <a:avLst/>
          </a:prstGeom>
        </p:spPr>
        <p:txBody>
          <a:bodyPr>
            <a:normAutofit fontScale="90000"/>
          </a:bodyPr>
          <a:lstStyle>
            <a:lvl1pPr defTabSz="425195">
              <a:defRPr sz="4650"/>
            </a:lvl1pPr>
          </a:lstStyle>
          <a:p>
            <a:pPr lvl="0">
              <a:defRPr sz="1800" b="0">
                <a:solidFill>
                  <a:srgbClr val="000000"/>
                </a:solidFill>
              </a:defRPr>
            </a:pPr>
            <a:r>
              <a:rPr sz="4650" b="1">
                <a:solidFill>
                  <a:srgbClr val="000090"/>
                </a:solidFill>
              </a:rPr>
              <a:t>Higgs Couplings</a:t>
            </a:r>
          </a:p>
        </p:txBody>
      </p:sp>
      <p:sp>
        <p:nvSpPr>
          <p:cNvPr id="1199" name="Shape 1199"/>
          <p:cNvSpPr>
            <a:spLocks noGrp="1"/>
          </p:cNvSpPr>
          <p:nvPr>
            <p:ph type="sldNum" sz="quarter" idx="2"/>
          </p:nvPr>
        </p:nvSpPr>
        <p:spPr>
          <a:xfrm>
            <a:off x="11356237" y="9271064"/>
            <a:ext cx="1605214" cy="389271"/>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fld id="{86CB4B4D-7CA3-9044-876B-883B54F8677D}" type="slidenum">
              <a:t>37</a:t>
            </a:fld>
            <a:endParaRPr/>
          </a:p>
        </p:txBody>
      </p:sp>
      <p:sp>
        <p:nvSpPr>
          <p:cNvPr id="1200" name="Shape 1200"/>
          <p:cNvSpPr/>
          <p:nvPr/>
        </p:nvSpPr>
        <p:spPr>
          <a:xfrm>
            <a:off x="250489" y="2782204"/>
            <a:ext cx="2156333" cy="9997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800" b="1" i="1">
                <a:solidFill>
                  <a:srgbClr val="0433FF"/>
                </a:solidFill>
                <a:latin typeface="Helvetica Neue"/>
                <a:ea typeface="Helvetica Neue"/>
                <a:cs typeface="Helvetica Neue"/>
                <a:sym typeface="Helvetica Neue"/>
              </a:defRPr>
            </a:lvl1pPr>
          </a:lstStyle>
          <a:p>
            <a:pPr lvl="0">
              <a:defRPr b="0" i="0">
                <a:solidFill>
                  <a:srgbClr val="000000"/>
                </a:solidFill>
              </a:defRPr>
            </a:pPr>
            <a:r>
              <a:rPr b="1" i="1">
                <a:solidFill>
                  <a:srgbClr val="0433FF"/>
                </a:solidFill>
              </a:rPr>
              <a:t>Top Yukawa improves by going to 550 GeV</a:t>
            </a:r>
          </a:p>
        </p:txBody>
      </p:sp>
      <p:sp>
        <p:nvSpPr>
          <p:cNvPr id="1201" name="Shape 1201"/>
          <p:cNvSpPr/>
          <p:nvPr/>
        </p:nvSpPr>
        <p:spPr>
          <a:xfrm>
            <a:off x="10637588" y="6124539"/>
            <a:ext cx="2093773" cy="7076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800" b="1" i="1">
                <a:solidFill>
                  <a:srgbClr val="0433FF"/>
                </a:solidFill>
                <a:latin typeface="Helvetica Neue"/>
                <a:ea typeface="Helvetica Neue"/>
                <a:cs typeface="Helvetica Neue"/>
                <a:sym typeface="Helvetica Neue"/>
              </a:defRPr>
            </a:lvl1pPr>
          </a:lstStyle>
          <a:p>
            <a:pPr lvl="0">
              <a:defRPr b="0" i="0">
                <a:solidFill>
                  <a:srgbClr val="000000"/>
                </a:solidFill>
              </a:defRPr>
            </a:pPr>
            <a:r>
              <a:rPr b="1" i="1">
                <a:solidFill>
                  <a:srgbClr val="0433FF"/>
                </a:solidFill>
              </a:rPr>
              <a:t>Better hγγ with LHC/ILC synergy</a:t>
            </a:r>
          </a:p>
        </p:txBody>
      </p:sp>
      <p:sp>
        <p:nvSpPr>
          <p:cNvPr id="1202" name="Shape 1202"/>
          <p:cNvSpPr/>
          <p:nvPr/>
        </p:nvSpPr>
        <p:spPr>
          <a:xfrm>
            <a:off x="916074" y="9066267"/>
            <a:ext cx="11139390" cy="621065"/>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lvl1pPr defTabSz="830862">
              <a:defRPr sz="3400" b="1" i="1">
                <a:solidFill>
                  <a:srgbClr val="FF2C79"/>
                </a:solidFill>
                <a:latin typeface="Helvetica Neue"/>
                <a:ea typeface="Helvetica Neue"/>
                <a:cs typeface="Helvetica Neue"/>
                <a:sym typeface="Helvetica Neue"/>
              </a:defRPr>
            </a:lvl1pPr>
          </a:lstStyle>
          <a:p>
            <a:pPr lvl="0">
              <a:defRPr sz="1800" b="0" i="0">
                <a:solidFill>
                  <a:srgbClr val="000000"/>
                </a:solidFill>
              </a:defRPr>
            </a:pPr>
            <a:r>
              <a:rPr sz="3400" b="1" i="1">
                <a:solidFill>
                  <a:srgbClr val="FF2C79"/>
                </a:solidFill>
              </a:rPr>
              <a:t>~1% or better precision for most couplings! </a:t>
            </a:r>
          </a:p>
        </p:txBody>
      </p:sp>
      <p:sp>
        <p:nvSpPr>
          <p:cNvPr id="1203" name="Shape 1203"/>
          <p:cNvSpPr/>
          <p:nvPr/>
        </p:nvSpPr>
        <p:spPr>
          <a:xfrm flipV="1">
            <a:off x="3319836" y="7774635"/>
            <a:ext cx="7024603" cy="1"/>
          </a:xfrm>
          <a:prstGeom prst="line">
            <a:avLst/>
          </a:prstGeom>
          <a:ln w="12700">
            <a:solidFill>
              <a:srgbClr val="4F81BD"/>
            </a:solidFill>
            <a:prstDash val="sysDot"/>
            <a:miter lim="400000"/>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204" name="Shape 1204"/>
          <p:cNvSpPr/>
          <p:nvPr/>
        </p:nvSpPr>
        <p:spPr>
          <a:xfrm>
            <a:off x="2250914" y="4707040"/>
            <a:ext cx="1263838" cy="603146"/>
          </a:xfrm>
          <a:prstGeom prst="line">
            <a:avLst/>
          </a:prstGeom>
          <a:ln w="25400">
            <a:solidFill>
              <a:srgbClr val="4F81BD"/>
            </a:solidFill>
            <a:tailEnd type="triangle"/>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205" name="Shape 1205"/>
          <p:cNvSpPr/>
          <p:nvPr/>
        </p:nvSpPr>
        <p:spPr>
          <a:xfrm flipH="1">
            <a:off x="10237216" y="7303756"/>
            <a:ext cx="611348" cy="611348"/>
          </a:xfrm>
          <a:prstGeom prst="line">
            <a:avLst/>
          </a:prstGeom>
          <a:ln w="25400">
            <a:solidFill>
              <a:srgbClr val="4F81BD"/>
            </a:solidFill>
            <a:tailEnd type="triangle"/>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206" name="Shape 1206"/>
          <p:cNvSpPr/>
          <p:nvPr/>
        </p:nvSpPr>
        <p:spPr>
          <a:xfrm>
            <a:off x="250489" y="4153252"/>
            <a:ext cx="2007941" cy="19141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b="1" i="1">
                <a:solidFill>
                  <a:srgbClr val="FF2C79"/>
                </a:solidFill>
                <a:latin typeface="Helvetica Neue"/>
                <a:ea typeface="Helvetica Neue"/>
                <a:cs typeface="Helvetica Neue"/>
                <a:sym typeface="Helvetica Neue"/>
              </a:rPr>
              <a:t>Near threshold</a:t>
            </a:r>
          </a:p>
          <a:p>
            <a:pPr lvl="0" algn="l" defTabSz="457200">
              <a:defRPr sz="1800"/>
            </a:pPr>
            <a:r>
              <a:rPr b="1" i="1">
                <a:solidFill>
                  <a:srgbClr val="FF2C79"/>
                </a:solidFill>
                <a:latin typeface="Helvetica Neue"/>
                <a:ea typeface="Helvetica Neue"/>
                <a:cs typeface="Helvetica Neue"/>
                <a:sym typeface="Helvetica Neue"/>
              </a:rPr>
              <a:t>→ a factor of 4</a:t>
            </a:r>
          </a:p>
          <a:p>
            <a:pPr lvl="0" algn="l" defTabSz="457200">
              <a:defRPr sz="1800"/>
            </a:pPr>
            <a:r>
              <a:rPr b="1" i="1">
                <a:solidFill>
                  <a:srgbClr val="FF2C79"/>
                </a:solidFill>
                <a:latin typeface="Helvetica Neue"/>
                <a:ea typeface="Helvetica Neue"/>
                <a:cs typeface="Helvetica Neue"/>
                <a:sym typeface="Helvetica Neue"/>
              </a:rPr>
              <a:t>enhancement of σ</a:t>
            </a:r>
            <a:r>
              <a:rPr b="1" i="1" baseline="-11555">
                <a:solidFill>
                  <a:srgbClr val="FF2C79"/>
                </a:solidFill>
                <a:latin typeface="Helvetica Neue"/>
                <a:ea typeface="Helvetica Neue"/>
                <a:cs typeface="Helvetica Neue"/>
                <a:sym typeface="Helvetica Neue"/>
              </a:rPr>
              <a:t>tth </a:t>
            </a:r>
            <a:r>
              <a:rPr b="1" i="1" baseline="-5555">
                <a:solidFill>
                  <a:srgbClr val="FF2C79"/>
                </a:solidFill>
                <a:latin typeface="Helvetica Neue"/>
                <a:ea typeface="Helvetica Neue"/>
                <a:cs typeface="Helvetica Neue"/>
                <a:sym typeface="Helvetica Neue"/>
              </a:rPr>
              <a:t>by going from 500GeV to 550 GeV </a:t>
            </a:r>
          </a:p>
        </p:txBody>
      </p:sp>
      <p:pic>
        <p:nvPicPr>
          <p:cNvPr id="1207" name="-e+e-ttH.pdf"/>
          <p:cNvPicPr/>
          <p:nvPr/>
        </p:nvPicPr>
        <p:blipFill>
          <a:blip r:embed="rId3">
            <a:extLst/>
          </a:blip>
          <a:stretch>
            <a:fillRect/>
          </a:stretch>
        </p:blipFill>
        <p:spPr>
          <a:xfrm>
            <a:off x="377573" y="1684866"/>
            <a:ext cx="1508130" cy="1077236"/>
          </a:xfrm>
          <a:prstGeom prst="rect">
            <a:avLst/>
          </a:prstGeom>
          <a:ln w="12700">
            <a:miter lim="400000"/>
          </a:ln>
        </p:spPr>
      </p:pic>
      <p:sp>
        <p:nvSpPr>
          <p:cNvPr id="1208" name="Shape 1208"/>
          <p:cNvSpPr/>
          <p:nvPr/>
        </p:nvSpPr>
        <p:spPr>
          <a:xfrm>
            <a:off x="128866" y="1616463"/>
            <a:ext cx="2120533" cy="4618527"/>
          </a:xfrm>
          <a:prstGeom prst="rect">
            <a:avLst/>
          </a:prstGeom>
          <a:ln w="12700">
            <a:solidFill/>
            <a:miter lim="400000"/>
          </a:ln>
        </p:spPr>
        <p:txBody>
          <a:bodyPr lIns="0" tIns="0" rIns="0" bIns="0" anchor="ctr"/>
          <a:lstStyle/>
          <a:p>
            <a:pPr lvl="0" defTabSz="830862">
              <a:defRPr sz="2200">
                <a:solidFill>
                  <a:srgbClr val="FFFFFF"/>
                </a:solidFill>
              </a:defRPr>
            </a:pPr>
            <a:endParaRPr/>
          </a:p>
        </p:txBody>
      </p:sp>
      <p:sp>
        <p:nvSpPr>
          <p:cNvPr id="1209" name="Shape 1209"/>
          <p:cNvSpPr/>
          <p:nvPr/>
        </p:nvSpPr>
        <p:spPr>
          <a:xfrm>
            <a:off x="1980192" y="637782"/>
            <a:ext cx="9219330"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sz="2400" b="1" i="1">
                <a:solidFill>
                  <a:srgbClr val="000090"/>
                </a:solidFill>
                <a:latin typeface="Arial"/>
                <a:ea typeface="Arial"/>
                <a:cs typeface="Arial"/>
                <a:sym typeface="Arial"/>
              </a:defRPr>
            </a:lvl1pPr>
          </a:lstStyle>
          <a:p>
            <a:pPr lvl="0">
              <a:defRPr sz="1800" b="0" i="0">
                <a:solidFill>
                  <a:srgbClr val="000000"/>
                </a:solidFill>
              </a:defRPr>
            </a:pPr>
            <a:r>
              <a:rPr sz="2400" b="1" i="1">
                <a:solidFill>
                  <a:srgbClr val="000090"/>
                </a:solidFill>
              </a:rPr>
              <a:t>Model-independent coupling determination, impossible at LHC</a:t>
            </a:r>
          </a:p>
        </p:txBody>
      </p:sp>
      <p:sp>
        <p:nvSpPr>
          <p:cNvPr id="1210" name="Shape 1210"/>
          <p:cNvSpPr/>
          <p:nvPr/>
        </p:nvSpPr>
        <p:spPr>
          <a:xfrm>
            <a:off x="10492466" y="3965982"/>
            <a:ext cx="2384016" cy="12537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a:latin typeface="Helvetica Neue"/>
                <a:ea typeface="Helvetica Neue"/>
                <a:cs typeface="Helvetica Neue"/>
                <a:sym typeface="Helvetica Neue"/>
              </a:rPr>
              <a:t>LHC can precisely measure</a:t>
            </a:r>
          </a:p>
          <a:p>
            <a:pPr lvl="0" algn="l" defTabSz="457200">
              <a:defRPr sz="1800"/>
            </a:pPr>
            <a:r>
              <a:rPr>
                <a:latin typeface="Helvetica Neue"/>
                <a:ea typeface="Helvetica Neue"/>
                <a:cs typeface="Helvetica Neue"/>
                <a:sym typeface="Helvetica Neue"/>
              </a:rPr>
              <a:t> </a:t>
            </a:r>
            <a:r>
              <a:rPr sz="1400" b="1" i="1">
                <a:latin typeface="Helvetica Neue"/>
                <a:ea typeface="Helvetica Neue"/>
                <a:cs typeface="Helvetica Neue"/>
                <a:sym typeface="Helvetica Neue"/>
              </a:rPr>
              <a:t>BR(h→γγ) / BR(h→ZZ*)</a:t>
            </a:r>
          </a:p>
          <a:p>
            <a:pPr lvl="0" algn="l" defTabSz="457200">
              <a:defRPr sz="1800"/>
            </a:pPr>
            <a:r>
              <a:rPr sz="1400" b="1" i="1">
                <a:latin typeface="Helvetica Neue"/>
                <a:ea typeface="Helvetica Neue"/>
                <a:cs typeface="Helvetica Neue"/>
                <a:sym typeface="Helvetica Neue"/>
              </a:rPr>
              <a:t>  </a:t>
            </a:r>
            <a:r>
              <a:rPr b="1" i="1">
                <a:latin typeface="Helvetica Neue"/>
                <a:ea typeface="Helvetica Neue"/>
                <a:cs typeface="Helvetica Neue"/>
                <a:sym typeface="Helvetica Neue"/>
              </a:rPr>
              <a:t>= (K</a:t>
            </a:r>
            <a:r>
              <a:rPr b="1" i="1" baseline="-5999">
                <a:latin typeface="Helvetica Neue"/>
                <a:ea typeface="Helvetica Neue"/>
                <a:cs typeface="Helvetica Neue"/>
                <a:sym typeface="Helvetica Neue"/>
              </a:rPr>
              <a:t>γ</a:t>
            </a:r>
            <a:r>
              <a:rPr b="1" i="1">
                <a:latin typeface="Helvetica Neue"/>
                <a:ea typeface="Helvetica Neue"/>
                <a:cs typeface="Helvetica Neue"/>
                <a:sym typeface="Helvetica Neue"/>
              </a:rPr>
              <a:t> / K</a:t>
            </a:r>
            <a:r>
              <a:rPr b="1" i="1" baseline="-5999">
                <a:latin typeface="Helvetica Neue"/>
                <a:ea typeface="Helvetica Neue"/>
                <a:cs typeface="Helvetica Neue"/>
                <a:sym typeface="Helvetica Neue"/>
              </a:rPr>
              <a:t>Z</a:t>
            </a:r>
            <a:r>
              <a:rPr b="1" i="1">
                <a:latin typeface="Helvetica Neue"/>
                <a:ea typeface="Helvetica Neue"/>
                <a:cs typeface="Helvetica Neue"/>
                <a:sym typeface="Helvetica Neue"/>
              </a:rPr>
              <a:t>)</a:t>
            </a:r>
            <a:r>
              <a:rPr b="1" i="1" baseline="31999">
                <a:latin typeface="Helvetica Neue"/>
                <a:ea typeface="Helvetica Neue"/>
                <a:cs typeface="Helvetica Neue"/>
                <a:sym typeface="Helvetica Neue"/>
              </a:rPr>
              <a:t>2</a:t>
            </a:r>
          </a:p>
        </p:txBody>
      </p:sp>
      <p:sp>
        <p:nvSpPr>
          <p:cNvPr id="1211" name="Shape 1211"/>
          <p:cNvSpPr/>
          <p:nvPr/>
        </p:nvSpPr>
        <p:spPr>
          <a:xfrm>
            <a:off x="10492466" y="5319932"/>
            <a:ext cx="2384016" cy="6949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a:latin typeface="Helvetica Neue"/>
                <a:ea typeface="Helvetica Neue"/>
                <a:cs typeface="Helvetica Neue"/>
                <a:sym typeface="Helvetica Neue"/>
              </a:rPr>
              <a:t>ILC can precisely measure </a:t>
            </a:r>
            <a:r>
              <a:rPr b="1" i="1">
                <a:latin typeface="Helvetica Neue"/>
                <a:ea typeface="Helvetica Neue"/>
                <a:cs typeface="Helvetica Neue"/>
                <a:sym typeface="Helvetica Neue"/>
              </a:rPr>
              <a:t>K</a:t>
            </a:r>
            <a:r>
              <a:rPr b="1" i="1" baseline="-5999">
                <a:latin typeface="Helvetica Neue"/>
                <a:ea typeface="Helvetica Neue"/>
                <a:cs typeface="Helvetica Neue"/>
                <a:sym typeface="Helvetica Neue"/>
              </a:rPr>
              <a:t>Z</a:t>
            </a:r>
          </a:p>
        </p:txBody>
      </p:sp>
      <p:sp>
        <p:nvSpPr>
          <p:cNvPr id="1212" name="Shape 1212"/>
          <p:cNvSpPr/>
          <p:nvPr/>
        </p:nvSpPr>
        <p:spPr>
          <a:xfrm>
            <a:off x="10501497" y="3834504"/>
            <a:ext cx="2365954" cy="3460851"/>
          </a:xfrm>
          <a:prstGeom prst="rect">
            <a:avLst/>
          </a:prstGeom>
          <a:ln w="12700">
            <a:solidFill/>
            <a:miter lim="400000"/>
          </a:ln>
        </p:spPr>
        <p:txBody>
          <a:bodyPr lIns="0" tIns="0" rIns="0" bIns="0" anchor="ctr"/>
          <a:lstStyle/>
          <a:p>
            <a:pPr lvl="0" defTabSz="830862">
              <a:defRPr sz="2200">
                <a:solidFill>
                  <a:srgbClr val="FFFFFF"/>
                </a:solidFill>
              </a:defRPr>
            </a:pPr>
            <a:endParaRPr/>
          </a:p>
        </p:txBody>
      </p:sp>
      <p:sp>
        <p:nvSpPr>
          <p:cNvPr id="1213" name="Shape 1213"/>
          <p:cNvSpPr/>
          <p:nvPr/>
        </p:nvSpPr>
        <p:spPr>
          <a:xfrm>
            <a:off x="4581740" y="4400250"/>
            <a:ext cx="2201176" cy="92267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a:solidFill>
                  <a:srgbClr val="0433FF"/>
                </a:solidFill>
                <a:latin typeface="Arial"/>
                <a:ea typeface="Arial"/>
                <a:cs typeface="Arial"/>
                <a:sym typeface="Arial"/>
              </a:rPr>
              <a:t>Excellent vertex detectors for </a:t>
            </a:r>
          </a:p>
          <a:p>
            <a:pPr lvl="0" algn="l" defTabSz="457200">
              <a:defRPr sz="1800"/>
            </a:pPr>
            <a:r>
              <a:rPr>
                <a:solidFill>
                  <a:srgbClr val="0433FF"/>
                </a:solidFill>
                <a:latin typeface="Arial"/>
                <a:ea typeface="Arial"/>
                <a:cs typeface="Arial"/>
                <a:sym typeface="Arial"/>
              </a:rPr>
              <a:t>b/c-tagging at ILC</a:t>
            </a:r>
          </a:p>
        </p:txBody>
      </p:sp>
      <p:sp>
        <p:nvSpPr>
          <p:cNvPr id="1214" name="Shape 1214"/>
          <p:cNvSpPr/>
          <p:nvPr/>
        </p:nvSpPr>
        <p:spPr>
          <a:xfrm flipH="1">
            <a:off x="4532705" y="5520950"/>
            <a:ext cx="654255" cy="1849625"/>
          </a:xfrm>
          <a:prstGeom prst="line">
            <a:avLst/>
          </a:prstGeom>
          <a:ln w="25400">
            <a:solidFill>
              <a:srgbClr val="4F81BD"/>
            </a:solidFill>
            <a:tailEnd type="triangle"/>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215" name="Shape 1215"/>
          <p:cNvSpPr/>
          <p:nvPr/>
        </p:nvSpPr>
        <p:spPr>
          <a:xfrm>
            <a:off x="5659230" y="5503159"/>
            <a:ext cx="662098" cy="1223649"/>
          </a:xfrm>
          <a:prstGeom prst="line">
            <a:avLst/>
          </a:prstGeom>
          <a:ln w="25400">
            <a:solidFill>
              <a:srgbClr val="4F81BD"/>
            </a:solidFill>
            <a:tailEnd type="triangle"/>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216" name="Shape 1216"/>
          <p:cNvSpPr/>
          <p:nvPr/>
        </p:nvSpPr>
        <p:spPr>
          <a:xfrm>
            <a:off x="6371144" y="5503159"/>
            <a:ext cx="2321428" cy="1501804"/>
          </a:xfrm>
          <a:prstGeom prst="line">
            <a:avLst/>
          </a:prstGeom>
          <a:ln w="25400">
            <a:solidFill>
              <a:srgbClr val="4F81BD"/>
            </a:solidFill>
            <a:tailEnd type="triangle"/>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217" name="Shape 1217"/>
          <p:cNvSpPr/>
          <p:nvPr/>
        </p:nvSpPr>
        <p:spPr>
          <a:xfrm>
            <a:off x="6739252" y="3864806"/>
            <a:ext cx="1578313" cy="145607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800" b="1" i="1">
                <a:solidFill>
                  <a:srgbClr val="FF0000"/>
                </a:solidFill>
                <a:latin typeface="Arial"/>
                <a:ea typeface="Arial"/>
                <a:cs typeface="Arial"/>
                <a:sym typeface="Arial"/>
              </a:defRPr>
            </a:lvl1pPr>
          </a:lstStyle>
          <a:p>
            <a:pPr lvl="0">
              <a:defRPr b="0" i="0">
                <a:solidFill>
                  <a:srgbClr val="000000"/>
                </a:solidFill>
              </a:defRPr>
            </a:pPr>
            <a:r>
              <a:rPr b="1" i="1">
                <a:solidFill>
                  <a:srgbClr val="FF0000"/>
                </a:solidFill>
              </a:rPr>
              <a:t>All of major Higgs decay modes accessible at ILC!</a:t>
            </a:r>
          </a:p>
        </p:txBody>
      </p:sp>
      <p:sp>
        <p:nvSpPr>
          <p:cNvPr id="1218" name="Shape 1218"/>
          <p:cNvSpPr/>
          <p:nvPr/>
        </p:nvSpPr>
        <p:spPr>
          <a:xfrm>
            <a:off x="1020162" y="8741995"/>
            <a:ext cx="11139391" cy="472348"/>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p>
            <a:pPr lvl="0" defTabSz="830862">
              <a:defRPr sz="1800"/>
            </a:pPr>
            <a:r>
              <a:rPr sz="2400" b="1" i="1">
                <a:solidFill>
                  <a:srgbClr val="FF2C79"/>
                </a:solidFill>
                <a:latin typeface="Helvetica Neue"/>
                <a:ea typeface="Helvetica Neue"/>
                <a:cs typeface="Helvetica Neue"/>
                <a:sym typeface="Helvetica Neue"/>
              </a:rPr>
              <a:t>500 GeV already excellent except for K</a:t>
            </a:r>
            <a:r>
              <a:rPr sz="2400" b="1" i="1" baseline="-5999">
                <a:solidFill>
                  <a:srgbClr val="FF2C79"/>
                </a:solidFill>
                <a:latin typeface="Helvetica Neue"/>
                <a:ea typeface="Helvetica Neue"/>
                <a:cs typeface="Helvetica Neue"/>
                <a:sym typeface="Helvetica Neue"/>
              </a:rPr>
              <a:t>t</a:t>
            </a:r>
            <a:r>
              <a:rPr sz="2400" b="1" i="1">
                <a:solidFill>
                  <a:srgbClr val="FF2C79"/>
                </a:solidFill>
                <a:latin typeface="Helvetica Neue"/>
                <a:ea typeface="Helvetica Neue"/>
                <a:cs typeface="Helvetica Neue"/>
                <a:sym typeface="Helvetica Neue"/>
              </a:rPr>
              <a:t> and K</a:t>
            </a:r>
            <a:r>
              <a:rPr sz="2400" b="1" i="1" baseline="-5999">
                <a:solidFill>
                  <a:srgbClr val="FF2C79"/>
                </a:solidFill>
                <a:latin typeface="Helvetica Neue"/>
                <a:ea typeface="Helvetica Neue"/>
                <a:cs typeface="Helvetica Neue"/>
                <a:sym typeface="Helvetica Neue"/>
              </a:rPr>
              <a:t>γ</a:t>
            </a:r>
          </a:p>
        </p:txBody>
      </p:sp>
    </p:spTree>
  </p:cSld>
  <p:clrMapOvr>
    <a:masterClrMapping/>
  </p:clrMapOvr>
  <p:transition xmlns:p14="http://schemas.microsoft.com/office/powerpoint/2010/mai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 name="Shape 1227"/>
          <p:cNvSpPr>
            <a:spLocks noGrp="1"/>
          </p:cNvSpPr>
          <p:nvPr>
            <p:ph type="sldNum" sz="quarter" idx="2"/>
          </p:nvPr>
        </p:nvSpPr>
        <p:spPr>
          <a:xfrm>
            <a:off x="11385522" y="9392977"/>
            <a:ext cx="1605213" cy="352002"/>
          </a:xfrm>
          <a:prstGeom prst="rect">
            <a:avLst/>
          </a:prstGeom>
          <a:extLst>
            <a:ext uri="{C572A759-6A51-4108-AA02-DFA0A04FC94B}">
              <ma14:wrappingTextBoxFlag xmlns:ma14="http://schemas.microsoft.com/office/mac/drawingml/2011/main" val="1"/>
            </a:ext>
          </a:extLst>
        </p:spPr>
        <p:txBody>
          <a:bodyPr>
            <a:normAutofit lnSpcReduction="10000"/>
          </a:bodyPr>
          <a:lstStyle>
            <a:lvl1pPr>
              <a:defRPr sz="1600" b="0"/>
            </a:lvl1pPr>
          </a:lstStyle>
          <a:p>
            <a:pPr lvl="0">
              <a:defRPr sz="1800"/>
            </a:pPr>
            <a:fld id="{86CB4B4D-7CA3-9044-876B-883B54F8677D}" type="slidenum">
              <a:rPr sz="1600"/>
              <a:t>38</a:t>
            </a:fld>
            <a:endParaRPr sz="1600"/>
          </a:p>
        </p:txBody>
      </p:sp>
      <p:pic>
        <p:nvPicPr>
          <p:cNvPr id="1228" name="image7.png" descr="HiggsCoupling500LHC.pdf"/>
          <p:cNvPicPr/>
          <p:nvPr/>
        </p:nvPicPr>
        <p:blipFill>
          <a:blip r:embed="rId2">
            <a:extLst/>
          </a:blip>
          <a:stretch>
            <a:fillRect/>
          </a:stretch>
        </p:blipFill>
        <p:spPr>
          <a:xfrm>
            <a:off x="1474862" y="-1"/>
            <a:ext cx="10055076" cy="9753601"/>
          </a:xfrm>
          <a:prstGeom prst="rect">
            <a:avLst/>
          </a:prstGeom>
          <a:ln w="12700">
            <a:miter lim="400000"/>
          </a:ln>
        </p:spPr>
      </p:pic>
      <p:sp>
        <p:nvSpPr>
          <p:cNvPr id="1229" name="Shape 1229"/>
          <p:cNvSpPr/>
          <p:nvPr/>
        </p:nvSpPr>
        <p:spPr>
          <a:xfrm>
            <a:off x="2716749" y="8002149"/>
            <a:ext cx="8430843" cy="1"/>
          </a:xfrm>
          <a:prstGeom prst="line">
            <a:avLst/>
          </a:prstGeom>
          <a:ln w="12700">
            <a:solidFill>
              <a:srgbClr val="4F81BD"/>
            </a:solidFill>
            <a:prstDash val="sysDot"/>
            <a:miter lim="400000"/>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230" name="Shape 1230"/>
          <p:cNvSpPr/>
          <p:nvPr/>
        </p:nvSpPr>
        <p:spPr>
          <a:xfrm>
            <a:off x="8612994" y="1447531"/>
            <a:ext cx="2187483" cy="5851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algn="l">
              <a:defRPr sz="1800"/>
            </a:pPr>
            <a:r>
              <a:rPr sz="3200" b="1">
                <a:solidFill>
                  <a:srgbClr val="FF2C79"/>
                </a:solidFill>
                <a:latin typeface="Helvetica Neue"/>
                <a:ea typeface="Helvetica Neue"/>
                <a:cs typeface="Helvetica Neue"/>
                <a:sym typeface="Helvetica Neue"/>
              </a:rPr>
              <a:t>Σ</a:t>
            </a:r>
            <a:r>
              <a:rPr sz="3200" b="1" baseline="-5999">
                <a:solidFill>
                  <a:srgbClr val="FF2C79"/>
                </a:solidFill>
                <a:latin typeface="Helvetica Neue"/>
                <a:ea typeface="Helvetica Neue"/>
                <a:cs typeface="Helvetica Neue"/>
                <a:sym typeface="Helvetica Neue"/>
              </a:rPr>
              <a:t>SM</a:t>
            </a:r>
            <a:r>
              <a:rPr sz="3200" b="1">
                <a:solidFill>
                  <a:srgbClr val="FF2C79"/>
                </a:solidFill>
                <a:latin typeface="Helvetica Neue"/>
                <a:ea typeface="Helvetica Neue"/>
                <a:cs typeface="Helvetica Neue"/>
                <a:sym typeface="Helvetica Neue"/>
              </a:rPr>
              <a:t> BR = 1</a:t>
            </a:r>
          </a:p>
        </p:txBody>
      </p:sp>
      <p:sp>
        <p:nvSpPr>
          <p:cNvPr id="1231" name="Shape 1231"/>
          <p:cNvSpPr/>
          <p:nvPr/>
        </p:nvSpPr>
        <p:spPr>
          <a:xfrm>
            <a:off x="7520335" y="987629"/>
            <a:ext cx="3513481"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algn="l">
              <a:defRPr sz="1800"/>
            </a:pPr>
            <a:r>
              <a:rPr sz="2200" b="1" i="1">
                <a:solidFill>
                  <a:srgbClr val="FF2C79"/>
                </a:solidFill>
                <a:latin typeface="Helvetica Neue"/>
                <a:ea typeface="Helvetica Neue"/>
                <a:cs typeface="Helvetica Neue"/>
                <a:sym typeface="Helvetica Neue"/>
              </a:rPr>
              <a:t>LHC-style 7-parameter fit</a:t>
            </a:r>
          </a:p>
        </p:txBody>
      </p:sp>
    </p:spTree>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Shape 1233"/>
          <p:cNvSpPr>
            <a:spLocks noGrp="1"/>
          </p:cNvSpPr>
          <p:nvPr>
            <p:ph type="title"/>
          </p:nvPr>
        </p:nvSpPr>
        <p:spPr>
          <a:xfrm>
            <a:off x="1269999" y="917440"/>
            <a:ext cx="10464801" cy="7918720"/>
          </a:xfrm>
          <a:prstGeom prst="rect">
            <a:avLst/>
          </a:prstGeom>
        </p:spPr>
        <p:txBody>
          <a:bodyPr/>
          <a:lstStyle>
            <a:lvl1pPr defTabSz="830862"/>
          </a:lstStyle>
          <a:p>
            <a:pPr lvl="0">
              <a:defRPr sz="1800" b="0"/>
            </a:pPr>
            <a:r>
              <a:rPr sz="7800" b="1"/>
              <a:t>Fingerprinting</a:t>
            </a:r>
          </a:p>
        </p:txBody>
      </p:sp>
      <p:sp>
        <p:nvSpPr>
          <p:cNvPr id="1234" name="Shape 1234"/>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t>39</a:t>
            </a:fld>
            <a:endParaRPr sz="1600"/>
          </a:p>
        </p:txBody>
      </p:sp>
    </p:spTree>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 name="201202-ILC&amp;SiD.jpg"/>
          <p:cNvPicPr/>
          <p:nvPr/>
        </p:nvPicPr>
        <p:blipFill>
          <a:blip r:embed="rId2">
            <a:extLst/>
          </a:blip>
          <a:stretch>
            <a:fillRect/>
          </a:stretch>
        </p:blipFill>
        <p:spPr>
          <a:xfrm>
            <a:off x="1668219" y="489393"/>
            <a:ext cx="10032870" cy="8785927"/>
          </a:xfrm>
          <a:prstGeom prst="rect">
            <a:avLst/>
          </a:prstGeom>
          <a:ln w="12700">
            <a:miter lim="400000"/>
          </a:ln>
        </p:spPr>
      </p:pic>
      <p:sp>
        <p:nvSpPr>
          <p:cNvPr id="718" name="Shape 718"/>
          <p:cNvSpPr/>
          <p:nvPr/>
        </p:nvSpPr>
        <p:spPr>
          <a:xfrm>
            <a:off x="7082842" y="501196"/>
            <a:ext cx="6181161" cy="2021967"/>
          </a:xfrm>
          <a:prstGeom prst="rect">
            <a:avLst/>
          </a:prstGeom>
          <a:solidFill>
            <a:srgbClr val="F5F5F5"/>
          </a:solidFill>
          <a:ln w="12700">
            <a:round/>
          </a:ln>
        </p:spPr>
        <p:txBody>
          <a:bodyPr lIns="0" tIns="0" rIns="0" bIns="0" anchor="ctr"/>
          <a:lstStyle/>
          <a:p>
            <a:pPr marL="40639" marR="40639" lvl="0" defTabSz="914400">
              <a:defRPr sz="4000">
                <a:uFill>
                  <a:solidFill/>
                </a:uFill>
                <a:latin typeface="ヒラギノ角ゴ Pro W3"/>
                <a:ea typeface="ヒラギノ角ゴ Pro W3"/>
                <a:cs typeface="ヒラギノ角ゴ Pro W3"/>
                <a:sym typeface="ヒラギノ角ゴ Pro W3"/>
              </a:defRPr>
            </a:pPr>
            <a:endParaRPr/>
          </a:p>
        </p:txBody>
      </p:sp>
      <p:sp>
        <p:nvSpPr>
          <p:cNvPr id="719" name="Shape 719"/>
          <p:cNvSpPr/>
          <p:nvPr/>
        </p:nvSpPr>
        <p:spPr>
          <a:xfrm>
            <a:off x="10895990" y="2537089"/>
            <a:ext cx="911684" cy="635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40639" defTabSz="914400">
              <a:buClr>
                <a:srgbClr val="000000"/>
              </a:buClr>
              <a:buFont typeface="Helvetica Neue"/>
              <a:defRPr sz="4000" b="1" i="1">
                <a:uFill>
                  <a:solidFill/>
                </a:uFill>
                <a:latin typeface="Helvetica Neue"/>
                <a:ea typeface="Helvetica Neue"/>
                <a:cs typeface="Helvetica Neue"/>
                <a:sym typeface="Helvetica Neue"/>
              </a:defRPr>
            </a:lvl1pPr>
          </a:lstStyle>
          <a:p>
            <a:pPr lvl="0">
              <a:defRPr sz="1800" b="0" i="0">
                <a:uFillTx/>
              </a:defRPr>
            </a:pPr>
            <a:r>
              <a:rPr sz="4000" b="1" i="1">
                <a:uFill>
                  <a:solidFill/>
                </a:uFill>
              </a:rPr>
              <a:t>ILD</a:t>
            </a:r>
          </a:p>
        </p:txBody>
      </p:sp>
      <p:sp>
        <p:nvSpPr>
          <p:cNvPr id="720" name="Shape 720"/>
          <p:cNvSpPr/>
          <p:nvPr/>
        </p:nvSpPr>
        <p:spPr>
          <a:xfrm>
            <a:off x="7191526" y="665103"/>
            <a:ext cx="5829171" cy="17354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71764" marR="40639" lvl="0" indent="-232077" algn="l" defTabSz="914400">
              <a:lnSpc>
                <a:spcPct val="90000"/>
              </a:lnSpc>
              <a:spcBef>
                <a:spcPts val="500"/>
              </a:spcBef>
              <a:buClr>
                <a:srgbClr val="FF2600"/>
              </a:buClr>
              <a:buSzPct val="100000"/>
              <a:buFont typeface="Arial"/>
              <a:buChar char="★"/>
              <a:defRPr sz="1800"/>
            </a:pPr>
            <a:r>
              <a:rPr sz="2000">
                <a:solidFill>
                  <a:srgbClr val="FF2600"/>
                </a:solidFill>
                <a:uFill>
                  <a:solidFill>
                    <a:srgbClr val="FF2600"/>
                  </a:solidFill>
                </a:uFill>
                <a:latin typeface="Helvetica Neue Medium"/>
                <a:ea typeface="Helvetica Neue Medium"/>
                <a:cs typeface="Helvetica Neue Medium"/>
                <a:sym typeface="Helvetica Neue Medium"/>
              </a:rPr>
              <a:t>Large R </a:t>
            </a:r>
            <a:r>
              <a:rPr sz="2000">
                <a:solidFill>
                  <a:srgbClr val="275D90"/>
                </a:solidFill>
                <a:uFill>
                  <a:solidFill>
                    <a:srgbClr val="275D90"/>
                  </a:solidFill>
                </a:uFill>
                <a:latin typeface="Helvetica Neue Medium"/>
                <a:ea typeface="Helvetica Neue Medium"/>
                <a:cs typeface="Helvetica Neue Medium"/>
                <a:sym typeface="Helvetica Neue Medium"/>
              </a:rPr>
              <a:t>with </a:t>
            </a:r>
            <a:r>
              <a:rPr sz="2000" b="1" i="1">
                <a:solidFill>
                  <a:srgbClr val="275D90"/>
                </a:solidFill>
                <a:uFill>
                  <a:solidFill>
                    <a:srgbClr val="275D90"/>
                  </a:solidFill>
                </a:uFill>
                <a:latin typeface="Helvetica Neue"/>
                <a:ea typeface="Helvetica Neue"/>
                <a:cs typeface="Helvetica Neue"/>
                <a:sym typeface="Helvetica Neue"/>
              </a:rPr>
              <a:t>TPC tracker</a:t>
            </a:r>
          </a:p>
          <a:p>
            <a:pPr marL="463480" marR="40639" lvl="0" indent="-423793" algn="l" defTabSz="914400">
              <a:lnSpc>
                <a:spcPct val="90000"/>
              </a:lnSpc>
              <a:spcBef>
                <a:spcPts val="500"/>
              </a:spcBef>
              <a:buClr>
                <a:srgbClr val="000000"/>
              </a:buClr>
              <a:buSzPct val="100000"/>
              <a:buFont typeface="Arial"/>
              <a:buChar char="–"/>
              <a:defRPr sz="1800"/>
            </a:pPr>
            <a:r>
              <a:rPr sz="2000">
                <a:uFill>
                  <a:solidFill/>
                </a:uFill>
                <a:latin typeface="Helvetica Neue Medium"/>
                <a:ea typeface="Helvetica Neue Medium"/>
                <a:cs typeface="Helvetica Neue Medium"/>
                <a:sym typeface="Helvetica Neue Medium"/>
              </a:rPr>
              <a:t>32 countries, 151 institutions, ~700 members</a:t>
            </a:r>
          </a:p>
          <a:p>
            <a:pPr marL="463480" marR="40639" lvl="0" indent="-423793" algn="l" defTabSz="914400">
              <a:lnSpc>
                <a:spcPct val="90000"/>
              </a:lnSpc>
              <a:spcBef>
                <a:spcPts val="500"/>
              </a:spcBef>
              <a:buClr>
                <a:srgbClr val="000000"/>
              </a:buClr>
              <a:buSzPct val="100000"/>
              <a:buFont typeface="Arial"/>
              <a:buChar char="–"/>
              <a:defRPr sz="1800"/>
            </a:pPr>
            <a:r>
              <a:rPr sz="2000">
                <a:uFill>
                  <a:solidFill/>
                </a:uFill>
                <a:latin typeface="Helvetica Neue Medium"/>
                <a:ea typeface="Helvetica Neue Medium"/>
                <a:cs typeface="Helvetica Neue Medium"/>
                <a:sym typeface="Helvetica Neue Medium"/>
              </a:rPr>
              <a:t>Most members from Asia and Europe </a:t>
            </a:r>
          </a:p>
          <a:p>
            <a:pPr marL="271764" marR="40639" lvl="0" indent="-232077" algn="l" defTabSz="914400">
              <a:lnSpc>
                <a:spcPct val="90000"/>
              </a:lnSpc>
              <a:spcBef>
                <a:spcPts val="500"/>
              </a:spcBef>
              <a:buClr>
                <a:srgbClr val="FF2600"/>
              </a:buClr>
              <a:buSzPct val="100000"/>
              <a:buFont typeface="Arial"/>
              <a:buChar char="–"/>
              <a:defRPr sz="1800"/>
            </a:pPr>
            <a:r>
              <a:rPr sz="2000">
                <a:solidFill>
                  <a:srgbClr val="FF2600"/>
                </a:solidFill>
                <a:uFill>
                  <a:solidFill>
                    <a:srgbClr val="FF2600"/>
                  </a:solidFill>
                </a:uFill>
                <a:latin typeface="Helvetica Neue Medium"/>
                <a:ea typeface="Helvetica Neue Medium"/>
                <a:cs typeface="Helvetica Neue Medium"/>
                <a:sym typeface="Helvetica Neue Medium"/>
              </a:rPr>
              <a:t>B=3.5T</a:t>
            </a:r>
            <a:r>
              <a:rPr sz="2000">
                <a:uFill>
                  <a:solidFill/>
                </a:uFill>
                <a:latin typeface="Helvetica Neue Medium"/>
                <a:ea typeface="Helvetica Neue Medium"/>
                <a:cs typeface="Helvetica Neue Medium"/>
                <a:sym typeface="Helvetica Neue Medium"/>
              </a:rPr>
              <a:t>, TPC + Si trackers</a:t>
            </a:r>
          </a:p>
          <a:p>
            <a:pPr marL="271764" marR="40639" lvl="0" indent="-232077" algn="l" defTabSz="914400">
              <a:lnSpc>
                <a:spcPct val="90000"/>
              </a:lnSpc>
              <a:spcBef>
                <a:spcPts val="500"/>
              </a:spcBef>
              <a:buClr>
                <a:srgbClr val="000000"/>
              </a:buClr>
              <a:buSzPct val="100000"/>
              <a:buFont typeface="Arial"/>
              <a:buChar char="–"/>
              <a:defRPr sz="1800"/>
            </a:pPr>
            <a:r>
              <a:rPr sz="2000">
                <a:uFill>
                  <a:solidFill/>
                </a:uFill>
                <a:latin typeface="Helvetica Neue Medium"/>
                <a:ea typeface="Helvetica Neue Medium"/>
                <a:cs typeface="Helvetica Neue Medium"/>
                <a:sym typeface="Helvetica Neue Medium"/>
              </a:rPr>
              <a:t>ECal: </a:t>
            </a:r>
            <a:r>
              <a:rPr sz="2000">
                <a:solidFill>
                  <a:srgbClr val="FF2600"/>
                </a:solidFill>
                <a:uFill>
                  <a:solidFill>
                    <a:srgbClr val="FF2600"/>
                  </a:solidFill>
                </a:uFill>
                <a:latin typeface="Helvetica Neue Medium"/>
                <a:ea typeface="Helvetica Neue Medium"/>
                <a:cs typeface="Helvetica Neue Medium"/>
                <a:sym typeface="Helvetica Neue Medium"/>
              </a:rPr>
              <a:t>R=1.8m</a:t>
            </a:r>
          </a:p>
        </p:txBody>
      </p:sp>
      <p:sp>
        <p:nvSpPr>
          <p:cNvPr id="721" name="Shape 721"/>
          <p:cNvSpPr/>
          <p:nvPr/>
        </p:nvSpPr>
        <p:spPr>
          <a:xfrm>
            <a:off x="882650" y="8405812"/>
            <a:ext cx="11277601" cy="1295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9687" marR="40639" lvl="0" defTabSz="914400">
              <a:lnSpc>
                <a:spcPct val="90000"/>
              </a:lnSpc>
              <a:spcBef>
                <a:spcPts val="800"/>
              </a:spcBef>
              <a:buClr>
                <a:srgbClr val="000000"/>
              </a:buClr>
              <a:buFont typeface="Helvetica Neue"/>
              <a:defRPr sz="1800"/>
            </a:pPr>
            <a:r>
              <a:rPr sz="3400" b="1" i="1">
                <a:uFill>
                  <a:solidFill/>
                </a:uFill>
                <a:latin typeface="Helvetica Neue"/>
                <a:ea typeface="Helvetica Neue"/>
                <a:cs typeface="Helvetica Neue"/>
                <a:sym typeface="Helvetica Neue"/>
              </a:rPr>
              <a:t>Both detector concepts are optimized for </a:t>
            </a:r>
            <a:r>
              <a:rPr sz="4200" b="1" i="1">
                <a:solidFill>
                  <a:srgbClr val="FF2600"/>
                </a:solidFill>
                <a:uFill>
                  <a:solidFill>
                    <a:srgbClr val="FF2600"/>
                  </a:solidFill>
                </a:uFill>
                <a:latin typeface="Helvetica Neue"/>
                <a:ea typeface="Helvetica Neue"/>
                <a:cs typeface="Helvetica Neue"/>
                <a:sym typeface="Helvetica Neue"/>
              </a:rPr>
              <a:t>P</a:t>
            </a:r>
            <a:r>
              <a:rPr sz="4200" b="1" i="1">
                <a:solidFill>
                  <a:srgbClr val="021CA1"/>
                </a:solidFill>
                <a:uFill>
                  <a:solidFill>
                    <a:srgbClr val="021CA1"/>
                  </a:solidFill>
                </a:uFill>
                <a:latin typeface="Helvetica Neue"/>
                <a:ea typeface="Helvetica Neue"/>
                <a:cs typeface="Helvetica Neue"/>
                <a:sym typeface="Helvetica Neue"/>
              </a:rPr>
              <a:t>article </a:t>
            </a:r>
            <a:r>
              <a:rPr sz="4200" b="1" i="1">
                <a:solidFill>
                  <a:srgbClr val="FF2600"/>
                </a:solidFill>
                <a:uFill>
                  <a:solidFill>
                    <a:srgbClr val="FF2600"/>
                  </a:solidFill>
                </a:uFill>
                <a:latin typeface="Helvetica Neue"/>
                <a:ea typeface="Helvetica Neue"/>
                <a:cs typeface="Helvetica Neue"/>
                <a:sym typeface="Helvetica Neue"/>
              </a:rPr>
              <a:t>F</a:t>
            </a:r>
            <a:r>
              <a:rPr sz="4200" b="1" i="1">
                <a:solidFill>
                  <a:srgbClr val="021CA1"/>
                </a:solidFill>
                <a:uFill>
                  <a:solidFill>
                    <a:srgbClr val="021CA1"/>
                  </a:solidFill>
                </a:uFill>
                <a:latin typeface="Helvetica Neue"/>
                <a:ea typeface="Helvetica Neue"/>
                <a:cs typeface="Helvetica Neue"/>
                <a:sym typeface="Helvetica Neue"/>
              </a:rPr>
              <a:t>low </a:t>
            </a:r>
            <a:r>
              <a:rPr sz="4200" b="1" i="1">
                <a:solidFill>
                  <a:srgbClr val="FF2600"/>
                </a:solidFill>
                <a:uFill>
                  <a:solidFill>
                    <a:srgbClr val="FF2600"/>
                  </a:solidFill>
                </a:uFill>
                <a:latin typeface="Helvetica Neue"/>
                <a:ea typeface="Helvetica Neue"/>
                <a:cs typeface="Helvetica Neue"/>
                <a:sym typeface="Helvetica Neue"/>
              </a:rPr>
              <a:t>A</a:t>
            </a:r>
            <a:r>
              <a:rPr sz="4200" b="1" i="1">
                <a:solidFill>
                  <a:srgbClr val="021CA1"/>
                </a:solidFill>
                <a:uFill>
                  <a:solidFill>
                    <a:srgbClr val="021CA1"/>
                  </a:solidFill>
                </a:uFill>
                <a:latin typeface="Helvetica Neue"/>
                <a:ea typeface="Helvetica Neue"/>
                <a:cs typeface="Helvetica Neue"/>
                <a:sym typeface="Helvetica Neue"/>
              </a:rPr>
              <a:t>nalysis</a:t>
            </a:r>
          </a:p>
        </p:txBody>
      </p:sp>
      <p:sp>
        <p:nvSpPr>
          <p:cNvPr id="722" name="Shape 722"/>
          <p:cNvSpPr/>
          <p:nvPr/>
        </p:nvSpPr>
        <p:spPr>
          <a:xfrm>
            <a:off x="-88452" y="6057255"/>
            <a:ext cx="4802996" cy="2256943"/>
          </a:xfrm>
          <a:prstGeom prst="rect">
            <a:avLst/>
          </a:prstGeom>
          <a:solidFill>
            <a:srgbClr val="F5F5F5"/>
          </a:solidFill>
          <a:ln w="12700">
            <a:round/>
          </a:ln>
        </p:spPr>
        <p:txBody>
          <a:bodyPr lIns="0" tIns="0" rIns="0" bIns="0" anchor="ctr"/>
          <a:lstStyle/>
          <a:p>
            <a:pPr marL="40639" marR="40639" lvl="0" defTabSz="914400">
              <a:defRPr sz="4000">
                <a:uFill>
                  <a:solidFill/>
                </a:uFill>
                <a:latin typeface="ヒラギノ角ゴ Pro W3"/>
                <a:ea typeface="ヒラギノ角ゴ Pro W3"/>
                <a:cs typeface="ヒラギノ角ゴ Pro W3"/>
                <a:sym typeface="ヒラギノ角ゴ Pro W3"/>
              </a:defRPr>
            </a:pPr>
            <a:endParaRPr/>
          </a:p>
        </p:txBody>
      </p:sp>
      <p:sp>
        <p:nvSpPr>
          <p:cNvPr id="723" name="Shape 723"/>
          <p:cNvSpPr/>
          <p:nvPr/>
        </p:nvSpPr>
        <p:spPr>
          <a:xfrm>
            <a:off x="56005" y="6151729"/>
            <a:ext cx="4514082" cy="202196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71764" marR="40639" lvl="0" indent="-232077" algn="l" defTabSz="914400">
              <a:lnSpc>
                <a:spcPct val="90000"/>
              </a:lnSpc>
              <a:spcBef>
                <a:spcPts val="500"/>
              </a:spcBef>
              <a:buClr>
                <a:srgbClr val="FF2600"/>
              </a:buClr>
              <a:buSzPct val="100000"/>
              <a:buFont typeface="Arial"/>
              <a:buChar char="★"/>
              <a:defRPr sz="1800"/>
            </a:pPr>
            <a:r>
              <a:rPr sz="2000">
                <a:solidFill>
                  <a:srgbClr val="FF2600"/>
                </a:solidFill>
                <a:uFill>
                  <a:solidFill>
                    <a:srgbClr val="FF2600"/>
                  </a:solidFill>
                </a:uFill>
                <a:latin typeface="Helvetica Neue Medium"/>
                <a:ea typeface="Helvetica Neue Medium"/>
                <a:cs typeface="Helvetica Neue Medium"/>
                <a:sym typeface="Helvetica Neue Medium"/>
              </a:rPr>
              <a:t>High B </a:t>
            </a:r>
            <a:r>
              <a:rPr sz="2000">
                <a:solidFill>
                  <a:srgbClr val="275D90"/>
                </a:solidFill>
                <a:uFill>
                  <a:solidFill>
                    <a:srgbClr val="275D90"/>
                  </a:solidFill>
                </a:uFill>
                <a:latin typeface="Helvetica Neue Medium"/>
                <a:ea typeface="Helvetica Neue Medium"/>
                <a:cs typeface="Helvetica Neue Medium"/>
                <a:sym typeface="Helvetica Neue Medium"/>
              </a:rPr>
              <a:t>with </a:t>
            </a:r>
            <a:r>
              <a:rPr sz="2000" b="1" i="1">
                <a:solidFill>
                  <a:srgbClr val="275D90"/>
                </a:solidFill>
                <a:uFill>
                  <a:solidFill>
                    <a:srgbClr val="275D90"/>
                  </a:solidFill>
                </a:uFill>
                <a:latin typeface="Helvetica Neue"/>
                <a:ea typeface="Helvetica Neue"/>
                <a:cs typeface="Helvetica Neue"/>
                <a:sym typeface="Helvetica Neue"/>
              </a:rPr>
              <a:t>Si strip tracker</a:t>
            </a:r>
            <a:endParaRPr sz="2000">
              <a:solidFill>
                <a:srgbClr val="275D90"/>
              </a:solidFill>
              <a:uFill>
                <a:solidFill>
                  <a:srgbClr val="275D90"/>
                </a:solidFill>
              </a:uFill>
              <a:latin typeface="Helvetica Neue Medium"/>
              <a:ea typeface="Helvetica Neue Medium"/>
              <a:cs typeface="Helvetica Neue Medium"/>
              <a:sym typeface="Helvetica Neue Medium"/>
            </a:endParaRPr>
          </a:p>
          <a:p>
            <a:pPr marL="463480" marR="40639" lvl="0" indent="-423793" algn="l" defTabSz="914400">
              <a:lnSpc>
                <a:spcPct val="90000"/>
              </a:lnSpc>
              <a:spcBef>
                <a:spcPts val="500"/>
              </a:spcBef>
              <a:buClr>
                <a:srgbClr val="000000"/>
              </a:buClr>
              <a:buSzPct val="100000"/>
              <a:buFont typeface="Arial"/>
              <a:buChar char="–"/>
              <a:defRPr sz="1800"/>
            </a:pPr>
            <a:r>
              <a:rPr sz="2000">
                <a:uFill>
                  <a:solidFill/>
                </a:uFill>
                <a:latin typeface="Helvetica Neue Medium"/>
                <a:ea typeface="Helvetica Neue Medium"/>
                <a:cs typeface="Helvetica Neue Medium"/>
                <a:sym typeface="Helvetica Neue Medium"/>
              </a:rPr>
              <a:t>18 countries, 77 institutions, ~240 members</a:t>
            </a:r>
          </a:p>
          <a:p>
            <a:pPr marL="463480" marR="40639" lvl="0" indent="-423793" algn="l" defTabSz="914400">
              <a:lnSpc>
                <a:spcPct val="90000"/>
              </a:lnSpc>
              <a:spcBef>
                <a:spcPts val="500"/>
              </a:spcBef>
              <a:buClr>
                <a:srgbClr val="000000"/>
              </a:buClr>
              <a:buSzPct val="100000"/>
              <a:buFont typeface="Arial"/>
              <a:buChar char="–"/>
              <a:defRPr sz="1800"/>
            </a:pPr>
            <a:r>
              <a:rPr sz="2000">
                <a:uFill>
                  <a:solidFill/>
                </a:uFill>
                <a:latin typeface="Helvetica Neue Medium"/>
                <a:ea typeface="Helvetica Neue Medium"/>
                <a:cs typeface="Helvetica Neue Medium"/>
                <a:sym typeface="Helvetica Neue Medium"/>
              </a:rPr>
              <a:t>Mostly American</a:t>
            </a:r>
          </a:p>
          <a:p>
            <a:pPr marL="271764" marR="40639" lvl="0" indent="-232077" algn="l" defTabSz="914400">
              <a:lnSpc>
                <a:spcPct val="90000"/>
              </a:lnSpc>
              <a:spcBef>
                <a:spcPts val="500"/>
              </a:spcBef>
              <a:buClr>
                <a:srgbClr val="FF2600"/>
              </a:buClr>
              <a:buSzPct val="100000"/>
              <a:buFont typeface="Arial"/>
              <a:buChar char="–"/>
              <a:defRPr sz="1800"/>
            </a:pPr>
            <a:r>
              <a:rPr sz="2000">
                <a:solidFill>
                  <a:srgbClr val="FF2600"/>
                </a:solidFill>
                <a:uFill>
                  <a:solidFill>
                    <a:srgbClr val="FF2600"/>
                  </a:solidFill>
                </a:uFill>
                <a:latin typeface="Helvetica Neue Medium"/>
                <a:ea typeface="Helvetica Neue Medium"/>
                <a:cs typeface="Helvetica Neue Medium"/>
                <a:sym typeface="Helvetica Neue Medium"/>
              </a:rPr>
              <a:t>B=5T</a:t>
            </a:r>
            <a:r>
              <a:rPr sz="2000">
                <a:solidFill>
                  <a:srgbClr val="275D90"/>
                </a:solidFill>
                <a:uFill>
                  <a:solidFill>
                    <a:srgbClr val="275D90"/>
                  </a:solidFill>
                </a:uFill>
                <a:latin typeface="Helvetica Neue Medium"/>
                <a:ea typeface="Helvetica Neue Medium"/>
                <a:cs typeface="Helvetica Neue Medium"/>
                <a:sym typeface="Helvetica Neue Medium"/>
              </a:rPr>
              <a:t>, Si only tracker</a:t>
            </a:r>
          </a:p>
          <a:p>
            <a:pPr marL="271764" marR="40639" lvl="0" indent="-232077" algn="l" defTabSz="914400">
              <a:lnSpc>
                <a:spcPct val="90000"/>
              </a:lnSpc>
              <a:spcBef>
                <a:spcPts val="500"/>
              </a:spcBef>
              <a:buClr>
                <a:srgbClr val="000000"/>
              </a:buClr>
              <a:buSzPct val="100000"/>
              <a:buFont typeface="Arial"/>
              <a:buChar char="–"/>
              <a:defRPr sz="1800"/>
            </a:pPr>
            <a:r>
              <a:rPr sz="2000">
                <a:uFill>
                  <a:solidFill/>
                </a:uFill>
                <a:latin typeface="Helvetica Neue Medium"/>
                <a:ea typeface="Helvetica Neue Medium"/>
                <a:cs typeface="Helvetica Neue Medium"/>
                <a:sym typeface="Helvetica Neue Medium"/>
              </a:rPr>
              <a:t>ECal</a:t>
            </a:r>
            <a:r>
              <a:rPr sz="2000">
                <a:uFill>
                  <a:solidFill/>
                </a:uFill>
                <a:latin typeface="ＭＳ Ｐゴシック"/>
                <a:ea typeface="ＭＳ Ｐゴシック"/>
                <a:cs typeface="ＭＳ Ｐゴシック"/>
                <a:sym typeface="ＭＳ Ｐゴシック"/>
              </a:rPr>
              <a:t>：</a:t>
            </a:r>
            <a:r>
              <a:rPr sz="2000">
                <a:solidFill>
                  <a:srgbClr val="FF2600"/>
                </a:solidFill>
                <a:uFill>
                  <a:solidFill>
                    <a:srgbClr val="FF2600"/>
                  </a:solidFill>
                </a:uFill>
                <a:latin typeface="Helvetica Neue Medium"/>
                <a:ea typeface="Helvetica Neue Medium"/>
                <a:cs typeface="Helvetica Neue Medium"/>
                <a:sym typeface="Helvetica Neue Medium"/>
              </a:rPr>
              <a:t>R=1.27m</a:t>
            </a:r>
          </a:p>
        </p:txBody>
      </p:sp>
      <p:sp>
        <p:nvSpPr>
          <p:cNvPr id="724" name="Shape 724"/>
          <p:cNvSpPr/>
          <p:nvPr/>
        </p:nvSpPr>
        <p:spPr>
          <a:xfrm>
            <a:off x="601064" y="5472390"/>
            <a:ext cx="931421" cy="635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40639" defTabSz="914400">
              <a:buClr>
                <a:srgbClr val="000000"/>
              </a:buClr>
              <a:buFont typeface="Helvetica Neue"/>
              <a:defRPr sz="4000" b="1" i="1">
                <a:uFill>
                  <a:solidFill/>
                </a:uFill>
                <a:latin typeface="Helvetica Neue"/>
                <a:ea typeface="Helvetica Neue"/>
                <a:cs typeface="Helvetica Neue"/>
                <a:sym typeface="Helvetica Neue"/>
              </a:defRPr>
            </a:lvl1pPr>
          </a:lstStyle>
          <a:p>
            <a:pPr lvl="0">
              <a:defRPr sz="1800" b="0" i="0">
                <a:uFillTx/>
              </a:defRPr>
            </a:pPr>
            <a:r>
              <a:rPr sz="4000" b="1" i="1">
                <a:uFill>
                  <a:solidFill/>
                </a:uFill>
              </a:rPr>
              <a:t>SiD</a:t>
            </a:r>
          </a:p>
        </p:txBody>
      </p:sp>
      <p:sp>
        <p:nvSpPr>
          <p:cNvPr id="725" name="Shape 725"/>
          <p:cNvSpPr>
            <a:spLocks noGrp="1"/>
          </p:cNvSpPr>
          <p:nvPr>
            <p:ph type="title"/>
          </p:nvPr>
        </p:nvSpPr>
        <p:spPr>
          <a:xfrm>
            <a:off x="231262" y="35437"/>
            <a:ext cx="6629401" cy="1358901"/>
          </a:xfrm>
          <a:prstGeom prst="rect">
            <a:avLst/>
          </a:prstGeom>
        </p:spPr>
        <p:txBody>
          <a:bodyPr/>
          <a:lstStyle/>
          <a:p>
            <a:pPr lvl="0" algn="l" defTabSz="457200">
              <a:defRPr sz="1800" b="0"/>
            </a:pPr>
            <a:r>
              <a:rPr sz="3400" b="1" i="1">
                <a:solidFill>
                  <a:srgbClr val="FF2600"/>
                </a:solidFill>
                <a:uFill>
                  <a:solidFill>
                    <a:srgbClr val="FF2600"/>
                  </a:solidFill>
                </a:uFill>
              </a:rPr>
              <a:t>D</a:t>
            </a:r>
            <a:r>
              <a:rPr sz="3400" b="1" i="1"/>
              <a:t>etailed </a:t>
            </a:r>
            <a:r>
              <a:rPr sz="3400" b="1" i="1">
                <a:solidFill>
                  <a:srgbClr val="FF2600"/>
                </a:solidFill>
                <a:uFill>
                  <a:solidFill>
                    <a:srgbClr val="FF2600"/>
                  </a:solidFill>
                </a:uFill>
              </a:rPr>
              <a:t>B</a:t>
            </a:r>
            <a:r>
              <a:rPr sz="3400" b="1" i="1"/>
              <a:t>aseline</a:t>
            </a:r>
            <a:br>
              <a:rPr sz="3400" b="1" i="1"/>
            </a:br>
            <a:r>
              <a:rPr sz="3400" b="1" i="1">
                <a:solidFill>
                  <a:srgbClr val="FF2600"/>
                </a:solidFill>
                <a:uFill>
                  <a:solidFill>
                    <a:srgbClr val="FF2600"/>
                  </a:solidFill>
                </a:uFill>
              </a:rPr>
              <a:t>D</a:t>
            </a:r>
            <a:r>
              <a:rPr sz="3400" b="1" i="1"/>
              <a:t>esign (TDR vol.4)</a:t>
            </a:r>
          </a:p>
        </p:txBody>
      </p:sp>
      <p:sp>
        <p:nvSpPr>
          <p:cNvPr id="726" name="Shape 726"/>
          <p:cNvSpPr/>
          <p:nvPr/>
        </p:nvSpPr>
        <p:spPr>
          <a:xfrm>
            <a:off x="324568" y="1382568"/>
            <a:ext cx="1913072"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buClr>
                <a:srgbClr val="000000"/>
              </a:buClr>
              <a:buFont typeface="Arial"/>
              <a:defRPr sz="1800" b="1" i="1">
                <a:uFill>
                  <a:solidFill/>
                </a:uFill>
                <a:latin typeface="Arial"/>
                <a:ea typeface="Arial"/>
                <a:cs typeface="Arial"/>
                <a:sym typeface="Arial"/>
              </a:defRPr>
            </a:lvl1pPr>
          </a:lstStyle>
          <a:p>
            <a:pPr lvl="0">
              <a:defRPr b="0" i="0">
                <a:uFillTx/>
              </a:defRPr>
            </a:pPr>
            <a:r>
              <a:rPr b="1" i="1">
                <a:uFill>
                  <a:solidFill/>
                </a:uFill>
              </a:rPr>
              <a:t>arXiv: 1306.6329</a:t>
            </a:r>
          </a:p>
        </p:txBody>
      </p:sp>
    </p:spTree>
  </p:cSld>
  <p:clrMapOvr>
    <a:masterClrMapping/>
  </p:clrMapOvr>
  <p:transition xmlns:p14="http://schemas.microsoft.com/office/powerpoint/2010/mai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 name="Shape 1236"/>
          <p:cNvSpPr>
            <a:spLocks noGrp="1"/>
          </p:cNvSpPr>
          <p:nvPr>
            <p:ph type="sldNum" sz="quarter" idx="2"/>
          </p:nvPr>
        </p:nvSpPr>
        <p:spPr>
          <a:xfrm>
            <a:off x="11313432" y="9288751"/>
            <a:ext cx="1605214" cy="352001"/>
          </a:xfrm>
          <a:prstGeom prst="rect">
            <a:avLst/>
          </a:prstGeom>
          <a:extLst>
            <a:ext uri="{C572A759-6A51-4108-AA02-DFA0A04FC94B}">
              <ma14:wrappingTextBoxFlag xmlns:ma14="http://schemas.microsoft.com/office/mac/drawingml/2011/main" val="1"/>
            </a:ext>
          </a:extLst>
        </p:spPr>
        <p:txBody>
          <a:bodyPr>
            <a:normAutofit lnSpcReduction="10000"/>
          </a:bodyPr>
          <a:lstStyle>
            <a:lvl1pPr>
              <a:defRPr sz="1600"/>
            </a:lvl1pPr>
          </a:lstStyle>
          <a:p>
            <a:pPr lvl="0">
              <a:defRPr sz="1800" b="0"/>
            </a:pPr>
            <a:fld id="{86CB4B4D-7CA3-9044-876B-883B54F8677D}" type="slidenum">
              <a:rPr sz="1600" b="1"/>
              <a:t>40</a:t>
            </a:fld>
            <a:endParaRPr sz="1600" b="1"/>
          </a:p>
        </p:txBody>
      </p:sp>
      <p:pic>
        <p:nvPicPr>
          <p:cNvPr id="1237" name="image8.pdf" descr="PatternComposite500.pdf"/>
          <p:cNvPicPr/>
          <p:nvPr/>
        </p:nvPicPr>
        <p:blipFill>
          <a:blip r:embed="rId2">
            <a:extLst/>
          </a:blip>
          <a:stretch>
            <a:fillRect/>
          </a:stretch>
        </p:blipFill>
        <p:spPr>
          <a:xfrm>
            <a:off x="6660351" y="3289742"/>
            <a:ext cx="6242305" cy="5306509"/>
          </a:xfrm>
          <a:prstGeom prst="rect">
            <a:avLst/>
          </a:prstGeom>
          <a:ln w="12700">
            <a:miter lim="400000"/>
          </a:ln>
        </p:spPr>
      </p:pic>
      <p:pic>
        <p:nvPicPr>
          <p:cNvPr id="1238" name="image9.pdf" descr="PatternMSSM500.pdf"/>
          <p:cNvPicPr/>
          <p:nvPr/>
        </p:nvPicPr>
        <p:blipFill>
          <a:blip r:embed="rId3">
            <a:extLst/>
          </a:blip>
          <a:stretch>
            <a:fillRect/>
          </a:stretch>
        </p:blipFill>
        <p:spPr>
          <a:xfrm>
            <a:off x="468099" y="3289742"/>
            <a:ext cx="6242306" cy="5306509"/>
          </a:xfrm>
          <a:prstGeom prst="rect">
            <a:avLst/>
          </a:prstGeom>
          <a:ln w="12700">
            <a:miter lim="400000"/>
          </a:ln>
        </p:spPr>
      </p:pic>
      <p:sp>
        <p:nvSpPr>
          <p:cNvPr id="1239" name="Shape 1239"/>
          <p:cNvSpPr>
            <a:spLocks noGrp="1"/>
          </p:cNvSpPr>
          <p:nvPr>
            <p:ph type="title" idx="4294967295"/>
          </p:nvPr>
        </p:nvSpPr>
        <p:spPr>
          <a:xfrm>
            <a:off x="884611" y="-21961"/>
            <a:ext cx="10452101" cy="1371601"/>
          </a:xfrm>
          <a:prstGeom prst="rect">
            <a:avLst/>
          </a:prstGeom>
        </p:spPr>
        <p:txBody>
          <a:bodyPr lIns="0" tIns="0" rIns="0" bIns="0">
            <a:noAutofit/>
          </a:bodyPr>
          <a:lstStyle>
            <a:lvl1pPr defTabSz="649111">
              <a:defRPr sz="6200">
                <a:solidFill>
                  <a:srgbClr val="000000"/>
                </a:solidFill>
                <a:latin typeface="Helvetica Neue"/>
                <a:ea typeface="Helvetica Neue"/>
                <a:cs typeface="Helvetica Neue"/>
                <a:sym typeface="Helvetica Neue"/>
              </a:defRPr>
            </a:lvl1pPr>
          </a:lstStyle>
          <a:p>
            <a:pPr lvl="0">
              <a:defRPr sz="1800" b="0"/>
            </a:pPr>
            <a:r>
              <a:rPr sz="6200" b="1"/>
              <a:t>Fingerprinting</a:t>
            </a:r>
          </a:p>
        </p:txBody>
      </p:sp>
      <p:sp>
        <p:nvSpPr>
          <p:cNvPr id="1240" name="Shape 1240"/>
          <p:cNvSpPr/>
          <p:nvPr/>
        </p:nvSpPr>
        <p:spPr>
          <a:xfrm>
            <a:off x="1752120" y="2241784"/>
            <a:ext cx="3128614" cy="8210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sz="3000" b="1">
                <a:latin typeface="Arial"/>
                <a:ea typeface="Arial"/>
                <a:cs typeface="Arial"/>
                <a:sym typeface="Arial"/>
              </a:rPr>
              <a:t>Supersymmetry</a:t>
            </a:r>
          </a:p>
          <a:p>
            <a:pPr lvl="0" defTabSz="457200">
              <a:defRPr sz="1800"/>
            </a:pPr>
            <a:r>
              <a:rPr b="1">
                <a:latin typeface="Arial"/>
                <a:ea typeface="Arial"/>
                <a:cs typeface="Arial"/>
                <a:sym typeface="Arial"/>
              </a:rPr>
              <a:t>(MSSM)</a:t>
            </a:r>
          </a:p>
        </p:txBody>
      </p:sp>
      <p:sp>
        <p:nvSpPr>
          <p:cNvPr id="1241" name="Shape 1241"/>
          <p:cNvSpPr/>
          <p:nvPr/>
        </p:nvSpPr>
        <p:spPr>
          <a:xfrm>
            <a:off x="8354356" y="2241784"/>
            <a:ext cx="3381435" cy="8210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sz="3000" b="1">
                <a:latin typeface="Arial"/>
                <a:ea typeface="Arial"/>
                <a:cs typeface="Arial"/>
                <a:sym typeface="Arial"/>
              </a:rPr>
              <a:t>Composite Higgs</a:t>
            </a:r>
          </a:p>
          <a:p>
            <a:pPr lvl="0" defTabSz="457200">
              <a:defRPr sz="1800"/>
            </a:pPr>
            <a:r>
              <a:rPr b="1">
                <a:latin typeface="Arial"/>
                <a:ea typeface="Arial"/>
                <a:cs typeface="Arial"/>
                <a:sym typeface="Arial"/>
              </a:rPr>
              <a:t>(MCHM5)</a:t>
            </a:r>
          </a:p>
        </p:txBody>
      </p:sp>
      <p:sp>
        <p:nvSpPr>
          <p:cNvPr id="1242" name="Shape 1242"/>
          <p:cNvSpPr/>
          <p:nvPr/>
        </p:nvSpPr>
        <p:spPr>
          <a:xfrm>
            <a:off x="3249764" y="1238358"/>
            <a:ext cx="5721797"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400" b="1">
                <a:solidFill>
                  <a:srgbClr val="0433FF"/>
                </a:solidFill>
                <a:latin typeface="Helvetica"/>
                <a:ea typeface="Helvetica"/>
                <a:cs typeface="Helvetica"/>
                <a:sym typeface="Helvetica"/>
              </a:defRPr>
            </a:lvl1pPr>
          </a:lstStyle>
          <a:p>
            <a:pPr lvl="0">
              <a:defRPr sz="1800" b="0">
                <a:solidFill>
                  <a:srgbClr val="000000"/>
                </a:solidFill>
              </a:defRPr>
            </a:pPr>
            <a:r>
              <a:rPr sz="3400" b="1">
                <a:solidFill>
                  <a:srgbClr val="0433FF"/>
                </a:solidFill>
              </a:rPr>
              <a:t>Elementary v.s. Composite </a:t>
            </a:r>
          </a:p>
        </p:txBody>
      </p:sp>
      <p:sp>
        <p:nvSpPr>
          <p:cNvPr id="1243" name="Shape 1243"/>
          <p:cNvSpPr/>
          <p:nvPr/>
        </p:nvSpPr>
        <p:spPr>
          <a:xfrm>
            <a:off x="9454121" y="8493704"/>
            <a:ext cx="2902942" cy="464845"/>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lvl="0" defTabSz="505742">
              <a:defRPr sz="1800"/>
            </a:pPr>
            <a:r>
              <a:rPr sz="2200" b="1">
                <a:latin typeface="Helvetica Neue"/>
                <a:ea typeface="Helvetica Neue"/>
                <a:cs typeface="Helvetica Neue"/>
                <a:sym typeface="Helvetica Neue"/>
              </a:rPr>
              <a:t>ILC </a:t>
            </a:r>
            <a:r>
              <a:rPr sz="2200" b="1">
                <a:solidFill>
                  <a:srgbClr val="0433FF"/>
                </a:solidFill>
                <a:latin typeface="Helvetica Neue"/>
                <a:ea typeface="Helvetica Neue"/>
                <a:cs typeface="Helvetica Neue"/>
                <a:sym typeface="Helvetica Neue"/>
              </a:rPr>
              <a:t>250+500</a:t>
            </a:r>
            <a:r>
              <a:rPr sz="2200" b="1">
                <a:latin typeface="Helvetica Neue"/>
                <a:ea typeface="Helvetica Neue"/>
                <a:cs typeface="Helvetica Neue"/>
                <a:sym typeface="Helvetica Neue"/>
              </a:rPr>
              <a:t> LumiUP</a:t>
            </a:r>
          </a:p>
        </p:txBody>
      </p:sp>
      <p:sp>
        <p:nvSpPr>
          <p:cNvPr id="1244" name="Shape 1244"/>
          <p:cNvSpPr/>
          <p:nvPr/>
        </p:nvSpPr>
        <p:spPr>
          <a:xfrm>
            <a:off x="2861415" y="4614025"/>
            <a:ext cx="520193" cy="1279974"/>
          </a:xfrm>
          <a:custGeom>
            <a:avLst/>
            <a:gdLst/>
            <a:ahLst/>
            <a:cxnLst>
              <a:cxn ang="0">
                <a:pos x="wd2" y="hd2"/>
              </a:cxn>
              <a:cxn ang="5400000">
                <a:pos x="wd2" y="hd2"/>
              </a:cxn>
              <a:cxn ang="10800000">
                <a:pos x="wd2" y="hd2"/>
              </a:cxn>
              <a:cxn ang="16200000">
                <a:pos x="wd2" y="hd2"/>
              </a:cxn>
            </a:cxnLst>
            <a:rect l="0" t="0" r="r" b="b"/>
            <a:pathLst>
              <a:path w="21600" h="21600" extrusionOk="0">
                <a:moveTo>
                  <a:pt x="0" y="4389"/>
                </a:moveTo>
                <a:lnTo>
                  <a:pt x="10800" y="0"/>
                </a:lnTo>
                <a:lnTo>
                  <a:pt x="21600" y="4389"/>
                </a:lnTo>
                <a:lnTo>
                  <a:pt x="16200" y="4389"/>
                </a:lnTo>
                <a:lnTo>
                  <a:pt x="16200" y="21600"/>
                </a:lnTo>
                <a:lnTo>
                  <a:pt x="5400" y="21600"/>
                </a:lnTo>
                <a:lnTo>
                  <a:pt x="5400" y="4389"/>
                </a:lnTo>
                <a:close/>
              </a:path>
            </a:pathLst>
          </a:custGeom>
          <a:solidFill>
            <a:srgbClr val="000090">
              <a:alpha val="50000"/>
            </a:srgbClr>
          </a:solidFill>
          <a:ln w="12700">
            <a:miter lim="400000"/>
          </a:ln>
        </p:spPr>
        <p:txBody>
          <a:bodyPr lIns="65023" tIns="65023" rIns="65023" bIns="65023" anchor="ctr"/>
          <a:lstStyle/>
          <a:p>
            <a:pPr lvl="0" defTabSz="457200">
              <a:defRPr sz="2400">
                <a:latin typeface="Arial"/>
                <a:ea typeface="Arial"/>
                <a:cs typeface="Arial"/>
                <a:sym typeface="Arial"/>
              </a:defRPr>
            </a:pPr>
            <a:endParaRPr/>
          </a:p>
        </p:txBody>
      </p:sp>
      <p:sp>
        <p:nvSpPr>
          <p:cNvPr id="1245" name="Shape 1245"/>
          <p:cNvSpPr/>
          <p:nvPr/>
        </p:nvSpPr>
        <p:spPr>
          <a:xfrm>
            <a:off x="9074442" y="5878426"/>
            <a:ext cx="520193" cy="1300481"/>
          </a:xfrm>
          <a:custGeom>
            <a:avLst/>
            <a:gdLst/>
            <a:ahLst/>
            <a:cxnLst>
              <a:cxn ang="0">
                <a:pos x="wd2" y="hd2"/>
              </a:cxn>
              <a:cxn ang="5400000">
                <a:pos x="wd2" y="hd2"/>
              </a:cxn>
              <a:cxn ang="10800000">
                <a:pos x="wd2" y="hd2"/>
              </a:cxn>
              <a:cxn ang="16200000">
                <a:pos x="wd2" y="hd2"/>
              </a:cxn>
            </a:cxnLst>
            <a:rect l="0" t="0" r="r" b="b"/>
            <a:pathLst>
              <a:path w="21600" h="21600" extrusionOk="0">
                <a:moveTo>
                  <a:pt x="0" y="17280"/>
                </a:moveTo>
                <a:lnTo>
                  <a:pt x="5400" y="17280"/>
                </a:lnTo>
                <a:lnTo>
                  <a:pt x="5400" y="0"/>
                </a:lnTo>
                <a:lnTo>
                  <a:pt x="16200" y="0"/>
                </a:lnTo>
                <a:lnTo>
                  <a:pt x="16200" y="17280"/>
                </a:lnTo>
                <a:lnTo>
                  <a:pt x="21600" y="17280"/>
                </a:lnTo>
                <a:lnTo>
                  <a:pt x="10800" y="21600"/>
                </a:lnTo>
                <a:close/>
              </a:path>
            </a:pathLst>
          </a:custGeom>
          <a:solidFill>
            <a:srgbClr val="000090">
              <a:alpha val="50000"/>
            </a:srgbClr>
          </a:solidFill>
          <a:ln w="12700">
            <a:miter lim="400000"/>
          </a:ln>
        </p:spPr>
        <p:txBody>
          <a:bodyPr lIns="65023" tIns="65023" rIns="65023" bIns="65023" anchor="ctr"/>
          <a:lstStyle/>
          <a:p>
            <a:pPr lvl="0" defTabSz="457200">
              <a:defRPr sz="2400">
                <a:latin typeface="Arial"/>
                <a:ea typeface="Arial"/>
                <a:cs typeface="Arial"/>
                <a:sym typeface="Arial"/>
              </a:defRPr>
            </a:pPr>
            <a:endParaRPr/>
          </a:p>
        </p:txBody>
      </p:sp>
    </p:spTree>
  </p:cSld>
  <p:clrMapOvr>
    <a:masterClrMapping/>
  </p:clrMapOvr>
  <p:transition xmlns:p14="http://schemas.microsoft.com/office/powerpoint/2010/mai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7" name="image10.pdf" descr="PatternComposite550.pdf"/>
          <p:cNvPicPr/>
          <p:nvPr/>
        </p:nvPicPr>
        <p:blipFill>
          <a:blip r:embed="rId2">
            <a:extLst/>
          </a:blip>
          <a:stretch>
            <a:fillRect/>
          </a:stretch>
        </p:blipFill>
        <p:spPr>
          <a:xfrm>
            <a:off x="6716893" y="3291096"/>
            <a:ext cx="6242306" cy="5306509"/>
          </a:xfrm>
          <a:prstGeom prst="rect">
            <a:avLst/>
          </a:prstGeom>
          <a:ln w="12700">
            <a:miter lim="400000"/>
          </a:ln>
        </p:spPr>
      </p:pic>
      <p:pic>
        <p:nvPicPr>
          <p:cNvPr id="1248" name="image11.pdf" descr="PatternMSSM550.pdf"/>
          <p:cNvPicPr/>
          <p:nvPr/>
        </p:nvPicPr>
        <p:blipFill>
          <a:blip r:embed="rId3">
            <a:extLst/>
          </a:blip>
          <a:stretch>
            <a:fillRect/>
          </a:stretch>
        </p:blipFill>
        <p:spPr>
          <a:xfrm>
            <a:off x="474589" y="3291096"/>
            <a:ext cx="6242305" cy="5306509"/>
          </a:xfrm>
          <a:prstGeom prst="rect">
            <a:avLst/>
          </a:prstGeom>
          <a:ln w="12700">
            <a:miter lim="400000"/>
          </a:ln>
        </p:spPr>
      </p:pic>
      <p:sp>
        <p:nvSpPr>
          <p:cNvPr id="1249" name="Shape 1249"/>
          <p:cNvSpPr>
            <a:spLocks noGrp="1"/>
          </p:cNvSpPr>
          <p:nvPr>
            <p:ph type="title" idx="4294967295"/>
          </p:nvPr>
        </p:nvSpPr>
        <p:spPr>
          <a:xfrm>
            <a:off x="884611" y="-21961"/>
            <a:ext cx="10452101" cy="1371601"/>
          </a:xfrm>
          <a:prstGeom prst="rect">
            <a:avLst/>
          </a:prstGeom>
        </p:spPr>
        <p:txBody>
          <a:bodyPr lIns="0" tIns="0" rIns="0" bIns="0">
            <a:noAutofit/>
          </a:bodyPr>
          <a:lstStyle>
            <a:lvl1pPr defTabSz="649111">
              <a:defRPr sz="6200">
                <a:solidFill>
                  <a:srgbClr val="000000"/>
                </a:solidFill>
                <a:latin typeface="Helvetica Neue"/>
                <a:ea typeface="Helvetica Neue"/>
                <a:cs typeface="Helvetica Neue"/>
                <a:sym typeface="Helvetica Neue"/>
              </a:defRPr>
            </a:lvl1pPr>
          </a:lstStyle>
          <a:p>
            <a:pPr lvl="0">
              <a:defRPr sz="1800" b="0"/>
            </a:pPr>
            <a:r>
              <a:rPr sz="6200" b="1"/>
              <a:t>Fingerprinting</a:t>
            </a:r>
          </a:p>
        </p:txBody>
      </p:sp>
      <p:sp>
        <p:nvSpPr>
          <p:cNvPr id="1250" name="Shape 1250"/>
          <p:cNvSpPr/>
          <p:nvPr/>
        </p:nvSpPr>
        <p:spPr>
          <a:xfrm>
            <a:off x="1752120" y="2241784"/>
            <a:ext cx="3128614" cy="8210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sz="3000" b="1">
                <a:latin typeface="Arial"/>
                <a:ea typeface="Arial"/>
                <a:cs typeface="Arial"/>
                <a:sym typeface="Arial"/>
              </a:rPr>
              <a:t>Supersymmetry</a:t>
            </a:r>
          </a:p>
          <a:p>
            <a:pPr lvl="0" defTabSz="457200">
              <a:defRPr sz="1800"/>
            </a:pPr>
            <a:r>
              <a:rPr b="1">
                <a:latin typeface="Arial"/>
                <a:ea typeface="Arial"/>
                <a:cs typeface="Arial"/>
                <a:sym typeface="Arial"/>
              </a:rPr>
              <a:t>(MSSM)</a:t>
            </a:r>
          </a:p>
        </p:txBody>
      </p:sp>
      <p:sp>
        <p:nvSpPr>
          <p:cNvPr id="1251" name="Shape 1251"/>
          <p:cNvSpPr/>
          <p:nvPr/>
        </p:nvSpPr>
        <p:spPr>
          <a:xfrm>
            <a:off x="8354356" y="2241784"/>
            <a:ext cx="3381435" cy="8210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sz="3000" b="1">
                <a:latin typeface="Arial"/>
                <a:ea typeface="Arial"/>
                <a:cs typeface="Arial"/>
                <a:sym typeface="Arial"/>
              </a:rPr>
              <a:t>Composite Higgs</a:t>
            </a:r>
          </a:p>
          <a:p>
            <a:pPr lvl="0" defTabSz="457200">
              <a:defRPr sz="1800"/>
            </a:pPr>
            <a:r>
              <a:rPr b="1">
                <a:latin typeface="Arial"/>
                <a:ea typeface="Arial"/>
                <a:cs typeface="Arial"/>
                <a:sym typeface="Arial"/>
              </a:rPr>
              <a:t>(MCHM5)</a:t>
            </a:r>
          </a:p>
        </p:txBody>
      </p:sp>
      <p:sp>
        <p:nvSpPr>
          <p:cNvPr id="1252" name="Shape 1252"/>
          <p:cNvSpPr/>
          <p:nvPr/>
        </p:nvSpPr>
        <p:spPr>
          <a:xfrm>
            <a:off x="3249764" y="1238358"/>
            <a:ext cx="5721797"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400" b="1">
                <a:solidFill>
                  <a:srgbClr val="0433FF"/>
                </a:solidFill>
                <a:latin typeface="Helvetica"/>
                <a:ea typeface="Helvetica"/>
                <a:cs typeface="Helvetica"/>
                <a:sym typeface="Helvetica"/>
              </a:defRPr>
            </a:lvl1pPr>
          </a:lstStyle>
          <a:p>
            <a:pPr lvl="0">
              <a:defRPr sz="1800" b="0">
                <a:solidFill>
                  <a:srgbClr val="000000"/>
                </a:solidFill>
              </a:defRPr>
            </a:pPr>
            <a:r>
              <a:rPr sz="3400" b="1">
                <a:solidFill>
                  <a:srgbClr val="0433FF"/>
                </a:solidFill>
              </a:rPr>
              <a:t>Elementary v.s. Composite </a:t>
            </a:r>
          </a:p>
        </p:txBody>
      </p:sp>
      <p:sp>
        <p:nvSpPr>
          <p:cNvPr id="1253" name="Shape 1253"/>
          <p:cNvSpPr/>
          <p:nvPr/>
        </p:nvSpPr>
        <p:spPr>
          <a:xfrm>
            <a:off x="9259701" y="8642661"/>
            <a:ext cx="3263063" cy="71258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lvl="0" defTabSz="505742">
              <a:defRPr sz="1800"/>
            </a:pPr>
            <a:r>
              <a:rPr sz="2200" b="1">
                <a:latin typeface="Helvetica Neue"/>
                <a:ea typeface="Helvetica Neue"/>
                <a:cs typeface="Helvetica Neue"/>
                <a:sym typeface="Helvetica Neue"/>
              </a:rPr>
              <a:t>ILC </a:t>
            </a:r>
            <a:r>
              <a:rPr sz="2200" b="1">
                <a:solidFill>
                  <a:srgbClr val="0433FF"/>
                </a:solidFill>
                <a:latin typeface="Helvetica Neue"/>
                <a:ea typeface="Helvetica Neue"/>
                <a:cs typeface="Helvetica Neue"/>
                <a:sym typeface="Helvetica Neue"/>
              </a:rPr>
              <a:t>250+</a:t>
            </a:r>
            <a:r>
              <a:rPr sz="3900" b="1">
                <a:solidFill>
                  <a:srgbClr val="0433FF"/>
                </a:solidFill>
                <a:latin typeface="Helvetica Neue"/>
                <a:ea typeface="Helvetica Neue"/>
                <a:cs typeface="Helvetica Neue"/>
                <a:sym typeface="Helvetica Neue"/>
              </a:rPr>
              <a:t>550</a:t>
            </a:r>
            <a:r>
              <a:rPr sz="2200" b="1">
                <a:latin typeface="Helvetica Neue"/>
                <a:ea typeface="Helvetica Neue"/>
                <a:cs typeface="Helvetica Neue"/>
                <a:sym typeface="Helvetica Neue"/>
              </a:rPr>
              <a:t> LumiUP</a:t>
            </a:r>
          </a:p>
        </p:txBody>
      </p:sp>
      <p:sp>
        <p:nvSpPr>
          <p:cNvPr id="1254" name="Shape 1254"/>
          <p:cNvSpPr/>
          <p:nvPr/>
        </p:nvSpPr>
        <p:spPr>
          <a:xfrm>
            <a:off x="2861415" y="4614025"/>
            <a:ext cx="520193" cy="1279974"/>
          </a:xfrm>
          <a:custGeom>
            <a:avLst/>
            <a:gdLst/>
            <a:ahLst/>
            <a:cxnLst>
              <a:cxn ang="0">
                <a:pos x="wd2" y="hd2"/>
              </a:cxn>
              <a:cxn ang="5400000">
                <a:pos x="wd2" y="hd2"/>
              </a:cxn>
              <a:cxn ang="10800000">
                <a:pos x="wd2" y="hd2"/>
              </a:cxn>
              <a:cxn ang="16200000">
                <a:pos x="wd2" y="hd2"/>
              </a:cxn>
            </a:cxnLst>
            <a:rect l="0" t="0" r="r" b="b"/>
            <a:pathLst>
              <a:path w="21600" h="21600" extrusionOk="0">
                <a:moveTo>
                  <a:pt x="0" y="4389"/>
                </a:moveTo>
                <a:lnTo>
                  <a:pt x="10800" y="0"/>
                </a:lnTo>
                <a:lnTo>
                  <a:pt x="21600" y="4389"/>
                </a:lnTo>
                <a:lnTo>
                  <a:pt x="16200" y="4389"/>
                </a:lnTo>
                <a:lnTo>
                  <a:pt x="16200" y="21600"/>
                </a:lnTo>
                <a:lnTo>
                  <a:pt x="5400" y="21600"/>
                </a:lnTo>
                <a:lnTo>
                  <a:pt x="5400" y="4389"/>
                </a:lnTo>
                <a:close/>
              </a:path>
            </a:pathLst>
          </a:custGeom>
          <a:solidFill>
            <a:srgbClr val="000090">
              <a:alpha val="50000"/>
            </a:srgbClr>
          </a:solidFill>
          <a:ln w="12700">
            <a:miter lim="400000"/>
          </a:ln>
        </p:spPr>
        <p:txBody>
          <a:bodyPr lIns="65023" tIns="65023" rIns="65023" bIns="65023" anchor="ctr"/>
          <a:lstStyle/>
          <a:p>
            <a:pPr lvl="0" defTabSz="457200">
              <a:defRPr sz="2400">
                <a:latin typeface="Arial"/>
                <a:ea typeface="Arial"/>
                <a:cs typeface="Arial"/>
                <a:sym typeface="Arial"/>
              </a:defRPr>
            </a:pPr>
            <a:endParaRPr/>
          </a:p>
        </p:txBody>
      </p:sp>
      <p:sp>
        <p:nvSpPr>
          <p:cNvPr id="1255" name="Shape 1255"/>
          <p:cNvSpPr/>
          <p:nvPr/>
        </p:nvSpPr>
        <p:spPr>
          <a:xfrm>
            <a:off x="9099842" y="5878426"/>
            <a:ext cx="520193" cy="1300481"/>
          </a:xfrm>
          <a:custGeom>
            <a:avLst/>
            <a:gdLst/>
            <a:ahLst/>
            <a:cxnLst>
              <a:cxn ang="0">
                <a:pos x="wd2" y="hd2"/>
              </a:cxn>
              <a:cxn ang="5400000">
                <a:pos x="wd2" y="hd2"/>
              </a:cxn>
              <a:cxn ang="10800000">
                <a:pos x="wd2" y="hd2"/>
              </a:cxn>
              <a:cxn ang="16200000">
                <a:pos x="wd2" y="hd2"/>
              </a:cxn>
            </a:cxnLst>
            <a:rect l="0" t="0" r="r" b="b"/>
            <a:pathLst>
              <a:path w="21600" h="21600" extrusionOk="0">
                <a:moveTo>
                  <a:pt x="0" y="17280"/>
                </a:moveTo>
                <a:lnTo>
                  <a:pt x="5400" y="17280"/>
                </a:lnTo>
                <a:lnTo>
                  <a:pt x="5400" y="0"/>
                </a:lnTo>
                <a:lnTo>
                  <a:pt x="16200" y="0"/>
                </a:lnTo>
                <a:lnTo>
                  <a:pt x="16200" y="17280"/>
                </a:lnTo>
                <a:lnTo>
                  <a:pt x="21600" y="17280"/>
                </a:lnTo>
                <a:lnTo>
                  <a:pt x="10800" y="21600"/>
                </a:lnTo>
                <a:close/>
              </a:path>
            </a:pathLst>
          </a:custGeom>
          <a:solidFill>
            <a:srgbClr val="000090">
              <a:alpha val="50000"/>
            </a:srgbClr>
          </a:solidFill>
          <a:ln w="12700">
            <a:miter lim="400000"/>
          </a:ln>
        </p:spPr>
        <p:txBody>
          <a:bodyPr lIns="65023" tIns="65023" rIns="65023" bIns="65023" anchor="ctr"/>
          <a:lstStyle/>
          <a:p>
            <a:pPr lvl="0" defTabSz="457200">
              <a:defRPr sz="2400">
                <a:latin typeface="Arial"/>
                <a:ea typeface="Arial"/>
                <a:cs typeface="Arial"/>
                <a:sym typeface="Arial"/>
              </a:defRPr>
            </a:pPr>
            <a:endParaRPr/>
          </a:p>
        </p:txBody>
      </p:sp>
    </p:spTree>
  </p:cSld>
  <p:clrMapOvr>
    <a:masterClrMapping/>
  </p:clrMapOvr>
  <p:transition xmlns:p14="http://schemas.microsoft.com/office/powerpoint/2010/mai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7" name="pasted-image.pdf"/>
          <p:cNvPicPr/>
          <p:nvPr/>
        </p:nvPicPr>
        <p:blipFill>
          <a:blip r:embed="rId2">
            <a:extLst/>
          </a:blip>
          <a:stretch>
            <a:fillRect/>
          </a:stretch>
        </p:blipFill>
        <p:spPr>
          <a:xfrm>
            <a:off x="1107210" y="1733973"/>
            <a:ext cx="7177936" cy="7177936"/>
          </a:xfrm>
          <a:prstGeom prst="rect">
            <a:avLst/>
          </a:prstGeom>
          <a:ln w="12700">
            <a:miter lim="400000"/>
          </a:ln>
        </p:spPr>
      </p:pic>
      <p:sp>
        <p:nvSpPr>
          <p:cNvPr id="1258" name="Shape 1258"/>
          <p:cNvSpPr>
            <a:spLocks noGrp="1"/>
          </p:cNvSpPr>
          <p:nvPr>
            <p:ph type="title"/>
          </p:nvPr>
        </p:nvSpPr>
        <p:spPr>
          <a:xfrm>
            <a:off x="1276350" y="-135290"/>
            <a:ext cx="10452100" cy="1371601"/>
          </a:xfrm>
          <a:prstGeom prst="rect">
            <a:avLst/>
          </a:prstGeom>
        </p:spPr>
        <p:txBody>
          <a:bodyPr/>
          <a:lstStyle>
            <a:lvl1pPr defTabSz="649111"/>
          </a:lstStyle>
          <a:p>
            <a:pPr lvl="0">
              <a:defRPr sz="1800" b="0"/>
            </a:pPr>
            <a:r>
              <a:rPr sz="6200" b="1"/>
              <a:t>Fingerprinting</a:t>
            </a:r>
          </a:p>
        </p:txBody>
      </p:sp>
      <p:sp>
        <p:nvSpPr>
          <p:cNvPr id="1259" name="Shape 1259"/>
          <p:cNvSpPr>
            <a:spLocks noGrp="1"/>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100"/>
              <a:t>42</a:t>
            </a:fld>
            <a:endParaRPr sz="1100"/>
          </a:p>
        </p:txBody>
      </p:sp>
      <p:sp>
        <p:nvSpPr>
          <p:cNvPr id="1260" name="Shape 1260"/>
          <p:cNvSpPr/>
          <p:nvPr/>
        </p:nvSpPr>
        <p:spPr>
          <a:xfrm>
            <a:off x="8702799" y="9080710"/>
            <a:ext cx="3416257" cy="14848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30862">
              <a:lnSpc>
                <a:spcPct val="110000"/>
              </a:lnSpc>
              <a:spcBef>
                <a:spcPts val="800"/>
              </a:spcBef>
              <a:buClr>
                <a:srgbClr val="FFFED5"/>
              </a:buClr>
              <a:buFont typeface="Tahoma"/>
              <a:tabLst>
                <a:tab pos="825500" algn="l"/>
                <a:tab pos="1117600" algn="l"/>
              </a:tabLst>
              <a:defRPr sz="1100">
                <a:uFill>
                  <a:solidFill/>
                </a:uFill>
                <a:latin typeface="Helvetica Neue"/>
                <a:ea typeface="Helvetica Neue"/>
                <a:cs typeface="Helvetica Neue"/>
                <a:sym typeface="Helvetica Neue"/>
              </a:defRPr>
            </a:lvl1pPr>
          </a:lstStyle>
          <a:p>
            <a:pPr lvl="0">
              <a:defRPr sz="1800">
                <a:uFillTx/>
              </a:defRPr>
            </a:pPr>
            <a:r>
              <a:rPr sz="1100">
                <a:uFill>
                  <a:solidFill/>
                </a:uFill>
              </a:rPr>
              <a:t>Snowmass ILC Higgs White Paper (arXiv: 1310.0763)</a:t>
            </a:r>
          </a:p>
        </p:txBody>
      </p:sp>
      <p:sp>
        <p:nvSpPr>
          <p:cNvPr id="1261" name="Shape 1261"/>
          <p:cNvSpPr/>
          <p:nvPr/>
        </p:nvSpPr>
        <p:spPr>
          <a:xfrm>
            <a:off x="6657901" y="4285987"/>
            <a:ext cx="1016199" cy="381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800">
                <a:solidFill>
                  <a:srgbClr val="0433FF"/>
                </a:solidFill>
                <a:latin typeface="Helvetica"/>
                <a:ea typeface="Helvetica"/>
                <a:cs typeface="Helvetica"/>
                <a:sym typeface="Helvetica"/>
              </a:defRPr>
            </a:lvl1pPr>
          </a:lstStyle>
          <a:p>
            <a:pPr lvl="0">
              <a:defRPr>
                <a:solidFill>
                  <a:srgbClr val="000000"/>
                </a:solidFill>
              </a:defRPr>
            </a:pPr>
            <a:r>
              <a:rPr>
                <a:solidFill>
                  <a:srgbClr val="0433FF"/>
                </a:solidFill>
              </a:rPr>
              <a:t>(SUSY?)</a:t>
            </a:r>
          </a:p>
        </p:txBody>
      </p:sp>
      <p:sp>
        <p:nvSpPr>
          <p:cNvPr id="1262" name="Shape 1262"/>
          <p:cNvSpPr/>
          <p:nvPr/>
        </p:nvSpPr>
        <p:spPr>
          <a:xfrm>
            <a:off x="6938570" y="7624530"/>
            <a:ext cx="1626208" cy="381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800">
                <a:solidFill>
                  <a:srgbClr val="0433FF"/>
                </a:solidFill>
                <a:latin typeface="Helvetica"/>
                <a:ea typeface="Helvetica"/>
                <a:cs typeface="Helvetica"/>
                <a:sym typeface="Helvetica"/>
              </a:defRPr>
            </a:lvl1pPr>
          </a:lstStyle>
          <a:p>
            <a:pPr lvl="0">
              <a:defRPr>
                <a:solidFill>
                  <a:srgbClr val="000000"/>
                </a:solidFill>
              </a:defRPr>
            </a:pPr>
            <a:r>
              <a:rPr>
                <a:solidFill>
                  <a:srgbClr val="0433FF"/>
                </a:solidFill>
              </a:rPr>
              <a:t>(rad. seesaw?)</a:t>
            </a:r>
          </a:p>
        </p:txBody>
      </p:sp>
      <p:sp>
        <p:nvSpPr>
          <p:cNvPr id="1263" name="Shape 1263"/>
          <p:cNvSpPr/>
          <p:nvPr/>
        </p:nvSpPr>
        <p:spPr>
          <a:xfrm>
            <a:off x="4531052" y="8501611"/>
            <a:ext cx="649243" cy="62540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lstStyle/>
          <a:p>
            <a:pPr lvl="0" defTabSz="830862">
              <a:defRPr sz="1800"/>
            </a:pPr>
            <a:r>
              <a:rPr sz="3400" b="1">
                <a:latin typeface="Helvetica Neue"/>
                <a:ea typeface="Helvetica Neue"/>
                <a:cs typeface="Helvetica Neue"/>
                <a:sym typeface="Helvetica Neue"/>
              </a:rPr>
              <a:t>K</a:t>
            </a:r>
            <a:r>
              <a:rPr sz="3400" b="1" baseline="-5999">
                <a:latin typeface="Helvetica Neue"/>
                <a:ea typeface="Helvetica Neue"/>
                <a:cs typeface="Helvetica Neue"/>
                <a:sym typeface="Helvetica Neue"/>
              </a:rPr>
              <a:t>τ</a:t>
            </a:r>
          </a:p>
        </p:txBody>
      </p:sp>
      <p:sp>
        <p:nvSpPr>
          <p:cNvPr id="1264" name="Shape 1264"/>
          <p:cNvSpPr/>
          <p:nvPr/>
        </p:nvSpPr>
        <p:spPr>
          <a:xfrm>
            <a:off x="11300326" y="400271"/>
            <a:ext cx="1337805"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3400" b="1">
                <a:solidFill>
                  <a:srgbClr val="0433FF"/>
                </a:solidFill>
                <a:latin typeface="Helvetica"/>
                <a:ea typeface="Helvetica"/>
                <a:cs typeface="Helvetica"/>
                <a:sym typeface="Helvetica"/>
              </a:defRPr>
            </a:lvl1pPr>
          </a:lstStyle>
          <a:p>
            <a:pPr lvl="0">
              <a:defRPr sz="1800" b="0">
                <a:solidFill>
                  <a:srgbClr val="000000"/>
                </a:solidFill>
              </a:defRPr>
            </a:pPr>
            <a:r>
              <a:rPr sz="3400" b="1">
                <a:solidFill>
                  <a:srgbClr val="0433FF"/>
                </a:solidFill>
              </a:rPr>
              <a:t>2HDM</a:t>
            </a:r>
          </a:p>
        </p:txBody>
      </p:sp>
      <p:sp>
        <p:nvSpPr>
          <p:cNvPr id="1265" name="Shape 1265"/>
          <p:cNvSpPr/>
          <p:nvPr/>
        </p:nvSpPr>
        <p:spPr>
          <a:xfrm>
            <a:off x="8279770" y="8605067"/>
            <a:ext cx="1986363" cy="50855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830862">
              <a:defRPr sz="2200" b="1">
                <a:latin typeface="Helvetica Neue"/>
                <a:ea typeface="Helvetica Neue"/>
                <a:cs typeface="Helvetica Neue"/>
                <a:sym typeface="Helvetica Neue"/>
              </a:defRPr>
            </a:lvl1pPr>
          </a:lstStyle>
          <a:p>
            <a:pPr lvl="0">
              <a:defRPr sz="1800" b="0"/>
            </a:pPr>
            <a:r>
              <a:rPr sz="2200" b="1"/>
              <a:t>ILC TDR</a:t>
            </a:r>
          </a:p>
        </p:txBody>
      </p:sp>
      <p:sp>
        <p:nvSpPr>
          <p:cNvPr id="1266" name="Shape 1266"/>
          <p:cNvSpPr/>
          <p:nvPr/>
        </p:nvSpPr>
        <p:spPr>
          <a:xfrm>
            <a:off x="969182" y="4556259"/>
            <a:ext cx="649243" cy="62540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lstStyle/>
          <a:p>
            <a:pPr lvl="0" defTabSz="830862">
              <a:defRPr sz="1800"/>
            </a:pPr>
            <a:r>
              <a:rPr sz="3400" b="1">
                <a:latin typeface="Helvetica Neue"/>
                <a:ea typeface="Helvetica Neue"/>
                <a:cs typeface="Helvetica Neue"/>
                <a:sym typeface="Helvetica Neue"/>
              </a:rPr>
              <a:t>K</a:t>
            </a:r>
            <a:r>
              <a:rPr sz="3400" b="1" baseline="-5999">
                <a:latin typeface="Helvetica Neue"/>
                <a:ea typeface="Helvetica Neue"/>
                <a:cs typeface="Helvetica Neue"/>
                <a:sym typeface="Helvetica Neue"/>
              </a:rPr>
              <a:t>b</a:t>
            </a:r>
          </a:p>
        </p:txBody>
      </p:sp>
      <p:sp>
        <p:nvSpPr>
          <p:cNvPr id="1267" name="Shape 1267"/>
          <p:cNvSpPr/>
          <p:nvPr/>
        </p:nvSpPr>
        <p:spPr>
          <a:xfrm>
            <a:off x="4697593" y="1079410"/>
            <a:ext cx="3928605"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400" b="1">
                <a:solidFill>
                  <a:srgbClr val="0433FF"/>
                </a:solidFill>
                <a:latin typeface="Helvetica"/>
                <a:ea typeface="Helvetica"/>
                <a:cs typeface="Helvetica"/>
                <a:sym typeface="Helvetica"/>
              </a:defRPr>
            </a:lvl1pPr>
          </a:lstStyle>
          <a:p>
            <a:pPr lvl="0">
              <a:defRPr sz="1800" b="0">
                <a:solidFill>
                  <a:srgbClr val="000000"/>
                </a:solidFill>
              </a:defRPr>
            </a:pPr>
            <a:r>
              <a:rPr sz="3400" b="1">
                <a:solidFill>
                  <a:srgbClr val="0433FF"/>
                </a:solidFill>
              </a:rPr>
              <a:t>Multiplet Structure</a:t>
            </a:r>
          </a:p>
        </p:txBody>
      </p:sp>
      <p:pic>
        <p:nvPicPr>
          <p:cNvPr id="1268" name="droppedImage.png"/>
          <p:cNvPicPr/>
          <p:nvPr/>
        </p:nvPicPr>
        <p:blipFill>
          <a:blip r:embed="rId3">
            <a:extLst/>
          </a:blip>
          <a:stretch>
            <a:fillRect/>
          </a:stretch>
        </p:blipFill>
        <p:spPr>
          <a:xfrm>
            <a:off x="8126228" y="1852873"/>
            <a:ext cx="4873118" cy="1294216"/>
          </a:xfrm>
          <a:prstGeom prst="rect">
            <a:avLst/>
          </a:prstGeom>
          <a:ln w="12700">
            <a:miter lim="400000"/>
          </a:ln>
        </p:spPr>
      </p:pic>
      <p:sp>
        <p:nvSpPr>
          <p:cNvPr id="1269" name="Shape 1269"/>
          <p:cNvSpPr/>
          <p:nvPr/>
        </p:nvSpPr>
        <p:spPr>
          <a:xfrm>
            <a:off x="1937001" y="6109734"/>
            <a:ext cx="1099256" cy="490492"/>
          </a:xfrm>
          <a:prstGeom prst="rect">
            <a:avLst/>
          </a:prstGeom>
          <a:ln w="12700">
            <a:solidFill/>
            <a:miter lim="400000"/>
          </a:ln>
        </p:spPr>
        <p:txBody>
          <a:bodyPr lIns="0" tIns="0" rIns="0" bIns="0" anchor="ctr"/>
          <a:lstStyle/>
          <a:p>
            <a:pPr lvl="0" defTabSz="830862">
              <a:defRPr sz="2200">
                <a:solidFill>
                  <a:srgbClr val="FFFFFF"/>
                </a:solidFill>
              </a:defRPr>
            </a:pPr>
            <a:endParaRPr/>
          </a:p>
        </p:txBody>
      </p:sp>
      <p:sp>
        <p:nvSpPr>
          <p:cNvPr id="1270" name="Shape 1270"/>
          <p:cNvSpPr/>
          <p:nvPr/>
        </p:nvSpPr>
        <p:spPr>
          <a:xfrm>
            <a:off x="6666932" y="7113994"/>
            <a:ext cx="1329903" cy="490492"/>
          </a:xfrm>
          <a:prstGeom prst="rect">
            <a:avLst/>
          </a:prstGeom>
          <a:ln w="12700">
            <a:solidFill/>
            <a:miter lim="400000"/>
          </a:ln>
        </p:spPr>
        <p:txBody>
          <a:bodyPr lIns="0" tIns="0" rIns="0" bIns="0" anchor="ctr"/>
          <a:lstStyle/>
          <a:p>
            <a:pPr lvl="0" defTabSz="830862">
              <a:defRPr sz="2200">
                <a:solidFill>
                  <a:srgbClr val="FFFFFF"/>
                </a:solidFill>
              </a:defRPr>
            </a:pPr>
            <a:endParaRPr/>
          </a:p>
        </p:txBody>
      </p:sp>
      <p:sp>
        <p:nvSpPr>
          <p:cNvPr id="1271" name="Shape 1271"/>
          <p:cNvSpPr/>
          <p:nvPr/>
        </p:nvSpPr>
        <p:spPr>
          <a:xfrm>
            <a:off x="2104415" y="2930783"/>
            <a:ext cx="1329902" cy="490492"/>
          </a:xfrm>
          <a:prstGeom prst="rect">
            <a:avLst/>
          </a:prstGeom>
          <a:ln w="12700">
            <a:solidFill/>
            <a:miter lim="400000"/>
          </a:ln>
        </p:spPr>
        <p:txBody>
          <a:bodyPr lIns="0" tIns="0" rIns="0" bIns="0" anchor="ctr"/>
          <a:lstStyle/>
          <a:p>
            <a:pPr lvl="0" defTabSz="830862">
              <a:defRPr sz="2200">
                <a:solidFill>
                  <a:srgbClr val="FFFFFF"/>
                </a:solidFill>
              </a:defRPr>
            </a:pPr>
            <a:endParaRPr/>
          </a:p>
        </p:txBody>
      </p:sp>
      <p:sp>
        <p:nvSpPr>
          <p:cNvPr id="1272" name="Shape 1272"/>
          <p:cNvSpPr/>
          <p:nvPr/>
        </p:nvSpPr>
        <p:spPr>
          <a:xfrm>
            <a:off x="6612745" y="3790545"/>
            <a:ext cx="1329903" cy="490492"/>
          </a:xfrm>
          <a:prstGeom prst="rect">
            <a:avLst/>
          </a:prstGeom>
          <a:ln w="12700">
            <a:solidFill/>
            <a:miter lim="400000"/>
          </a:ln>
        </p:spPr>
        <p:txBody>
          <a:bodyPr lIns="0" tIns="0" rIns="0" bIns="0" anchor="ctr"/>
          <a:lstStyle/>
          <a:p>
            <a:pPr lvl="0" defTabSz="830862">
              <a:defRPr sz="2200">
                <a:solidFill>
                  <a:srgbClr val="FFFFFF"/>
                </a:solidFill>
              </a:defRPr>
            </a:pPr>
            <a:endParaRPr/>
          </a:p>
        </p:txBody>
      </p:sp>
      <p:sp>
        <p:nvSpPr>
          <p:cNvPr id="1273" name="Shape 1273"/>
          <p:cNvSpPr/>
          <p:nvPr/>
        </p:nvSpPr>
        <p:spPr>
          <a:xfrm>
            <a:off x="8318104" y="3173008"/>
            <a:ext cx="4710580" cy="708807"/>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nchor="ctr"/>
          <a:lstStyle/>
          <a:p>
            <a:pPr lvl="0" defTabSz="830862">
              <a:defRPr sz="1800"/>
            </a:pPr>
            <a:r>
              <a:rPr sz="1600" b="1">
                <a:latin typeface="Helvetica Neue"/>
                <a:ea typeface="Helvetica Neue"/>
                <a:cs typeface="Helvetica Neue"/>
                <a:sym typeface="Helvetica Neue"/>
              </a:rPr>
              <a:t>4 Possible Z</a:t>
            </a:r>
            <a:r>
              <a:rPr sz="1600" b="1" baseline="-5999">
                <a:latin typeface="Helvetica Neue"/>
                <a:ea typeface="Helvetica Neue"/>
                <a:cs typeface="Helvetica Neue"/>
                <a:sym typeface="Helvetica Neue"/>
              </a:rPr>
              <a:t>2</a:t>
            </a:r>
            <a:r>
              <a:rPr sz="1600" b="1">
                <a:latin typeface="Helvetica Neue"/>
                <a:ea typeface="Helvetica Neue"/>
                <a:cs typeface="Helvetica Neue"/>
                <a:sym typeface="Helvetica Neue"/>
              </a:rPr>
              <a:t> Charge Assignments </a:t>
            </a:r>
          </a:p>
          <a:p>
            <a:pPr lvl="0" defTabSz="830862">
              <a:defRPr sz="1800"/>
            </a:pPr>
            <a:r>
              <a:rPr sz="1600" b="1">
                <a:latin typeface="Helvetica Neue"/>
                <a:ea typeface="Helvetica Neue"/>
                <a:cs typeface="Helvetica Neue"/>
                <a:sym typeface="Helvetica Neue"/>
              </a:rPr>
              <a:t>that forbids tree-level Higgs-induced FCNC</a:t>
            </a:r>
          </a:p>
        </p:txBody>
      </p:sp>
      <p:sp>
        <p:nvSpPr>
          <p:cNvPr id="1274" name="Shape 1274"/>
          <p:cNvSpPr/>
          <p:nvPr/>
        </p:nvSpPr>
        <p:spPr>
          <a:xfrm>
            <a:off x="8484898" y="4122083"/>
            <a:ext cx="4155780" cy="708808"/>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nchor="ctr"/>
          <a:lstStyle/>
          <a:p>
            <a:pPr lvl="0" defTabSz="830862">
              <a:defRPr sz="1800"/>
            </a:pPr>
            <a:r>
              <a:rPr sz="2400" b="1">
                <a:latin typeface="Helvetica Neue"/>
                <a:ea typeface="Helvetica Neue"/>
                <a:cs typeface="Helvetica Neue"/>
                <a:sym typeface="Helvetica Neue"/>
              </a:rPr>
              <a:t>K</a:t>
            </a:r>
            <a:r>
              <a:rPr sz="2400" b="1" baseline="-5999">
                <a:latin typeface="Helvetica Neue"/>
                <a:ea typeface="Helvetica Neue"/>
                <a:cs typeface="Helvetica Neue"/>
                <a:sym typeface="Helvetica Neue"/>
              </a:rPr>
              <a:t>V</a:t>
            </a:r>
            <a:r>
              <a:rPr sz="2400" b="1" baseline="31999">
                <a:latin typeface="Helvetica Neue"/>
                <a:ea typeface="Helvetica Neue"/>
                <a:cs typeface="Helvetica Neue"/>
                <a:sym typeface="Helvetica Neue"/>
              </a:rPr>
              <a:t>2</a:t>
            </a:r>
            <a:r>
              <a:rPr sz="2400" b="1">
                <a:latin typeface="Helvetica Neue"/>
                <a:ea typeface="Helvetica Neue"/>
                <a:cs typeface="Helvetica Neue"/>
                <a:sym typeface="Helvetica Neue"/>
              </a:rPr>
              <a:t> = sin(β-α)</a:t>
            </a:r>
            <a:r>
              <a:rPr sz="2400" b="1" baseline="31999">
                <a:latin typeface="Helvetica Neue"/>
                <a:ea typeface="Helvetica Neue"/>
                <a:cs typeface="Helvetica Neue"/>
                <a:sym typeface="Helvetica Neue"/>
              </a:rPr>
              <a:t>2 </a:t>
            </a:r>
            <a:r>
              <a:rPr sz="2400" b="1">
                <a:latin typeface="Helvetica Neue"/>
                <a:ea typeface="Helvetica Neue"/>
                <a:cs typeface="Helvetica Neue"/>
                <a:sym typeface="Helvetica Neue"/>
              </a:rPr>
              <a:t>=1 ⇔ SM</a:t>
            </a:r>
          </a:p>
        </p:txBody>
      </p:sp>
      <p:sp>
        <p:nvSpPr>
          <p:cNvPr id="1275" name="Shape 1275"/>
          <p:cNvSpPr/>
          <p:nvPr/>
        </p:nvSpPr>
        <p:spPr>
          <a:xfrm>
            <a:off x="8862557" y="5147725"/>
            <a:ext cx="3621675" cy="196728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sz="2400" i="1">
                <a:latin typeface="Helvetica Neue"/>
                <a:ea typeface="Helvetica Neue"/>
                <a:cs typeface="Helvetica Neue"/>
                <a:sym typeface="Helvetica Neue"/>
              </a:rPr>
              <a:t>Given a deviation of the Higgs to Z coupling:</a:t>
            </a:r>
            <a:r>
              <a:rPr sz="2400" b="1" i="1">
                <a:solidFill>
                  <a:srgbClr val="0433FF"/>
                </a:solidFill>
                <a:latin typeface="Helvetica Neue"/>
                <a:ea typeface="Helvetica Neue"/>
                <a:cs typeface="Helvetica Neue"/>
                <a:sym typeface="Helvetica Neue"/>
              </a:rPr>
              <a:t> ΔK</a:t>
            </a:r>
            <a:r>
              <a:rPr sz="2400" b="1" i="1" baseline="-5999">
                <a:solidFill>
                  <a:srgbClr val="0433FF"/>
                </a:solidFill>
                <a:latin typeface="Helvetica Neue"/>
                <a:ea typeface="Helvetica Neue"/>
                <a:cs typeface="Helvetica Neue"/>
                <a:sym typeface="Helvetica Neue"/>
              </a:rPr>
              <a:t>v</a:t>
            </a:r>
            <a:r>
              <a:rPr sz="2400" b="1" i="1" baseline="31999">
                <a:solidFill>
                  <a:srgbClr val="0433FF"/>
                </a:solidFill>
                <a:latin typeface="Helvetica Neue"/>
                <a:ea typeface="Helvetica Neue"/>
                <a:cs typeface="Helvetica Neue"/>
                <a:sym typeface="Helvetica Neue"/>
              </a:rPr>
              <a:t>2</a:t>
            </a:r>
            <a:r>
              <a:rPr sz="2400" b="1" i="1">
                <a:solidFill>
                  <a:srgbClr val="0433FF"/>
                </a:solidFill>
                <a:latin typeface="Helvetica Neue"/>
                <a:ea typeface="Helvetica Neue"/>
                <a:cs typeface="Helvetica Neue"/>
                <a:sym typeface="Helvetica Neue"/>
              </a:rPr>
              <a:t> = 1-K</a:t>
            </a:r>
            <a:r>
              <a:rPr sz="2400" b="1" i="1" baseline="-5999">
                <a:solidFill>
                  <a:srgbClr val="0433FF"/>
                </a:solidFill>
                <a:latin typeface="Helvetica Neue"/>
                <a:ea typeface="Helvetica Neue"/>
                <a:cs typeface="Helvetica Neue"/>
                <a:sym typeface="Helvetica Neue"/>
              </a:rPr>
              <a:t>v</a:t>
            </a:r>
            <a:r>
              <a:rPr sz="2400" b="1" i="1" baseline="31999">
                <a:solidFill>
                  <a:srgbClr val="0433FF"/>
                </a:solidFill>
                <a:latin typeface="Helvetica Neue"/>
                <a:ea typeface="Helvetica Neue"/>
                <a:cs typeface="Helvetica Neue"/>
                <a:sym typeface="Helvetica Neue"/>
              </a:rPr>
              <a:t>2</a:t>
            </a:r>
            <a:r>
              <a:rPr sz="2400" b="1" i="1">
                <a:solidFill>
                  <a:srgbClr val="0433FF"/>
                </a:solidFill>
                <a:latin typeface="Helvetica Neue"/>
                <a:ea typeface="Helvetica Neue"/>
                <a:cs typeface="Helvetica Neue"/>
                <a:sym typeface="Helvetica Neue"/>
              </a:rPr>
              <a:t> = 0.01 </a:t>
            </a:r>
            <a:r>
              <a:rPr sz="2400" i="1">
                <a:latin typeface="Helvetica Neue"/>
                <a:ea typeface="Helvetica Neue"/>
                <a:cs typeface="Helvetica Neue"/>
                <a:sym typeface="Helvetica Neue"/>
              </a:rPr>
              <a:t>we will be able to </a:t>
            </a:r>
            <a:r>
              <a:rPr sz="2400" b="1" i="1">
                <a:solidFill>
                  <a:srgbClr val="0433FF"/>
                </a:solidFill>
                <a:latin typeface="Helvetica Neue"/>
                <a:ea typeface="Helvetica Neue"/>
                <a:cs typeface="Helvetica Neue"/>
                <a:sym typeface="Helvetica Neue"/>
              </a:rPr>
              <a:t>discriminate the 4 models!</a:t>
            </a:r>
          </a:p>
        </p:txBody>
      </p:sp>
      <p:sp>
        <p:nvSpPr>
          <p:cNvPr id="1276" name="Shape 1276"/>
          <p:cNvSpPr/>
          <p:nvPr/>
        </p:nvSpPr>
        <p:spPr>
          <a:xfrm>
            <a:off x="8838675" y="7309373"/>
            <a:ext cx="3114639" cy="1011315"/>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nchor="ctr"/>
          <a:lstStyle/>
          <a:p>
            <a:pPr lvl="0" defTabSz="830862">
              <a:defRPr sz="1800"/>
            </a:pPr>
            <a:r>
              <a:rPr sz="1600">
                <a:latin typeface="Helvetica Neue"/>
                <a:ea typeface="Helvetica Neue"/>
                <a:cs typeface="Helvetica Neue"/>
                <a:sym typeface="Helvetica Neue"/>
              </a:rPr>
              <a:t>Model-dependent</a:t>
            </a:r>
          </a:p>
          <a:p>
            <a:pPr lvl="0" defTabSz="830862">
              <a:defRPr sz="1800"/>
            </a:pPr>
            <a:r>
              <a:rPr sz="1600">
                <a:latin typeface="Helvetica Neue"/>
                <a:ea typeface="Helvetica Neue"/>
                <a:cs typeface="Helvetica Neue"/>
                <a:sym typeface="Helvetica Neue"/>
              </a:rPr>
              <a:t>7-parameter fit</a:t>
            </a:r>
          </a:p>
          <a:p>
            <a:pPr lvl="0" defTabSz="830862">
              <a:defRPr sz="1800"/>
            </a:pPr>
            <a:r>
              <a:rPr sz="1600">
                <a:latin typeface="Helvetica Neue"/>
                <a:ea typeface="Helvetica Neue"/>
                <a:cs typeface="Helvetica Neue"/>
                <a:sym typeface="Helvetica Neue"/>
              </a:rPr>
              <a:t>ILC: Baseline lumi.</a:t>
            </a:r>
          </a:p>
        </p:txBody>
      </p:sp>
      <p:sp>
        <p:nvSpPr>
          <p:cNvPr id="1277" name="Shape 1277"/>
          <p:cNvSpPr/>
          <p:nvPr/>
        </p:nvSpPr>
        <p:spPr>
          <a:xfrm>
            <a:off x="8702799" y="9299544"/>
            <a:ext cx="3621674" cy="14849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30862">
              <a:lnSpc>
                <a:spcPct val="110000"/>
              </a:lnSpc>
              <a:spcBef>
                <a:spcPts val="800"/>
              </a:spcBef>
              <a:buClr>
                <a:srgbClr val="FFFED5"/>
              </a:buClr>
              <a:buFont typeface="Tahoma"/>
              <a:tabLst>
                <a:tab pos="825500" algn="l"/>
                <a:tab pos="1117600" algn="l"/>
              </a:tabLst>
              <a:defRPr sz="1100">
                <a:uFill>
                  <a:solidFill/>
                </a:uFill>
                <a:latin typeface="Helvetica Neue"/>
                <a:ea typeface="Helvetica Neue"/>
                <a:cs typeface="Helvetica Neue"/>
                <a:sym typeface="Helvetica Neue"/>
              </a:defRPr>
            </a:lvl1pPr>
          </a:lstStyle>
          <a:p>
            <a:pPr lvl="0">
              <a:defRPr sz="1800">
                <a:uFillTx/>
              </a:defRPr>
            </a:pPr>
            <a:r>
              <a:rPr sz="1100">
                <a:uFill>
                  <a:solidFill/>
                </a:uFill>
              </a:rPr>
              <a:t>Kanemura et al (arXiv: 1406.3294)</a:t>
            </a:r>
          </a:p>
        </p:txBody>
      </p:sp>
    </p:spTree>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79" name="Shape 1279"/>
          <p:cNvSpPr>
            <a:spLocks noGrp="1"/>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43</a:t>
            </a:fld>
            <a:endParaRPr sz="1400"/>
          </a:p>
        </p:txBody>
      </p:sp>
      <p:pic>
        <p:nvPicPr>
          <p:cNvPr id="1280" name="droppedImage.png"/>
          <p:cNvPicPr/>
          <p:nvPr/>
        </p:nvPicPr>
        <p:blipFill>
          <a:blip r:embed="rId2">
            <a:extLst/>
          </a:blip>
          <a:stretch>
            <a:fillRect/>
          </a:stretch>
        </p:blipFill>
        <p:spPr>
          <a:xfrm>
            <a:off x="-50800" y="1003300"/>
            <a:ext cx="10289181" cy="8661400"/>
          </a:xfrm>
          <a:prstGeom prst="rect">
            <a:avLst/>
          </a:prstGeom>
          <a:ln w="12700">
            <a:miter lim="400000"/>
          </a:ln>
        </p:spPr>
      </p:pic>
      <p:sp>
        <p:nvSpPr>
          <p:cNvPr id="1281" name="Shape 1281"/>
          <p:cNvSpPr/>
          <p:nvPr/>
        </p:nvSpPr>
        <p:spPr>
          <a:xfrm>
            <a:off x="7988300" y="8633552"/>
            <a:ext cx="4826000"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nSpc>
                <a:spcPct val="110000"/>
              </a:lnSpc>
              <a:spcBef>
                <a:spcPts val="800"/>
              </a:spcBef>
              <a:buClr>
                <a:srgbClr val="FFFED5"/>
              </a:buClr>
              <a:buFont typeface="Tahoma"/>
              <a:tabLst>
                <a:tab pos="965200" algn="l"/>
                <a:tab pos="1295400" algn="l"/>
              </a:tabLst>
              <a:defRPr sz="1400">
                <a:uFill>
                  <a:solidFill/>
                </a:uFill>
                <a:latin typeface="Helvetica Neue"/>
                <a:ea typeface="Helvetica Neue"/>
                <a:cs typeface="Helvetica Neue"/>
                <a:sym typeface="Helvetica Neue"/>
              </a:defRPr>
            </a:lvl1pPr>
          </a:lstStyle>
          <a:p>
            <a:pPr lvl="0">
              <a:defRPr sz="1800">
                <a:uFillTx/>
              </a:defRPr>
            </a:pPr>
            <a:r>
              <a:rPr sz="1400">
                <a:uFill>
                  <a:solidFill/>
                </a:uFill>
              </a:rPr>
              <a:t>Snowmass ILC Higgs White Paper (arXiv: 1310.0763)</a:t>
            </a:r>
          </a:p>
        </p:txBody>
      </p:sp>
      <p:sp>
        <p:nvSpPr>
          <p:cNvPr id="1282" name="Shape 1282"/>
          <p:cNvSpPr/>
          <p:nvPr/>
        </p:nvSpPr>
        <p:spPr>
          <a:xfrm>
            <a:off x="4123692" y="908271"/>
            <a:ext cx="4757416"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3400" b="1">
                <a:solidFill>
                  <a:srgbClr val="0433FF"/>
                </a:solidFill>
                <a:latin typeface="Helvetica"/>
                <a:ea typeface="Helvetica"/>
                <a:cs typeface="Helvetica"/>
                <a:sym typeface="Helvetica"/>
              </a:defRPr>
            </a:lvl1pPr>
          </a:lstStyle>
          <a:p>
            <a:pPr lvl="0">
              <a:defRPr sz="1800" b="0">
                <a:solidFill>
                  <a:srgbClr val="000000"/>
                </a:solidFill>
              </a:defRPr>
            </a:pPr>
            <a:r>
              <a:rPr sz="3400" b="1">
                <a:solidFill>
                  <a:srgbClr val="0433FF"/>
                </a:solidFill>
              </a:rPr>
              <a:t>Other ρ=1 possibilities</a:t>
            </a:r>
          </a:p>
        </p:txBody>
      </p:sp>
      <p:sp>
        <p:nvSpPr>
          <p:cNvPr id="1283" name="Shape 1283"/>
          <p:cNvSpPr/>
          <p:nvPr/>
        </p:nvSpPr>
        <p:spPr>
          <a:xfrm>
            <a:off x="4538098" y="253910"/>
            <a:ext cx="3928604"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400" b="1">
                <a:solidFill>
                  <a:srgbClr val="0433FF"/>
                </a:solidFill>
                <a:latin typeface="Helvetica"/>
                <a:ea typeface="Helvetica"/>
                <a:cs typeface="Helvetica"/>
                <a:sym typeface="Helvetica"/>
              </a:defRPr>
            </a:lvl1pPr>
          </a:lstStyle>
          <a:p>
            <a:pPr lvl="0">
              <a:defRPr sz="1800" b="0">
                <a:solidFill>
                  <a:srgbClr val="000000"/>
                </a:solidFill>
              </a:defRPr>
            </a:pPr>
            <a:r>
              <a:rPr sz="3400" b="1">
                <a:solidFill>
                  <a:srgbClr val="0433FF"/>
                </a:solidFill>
              </a:rPr>
              <a:t>Multiplet Structure</a:t>
            </a:r>
          </a:p>
        </p:txBody>
      </p:sp>
      <p:sp>
        <p:nvSpPr>
          <p:cNvPr id="1284" name="Shape 1284"/>
          <p:cNvSpPr/>
          <p:nvPr/>
        </p:nvSpPr>
        <p:spPr>
          <a:xfrm>
            <a:off x="8531726" y="2025871"/>
            <a:ext cx="846759"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3400" b="1">
                <a:solidFill>
                  <a:srgbClr val="0433FF"/>
                </a:solidFill>
                <a:latin typeface="Helvetica"/>
                <a:ea typeface="Helvetica"/>
                <a:cs typeface="Helvetica"/>
                <a:sym typeface="Helvetica"/>
              </a:defRPr>
            </a:lvl1pPr>
          </a:lstStyle>
          <a:p>
            <a:pPr lvl="0">
              <a:defRPr sz="1800" b="0">
                <a:solidFill>
                  <a:srgbClr val="000000"/>
                </a:solidFill>
              </a:defRPr>
            </a:pPr>
            <a:r>
              <a:rPr sz="3400" b="1">
                <a:solidFill>
                  <a:srgbClr val="0433FF"/>
                </a:solidFill>
              </a:rPr>
              <a:t>2+7</a:t>
            </a:r>
          </a:p>
        </p:txBody>
      </p:sp>
      <p:sp>
        <p:nvSpPr>
          <p:cNvPr id="1285" name="Shape 1285"/>
          <p:cNvSpPr/>
          <p:nvPr/>
        </p:nvSpPr>
        <p:spPr>
          <a:xfrm>
            <a:off x="4023226" y="6102571"/>
            <a:ext cx="846759"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3400" b="1">
                <a:solidFill>
                  <a:srgbClr val="0433FF"/>
                </a:solidFill>
                <a:latin typeface="Helvetica"/>
                <a:ea typeface="Helvetica"/>
                <a:cs typeface="Helvetica"/>
                <a:sym typeface="Helvetica"/>
              </a:defRPr>
            </a:lvl1pPr>
          </a:lstStyle>
          <a:p>
            <a:pPr lvl="0">
              <a:defRPr sz="1800" b="0">
                <a:solidFill>
                  <a:srgbClr val="000000"/>
                </a:solidFill>
              </a:defRPr>
            </a:pPr>
            <a:r>
              <a:rPr sz="3400" b="1">
                <a:solidFill>
                  <a:srgbClr val="0433FF"/>
                </a:solidFill>
              </a:rPr>
              <a:t>2+1</a:t>
            </a:r>
          </a:p>
        </p:txBody>
      </p:sp>
      <p:sp>
        <p:nvSpPr>
          <p:cNvPr id="1286" name="Shape 1286"/>
          <p:cNvSpPr/>
          <p:nvPr/>
        </p:nvSpPr>
        <p:spPr>
          <a:xfrm>
            <a:off x="8976226" y="6991571"/>
            <a:ext cx="846759"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3400" b="1">
                <a:solidFill>
                  <a:srgbClr val="0433FF"/>
                </a:solidFill>
                <a:latin typeface="Helvetica"/>
                <a:ea typeface="Helvetica"/>
                <a:cs typeface="Helvetica"/>
                <a:sym typeface="Helvetica"/>
              </a:defRPr>
            </a:lvl1pPr>
          </a:lstStyle>
          <a:p>
            <a:pPr lvl="0">
              <a:defRPr sz="1800" b="0">
                <a:solidFill>
                  <a:srgbClr val="000000"/>
                </a:solidFill>
              </a:defRPr>
            </a:pPr>
            <a:r>
              <a:rPr sz="3400" b="1">
                <a:solidFill>
                  <a:srgbClr val="0433FF"/>
                </a:solidFill>
              </a:rPr>
              <a:t>2+3</a:t>
            </a:r>
          </a:p>
        </p:txBody>
      </p:sp>
      <p:sp>
        <p:nvSpPr>
          <p:cNvPr id="1287" name="Shape 1287"/>
          <p:cNvSpPr/>
          <p:nvPr/>
        </p:nvSpPr>
        <p:spPr>
          <a:xfrm>
            <a:off x="8306042" y="8892616"/>
            <a:ext cx="3621675" cy="19822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30862">
              <a:lnSpc>
                <a:spcPct val="110000"/>
              </a:lnSpc>
              <a:spcBef>
                <a:spcPts val="800"/>
              </a:spcBef>
              <a:buClr>
                <a:srgbClr val="FFFED5"/>
              </a:buClr>
              <a:buFont typeface="Tahoma"/>
              <a:tabLst>
                <a:tab pos="825500" algn="l"/>
                <a:tab pos="1117600" algn="l"/>
              </a:tabLst>
              <a:defRPr sz="1400">
                <a:uFill>
                  <a:solidFill/>
                </a:uFill>
                <a:latin typeface="Helvetica Neue"/>
                <a:ea typeface="Helvetica Neue"/>
                <a:cs typeface="Helvetica Neue"/>
                <a:sym typeface="Helvetica Neue"/>
              </a:defRPr>
            </a:lvl1pPr>
          </a:lstStyle>
          <a:p>
            <a:pPr lvl="0">
              <a:defRPr sz="1800">
                <a:uFillTx/>
              </a:defRPr>
            </a:pPr>
            <a:r>
              <a:rPr sz="1400">
                <a:uFill>
                  <a:solidFill/>
                </a:uFill>
              </a:rPr>
              <a:t>Kanemura et al (arXiv: 1406.3294)</a:t>
            </a:r>
          </a:p>
        </p:txBody>
      </p:sp>
    </p:spTree>
  </p:cSld>
  <p:clrMapOvr>
    <a:masterClrMapping/>
  </p:clrMapOvr>
  <p:transition xmlns:p14="http://schemas.microsoft.com/office/powerpoint/2010/mai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3" name="pasted-image.pdf"/>
          <p:cNvPicPr/>
          <p:nvPr/>
        </p:nvPicPr>
        <p:blipFill>
          <a:blip r:embed="rId2">
            <a:extLst/>
          </a:blip>
          <a:stretch>
            <a:fillRect/>
          </a:stretch>
        </p:blipFill>
        <p:spPr>
          <a:xfrm>
            <a:off x="1448223" y="3487130"/>
            <a:ext cx="6252050" cy="6159252"/>
          </a:xfrm>
          <a:prstGeom prst="rect">
            <a:avLst/>
          </a:prstGeom>
          <a:ln w="12700">
            <a:miter lim="400000"/>
          </a:ln>
        </p:spPr>
      </p:pic>
      <p:sp>
        <p:nvSpPr>
          <p:cNvPr id="1304" name="Shape 1304"/>
          <p:cNvSpPr>
            <a:spLocks noGrp="1"/>
          </p:cNvSpPr>
          <p:nvPr>
            <p:ph type="title"/>
          </p:nvPr>
        </p:nvSpPr>
        <p:spPr>
          <a:xfrm>
            <a:off x="-1" y="1"/>
            <a:ext cx="13004803" cy="800907"/>
          </a:xfrm>
          <a:prstGeom prst="rect">
            <a:avLst/>
          </a:prstGeom>
        </p:spPr>
        <p:txBody>
          <a:bodyPr>
            <a:normAutofit fontScale="90000"/>
          </a:bodyPr>
          <a:lstStyle>
            <a:lvl1pPr defTabSz="425195">
              <a:defRPr sz="4650" i="1"/>
            </a:lvl1pPr>
          </a:lstStyle>
          <a:p>
            <a:pPr lvl="0">
              <a:defRPr sz="1800" b="0" i="0">
                <a:solidFill>
                  <a:srgbClr val="000000"/>
                </a:solidFill>
              </a:defRPr>
            </a:pPr>
            <a:r>
              <a:rPr sz="4650" b="1" i="1">
                <a:solidFill>
                  <a:srgbClr val="000090"/>
                </a:solidFill>
              </a:rPr>
              <a:t>Composite Higgs: Reach</a:t>
            </a:r>
          </a:p>
        </p:txBody>
      </p:sp>
      <p:sp>
        <p:nvSpPr>
          <p:cNvPr id="1305" name="Shape 1305"/>
          <p:cNvSpPr/>
          <p:nvPr/>
        </p:nvSpPr>
        <p:spPr>
          <a:xfrm>
            <a:off x="8971509" y="6998938"/>
            <a:ext cx="3640508" cy="64849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3600" b="1">
                <a:solidFill>
                  <a:srgbClr val="008000"/>
                </a:solidFill>
                <a:latin typeface="Arial"/>
                <a:ea typeface="Arial"/>
                <a:cs typeface="Arial"/>
                <a:sym typeface="Arial"/>
              </a:rPr>
              <a:t>ILC </a:t>
            </a:r>
            <a:r>
              <a:rPr sz="2400" b="1">
                <a:solidFill>
                  <a:srgbClr val="008000"/>
                </a:solidFill>
                <a:latin typeface="Arial"/>
                <a:ea typeface="Arial"/>
                <a:cs typeface="Arial"/>
                <a:sym typeface="Arial"/>
              </a:rPr>
              <a:t>(250+500 LumiUP)</a:t>
            </a:r>
          </a:p>
        </p:txBody>
      </p:sp>
      <p:sp>
        <p:nvSpPr>
          <p:cNvPr id="1306" name="Shape 1306"/>
          <p:cNvSpPr/>
          <p:nvPr/>
        </p:nvSpPr>
        <p:spPr>
          <a:xfrm>
            <a:off x="870270" y="925624"/>
            <a:ext cx="11444677" cy="161266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a:bodyPr>
          <a:lstStyle/>
          <a:p>
            <a:pPr lvl="0" algn="l" defTabSz="420623">
              <a:lnSpc>
                <a:spcPct val="80000"/>
              </a:lnSpc>
              <a:spcBef>
                <a:spcPts val="300"/>
              </a:spcBef>
              <a:defRPr sz="1800"/>
            </a:pPr>
            <a:r>
              <a:rPr sz="2576">
                <a:latin typeface="Arial"/>
                <a:ea typeface="Arial"/>
                <a:cs typeface="Arial"/>
                <a:sym typeface="Arial"/>
              </a:rPr>
              <a:t>Complementary approaches to probe composite Higgs models</a:t>
            </a:r>
            <a:endParaRPr sz="2576">
              <a:solidFill>
                <a:srgbClr val="4A452A"/>
              </a:solidFill>
              <a:latin typeface="Arial"/>
              <a:ea typeface="Arial"/>
              <a:cs typeface="Arial"/>
              <a:sym typeface="Arial"/>
            </a:endParaRPr>
          </a:p>
          <a:p>
            <a:pPr marL="368046" lvl="0" indent="-368046" algn="l" defTabSz="420623">
              <a:lnSpc>
                <a:spcPct val="80000"/>
              </a:lnSpc>
              <a:spcBef>
                <a:spcPts val="300"/>
              </a:spcBef>
              <a:buClr>
                <a:srgbClr val="FF00FF"/>
              </a:buClr>
              <a:buSzPct val="100000"/>
              <a:buFont typeface="Arial"/>
              <a:buChar char="•"/>
              <a:defRPr sz="1800"/>
            </a:pPr>
            <a:r>
              <a:rPr sz="2576">
                <a:solidFill>
                  <a:srgbClr val="FF00FF"/>
                </a:solidFill>
                <a:latin typeface="Arial"/>
                <a:ea typeface="Arial"/>
                <a:cs typeface="Arial"/>
                <a:sym typeface="Arial"/>
              </a:rPr>
              <a:t>Direct search for heavy resonances at the LHC</a:t>
            </a:r>
          </a:p>
          <a:p>
            <a:pPr marL="368046" lvl="0" indent="-368046" algn="l" defTabSz="420623">
              <a:lnSpc>
                <a:spcPct val="80000"/>
              </a:lnSpc>
              <a:spcBef>
                <a:spcPts val="300"/>
              </a:spcBef>
              <a:buClr>
                <a:srgbClr val="008000"/>
              </a:buClr>
              <a:buSzPct val="100000"/>
              <a:buFont typeface="Arial"/>
              <a:buChar char="•"/>
              <a:defRPr sz="1800"/>
            </a:pPr>
            <a:r>
              <a:rPr sz="2576">
                <a:solidFill>
                  <a:srgbClr val="008000"/>
                </a:solidFill>
                <a:latin typeface="Arial"/>
                <a:ea typeface="Arial"/>
                <a:cs typeface="Arial"/>
                <a:sym typeface="Arial"/>
              </a:rPr>
              <a:t>Indirect search via Higgs couplings at the ILC</a:t>
            </a:r>
            <a:endParaRPr sz="2576">
              <a:solidFill>
                <a:srgbClr val="4A452A"/>
              </a:solidFill>
              <a:latin typeface="Arial"/>
              <a:ea typeface="Arial"/>
              <a:cs typeface="Arial"/>
              <a:sym typeface="Arial"/>
            </a:endParaRPr>
          </a:p>
          <a:p>
            <a:pPr lvl="0" algn="l" defTabSz="420623">
              <a:lnSpc>
                <a:spcPct val="80000"/>
              </a:lnSpc>
              <a:spcBef>
                <a:spcPts val="300"/>
              </a:spcBef>
              <a:defRPr sz="1800"/>
            </a:pPr>
            <a:r>
              <a:rPr sz="2576">
                <a:solidFill>
                  <a:srgbClr val="0000FF"/>
                </a:solidFill>
                <a:latin typeface="Arial"/>
                <a:ea typeface="Arial"/>
                <a:cs typeface="Arial"/>
                <a:sym typeface="Arial"/>
              </a:rPr>
              <a:t>Comparison depends on the coupling strength (g</a:t>
            </a:r>
            <a:r>
              <a:rPr sz="2576" baseline="-17801">
                <a:solidFill>
                  <a:srgbClr val="0000FF"/>
                </a:solidFill>
                <a:latin typeface="Arial"/>
                <a:ea typeface="Arial"/>
                <a:cs typeface="Arial"/>
                <a:sym typeface="Arial"/>
              </a:rPr>
              <a:t>*</a:t>
            </a:r>
            <a:r>
              <a:rPr sz="2576">
                <a:solidFill>
                  <a:srgbClr val="0000FF"/>
                </a:solidFill>
                <a:latin typeface="Arial"/>
                <a:ea typeface="Arial"/>
                <a:cs typeface="Arial"/>
                <a:sym typeface="Arial"/>
              </a:rPr>
              <a:t>)</a:t>
            </a:r>
          </a:p>
        </p:txBody>
      </p:sp>
      <p:sp>
        <p:nvSpPr>
          <p:cNvPr id="1307" name="Shape 1307"/>
          <p:cNvSpPr/>
          <p:nvPr/>
        </p:nvSpPr>
        <p:spPr>
          <a:xfrm flipH="1">
            <a:off x="1286217" y="3424293"/>
            <a:ext cx="1" cy="3495053"/>
          </a:xfrm>
          <a:prstGeom prst="line">
            <a:avLst/>
          </a:prstGeom>
          <a:ln w="88900">
            <a:solidFill>
              <a:srgbClr val="000090"/>
            </a:solidFill>
            <a:tailEnd type="triangle"/>
          </a:ln>
        </p:spPr>
        <p:txBody>
          <a:bodyPr lIns="65023" tIns="65023" rIns="65023" bIns="65023"/>
          <a:lstStyle/>
          <a:p>
            <a:pPr lvl="0" algn="l" defTabSz="457200">
              <a:defRPr sz="1400">
                <a:latin typeface="Helvetica"/>
                <a:ea typeface="Helvetica"/>
                <a:cs typeface="Helvetica"/>
                <a:sym typeface="Helvetica"/>
              </a:defRPr>
            </a:pPr>
            <a:endParaRPr/>
          </a:p>
        </p:txBody>
      </p:sp>
      <p:sp>
        <p:nvSpPr>
          <p:cNvPr id="1308" name="Shape 1308"/>
          <p:cNvSpPr/>
          <p:nvPr/>
        </p:nvSpPr>
        <p:spPr>
          <a:xfrm rot="16200000">
            <a:off x="-431866" y="4933981"/>
            <a:ext cx="2362222"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latin typeface="Arial"/>
                <a:ea typeface="Arial"/>
                <a:cs typeface="Arial"/>
                <a:sym typeface="Arial"/>
              </a:defRPr>
            </a:lvl1pPr>
          </a:lstStyle>
          <a:p>
            <a:pPr lvl="0">
              <a:defRPr sz="1800"/>
            </a:pPr>
            <a:r>
              <a:rPr sz="2400"/>
              <a:t>Higgs Couplings</a:t>
            </a:r>
          </a:p>
        </p:txBody>
      </p:sp>
      <p:sp>
        <p:nvSpPr>
          <p:cNvPr id="1309" name="Shape 1309"/>
          <p:cNvSpPr/>
          <p:nvPr/>
        </p:nvSpPr>
        <p:spPr>
          <a:xfrm>
            <a:off x="2432503" y="3174223"/>
            <a:ext cx="2568329" cy="1"/>
          </a:xfrm>
          <a:prstGeom prst="line">
            <a:avLst/>
          </a:prstGeom>
          <a:ln w="88900">
            <a:solidFill>
              <a:srgbClr val="000090"/>
            </a:solidFill>
            <a:tailEnd type="triangle"/>
          </a:ln>
        </p:spPr>
        <p:txBody>
          <a:bodyPr lIns="65023" tIns="65023" rIns="65023" bIns="65023"/>
          <a:lstStyle/>
          <a:p>
            <a:pPr lvl="0" algn="l" defTabSz="457200">
              <a:defRPr sz="1400">
                <a:latin typeface="Helvetica"/>
                <a:ea typeface="Helvetica"/>
                <a:cs typeface="Helvetica"/>
                <a:sym typeface="Helvetica"/>
              </a:defRPr>
            </a:pPr>
            <a:endParaRPr/>
          </a:p>
        </p:txBody>
      </p:sp>
      <p:sp>
        <p:nvSpPr>
          <p:cNvPr id="1310" name="Shape 1310"/>
          <p:cNvSpPr/>
          <p:nvPr/>
        </p:nvSpPr>
        <p:spPr>
          <a:xfrm>
            <a:off x="2408122" y="2492749"/>
            <a:ext cx="1989110"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latin typeface="Arial"/>
                <a:ea typeface="Arial"/>
                <a:cs typeface="Arial"/>
                <a:sym typeface="Arial"/>
              </a:defRPr>
            </a:lvl1pPr>
          </a:lstStyle>
          <a:p>
            <a:pPr lvl="0">
              <a:defRPr sz="1800"/>
            </a:pPr>
            <a:r>
              <a:rPr sz="2400"/>
              <a:t>Direct Search</a:t>
            </a:r>
          </a:p>
        </p:txBody>
      </p:sp>
      <p:sp>
        <p:nvSpPr>
          <p:cNvPr id="1311" name="Shape 1311"/>
          <p:cNvSpPr>
            <a:spLocks noGrp="1"/>
          </p:cNvSpPr>
          <p:nvPr>
            <p:ph type="sldNum" sz="quarter" idx="2"/>
          </p:nvPr>
        </p:nvSpPr>
        <p:spPr>
          <a:xfrm>
            <a:off x="11285795" y="9043513"/>
            <a:ext cx="1605214" cy="472949"/>
          </a:xfrm>
          <a:prstGeom prst="rect">
            <a:avLst/>
          </a:prstGeom>
          <a:extLst>
            <a:ext uri="{C572A759-6A51-4108-AA02-DFA0A04FC94B}">
              <ma14:wrappingTextBoxFlag xmlns:ma14="http://schemas.microsoft.com/office/mac/drawingml/2011/main" val="1"/>
            </a:ext>
          </a:extLst>
        </p:spPr>
        <p:txBody>
          <a:bodyPr>
            <a:normAutofit/>
          </a:bodyPr>
          <a:lstStyle>
            <a:lvl1pPr>
              <a:defRPr sz="2200" b="0"/>
            </a:lvl1pPr>
          </a:lstStyle>
          <a:p>
            <a:pPr lvl="0">
              <a:defRPr sz="1800"/>
            </a:pPr>
            <a:fld id="{86CB4B4D-7CA3-9044-876B-883B54F8677D}" type="slidenum">
              <a:rPr sz="2200"/>
              <a:t>44</a:t>
            </a:fld>
            <a:endParaRPr sz="2200"/>
          </a:p>
        </p:txBody>
      </p:sp>
      <p:pic>
        <p:nvPicPr>
          <p:cNvPr id="1312" name="pasted-image.pdf"/>
          <p:cNvPicPr/>
          <p:nvPr/>
        </p:nvPicPr>
        <p:blipFill>
          <a:blip r:embed="rId3">
            <a:extLst/>
          </a:blip>
          <a:stretch>
            <a:fillRect/>
          </a:stretch>
        </p:blipFill>
        <p:spPr>
          <a:xfrm>
            <a:off x="8324519" y="5289451"/>
            <a:ext cx="4204014" cy="1362770"/>
          </a:xfrm>
          <a:prstGeom prst="rect">
            <a:avLst/>
          </a:prstGeom>
          <a:ln w="12700">
            <a:miter lim="400000"/>
          </a:ln>
        </p:spPr>
      </p:pic>
      <p:pic>
        <p:nvPicPr>
          <p:cNvPr id="1313" name="pasted-image.pdf"/>
          <p:cNvPicPr/>
          <p:nvPr/>
        </p:nvPicPr>
        <p:blipFill>
          <a:blip r:embed="rId4">
            <a:extLst/>
          </a:blip>
          <a:stretch>
            <a:fillRect/>
          </a:stretch>
        </p:blipFill>
        <p:spPr>
          <a:xfrm>
            <a:off x="8567602" y="7665967"/>
            <a:ext cx="3717847" cy="1362770"/>
          </a:xfrm>
          <a:prstGeom prst="rect">
            <a:avLst/>
          </a:prstGeom>
          <a:ln w="12700">
            <a:miter lim="400000"/>
          </a:ln>
        </p:spPr>
      </p:pic>
      <p:sp>
        <p:nvSpPr>
          <p:cNvPr id="1314" name="Shape 1314"/>
          <p:cNvSpPr/>
          <p:nvPr/>
        </p:nvSpPr>
        <p:spPr>
          <a:xfrm>
            <a:off x="8178138" y="2723958"/>
            <a:ext cx="4450994" cy="32743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400">
                <a:latin typeface="Arial"/>
                <a:ea typeface="Arial"/>
                <a:cs typeface="Arial"/>
                <a:sym typeface="Arial"/>
              </a:defRPr>
            </a:lvl1pPr>
          </a:lstStyle>
          <a:p>
            <a:pPr lvl="0">
              <a:defRPr sz="1800"/>
            </a:pPr>
            <a:r>
              <a:rPr sz="1400"/>
              <a:t>Based on Contino, et al,  JHEP 1402 (2014) 006</a:t>
            </a:r>
          </a:p>
        </p:txBody>
      </p:sp>
      <p:sp>
        <p:nvSpPr>
          <p:cNvPr id="1315" name="Shape 1315"/>
          <p:cNvSpPr/>
          <p:nvPr/>
        </p:nvSpPr>
        <p:spPr>
          <a:xfrm>
            <a:off x="5008732" y="3597648"/>
            <a:ext cx="2568330" cy="32743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400">
                <a:latin typeface="Arial"/>
                <a:ea typeface="Arial"/>
                <a:cs typeface="Arial"/>
                <a:sym typeface="Arial"/>
              </a:defRPr>
            </a:lvl1pPr>
          </a:lstStyle>
          <a:p>
            <a:pPr lvl="0">
              <a:defRPr sz="1800"/>
            </a:pPr>
            <a:r>
              <a:rPr sz="1400"/>
              <a:t>a generic SO(5)/SO(4) CHM</a:t>
            </a:r>
          </a:p>
        </p:txBody>
      </p:sp>
      <p:sp>
        <p:nvSpPr>
          <p:cNvPr id="1316" name="Shape 1316"/>
          <p:cNvSpPr/>
          <p:nvPr/>
        </p:nvSpPr>
        <p:spPr>
          <a:xfrm>
            <a:off x="3628636" y="5807119"/>
            <a:ext cx="1794408" cy="32743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400">
                <a:latin typeface="Arial"/>
                <a:ea typeface="Arial"/>
                <a:cs typeface="Arial"/>
                <a:sym typeface="Arial"/>
              </a:defRPr>
            </a:lvl1pPr>
          </a:lstStyle>
          <a:p>
            <a:pPr lvl="0">
              <a:defRPr sz="1800"/>
            </a:pPr>
            <a:r>
              <a:rPr sz="1400"/>
              <a:t>EWPT (T-parameter)</a:t>
            </a:r>
          </a:p>
        </p:txBody>
      </p:sp>
      <p:sp>
        <p:nvSpPr>
          <p:cNvPr id="1317" name="Shape 1317"/>
          <p:cNvSpPr/>
          <p:nvPr/>
        </p:nvSpPr>
        <p:spPr>
          <a:xfrm rot="4001301">
            <a:off x="2574174" y="6827551"/>
            <a:ext cx="1096487" cy="32743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400">
                <a:latin typeface="Arial"/>
                <a:ea typeface="Arial"/>
                <a:cs typeface="Arial"/>
                <a:sym typeface="Arial"/>
              </a:defRPr>
            </a:lvl1pPr>
          </a:lstStyle>
          <a:p>
            <a:pPr lvl="0">
              <a:defRPr sz="1800"/>
            </a:pPr>
            <a:r>
              <a:rPr sz="1400"/>
              <a:t>HL-LHC14 </a:t>
            </a:r>
          </a:p>
        </p:txBody>
      </p:sp>
      <p:sp>
        <p:nvSpPr>
          <p:cNvPr id="1318" name="Shape 1318"/>
          <p:cNvSpPr/>
          <p:nvPr/>
        </p:nvSpPr>
        <p:spPr>
          <a:xfrm>
            <a:off x="5480657" y="6918671"/>
            <a:ext cx="852931" cy="48950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2400" b="1" i="1">
                <a:latin typeface="Helvetica Neue"/>
                <a:ea typeface="Helvetica Neue"/>
                <a:cs typeface="Helvetica Neue"/>
                <a:sym typeface="Helvetica Neue"/>
              </a:defRPr>
            </a:lvl1pPr>
          </a:lstStyle>
          <a:p>
            <a:pPr lvl="0">
              <a:defRPr sz="1800" b="0" i="0"/>
            </a:pPr>
            <a:r>
              <a:rPr sz="2400" b="1" i="1"/>
              <a:t>ILC </a:t>
            </a:r>
          </a:p>
        </p:txBody>
      </p:sp>
      <p:sp>
        <p:nvSpPr>
          <p:cNvPr id="1319" name="Shape 1319"/>
          <p:cNvSpPr/>
          <p:nvPr/>
        </p:nvSpPr>
        <p:spPr>
          <a:xfrm>
            <a:off x="9818506" y="2968822"/>
            <a:ext cx="2371403" cy="32743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400">
                <a:latin typeface="Arial"/>
                <a:ea typeface="Arial"/>
                <a:cs typeface="Arial"/>
                <a:sym typeface="Arial"/>
              </a:defRPr>
            </a:lvl1pPr>
          </a:lstStyle>
          <a:p>
            <a:pPr lvl="0">
              <a:defRPr sz="1800"/>
            </a:pPr>
            <a:r>
              <a:rPr sz="1400"/>
              <a:t>Torre, Thamm, Wulzer 2014</a:t>
            </a:r>
          </a:p>
        </p:txBody>
      </p:sp>
      <p:sp>
        <p:nvSpPr>
          <p:cNvPr id="1320" name="Shape 1320"/>
          <p:cNvSpPr/>
          <p:nvPr/>
        </p:nvSpPr>
        <p:spPr>
          <a:xfrm>
            <a:off x="9818506" y="3216648"/>
            <a:ext cx="2371403" cy="32743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400">
                <a:latin typeface="Arial"/>
                <a:ea typeface="Arial"/>
                <a:cs typeface="Arial"/>
                <a:sym typeface="Arial"/>
              </a:defRPr>
            </a:lvl1pPr>
          </a:lstStyle>
          <a:p>
            <a:pPr lvl="0">
              <a:defRPr sz="1800"/>
            </a:pPr>
            <a:r>
              <a:rPr sz="1400"/>
              <a:t>Grojean @ LCWS 2014</a:t>
            </a:r>
          </a:p>
        </p:txBody>
      </p:sp>
      <p:sp>
        <p:nvSpPr>
          <p:cNvPr id="1321" name="Shape 1321"/>
          <p:cNvSpPr/>
          <p:nvPr/>
        </p:nvSpPr>
        <p:spPr>
          <a:xfrm>
            <a:off x="7648250" y="7154901"/>
            <a:ext cx="1254059" cy="438167"/>
          </a:xfrm>
          <a:custGeom>
            <a:avLst/>
            <a:gdLst/>
            <a:ahLst/>
            <a:cxnLst>
              <a:cxn ang="0">
                <a:pos x="wd2" y="hd2"/>
              </a:cxn>
              <a:cxn ang="5400000">
                <a:pos x="wd2" y="hd2"/>
              </a:cxn>
              <a:cxn ang="10800000">
                <a:pos x="wd2" y="hd2"/>
              </a:cxn>
              <a:cxn ang="16200000">
                <a:pos x="wd2" y="hd2"/>
              </a:cxn>
            </a:cxnLst>
            <a:rect l="0" t="0" r="r" b="b"/>
            <a:pathLst>
              <a:path w="21600" h="21600" extrusionOk="0">
                <a:moveTo>
                  <a:pt x="14000" y="14256"/>
                </a:moveTo>
                <a:lnTo>
                  <a:pt x="14000" y="21600"/>
                </a:lnTo>
                <a:lnTo>
                  <a:pt x="0" y="10800"/>
                </a:lnTo>
                <a:lnTo>
                  <a:pt x="14000" y="0"/>
                </a:lnTo>
                <a:lnTo>
                  <a:pt x="14000" y="7344"/>
                </a:lnTo>
                <a:lnTo>
                  <a:pt x="21600" y="7344"/>
                </a:lnTo>
                <a:lnTo>
                  <a:pt x="21600" y="14256"/>
                </a:lnTo>
                <a:close/>
              </a:path>
            </a:pathLst>
          </a:custGeom>
          <a:blipFill>
            <a:blip r:embed="rId5"/>
          </a:blipFill>
          <a:ln w="12700">
            <a:miter lim="400000"/>
          </a:ln>
          <a:effectLst>
            <a:outerShdw blurRad="38100" dist="25400" dir="5400000" rotWithShape="0">
              <a:srgbClr val="000000">
                <a:alpha val="50000"/>
              </a:srgbClr>
            </a:outerShdw>
          </a:effectLst>
        </p:spPr>
        <p:txBody>
          <a:bodyPr lIns="50800" tIns="50800" rIns="50800" bIns="50800" anchor="ctr"/>
          <a:lstStyle/>
          <a:p>
            <a:pPr lvl="0">
              <a:defRPr sz="2400">
                <a:solidFill>
                  <a:srgbClr val="FFFFFF"/>
                </a:solidFill>
              </a:defRPr>
            </a:pPr>
            <a:endParaRPr/>
          </a:p>
        </p:txBody>
      </p:sp>
      <p:pic>
        <p:nvPicPr>
          <p:cNvPr id="1322" name="pasted-image.pdf"/>
          <p:cNvPicPr/>
          <p:nvPr/>
        </p:nvPicPr>
        <p:blipFill>
          <a:blip r:embed="rId6">
            <a:extLst/>
          </a:blip>
          <a:stretch>
            <a:fillRect/>
          </a:stretch>
        </p:blipFill>
        <p:spPr>
          <a:xfrm>
            <a:off x="8476801" y="3785446"/>
            <a:ext cx="3644901" cy="1612901"/>
          </a:xfrm>
          <a:prstGeom prst="rect">
            <a:avLst/>
          </a:prstGeom>
          <a:ln w="12700">
            <a:miter lim="400000"/>
          </a:ln>
        </p:spPr>
      </p:pic>
      <p:sp>
        <p:nvSpPr>
          <p:cNvPr id="1323" name="Shape 1323"/>
          <p:cNvSpPr/>
          <p:nvPr/>
        </p:nvSpPr>
        <p:spPr>
          <a:xfrm rot="2990770">
            <a:off x="3051824" y="8086210"/>
            <a:ext cx="694696" cy="40304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i="1">
                <a:solidFill>
                  <a:srgbClr val="FF2600"/>
                </a:solidFill>
                <a:latin typeface="Helvetica Neue"/>
                <a:ea typeface="Helvetica Neue"/>
                <a:cs typeface="Helvetica Neue"/>
                <a:sym typeface="Helvetica Neue"/>
              </a:rPr>
              <a:t>g</a:t>
            </a:r>
            <a:r>
              <a:rPr i="1" baseline="-5999">
                <a:solidFill>
                  <a:srgbClr val="FF2600"/>
                </a:solidFill>
                <a:latin typeface="Helvetica Neue"/>
                <a:ea typeface="Helvetica Neue"/>
                <a:cs typeface="Helvetica Neue"/>
                <a:sym typeface="Helvetica Neue"/>
              </a:rPr>
              <a:t>ρ</a:t>
            </a:r>
            <a:r>
              <a:rPr i="1">
                <a:solidFill>
                  <a:srgbClr val="FF2600"/>
                </a:solidFill>
                <a:latin typeface="Helvetica Neue"/>
                <a:ea typeface="Helvetica Neue"/>
                <a:cs typeface="Helvetica Neue"/>
                <a:sym typeface="Helvetica Neue"/>
              </a:rPr>
              <a:t>=1</a:t>
            </a:r>
          </a:p>
        </p:txBody>
      </p:sp>
      <p:sp>
        <p:nvSpPr>
          <p:cNvPr id="1324" name="Shape 1324"/>
          <p:cNvSpPr/>
          <p:nvPr/>
        </p:nvSpPr>
        <p:spPr>
          <a:xfrm rot="2038107">
            <a:off x="4543132" y="7875650"/>
            <a:ext cx="694695" cy="40304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i="1">
                <a:solidFill>
                  <a:srgbClr val="FF2600"/>
                </a:solidFill>
                <a:latin typeface="Helvetica Neue"/>
                <a:ea typeface="Helvetica Neue"/>
                <a:cs typeface="Helvetica Neue"/>
                <a:sym typeface="Helvetica Neue"/>
              </a:rPr>
              <a:t>g</a:t>
            </a:r>
            <a:r>
              <a:rPr i="1" baseline="-5999">
                <a:solidFill>
                  <a:srgbClr val="FF2600"/>
                </a:solidFill>
                <a:latin typeface="Helvetica Neue"/>
                <a:ea typeface="Helvetica Neue"/>
                <a:cs typeface="Helvetica Neue"/>
                <a:sym typeface="Helvetica Neue"/>
              </a:rPr>
              <a:t>ρ</a:t>
            </a:r>
            <a:r>
              <a:rPr i="1">
                <a:solidFill>
                  <a:srgbClr val="FF2600"/>
                </a:solidFill>
                <a:latin typeface="Helvetica Neue"/>
                <a:ea typeface="Helvetica Neue"/>
                <a:cs typeface="Helvetica Neue"/>
                <a:sym typeface="Helvetica Neue"/>
              </a:rPr>
              <a:t>=2</a:t>
            </a:r>
          </a:p>
        </p:txBody>
      </p:sp>
      <p:sp>
        <p:nvSpPr>
          <p:cNvPr id="1325" name="Shape 1325"/>
          <p:cNvSpPr/>
          <p:nvPr/>
        </p:nvSpPr>
        <p:spPr>
          <a:xfrm rot="1210942">
            <a:off x="6582028" y="7697729"/>
            <a:ext cx="694696" cy="40304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i="1">
                <a:solidFill>
                  <a:srgbClr val="FF2600"/>
                </a:solidFill>
                <a:latin typeface="Helvetica Neue"/>
                <a:ea typeface="Helvetica Neue"/>
                <a:cs typeface="Helvetica Neue"/>
                <a:sym typeface="Helvetica Neue"/>
              </a:rPr>
              <a:t>g</a:t>
            </a:r>
            <a:r>
              <a:rPr i="1" baseline="-5999">
                <a:solidFill>
                  <a:srgbClr val="FF2600"/>
                </a:solidFill>
                <a:latin typeface="Helvetica Neue"/>
                <a:ea typeface="Helvetica Neue"/>
                <a:cs typeface="Helvetica Neue"/>
                <a:sym typeface="Helvetica Neue"/>
              </a:rPr>
              <a:t>ρ</a:t>
            </a:r>
            <a:r>
              <a:rPr i="1">
                <a:solidFill>
                  <a:srgbClr val="FF2600"/>
                </a:solidFill>
                <a:latin typeface="Helvetica Neue"/>
                <a:ea typeface="Helvetica Neue"/>
                <a:cs typeface="Helvetica Neue"/>
                <a:sym typeface="Helvetica Neue"/>
              </a:rPr>
              <a:t>=4</a:t>
            </a:r>
          </a:p>
        </p:txBody>
      </p:sp>
      <p:sp>
        <p:nvSpPr>
          <p:cNvPr id="1326" name="Shape 1326"/>
          <p:cNvSpPr/>
          <p:nvPr/>
        </p:nvSpPr>
        <p:spPr>
          <a:xfrm rot="1210942">
            <a:off x="6636843" y="5956268"/>
            <a:ext cx="821399" cy="403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i="1">
                <a:solidFill>
                  <a:srgbClr val="0433FF"/>
                </a:solidFill>
                <a:latin typeface="Helvetica Neue"/>
                <a:ea typeface="Helvetica Neue"/>
                <a:cs typeface="Helvetica Neue"/>
                <a:sym typeface="Helvetica Neue"/>
              </a:rPr>
              <a:t>g</a:t>
            </a:r>
            <a:r>
              <a:rPr i="1" baseline="-5999">
                <a:solidFill>
                  <a:srgbClr val="0433FF"/>
                </a:solidFill>
                <a:latin typeface="Helvetica Neue"/>
                <a:ea typeface="Helvetica Neue"/>
                <a:cs typeface="Helvetica Neue"/>
                <a:sym typeface="Helvetica Neue"/>
              </a:rPr>
              <a:t>ρ</a:t>
            </a:r>
            <a:r>
              <a:rPr i="1">
                <a:solidFill>
                  <a:srgbClr val="0433FF"/>
                </a:solidFill>
                <a:latin typeface="Helvetica Neue"/>
                <a:ea typeface="Helvetica Neue"/>
                <a:cs typeface="Helvetica Neue"/>
                <a:sym typeface="Helvetica Neue"/>
              </a:rPr>
              <a:t>=4π</a:t>
            </a:r>
          </a:p>
        </p:txBody>
      </p:sp>
    </p:spTree>
  </p:cSld>
  <p:clrMapOvr>
    <a:masterClrMapping/>
  </p:clrMapOvr>
  <p:transition xmlns:p14="http://schemas.microsoft.com/office/powerpoint/2010/mai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8" name="Shape 1328"/>
          <p:cNvSpPr>
            <a:spLocks noGrp="1"/>
          </p:cNvSpPr>
          <p:nvPr>
            <p:ph type="title"/>
          </p:nvPr>
        </p:nvSpPr>
        <p:spPr>
          <a:xfrm>
            <a:off x="1269999" y="2355041"/>
            <a:ext cx="10464801" cy="5043518"/>
          </a:xfrm>
          <a:prstGeom prst="rect">
            <a:avLst/>
          </a:prstGeom>
        </p:spPr>
        <p:txBody>
          <a:bodyPr/>
          <a:lstStyle/>
          <a:p>
            <a:pPr lvl="0" defTabSz="830862">
              <a:defRPr sz="1800" b="0"/>
            </a:pPr>
            <a:r>
              <a:rPr sz="7800" b="1"/>
              <a:t>EW Phase Transition</a:t>
            </a:r>
          </a:p>
          <a:p>
            <a:pPr lvl="0" defTabSz="830862">
              <a:defRPr sz="1800" b="0"/>
            </a:pPr>
            <a:r>
              <a:rPr sz="7800" b="1"/>
              <a:t>1st order </a:t>
            </a:r>
          </a:p>
          <a:p>
            <a:pPr lvl="0" defTabSz="830862">
              <a:defRPr sz="1800" b="0"/>
            </a:pPr>
            <a:r>
              <a:rPr sz="7800" b="1"/>
              <a:t>or </a:t>
            </a:r>
          </a:p>
          <a:p>
            <a:pPr lvl="0" defTabSz="830862">
              <a:defRPr sz="1800" b="0"/>
            </a:pPr>
            <a:r>
              <a:rPr sz="7800" b="1"/>
              <a:t>2nd order ?</a:t>
            </a:r>
          </a:p>
        </p:txBody>
      </p:sp>
      <p:sp>
        <p:nvSpPr>
          <p:cNvPr id="1329" name="Shape 1329"/>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t>45</a:t>
            </a:fld>
            <a:endParaRPr sz="1600"/>
          </a:p>
        </p:txBody>
      </p:sp>
    </p:spTree>
  </p:cSld>
  <p:clrMapOvr>
    <a:masterClrMapping/>
  </p:clrMapOvr>
  <p:transition xmlns:p14="http://schemas.microsoft.com/office/powerpoint/2010/mai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 name="HHXSec_l.pdf"/>
          <p:cNvPicPr/>
          <p:nvPr/>
        </p:nvPicPr>
        <p:blipFill>
          <a:blip r:embed="rId3">
            <a:extLst/>
          </a:blip>
          <a:stretch>
            <a:fillRect/>
          </a:stretch>
        </p:blipFill>
        <p:spPr>
          <a:xfrm>
            <a:off x="7117351" y="662408"/>
            <a:ext cx="5900352" cy="4276976"/>
          </a:xfrm>
          <a:prstGeom prst="rect">
            <a:avLst/>
          </a:prstGeom>
          <a:ln w="12700">
            <a:miter lim="400000"/>
          </a:ln>
        </p:spPr>
      </p:pic>
      <p:pic>
        <p:nvPicPr>
          <p:cNvPr id="1332" name="pasted-image.tif"/>
          <p:cNvPicPr/>
          <p:nvPr/>
        </p:nvPicPr>
        <p:blipFill>
          <a:blip r:embed="rId4">
            <a:extLst/>
          </a:blip>
          <a:stretch>
            <a:fillRect/>
          </a:stretch>
        </p:blipFill>
        <p:spPr>
          <a:xfrm>
            <a:off x="360913" y="5629308"/>
            <a:ext cx="9383062" cy="3370043"/>
          </a:xfrm>
          <a:prstGeom prst="rect">
            <a:avLst/>
          </a:prstGeom>
          <a:ln w="12700">
            <a:miter lim="400000"/>
          </a:ln>
        </p:spPr>
      </p:pic>
      <p:sp>
        <p:nvSpPr>
          <p:cNvPr id="1333" name="Shape 1333"/>
          <p:cNvSpPr>
            <a:spLocks noGrp="1"/>
          </p:cNvSpPr>
          <p:nvPr>
            <p:ph type="title"/>
          </p:nvPr>
        </p:nvSpPr>
        <p:spPr>
          <a:xfrm>
            <a:off x="-1" y="1"/>
            <a:ext cx="13004801" cy="800907"/>
          </a:xfrm>
          <a:prstGeom prst="rect">
            <a:avLst/>
          </a:prstGeom>
        </p:spPr>
        <p:txBody>
          <a:bodyPr>
            <a:normAutofit fontScale="90000"/>
          </a:bodyPr>
          <a:lstStyle>
            <a:lvl1pPr defTabSz="425195">
              <a:defRPr sz="4650"/>
            </a:lvl1pPr>
          </a:lstStyle>
          <a:p>
            <a:pPr lvl="0">
              <a:defRPr sz="1800" b="0">
                <a:solidFill>
                  <a:srgbClr val="000000"/>
                </a:solidFill>
              </a:defRPr>
            </a:pPr>
            <a:r>
              <a:rPr sz="4650" b="1">
                <a:solidFill>
                  <a:srgbClr val="000090"/>
                </a:solidFill>
              </a:rPr>
              <a:t>Higgs Self-Coupling</a:t>
            </a:r>
          </a:p>
        </p:txBody>
      </p:sp>
      <p:sp>
        <p:nvSpPr>
          <p:cNvPr id="1334" name="Shape 1334"/>
          <p:cNvSpPr>
            <a:spLocks noGrp="1"/>
          </p:cNvSpPr>
          <p:nvPr>
            <p:ph type="body" idx="1"/>
          </p:nvPr>
        </p:nvSpPr>
        <p:spPr>
          <a:xfrm>
            <a:off x="169380" y="901557"/>
            <a:ext cx="6920047" cy="1010280"/>
          </a:xfrm>
          <a:prstGeom prst="rect">
            <a:avLst/>
          </a:prstGeom>
        </p:spPr>
        <p:txBody>
          <a:bodyPr/>
          <a:lstStyle/>
          <a:p>
            <a:pPr marL="0" lvl="0" indent="0">
              <a:spcBef>
                <a:spcPts val="0"/>
              </a:spcBef>
              <a:buSzTx/>
              <a:buNone/>
              <a:defRPr sz="1800">
                <a:solidFill>
                  <a:srgbClr val="000000"/>
                </a:solidFill>
              </a:defRPr>
            </a:pPr>
            <a:r>
              <a:rPr sz="2400">
                <a:solidFill>
                  <a:srgbClr val="000090"/>
                </a:solidFill>
              </a:rPr>
              <a:t>hhh coupling =</a:t>
            </a:r>
          </a:p>
          <a:p>
            <a:pPr marL="0" lvl="0" indent="0">
              <a:spcBef>
                <a:spcPts val="0"/>
              </a:spcBef>
              <a:buSzTx/>
              <a:buNone/>
              <a:defRPr sz="1800">
                <a:solidFill>
                  <a:srgbClr val="000000"/>
                </a:solidFill>
              </a:defRPr>
            </a:pPr>
            <a:r>
              <a:rPr sz="2400">
                <a:solidFill>
                  <a:srgbClr val="000090"/>
                </a:solidFill>
              </a:rPr>
              <a:t>consequence of vacuum condensation</a:t>
            </a:r>
          </a:p>
        </p:txBody>
      </p:sp>
      <p:pic>
        <p:nvPicPr>
          <p:cNvPr id="1335" name="image27.png"/>
          <p:cNvPicPr/>
          <p:nvPr/>
        </p:nvPicPr>
        <p:blipFill>
          <a:blip r:embed="rId5">
            <a:extLst/>
          </a:blip>
          <a:stretch>
            <a:fillRect/>
          </a:stretch>
        </p:blipFill>
        <p:spPr>
          <a:xfrm>
            <a:off x="5385784" y="1821529"/>
            <a:ext cx="1497860" cy="1923622"/>
          </a:xfrm>
          <a:prstGeom prst="rect">
            <a:avLst/>
          </a:prstGeom>
          <a:ln w="12700">
            <a:miter lim="400000"/>
          </a:ln>
        </p:spPr>
      </p:pic>
      <p:pic>
        <p:nvPicPr>
          <p:cNvPr id="1336" name="image28.pdf"/>
          <p:cNvPicPr/>
          <p:nvPr/>
        </p:nvPicPr>
        <p:blipFill>
          <a:blip r:embed="rId6">
            <a:extLst/>
          </a:blip>
          <a:stretch>
            <a:fillRect/>
          </a:stretch>
        </p:blipFill>
        <p:spPr>
          <a:xfrm>
            <a:off x="350095" y="1943816"/>
            <a:ext cx="4369008" cy="1743641"/>
          </a:xfrm>
          <a:prstGeom prst="rect">
            <a:avLst/>
          </a:prstGeom>
          <a:ln w="12700">
            <a:miter lim="400000"/>
          </a:ln>
        </p:spPr>
      </p:pic>
      <p:grpSp>
        <p:nvGrpSpPr>
          <p:cNvPr id="1344" name="Group 1344"/>
          <p:cNvGrpSpPr/>
          <p:nvPr/>
        </p:nvGrpSpPr>
        <p:grpSpPr>
          <a:xfrm>
            <a:off x="10147313" y="7139056"/>
            <a:ext cx="2666684" cy="1621223"/>
            <a:chOff x="0" y="0"/>
            <a:chExt cx="2666683" cy="1621222"/>
          </a:xfrm>
        </p:grpSpPr>
        <p:pic>
          <p:nvPicPr>
            <p:cNvPr id="1337" name="image16.pdf" descr="latex-image-1.pdf"/>
            <p:cNvPicPr/>
            <p:nvPr/>
          </p:nvPicPr>
          <p:blipFill>
            <a:blip r:embed="rId7">
              <a:extLst/>
            </a:blip>
            <a:stretch>
              <a:fillRect/>
            </a:stretch>
          </p:blipFill>
          <p:spPr>
            <a:xfrm>
              <a:off x="0" y="0"/>
              <a:ext cx="2235979" cy="1621223"/>
            </a:xfrm>
            <a:prstGeom prst="rect">
              <a:avLst/>
            </a:prstGeom>
            <a:ln w="12700" cap="flat">
              <a:noFill/>
              <a:miter lim="400000"/>
            </a:ln>
            <a:effectLst/>
          </p:spPr>
        </p:pic>
        <p:sp>
          <p:nvSpPr>
            <p:cNvPr id="1338" name="Shape 1338"/>
            <p:cNvSpPr/>
            <p:nvPr/>
          </p:nvSpPr>
          <p:spPr>
            <a:xfrm>
              <a:off x="2167964" y="692397"/>
              <a:ext cx="196244" cy="228229"/>
            </a:xfrm>
            <a:prstGeom prst="rect">
              <a:avLst/>
            </a:prstGeom>
            <a:solidFill>
              <a:srgbClr val="FFFFFF"/>
            </a:solidFill>
            <a:ln w="12700" cap="flat">
              <a:noFill/>
              <a:miter lim="400000"/>
            </a:ln>
            <a:effectLst/>
          </p:spPr>
          <p:txBody>
            <a:bodyPr wrap="square" lIns="65023" tIns="65023" rIns="65023" bIns="65023" numCol="1" anchor="ctr">
              <a:noAutofit/>
            </a:bodyPr>
            <a:lstStyle/>
            <a:p>
              <a:pPr lvl="0" defTabSz="457200">
                <a:defRPr sz="2400">
                  <a:solidFill>
                    <a:srgbClr val="FFFFFF"/>
                  </a:solidFill>
                  <a:latin typeface="Calibri"/>
                  <a:ea typeface="Calibri"/>
                  <a:cs typeface="Calibri"/>
                  <a:sym typeface="Calibri"/>
                </a:defRPr>
              </a:pPr>
              <a:endParaRPr/>
            </a:p>
          </p:txBody>
        </p:sp>
        <p:sp>
          <p:nvSpPr>
            <p:cNvPr id="1339" name="Shape 1339"/>
            <p:cNvSpPr/>
            <p:nvPr/>
          </p:nvSpPr>
          <p:spPr>
            <a:xfrm flipV="1">
              <a:off x="2167964" y="403553"/>
              <a:ext cx="291274" cy="394448"/>
            </a:xfrm>
            <a:prstGeom prst="line">
              <a:avLst/>
            </a:prstGeom>
            <a:noFill/>
            <a:ln w="25400" cap="flat">
              <a:solidFill>
                <a:srgbClr val="FF0000"/>
              </a:solidFill>
              <a:prstDash val="sysDash"/>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340" name="Shape 1340"/>
            <p:cNvSpPr/>
            <p:nvPr/>
          </p:nvSpPr>
          <p:spPr>
            <a:xfrm>
              <a:off x="2167964" y="787375"/>
              <a:ext cx="291274" cy="394448"/>
            </a:xfrm>
            <a:prstGeom prst="line">
              <a:avLst/>
            </a:prstGeom>
            <a:noFill/>
            <a:ln w="25400" cap="flat">
              <a:solidFill>
                <a:srgbClr val="FF0000"/>
              </a:solidFill>
              <a:prstDash val="sysDash"/>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341" name="Shape 1341"/>
            <p:cNvSpPr/>
            <p:nvPr/>
          </p:nvSpPr>
          <p:spPr>
            <a:xfrm>
              <a:off x="2395534" y="236975"/>
              <a:ext cx="271150" cy="325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457200">
                <a:defRPr sz="1400" i="1">
                  <a:solidFill>
                    <a:srgbClr val="FF0000"/>
                  </a:solidFill>
                  <a:latin typeface="Times New Roman"/>
                  <a:ea typeface="Times New Roman"/>
                  <a:cs typeface="Times New Roman"/>
                  <a:sym typeface="Times New Roman"/>
                </a:defRPr>
              </a:lvl1pPr>
            </a:lstStyle>
            <a:p>
              <a:pPr lvl="0">
                <a:defRPr sz="1800" i="0">
                  <a:solidFill>
                    <a:srgbClr val="000000"/>
                  </a:solidFill>
                </a:defRPr>
              </a:pPr>
              <a:r>
                <a:rPr sz="1400" i="1">
                  <a:solidFill>
                    <a:srgbClr val="FF0000"/>
                  </a:solidFill>
                </a:rPr>
                <a:t>H</a:t>
              </a:r>
            </a:p>
          </p:txBody>
        </p:sp>
        <p:sp>
          <p:nvSpPr>
            <p:cNvPr id="1342" name="Shape 1342"/>
            <p:cNvSpPr/>
            <p:nvPr/>
          </p:nvSpPr>
          <p:spPr>
            <a:xfrm>
              <a:off x="2368931" y="1015245"/>
              <a:ext cx="271151" cy="325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457200">
                <a:defRPr sz="1400" i="1">
                  <a:solidFill>
                    <a:srgbClr val="FF0000"/>
                  </a:solidFill>
                  <a:latin typeface="Times New Roman"/>
                  <a:ea typeface="Times New Roman"/>
                  <a:cs typeface="Times New Roman"/>
                  <a:sym typeface="Times New Roman"/>
                </a:defRPr>
              </a:lvl1pPr>
            </a:lstStyle>
            <a:p>
              <a:pPr lvl="0">
                <a:defRPr sz="1800" i="0">
                  <a:solidFill>
                    <a:srgbClr val="000000"/>
                  </a:solidFill>
                </a:defRPr>
              </a:pPr>
              <a:r>
                <a:rPr sz="1400" i="1">
                  <a:solidFill>
                    <a:srgbClr val="FF0000"/>
                  </a:solidFill>
                </a:rPr>
                <a:t>H</a:t>
              </a:r>
            </a:p>
          </p:txBody>
        </p:sp>
        <p:sp>
          <p:nvSpPr>
            <p:cNvPr id="1343" name="Shape 1343"/>
            <p:cNvSpPr/>
            <p:nvPr/>
          </p:nvSpPr>
          <p:spPr>
            <a:xfrm>
              <a:off x="2122322" y="740215"/>
              <a:ext cx="113650" cy="1208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12700" cap="flat">
              <a:noFill/>
              <a:miter lim="400000"/>
            </a:ln>
            <a:effectLst/>
          </p:spPr>
          <p:txBody>
            <a:bodyPr wrap="square" lIns="65023" tIns="65023" rIns="65023" bIns="65023" numCol="1" anchor="ctr">
              <a:noAutofit/>
            </a:bodyPr>
            <a:lstStyle/>
            <a:p>
              <a:pPr lvl="0" defTabSz="457200">
                <a:defRPr sz="2400">
                  <a:solidFill>
                    <a:srgbClr val="FFFFFF"/>
                  </a:solidFill>
                  <a:latin typeface="Arial"/>
                  <a:ea typeface="Arial"/>
                  <a:cs typeface="Arial"/>
                  <a:sym typeface="Arial"/>
                </a:defRPr>
              </a:pPr>
              <a:endParaRPr/>
            </a:p>
          </p:txBody>
        </p:sp>
      </p:grpSp>
      <p:grpSp>
        <p:nvGrpSpPr>
          <p:cNvPr id="1352" name="Group 1352"/>
          <p:cNvGrpSpPr/>
          <p:nvPr/>
        </p:nvGrpSpPr>
        <p:grpSpPr>
          <a:xfrm>
            <a:off x="10215918" y="4953284"/>
            <a:ext cx="2409201" cy="1671574"/>
            <a:chOff x="0" y="0"/>
            <a:chExt cx="2409200" cy="1671573"/>
          </a:xfrm>
        </p:grpSpPr>
        <p:pic>
          <p:nvPicPr>
            <p:cNvPr id="1345" name="image15.pdf" descr="latex-image-1.pdf"/>
            <p:cNvPicPr/>
            <p:nvPr/>
          </p:nvPicPr>
          <p:blipFill>
            <a:blip r:embed="rId8">
              <a:extLst/>
            </a:blip>
            <a:stretch>
              <a:fillRect/>
            </a:stretch>
          </p:blipFill>
          <p:spPr>
            <a:xfrm>
              <a:off x="0" y="0"/>
              <a:ext cx="2071399" cy="1637339"/>
            </a:xfrm>
            <a:prstGeom prst="rect">
              <a:avLst/>
            </a:prstGeom>
            <a:ln w="12700" cap="flat">
              <a:noFill/>
              <a:miter lim="400000"/>
            </a:ln>
            <a:effectLst/>
          </p:spPr>
        </p:pic>
        <p:sp>
          <p:nvSpPr>
            <p:cNvPr id="1346" name="Shape 1346"/>
            <p:cNvSpPr/>
            <p:nvPr/>
          </p:nvSpPr>
          <p:spPr>
            <a:xfrm>
              <a:off x="1832253" y="1128646"/>
              <a:ext cx="200489" cy="233166"/>
            </a:xfrm>
            <a:prstGeom prst="rect">
              <a:avLst/>
            </a:prstGeom>
            <a:solidFill>
              <a:srgbClr val="FFFFFF"/>
            </a:solidFill>
            <a:ln w="12700" cap="flat">
              <a:noFill/>
              <a:miter lim="400000"/>
            </a:ln>
            <a:effectLst/>
          </p:spPr>
          <p:txBody>
            <a:bodyPr wrap="square" lIns="65023" tIns="65023" rIns="65023" bIns="65023" numCol="1" anchor="ctr">
              <a:noAutofit/>
            </a:bodyPr>
            <a:lstStyle/>
            <a:p>
              <a:pPr lvl="0" defTabSz="457200">
                <a:defRPr sz="2400">
                  <a:solidFill>
                    <a:srgbClr val="FFFFFF"/>
                  </a:solidFill>
                  <a:latin typeface="Calibri"/>
                  <a:ea typeface="Calibri"/>
                  <a:cs typeface="Calibri"/>
                  <a:sym typeface="Calibri"/>
                </a:defRPr>
              </a:pPr>
              <a:endParaRPr/>
            </a:p>
          </p:txBody>
        </p:sp>
        <p:sp>
          <p:nvSpPr>
            <p:cNvPr id="1347" name="Shape 1347"/>
            <p:cNvSpPr/>
            <p:nvPr/>
          </p:nvSpPr>
          <p:spPr>
            <a:xfrm flipV="1">
              <a:off x="1840476" y="720955"/>
              <a:ext cx="297576" cy="402980"/>
            </a:xfrm>
            <a:prstGeom prst="line">
              <a:avLst/>
            </a:prstGeom>
            <a:noFill/>
            <a:ln w="25400" cap="flat">
              <a:solidFill>
                <a:srgbClr val="FF0000"/>
              </a:solidFill>
              <a:prstDash val="sysDash"/>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348" name="Shape 1348"/>
            <p:cNvSpPr/>
            <p:nvPr/>
          </p:nvSpPr>
          <p:spPr>
            <a:xfrm>
              <a:off x="1840476" y="1113080"/>
              <a:ext cx="297576" cy="402979"/>
            </a:xfrm>
            <a:prstGeom prst="line">
              <a:avLst/>
            </a:prstGeom>
            <a:noFill/>
            <a:ln w="25400" cap="flat">
              <a:solidFill>
                <a:srgbClr val="FF0000"/>
              </a:solidFill>
              <a:prstDash val="sysDash"/>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349" name="Shape 1349"/>
            <p:cNvSpPr/>
            <p:nvPr/>
          </p:nvSpPr>
          <p:spPr>
            <a:xfrm>
              <a:off x="2072968" y="550775"/>
              <a:ext cx="271151" cy="325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457200">
                <a:defRPr sz="1400" i="1">
                  <a:solidFill>
                    <a:srgbClr val="FF0000"/>
                  </a:solidFill>
                  <a:latin typeface="Times New Roman"/>
                  <a:ea typeface="Times New Roman"/>
                  <a:cs typeface="Times New Roman"/>
                  <a:sym typeface="Times New Roman"/>
                </a:defRPr>
              </a:lvl1pPr>
            </a:lstStyle>
            <a:p>
              <a:pPr lvl="0">
                <a:defRPr sz="1800" i="0">
                  <a:solidFill>
                    <a:srgbClr val="000000"/>
                  </a:solidFill>
                </a:defRPr>
              </a:pPr>
              <a:r>
                <a:rPr sz="1400" i="1">
                  <a:solidFill>
                    <a:srgbClr val="FF0000"/>
                  </a:solidFill>
                </a:rPr>
                <a:t>H</a:t>
              </a:r>
            </a:p>
          </p:txBody>
        </p:sp>
        <p:sp>
          <p:nvSpPr>
            <p:cNvPr id="1350" name="Shape 1350"/>
            <p:cNvSpPr/>
            <p:nvPr/>
          </p:nvSpPr>
          <p:spPr>
            <a:xfrm>
              <a:off x="2138051" y="1345878"/>
              <a:ext cx="271150" cy="325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457200">
                <a:defRPr sz="1400" i="1">
                  <a:solidFill>
                    <a:srgbClr val="FF0000"/>
                  </a:solidFill>
                  <a:latin typeface="Times New Roman"/>
                  <a:ea typeface="Times New Roman"/>
                  <a:cs typeface="Times New Roman"/>
                  <a:sym typeface="Times New Roman"/>
                </a:defRPr>
              </a:lvl1pPr>
            </a:lstStyle>
            <a:p>
              <a:pPr lvl="0">
                <a:defRPr sz="1800" i="0">
                  <a:solidFill>
                    <a:srgbClr val="000000"/>
                  </a:solidFill>
                </a:defRPr>
              </a:pPr>
              <a:r>
                <a:rPr sz="1400" i="1">
                  <a:solidFill>
                    <a:srgbClr val="FF0000"/>
                  </a:solidFill>
                </a:rPr>
                <a:t>H</a:t>
              </a:r>
            </a:p>
          </p:txBody>
        </p:sp>
        <p:sp>
          <p:nvSpPr>
            <p:cNvPr id="1351" name="Shape 1351"/>
            <p:cNvSpPr/>
            <p:nvPr/>
          </p:nvSpPr>
          <p:spPr>
            <a:xfrm>
              <a:off x="1774198" y="1069611"/>
              <a:ext cx="116111" cy="1234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12700" cap="flat">
              <a:noFill/>
              <a:miter lim="400000"/>
            </a:ln>
            <a:effectLst/>
          </p:spPr>
          <p:txBody>
            <a:bodyPr wrap="square" lIns="65023" tIns="65023" rIns="65023" bIns="65023" numCol="1" anchor="ctr">
              <a:noAutofit/>
            </a:bodyPr>
            <a:lstStyle/>
            <a:p>
              <a:pPr lvl="0" defTabSz="457200">
                <a:defRPr sz="2400">
                  <a:solidFill>
                    <a:srgbClr val="FFFFFF"/>
                  </a:solidFill>
                  <a:latin typeface="Arial"/>
                  <a:ea typeface="Arial"/>
                  <a:cs typeface="Arial"/>
                  <a:sym typeface="Arial"/>
                </a:defRPr>
              </a:pPr>
              <a:endParaRPr/>
            </a:p>
          </p:txBody>
        </p:sp>
      </p:grpSp>
      <p:sp>
        <p:nvSpPr>
          <p:cNvPr id="1353" name="Shape 1353"/>
          <p:cNvSpPr/>
          <p:nvPr/>
        </p:nvSpPr>
        <p:spPr>
          <a:xfrm>
            <a:off x="10072055" y="4846688"/>
            <a:ext cx="2844274" cy="1845790"/>
          </a:xfrm>
          <a:prstGeom prst="rect">
            <a:avLst/>
          </a:prstGeom>
          <a:ln w="38100">
            <a:solidFill>
              <a:srgbClr val="FF0000"/>
            </a:solidFill>
          </a:ln>
        </p:spPr>
        <p:txBody>
          <a:bodyPr lIns="65023" tIns="65023" rIns="65023" bIns="65023" anchor="ctr"/>
          <a:lstStyle/>
          <a:p>
            <a:pPr lvl="0" defTabSz="457200">
              <a:defRPr sz="2400">
                <a:solidFill>
                  <a:srgbClr val="FFFFFF"/>
                </a:solidFill>
                <a:latin typeface="Calibri"/>
                <a:ea typeface="Calibri"/>
                <a:cs typeface="Calibri"/>
                <a:sym typeface="Calibri"/>
              </a:defRPr>
            </a:pPr>
            <a:endParaRPr/>
          </a:p>
        </p:txBody>
      </p:sp>
      <p:sp>
        <p:nvSpPr>
          <p:cNvPr id="1354" name="Shape 1354"/>
          <p:cNvSpPr/>
          <p:nvPr/>
        </p:nvSpPr>
        <p:spPr>
          <a:xfrm>
            <a:off x="10072055" y="7003538"/>
            <a:ext cx="2844274" cy="1845789"/>
          </a:xfrm>
          <a:prstGeom prst="rect">
            <a:avLst/>
          </a:prstGeom>
          <a:ln w="38100">
            <a:solidFill>
              <a:srgbClr val="0000FF"/>
            </a:solidFill>
          </a:ln>
        </p:spPr>
        <p:txBody>
          <a:bodyPr lIns="65023" tIns="65023" rIns="65023" bIns="65023" anchor="ctr"/>
          <a:lstStyle/>
          <a:p>
            <a:pPr lvl="0" defTabSz="457200">
              <a:defRPr sz="2400">
                <a:solidFill>
                  <a:srgbClr val="FFFFFF"/>
                </a:solidFill>
                <a:latin typeface="Calibri"/>
                <a:ea typeface="Calibri"/>
                <a:cs typeface="Calibri"/>
                <a:sym typeface="Calibri"/>
              </a:defRPr>
            </a:pPr>
            <a:endParaRPr/>
          </a:p>
        </p:txBody>
      </p:sp>
      <p:sp>
        <p:nvSpPr>
          <p:cNvPr id="1355" name="Shape 1355"/>
          <p:cNvSpPr/>
          <p:nvPr/>
        </p:nvSpPr>
        <p:spPr>
          <a:xfrm>
            <a:off x="415180" y="9056826"/>
            <a:ext cx="8934622"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2400">
                <a:latin typeface="Arial"/>
                <a:ea typeface="Arial"/>
                <a:cs typeface="Arial"/>
                <a:sym typeface="Arial"/>
              </a:rPr>
              <a:t>Ongoing analysis improvements </a:t>
            </a:r>
            <a:r>
              <a:rPr sz="2400" b="1" i="1">
                <a:solidFill>
                  <a:srgbClr val="FF2600"/>
                </a:solidFill>
                <a:latin typeface="Arial"/>
                <a:ea typeface="Arial"/>
                <a:cs typeface="Arial"/>
                <a:sym typeface="Arial"/>
              </a:rPr>
              <a:t>towards O(10)% measurement</a:t>
            </a:r>
          </a:p>
        </p:txBody>
      </p:sp>
      <p:sp>
        <p:nvSpPr>
          <p:cNvPr id="1356" name="Shape 1356"/>
          <p:cNvSpPr/>
          <p:nvPr/>
        </p:nvSpPr>
        <p:spPr>
          <a:xfrm>
            <a:off x="273491" y="5901039"/>
            <a:ext cx="1858701" cy="3892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sz="1800" b="1">
                <a:solidFill>
                  <a:srgbClr val="000090"/>
                </a:solidFill>
                <a:latin typeface="Arial"/>
                <a:ea typeface="Arial"/>
                <a:cs typeface="Arial"/>
                <a:sym typeface="Arial"/>
              </a:defRPr>
            </a:lvl1pPr>
          </a:lstStyle>
          <a:p>
            <a:pPr lvl="0">
              <a:defRPr b="0">
                <a:solidFill>
                  <a:srgbClr val="000000"/>
                </a:solidFill>
              </a:defRPr>
            </a:pPr>
            <a:r>
              <a:rPr b="1">
                <a:solidFill>
                  <a:srgbClr val="000090"/>
                </a:solidFill>
              </a:rPr>
              <a:t>arXiv:1310.0763</a:t>
            </a:r>
          </a:p>
        </p:txBody>
      </p:sp>
      <p:sp>
        <p:nvSpPr>
          <p:cNvPr id="1357" name="Shape 1357"/>
          <p:cNvSpPr/>
          <p:nvPr/>
        </p:nvSpPr>
        <p:spPr>
          <a:xfrm>
            <a:off x="280846" y="3935193"/>
            <a:ext cx="7525193" cy="154247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sz="2400">
                <a:latin typeface="Arial"/>
                <a:ea typeface="Arial"/>
                <a:cs typeface="Arial"/>
                <a:sym typeface="Arial"/>
              </a:rPr>
              <a:t>Challenging measurement because of:</a:t>
            </a:r>
          </a:p>
          <a:p>
            <a:pPr marL="381000" lvl="0" indent="-381000" algn="l" defTabSz="457200">
              <a:buSzPct val="100000"/>
              <a:buFont typeface="Arial"/>
              <a:buChar char="•"/>
              <a:defRPr sz="1800"/>
            </a:pPr>
            <a:r>
              <a:rPr sz="2400">
                <a:latin typeface="Arial"/>
                <a:ea typeface="Arial"/>
                <a:cs typeface="Arial"/>
                <a:sym typeface="Arial"/>
              </a:rPr>
              <a:t>Small cross section (Zhh 0.2 fb at 500 GeV)</a:t>
            </a:r>
          </a:p>
          <a:p>
            <a:pPr marL="381000" lvl="0" indent="-381000" algn="l" defTabSz="457200">
              <a:buSzPct val="100000"/>
              <a:buFont typeface="Arial"/>
              <a:buChar char="•"/>
              <a:defRPr sz="1800"/>
            </a:pPr>
            <a:r>
              <a:rPr sz="2400">
                <a:latin typeface="Arial"/>
                <a:ea typeface="Arial"/>
                <a:cs typeface="Arial"/>
                <a:sym typeface="Arial"/>
              </a:rPr>
              <a:t>Many jets in the final state</a:t>
            </a:r>
          </a:p>
          <a:p>
            <a:pPr marL="381000" lvl="0" indent="-381000" algn="l" defTabSz="457200">
              <a:buSzPct val="100000"/>
              <a:buFont typeface="Arial"/>
              <a:buChar char="•"/>
              <a:defRPr sz="1800"/>
            </a:pPr>
            <a:r>
              <a:rPr sz="2400" b="1" i="1">
                <a:latin typeface="Arial"/>
                <a:ea typeface="Arial"/>
                <a:cs typeface="Arial"/>
                <a:sym typeface="Arial"/>
              </a:rPr>
              <a:t>Presence of irreducible BG diagrams</a:t>
            </a:r>
          </a:p>
        </p:txBody>
      </p:sp>
      <p:sp>
        <p:nvSpPr>
          <p:cNvPr id="1358" name="Shape 1358"/>
          <p:cNvSpPr>
            <a:spLocks noGrp="1"/>
          </p:cNvSpPr>
          <p:nvPr>
            <p:ph type="sldNum" sz="quarter" idx="2"/>
          </p:nvPr>
        </p:nvSpPr>
        <p:spPr>
          <a:xfrm>
            <a:off x="11356237" y="9302941"/>
            <a:ext cx="1605214" cy="352001"/>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defRPr sz="1800" b="0"/>
            </a:pPr>
            <a:fld id="{86CB4B4D-7CA3-9044-876B-883B54F8677D}" type="slidenum">
              <a:rPr sz="1600" b="1"/>
              <a:t>46</a:t>
            </a:fld>
            <a:endParaRPr sz="1600" b="1"/>
          </a:p>
        </p:txBody>
      </p:sp>
      <p:sp>
        <p:nvSpPr>
          <p:cNvPr id="1359" name="Shape 1359"/>
          <p:cNvSpPr/>
          <p:nvPr/>
        </p:nvSpPr>
        <p:spPr>
          <a:xfrm>
            <a:off x="8854687" y="2033719"/>
            <a:ext cx="1" cy="2141466"/>
          </a:xfrm>
          <a:prstGeom prst="line">
            <a:avLst/>
          </a:prstGeom>
          <a:ln w="3175">
            <a:solidFill>
              <a:srgbClr val="808251"/>
            </a:solidFill>
            <a:miter lim="400000"/>
          </a:ln>
        </p:spPr>
        <p:txBody>
          <a:bodyPr lIns="0" tIns="0" rIns="0" bIns="0"/>
          <a:lstStyle/>
          <a:p>
            <a:pPr lvl="0" algn="l" defTabSz="457200">
              <a:defRPr sz="1100"/>
            </a:pPr>
            <a:endParaRPr/>
          </a:p>
        </p:txBody>
      </p:sp>
      <p:sp>
        <p:nvSpPr>
          <p:cNvPr id="1360" name="Shape 1360"/>
          <p:cNvSpPr/>
          <p:nvPr/>
        </p:nvSpPr>
        <p:spPr>
          <a:xfrm>
            <a:off x="10701790" y="1244711"/>
            <a:ext cx="1" cy="2842845"/>
          </a:xfrm>
          <a:prstGeom prst="line">
            <a:avLst/>
          </a:prstGeom>
          <a:ln w="3175">
            <a:solidFill>
              <a:srgbClr val="808251"/>
            </a:solidFill>
            <a:miter lim="400000"/>
          </a:ln>
        </p:spPr>
        <p:txBody>
          <a:bodyPr lIns="0" tIns="0" rIns="0" bIns="0"/>
          <a:lstStyle/>
          <a:p>
            <a:pPr lvl="0" algn="l" defTabSz="457200">
              <a:defRPr sz="1100"/>
            </a:pPr>
            <a:endParaRPr/>
          </a:p>
        </p:txBody>
      </p:sp>
      <p:sp>
        <p:nvSpPr>
          <p:cNvPr id="1361" name="Shape 1361"/>
          <p:cNvSpPr/>
          <p:nvPr/>
        </p:nvSpPr>
        <p:spPr>
          <a:xfrm>
            <a:off x="10307217" y="8998408"/>
            <a:ext cx="2226603" cy="38927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sz="1800" b="1">
                <a:latin typeface="Arial"/>
                <a:ea typeface="Arial"/>
                <a:cs typeface="Arial"/>
                <a:sym typeface="Arial"/>
              </a:defRPr>
            </a:lvl1pPr>
          </a:lstStyle>
          <a:p>
            <a:pPr lvl="0">
              <a:defRPr b="0"/>
            </a:pPr>
            <a:r>
              <a:rPr b="1"/>
              <a:t>See J.Tian’s Poster</a:t>
            </a:r>
          </a:p>
        </p:txBody>
      </p:sp>
    </p:spTree>
  </p:cSld>
  <p:clrMapOvr>
    <a:masterClrMapping/>
  </p:clrMapOvr>
  <p:transition xmlns:p14="http://schemas.microsoft.com/office/powerpoint/2010/mai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5" name="Shape 1365"/>
          <p:cNvSpPr/>
          <p:nvPr/>
        </p:nvSpPr>
        <p:spPr>
          <a:xfrm>
            <a:off x="533400" y="914400"/>
            <a:ext cx="2540001" cy="2260600"/>
          </a:xfrm>
          <a:prstGeom prst="roundRect">
            <a:avLst>
              <a:gd name="adj" fmla="val 8427"/>
            </a:avLst>
          </a:prstGeom>
          <a:ln w="12700">
            <a:miter lim="400000"/>
          </a:ln>
        </p:spPr>
        <p:txBody>
          <a:bodyPr lIns="0" tIns="0" rIns="0" bIns="0" anchor="ctr"/>
          <a:lstStyle/>
          <a:p>
            <a:pPr lvl="0" defTabSz="830862">
              <a:defRPr sz="34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1366" name="Shape 1366"/>
          <p:cNvSpPr/>
          <p:nvPr/>
        </p:nvSpPr>
        <p:spPr>
          <a:xfrm>
            <a:off x="533400" y="7645400"/>
            <a:ext cx="5511801" cy="1778000"/>
          </a:xfrm>
          <a:prstGeom prst="roundRect">
            <a:avLst>
              <a:gd name="adj" fmla="val 10714"/>
            </a:avLst>
          </a:prstGeom>
          <a:solidFill>
            <a:srgbClr val="C6E6E9"/>
          </a:solidFill>
          <a:ln w="12700">
            <a:miter lim="400000"/>
          </a:ln>
        </p:spPr>
        <p:txBody>
          <a:bodyPr lIns="0" tIns="0" rIns="0" bIns="0" anchor="ctr"/>
          <a:lstStyle/>
          <a:p>
            <a:pPr lvl="0" defTabSz="830862">
              <a:defRPr sz="34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1367" name="Shape 1367"/>
          <p:cNvSpPr/>
          <p:nvPr/>
        </p:nvSpPr>
        <p:spPr>
          <a:xfrm>
            <a:off x="3505200" y="5257800"/>
            <a:ext cx="2540000" cy="4102100"/>
          </a:xfrm>
          <a:prstGeom prst="roundRect">
            <a:avLst>
              <a:gd name="adj" fmla="val 7500"/>
            </a:avLst>
          </a:prstGeom>
          <a:solidFill>
            <a:srgbClr val="C6E6E9"/>
          </a:solidFill>
          <a:ln w="12700">
            <a:miter lim="400000"/>
          </a:ln>
        </p:spPr>
        <p:txBody>
          <a:bodyPr lIns="0" tIns="0" rIns="0" bIns="0" anchor="ctr"/>
          <a:lstStyle/>
          <a:p>
            <a:pPr lvl="0" defTabSz="830862">
              <a:defRPr sz="34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1368" name="Shape 1368"/>
          <p:cNvSpPr/>
          <p:nvPr/>
        </p:nvSpPr>
        <p:spPr>
          <a:xfrm>
            <a:off x="533400" y="3238500"/>
            <a:ext cx="5511801" cy="1778000"/>
          </a:xfrm>
          <a:prstGeom prst="roundRect">
            <a:avLst>
              <a:gd name="adj" fmla="val 10714"/>
            </a:avLst>
          </a:prstGeom>
          <a:solidFill>
            <a:srgbClr val="C6E6E9"/>
          </a:solidFill>
          <a:ln w="12700">
            <a:miter lim="400000"/>
          </a:ln>
        </p:spPr>
        <p:txBody>
          <a:bodyPr lIns="0" tIns="0" rIns="0" bIns="0" anchor="ctr"/>
          <a:lstStyle/>
          <a:p>
            <a:pPr lvl="0" defTabSz="830862">
              <a:defRPr sz="34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1369" name="Shape 1369"/>
          <p:cNvSpPr/>
          <p:nvPr/>
        </p:nvSpPr>
        <p:spPr>
          <a:xfrm>
            <a:off x="3505200" y="914400"/>
            <a:ext cx="2540000" cy="4102100"/>
          </a:xfrm>
          <a:prstGeom prst="roundRect">
            <a:avLst>
              <a:gd name="adj" fmla="val 7500"/>
            </a:avLst>
          </a:prstGeom>
          <a:solidFill>
            <a:srgbClr val="C6E6E9"/>
          </a:solidFill>
          <a:ln w="12700">
            <a:miter lim="400000"/>
          </a:ln>
        </p:spPr>
        <p:txBody>
          <a:bodyPr lIns="0" tIns="0" rIns="0" bIns="0" anchor="ctr"/>
          <a:lstStyle/>
          <a:p>
            <a:pPr lvl="0" defTabSz="830862">
              <a:defRPr sz="34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1370" name="Shape 1370"/>
          <p:cNvSpPr/>
          <p:nvPr/>
        </p:nvSpPr>
        <p:spPr>
          <a:xfrm>
            <a:off x="251743" y="-12700"/>
            <a:ext cx="12484101" cy="1003301"/>
          </a:xfrm>
          <a:prstGeom prst="rect">
            <a:avLst/>
          </a:prstGeom>
          <a:ln w="12700">
            <a:miter lim="400000"/>
          </a:ln>
          <a:effectLst>
            <a:outerShdw blurRad="25400" dist="12700" dir="2700000" rotWithShape="0">
              <a:srgbClr val="000000">
                <a:alpha val="42999"/>
              </a:srgbClr>
            </a:outerShdw>
          </a:effectLst>
          <a:extLst>
            <a:ext uri="{C572A759-6A51-4108-AA02-DFA0A04FC94B}">
              <ma14:wrappingTextBoxFlag xmlns:ma14="http://schemas.microsoft.com/office/mac/drawingml/2011/main" val="1"/>
            </a:ext>
          </a:extLst>
        </p:spPr>
        <p:txBody>
          <a:bodyPr lIns="0" tIns="0" rIns="0" bIns="0" anchor="ctr"/>
          <a:lstStyle/>
          <a:p>
            <a:pPr lvl="0" defTabSz="830862">
              <a:lnSpc>
                <a:spcPct val="70000"/>
              </a:lnSpc>
              <a:buClr>
                <a:srgbClr val="FFFED5"/>
              </a:buClr>
              <a:buFont typeface="Tahoma"/>
              <a:defRPr sz="1800"/>
            </a:pPr>
            <a:r>
              <a:rPr sz="3400">
                <a:solidFill>
                  <a:srgbClr val="2E467F"/>
                </a:solidFill>
                <a:latin typeface="Helvetica Neue"/>
                <a:ea typeface="Helvetica Neue"/>
                <a:cs typeface="Helvetica Neue"/>
                <a:sym typeface="Helvetica Neue"/>
              </a:rPr>
              <a:t>The Problem : BG diagrams dilute self-coupling contribution </a:t>
            </a:r>
            <a:br>
              <a:rPr sz="3400">
                <a:solidFill>
                  <a:srgbClr val="2E467F"/>
                </a:solidFill>
                <a:latin typeface="Helvetica Neue"/>
                <a:ea typeface="Helvetica Neue"/>
                <a:cs typeface="Helvetica Neue"/>
                <a:sym typeface="Helvetica Neue"/>
              </a:rPr>
            </a:br>
            <a:endParaRPr sz="3400">
              <a:solidFill>
                <a:srgbClr val="2E467F"/>
              </a:solidFill>
              <a:latin typeface="Helvetica Neue"/>
              <a:ea typeface="Helvetica Neue"/>
              <a:cs typeface="Helvetica Neue"/>
              <a:sym typeface="Helvetica Neue"/>
            </a:endParaRPr>
          </a:p>
        </p:txBody>
      </p:sp>
      <p:sp>
        <p:nvSpPr>
          <p:cNvPr id="1371" name="Shape 1371"/>
          <p:cNvSpPr>
            <a:spLocks noGrp="1"/>
          </p:cNvSpPr>
          <p:nvPr>
            <p:ph type="sldNum" sz="quarter" idx="2"/>
          </p:nvPr>
        </p:nvSpPr>
        <p:spPr>
          <a:xfrm>
            <a:off x="12458598" y="9277350"/>
            <a:ext cx="368504" cy="368300"/>
          </a:xfrm>
          <a:prstGeom prst="rect">
            <a:avLst/>
          </a:prstGeom>
          <a:extLst>
            <a:ext uri="{C572A759-6A51-4108-AA02-DFA0A04FC94B}">
              <ma14:wrappingTextBoxFlag xmlns:ma14="http://schemas.microsoft.com/office/mac/drawingml/2011/main" val="1"/>
            </a:ext>
          </a:extLst>
        </p:spPr>
        <p:txBody>
          <a:bodyPr/>
          <a:lstStyle>
            <a:lvl1pPr marR="685800" defTabSz="830862">
              <a:defRPr sz="1600"/>
            </a:lvl1pPr>
          </a:lstStyle>
          <a:p>
            <a:pPr lvl="0">
              <a:defRPr sz="1800"/>
            </a:pPr>
            <a:fld id="{86CB4B4D-7CA3-9044-876B-883B54F8677D}" type="slidenum">
              <a:rPr sz="1600"/>
              <a:t>47</a:t>
            </a:fld>
            <a:endParaRPr sz="1600"/>
          </a:p>
        </p:txBody>
      </p:sp>
      <p:pic>
        <p:nvPicPr>
          <p:cNvPr id="1372" name="sensitive_vvHH.pdf"/>
          <p:cNvPicPr/>
          <p:nvPr/>
        </p:nvPicPr>
        <p:blipFill>
          <a:blip r:embed="rId2">
            <a:extLst/>
          </a:blip>
          <a:stretch>
            <a:fillRect/>
          </a:stretch>
        </p:blipFill>
        <p:spPr>
          <a:xfrm>
            <a:off x="7182453" y="5626100"/>
            <a:ext cx="5098447" cy="3695700"/>
          </a:xfrm>
          <a:prstGeom prst="rect">
            <a:avLst/>
          </a:prstGeom>
          <a:ln w="12700">
            <a:miter lim="400000"/>
          </a:ln>
        </p:spPr>
      </p:pic>
      <p:pic>
        <p:nvPicPr>
          <p:cNvPr id="1373" name="sensitive_ZHH.pdf"/>
          <p:cNvPicPr/>
          <p:nvPr/>
        </p:nvPicPr>
        <p:blipFill>
          <a:blip r:embed="rId3">
            <a:extLst/>
          </a:blip>
          <a:stretch>
            <a:fillRect/>
          </a:stretch>
        </p:blipFill>
        <p:spPr>
          <a:xfrm>
            <a:off x="7171514" y="2044700"/>
            <a:ext cx="5098448" cy="3695700"/>
          </a:xfrm>
          <a:prstGeom prst="rect">
            <a:avLst/>
          </a:prstGeom>
          <a:ln w="12700">
            <a:miter lim="400000"/>
          </a:ln>
        </p:spPr>
      </p:pic>
      <p:sp>
        <p:nvSpPr>
          <p:cNvPr id="1374" name="Shape 1374"/>
          <p:cNvSpPr/>
          <p:nvPr/>
        </p:nvSpPr>
        <p:spPr>
          <a:xfrm>
            <a:off x="3636713" y="876300"/>
            <a:ext cx="1680073"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defTabSz="830862">
              <a:defRPr sz="1800"/>
            </a:pPr>
            <a:r>
              <a:rPr>
                <a:solidFill>
                  <a:srgbClr val="2E467F"/>
                </a:solidFill>
                <a:latin typeface="Helvetica Neue"/>
                <a:ea typeface="Helvetica Neue"/>
                <a:cs typeface="Helvetica Neue"/>
                <a:sym typeface="Helvetica Neue"/>
              </a:rPr>
              <a:t>Irreducible </a:t>
            </a:r>
          </a:p>
          <a:p>
            <a:pPr lvl="0" algn="l" defTabSz="830862">
              <a:defRPr sz="1800"/>
            </a:pPr>
            <a:r>
              <a:rPr>
                <a:solidFill>
                  <a:srgbClr val="2E467F"/>
                </a:solidFill>
                <a:latin typeface="Helvetica Neue"/>
                <a:ea typeface="Helvetica Neue"/>
                <a:cs typeface="Helvetica Neue"/>
                <a:sym typeface="Helvetica Neue"/>
              </a:rPr>
              <a:t>BG diagrams</a:t>
            </a:r>
          </a:p>
        </p:txBody>
      </p:sp>
      <p:pic>
        <p:nvPicPr>
          <p:cNvPr id="1375" name="droppedImage.pdf"/>
          <p:cNvPicPr/>
          <p:nvPr/>
        </p:nvPicPr>
        <p:blipFill>
          <a:blip r:embed="rId4">
            <a:extLst/>
          </a:blip>
          <a:stretch>
            <a:fillRect/>
          </a:stretch>
        </p:blipFill>
        <p:spPr>
          <a:xfrm>
            <a:off x="10261600" y="3784600"/>
            <a:ext cx="1347537" cy="457200"/>
          </a:xfrm>
          <a:prstGeom prst="rect">
            <a:avLst/>
          </a:prstGeom>
          <a:ln w="12700">
            <a:miter lim="400000"/>
          </a:ln>
        </p:spPr>
      </p:pic>
      <p:pic>
        <p:nvPicPr>
          <p:cNvPr id="1376" name="droppedImage.pdf"/>
          <p:cNvPicPr/>
          <p:nvPr/>
        </p:nvPicPr>
        <p:blipFill>
          <a:blip r:embed="rId5">
            <a:extLst/>
          </a:blip>
          <a:stretch>
            <a:fillRect/>
          </a:stretch>
        </p:blipFill>
        <p:spPr>
          <a:xfrm>
            <a:off x="10236200" y="4394200"/>
            <a:ext cx="1347538" cy="457200"/>
          </a:xfrm>
          <a:prstGeom prst="rect">
            <a:avLst/>
          </a:prstGeom>
          <a:ln w="12700">
            <a:miter lim="400000"/>
          </a:ln>
        </p:spPr>
      </p:pic>
      <p:pic>
        <p:nvPicPr>
          <p:cNvPr id="1377" name="droppedImage.pdf"/>
          <p:cNvPicPr/>
          <p:nvPr/>
        </p:nvPicPr>
        <p:blipFill>
          <a:blip r:embed="rId6">
            <a:extLst/>
          </a:blip>
          <a:stretch>
            <a:fillRect/>
          </a:stretch>
        </p:blipFill>
        <p:spPr>
          <a:xfrm>
            <a:off x="8242300" y="8140700"/>
            <a:ext cx="1197811" cy="406400"/>
          </a:xfrm>
          <a:prstGeom prst="rect">
            <a:avLst/>
          </a:prstGeom>
          <a:ln w="12700">
            <a:miter lim="400000"/>
          </a:ln>
        </p:spPr>
      </p:pic>
      <p:pic>
        <p:nvPicPr>
          <p:cNvPr id="1378" name="droppedImage.pdf"/>
          <p:cNvPicPr/>
          <p:nvPr/>
        </p:nvPicPr>
        <p:blipFill>
          <a:blip r:embed="rId7">
            <a:extLst/>
          </a:blip>
          <a:stretch>
            <a:fillRect/>
          </a:stretch>
        </p:blipFill>
        <p:spPr>
          <a:xfrm>
            <a:off x="10007600" y="7353300"/>
            <a:ext cx="1534695" cy="520701"/>
          </a:xfrm>
          <a:prstGeom prst="rect">
            <a:avLst/>
          </a:prstGeom>
          <a:ln w="12700">
            <a:miter lim="400000"/>
          </a:ln>
        </p:spPr>
      </p:pic>
      <p:pic>
        <p:nvPicPr>
          <p:cNvPr id="1379" name="ZHHdiagram.pdf"/>
          <p:cNvPicPr/>
          <p:nvPr/>
        </p:nvPicPr>
        <p:blipFill>
          <a:blip r:embed="rId8">
            <a:extLst/>
          </a:blip>
          <a:stretch>
            <a:fillRect/>
          </a:stretch>
        </p:blipFill>
        <p:spPr>
          <a:xfrm>
            <a:off x="825500" y="1549400"/>
            <a:ext cx="1943100" cy="1628003"/>
          </a:xfrm>
          <a:prstGeom prst="rect">
            <a:avLst/>
          </a:prstGeom>
          <a:ln w="12700">
            <a:miter lim="400000"/>
          </a:ln>
        </p:spPr>
      </p:pic>
      <p:sp>
        <p:nvSpPr>
          <p:cNvPr id="1380" name="Shape 1380"/>
          <p:cNvSpPr/>
          <p:nvPr/>
        </p:nvSpPr>
        <p:spPr>
          <a:xfrm>
            <a:off x="6273800" y="3543300"/>
            <a:ext cx="1079500" cy="419100"/>
          </a:xfrm>
          <a:prstGeom prst="rightArrow">
            <a:avLst>
              <a:gd name="adj1" fmla="val 32000"/>
              <a:gd name="adj2" fmla="val 133333"/>
            </a:avLst>
          </a:prstGeom>
          <a:solidFill>
            <a:srgbClr val="2E467F"/>
          </a:solidFill>
          <a:ln w="12700">
            <a:miter lim="400000"/>
          </a:ln>
        </p:spPr>
        <p:txBody>
          <a:bodyPr lIns="0" tIns="0" rIns="0" bIns="0" anchor="ctr"/>
          <a:lstStyle/>
          <a:p>
            <a:pPr lvl="0" defTabSz="830862">
              <a:defRPr>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sp>
        <p:nvSpPr>
          <p:cNvPr id="1381" name="Shape 1381"/>
          <p:cNvSpPr/>
          <p:nvPr/>
        </p:nvSpPr>
        <p:spPr>
          <a:xfrm>
            <a:off x="6273800" y="7023100"/>
            <a:ext cx="1079500" cy="419100"/>
          </a:xfrm>
          <a:prstGeom prst="rightArrow">
            <a:avLst>
              <a:gd name="adj1" fmla="val 32000"/>
              <a:gd name="adj2" fmla="val 133333"/>
            </a:avLst>
          </a:prstGeom>
          <a:solidFill>
            <a:srgbClr val="2E467F"/>
          </a:solidFill>
          <a:ln w="12700">
            <a:miter lim="400000"/>
          </a:ln>
        </p:spPr>
        <p:txBody>
          <a:bodyPr lIns="0" tIns="0" rIns="0" bIns="0" anchor="ctr"/>
          <a:lstStyle/>
          <a:p>
            <a:pPr lvl="0" defTabSz="830862">
              <a:defRPr>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sp>
        <p:nvSpPr>
          <p:cNvPr id="1382" name="Shape 1382"/>
          <p:cNvSpPr/>
          <p:nvPr/>
        </p:nvSpPr>
        <p:spPr>
          <a:xfrm>
            <a:off x="9080500" y="9220200"/>
            <a:ext cx="2857500" cy="203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12888" lvl="0" algn="l" defTabSz="1439333">
              <a:buClr>
                <a:srgbClr val="2E467F"/>
              </a:buClr>
              <a:buFont typeface="Helvetica"/>
              <a:tabLst>
                <a:tab pos="609600" algn="l"/>
                <a:tab pos="2844800" algn="l"/>
                <a:tab pos="2882900" algn="l"/>
              </a:tabLst>
              <a:defRPr sz="1800"/>
            </a:pPr>
            <a:r>
              <a:rPr sz="1200">
                <a:solidFill>
                  <a:srgbClr val="2E467F"/>
                </a:solidFill>
                <a:uFill>
                  <a:solidFill>
                    <a:srgbClr val="2E467F"/>
                  </a:solidFill>
                </a:uFill>
                <a:latin typeface="Helvetica Neue"/>
                <a:ea typeface="Helvetica Neue"/>
                <a:cs typeface="Helvetica Neue"/>
                <a:sym typeface="Helvetica Neue"/>
              </a:rPr>
              <a:t>Junping Tian </a:t>
            </a:r>
            <a:r>
              <a:rPr sz="1200">
                <a:uFill>
                  <a:solidFill>
                    <a:srgbClr val="2E467F"/>
                  </a:solidFill>
                </a:uFill>
                <a:latin typeface="Helvetica Neue"/>
                <a:ea typeface="Helvetica Neue"/>
                <a:cs typeface="Helvetica Neue"/>
                <a:sym typeface="Helvetica Neue"/>
              </a:rPr>
              <a:t>LC-REP-2013-003</a:t>
            </a:r>
          </a:p>
        </p:txBody>
      </p:sp>
      <p:pic>
        <p:nvPicPr>
          <p:cNvPr id="1383" name="−e+eHZHZ.pdf"/>
          <p:cNvPicPr/>
          <p:nvPr/>
        </p:nvPicPr>
        <p:blipFill>
          <a:blip r:embed="rId9">
            <a:extLst/>
          </a:blip>
          <a:stretch>
            <a:fillRect/>
          </a:stretch>
        </p:blipFill>
        <p:spPr>
          <a:xfrm>
            <a:off x="3702460" y="1510098"/>
            <a:ext cx="1943101" cy="1628004"/>
          </a:xfrm>
          <a:prstGeom prst="rect">
            <a:avLst/>
          </a:prstGeom>
          <a:ln w="12700">
            <a:miter lim="400000"/>
          </a:ln>
        </p:spPr>
      </p:pic>
      <p:pic>
        <p:nvPicPr>
          <p:cNvPr id="1384" name="−e+eHZHZ.pdf"/>
          <p:cNvPicPr/>
          <p:nvPr/>
        </p:nvPicPr>
        <p:blipFill>
          <a:blip r:embed="rId10">
            <a:extLst/>
          </a:blip>
          <a:stretch>
            <a:fillRect/>
          </a:stretch>
        </p:blipFill>
        <p:spPr>
          <a:xfrm>
            <a:off x="1123950" y="3200914"/>
            <a:ext cx="1943100" cy="1628004"/>
          </a:xfrm>
          <a:prstGeom prst="rect">
            <a:avLst/>
          </a:prstGeom>
          <a:ln w="12700">
            <a:miter lim="400000"/>
          </a:ln>
        </p:spPr>
      </p:pic>
      <p:sp>
        <p:nvSpPr>
          <p:cNvPr id="1385" name="Shape 1385"/>
          <p:cNvSpPr/>
          <p:nvPr/>
        </p:nvSpPr>
        <p:spPr>
          <a:xfrm>
            <a:off x="3288274" y="3778250"/>
            <a:ext cx="297178"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30862">
              <a:defRPr sz="2200">
                <a:solidFill>
                  <a:srgbClr val="6E603B"/>
                </a:solidFill>
                <a:latin typeface="Helvetica Neue"/>
                <a:ea typeface="Helvetica Neue"/>
                <a:cs typeface="Helvetica Neue"/>
                <a:sym typeface="Helvetica Neue"/>
              </a:defRPr>
            </a:lvl1pPr>
          </a:lstStyle>
          <a:p>
            <a:pPr lvl="0">
              <a:defRPr sz="1800">
                <a:solidFill>
                  <a:srgbClr val="000000"/>
                </a:solidFill>
              </a:defRPr>
            </a:pPr>
            <a:r>
              <a:rPr sz="2200">
                <a:solidFill>
                  <a:srgbClr val="6E603B"/>
                </a:solidFill>
              </a:rPr>
              <a:t>+</a:t>
            </a:r>
          </a:p>
        </p:txBody>
      </p:sp>
      <p:sp>
        <p:nvSpPr>
          <p:cNvPr id="1386" name="Shape 1386"/>
          <p:cNvSpPr/>
          <p:nvPr/>
        </p:nvSpPr>
        <p:spPr>
          <a:xfrm>
            <a:off x="3136900" y="2311400"/>
            <a:ext cx="297178"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30862">
              <a:defRPr sz="2200">
                <a:solidFill>
                  <a:srgbClr val="6E603B"/>
                </a:solidFill>
                <a:latin typeface="Helvetica Neue"/>
                <a:ea typeface="Helvetica Neue"/>
                <a:cs typeface="Helvetica Neue"/>
                <a:sym typeface="Helvetica Neue"/>
              </a:defRPr>
            </a:lvl1pPr>
          </a:lstStyle>
          <a:p>
            <a:pPr lvl="0">
              <a:defRPr sz="1800">
                <a:solidFill>
                  <a:srgbClr val="000000"/>
                </a:solidFill>
              </a:defRPr>
            </a:pPr>
            <a:r>
              <a:rPr sz="2200">
                <a:solidFill>
                  <a:srgbClr val="6E603B"/>
                </a:solidFill>
              </a:rPr>
              <a:t>+</a:t>
            </a:r>
          </a:p>
        </p:txBody>
      </p:sp>
      <p:pic>
        <p:nvPicPr>
          <p:cNvPr id="1387" name="−e+eHZHZ.pdf"/>
          <p:cNvPicPr/>
          <p:nvPr/>
        </p:nvPicPr>
        <p:blipFill>
          <a:blip r:embed="rId11">
            <a:extLst/>
          </a:blip>
          <a:stretch>
            <a:fillRect/>
          </a:stretch>
        </p:blipFill>
        <p:spPr>
          <a:xfrm>
            <a:off x="3733800" y="3269048"/>
            <a:ext cx="1943100" cy="1628004"/>
          </a:xfrm>
          <a:prstGeom prst="rect">
            <a:avLst/>
          </a:prstGeom>
          <a:ln w="12700">
            <a:miter lim="400000"/>
          </a:ln>
        </p:spPr>
      </p:pic>
      <p:sp>
        <p:nvSpPr>
          <p:cNvPr id="1388" name="Shape 1388"/>
          <p:cNvSpPr/>
          <p:nvPr/>
        </p:nvSpPr>
        <p:spPr>
          <a:xfrm>
            <a:off x="622300" y="3784600"/>
            <a:ext cx="297178"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30862">
              <a:defRPr sz="2200">
                <a:solidFill>
                  <a:srgbClr val="6E603B"/>
                </a:solidFill>
                <a:latin typeface="Helvetica Neue"/>
                <a:ea typeface="Helvetica Neue"/>
                <a:cs typeface="Helvetica Neue"/>
                <a:sym typeface="Helvetica Neue"/>
              </a:defRPr>
            </a:lvl1pPr>
          </a:lstStyle>
          <a:p>
            <a:pPr lvl="0">
              <a:defRPr sz="1800">
                <a:solidFill>
                  <a:srgbClr val="000000"/>
                </a:solidFill>
              </a:defRPr>
            </a:pPr>
            <a:r>
              <a:rPr sz="2200">
                <a:solidFill>
                  <a:srgbClr val="6E603B"/>
                </a:solidFill>
              </a:rPr>
              <a:t>+</a:t>
            </a:r>
          </a:p>
        </p:txBody>
      </p:sp>
      <p:pic>
        <p:nvPicPr>
          <p:cNvPr id="1389" name="−e+e−ννHH.pdf"/>
          <p:cNvPicPr/>
          <p:nvPr/>
        </p:nvPicPr>
        <p:blipFill>
          <a:blip r:embed="rId12">
            <a:extLst/>
          </a:blip>
          <a:stretch>
            <a:fillRect/>
          </a:stretch>
        </p:blipFill>
        <p:spPr>
          <a:xfrm>
            <a:off x="3644900" y="5946473"/>
            <a:ext cx="2057400" cy="1619854"/>
          </a:xfrm>
          <a:prstGeom prst="rect">
            <a:avLst/>
          </a:prstGeom>
          <a:ln w="12700">
            <a:miter lim="400000"/>
          </a:ln>
        </p:spPr>
      </p:pic>
      <p:pic>
        <p:nvPicPr>
          <p:cNvPr id="1390" name="−e+e−ννHHH.pdf"/>
          <p:cNvPicPr/>
          <p:nvPr/>
        </p:nvPicPr>
        <p:blipFill>
          <a:blip r:embed="rId13">
            <a:extLst/>
          </a:blip>
          <a:stretch>
            <a:fillRect/>
          </a:stretch>
        </p:blipFill>
        <p:spPr>
          <a:xfrm>
            <a:off x="889000" y="5933773"/>
            <a:ext cx="2057400" cy="1619854"/>
          </a:xfrm>
          <a:prstGeom prst="rect">
            <a:avLst/>
          </a:prstGeom>
          <a:ln w="12700">
            <a:miter lim="400000"/>
          </a:ln>
        </p:spPr>
      </p:pic>
      <p:sp>
        <p:nvSpPr>
          <p:cNvPr id="1391" name="Shape 1391"/>
          <p:cNvSpPr/>
          <p:nvPr/>
        </p:nvSpPr>
        <p:spPr>
          <a:xfrm>
            <a:off x="3136900" y="6477000"/>
            <a:ext cx="297178"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30862">
              <a:defRPr sz="2200">
                <a:solidFill>
                  <a:srgbClr val="6E603B"/>
                </a:solidFill>
                <a:latin typeface="Helvetica Neue"/>
                <a:ea typeface="Helvetica Neue"/>
                <a:cs typeface="Helvetica Neue"/>
                <a:sym typeface="Helvetica Neue"/>
              </a:defRPr>
            </a:lvl1pPr>
          </a:lstStyle>
          <a:p>
            <a:pPr lvl="0">
              <a:defRPr sz="1800">
                <a:solidFill>
                  <a:srgbClr val="000000"/>
                </a:solidFill>
              </a:defRPr>
            </a:pPr>
            <a:r>
              <a:rPr sz="2200">
                <a:solidFill>
                  <a:srgbClr val="6E603B"/>
                </a:solidFill>
              </a:rPr>
              <a:t>+</a:t>
            </a:r>
          </a:p>
        </p:txBody>
      </p:sp>
      <p:pic>
        <p:nvPicPr>
          <p:cNvPr id="1392" name="−e+e−ννHH.pdf"/>
          <p:cNvPicPr/>
          <p:nvPr/>
        </p:nvPicPr>
        <p:blipFill>
          <a:blip r:embed="rId14">
            <a:extLst/>
          </a:blip>
          <a:stretch>
            <a:fillRect/>
          </a:stretch>
        </p:blipFill>
        <p:spPr>
          <a:xfrm>
            <a:off x="1066800" y="7648273"/>
            <a:ext cx="2057400" cy="1619854"/>
          </a:xfrm>
          <a:prstGeom prst="rect">
            <a:avLst/>
          </a:prstGeom>
          <a:ln w="12700">
            <a:miter lim="400000"/>
          </a:ln>
        </p:spPr>
      </p:pic>
      <p:sp>
        <p:nvSpPr>
          <p:cNvPr id="1393" name="Shape 1393"/>
          <p:cNvSpPr/>
          <p:nvPr/>
        </p:nvSpPr>
        <p:spPr>
          <a:xfrm>
            <a:off x="622300" y="8229600"/>
            <a:ext cx="297178"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30862">
              <a:defRPr sz="2200">
                <a:solidFill>
                  <a:srgbClr val="6E603B"/>
                </a:solidFill>
                <a:latin typeface="Helvetica Neue"/>
                <a:ea typeface="Helvetica Neue"/>
                <a:cs typeface="Helvetica Neue"/>
                <a:sym typeface="Helvetica Neue"/>
              </a:defRPr>
            </a:lvl1pPr>
          </a:lstStyle>
          <a:p>
            <a:pPr lvl="0">
              <a:defRPr sz="1800">
                <a:solidFill>
                  <a:srgbClr val="000000"/>
                </a:solidFill>
              </a:defRPr>
            </a:pPr>
            <a:r>
              <a:rPr sz="2200">
                <a:solidFill>
                  <a:srgbClr val="6E603B"/>
                </a:solidFill>
              </a:rPr>
              <a:t>+</a:t>
            </a:r>
          </a:p>
        </p:txBody>
      </p:sp>
      <p:sp>
        <p:nvSpPr>
          <p:cNvPr id="1394" name="Shape 1394"/>
          <p:cNvSpPr/>
          <p:nvPr/>
        </p:nvSpPr>
        <p:spPr>
          <a:xfrm>
            <a:off x="3289300" y="8229600"/>
            <a:ext cx="297178"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30862">
              <a:defRPr sz="2200">
                <a:solidFill>
                  <a:srgbClr val="6E603B"/>
                </a:solidFill>
                <a:latin typeface="Helvetica Neue"/>
                <a:ea typeface="Helvetica Neue"/>
                <a:cs typeface="Helvetica Neue"/>
                <a:sym typeface="Helvetica Neue"/>
              </a:defRPr>
            </a:lvl1pPr>
          </a:lstStyle>
          <a:p>
            <a:pPr lvl="0">
              <a:defRPr sz="1800">
                <a:solidFill>
                  <a:srgbClr val="000000"/>
                </a:solidFill>
              </a:defRPr>
            </a:pPr>
            <a:r>
              <a:rPr sz="2200">
                <a:solidFill>
                  <a:srgbClr val="6E603B"/>
                </a:solidFill>
              </a:rPr>
              <a:t>+</a:t>
            </a:r>
          </a:p>
        </p:txBody>
      </p:sp>
      <p:pic>
        <p:nvPicPr>
          <p:cNvPr id="1395" name="−e+e−ννHH.pdf"/>
          <p:cNvPicPr/>
          <p:nvPr/>
        </p:nvPicPr>
        <p:blipFill>
          <a:blip r:embed="rId15">
            <a:extLst/>
          </a:blip>
          <a:stretch>
            <a:fillRect/>
          </a:stretch>
        </p:blipFill>
        <p:spPr>
          <a:xfrm>
            <a:off x="3644900" y="7648273"/>
            <a:ext cx="2057400" cy="1619854"/>
          </a:xfrm>
          <a:prstGeom prst="rect">
            <a:avLst/>
          </a:prstGeom>
          <a:ln w="12700">
            <a:miter lim="400000"/>
          </a:ln>
        </p:spPr>
      </p:pic>
      <p:sp>
        <p:nvSpPr>
          <p:cNvPr id="1396" name="Shape 1396"/>
          <p:cNvSpPr/>
          <p:nvPr/>
        </p:nvSpPr>
        <p:spPr>
          <a:xfrm>
            <a:off x="3642440" y="5257800"/>
            <a:ext cx="1680073" cy="723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defTabSz="830862">
              <a:defRPr sz="1800"/>
            </a:pPr>
            <a:r>
              <a:rPr>
                <a:solidFill>
                  <a:srgbClr val="2E467F"/>
                </a:solidFill>
                <a:latin typeface="Helvetica Neue"/>
                <a:ea typeface="Helvetica Neue"/>
                <a:cs typeface="Helvetica Neue"/>
                <a:sym typeface="Helvetica Neue"/>
              </a:rPr>
              <a:t>Irreducible </a:t>
            </a:r>
          </a:p>
          <a:p>
            <a:pPr lvl="0" algn="l" defTabSz="830862">
              <a:defRPr sz="1800"/>
            </a:pPr>
            <a:r>
              <a:rPr>
                <a:solidFill>
                  <a:srgbClr val="2E467F"/>
                </a:solidFill>
                <a:latin typeface="Helvetica Neue"/>
                <a:ea typeface="Helvetica Neue"/>
                <a:cs typeface="Helvetica Neue"/>
                <a:sym typeface="Helvetica Neue"/>
              </a:rPr>
              <a:t>BG diagrams</a:t>
            </a:r>
          </a:p>
        </p:txBody>
      </p:sp>
      <p:sp>
        <p:nvSpPr>
          <p:cNvPr id="1397" name="Shape 1397"/>
          <p:cNvSpPr/>
          <p:nvPr/>
        </p:nvSpPr>
        <p:spPr>
          <a:xfrm>
            <a:off x="829701" y="5295900"/>
            <a:ext cx="1087470" cy="723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defTabSz="830862">
              <a:defRPr sz="1800"/>
            </a:pPr>
            <a:r>
              <a:rPr>
                <a:solidFill>
                  <a:srgbClr val="FF2C79"/>
                </a:solidFill>
                <a:latin typeface="Helvetica Neue"/>
                <a:ea typeface="Helvetica Neue"/>
                <a:cs typeface="Helvetica Neue"/>
                <a:sym typeface="Helvetica Neue"/>
              </a:rPr>
              <a:t>Signal</a:t>
            </a:r>
          </a:p>
          <a:p>
            <a:pPr lvl="0" algn="l" defTabSz="830862">
              <a:defRPr sz="1800"/>
            </a:pPr>
            <a:r>
              <a:rPr>
                <a:solidFill>
                  <a:srgbClr val="FF2C79"/>
                </a:solidFill>
                <a:latin typeface="Helvetica Neue"/>
                <a:ea typeface="Helvetica Neue"/>
                <a:cs typeface="Helvetica Neue"/>
                <a:sym typeface="Helvetica Neue"/>
              </a:rPr>
              <a:t>diagram</a:t>
            </a:r>
          </a:p>
        </p:txBody>
      </p:sp>
      <p:sp>
        <p:nvSpPr>
          <p:cNvPr id="1398" name="Shape 1398"/>
          <p:cNvSpPr/>
          <p:nvPr/>
        </p:nvSpPr>
        <p:spPr>
          <a:xfrm>
            <a:off x="825500" y="939800"/>
            <a:ext cx="1087469"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defTabSz="830862">
              <a:defRPr sz="1800"/>
            </a:pPr>
            <a:r>
              <a:rPr>
                <a:solidFill>
                  <a:srgbClr val="FF2C79"/>
                </a:solidFill>
                <a:latin typeface="Helvetica Neue"/>
                <a:ea typeface="Helvetica Neue"/>
                <a:cs typeface="Helvetica Neue"/>
                <a:sym typeface="Helvetica Neue"/>
              </a:rPr>
              <a:t>Signal</a:t>
            </a:r>
          </a:p>
          <a:p>
            <a:pPr lvl="0" algn="l" defTabSz="830862">
              <a:defRPr sz="1800"/>
            </a:pPr>
            <a:r>
              <a:rPr>
                <a:solidFill>
                  <a:srgbClr val="FF2C79"/>
                </a:solidFill>
                <a:latin typeface="Helvetica Neue"/>
                <a:ea typeface="Helvetica Neue"/>
                <a:cs typeface="Helvetica Neue"/>
                <a:sym typeface="Helvetica Neue"/>
              </a:rPr>
              <a:t>diagram</a:t>
            </a:r>
          </a:p>
        </p:txBody>
      </p:sp>
      <p:sp>
        <p:nvSpPr>
          <p:cNvPr id="1399" name="Shape 1399"/>
          <p:cNvSpPr/>
          <p:nvPr/>
        </p:nvSpPr>
        <p:spPr>
          <a:xfrm>
            <a:off x="520700" y="5295900"/>
            <a:ext cx="2540001" cy="2260600"/>
          </a:xfrm>
          <a:prstGeom prst="roundRect">
            <a:avLst>
              <a:gd name="adj" fmla="val 8427"/>
            </a:avLst>
          </a:prstGeom>
          <a:ln w="12700">
            <a:miter lim="400000"/>
          </a:ln>
        </p:spPr>
        <p:txBody>
          <a:bodyPr lIns="0" tIns="0" rIns="0" bIns="0" anchor="ctr"/>
          <a:lstStyle/>
          <a:p>
            <a:pPr lvl="0" defTabSz="830862">
              <a:defRPr sz="34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pic>
        <p:nvPicPr>
          <p:cNvPr id="1400" name="droppedImage.pdf"/>
          <p:cNvPicPr/>
          <p:nvPr/>
        </p:nvPicPr>
        <p:blipFill>
          <a:blip r:embed="rId16">
            <a:extLst/>
          </a:blip>
          <a:stretch>
            <a:fillRect/>
          </a:stretch>
        </p:blipFill>
        <p:spPr>
          <a:xfrm>
            <a:off x="7721600" y="635000"/>
            <a:ext cx="4025900" cy="825501"/>
          </a:xfrm>
          <a:prstGeom prst="rect">
            <a:avLst/>
          </a:prstGeom>
          <a:ln w="12700">
            <a:miter lim="400000"/>
          </a:ln>
        </p:spPr>
      </p:pic>
      <p:pic>
        <p:nvPicPr>
          <p:cNvPr id="1401" name="droppedImage.pdf"/>
          <p:cNvPicPr/>
          <p:nvPr/>
        </p:nvPicPr>
        <p:blipFill>
          <a:blip r:embed="rId17">
            <a:extLst/>
          </a:blip>
          <a:stretch>
            <a:fillRect/>
          </a:stretch>
        </p:blipFill>
        <p:spPr>
          <a:xfrm>
            <a:off x="8245534" y="1397000"/>
            <a:ext cx="1822331" cy="825501"/>
          </a:xfrm>
          <a:prstGeom prst="rect">
            <a:avLst/>
          </a:prstGeom>
          <a:ln w="12700">
            <a:miter lim="400000"/>
          </a:ln>
        </p:spPr>
      </p:pic>
      <p:sp>
        <p:nvSpPr>
          <p:cNvPr id="1402" name="Shape 1402"/>
          <p:cNvSpPr/>
          <p:nvPr/>
        </p:nvSpPr>
        <p:spPr>
          <a:xfrm>
            <a:off x="10287000" y="1397000"/>
            <a:ext cx="2184400" cy="825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65100" algn="l" defTabSz="719666">
              <a:lnSpc>
                <a:spcPts val="2600"/>
              </a:lnSpc>
              <a:tabLst>
                <a:tab pos="889000" algn="l"/>
                <a:tab pos="7086600" algn="l"/>
              </a:tabLst>
              <a:defRPr sz="2200">
                <a:solidFill>
                  <a:srgbClr val="0433FF"/>
                </a:solidFill>
                <a:latin typeface="Helvetica Neue Medium"/>
                <a:ea typeface="Helvetica Neue Medium"/>
                <a:cs typeface="Helvetica Neue Medium"/>
                <a:sym typeface="Helvetica Neue Medium"/>
              </a:defRPr>
            </a:lvl1pPr>
          </a:lstStyle>
          <a:p>
            <a:pPr lvl="0">
              <a:defRPr sz="1800">
                <a:solidFill>
                  <a:srgbClr val="000000"/>
                </a:solidFill>
              </a:defRPr>
            </a:pPr>
            <a:r>
              <a:rPr sz="2200">
                <a:solidFill>
                  <a:srgbClr val="0433FF"/>
                </a:solidFill>
              </a:rPr>
              <a:t>F=0.5 if no BG diagrams </a:t>
            </a:r>
          </a:p>
        </p:txBody>
      </p:sp>
    </p:spTree>
  </p:cSld>
  <p:clrMapOvr>
    <a:masterClrMapping/>
  </p:clrMapOvr>
  <p:transition xmlns:p14="http://schemas.microsoft.com/office/powerpoint/2010/mai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4" name="Shape 1404"/>
          <p:cNvSpPr>
            <a:spLocks noGrp="1"/>
          </p:cNvSpPr>
          <p:nvPr>
            <p:ph type="title"/>
          </p:nvPr>
        </p:nvSpPr>
        <p:spPr>
          <a:prstGeom prst="rect">
            <a:avLst/>
          </a:prstGeom>
        </p:spPr>
        <p:txBody>
          <a:bodyPr/>
          <a:lstStyle>
            <a:lvl1pPr>
              <a:defRPr sz="4400" i="1">
                <a:solidFill>
                  <a:srgbClr val="021CA1"/>
                </a:solidFill>
                <a:latin typeface="Helvetica Neue"/>
                <a:ea typeface="Helvetica Neue"/>
                <a:cs typeface="Helvetica Neue"/>
                <a:sym typeface="Helvetica Neue"/>
              </a:defRPr>
            </a:lvl1pPr>
          </a:lstStyle>
          <a:p>
            <a:pPr lvl="0">
              <a:defRPr sz="1800" b="0" i="0">
                <a:solidFill>
                  <a:srgbClr val="000000"/>
                </a:solidFill>
              </a:defRPr>
            </a:pPr>
            <a:r>
              <a:rPr sz="4400" b="1" i="1">
                <a:solidFill>
                  <a:srgbClr val="021CA1"/>
                </a:solidFill>
              </a:rPr>
              <a:t>Electroweak Baryogenesis</a:t>
            </a:r>
          </a:p>
        </p:txBody>
      </p:sp>
      <p:sp>
        <p:nvSpPr>
          <p:cNvPr id="1405" name="Shape 140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b="0"/>
            </a:pPr>
            <a:fld id="{86CB4B4D-7CA3-9044-876B-883B54F8677D}" type="slidenum">
              <a:rPr b="1"/>
              <a:t>48</a:t>
            </a:fld>
            <a:endParaRPr b="1"/>
          </a:p>
        </p:txBody>
      </p:sp>
      <p:pic>
        <p:nvPicPr>
          <p:cNvPr id="1406" name="pasted-image.pdf"/>
          <p:cNvPicPr/>
          <p:nvPr/>
        </p:nvPicPr>
        <p:blipFill>
          <a:blip r:embed="rId2">
            <a:extLst/>
          </a:blip>
          <a:stretch>
            <a:fillRect/>
          </a:stretch>
        </p:blipFill>
        <p:spPr>
          <a:xfrm>
            <a:off x="322485" y="1336408"/>
            <a:ext cx="7670133" cy="7352948"/>
          </a:xfrm>
          <a:prstGeom prst="rect">
            <a:avLst/>
          </a:prstGeom>
          <a:ln w="12700">
            <a:miter lim="400000"/>
          </a:ln>
        </p:spPr>
      </p:pic>
      <p:sp>
        <p:nvSpPr>
          <p:cNvPr id="1407" name="Shape 1407"/>
          <p:cNvSpPr/>
          <p:nvPr/>
        </p:nvSpPr>
        <p:spPr>
          <a:xfrm>
            <a:off x="8204584" y="1603040"/>
            <a:ext cx="4730560" cy="478668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lvl="0" algn="l" defTabSz="457200">
              <a:defRPr sz="1800"/>
            </a:pPr>
            <a:r>
              <a:rPr sz="2800" u="sng">
                <a:latin typeface="Helvetica Neue"/>
                <a:ea typeface="Helvetica Neue"/>
                <a:cs typeface="Helvetica Neue"/>
                <a:sym typeface="Helvetica Neue"/>
              </a:rPr>
              <a:t>Example:</a:t>
            </a:r>
          </a:p>
          <a:p>
            <a:pPr lvl="0" algn="l" defTabSz="457200">
              <a:defRPr sz="1800"/>
            </a:pPr>
            <a:r>
              <a:rPr sz="2400">
                <a:latin typeface="Helvetica Neue"/>
                <a:ea typeface="Helvetica Neue"/>
                <a:cs typeface="Helvetica Neue"/>
                <a:sym typeface="Helvetica Neue"/>
              </a:rPr>
              <a:t/>
            </a:r>
            <a:br>
              <a:rPr sz="2400">
                <a:latin typeface="Helvetica Neue"/>
                <a:ea typeface="Helvetica Neue"/>
                <a:cs typeface="Helvetica Neue"/>
                <a:sym typeface="Helvetica Neue"/>
              </a:rPr>
            </a:br>
            <a:r>
              <a:rPr sz="2400">
                <a:latin typeface="Helvetica Neue"/>
                <a:ea typeface="Helvetica Neue"/>
                <a:cs typeface="Helvetica Neue"/>
                <a:sym typeface="Helvetica Neue"/>
              </a:rPr>
              <a:t>Electroweak baryogenesis in a </a:t>
            </a:r>
            <a:r>
              <a:rPr sz="2400" b="1" i="1">
                <a:latin typeface="Helvetica Neue"/>
                <a:ea typeface="Helvetica Neue"/>
                <a:cs typeface="Helvetica Neue"/>
                <a:sym typeface="Helvetica Neue"/>
              </a:rPr>
              <a:t>Two Higgs Doublet Model</a:t>
            </a:r>
            <a:endParaRPr sz="2400">
              <a:latin typeface="Helvetica Neue"/>
              <a:ea typeface="Helvetica Neue"/>
              <a:cs typeface="Helvetica Neue"/>
              <a:sym typeface="Helvetica Neue"/>
            </a:endParaRPr>
          </a:p>
          <a:p>
            <a:pPr lvl="0" algn="l" defTabSz="457200">
              <a:defRPr sz="1800"/>
            </a:pPr>
            <a:endParaRPr sz="2400">
              <a:latin typeface="Helvetica Neue"/>
              <a:ea typeface="Helvetica Neue"/>
              <a:cs typeface="Helvetica Neue"/>
              <a:sym typeface="Helvetica Neue"/>
            </a:endParaRPr>
          </a:p>
          <a:p>
            <a:pPr lvl="0" algn="l" defTabSz="457200">
              <a:defRPr sz="1800"/>
            </a:pPr>
            <a:r>
              <a:rPr sz="2400">
                <a:latin typeface="Helvetica Neue"/>
                <a:ea typeface="Helvetica Neue"/>
                <a:cs typeface="Helvetica Neue"/>
                <a:sym typeface="Helvetica Neue"/>
              </a:rPr>
              <a:t>Large deviations in Higgs self-coupling</a:t>
            </a:r>
          </a:p>
          <a:p>
            <a:pPr lvl="0" algn="l" defTabSz="457200">
              <a:defRPr sz="1800"/>
            </a:pPr>
            <a:r>
              <a:rPr sz="2400">
                <a:latin typeface="Helvetica Neue"/>
                <a:ea typeface="Helvetica Neue"/>
                <a:cs typeface="Helvetica Neue"/>
                <a:sym typeface="Helvetica Neue"/>
              </a:rPr>
              <a:t>→ </a:t>
            </a:r>
            <a:r>
              <a:rPr sz="2400" b="1" i="1">
                <a:solidFill>
                  <a:srgbClr val="0433FF"/>
                </a:solidFill>
                <a:latin typeface="Helvetica Neue"/>
                <a:ea typeface="Helvetica Neue"/>
                <a:cs typeface="Helvetica Neue"/>
                <a:sym typeface="Helvetica Neue"/>
              </a:rPr>
              <a:t>1st order EW phase </a:t>
            </a:r>
          </a:p>
          <a:p>
            <a:pPr lvl="0" algn="l" defTabSz="457200">
              <a:defRPr sz="1800"/>
            </a:pPr>
            <a:r>
              <a:rPr sz="2400" b="1" i="1">
                <a:solidFill>
                  <a:srgbClr val="0433FF"/>
                </a:solidFill>
                <a:latin typeface="Helvetica Neue"/>
                <a:ea typeface="Helvetica Neue"/>
                <a:cs typeface="Helvetica Neue"/>
                <a:sym typeface="Helvetica Neue"/>
              </a:rPr>
              <a:t>     transition </a:t>
            </a:r>
            <a:endParaRPr sz="2400">
              <a:latin typeface="Helvetica Neue"/>
              <a:ea typeface="Helvetica Neue"/>
              <a:cs typeface="Helvetica Neue"/>
              <a:sym typeface="Helvetica Neue"/>
            </a:endParaRPr>
          </a:p>
          <a:p>
            <a:pPr lvl="0" algn="l" defTabSz="457200">
              <a:defRPr sz="1800"/>
            </a:pPr>
            <a:r>
              <a:rPr sz="2400">
                <a:latin typeface="Helvetica Neue"/>
                <a:ea typeface="Helvetica Neue"/>
                <a:cs typeface="Helvetica Neue"/>
                <a:sym typeface="Helvetica Neue"/>
              </a:rPr>
              <a:t>→ </a:t>
            </a:r>
            <a:r>
              <a:rPr sz="2400" b="1" i="1">
                <a:latin typeface="Helvetica Neue"/>
                <a:ea typeface="Helvetica Neue"/>
                <a:cs typeface="Helvetica Neue"/>
                <a:sym typeface="Helvetica Neue"/>
              </a:rPr>
              <a:t>Out of equilibrium</a:t>
            </a:r>
          </a:p>
          <a:p>
            <a:pPr lvl="0" algn="l" defTabSz="457200">
              <a:spcBef>
                <a:spcPts val="1400"/>
              </a:spcBef>
              <a:defRPr sz="1800"/>
            </a:pPr>
            <a:r>
              <a:rPr sz="2400" b="1" i="1">
                <a:solidFill>
                  <a:srgbClr val="0433FF"/>
                </a:solidFill>
                <a:latin typeface="Helvetica Neue"/>
                <a:ea typeface="Helvetica Neue"/>
                <a:cs typeface="Helvetica Neue"/>
                <a:sym typeface="Helvetica Neue"/>
              </a:rPr>
              <a:t>+ CPV in Higgs sector</a:t>
            </a:r>
          </a:p>
          <a:p>
            <a:pPr lvl="0" algn="l" defTabSz="457200">
              <a:defRPr sz="1800"/>
            </a:pPr>
            <a:r>
              <a:rPr sz="2400">
                <a:latin typeface="Helvetica Neue"/>
                <a:ea typeface="Helvetica Neue"/>
                <a:cs typeface="Helvetica Neue"/>
                <a:sym typeface="Helvetica Neue"/>
              </a:rPr>
              <a:t>→ </a:t>
            </a:r>
            <a:r>
              <a:rPr sz="2400" b="1" i="1">
                <a:latin typeface="Helvetica Neue"/>
                <a:ea typeface="Helvetica Neue"/>
                <a:cs typeface="Helvetica Neue"/>
                <a:sym typeface="Helvetica Neue"/>
              </a:rPr>
              <a:t>EW baryogenesis possible</a:t>
            </a:r>
          </a:p>
        </p:txBody>
      </p:sp>
      <p:sp>
        <p:nvSpPr>
          <p:cNvPr id="1408" name="Shape 1408"/>
          <p:cNvSpPr/>
          <p:nvPr/>
        </p:nvSpPr>
        <p:spPr>
          <a:xfrm>
            <a:off x="3190706" y="2552192"/>
            <a:ext cx="958597" cy="1"/>
          </a:xfrm>
          <a:prstGeom prst="line">
            <a:avLst/>
          </a:prstGeom>
          <a:ln w="12700">
            <a:solidFill/>
            <a:miter lim="400000"/>
            <a:tailEnd type="triangle"/>
          </a:ln>
        </p:spPr>
        <p:txBody>
          <a:bodyPr lIns="0" tIns="0" rIns="0" bIns="0"/>
          <a:lstStyle/>
          <a:p>
            <a:pPr lvl="0" defTabSz="355600">
              <a:defRPr sz="38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409" name="Shape 1409"/>
          <p:cNvSpPr/>
          <p:nvPr/>
        </p:nvSpPr>
        <p:spPr>
          <a:xfrm>
            <a:off x="4180554" y="1976870"/>
            <a:ext cx="2982690" cy="115064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457200">
              <a:defRPr sz="2200" b="1" i="1">
                <a:solidFill>
                  <a:srgbClr val="0433FF"/>
                </a:solidFill>
                <a:latin typeface="Helvetica Neue"/>
                <a:ea typeface="Helvetica Neue"/>
                <a:cs typeface="Helvetica Neue"/>
                <a:sym typeface="Helvetica Neue"/>
              </a:defRPr>
            </a:lvl1pPr>
          </a:lstStyle>
          <a:p>
            <a:pPr lvl="0">
              <a:defRPr sz="1800" b="0" i="0">
                <a:solidFill>
                  <a:srgbClr val="000000"/>
                </a:solidFill>
              </a:defRPr>
            </a:pPr>
            <a:r>
              <a:rPr sz="2200" b="1" i="1">
                <a:solidFill>
                  <a:srgbClr val="0433FF"/>
                </a:solidFill>
              </a:rPr>
              <a:t>Region where EW baryogenesis is expected</a:t>
            </a:r>
          </a:p>
        </p:txBody>
      </p:sp>
      <p:sp>
        <p:nvSpPr>
          <p:cNvPr id="1410" name="Shape 1410"/>
          <p:cNvSpPr/>
          <p:nvPr/>
        </p:nvSpPr>
        <p:spPr>
          <a:xfrm>
            <a:off x="4900497" y="5195502"/>
            <a:ext cx="2982691" cy="80802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457200">
              <a:defRPr sz="2200">
                <a:solidFill>
                  <a:srgbClr val="FF2600"/>
                </a:solidFill>
                <a:latin typeface="Helvetica Neue"/>
                <a:ea typeface="Helvetica Neue"/>
                <a:cs typeface="Helvetica Neue"/>
                <a:sym typeface="Helvetica Neue"/>
              </a:defRPr>
            </a:lvl1pPr>
          </a:lstStyle>
          <a:p>
            <a:pPr lvl="0">
              <a:defRPr sz="1800">
                <a:solidFill>
                  <a:srgbClr val="000000"/>
                </a:solidFill>
              </a:defRPr>
            </a:pPr>
            <a:r>
              <a:rPr sz="2200">
                <a:solidFill>
                  <a:srgbClr val="FF2600"/>
                </a:solidFill>
              </a:rPr>
              <a:t>Minimum value of Higgs self-coupling</a:t>
            </a:r>
          </a:p>
        </p:txBody>
      </p:sp>
      <p:sp>
        <p:nvSpPr>
          <p:cNvPr id="1411" name="Shape 1411"/>
          <p:cNvSpPr/>
          <p:nvPr/>
        </p:nvSpPr>
        <p:spPr>
          <a:xfrm>
            <a:off x="688276" y="8479180"/>
            <a:ext cx="2086535" cy="40304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algn="l" defTabSz="457200">
              <a:defRPr sz="1800">
                <a:latin typeface="Helvetica Neue"/>
                <a:ea typeface="Helvetica Neue"/>
                <a:cs typeface="Helvetica Neue"/>
                <a:sym typeface="Helvetica Neue"/>
              </a:defRPr>
            </a:lvl1pPr>
          </a:lstStyle>
          <a:p>
            <a:pPr lvl="0"/>
            <a:r>
              <a:t>Senaha, Kanemura</a:t>
            </a:r>
          </a:p>
        </p:txBody>
      </p:sp>
      <p:sp>
        <p:nvSpPr>
          <p:cNvPr id="1412" name="Shape 1412"/>
          <p:cNvSpPr/>
          <p:nvPr/>
        </p:nvSpPr>
        <p:spPr>
          <a:xfrm flipV="1">
            <a:off x="3121151" y="1495973"/>
            <a:ext cx="1" cy="6119060"/>
          </a:xfrm>
          <a:prstGeom prst="line">
            <a:avLst/>
          </a:prstGeom>
          <a:ln w="25400">
            <a:solidFill/>
            <a:prstDash val="sysDot"/>
            <a:miter lim="400000"/>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413" name="Shape 1413"/>
          <p:cNvSpPr/>
          <p:nvPr/>
        </p:nvSpPr>
        <p:spPr>
          <a:xfrm>
            <a:off x="1837413" y="6415701"/>
            <a:ext cx="6067770" cy="1"/>
          </a:xfrm>
          <a:prstGeom prst="line">
            <a:avLst/>
          </a:prstGeom>
          <a:ln w="25400">
            <a:solidFill/>
            <a:prstDash val="sysDot"/>
            <a:miter lim="400000"/>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414" name="Shape 1414"/>
          <p:cNvSpPr/>
          <p:nvPr/>
        </p:nvSpPr>
        <p:spPr>
          <a:xfrm>
            <a:off x="8204584" y="7191857"/>
            <a:ext cx="4730560" cy="159624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sz="2400">
                <a:solidFill>
                  <a:srgbClr val="FF2C79"/>
                </a:solidFill>
                <a:latin typeface="Helvetica Neue"/>
                <a:ea typeface="Helvetica Neue"/>
                <a:cs typeface="Helvetica Neue"/>
                <a:sym typeface="Helvetica Neue"/>
              </a:rPr>
              <a:t>ILC can test the idea of </a:t>
            </a:r>
            <a:r>
              <a:rPr sz="2400" b="1" i="1">
                <a:solidFill>
                  <a:srgbClr val="FF2C79"/>
                </a:solidFill>
                <a:latin typeface="Helvetica Neue"/>
                <a:ea typeface="Helvetica Neue"/>
                <a:cs typeface="Helvetica Neue"/>
                <a:sym typeface="Helvetica Neue"/>
              </a:rPr>
              <a:t>baryogenesis occurring at the electroweak scale</a:t>
            </a:r>
            <a:r>
              <a:rPr sz="2400">
                <a:solidFill>
                  <a:srgbClr val="FF2C79"/>
                </a:solidFill>
                <a:latin typeface="Helvetica Neue"/>
                <a:ea typeface="Helvetica Neue"/>
                <a:cs typeface="Helvetica Neue"/>
                <a:sym typeface="Helvetica Neue"/>
              </a:rPr>
              <a:t>.</a:t>
            </a:r>
          </a:p>
        </p:txBody>
      </p:sp>
      <p:sp>
        <p:nvSpPr>
          <p:cNvPr id="1415" name="Shape 1415"/>
          <p:cNvSpPr/>
          <p:nvPr/>
        </p:nvSpPr>
        <p:spPr>
          <a:xfrm>
            <a:off x="3466108" y="3595866"/>
            <a:ext cx="2298275" cy="46484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457200">
              <a:defRPr sz="2200" b="1" i="1">
                <a:solidFill>
                  <a:srgbClr val="0433FF"/>
                </a:solidFill>
                <a:latin typeface="Helvetica Neue"/>
                <a:ea typeface="Helvetica Neue"/>
                <a:cs typeface="Helvetica Neue"/>
                <a:sym typeface="Helvetica Neue"/>
              </a:defRPr>
            </a:lvl1pPr>
          </a:lstStyle>
          <a:p>
            <a:pPr lvl="0">
              <a:defRPr sz="1800" b="0" i="0">
                <a:solidFill>
                  <a:srgbClr val="000000"/>
                </a:solidFill>
              </a:defRPr>
            </a:pPr>
            <a:r>
              <a:rPr sz="2200" b="1" i="1">
                <a:solidFill>
                  <a:srgbClr val="0433FF"/>
                </a:solidFill>
              </a:rPr>
              <a:t>1st order EWPT</a:t>
            </a:r>
          </a:p>
        </p:txBody>
      </p:sp>
    </p:spTree>
  </p:cSld>
  <p:clrMapOvr>
    <a:masterClrMapping/>
  </p:clrMapOvr>
  <p:transition xmlns:p14="http://schemas.microsoft.com/office/powerpoint/2010/main" spd="med"/>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17" name="Shape 1417"/>
          <p:cNvSpPr>
            <a:spLocks noGrp="1"/>
          </p:cNvSpPr>
          <p:nvPr>
            <p:ph type="title"/>
          </p:nvPr>
        </p:nvSpPr>
        <p:spPr>
          <a:xfrm>
            <a:off x="1269999" y="917440"/>
            <a:ext cx="10464801" cy="7918720"/>
          </a:xfrm>
          <a:prstGeom prst="rect">
            <a:avLst/>
          </a:prstGeom>
        </p:spPr>
        <p:txBody>
          <a:bodyPr/>
          <a:lstStyle>
            <a:lvl1pPr defTabSz="830862"/>
          </a:lstStyle>
          <a:p>
            <a:pPr lvl="0">
              <a:defRPr sz="1800" b="0"/>
            </a:pPr>
            <a:r>
              <a:rPr sz="7800" b="1"/>
              <a:t>Summary</a:t>
            </a:r>
          </a:p>
        </p:txBody>
      </p:sp>
      <p:sp>
        <p:nvSpPr>
          <p:cNvPr id="1418" name="Shape 1418"/>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t>49</a:t>
            </a:fld>
            <a:endParaRPr sz="1600"/>
          </a:p>
        </p:txBody>
      </p:sp>
    </p:spTree>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Shape 728"/>
          <p:cNvSpPr/>
          <p:nvPr/>
        </p:nvSpPr>
        <p:spPr>
          <a:xfrm>
            <a:off x="9175947" y="7758327"/>
            <a:ext cx="3670302" cy="1807949"/>
          </a:xfrm>
          <a:prstGeom prst="rect">
            <a:avLst/>
          </a:prstGeom>
          <a:solidFill>
            <a:srgbClr val="E6FBFF"/>
          </a:solidFill>
          <a:ln w="12700">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9" name="Shape 729"/>
          <p:cNvSpPr/>
          <p:nvPr/>
        </p:nvSpPr>
        <p:spPr>
          <a:xfrm>
            <a:off x="8286046" y="1535562"/>
            <a:ext cx="3670303" cy="1807949"/>
          </a:xfrm>
          <a:prstGeom prst="rect">
            <a:avLst/>
          </a:prstGeom>
          <a:solidFill>
            <a:srgbClr val="E6FBFF"/>
          </a:solidFill>
          <a:ln w="12700">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0" name="Shape 730"/>
          <p:cNvSpPr/>
          <p:nvPr/>
        </p:nvSpPr>
        <p:spPr>
          <a:xfrm>
            <a:off x="9888411" y="3962400"/>
            <a:ext cx="2902949" cy="2311400"/>
          </a:xfrm>
          <a:prstGeom prst="rect">
            <a:avLst/>
          </a:prstGeom>
          <a:solidFill>
            <a:srgbClr val="E6FBFF"/>
          </a:solidFill>
          <a:ln w="12700">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1" name="Shape 731"/>
          <p:cNvSpPr/>
          <p:nvPr/>
        </p:nvSpPr>
        <p:spPr>
          <a:xfrm>
            <a:off x="223712" y="2697613"/>
            <a:ext cx="2560180" cy="2730502"/>
          </a:xfrm>
          <a:prstGeom prst="rect">
            <a:avLst/>
          </a:prstGeom>
          <a:solidFill>
            <a:srgbClr val="E6FBFF"/>
          </a:solidFill>
          <a:ln w="12700">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732" name="image10.jpg"/>
          <p:cNvPicPr/>
          <p:nvPr/>
        </p:nvPicPr>
        <p:blipFill>
          <a:blip r:embed="rId2">
            <a:extLst/>
          </a:blip>
          <a:stretch>
            <a:fillRect/>
          </a:stretch>
        </p:blipFill>
        <p:spPr>
          <a:xfrm>
            <a:off x="7389655" y="5060950"/>
            <a:ext cx="2372466" cy="1905000"/>
          </a:xfrm>
          <a:prstGeom prst="rect">
            <a:avLst/>
          </a:prstGeom>
          <a:ln w="12700">
            <a:miter lim="400000"/>
          </a:ln>
        </p:spPr>
      </p:pic>
      <p:sp>
        <p:nvSpPr>
          <p:cNvPr id="733" name="Shape 733"/>
          <p:cNvSpPr/>
          <p:nvPr/>
        </p:nvSpPr>
        <p:spPr>
          <a:xfrm>
            <a:off x="7531082" y="8940792"/>
            <a:ext cx="1269971" cy="584186"/>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EDF3FF"/>
              </a:gs>
              <a:gs pos="100000">
                <a:srgbClr val="58596B"/>
              </a:gs>
            </a:gsLst>
            <a:lin ang="4980001"/>
          </a:gradFill>
          <a:ln w="12700">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4" name="Shape 734"/>
          <p:cNvSpPr/>
          <p:nvPr/>
        </p:nvSpPr>
        <p:spPr>
          <a:xfrm>
            <a:off x="3949700" y="6705600"/>
            <a:ext cx="3670300" cy="2336801"/>
          </a:xfrm>
          <a:custGeom>
            <a:avLst/>
            <a:gdLst/>
            <a:ahLst/>
            <a:cxnLst>
              <a:cxn ang="0">
                <a:pos x="wd2" y="hd2"/>
              </a:cxn>
              <a:cxn ang="5400000">
                <a:pos x="wd2" y="hd2"/>
              </a:cxn>
              <a:cxn ang="10800000">
                <a:pos x="wd2" y="hd2"/>
              </a:cxn>
              <a:cxn ang="16200000">
                <a:pos x="wd2" y="hd2"/>
              </a:cxn>
            </a:cxnLst>
            <a:rect l="0" t="0" r="r" b="b"/>
            <a:pathLst>
              <a:path w="21600" h="21600" extrusionOk="0">
                <a:moveTo>
                  <a:pt x="0" y="1705"/>
                </a:moveTo>
                <a:lnTo>
                  <a:pt x="1014" y="0"/>
                </a:lnTo>
                <a:lnTo>
                  <a:pt x="18327" y="15158"/>
                </a:lnTo>
                <a:lnTo>
                  <a:pt x="19473" y="13263"/>
                </a:lnTo>
                <a:lnTo>
                  <a:pt x="21600" y="21600"/>
                </a:lnTo>
                <a:lnTo>
                  <a:pt x="13827" y="21600"/>
                </a:lnTo>
                <a:lnTo>
                  <a:pt x="15627" y="18900"/>
                </a:lnTo>
                <a:lnTo>
                  <a:pt x="0" y="1705"/>
                </a:lnTo>
                <a:close/>
              </a:path>
            </a:pathLst>
          </a:custGeom>
          <a:gradFill>
            <a:gsLst>
              <a:gs pos="0">
                <a:srgbClr val="EDF3FF"/>
              </a:gs>
              <a:gs pos="100000">
                <a:srgbClr val="B86E64"/>
              </a:gs>
            </a:gsLst>
            <a:lin ang="1560000"/>
          </a:gradFill>
          <a:ln w="12700">
            <a:miter lim="400000"/>
          </a:ln>
        </p:spPr>
        <p:txBody>
          <a:bodyPr lIns="0" tIns="0" rIns="0" bIns="0" anchor="ctr"/>
          <a:lstStyle/>
          <a:p>
            <a:pPr lvl="0">
              <a:defRPr sz="4200">
                <a:latin typeface="Gill Sans"/>
                <a:ea typeface="Gill Sans"/>
                <a:cs typeface="Gill Sans"/>
                <a:sym typeface="Gill Sans"/>
              </a:defRPr>
            </a:pPr>
            <a:endParaRPr/>
          </a:p>
        </p:txBody>
      </p:sp>
      <p:sp>
        <p:nvSpPr>
          <p:cNvPr id="735" name="Shape 735"/>
          <p:cNvSpPr/>
          <p:nvPr/>
        </p:nvSpPr>
        <p:spPr>
          <a:xfrm flipH="1">
            <a:off x="1092200" y="6096000"/>
            <a:ext cx="2260600" cy="1778002"/>
          </a:xfrm>
          <a:prstGeom prst="line">
            <a:avLst/>
          </a:prstGeom>
          <a:ln w="38100">
            <a:solidFill/>
            <a:miter lim="400000"/>
          </a:ln>
        </p:spPr>
        <p:txBody>
          <a:bodyPr lIns="45718" tIns="45718" rIns="45718" bIns="45718"/>
          <a:lstStyle/>
          <a:p>
            <a:pPr lvl="0" algn="l" defTabSz="457200">
              <a:defRPr sz="1200">
                <a:latin typeface="Helvetica"/>
                <a:ea typeface="Helvetica"/>
                <a:cs typeface="Helvetica"/>
                <a:sym typeface="Helvetica"/>
              </a:defRPr>
            </a:pPr>
            <a:endParaRPr/>
          </a:p>
        </p:txBody>
      </p:sp>
      <p:sp>
        <p:nvSpPr>
          <p:cNvPr id="736" name="Shape 736"/>
          <p:cNvSpPr/>
          <p:nvPr/>
        </p:nvSpPr>
        <p:spPr>
          <a:xfrm flipV="1">
            <a:off x="3340100" y="2285053"/>
            <a:ext cx="1" cy="3836369"/>
          </a:xfrm>
          <a:prstGeom prst="line">
            <a:avLst/>
          </a:prstGeom>
          <a:ln w="38100">
            <a:solidFill/>
            <a:miter lim="400000"/>
          </a:ln>
        </p:spPr>
        <p:txBody>
          <a:bodyPr lIns="45718" tIns="45718" rIns="45718" bIns="45718"/>
          <a:lstStyle/>
          <a:p>
            <a:pPr lvl="0" algn="l" defTabSz="457200">
              <a:defRPr sz="1200">
                <a:latin typeface="Helvetica"/>
                <a:ea typeface="Helvetica"/>
                <a:cs typeface="Helvetica"/>
                <a:sym typeface="Helvetica"/>
              </a:defRPr>
            </a:pPr>
            <a:endParaRPr/>
          </a:p>
        </p:txBody>
      </p:sp>
      <p:sp>
        <p:nvSpPr>
          <p:cNvPr id="737" name="Shape 737"/>
          <p:cNvSpPr/>
          <p:nvPr/>
        </p:nvSpPr>
        <p:spPr>
          <a:xfrm>
            <a:off x="28448" y="7987665"/>
            <a:ext cx="3200401" cy="118237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nSpc>
                <a:spcPct val="90000"/>
              </a:lnSpc>
              <a:defRPr sz="1800"/>
            </a:pPr>
            <a:r>
              <a:rPr sz="4200">
                <a:latin typeface="Gill Sans"/>
                <a:ea typeface="Gill Sans"/>
                <a:cs typeface="Gill Sans"/>
                <a:sym typeface="Gill Sans"/>
              </a:rPr>
              <a:t>Tracker</a:t>
            </a:r>
            <a:endParaRPr>
              <a:latin typeface="ヒラギノ角ゴ Pro W3"/>
              <a:ea typeface="ヒラギノ角ゴ Pro W3"/>
              <a:cs typeface="ヒラギノ角ゴ Pro W3"/>
              <a:sym typeface="ヒラギノ角ゴ Pro W3"/>
            </a:endParaRPr>
          </a:p>
          <a:p>
            <a:pPr lvl="0">
              <a:lnSpc>
                <a:spcPct val="90000"/>
              </a:lnSpc>
              <a:defRPr sz="1800"/>
            </a:pPr>
            <a:r>
              <a:rPr sz="4200">
                <a:latin typeface="Gill Sans"/>
                <a:ea typeface="Gill Sans"/>
                <a:cs typeface="Gill Sans"/>
                <a:sym typeface="Gill Sans"/>
              </a:rPr>
              <a:t>Resolution</a:t>
            </a:r>
          </a:p>
        </p:txBody>
      </p:sp>
      <p:sp>
        <p:nvSpPr>
          <p:cNvPr id="738" name="Shape 738"/>
          <p:cNvSpPr/>
          <p:nvPr/>
        </p:nvSpPr>
        <p:spPr>
          <a:xfrm>
            <a:off x="9676178" y="7073900"/>
            <a:ext cx="2458580" cy="622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4200">
                <a:latin typeface="Gill Sans"/>
                <a:ea typeface="Gill Sans"/>
                <a:cs typeface="Gill Sans"/>
                <a:sym typeface="Gill Sans"/>
              </a:defRPr>
            </a:lvl1pPr>
          </a:lstStyle>
          <a:p>
            <a:pPr lvl="0">
              <a:defRPr sz="1800"/>
            </a:pPr>
            <a:r>
              <a:rPr sz="4200"/>
              <a:t>Granularity</a:t>
            </a:r>
          </a:p>
        </p:txBody>
      </p:sp>
      <p:sp>
        <p:nvSpPr>
          <p:cNvPr id="739" name="Shape 739"/>
          <p:cNvSpPr>
            <a:spLocks noGrp="1"/>
          </p:cNvSpPr>
          <p:nvPr>
            <p:ph type="title"/>
          </p:nvPr>
        </p:nvSpPr>
        <p:spPr>
          <a:xfrm>
            <a:off x="1270000" y="-190500"/>
            <a:ext cx="10464800" cy="1803400"/>
          </a:xfrm>
          <a:prstGeom prst="rect">
            <a:avLst/>
          </a:prstGeom>
        </p:spPr>
        <p:txBody>
          <a:bodyPr>
            <a:normAutofit/>
          </a:bodyPr>
          <a:lstStyle/>
          <a:p>
            <a:pPr lvl="0">
              <a:defRPr sz="1800"/>
            </a:pPr>
            <a:r>
              <a:rPr sz="8400"/>
              <a:t>Comparison </a:t>
            </a:r>
          </a:p>
          <a:p>
            <a:pPr lvl="0">
              <a:defRPr sz="1800"/>
            </a:pPr>
            <a:r>
              <a:rPr sz="2800"/>
              <a:t>LHC vs ILC</a:t>
            </a:r>
          </a:p>
        </p:txBody>
      </p:sp>
      <p:sp>
        <p:nvSpPr>
          <p:cNvPr id="740" name="Shape 740"/>
          <p:cNvSpPr/>
          <p:nvPr/>
        </p:nvSpPr>
        <p:spPr>
          <a:xfrm>
            <a:off x="9331213" y="4019550"/>
            <a:ext cx="3160639" cy="546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3600">
                <a:latin typeface="Gill Sans SemiBold"/>
                <a:ea typeface="Gill Sans SemiBold"/>
                <a:cs typeface="Gill Sans SemiBold"/>
                <a:sym typeface="Gill Sans SemiBold"/>
              </a:rPr>
              <a:t>ILC</a:t>
            </a:r>
            <a:r>
              <a:rPr sz="2400">
                <a:latin typeface="Gill Sans SemiBold"/>
                <a:ea typeface="Gill Sans SemiBold"/>
                <a:cs typeface="Gill Sans SemiBold"/>
                <a:sym typeface="Gill Sans SemiBold"/>
              </a:rPr>
              <a:t>  : next generation</a:t>
            </a:r>
          </a:p>
        </p:txBody>
      </p:sp>
      <p:pic>
        <p:nvPicPr>
          <p:cNvPr id="741" name="image11.png"/>
          <p:cNvPicPr/>
          <p:nvPr/>
        </p:nvPicPr>
        <p:blipFill>
          <a:blip r:embed="rId3">
            <a:extLst/>
          </a:blip>
          <a:stretch>
            <a:fillRect/>
          </a:stretch>
        </p:blipFill>
        <p:spPr>
          <a:xfrm>
            <a:off x="3668562" y="4394200"/>
            <a:ext cx="3470112" cy="2311401"/>
          </a:xfrm>
          <a:prstGeom prst="rect">
            <a:avLst/>
          </a:prstGeom>
          <a:ln w="12700">
            <a:miter lim="400000"/>
          </a:ln>
        </p:spPr>
      </p:pic>
      <p:pic>
        <p:nvPicPr>
          <p:cNvPr id="742" name="image12.png"/>
          <p:cNvPicPr/>
          <p:nvPr/>
        </p:nvPicPr>
        <p:blipFill>
          <a:blip r:embed="rId4">
            <a:extLst/>
          </a:blip>
          <a:stretch>
            <a:fillRect/>
          </a:stretch>
        </p:blipFill>
        <p:spPr>
          <a:xfrm>
            <a:off x="3422650" y="1689099"/>
            <a:ext cx="4406900" cy="2834590"/>
          </a:xfrm>
          <a:prstGeom prst="rect">
            <a:avLst/>
          </a:prstGeom>
          <a:ln w="12700">
            <a:miter lim="400000"/>
          </a:ln>
        </p:spPr>
      </p:pic>
      <p:sp>
        <p:nvSpPr>
          <p:cNvPr id="743" name="Shape 743"/>
          <p:cNvSpPr/>
          <p:nvPr/>
        </p:nvSpPr>
        <p:spPr>
          <a:xfrm>
            <a:off x="7612143" y="1638300"/>
            <a:ext cx="4252293" cy="546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3600">
                <a:latin typeface="Gill Sans SemiBold"/>
                <a:ea typeface="Gill Sans SemiBold"/>
                <a:cs typeface="Gill Sans SemiBold"/>
                <a:sym typeface="Gill Sans SemiBold"/>
              </a:rPr>
              <a:t>LHC</a:t>
            </a:r>
            <a:r>
              <a:rPr sz="2400">
                <a:latin typeface="Gill Sans SemiBold"/>
                <a:ea typeface="Gill Sans SemiBold"/>
                <a:cs typeface="Gill Sans SemiBold"/>
                <a:sym typeface="Gill Sans SemiBold"/>
              </a:rPr>
              <a:t> : current state of the art</a:t>
            </a:r>
          </a:p>
        </p:txBody>
      </p:sp>
      <p:sp>
        <p:nvSpPr>
          <p:cNvPr id="744" name="Shape 744"/>
          <p:cNvSpPr/>
          <p:nvPr/>
        </p:nvSpPr>
        <p:spPr>
          <a:xfrm>
            <a:off x="3352800" y="6121398"/>
            <a:ext cx="6210301" cy="1257302"/>
          </a:xfrm>
          <a:prstGeom prst="line">
            <a:avLst/>
          </a:prstGeom>
          <a:ln w="38100">
            <a:solidFill/>
            <a:miter lim="400000"/>
          </a:ln>
        </p:spPr>
        <p:txBody>
          <a:bodyPr lIns="45718" tIns="45718" rIns="45718" bIns="45718"/>
          <a:lstStyle/>
          <a:p>
            <a:pPr lvl="0" algn="l" defTabSz="457200">
              <a:defRPr sz="1200">
                <a:latin typeface="Helvetica"/>
                <a:ea typeface="Helvetica"/>
                <a:cs typeface="Helvetica"/>
                <a:sym typeface="Helvetica"/>
              </a:defRPr>
            </a:pPr>
            <a:endParaRPr/>
          </a:p>
        </p:txBody>
      </p:sp>
      <p:sp>
        <p:nvSpPr>
          <p:cNvPr id="745" name="Shape 745"/>
          <p:cNvSpPr/>
          <p:nvPr/>
        </p:nvSpPr>
        <p:spPr>
          <a:xfrm>
            <a:off x="1898714" y="1562100"/>
            <a:ext cx="2902949"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4200">
                <a:latin typeface="Gill Sans"/>
                <a:ea typeface="Gill Sans"/>
                <a:cs typeface="Gill Sans"/>
                <a:sym typeface="Gill Sans"/>
              </a:defRPr>
            </a:lvl1pPr>
          </a:lstStyle>
          <a:p>
            <a:pPr lvl="0">
              <a:defRPr sz="1800"/>
            </a:pPr>
            <a:r>
              <a:rPr sz="4200"/>
              <a:t>Size</a:t>
            </a:r>
          </a:p>
        </p:txBody>
      </p:sp>
      <p:sp>
        <p:nvSpPr>
          <p:cNvPr id="746" name="Shape 746"/>
          <p:cNvSpPr/>
          <p:nvPr/>
        </p:nvSpPr>
        <p:spPr>
          <a:xfrm>
            <a:off x="3213082" y="6375392"/>
            <a:ext cx="1269971" cy="584186"/>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EDF3FF"/>
              </a:gs>
              <a:gs pos="100000">
                <a:srgbClr val="58596B"/>
              </a:gs>
            </a:gsLst>
            <a:lin ang="4980001"/>
          </a:gradFill>
          <a:ln w="12700">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7" name="Shape 747"/>
          <p:cNvSpPr/>
          <p:nvPr/>
        </p:nvSpPr>
        <p:spPr>
          <a:xfrm rot="5400000">
            <a:off x="3448048" y="5607050"/>
            <a:ext cx="800102" cy="1270000"/>
          </a:xfrm>
          <a:prstGeom prst="rightArrow">
            <a:avLst>
              <a:gd name="adj1" fmla="val 32000"/>
              <a:gd name="adj2" fmla="val 69841"/>
            </a:avLst>
          </a:prstGeom>
          <a:gradFill>
            <a:gsLst>
              <a:gs pos="0">
                <a:srgbClr val="EDF3FF"/>
              </a:gs>
              <a:gs pos="100000">
                <a:srgbClr val="58596B"/>
              </a:gs>
            </a:gsLst>
          </a:gradFill>
          <a:ln w="12700">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8" name="Shape 748"/>
          <p:cNvSpPr/>
          <p:nvPr/>
        </p:nvSpPr>
        <p:spPr>
          <a:xfrm rot="5400000">
            <a:off x="6959600" y="7340600"/>
            <a:ext cx="2413000" cy="1270000"/>
          </a:xfrm>
          <a:prstGeom prst="rightArrow">
            <a:avLst>
              <a:gd name="adj1" fmla="val 32000"/>
              <a:gd name="adj2" fmla="val 44000"/>
            </a:avLst>
          </a:prstGeom>
          <a:gradFill>
            <a:gsLst>
              <a:gs pos="0">
                <a:srgbClr val="EDF3FF"/>
              </a:gs>
              <a:gs pos="100000">
                <a:srgbClr val="58596B"/>
              </a:gs>
            </a:gsLst>
          </a:gradFill>
          <a:ln w="12700">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9" name="Shape 749"/>
          <p:cNvSpPr/>
          <p:nvPr/>
        </p:nvSpPr>
        <p:spPr>
          <a:xfrm>
            <a:off x="7212904" y="3136899"/>
            <a:ext cx="861914"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400">
                <a:latin typeface="Gill Sans"/>
                <a:ea typeface="Gill Sans"/>
                <a:cs typeface="Gill Sans"/>
                <a:sym typeface="Gill Sans"/>
              </a:defRPr>
            </a:lvl1pPr>
          </a:lstStyle>
          <a:p>
            <a:pPr lvl="0">
              <a:defRPr sz="1800"/>
            </a:pPr>
            <a:r>
              <a:rPr sz="2400"/>
              <a:t>ATLAS</a:t>
            </a:r>
          </a:p>
        </p:txBody>
      </p:sp>
      <p:sp>
        <p:nvSpPr>
          <p:cNvPr id="750" name="Shape 750"/>
          <p:cNvSpPr/>
          <p:nvPr/>
        </p:nvSpPr>
        <p:spPr>
          <a:xfrm>
            <a:off x="6147022" y="4673599"/>
            <a:ext cx="606079"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400">
                <a:latin typeface="Gill Sans"/>
                <a:ea typeface="Gill Sans"/>
                <a:cs typeface="Gill Sans"/>
                <a:sym typeface="Gill Sans"/>
              </a:defRPr>
            </a:lvl1pPr>
          </a:lstStyle>
          <a:p>
            <a:pPr lvl="0">
              <a:defRPr sz="1800"/>
            </a:pPr>
            <a:r>
              <a:rPr sz="2400"/>
              <a:t>CMS</a:t>
            </a:r>
          </a:p>
        </p:txBody>
      </p:sp>
      <p:sp>
        <p:nvSpPr>
          <p:cNvPr id="751" name="Shape 751"/>
          <p:cNvSpPr/>
          <p:nvPr/>
        </p:nvSpPr>
        <p:spPr>
          <a:xfrm>
            <a:off x="7493459" y="4476749"/>
            <a:ext cx="1065958"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400">
                <a:latin typeface="Gill Sans"/>
                <a:ea typeface="Gill Sans"/>
                <a:cs typeface="Gill Sans"/>
                <a:sym typeface="Gill Sans"/>
              </a:defRPr>
            </a:lvl1pPr>
          </a:lstStyle>
          <a:p>
            <a:pPr lvl="0">
              <a:defRPr sz="1800"/>
            </a:pPr>
            <a:r>
              <a:rPr sz="2400"/>
              <a:t>e.g.) ILD</a:t>
            </a:r>
          </a:p>
        </p:txBody>
      </p:sp>
      <p:sp>
        <p:nvSpPr>
          <p:cNvPr id="752" name="Shape 752"/>
          <p:cNvSpPr/>
          <p:nvPr/>
        </p:nvSpPr>
        <p:spPr>
          <a:xfrm>
            <a:off x="9346827" y="7832724"/>
            <a:ext cx="2583558"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400" i="1">
                <a:solidFill>
                  <a:srgbClr val="FF2600"/>
                </a:solidFill>
                <a:latin typeface="Gill Sans"/>
                <a:ea typeface="Gill Sans"/>
                <a:cs typeface="Gill Sans"/>
                <a:sym typeface="Gill Sans"/>
              </a:defRPr>
            </a:lvl1pPr>
          </a:lstStyle>
          <a:p>
            <a:pPr lvl="0">
              <a:defRPr sz="1800" i="0">
                <a:solidFill>
                  <a:srgbClr val="000000"/>
                </a:solidFill>
              </a:defRPr>
            </a:pPr>
            <a:r>
              <a:rPr sz="2400" i="1">
                <a:solidFill>
                  <a:srgbClr val="FF2600"/>
                </a:solidFill>
              </a:rPr>
              <a:t>&gt;100 x more granular</a:t>
            </a:r>
          </a:p>
        </p:txBody>
      </p:sp>
      <p:sp>
        <p:nvSpPr>
          <p:cNvPr id="753" name="Shape 753"/>
          <p:cNvSpPr/>
          <p:nvPr/>
        </p:nvSpPr>
        <p:spPr>
          <a:xfrm>
            <a:off x="9590980" y="8229599"/>
            <a:ext cx="2510037"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400" i="1">
                <a:solidFill>
                  <a:srgbClr val="FF2600"/>
                </a:solidFill>
                <a:latin typeface="Gill Sans"/>
                <a:ea typeface="Gill Sans"/>
                <a:cs typeface="Gill Sans"/>
                <a:sym typeface="Gill Sans"/>
              </a:defRPr>
            </a:lvl1pPr>
          </a:lstStyle>
          <a:p>
            <a:pPr lvl="0">
              <a:defRPr sz="1800" i="0">
                <a:solidFill>
                  <a:srgbClr val="000000"/>
                </a:solidFill>
              </a:defRPr>
            </a:pPr>
            <a:r>
              <a:rPr sz="2400" i="1">
                <a:solidFill>
                  <a:srgbClr val="FF2600"/>
                </a:solidFill>
              </a:rPr>
              <a:t>10 x higher resolution</a:t>
            </a:r>
          </a:p>
        </p:txBody>
      </p:sp>
      <p:pic>
        <p:nvPicPr>
          <p:cNvPr id="754" name="image13.png"/>
          <p:cNvPicPr/>
          <p:nvPr/>
        </p:nvPicPr>
        <p:blipFill>
          <a:blip r:embed="rId5">
            <a:extLst/>
          </a:blip>
          <a:stretch>
            <a:fillRect/>
          </a:stretch>
        </p:blipFill>
        <p:spPr>
          <a:xfrm>
            <a:off x="2921000" y="8686800"/>
            <a:ext cx="863600" cy="431800"/>
          </a:xfrm>
          <a:prstGeom prst="rect">
            <a:avLst/>
          </a:prstGeom>
          <a:ln w="12700">
            <a:miter lim="400000"/>
          </a:ln>
        </p:spPr>
      </p:pic>
      <p:sp>
        <p:nvSpPr>
          <p:cNvPr id="755" name="Shape 755"/>
          <p:cNvSpPr/>
          <p:nvPr/>
        </p:nvSpPr>
        <p:spPr>
          <a:xfrm>
            <a:off x="8536755" y="2327275"/>
            <a:ext cx="3262239" cy="711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2400" i="1">
                <a:latin typeface="Gill Sans"/>
                <a:ea typeface="Gill Sans"/>
                <a:cs typeface="Gill Sans"/>
                <a:sym typeface="Gill Sans"/>
              </a:rPr>
              <a:t>Use the </a:t>
            </a:r>
            <a:r>
              <a:rPr sz="2400" i="1">
                <a:solidFill>
                  <a:srgbClr val="FF2600"/>
                </a:solidFill>
                <a:latin typeface="Gill Sans"/>
                <a:ea typeface="Gill Sans"/>
                <a:cs typeface="Gill Sans"/>
                <a:sym typeface="Gill Sans"/>
              </a:rPr>
              <a:t>cleanest</a:t>
            </a:r>
            <a:r>
              <a:rPr sz="2400" i="1">
                <a:latin typeface="Gill Sans"/>
                <a:ea typeface="Gill Sans"/>
                <a:cs typeface="Gill Sans"/>
                <a:sym typeface="Gill Sans"/>
              </a:rPr>
              <a:t> modes to beat the huge QCD BG.</a:t>
            </a:r>
          </a:p>
        </p:txBody>
      </p:sp>
      <p:sp>
        <p:nvSpPr>
          <p:cNvPr id="756" name="Shape 756"/>
          <p:cNvSpPr/>
          <p:nvPr/>
        </p:nvSpPr>
        <p:spPr>
          <a:xfrm>
            <a:off x="10300888" y="4673599"/>
            <a:ext cx="2372466" cy="1422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2400" i="1">
                <a:latin typeface="Gill Sans"/>
                <a:ea typeface="Gill Sans"/>
                <a:cs typeface="Gill Sans"/>
                <a:sym typeface="Gill Sans"/>
              </a:rPr>
              <a:t>Use the </a:t>
            </a:r>
            <a:r>
              <a:rPr sz="2400" i="1">
                <a:solidFill>
                  <a:srgbClr val="FF2600"/>
                </a:solidFill>
                <a:latin typeface="Gill Sans"/>
                <a:ea typeface="Gill Sans"/>
                <a:cs typeface="Gill Sans"/>
                <a:sym typeface="Gill Sans"/>
              </a:rPr>
              <a:t>dominant</a:t>
            </a:r>
            <a:r>
              <a:rPr sz="2400" i="1">
                <a:latin typeface="Gill Sans"/>
                <a:ea typeface="Gill Sans"/>
                <a:cs typeface="Gill Sans"/>
                <a:sym typeface="Gill Sans"/>
              </a:rPr>
              <a:t> (jet) modes to take advantage of clean environment</a:t>
            </a:r>
          </a:p>
        </p:txBody>
      </p:sp>
      <p:pic>
        <p:nvPicPr>
          <p:cNvPr id="757" name="image14.png"/>
          <p:cNvPicPr/>
          <p:nvPr/>
        </p:nvPicPr>
        <p:blipFill>
          <a:blip r:embed="rId6">
            <a:extLst/>
          </a:blip>
          <a:stretch>
            <a:fillRect/>
          </a:stretch>
        </p:blipFill>
        <p:spPr>
          <a:xfrm>
            <a:off x="4950385" y="7171990"/>
            <a:ext cx="1351429" cy="2006602"/>
          </a:xfrm>
          <a:prstGeom prst="rect">
            <a:avLst/>
          </a:prstGeom>
          <a:ln w="12700">
            <a:miter lim="400000"/>
          </a:ln>
        </p:spPr>
      </p:pic>
      <p:sp>
        <p:nvSpPr>
          <p:cNvPr id="758" name="Shape 758"/>
          <p:cNvSpPr/>
          <p:nvPr/>
        </p:nvSpPr>
        <p:spPr>
          <a:xfrm>
            <a:off x="2832100" y="6889749"/>
            <a:ext cx="2628900"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2400">
                <a:latin typeface="Gill Sans"/>
                <a:ea typeface="Gill Sans"/>
                <a:cs typeface="Gill Sans"/>
                <a:sym typeface="Gill Sans"/>
              </a:rPr>
              <a:t>LHC</a:t>
            </a:r>
            <a:r>
              <a:rPr>
                <a:latin typeface="Gill Sans"/>
                <a:ea typeface="Gill Sans"/>
                <a:cs typeface="Gill Sans"/>
                <a:sym typeface="Gill Sans"/>
              </a:rPr>
              <a:t> : Higgs Discovery</a:t>
            </a:r>
            <a:endParaRPr>
              <a:latin typeface="ヒラギノ角ゴ Pro W3"/>
              <a:ea typeface="ヒラギノ角ゴ Pro W3"/>
              <a:cs typeface="ヒラギノ角ゴ Pro W3"/>
              <a:sym typeface="ヒラギノ角ゴ Pro W3"/>
            </a:endParaRPr>
          </a:p>
          <a:p>
            <a:pPr lvl="0" algn="l">
              <a:defRPr sz="1800"/>
            </a:pPr>
            <a:r>
              <a:rPr>
                <a:latin typeface="Gill Sans"/>
                <a:ea typeface="Gill Sans"/>
                <a:cs typeface="Gill Sans"/>
                <a:sym typeface="Gill Sans"/>
              </a:rPr>
              <a:t>Search for New Physics</a:t>
            </a:r>
          </a:p>
        </p:txBody>
      </p:sp>
      <p:sp>
        <p:nvSpPr>
          <p:cNvPr id="759" name="Shape 759"/>
          <p:cNvSpPr/>
          <p:nvPr/>
        </p:nvSpPr>
        <p:spPr>
          <a:xfrm>
            <a:off x="6438900" y="7261224"/>
            <a:ext cx="2877740"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2400">
                <a:latin typeface="Gill Sans"/>
                <a:ea typeface="Gill Sans"/>
                <a:cs typeface="Gill Sans"/>
                <a:sym typeface="Gill Sans"/>
              </a:rPr>
              <a:t>ILC : </a:t>
            </a:r>
            <a:r>
              <a:rPr>
                <a:latin typeface="Gill Sans"/>
                <a:ea typeface="Gill Sans"/>
                <a:cs typeface="Gill Sans"/>
                <a:sym typeface="Gill Sans"/>
              </a:rPr>
              <a:t>Precision Higgs Study </a:t>
            </a:r>
            <a:endParaRPr>
              <a:latin typeface="ヒラギノ角ゴ Pro W3"/>
              <a:ea typeface="ヒラギノ角ゴ Pro W3"/>
              <a:cs typeface="ヒラギノ角ゴ Pro W3"/>
              <a:sym typeface="ヒラギノ角ゴ Pro W3"/>
            </a:endParaRPr>
          </a:p>
          <a:p>
            <a:pPr lvl="0" algn="l">
              <a:defRPr sz="1800"/>
            </a:pPr>
            <a:r>
              <a:rPr>
                <a:latin typeface="Gill Sans"/>
                <a:ea typeface="Gill Sans"/>
                <a:cs typeface="Gill Sans"/>
                <a:sym typeface="Gill Sans"/>
              </a:rPr>
              <a:t>Search for New Physics</a:t>
            </a:r>
          </a:p>
        </p:txBody>
      </p:sp>
      <p:pic>
        <p:nvPicPr>
          <p:cNvPr id="760" name="image15.png"/>
          <p:cNvPicPr/>
          <p:nvPr/>
        </p:nvPicPr>
        <p:blipFill>
          <a:blip r:embed="rId7">
            <a:extLst/>
          </a:blip>
          <a:stretch>
            <a:fillRect/>
          </a:stretch>
        </p:blipFill>
        <p:spPr>
          <a:xfrm>
            <a:off x="9785350" y="8724386"/>
            <a:ext cx="2895600" cy="343416"/>
          </a:xfrm>
          <a:prstGeom prst="rect">
            <a:avLst/>
          </a:prstGeom>
          <a:ln w="12700">
            <a:miter lim="400000"/>
          </a:ln>
        </p:spPr>
      </p:pic>
      <p:sp>
        <p:nvSpPr>
          <p:cNvPr id="761" name="Shape 761"/>
          <p:cNvSpPr/>
          <p:nvPr/>
        </p:nvSpPr>
        <p:spPr>
          <a:xfrm>
            <a:off x="9548018" y="9131299"/>
            <a:ext cx="2926161"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400" i="1">
                <a:solidFill>
                  <a:srgbClr val="FF2600"/>
                </a:solidFill>
                <a:latin typeface="Gill Sans"/>
                <a:ea typeface="Gill Sans"/>
                <a:cs typeface="Gill Sans"/>
                <a:sym typeface="Gill Sans"/>
              </a:defRPr>
            </a:lvl1pPr>
          </a:lstStyle>
          <a:p>
            <a:pPr lvl="0">
              <a:defRPr sz="1800" i="0">
                <a:solidFill>
                  <a:srgbClr val="000000"/>
                </a:solidFill>
              </a:defRPr>
            </a:pPr>
            <a:r>
              <a:rPr sz="2400" i="1">
                <a:solidFill>
                  <a:srgbClr val="FF2600"/>
                </a:solidFill>
              </a:rPr>
              <a:t>10 x less material budget</a:t>
            </a:r>
          </a:p>
        </p:txBody>
      </p:sp>
      <p:sp>
        <p:nvSpPr>
          <p:cNvPr id="762" name="Shape 762"/>
          <p:cNvSpPr/>
          <p:nvPr/>
        </p:nvSpPr>
        <p:spPr>
          <a:xfrm>
            <a:off x="405251" y="3340100"/>
            <a:ext cx="2197101" cy="1778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sz="2400" i="1">
                <a:solidFill>
                  <a:srgbClr val="0433FF"/>
                </a:solidFill>
                <a:latin typeface="Gill Sans"/>
                <a:ea typeface="Gill Sans"/>
                <a:cs typeface="Gill Sans"/>
                <a:sym typeface="Gill Sans"/>
              </a:rPr>
              <a:t>Energy Frontier Collider Detectors</a:t>
            </a:r>
            <a:endParaRPr>
              <a:latin typeface="ヒラギノ角ゴ Pro W3"/>
              <a:ea typeface="ヒラギノ角ゴ Pro W3"/>
              <a:cs typeface="ヒラギノ角ゴ Pro W3"/>
              <a:sym typeface="ヒラギノ角ゴ Pro W3"/>
            </a:endParaRPr>
          </a:p>
          <a:p>
            <a:pPr lvl="0" algn="l">
              <a:defRPr sz="1800"/>
            </a:pPr>
            <a:r>
              <a:rPr sz="2400" i="1">
                <a:solidFill>
                  <a:srgbClr val="0433FF"/>
                </a:solidFill>
                <a:latin typeface="Gill Sans"/>
                <a:ea typeface="Gill Sans"/>
                <a:cs typeface="Gill Sans"/>
                <a:sym typeface="Gill Sans"/>
              </a:rPr>
              <a:t>spearhead state-of-the-art detector technologies</a:t>
            </a:r>
          </a:p>
        </p:txBody>
      </p:sp>
      <p:sp>
        <p:nvSpPr>
          <p:cNvPr id="763" name="Shape 763"/>
          <p:cNvSpPr/>
          <p:nvPr/>
        </p:nvSpPr>
        <p:spPr>
          <a:xfrm>
            <a:off x="397358" y="2743200"/>
            <a:ext cx="1181821" cy="546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a:latin typeface="Gill Sans SemiBold"/>
                <a:ea typeface="Gill Sans SemiBold"/>
                <a:cs typeface="Gill Sans SemiBold"/>
                <a:sym typeface="Gill Sans SemiBold"/>
              </a:defRPr>
            </a:lvl1pPr>
          </a:lstStyle>
          <a:p>
            <a:pPr lvl="0">
              <a:defRPr sz="1800"/>
            </a:pPr>
            <a:r>
              <a:rPr sz="3600"/>
              <a:t>Moral</a:t>
            </a:r>
          </a:p>
        </p:txBody>
      </p:sp>
    </p:spTree>
  </p:cSld>
  <p:clrMapOvr>
    <a:masterClrMapping/>
  </p:clrMapOvr>
  <p:transition xmlns:p14="http://schemas.microsoft.com/office/powerpoint/2010/main" spd="med"/>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20" name="Shape 1420"/>
          <p:cNvSpPr>
            <a:spLocks noGrp="1"/>
          </p:cNvSpPr>
          <p:nvPr>
            <p:ph type="body" idx="1"/>
          </p:nvPr>
        </p:nvSpPr>
        <p:spPr>
          <a:xfrm>
            <a:off x="196849" y="269789"/>
            <a:ext cx="12611101" cy="9214023"/>
          </a:xfrm>
          <a:prstGeom prst="rect">
            <a:avLst/>
          </a:prstGeom>
        </p:spPr>
        <p:txBody>
          <a:bodyPr/>
          <a:lstStyle/>
          <a:p>
            <a:pPr marL="558800" lvl="0" indent="-457200" defTabSz="830862">
              <a:spcBef>
                <a:spcPts val="2000"/>
              </a:spcBef>
              <a:buSzPct val="125000"/>
              <a:buFont typeface="Lucida Grande"/>
              <a:defRPr sz="1800"/>
            </a:pPr>
            <a:r>
              <a:rPr sz="2800"/>
              <a:t>The primary goal for the next decades is</a:t>
            </a:r>
            <a:r>
              <a:rPr sz="2800" b="1" i="1"/>
              <a:t> to uncover the secret of the EW symmetry breaking.</a:t>
            </a:r>
            <a:r>
              <a:rPr sz="2800"/>
              <a:t> The discovery of H(125) completed the SM particle spectrum and taught us how the EW symmetry was broken. However, it does not tell us why it was broken. </a:t>
            </a:r>
            <a:r>
              <a:rPr sz="2800" b="1" i="1">
                <a:solidFill>
                  <a:srgbClr val="FF2C79"/>
                </a:solidFill>
              </a:rPr>
              <a:t>Why μ</a:t>
            </a:r>
            <a:r>
              <a:rPr sz="2800" b="1" i="1" baseline="31999">
                <a:solidFill>
                  <a:srgbClr val="FF2C79"/>
                </a:solidFill>
              </a:rPr>
              <a:t>2</a:t>
            </a:r>
            <a:r>
              <a:rPr sz="2800" b="1" i="1">
                <a:solidFill>
                  <a:srgbClr val="FF2C79"/>
                </a:solidFill>
              </a:rPr>
              <a:t> &lt; 0?</a:t>
            </a:r>
            <a:r>
              <a:rPr sz="2800"/>
              <a:t> To answer this question we need to go beyond the SM. </a:t>
            </a:r>
          </a:p>
          <a:p>
            <a:pPr marL="558800" lvl="0" indent="-457200" defTabSz="830862">
              <a:spcBef>
                <a:spcPts val="2000"/>
              </a:spcBef>
              <a:buSzPct val="125000"/>
              <a:buFont typeface="Lucida Grande"/>
              <a:defRPr sz="1800"/>
            </a:pPr>
            <a:r>
              <a:rPr sz="2800"/>
              <a:t>There is a big branching point concerning the question: </a:t>
            </a:r>
            <a:r>
              <a:rPr sz="2800" b="1" i="1">
                <a:solidFill>
                  <a:srgbClr val="FF2C79"/>
                </a:solidFill>
              </a:rPr>
              <a:t>Is H(125) elementary or composite? </a:t>
            </a:r>
            <a:r>
              <a:rPr sz="2800"/>
              <a:t>There are </a:t>
            </a:r>
            <a:r>
              <a:rPr sz="2800" b="1" i="1">
                <a:solidFill>
                  <a:srgbClr val="0433FF"/>
                </a:solidFill>
              </a:rPr>
              <a:t>two powerful probes</a:t>
            </a:r>
            <a:r>
              <a:rPr sz="2800"/>
              <a:t> in hand: </a:t>
            </a:r>
            <a:r>
              <a:rPr sz="2800" b="1" i="1">
                <a:solidFill>
                  <a:srgbClr val="0433FF"/>
                </a:solidFill>
              </a:rPr>
              <a:t>H(125) itself and the top quark</a:t>
            </a:r>
            <a:r>
              <a:rPr sz="2800"/>
              <a:t>. Different models predict different deviation patterns in Higgs and top couplings. </a:t>
            </a:r>
            <a:r>
              <a:rPr sz="2800" b="1" i="1"/>
              <a:t>ILC will measure these couplings with unprecedented precision.</a:t>
            </a:r>
          </a:p>
          <a:p>
            <a:pPr marL="558800" lvl="0" indent="-457200" defTabSz="830862">
              <a:spcBef>
                <a:spcPts val="2000"/>
              </a:spcBef>
              <a:buSzPct val="125000"/>
              <a:buFont typeface="Lucida Grande"/>
              <a:defRPr sz="1800"/>
            </a:pPr>
            <a:r>
              <a:rPr sz="2800"/>
              <a:t>This will open up </a:t>
            </a:r>
            <a:r>
              <a:rPr sz="2800">
                <a:solidFill>
                  <a:srgbClr val="FF2C79"/>
                </a:solidFill>
                <a:uFill>
                  <a:solidFill>
                    <a:srgbClr val="FF2C79"/>
                  </a:solidFill>
                </a:uFill>
              </a:rPr>
              <a:t>a window to BSM</a:t>
            </a:r>
            <a:r>
              <a:rPr sz="2800"/>
              <a:t> and </a:t>
            </a:r>
            <a:r>
              <a:rPr sz="2800" b="1" i="1">
                <a:solidFill>
                  <a:srgbClr val="0433FF"/>
                </a:solidFill>
              </a:rPr>
              <a:t>fingerprint BSM models</a:t>
            </a:r>
            <a:r>
              <a:rPr sz="2800"/>
              <a:t>, otherwise will </a:t>
            </a:r>
            <a:r>
              <a:rPr sz="2800">
                <a:solidFill>
                  <a:srgbClr val="FF2C79"/>
                </a:solidFill>
                <a:uFill>
                  <a:solidFill>
                    <a:srgbClr val="FF2C79"/>
                  </a:solidFill>
                </a:uFill>
              </a:rPr>
              <a:t>set the energy scale for the E-frontier machine that will follow LHC and ILC.</a:t>
            </a:r>
          </a:p>
          <a:p>
            <a:pPr marL="558800" lvl="0" indent="-457200" defTabSz="830862">
              <a:spcBef>
                <a:spcPts val="2000"/>
              </a:spcBef>
              <a:buSzPct val="125000"/>
              <a:buFont typeface="Lucida Grande"/>
              <a:defRPr sz="1800"/>
            </a:pPr>
            <a:r>
              <a:rPr sz="2800" b="1" i="1">
                <a:solidFill>
                  <a:srgbClr val="0433FF"/>
                </a:solidFill>
                <a:uFill>
                  <a:solidFill>
                    <a:srgbClr val="FF2C79"/>
                  </a:solidFill>
                </a:uFill>
              </a:rPr>
              <a:t>Cubic self-coupling measurement</a:t>
            </a:r>
            <a:r>
              <a:rPr sz="2800">
                <a:uFill>
                  <a:solidFill>
                    <a:srgbClr val="FF2C79"/>
                  </a:solidFill>
                </a:uFill>
              </a:rPr>
              <a:t> will decide whether the EWSB was strong 1st order phase transition or not. If it was, it will provide us the possibility of understanding </a:t>
            </a:r>
            <a:r>
              <a:rPr sz="2800" b="1" i="1">
                <a:solidFill>
                  <a:srgbClr val="FF2C79"/>
                </a:solidFill>
                <a:uFill>
                  <a:solidFill>
                    <a:srgbClr val="FF2C79"/>
                  </a:solidFill>
                </a:uFill>
              </a:rPr>
              <a:t>baryogenesis at the EW scale</a:t>
            </a:r>
            <a:r>
              <a:rPr sz="2800">
                <a:uFill>
                  <a:solidFill>
                    <a:srgbClr val="FF2C79"/>
                  </a:solidFill>
                </a:uFill>
              </a:rPr>
              <a:t>. </a:t>
            </a:r>
          </a:p>
          <a:p>
            <a:pPr marL="558800" lvl="0" indent="-457200" defTabSz="830862">
              <a:spcBef>
                <a:spcPts val="2000"/>
              </a:spcBef>
              <a:buSzPct val="125000"/>
              <a:buFont typeface="Lucida Grande"/>
              <a:defRPr sz="1800"/>
            </a:pPr>
            <a:r>
              <a:rPr sz="2800" b="1" i="1">
                <a:uFill>
                  <a:solidFill>
                    <a:srgbClr val="FF2C79"/>
                  </a:solidFill>
                </a:uFill>
              </a:rPr>
              <a:t>The ILC is an ideal machine to address these questions</a:t>
            </a:r>
            <a:r>
              <a:rPr sz="2800"/>
              <a:t> (regardless of BSM scenarios) and we can do this</a:t>
            </a:r>
            <a:r>
              <a:rPr sz="2800" b="1" i="1">
                <a:solidFill>
                  <a:srgbClr val="FF2C79"/>
                </a:solidFill>
              </a:rPr>
              <a:t> model-independently</a:t>
            </a:r>
            <a:r>
              <a:rPr sz="2800"/>
              <a:t>.</a:t>
            </a:r>
          </a:p>
        </p:txBody>
      </p:sp>
      <p:sp>
        <p:nvSpPr>
          <p:cNvPr id="1421" name="Shape 1421"/>
          <p:cNvSpPr>
            <a:spLocks noGrp="1"/>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200"/>
              <a:t>50</a:t>
            </a:fld>
            <a:endParaRPr sz="1200"/>
          </a:p>
        </p:txBody>
      </p:sp>
    </p:spTree>
  </p:cSld>
  <p:clrMapOvr>
    <a:masterClrMapping/>
  </p:clrMapOvr>
  <p:transition xmlns:p14="http://schemas.microsoft.com/office/powerpoint/2010/main" spd="med"/>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3" name="pasted-image.pdf"/>
          <p:cNvPicPr/>
          <p:nvPr/>
        </p:nvPicPr>
        <p:blipFill>
          <a:blip r:embed="rId2">
            <a:extLst/>
          </a:blip>
          <a:stretch>
            <a:fillRect/>
          </a:stretch>
        </p:blipFill>
        <p:spPr>
          <a:xfrm>
            <a:off x="7566369" y="3032199"/>
            <a:ext cx="5648375" cy="4655433"/>
          </a:xfrm>
          <a:prstGeom prst="rect">
            <a:avLst/>
          </a:prstGeom>
          <a:ln w="12700">
            <a:miter lim="400000"/>
          </a:ln>
        </p:spPr>
      </p:pic>
      <p:sp>
        <p:nvSpPr>
          <p:cNvPr id="1424" name="Shape 1424"/>
          <p:cNvSpPr>
            <a:spLocks noGrp="1"/>
          </p:cNvSpPr>
          <p:nvPr>
            <p:ph type="body" idx="1"/>
          </p:nvPr>
        </p:nvSpPr>
        <p:spPr>
          <a:xfrm>
            <a:off x="196850" y="1529543"/>
            <a:ext cx="12611100" cy="8024384"/>
          </a:xfrm>
          <a:prstGeom prst="rect">
            <a:avLst/>
          </a:prstGeom>
        </p:spPr>
        <p:txBody>
          <a:bodyPr/>
          <a:lstStyle/>
          <a:p>
            <a:pPr marL="558800" lvl="0" indent="-457200" defTabSz="914400">
              <a:spcBef>
                <a:spcPts val="1000"/>
              </a:spcBef>
              <a:buClr>
                <a:srgbClr val="000000"/>
              </a:buClr>
              <a:buFont typeface="Helvetica Neue"/>
              <a:defRPr sz="1800"/>
            </a:pPr>
            <a:r>
              <a:rPr sz="2000">
                <a:uFill>
                  <a:solidFill/>
                </a:uFill>
              </a:rPr>
              <a:t>In this talk I have been focusing on the case where H(125) alone would be the probe for BSM physics, but there is a good chance for LHC Run 2 to bring us more. </a:t>
            </a:r>
            <a:endParaRPr sz="2000">
              <a:solidFill>
                <a:srgbClr val="FFFFFF"/>
              </a:solidFill>
              <a:uFill>
                <a:solidFill>
                  <a:srgbClr val="FFFFFF"/>
                </a:solidFill>
              </a:uFill>
              <a:latin typeface="Chalkboard"/>
              <a:ea typeface="Chalkboard"/>
              <a:cs typeface="Chalkboard"/>
              <a:sym typeface="Chalkboard"/>
            </a:endParaRPr>
          </a:p>
          <a:p>
            <a:pPr marL="558800" lvl="0" indent="-457200" defTabSz="830862">
              <a:spcBef>
                <a:spcPts val="1000"/>
              </a:spcBef>
              <a:buSzPct val="125000"/>
              <a:buFont typeface="Lucida Grande"/>
              <a:defRPr sz="1800"/>
            </a:pPr>
            <a:r>
              <a:rPr sz="2000">
                <a:uFill>
                  <a:solidFill>
                    <a:srgbClr val="FF2C79"/>
                  </a:solidFill>
                </a:uFill>
              </a:rPr>
              <a:t>It is also very important to stress that </a:t>
            </a:r>
            <a:r>
              <a:rPr sz="2000" b="1" i="1">
                <a:solidFill>
                  <a:srgbClr val="FF2C79"/>
                </a:solidFill>
                <a:uFill>
                  <a:solidFill>
                    <a:srgbClr val="FF2C79"/>
                  </a:solidFill>
                </a:uFill>
              </a:rPr>
              <a:t>ILC, too, is an energy frontier machine.</a:t>
            </a:r>
            <a:r>
              <a:rPr sz="2000">
                <a:solidFill>
                  <a:srgbClr val="FF2C79"/>
                </a:solidFill>
                <a:uFill>
                  <a:solidFill>
                    <a:srgbClr val="FF2C79"/>
                  </a:solidFill>
                </a:uFill>
              </a:rPr>
              <a:t> It will access the energy region never explored with any lepton collider. </a:t>
            </a:r>
            <a:r>
              <a:rPr sz="2000">
                <a:uFill>
                  <a:solidFill>
                    <a:srgbClr val="FF2C79"/>
                  </a:solidFill>
                </a:uFill>
              </a:rPr>
              <a:t>It is not a tiny corner of the parameter space that will be left after LHC. </a:t>
            </a:r>
            <a:r>
              <a:rPr sz="2000" b="1" i="1">
                <a:uFill>
                  <a:solidFill>
                    <a:srgbClr val="FF2C79"/>
                  </a:solidFill>
                </a:uFill>
              </a:rPr>
              <a:t>There is a wide and interesting region for ILC to explore.</a:t>
            </a:r>
            <a:r>
              <a:rPr sz="2000">
                <a:uFill>
                  <a:solidFill>
                    <a:srgbClr val="FF2C79"/>
                  </a:solidFill>
                </a:uFill>
              </a:rPr>
              <a:t> </a:t>
            </a:r>
            <a:br>
              <a:rPr sz="2000">
                <a:uFill>
                  <a:solidFill>
                    <a:srgbClr val="FF2C79"/>
                  </a:solidFill>
                </a:uFill>
              </a:rPr>
            </a:br>
            <a:r>
              <a:rPr sz="2000">
                <a:uFill>
                  <a:solidFill>
                    <a:srgbClr val="FF2C79"/>
                  </a:solidFill>
                </a:uFill>
              </a:rPr>
              <a:t/>
            </a:r>
            <a:br>
              <a:rPr sz="2000">
                <a:uFill>
                  <a:solidFill>
                    <a:srgbClr val="FF2C79"/>
                  </a:solidFill>
                </a:uFill>
              </a:rPr>
            </a:br>
            <a:r>
              <a:rPr sz="2000" b="1" i="1">
                <a:uFill>
                  <a:solidFill>
                    <a:srgbClr val="FF2C79"/>
                  </a:solidFill>
                </a:uFill>
              </a:rPr>
              <a:t>Example: </a:t>
            </a:r>
            <a:r>
              <a:rPr sz="2000" b="1" i="1">
                <a:solidFill>
                  <a:srgbClr val="0433FF"/>
                </a:solidFill>
                <a:uFill>
                  <a:solidFill>
                    <a:srgbClr val="FF2C79"/>
                  </a:solidFill>
                </a:uFill>
              </a:rPr>
              <a:t>Natural Radiative SUSY</a:t>
            </a:r>
            <a:r>
              <a:rPr sz="2000">
                <a:solidFill>
                  <a:srgbClr val="0433FF"/>
                </a:solidFill>
                <a:uFill>
                  <a:solidFill>
                    <a:srgbClr val="FF2C79"/>
                  </a:solidFill>
                </a:uFill>
              </a:rPr>
              <a:t/>
            </a:r>
            <a:br>
              <a:rPr sz="2000">
                <a:solidFill>
                  <a:srgbClr val="0433FF"/>
                </a:solidFill>
                <a:uFill>
                  <a:solidFill>
                    <a:srgbClr val="FF2C79"/>
                  </a:solidFill>
                </a:uFill>
              </a:rPr>
            </a:br>
            <a:r>
              <a:rPr sz="2000"/>
              <a:t>Naturalness prefers </a:t>
            </a:r>
            <a:r>
              <a:rPr sz="2000" b="1" i="1">
                <a:solidFill>
                  <a:srgbClr val="FF2C79"/>
                </a:solidFill>
              </a:rPr>
              <a:t>μ not far above 100GeV </a:t>
            </a:r>
            <a:r>
              <a:rPr sz="2000"/>
              <a:t>but colored </a:t>
            </a:r>
            <a:br>
              <a:rPr sz="2000"/>
            </a:br>
            <a:r>
              <a:rPr sz="2000"/>
              <a:t>sparticles can be heavy enough to escape LHC detection</a:t>
            </a:r>
            <a:br>
              <a:rPr sz="2000"/>
            </a:br>
            <a:r>
              <a:rPr sz="2000"/>
              <a:t/>
            </a:r>
            <a:br>
              <a:rPr sz="2000"/>
            </a:br>
            <a:endParaRPr sz="2000"/>
          </a:p>
          <a:p>
            <a:pPr marL="1076325" lvl="2" indent="-314325" defTabSz="456406">
              <a:spcBef>
                <a:spcPts val="1400"/>
              </a:spcBef>
              <a:buSzPct val="100000"/>
              <a:buChar char="→"/>
              <a:defRPr sz="1800"/>
            </a:pPr>
            <a:r>
              <a:rPr sz="2200"/>
              <a:t>light chargino/neutralinos will be </a:t>
            </a:r>
            <a:br>
              <a:rPr sz="2200"/>
            </a:br>
            <a:r>
              <a:rPr sz="2200" b="1" i="1">
                <a:solidFill>
                  <a:srgbClr val="FF2C79"/>
                </a:solidFill>
              </a:rPr>
              <a:t>higgsino-dominant</a:t>
            </a:r>
            <a:r>
              <a:rPr sz="2200"/>
              <a:t> and </a:t>
            </a:r>
            <a:r>
              <a:rPr sz="2200" b="1" i="1">
                <a:solidFill>
                  <a:srgbClr val="FF2C79"/>
                </a:solidFill>
              </a:rPr>
              <a:t>nearly mass degenerate</a:t>
            </a:r>
            <a:endParaRPr sz="2200"/>
          </a:p>
          <a:p>
            <a:pPr marL="1076325" lvl="2" indent="-314325" defTabSz="456406">
              <a:spcBef>
                <a:spcPts val="1400"/>
              </a:spcBef>
              <a:buSzPct val="100000"/>
              <a:buChar char="→"/>
              <a:defRPr sz="1800"/>
            </a:pPr>
            <a:r>
              <a:rPr sz="2200" b="1" i="1">
                <a:solidFill>
                  <a:srgbClr val="0433FF"/>
                </a:solidFill>
              </a:rPr>
              <a:t>typically Δm of 20 GeV or less</a:t>
            </a:r>
            <a:r>
              <a:rPr sz="2200"/>
              <a:t> </a:t>
            </a:r>
            <a:br>
              <a:rPr sz="2200"/>
            </a:br>
            <a:r>
              <a:rPr sz="2200"/>
              <a:t>                                        → </a:t>
            </a:r>
            <a:r>
              <a:rPr sz="2200" b="1" i="1"/>
              <a:t>very difficult for LHC!</a:t>
            </a:r>
            <a:br>
              <a:rPr sz="2200" b="1" i="1"/>
            </a:br>
            <a:endParaRPr sz="2200">
              <a:solidFill>
                <a:srgbClr val="2E467F"/>
              </a:solidFill>
            </a:endParaRPr>
          </a:p>
          <a:p>
            <a:pPr marL="558800" lvl="0" indent="-457200" defTabSz="830862">
              <a:spcBef>
                <a:spcPts val="1000"/>
              </a:spcBef>
              <a:buSzPct val="125000"/>
              <a:buFont typeface="Lucida Grande"/>
              <a:defRPr sz="1800"/>
            </a:pPr>
            <a:r>
              <a:rPr sz="2000"/>
              <a:t>Once a new particle is found at ILC, we can precisely determine its properties, making full use of </a:t>
            </a:r>
            <a:r>
              <a:rPr sz="2000" b="1" i="1"/>
              <a:t>polarized beams</a:t>
            </a:r>
            <a:r>
              <a:rPr sz="2000"/>
              <a:t>. In the case of natural radiative SUSY scenario, we might even probe GUT scale physics using RGE.</a:t>
            </a:r>
          </a:p>
          <a:p>
            <a:pPr marL="558800" lvl="0" indent="-457200" defTabSz="830862">
              <a:spcBef>
                <a:spcPts val="1000"/>
              </a:spcBef>
              <a:buSzPct val="125000"/>
              <a:buFont typeface="Lucida Grande"/>
              <a:defRPr sz="1800"/>
            </a:pPr>
            <a:r>
              <a:rPr sz="2000"/>
              <a:t>If there is a DM candidate within ILC’s reach, its measured mass and couplings can be used to calculate the DM relic density and will </a:t>
            </a:r>
            <a:r>
              <a:rPr sz="2000" b="1" i="1"/>
              <a:t>reveal the nature of the cosmic DM</a:t>
            </a:r>
            <a:r>
              <a:rPr sz="2000"/>
              <a:t>.</a:t>
            </a:r>
          </a:p>
          <a:p>
            <a:pPr marL="558800" lvl="0" indent="-457200" defTabSz="830862">
              <a:spcBef>
                <a:spcPts val="1000"/>
              </a:spcBef>
              <a:buSzPct val="125000"/>
              <a:buFont typeface="Lucida Grande"/>
              <a:defRPr sz="1800"/>
            </a:pPr>
            <a:r>
              <a:rPr sz="2000" b="1" i="1"/>
              <a:t>In this way, ILC will pave the way to BSM physics.</a:t>
            </a:r>
          </a:p>
        </p:txBody>
      </p:sp>
      <p:sp>
        <p:nvSpPr>
          <p:cNvPr id="1425" name="Shape 1425"/>
          <p:cNvSpPr>
            <a:spLocks noGrp="1"/>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200"/>
              <a:t>51</a:t>
            </a:fld>
            <a:endParaRPr sz="1200"/>
          </a:p>
        </p:txBody>
      </p:sp>
      <p:pic>
        <p:nvPicPr>
          <p:cNvPr id="1426" name="image18.png" descr="latex-image-1.pdf"/>
          <p:cNvPicPr/>
          <p:nvPr/>
        </p:nvPicPr>
        <p:blipFill>
          <a:blip r:embed="rId3">
            <a:extLst/>
          </a:blip>
          <a:stretch>
            <a:fillRect/>
          </a:stretch>
        </p:blipFill>
        <p:spPr>
          <a:xfrm>
            <a:off x="3002004" y="4577148"/>
            <a:ext cx="3246490" cy="604154"/>
          </a:xfrm>
          <a:prstGeom prst="rect">
            <a:avLst/>
          </a:prstGeom>
          <a:ln w="12700">
            <a:miter lim="400000"/>
          </a:ln>
        </p:spPr>
      </p:pic>
      <p:sp>
        <p:nvSpPr>
          <p:cNvPr id="1427" name="Shape 1427"/>
          <p:cNvSpPr>
            <a:spLocks noGrp="1"/>
          </p:cNvSpPr>
          <p:nvPr>
            <p:ph type="title"/>
          </p:nvPr>
        </p:nvSpPr>
        <p:spPr>
          <a:xfrm>
            <a:off x="1276349" y="174341"/>
            <a:ext cx="10452101" cy="1003301"/>
          </a:xfrm>
          <a:prstGeom prst="rect">
            <a:avLst/>
          </a:prstGeom>
        </p:spPr>
        <p:txBody>
          <a:bodyPr/>
          <a:lstStyle>
            <a:lvl1pPr>
              <a:defRPr sz="6400"/>
            </a:lvl1pPr>
          </a:lstStyle>
          <a:p>
            <a:pPr lvl="0">
              <a:defRPr sz="1800" b="0"/>
            </a:pPr>
            <a:r>
              <a:rPr sz="6400" b="1"/>
              <a:t>Last but Not Least</a:t>
            </a:r>
          </a:p>
        </p:txBody>
      </p:sp>
      <p:pic>
        <p:nvPicPr>
          <p:cNvPr id="1428" name="image35.pdf" descr="M_gauginos_3030100.pdf"/>
          <p:cNvPicPr/>
          <p:nvPr/>
        </p:nvPicPr>
        <p:blipFill>
          <a:blip r:embed="rId4">
            <a:extLst/>
          </a:blip>
          <a:stretch>
            <a:fillRect/>
          </a:stretch>
        </p:blipFill>
        <p:spPr>
          <a:xfrm>
            <a:off x="10151101" y="4793277"/>
            <a:ext cx="2722660" cy="1954361"/>
          </a:xfrm>
          <a:prstGeom prst="rect">
            <a:avLst/>
          </a:prstGeom>
          <a:ln w="12700">
            <a:miter lim="400000"/>
          </a:ln>
        </p:spPr>
      </p:pic>
      <p:sp>
        <p:nvSpPr>
          <p:cNvPr id="1429" name="Shape 1429"/>
          <p:cNvSpPr/>
          <p:nvPr/>
        </p:nvSpPr>
        <p:spPr>
          <a:xfrm>
            <a:off x="11581493" y="4904716"/>
            <a:ext cx="1065512" cy="32743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400">
                <a:latin typeface="Arial"/>
                <a:ea typeface="Arial"/>
                <a:cs typeface="Arial"/>
                <a:sym typeface="Arial"/>
              </a:defRPr>
            </a:lvl1pPr>
          </a:lstStyle>
          <a:p>
            <a:pPr lvl="0">
              <a:defRPr sz="1800"/>
            </a:pPr>
            <a:r>
              <a:rPr sz="1400"/>
              <a:t>Baer, List</a:t>
            </a:r>
          </a:p>
        </p:txBody>
      </p:sp>
      <p:sp>
        <p:nvSpPr>
          <p:cNvPr id="1430" name="Shape 1430"/>
          <p:cNvSpPr/>
          <p:nvPr/>
        </p:nvSpPr>
        <p:spPr>
          <a:xfrm>
            <a:off x="11150095" y="5183915"/>
            <a:ext cx="1253099" cy="32743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400">
                <a:latin typeface="Arial"/>
                <a:ea typeface="Arial"/>
                <a:cs typeface="Arial"/>
                <a:sym typeface="Arial"/>
              </a:defRPr>
            </a:lvl1pPr>
          </a:lstStyle>
          <a:p>
            <a:pPr lvl="0">
              <a:defRPr sz="1800"/>
            </a:pPr>
            <a:r>
              <a:rPr sz="1400"/>
              <a:t>LHC: gluino</a:t>
            </a:r>
          </a:p>
        </p:txBody>
      </p:sp>
      <p:sp>
        <p:nvSpPr>
          <p:cNvPr id="1431" name="Shape 1431"/>
          <p:cNvSpPr/>
          <p:nvPr/>
        </p:nvSpPr>
        <p:spPr>
          <a:xfrm>
            <a:off x="11384837" y="6075039"/>
            <a:ext cx="1458824" cy="32743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400">
                <a:latin typeface="Arial"/>
                <a:ea typeface="Arial"/>
                <a:cs typeface="Arial"/>
                <a:sym typeface="Arial"/>
              </a:defRPr>
            </a:lvl1pPr>
          </a:lstStyle>
          <a:p>
            <a:pPr lvl="0">
              <a:defRPr sz="1800"/>
            </a:pPr>
            <a:r>
              <a:rPr sz="1400"/>
              <a:t>ILC:EWkinos</a:t>
            </a:r>
          </a:p>
        </p:txBody>
      </p:sp>
    </p:spTree>
  </p:cSld>
  <p:clrMapOvr>
    <a:masterClrMapping/>
  </p:clrMapOvr>
  <p:transition xmlns:p14="http://schemas.microsoft.com/office/powerpoint/2010/mai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 name="Shape 1433"/>
          <p:cNvSpPr>
            <a:spLocks noGrp="1"/>
          </p:cNvSpPr>
          <p:nvPr>
            <p:ph type="title"/>
          </p:nvPr>
        </p:nvSpPr>
        <p:spPr>
          <a:xfrm>
            <a:off x="975359" y="1984585"/>
            <a:ext cx="11054082" cy="2350349"/>
          </a:xfrm>
          <a:prstGeom prst="rect">
            <a:avLst/>
          </a:prstGeom>
        </p:spPr>
        <p:txBody>
          <a:bodyPr/>
          <a:lstStyle/>
          <a:p>
            <a:pPr lvl="0">
              <a:defRPr sz="1800" b="0">
                <a:solidFill>
                  <a:srgbClr val="000000"/>
                </a:solidFill>
              </a:defRPr>
            </a:pPr>
            <a:r>
              <a:rPr sz="4400" b="1">
                <a:solidFill>
                  <a:srgbClr val="000090"/>
                </a:solidFill>
              </a:rPr>
              <a:t>Top Physics at ILC</a:t>
            </a:r>
          </a:p>
        </p:txBody>
      </p:sp>
      <p:sp>
        <p:nvSpPr>
          <p:cNvPr id="1434" name="Shape 143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lnSpcReduction="10000"/>
          </a:bodyPr>
          <a:lstStyle/>
          <a:p>
            <a:pPr lvl="0">
              <a:defRPr sz="1800" b="0"/>
            </a:pPr>
            <a:fld id="{86CB4B4D-7CA3-9044-876B-883B54F8677D}" type="slidenum">
              <a:rPr sz="2200" b="1"/>
              <a:t>52</a:t>
            </a:fld>
            <a:endParaRPr sz="2200" b="1"/>
          </a:p>
        </p:txBody>
      </p:sp>
    </p:spTree>
  </p:cSld>
  <p:clrMapOvr>
    <a:masterClrMapping/>
  </p:clrMapOvr>
  <p:transition xmlns:p14="http://schemas.microsoft.com/office/powerpoint/2010/mai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 name="Shape 1436"/>
          <p:cNvSpPr/>
          <p:nvPr/>
        </p:nvSpPr>
        <p:spPr>
          <a:xfrm rot="13080000">
            <a:off x="-3588434" y="2456278"/>
            <a:ext cx="13855211" cy="1384143"/>
          </a:xfrm>
          <a:prstGeom prst="roundRect">
            <a:avLst>
              <a:gd name="adj" fmla="val 35156"/>
            </a:avLst>
          </a:prstGeom>
          <a:solidFill>
            <a:srgbClr val="CCFFCC"/>
          </a:solidFill>
          <a:ln w="12700">
            <a:miter lim="400000"/>
          </a:ln>
        </p:spPr>
        <p:txBody>
          <a:bodyPr lIns="65023" tIns="65023" rIns="65023" bIns="65023" anchor="ctr"/>
          <a:lstStyle/>
          <a:p>
            <a:pPr lvl="0" defTabSz="457200">
              <a:defRPr sz="2400">
                <a:latin typeface="Arial"/>
                <a:ea typeface="Arial"/>
                <a:cs typeface="Arial"/>
                <a:sym typeface="Arial"/>
              </a:defRPr>
            </a:pPr>
            <a:endParaRPr/>
          </a:p>
        </p:txBody>
      </p:sp>
      <p:sp>
        <p:nvSpPr>
          <p:cNvPr id="1437" name="Shape 1437"/>
          <p:cNvSpPr/>
          <p:nvPr/>
        </p:nvSpPr>
        <p:spPr>
          <a:xfrm flipH="1">
            <a:off x="6231018" y="2934946"/>
            <a:ext cx="1" cy="5039495"/>
          </a:xfrm>
          <a:prstGeom prst="line">
            <a:avLst/>
          </a:prstGeom>
          <a:ln w="25400">
            <a:solidFill/>
          </a:ln>
        </p:spPr>
        <p:txBody>
          <a:bodyPr lIns="65023" tIns="65023" rIns="65023" bIns="65023"/>
          <a:lstStyle/>
          <a:p>
            <a:pPr lvl="0" algn="l" defTabSz="457200">
              <a:defRPr sz="1600">
                <a:latin typeface="Helvetica"/>
                <a:ea typeface="Helvetica"/>
                <a:cs typeface="Helvetica"/>
                <a:sym typeface="Helvetica"/>
              </a:defRPr>
            </a:pPr>
            <a:endParaRPr/>
          </a:p>
        </p:txBody>
      </p:sp>
      <p:grpSp>
        <p:nvGrpSpPr>
          <p:cNvPr id="1447" name="Group 1447"/>
          <p:cNvGrpSpPr/>
          <p:nvPr/>
        </p:nvGrpSpPr>
        <p:grpSpPr>
          <a:xfrm>
            <a:off x="2344056" y="5350941"/>
            <a:ext cx="7773925" cy="124256"/>
            <a:chOff x="0" y="0"/>
            <a:chExt cx="7773923" cy="124255"/>
          </a:xfrm>
        </p:grpSpPr>
        <p:sp>
          <p:nvSpPr>
            <p:cNvPr id="1438" name="Shape 1438"/>
            <p:cNvSpPr/>
            <p:nvPr/>
          </p:nvSpPr>
          <p:spPr>
            <a:xfrm flipH="1">
              <a:off x="-1" y="0"/>
              <a:ext cx="1" cy="124256"/>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439" name="Shape 1439"/>
            <p:cNvSpPr/>
            <p:nvPr/>
          </p:nvSpPr>
          <p:spPr>
            <a:xfrm>
              <a:off x="971740" y="0"/>
              <a:ext cx="1" cy="124256"/>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440" name="Shape 1440"/>
            <p:cNvSpPr/>
            <p:nvPr/>
          </p:nvSpPr>
          <p:spPr>
            <a:xfrm>
              <a:off x="1943481" y="0"/>
              <a:ext cx="1" cy="124256"/>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441" name="Shape 1441"/>
            <p:cNvSpPr/>
            <p:nvPr/>
          </p:nvSpPr>
          <p:spPr>
            <a:xfrm>
              <a:off x="2915221" y="0"/>
              <a:ext cx="1" cy="124256"/>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442" name="Shape 1442"/>
            <p:cNvSpPr/>
            <p:nvPr/>
          </p:nvSpPr>
          <p:spPr>
            <a:xfrm>
              <a:off x="3886961" y="0"/>
              <a:ext cx="1" cy="124256"/>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443" name="Shape 1443"/>
            <p:cNvSpPr/>
            <p:nvPr/>
          </p:nvSpPr>
          <p:spPr>
            <a:xfrm>
              <a:off x="4858702" y="0"/>
              <a:ext cx="1" cy="124256"/>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444" name="Shape 1444"/>
            <p:cNvSpPr/>
            <p:nvPr/>
          </p:nvSpPr>
          <p:spPr>
            <a:xfrm>
              <a:off x="5830442" y="0"/>
              <a:ext cx="1" cy="124256"/>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445" name="Shape 1445"/>
            <p:cNvSpPr/>
            <p:nvPr/>
          </p:nvSpPr>
          <p:spPr>
            <a:xfrm>
              <a:off x="6802182" y="0"/>
              <a:ext cx="1" cy="124256"/>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446" name="Shape 1446"/>
            <p:cNvSpPr/>
            <p:nvPr/>
          </p:nvSpPr>
          <p:spPr>
            <a:xfrm>
              <a:off x="7773923" y="0"/>
              <a:ext cx="1" cy="124256"/>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grpSp>
      <p:grpSp>
        <p:nvGrpSpPr>
          <p:cNvPr id="1456" name="Group 1456"/>
          <p:cNvGrpSpPr/>
          <p:nvPr/>
        </p:nvGrpSpPr>
        <p:grpSpPr>
          <a:xfrm>
            <a:off x="2059591" y="5415149"/>
            <a:ext cx="8292718" cy="325696"/>
            <a:chOff x="6063" y="0"/>
            <a:chExt cx="8292716" cy="325694"/>
          </a:xfrm>
        </p:grpSpPr>
        <p:sp>
          <p:nvSpPr>
            <p:cNvPr id="1448" name="Shape 1448"/>
            <p:cNvSpPr/>
            <p:nvPr/>
          </p:nvSpPr>
          <p:spPr>
            <a:xfrm>
              <a:off x="2921285" y="0"/>
              <a:ext cx="568930" cy="325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457200">
                <a:defRPr sz="1400">
                  <a:latin typeface="Times New Roman"/>
                  <a:ea typeface="Times New Roman"/>
                  <a:cs typeface="Times New Roman"/>
                  <a:sym typeface="Times New Roman"/>
                </a:defRPr>
              </a:lvl1pPr>
            </a:lstStyle>
            <a:p>
              <a:pPr lvl="0">
                <a:defRPr sz="1800"/>
              </a:pPr>
              <a:r>
                <a:rPr sz="1400"/>
                <a:t>−20%</a:t>
              </a:r>
            </a:p>
          </p:txBody>
        </p:sp>
        <p:sp>
          <p:nvSpPr>
            <p:cNvPr id="1449" name="Shape 1449"/>
            <p:cNvSpPr/>
            <p:nvPr/>
          </p:nvSpPr>
          <p:spPr>
            <a:xfrm>
              <a:off x="6063" y="0"/>
              <a:ext cx="568931" cy="325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457200">
                <a:defRPr sz="1400">
                  <a:latin typeface="Times New Roman"/>
                  <a:ea typeface="Times New Roman"/>
                  <a:cs typeface="Times New Roman"/>
                  <a:sym typeface="Times New Roman"/>
                </a:defRPr>
              </a:lvl1pPr>
            </a:lstStyle>
            <a:p>
              <a:pPr lvl="0">
                <a:defRPr sz="1800"/>
              </a:pPr>
              <a:r>
                <a:rPr sz="1400"/>
                <a:t>−80%</a:t>
              </a:r>
            </a:p>
          </p:txBody>
        </p:sp>
        <p:sp>
          <p:nvSpPr>
            <p:cNvPr id="1450" name="Shape 1450"/>
            <p:cNvSpPr/>
            <p:nvPr/>
          </p:nvSpPr>
          <p:spPr>
            <a:xfrm>
              <a:off x="977803" y="0"/>
              <a:ext cx="568931" cy="325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457200">
                <a:defRPr sz="1400">
                  <a:latin typeface="Times New Roman"/>
                  <a:ea typeface="Times New Roman"/>
                  <a:cs typeface="Times New Roman"/>
                  <a:sym typeface="Times New Roman"/>
                </a:defRPr>
              </a:lvl1pPr>
            </a:lstStyle>
            <a:p>
              <a:pPr lvl="0">
                <a:defRPr sz="1800"/>
              </a:pPr>
              <a:r>
                <a:rPr sz="1400"/>
                <a:t>−60%</a:t>
              </a:r>
            </a:p>
          </p:txBody>
        </p:sp>
        <p:sp>
          <p:nvSpPr>
            <p:cNvPr id="1451" name="Shape 1451"/>
            <p:cNvSpPr/>
            <p:nvPr/>
          </p:nvSpPr>
          <p:spPr>
            <a:xfrm>
              <a:off x="1949544" y="0"/>
              <a:ext cx="568931" cy="325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457200">
                <a:defRPr sz="1400">
                  <a:latin typeface="Times New Roman"/>
                  <a:ea typeface="Times New Roman"/>
                  <a:cs typeface="Times New Roman"/>
                  <a:sym typeface="Times New Roman"/>
                </a:defRPr>
              </a:lvl1pPr>
            </a:lstStyle>
            <a:p>
              <a:pPr lvl="0">
                <a:defRPr sz="1800"/>
              </a:pPr>
              <a:r>
                <a:rPr sz="1400"/>
                <a:t>−40%</a:t>
              </a:r>
            </a:p>
          </p:txBody>
        </p:sp>
        <p:sp>
          <p:nvSpPr>
            <p:cNvPr id="1452" name="Shape 1452"/>
            <p:cNvSpPr/>
            <p:nvPr/>
          </p:nvSpPr>
          <p:spPr>
            <a:xfrm>
              <a:off x="5886642" y="0"/>
              <a:ext cx="468657" cy="325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457200">
                <a:defRPr sz="1400">
                  <a:latin typeface="Times New Roman"/>
                  <a:ea typeface="Times New Roman"/>
                  <a:cs typeface="Times New Roman"/>
                  <a:sym typeface="Times New Roman"/>
                </a:defRPr>
              </a:lvl1pPr>
            </a:lstStyle>
            <a:p>
              <a:pPr lvl="0">
                <a:defRPr sz="1800"/>
              </a:pPr>
              <a:r>
                <a:rPr sz="1400"/>
                <a:t>40%</a:t>
              </a:r>
            </a:p>
          </p:txBody>
        </p:sp>
        <p:sp>
          <p:nvSpPr>
            <p:cNvPr id="1453" name="Shape 1453"/>
            <p:cNvSpPr/>
            <p:nvPr/>
          </p:nvSpPr>
          <p:spPr>
            <a:xfrm>
              <a:off x="6858382" y="0"/>
              <a:ext cx="468658" cy="325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457200">
                <a:defRPr sz="1400">
                  <a:latin typeface="Times New Roman"/>
                  <a:ea typeface="Times New Roman"/>
                  <a:cs typeface="Times New Roman"/>
                  <a:sym typeface="Times New Roman"/>
                </a:defRPr>
              </a:lvl1pPr>
            </a:lstStyle>
            <a:p>
              <a:pPr lvl="0">
                <a:defRPr sz="1800"/>
              </a:pPr>
              <a:r>
                <a:rPr sz="1400"/>
                <a:t>60%</a:t>
              </a:r>
            </a:p>
          </p:txBody>
        </p:sp>
        <p:sp>
          <p:nvSpPr>
            <p:cNvPr id="1454" name="Shape 1454"/>
            <p:cNvSpPr/>
            <p:nvPr/>
          </p:nvSpPr>
          <p:spPr>
            <a:xfrm>
              <a:off x="7830123" y="0"/>
              <a:ext cx="468658" cy="325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457200">
                <a:defRPr sz="1400">
                  <a:latin typeface="Times New Roman"/>
                  <a:ea typeface="Times New Roman"/>
                  <a:cs typeface="Times New Roman"/>
                  <a:sym typeface="Times New Roman"/>
                </a:defRPr>
              </a:lvl1pPr>
            </a:lstStyle>
            <a:p>
              <a:pPr lvl="0">
                <a:defRPr sz="1800"/>
              </a:pPr>
              <a:r>
                <a:rPr sz="1400"/>
                <a:t>80%</a:t>
              </a:r>
            </a:p>
          </p:txBody>
        </p:sp>
        <p:sp>
          <p:nvSpPr>
            <p:cNvPr id="1455" name="Shape 1455"/>
            <p:cNvSpPr/>
            <p:nvPr/>
          </p:nvSpPr>
          <p:spPr>
            <a:xfrm>
              <a:off x="4914901" y="0"/>
              <a:ext cx="468658" cy="325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457200">
                <a:defRPr sz="1400">
                  <a:latin typeface="Times New Roman"/>
                  <a:ea typeface="Times New Roman"/>
                  <a:cs typeface="Times New Roman"/>
                  <a:sym typeface="Times New Roman"/>
                </a:defRPr>
              </a:lvl1pPr>
            </a:lstStyle>
            <a:p>
              <a:pPr lvl="0">
                <a:defRPr sz="1800"/>
              </a:pPr>
              <a:r>
                <a:rPr sz="1400"/>
                <a:t>20%</a:t>
              </a:r>
            </a:p>
          </p:txBody>
        </p:sp>
      </p:grpSp>
      <p:sp>
        <p:nvSpPr>
          <p:cNvPr id="1457" name="Shape 1457"/>
          <p:cNvSpPr/>
          <p:nvPr/>
        </p:nvSpPr>
        <p:spPr>
          <a:xfrm>
            <a:off x="1929311" y="5419048"/>
            <a:ext cx="8594608" cy="1246"/>
          </a:xfrm>
          <a:prstGeom prst="line">
            <a:avLst/>
          </a:prstGeom>
          <a:ln w="25400">
            <a:solidFill/>
          </a:ln>
        </p:spPr>
        <p:txBody>
          <a:bodyPr lIns="65023" tIns="65023" rIns="65023" bIns="65023"/>
          <a:lstStyle/>
          <a:p>
            <a:pPr lvl="0" algn="l" defTabSz="457200">
              <a:defRPr sz="1600">
                <a:latin typeface="Helvetica"/>
                <a:ea typeface="Helvetica"/>
                <a:cs typeface="Helvetica"/>
                <a:sym typeface="Helvetica"/>
              </a:defRPr>
            </a:pPr>
            <a:endParaRPr/>
          </a:p>
        </p:txBody>
      </p:sp>
      <p:grpSp>
        <p:nvGrpSpPr>
          <p:cNvPr id="1463" name="Group 1463"/>
          <p:cNvGrpSpPr/>
          <p:nvPr/>
        </p:nvGrpSpPr>
        <p:grpSpPr>
          <a:xfrm>
            <a:off x="6169793" y="3719490"/>
            <a:ext cx="124258" cy="3397311"/>
            <a:chOff x="0" y="0"/>
            <a:chExt cx="124256" cy="3397310"/>
          </a:xfrm>
        </p:grpSpPr>
        <p:sp>
          <p:nvSpPr>
            <p:cNvPr id="1458" name="Shape 1458"/>
            <p:cNvSpPr/>
            <p:nvPr/>
          </p:nvSpPr>
          <p:spPr>
            <a:xfrm flipH="1" flipV="1">
              <a:off x="0" y="-1"/>
              <a:ext cx="124257" cy="2"/>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459" name="Shape 1459"/>
            <p:cNvSpPr/>
            <p:nvPr/>
          </p:nvSpPr>
          <p:spPr>
            <a:xfrm flipH="1">
              <a:off x="0" y="849327"/>
              <a:ext cx="124257" cy="1"/>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460" name="Shape 1460"/>
            <p:cNvSpPr/>
            <p:nvPr/>
          </p:nvSpPr>
          <p:spPr>
            <a:xfrm flipH="1">
              <a:off x="0" y="1698655"/>
              <a:ext cx="124257" cy="1"/>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461" name="Shape 1461"/>
            <p:cNvSpPr/>
            <p:nvPr/>
          </p:nvSpPr>
          <p:spPr>
            <a:xfrm flipH="1">
              <a:off x="0" y="2547983"/>
              <a:ext cx="124257" cy="1"/>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462" name="Shape 1462"/>
            <p:cNvSpPr/>
            <p:nvPr/>
          </p:nvSpPr>
          <p:spPr>
            <a:xfrm flipH="1">
              <a:off x="0" y="3397310"/>
              <a:ext cx="124257" cy="1"/>
            </a:xfrm>
            <a:prstGeom prst="line">
              <a:avLst/>
            </a:prstGeom>
            <a:noFill/>
            <a:ln w="127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grpSp>
      <p:grpSp>
        <p:nvGrpSpPr>
          <p:cNvPr id="1468" name="Group 1468"/>
          <p:cNvGrpSpPr/>
          <p:nvPr/>
        </p:nvGrpSpPr>
        <p:grpSpPr>
          <a:xfrm>
            <a:off x="5717207" y="3525287"/>
            <a:ext cx="568931" cy="3743022"/>
            <a:chOff x="12127" y="0"/>
            <a:chExt cx="568929" cy="3743020"/>
          </a:xfrm>
        </p:grpSpPr>
        <p:sp>
          <p:nvSpPr>
            <p:cNvPr id="1464" name="Shape 1464"/>
            <p:cNvSpPr/>
            <p:nvPr/>
          </p:nvSpPr>
          <p:spPr>
            <a:xfrm>
              <a:off x="112400" y="0"/>
              <a:ext cx="468657" cy="325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r" defTabSz="457200">
                <a:defRPr sz="1400">
                  <a:latin typeface="Times New Roman"/>
                  <a:ea typeface="Times New Roman"/>
                  <a:cs typeface="Times New Roman"/>
                  <a:sym typeface="Times New Roman"/>
                </a:defRPr>
              </a:lvl1pPr>
            </a:lstStyle>
            <a:p>
              <a:pPr lvl="0">
                <a:defRPr sz="1800"/>
              </a:pPr>
              <a:r>
                <a:rPr sz="1400"/>
                <a:t>20%</a:t>
              </a:r>
            </a:p>
          </p:txBody>
        </p:sp>
        <p:sp>
          <p:nvSpPr>
            <p:cNvPr id="1465" name="Shape 1465"/>
            <p:cNvSpPr/>
            <p:nvPr/>
          </p:nvSpPr>
          <p:spPr>
            <a:xfrm>
              <a:off x="112400" y="849271"/>
              <a:ext cx="468657" cy="325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r" defTabSz="457200">
                <a:defRPr sz="1400">
                  <a:latin typeface="Times New Roman"/>
                  <a:ea typeface="Times New Roman"/>
                  <a:cs typeface="Times New Roman"/>
                  <a:sym typeface="Times New Roman"/>
                </a:defRPr>
              </a:lvl1pPr>
            </a:lstStyle>
            <a:p>
              <a:pPr lvl="0">
                <a:defRPr sz="1800"/>
              </a:pPr>
              <a:r>
                <a:rPr sz="1400"/>
                <a:t>10%</a:t>
              </a:r>
            </a:p>
          </p:txBody>
        </p:sp>
        <p:sp>
          <p:nvSpPr>
            <p:cNvPr id="1466" name="Shape 1466"/>
            <p:cNvSpPr/>
            <p:nvPr/>
          </p:nvSpPr>
          <p:spPr>
            <a:xfrm>
              <a:off x="12127" y="2555005"/>
              <a:ext cx="568930" cy="325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r" defTabSz="457200">
                <a:defRPr sz="1400">
                  <a:latin typeface="Times New Roman"/>
                  <a:ea typeface="Times New Roman"/>
                  <a:cs typeface="Times New Roman"/>
                  <a:sym typeface="Times New Roman"/>
                </a:defRPr>
              </a:lvl1pPr>
            </a:lstStyle>
            <a:p>
              <a:pPr lvl="0">
                <a:defRPr sz="1800"/>
              </a:pPr>
              <a:r>
                <a:rPr sz="1400"/>
                <a:t>−10%</a:t>
              </a:r>
            </a:p>
          </p:txBody>
        </p:sp>
        <p:sp>
          <p:nvSpPr>
            <p:cNvPr id="1467" name="Shape 1467"/>
            <p:cNvSpPr/>
            <p:nvPr/>
          </p:nvSpPr>
          <p:spPr>
            <a:xfrm>
              <a:off x="12127" y="3417325"/>
              <a:ext cx="568930" cy="325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r" defTabSz="457200">
                <a:defRPr sz="1400">
                  <a:latin typeface="Times New Roman"/>
                  <a:ea typeface="Times New Roman"/>
                  <a:cs typeface="Times New Roman"/>
                  <a:sym typeface="Times New Roman"/>
                </a:defRPr>
              </a:lvl1pPr>
            </a:lstStyle>
            <a:p>
              <a:pPr lvl="0">
                <a:defRPr sz="1800"/>
              </a:pPr>
              <a:r>
                <a:rPr sz="1400"/>
                <a:t>−20%</a:t>
              </a:r>
            </a:p>
          </p:txBody>
        </p:sp>
      </p:grpSp>
      <p:sp>
        <p:nvSpPr>
          <p:cNvPr id="1469" name="Shape 1469"/>
          <p:cNvSpPr>
            <a:spLocks noGrp="1"/>
          </p:cNvSpPr>
          <p:nvPr>
            <p:ph type="title"/>
          </p:nvPr>
        </p:nvSpPr>
        <p:spPr>
          <a:xfrm>
            <a:off x="-1" y="1"/>
            <a:ext cx="13004801" cy="800907"/>
          </a:xfrm>
          <a:prstGeom prst="rect">
            <a:avLst/>
          </a:prstGeom>
        </p:spPr>
        <p:txBody>
          <a:bodyPr>
            <a:normAutofit fontScale="90000"/>
          </a:bodyPr>
          <a:lstStyle>
            <a:lvl1pPr defTabSz="425195">
              <a:defRPr sz="4650"/>
            </a:lvl1pPr>
          </a:lstStyle>
          <a:p>
            <a:pPr lvl="0">
              <a:defRPr sz="1800" b="0">
                <a:solidFill>
                  <a:srgbClr val="000000"/>
                </a:solidFill>
              </a:defRPr>
            </a:pPr>
            <a:r>
              <a:rPr sz="4650" b="1">
                <a:solidFill>
                  <a:srgbClr val="000090"/>
                </a:solidFill>
              </a:rPr>
              <a:t>Impact of BSM on Top Sector</a:t>
            </a:r>
          </a:p>
        </p:txBody>
      </p:sp>
      <p:sp>
        <p:nvSpPr>
          <p:cNvPr id="1470" name="Shape 1470"/>
          <p:cNvSpPr/>
          <p:nvPr/>
        </p:nvSpPr>
        <p:spPr>
          <a:xfrm>
            <a:off x="209258" y="8872051"/>
            <a:ext cx="8034844" cy="7813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2200">
                <a:latin typeface="Arial"/>
                <a:ea typeface="Arial"/>
                <a:cs typeface="Arial"/>
                <a:sym typeface="Arial"/>
              </a:rPr>
              <a:t>Deviations for different models for new physics scale at ~1 TeV.</a:t>
            </a:r>
          </a:p>
          <a:p>
            <a:pPr lvl="0" algn="l" defTabSz="457200">
              <a:defRPr sz="1800"/>
            </a:pPr>
            <a:r>
              <a:rPr sz="2200">
                <a:latin typeface="Arial"/>
                <a:ea typeface="Arial"/>
                <a:cs typeface="Arial"/>
                <a:sym typeface="Arial"/>
              </a:rPr>
              <a:t>Based on F. Richard, arXiv:1403.2893</a:t>
            </a:r>
          </a:p>
        </p:txBody>
      </p:sp>
      <p:sp>
        <p:nvSpPr>
          <p:cNvPr id="1471" name="Shape 1471"/>
          <p:cNvSpPr/>
          <p:nvPr/>
        </p:nvSpPr>
        <p:spPr>
          <a:xfrm>
            <a:off x="6417795" y="6068989"/>
            <a:ext cx="2942233" cy="21996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600">
                <a:solidFill>
                  <a:srgbClr val="FF8000"/>
                </a:solidFill>
                <a:latin typeface="Times New Roman"/>
                <a:ea typeface="Times New Roman"/>
                <a:cs typeface="Times New Roman"/>
                <a:sym typeface="Times New Roman"/>
              </a:defRPr>
            </a:lvl1pPr>
          </a:lstStyle>
          <a:p>
            <a:pPr lvl="0">
              <a:defRPr sz="1800">
                <a:solidFill>
                  <a:srgbClr val="000000"/>
                </a:solidFill>
              </a:defRPr>
            </a:pPr>
            <a:r>
              <a:rPr sz="1600">
                <a:solidFill>
                  <a:srgbClr val="FF8000"/>
                </a:solidFill>
              </a:rPr>
              <a:t>Composite Higgs with SO(5)/SO(4)</a:t>
            </a:r>
          </a:p>
        </p:txBody>
      </p:sp>
      <p:sp>
        <p:nvSpPr>
          <p:cNvPr id="1472" name="Shape 1472"/>
          <p:cNvSpPr/>
          <p:nvPr/>
        </p:nvSpPr>
        <p:spPr>
          <a:xfrm>
            <a:off x="6819582" y="5884892"/>
            <a:ext cx="3082826" cy="21996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600">
                <a:solidFill>
                  <a:srgbClr val="808000"/>
                </a:solidFill>
                <a:latin typeface="Times New Roman"/>
                <a:ea typeface="Times New Roman"/>
                <a:cs typeface="Times New Roman"/>
                <a:sym typeface="Times New Roman"/>
              </a:defRPr>
            </a:lvl1pPr>
          </a:lstStyle>
          <a:p>
            <a:pPr lvl="0">
              <a:defRPr sz="1800">
                <a:solidFill>
                  <a:srgbClr val="000000"/>
                </a:solidFill>
              </a:defRPr>
            </a:pPr>
            <a:r>
              <a:rPr sz="1600">
                <a:solidFill>
                  <a:srgbClr val="808000"/>
                </a:solidFill>
              </a:rPr>
              <a:t>RS warped with Hosotani mechanism</a:t>
            </a:r>
          </a:p>
        </p:txBody>
      </p:sp>
      <p:sp>
        <p:nvSpPr>
          <p:cNvPr id="1473" name="Shape 1473"/>
          <p:cNvSpPr/>
          <p:nvPr/>
        </p:nvSpPr>
        <p:spPr>
          <a:xfrm>
            <a:off x="6417795" y="6972307"/>
            <a:ext cx="2050554" cy="21996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600">
                <a:solidFill>
                  <a:srgbClr val="0080FF"/>
                </a:solidFill>
                <a:latin typeface="Times New Roman"/>
                <a:ea typeface="Times New Roman"/>
                <a:cs typeface="Times New Roman"/>
                <a:sym typeface="Times New Roman"/>
              </a:defRPr>
            </a:lvl1pPr>
          </a:lstStyle>
          <a:p>
            <a:pPr lvl="0">
              <a:defRPr sz="1800">
                <a:solidFill>
                  <a:srgbClr val="000000"/>
                </a:solidFill>
              </a:defRPr>
            </a:pPr>
            <a:r>
              <a:rPr sz="1600">
                <a:solidFill>
                  <a:srgbClr val="0080FF"/>
                </a:solidFill>
              </a:rPr>
              <a:t>RS with Custodial SU(2)</a:t>
            </a:r>
          </a:p>
        </p:txBody>
      </p:sp>
      <p:sp>
        <p:nvSpPr>
          <p:cNvPr id="1474" name="Shape 1474"/>
          <p:cNvSpPr/>
          <p:nvPr/>
        </p:nvSpPr>
        <p:spPr>
          <a:xfrm>
            <a:off x="6417795" y="6503741"/>
            <a:ext cx="989112" cy="2199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600">
                <a:solidFill>
                  <a:srgbClr val="008040"/>
                </a:solidFill>
                <a:latin typeface="Times New Roman"/>
                <a:ea typeface="Times New Roman"/>
                <a:cs typeface="Times New Roman"/>
                <a:sym typeface="Times New Roman"/>
              </a:defRPr>
            </a:lvl1pPr>
          </a:lstStyle>
          <a:p>
            <a:pPr lvl="0">
              <a:defRPr sz="1800">
                <a:solidFill>
                  <a:srgbClr val="000000"/>
                </a:solidFill>
              </a:defRPr>
            </a:pPr>
            <a:r>
              <a:rPr sz="1600">
                <a:solidFill>
                  <a:srgbClr val="008040"/>
                </a:solidFill>
              </a:rPr>
              <a:t>Little Higgs</a:t>
            </a:r>
          </a:p>
        </p:txBody>
      </p:sp>
      <p:sp>
        <p:nvSpPr>
          <p:cNvPr id="1475" name="Shape 1475"/>
          <p:cNvSpPr/>
          <p:nvPr/>
        </p:nvSpPr>
        <p:spPr>
          <a:xfrm>
            <a:off x="6417795" y="7367799"/>
            <a:ext cx="1253530" cy="21996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600">
                <a:solidFill>
                  <a:srgbClr val="004080"/>
                </a:solidFill>
                <a:latin typeface="Times New Roman"/>
                <a:ea typeface="Times New Roman"/>
                <a:cs typeface="Times New Roman"/>
                <a:sym typeface="Times New Roman"/>
              </a:defRPr>
            </a:lvl1pPr>
          </a:lstStyle>
          <a:p>
            <a:pPr lvl="0">
              <a:defRPr sz="1800">
                <a:solidFill>
                  <a:srgbClr val="000000"/>
                </a:solidFill>
              </a:defRPr>
            </a:pPr>
            <a:r>
              <a:rPr sz="1600">
                <a:solidFill>
                  <a:srgbClr val="004080"/>
                </a:solidFill>
              </a:rPr>
              <a:t>Composite Top</a:t>
            </a:r>
          </a:p>
        </p:txBody>
      </p:sp>
      <p:sp>
        <p:nvSpPr>
          <p:cNvPr id="1476" name="Shape 1476"/>
          <p:cNvSpPr/>
          <p:nvPr/>
        </p:nvSpPr>
        <p:spPr>
          <a:xfrm>
            <a:off x="3342347" y="6103297"/>
            <a:ext cx="2118089" cy="24892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l" defTabSz="457200">
              <a:defRPr sz="1800"/>
            </a:pPr>
            <a:r>
              <a:rPr sz="1600">
                <a:solidFill>
                  <a:srgbClr val="FF0080"/>
                </a:solidFill>
                <a:latin typeface="Times New Roman"/>
                <a:ea typeface="Times New Roman"/>
                <a:cs typeface="Times New Roman"/>
                <a:sym typeface="Times New Roman"/>
              </a:rPr>
              <a:t>AdS</a:t>
            </a:r>
            <a:r>
              <a:rPr sz="1600" baseline="-20250">
                <a:solidFill>
                  <a:srgbClr val="FF0080"/>
                </a:solidFill>
                <a:latin typeface="Times New Roman"/>
                <a:ea typeface="Times New Roman"/>
                <a:cs typeface="Times New Roman"/>
                <a:sym typeface="Times New Roman"/>
              </a:rPr>
              <a:t>5</a:t>
            </a:r>
            <a:r>
              <a:rPr sz="1600">
                <a:solidFill>
                  <a:srgbClr val="FF0080"/>
                </a:solidFill>
                <a:latin typeface="Times New Roman"/>
                <a:ea typeface="Times New Roman"/>
                <a:cs typeface="Times New Roman"/>
                <a:sym typeface="Times New Roman"/>
              </a:rPr>
              <a:t> with Custodial O(3)</a:t>
            </a:r>
          </a:p>
        </p:txBody>
      </p:sp>
      <p:sp>
        <p:nvSpPr>
          <p:cNvPr id="1477" name="Shape 1477"/>
          <p:cNvSpPr/>
          <p:nvPr/>
        </p:nvSpPr>
        <p:spPr>
          <a:xfrm>
            <a:off x="2204374" y="5048076"/>
            <a:ext cx="2563384" cy="24892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l" defTabSz="457200">
              <a:defRPr sz="1800"/>
            </a:pPr>
            <a:r>
              <a:rPr sz="1600">
                <a:solidFill>
                  <a:srgbClr val="804000"/>
                </a:solidFill>
                <a:latin typeface="Times New Roman"/>
                <a:ea typeface="Times New Roman"/>
                <a:cs typeface="Times New Roman"/>
                <a:sym typeface="Times New Roman"/>
              </a:rPr>
              <a:t>RS with </a:t>
            </a:r>
            <a:r>
              <a:rPr sz="1600" i="1">
                <a:solidFill>
                  <a:srgbClr val="804000"/>
                </a:solidFill>
                <a:latin typeface="Times New Roman"/>
                <a:ea typeface="Times New Roman"/>
                <a:cs typeface="Times New Roman"/>
                <a:sym typeface="Times New Roman"/>
              </a:rPr>
              <a:t>SU</a:t>
            </a:r>
            <a:r>
              <a:rPr sz="1600">
                <a:solidFill>
                  <a:srgbClr val="804000"/>
                </a:solidFill>
                <a:latin typeface="Times New Roman"/>
                <a:ea typeface="Times New Roman"/>
                <a:cs typeface="Times New Roman"/>
                <a:sym typeface="Times New Roman"/>
              </a:rPr>
              <a:t>(2)</a:t>
            </a:r>
            <a:r>
              <a:rPr sz="1600" baseline="-20250">
                <a:solidFill>
                  <a:srgbClr val="804000"/>
                </a:solidFill>
                <a:latin typeface="Times New Roman"/>
                <a:ea typeface="Times New Roman"/>
                <a:cs typeface="Times New Roman"/>
                <a:sym typeface="Times New Roman"/>
              </a:rPr>
              <a:t>R</a:t>
            </a:r>
            <a:r>
              <a:rPr sz="1600">
                <a:solidFill>
                  <a:srgbClr val="804000"/>
                </a:solidFill>
                <a:latin typeface="Times New Roman"/>
                <a:ea typeface="Times New Roman"/>
                <a:cs typeface="Times New Roman"/>
                <a:sym typeface="Times New Roman"/>
              </a:rPr>
              <a:t>×</a:t>
            </a:r>
            <a:r>
              <a:rPr sz="1600" i="1">
                <a:solidFill>
                  <a:srgbClr val="804000"/>
                </a:solidFill>
                <a:latin typeface="Times New Roman"/>
                <a:ea typeface="Times New Roman"/>
                <a:cs typeface="Times New Roman"/>
                <a:sym typeface="Times New Roman"/>
              </a:rPr>
              <a:t>SU</a:t>
            </a:r>
            <a:r>
              <a:rPr sz="1600">
                <a:solidFill>
                  <a:srgbClr val="804000"/>
                </a:solidFill>
                <a:latin typeface="Times New Roman"/>
                <a:ea typeface="Times New Roman"/>
                <a:cs typeface="Times New Roman"/>
                <a:sym typeface="Times New Roman"/>
              </a:rPr>
              <a:t>(2)</a:t>
            </a:r>
            <a:r>
              <a:rPr sz="1600" baseline="-20250">
                <a:solidFill>
                  <a:srgbClr val="804000"/>
                </a:solidFill>
                <a:latin typeface="Times New Roman"/>
                <a:ea typeface="Times New Roman"/>
                <a:cs typeface="Times New Roman"/>
                <a:sym typeface="Times New Roman"/>
              </a:rPr>
              <a:t>L</a:t>
            </a:r>
            <a:r>
              <a:rPr sz="1600">
                <a:solidFill>
                  <a:srgbClr val="804000"/>
                </a:solidFill>
                <a:latin typeface="Times New Roman"/>
                <a:ea typeface="Times New Roman"/>
                <a:cs typeface="Times New Roman"/>
                <a:sym typeface="Times New Roman"/>
              </a:rPr>
              <a:t>×</a:t>
            </a:r>
            <a:r>
              <a:rPr sz="1600" i="1">
                <a:solidFill>
                  <a:srgbClr val="804000"/>
                </a:solidFill>
                <a:latin typeface="Times New Roman"/>
                <a:ea typeface="Times New Roman"/>
                <a:cs typeface="Times New Roman"/>
                <a:sym typeface="Times New Roman"/>
              </a:rPr>
              <a:t>U</a:t>
            </a:r>
            <a:r>
              <a:rPr sz="1600">
                <a:solidFill>
                  <a:srgbClr val="804000"/>
                </a:solidFill>
                <a:latin typeface="Times New Roman"/>
                <a:ea typeface="Times New Roman"/>
                <a:cs typeface="Times New Roman"/>
                <a:sym typeface="Times New Roman"/>
              </a:rPr>
              <a:t>(1)</a:t>
            </a:r>
            <a:r>
              <a:rPr sz="1600" i="1" baseline="-20250">
                <a:solidFill>
                  <a:srgbClr val="804000"/>
                </a:solidFill>
                <a:latin typeface="Times New Roman"/>
                <a:ea typeface="Times New Roman"/>
                <a:cs typeface="Times New Roman"/>
                <a:sym typeface="Times New Roman"/>
              </a:rPr>
              <a:t>X</a:t>
            </a:r>
          </a:p>
        </p:txBody>
      </p:sp>
      <p:sp>
        <p:nvSpPr>
          <p:cNvPr id="1478" name="Shape 1478"/>
          <p:cNvSpPr/>
          <p:nvPr/>
        </p:nvSpPr>
        <p:spPr>
          <a:xfrm>
            <a:off x="3921736" y="6939744"/>
            <a:ext cx="1098055" cy="21996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1600">
                <a:solidFill>
                  <a:srgbClr val="800080"/>
                </a:solidFill>
                <a:latin typeface="Times New Roman"/>
                <a:ea typeface="Times New Roman"/>
                <a:cs typeface="Times New Roman"/>
                <a:sym typeface="Times New Roman"/>
              </a:defRPr>
            </a:lvl1pPr>
          </a:lstStyle>
          <a:p>
            <a:pPr lvl="0">
              <a:defRPr sz="1800">
                <a:solidFill>
                  <a:srgbClr val="000000"/>
                </a:solidFill>
              </a:defRPr>
            </a:pPr>
            <a:r>
              <a:rPr sz="1600">
                <a:solidFill>
                  <a:srgbClr val="800080"/>
                </a:solidFill>
              </a:rPr>
              <a:t>5D Emergent</a:t>
            </a:r>
          </a:p>
        </p:txBody>
      </p:sp>
      <p:sp>
        <p:nvSpPr>
          <p:cNvPr id="1479" name="Shape 1479"/>
          <p:cNvSpPr/>
          <p:nvPr/>
        </p:nvSpPr>
        <p:spPr>
          <a:xfrm>
            <a:off x="2233928" y="5310712"/>
            <a:ext cx="219013" cy="188804"/>
          </a:xfrm>
          <a:prstGeom prst="triangle">
            <a:avLst/>
          </a:prstGeom>
          <a:solidFill>
            <a:srgbClr val="804000"/>
          </a:solidFill>
          <a:ln w="12700">
            <a:miter lim="400000"/>
          </a:ln>
        </p:spPr>
        <p:txBody>
          <a:bodyPr lIns="65023" tIns="65023" rIns="65023" bIns="65023" anchor="ctr"/>
          <a:lstStyle/>
          <a:p>
            <a:pPr lvl="0" defTabSz="457200">
              <a:defRPr sz="2400">
                <a:latin typeface="Calibri"/>
                <a:ea typeface="Calibri"/>
                <a:cs typeface="Calibri"/>
                <a:sym typeface="Calibri"/>
              </a:defRPr>
            </a:pPr>
            <a:endParaRPr/>
          </a:p>
        </p:txBody>
      </p:sp>
      <p:sp>
        <p:nvSpPr>
          <p:cNvPr id="1480" name="Shape 1480"/>
          <p:cNvSpPr/>
          <p:nvPr/>
        </p:nvSpPr>
        <p:spPr>
          <a:xfrm>
            <a:off x="6121512" y="7405774"/>
            <a:ext cx="219013" cy="188804"/>
          </a:xfrm>
          <a:prstGeom prst="triangle">
            <a:avLst/>
          </a:prstGeom>
          <a:solidFill>
            <a:srgbClr val="004080"/>
          </a:solidFill>
          <a:ln w="12700">
            <a:miter lim="400000"/>
          </a:ln>
        </p:spPr>
        <p:txBody>
          <a:bodyPr lIns="65023" tIns="65023" rIns="65023" bIns="65023" anchor="ctr"/>
          <a:lstStyle/>
          <a:p>
            <a:pPr lvl="0" defTabSz="457200">
              <a:defRPr sz="2400">
                <a:latin typeface="Calibri"/>
                <a:ea typeface="Calibri"/>
                <a:cs typeface="Calibri"/>
                <a:sym typeface="Calibri"/>
              </a:defRPr>
            </a:pPr>
            <a:endParaRPr/>
          </a:p>
        </p:txBody>
      </p:sp>
      <p:sp>
        <p:nvSpPr>
          <p:cNvPr id="1481" name="Shape 1481"/>
          <p:cNvSpPr/>
          <p:nvPr/>
        </p:nvSpPr>
        <p:spPr>
          <a:xfrm>
            <a:off x="5149770" y="7009780"/>
            <a:ext cx="219014" cy="188804"/>
          </a:xfrm>
          <a:prstGeom prst="triangle">
            <a:avLst/>
          </a:prstGeom>
          <a:solidFill>
            <a:srgbClr val="800080"/>
          </a:solidFill>
          <a:ln w="12700">
            <a:miter lim="400000"/>
          </a:ln>
        </p:spPr>
        <p:txBody>
          <a:bodyPr lIns="65023" tIns="65023" rIns="65023" bIns="65023" anchor="ctr"/>
          <a:lstStyle/>
          <a:p>
            <a:pPr lvl="0" defTabSz="457200">
              <a:defRPr sz="2400">
                <a:latin typeface="Calibri"/>
                <a:ea typeface="Calibri"/>
                <a:cs typeface="Calibri"/>
                <a:sym typeface="Calibri"/>
              </a:defRPr>
            </a:pPr>
            <a:endParaRPr/>
          </a:p>
        </p:txBody>
      </p:sp>
      <p:sp>
        <p:nvSpPr>
          <p:cNvPr id="1482" name="Shape 1482"/>
          <p:cNvSpPr/>
          <p:nvPr/>
        </p:nvSpPr>
        <p:spPr>
          <a:xfrm>
            <a:off x="6121512" y="6116403"/>
            <a:ext cx="219013" cy="188804"/>
          </a:xfrm>
          <a:prstGeom prst="triangle">
            <a:avLst/>
          </a:prstGeom>
          <a:solidFill>
            <a:srgbClr val="FF8000"/>
          </a:solidFill>
          <a:ln w="12700">
            <a:miter lim="400000"/>
          </a:ln>
        </p:spPr>
        <p:txBody>
          <a:bodyPr lIns="65023" tIns="65023" rIns="65023" bIns="65023" anchor="ctr"/>
          <a:lstStyle/>
          <a:p>
            <a:pPr lvl="0" defTabSz="457200">
              <a:defRPr sz="2400">
                <a:latin typeface="Calibri"/>
                <a:ea typeface="Calibri"/>
                <a:cs typeface="Calibri"/>
                <a:sym typeface="Calibri"/>
              </a:defRPr>
            </a:pPr>
            <a:endParaRPr/>
          </a:p>
        </p:txBody>
      </p:sp>
      <p:sp>
        <p:nvSpPr>
          <p:cNvPr id="1483" name="Shape 1483"/>
          <p:cNvSpPr/>
          <p:nvPr/>
        </p:nvSpPr>
        <p:spPr>
          <a:xfrm>
            <a:off x="6121512" y="6536532"/>
            <a:ext cx="219013" cy="188804"/>
          </a:xfrm>
          <a:prstGeom prst="triangle">
            <a:avLst/>
          </a:prstGeom>
          <a:solidFill>
            <a:srgbClr val="008040"/>
          </a:solidFill>
          <a:ln w="12700">
            <a:miter lim="400000"/>
          </a:ln>
        </p:spPr>
        <p:txBody>
          <a:bodyPr lIns="65023" tIns="65023" rIns="65023" bIns="65023" anchor="ctr"/>
          <a:lstStyle/>
          <a:p>
            <a:pPr lvl="0" defTabSz="457200">
              <a:defRPr sz="2400">
                <a:latin typeface="Calibri"/>
                <a:ea typeface="Calibri"/>
                <a:cs typeface="Calibri"/>
                <a:sym typeface="Calibri"/>
              </a:defRPr>
            </a:pPr>
            <a:endParaRPr/>
          </a:p>
        </p:txBody>
      </p:sp>
      <p:sp>
        <p:nvSpPr>
          <p:cNvPr id="1484" name="Shape 1484"/>
          <p:cNvSpPr/>
          <p:nvPr/>
        </p:nvSpPr>
        <p:spPr>
          <a:xfrm>
            <a:off x="6121512" y="6993507"/>
            <a:ext cx="219013" cy="188804"/>
          </a:xfrm>
          <a:prstGeom prst="triangle">
            <a:avLst/>
          </a:prstGeom>
          <a:solidFill>
            <a:srgbClr val="0080FF"/>
          </a:solidFill>
          <a:ln w="12700">
            <a:miter lim="400000"/>
          </a:ln>
        </p:spPr>
        <p:txBody>
          <a:bodyPr lIns="65023" tIns="65023" rIns="65023" bIns="65023" anchor="ctr"/>
          <a:lstStyle/>
          <a:p>
            <a:pPr lvl="0" defTabSz="457200">
              <a:defRPr sz="2400">
                <a:latin typeface="Calibri"/>
                <a:ea typeface="Calibri"/>
                <a:cs typeface="Calibri"/>
                <a:sym typeface="Calibri"/>
              </a:defRPr>
            </a:pPr>
            <a:endParaRPr/>
          </a:p>
        </p:txBody>
      </p:sp>
      <p:sp>
        <p:nvSpPr>
          <p:cNvPr id="1485" name="Shape 1485"/>
          <p:cNvSpPr/>
          <p:nvPr/>
        </p:nvSpPr>
        <p:spPr>
          <a:xfrm>
            <a:off x="6567500" y="5921808"/>
            <a:ext cx="219013" cy="188804"/>
          </a:xfrm>
          <a:prstGeom prst="triangle">
            <a:avLst/>
          </a:prstGeom>
          <a:solidFill>
            <a:srgbClr val="808000"/>
          </a:solidFill>
          <a:ln w="12700">
            <a:miter lim="400000"/>
          </a:ln>
        </p:spPr>
        <p:txBody>
          <a:bodyPr lIns="65023" tIns="65023" rIns="65023" bIns="65023" anchor="ctr"/>
          <a:lstStyle/>
          <a:p>
            <a:pPr lvl="0" defTabSz="457200">
              <a:defRPr sz="2400">
                <a:latin typeface="Calibri"/>
                <a:ea typeface="Calibri"/>
                <a:cs typeface="Calibri"/>
                <a:sym typeface="Calibri"/>
              </a:defRPr>
            </a:pPr>
            <a:endParaRPr/>
          </a:p>
        </p:txBody>
      </p:sp>
      <p:sp>
        <p:nvSpPr>
          <p:cNvPr id="1486" name="Shape 1486"/>
          <p:cNvSpPr/>
          <p:nvPr/>
        </p:nvSpPr>
        <p:spPr>
          <a:xfrm>
            <a:off x="5635791" y="6133831"/>
            <a:ext cx="219013" cy="188803"/>
          </a:xfrm>
          <a:prstGeom prst="triangle">
            <a:avLst/>
          </a:prstGeom>
          <a:solidFill>
            <a:srgbClr val="FF0080"/>
          </a:solidFill>
          <a:ln w="12700">
            <a:miter lim="400000"/>
          </a:ln>
        </p:spPr>
        <p:txBody>
          <a:bodyPr lIns="65023" tIns="65023" rIns="65023" bIns="65023" anchor="ctr"/>
          <a:lstStyle/>
          <a:p>
            <a:pPr lvl="0" defTabSz="457200">
              <a:defRPr sz="2400">
                <a:latin typeface="Calibri"/>
                <a:ea typeface="Calibri"/>
                <a:cs typeface="Calibri"/>
                <a:sym typeface="Calibri"/>
              </a:defRPr>
            </a:pPr>
            <a:endParaRPr/>
          </a:p>
        </p:txBody>
      </p:sp>
      <p:sp>
        <p:nvSpPr>
          <p:cNvPr id="1487" name="Shape 1487"/>
          <p:cNvSpPr/>
          <p:nvPr/>
        </p:nvSpPr>
        <p:spPr>
          <a:xfrm flipH="1">
            <a:off x="1524606" y="5301281"/>
            <a:ext cx="789339" cy="1"/>
          </a:xfrm>
          <a:prstGeom prst="line">
            <a:avLst/>
          </a:prstGeom>
          <a:ln w="25400">
            <a:solidFill>
              <a:srgbClr val="804000"/>
            </a:solidFill>
            <a:prstDash val="sysDash"/>
            <a:tailEnd type="triangle"/>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488" name="Shape 1488"/>
          <p:cNvSpPr/>
          <p:nvPr/>
        </p:nvSpPr>
        <p:spPr>
          <a:xfrm>
            <a:off x="8201318" y="7735010"/>
            <a:ext cx="4803375" cy="111150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sz="2200" b="1">
                <a:solidFill>
                  <a:srgbClr val="008000"/>
                </a:solidFill>
                <a:latin typeface="Arial"/>
                <a:ea typeface="Arial"/>
                <a:cs typeface="Arial"/>
                <a:sym typeface="Arial"/>
              </a:rPr>
              <a:t>HL-LHC 3000 fb</a:t>
            </a:r>
            <a:r>
              <a:rPr sz="2200" b="1" baseline="30545">
                <a:solidFill>
                  <a:srgbClr val="008000"/>
                </a:solidFill>
                <a:latin typeface="Arial"/>
                <a:ea typeface="Arial"/>
                <a:cs typeface="Arial"/>
                <a:sym typeface="Arial"/>
              </a:rPr>
              <a:t>-1</a:t>
            </a:r>
            <a:r>
              <a:rPr sz="2200" b="1">
                <a:solidFill>
                  <a:srgbClr val="008000"/>
                </a:solidFill>
                <a:latin typeface="Arial"/>
                <a:ea typeface="Arial"/>
                <a:cs typeface="Arial"/>
                <a:sym typeface="Arial"/>
              </a:rPr>
              <a:t> (approx.) 68%CL</a:t>
            </a:r>
          </a:p>
          <a:p>
            <a:pPr lvl="0" algn="l" defTabSz="457200">
              <a:defRPr sz="1800"/>
            </a:pPr>
            <a:r>
              <a:rPr sz="2200">
                <a:solidFill>
                  <a:srgbClr val="008000"/>
                </a:solidFill>
                <a:latin typeface="Arial"/>
                <a:ea typeface="Arial"/>
                <a:cs typeface="Arial"/>
                <a:sym typeface="Arial"/>
              </a:rPr>
              <a:t>Based on Baur, Juste, Orr, Rainwater, PRD71, 054013 (2005)</a:t>
            </a:r>
          </a:p>
        </p:txBody>
      </p:sp>
      <p:sp>
        <p:nvSpPr>
          <p:cNvPr id="1489" name="Shape 1489"/>
          <p:cNvSpPr/>
          <p:nvPr/>
        </p:nvSpPr>
        <p:spPr>
          <a:xfrm>
            <a:off x="1231746" y="2965584"/>
            <a:ext cx="2555712" cy="7813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2200" b="1">
                <a:solidFill>
                  <a:srgbClr val="0000FF"/>
                </a:solidFill>
                <a:latin typeface="Arial"/>
                <a:ea typeface="Arial"/>
                <a:cs typeface="Arial"/>
                <a:sym typeface="Arial"/>
              </a:rPr>
              <a:t>ILC, √s = 500 GeV</a:t>
            </a:r>
          </a:p>
          <a:p>
            <a:pPr lvl="0" algn="l" defTabSz="457200">
              <a:defRPr sz="1800"/>
            </a:pPr>
            <a:r>
              <a:rPr sz="2200" b="1">
                <a:solidFill>
                  <a:srgbClr val="0000FF"/>
                </a:solidFill>
                <a:latin typeface="Arial"/>
                <a:ea typeface="Arial"/>
                <a:cs typeface="Arial"/>
                <a:sym typeface="Arial"/>
              </a:rPr>
              <a:t>Lumi = 500 fb</a:t>
            </a:r>
            <a:r>
              <a:rPr sz="2200" b="1" baseline="30545">
                <a:solidFill>
                  <a:srgbClr val="0000FF"/>
                </a:solidFill>
                <a:latin typeface="Arial"/>
                <a:ea typeface="Arial"/>
                <a:cs typeface="Arial"/>
                <a:sym typeface="Arial"/>
              </a:rPr>
              <a:t>-1</a:t>
            </a:r>
          </a:p>
        </p:txBody>
      </p:sp>
      <p:sp>
        <p:nvSpPr>
          <p:cNvPr id="1490" name="Shape 1490"/>
          <p:cNvSpPr/>
          <p:nvPr/>
        </p:nvSpPr>
        <p:spPr>
          <a:xfrm>
            <a:off x="179883" y="884603"/>
            <a:ext cx="12645034" cy="123068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sz="2400">
                <a:latin typeface="Helvetica Neue"/>
                <a:ea typeface="Helvetica Neue"/>
                <a:cs typeface="Helvetica Neue"/>
                <a:sym typeface="Helvetica Neue"/>
              </a:rPr>
              <a:t>In composite Higgs models, it is often said that </a:t>
            </a:r>
            <a:r>
              <a:rPr sz="2400" b="1" i="1">
                <a:latin typeface="Helvetica Neue"/>
                <a:ea typeface="Helvetica Neue"/>
                <a:cs typeface="Helvetica Neue"/>
                <a:sym typeface="Helvetica Neue"/>
              </a:rPr>
              <a:t>the top quark is partially composite</a:t>
            </a:r>
            <a:r>
              <a:rPr sz="2400">
                <a:latin typeface="Helvetica Neue"/>
                <a:ea typeface="Helvetica Neue"/>
                <a:cs typeface="Helvetica Neue"/>
                <a:sym typeface="Helvetica Neue"/>
              </a:rPr>
              <a:t>, resulting in </a:t>
            </a:r>
            <a:r>
              <a:rPr sz="2400" b="1" i="1">
                <a:latin typeface="Helvetica Neue"/>
                <a:ea typeface="Helvetica Neue"/>
                <a:cs typeface="Helvetica Neue"/>
                <a:sym typeface="Helvetica Neue"/>
              </a:rPr>
              <a:t>form factors in ttZ couplings</a:t>
            </a:r>
            <a:r>
              <a:rPr sz="2400">
                <a:latin typeface="Helvetica Neue"/>
                <a:ea typeface="Helvetica Neue"/>
                <a:cs typeface="Helvetica Neue"/>
                <a:sym typeface="Helvetica Neue"/>
              </a:rPr>
              <a:t>, which can be measured at ILC.   </a:t>
            </a:r>
            <a:r>
              <a:rPr sz="2400" b="1" i="1">
                <a:latin typeface="Helvetica Neue"/>
                <a:ea typeface="Helvetica Neue"/>
                <a:cs typeface="Helvetica Neue"/>
                <a:sym typeface="Helvetica Neue"/>
              </a:rPr>
              <a:t>Beam polarization is essential</a:t>
            </a:r>
            <a:r>
              <a:rPr sz="2400">
                <a:latin typeface="Helvetica Neue"/>
                <a:ea typeface="Helvetica Neue"/>
                <a:cs typeface="Helvetica Neue"/>
                <a:sym typeface="Helvetica Neue"/>
              </a:rPr>
              <a:t> to distinguish the </a:t>
            </a:r>
            <a:r>
              <a:rPr sz="2400" b="1" i="1">
                <a:latin typeface="Helvetica Neue"/>
                <a:ea typeface="Helvetica Neue"/>
                <a:cs typeface="Helvetica Neue"/>
                <a:sym typeface="Helvetica Neue"/>
              </a:rPr>
              <a:t>left- and right-handed couplings</a:t>
            </a:r>
            <a:r>
              <a:rPr sz="2400">
                <a:latin typeface="Helvetica Neue"/>
                <a:ea typeface="Helvetica Neue"/>
                <a:cs typeface="Helvetica Neue"/>
                <a:sym typeface="Helvetica Neue"/>
              </a:rPr>
              <a:t>.</a:t>
            </a:r>
          </a:p>
        </p:txBody>
      </p:sp>
      <p:sp>
        <p:nvSpPr>
          <p:cNvPr id="1491" name="Shape 1491"/>
          <p:cNvSpPr/>
          <p:nvPr/>
        </p:nvSpPr>
        <p:spPr>
          <a:xfrm>
            <a:off x="6082814" y="5266638"/>
            <a:ext cx="309526" cy="266832"/>
          </a:xfrm>
          <a:prstGeom prst="triangle">
            <a:avLst/>
          </a:prstGeom>
          <a:solidFill>
            <a:srgbClr val="FF0000"/>
          </a:solidFill>
          <a:ln w="12700">
            <a:miter lim="400000"/>
          </a:ln>
        </p:spPr>
        <p:txBody>
          <a:bodyPr lIns="65023" tIns="65023" rIns="65023" bIns="65023" anchor="ctr"/>
          <a:lstStyle/>
          <a:p>
            <a:pPr lvl="0" defTabSz="457200">
              <a:defRPr sz="2400">
                <a:latin typeface="Calibri"/>
                <a:ea typeface="Calibri"/>
                <a:cs typeface="Calibri"/>
                <a:sym typeface="Calibri"/>
              </a:defRPr>
            </a:pPr>
            <a:endParaRPr/>
          </a:p>
        </p:txBody>
      </p:sp>
      <p:sp>
        <p:nvSpPr>
          <p:cNvPr id="1492" name="Shape 1492"/>
          <p:cNvSpPr/>
          <p:nvPr/>
        </p:nvSpPr>
        <p:spPr>
          <a:xfrm>
            <a:off x="6370736" y="4994858"/>
            <a:ext cx="1486248" cy="3299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7200">
              <a:defRPr sz="2400" b="1">
                <a:solidFill>
                  <a:srgbClr val="FF0000"/>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0000"/>
                </a:solidFill>
              </a:rPr>
              <a:t>SM / SUSY</a:t>
            </a:r>
          </a:p>
        </p:txBody>
      </p:sp>
      <p:pic>
        <p:nvPicPr>
          <p:cNvPr id="1493" name="image33.pdf" descr="latex-image-1.pdf"/>
          <p:cNvPicPr/>
          <p:nvPr/>
        </p:nvPicPr>
        <p:blipFill>
          <a:blip r:embed="rId2">
            <a:extLst/>
          </a:blip>
          <a:stretch>
            <a:fillRect/>
          </a:stretch>
        </p:blipFill>
        <p:spPr>
          <a:xfrm>
            <a:off x="6340524" y="3525287"/>
            <a:ext cx="1040385" cy="648240"/>
          </a:xfrm>
          <a:prstGeom prst="rect">
            <a:avLst/>
          </a:prstGeom>
          <a:ln w="12700">
            <a:miter lim="400000"/>
          </a:ln>
        </p:spPr>
      </p:pic>
      <p:pic>
        <p:nvPicPr>
          <p:cNvPr id="1494" name="image34.pdf" descr="latex-image-1.pdf"/>
          <p:cNvPicPr/>
          <p:nvPr/>
        </p:nvPicPr>
        <p:blipFill>
          <a:blip r:embed="rId3">
            <a:extLst/>
          </a:blip>
          <a:stretch>
            <a:fillRect/>
          </a:stretch>
        </p:blipFill>
        <p:spPr>
          <a:xfrm>
            <a:off x="10652459" y="4888508"/>
            <a:ext cx="1040385" cy="628891"/>
          </a:xfrm>
          <a:prstGeom prst="rect">
            <a:avLst/>
          </a:prstGeom>
          <a:ln w="12700">
            <a:miter lim="400000"/>
          </a:ln>
        </p:spPr>
      </p:pic>
      <p:sp>
        <p:nvSpPr>
          <p:cNvPr id="1495" name="Shape 1495"/>
          <p:cNvSpPr/>
          <p:nvPr/>
        </p:nvSpPr>
        <p:spPr>
          <a:xfrm>
            <a:off x="4963967" y="4101765"/>
            <a:ext cx="98539" cy="12425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00FF"/>
          </a:solidFill>
          <a:ln w="12700">
            <a:miter lim="400000"/>
          </a:ln>
        </p:spPr>
        <p:txBody>
          <a:bodyPr lIns="65023" tIns="65023" rIns="65023" bIns="65023" anchor="ctr"/>
          <a:lstStyle/>
          <a:p>
            <a:pPr lvl="0" defTabSz="457200">
              <a:defRPr sz="2400">
                <a:latin typeface="Calibri"/>
                <a:ea typeface="Calibri"/>
                <a:cs typeface="Calibri"/>
                <a:sym typeface="Calibri"/>
              </a:defRPr>
            </a:pPr>
            <a:endParaRPr/>
          </a:p>
        </p:txBody>
      </p:sp>
      <p:sp>
        <p:nvSpPr>
          <p:cNvPr id="1496" name="Shape 1496"/>
          <p:cNvSpPr/>
          <p:nvPr/>
        </p:nvSpPr>
        <p:spPr>
          <a:xfrm>
            <a:off x="3849804" y="4163893"/>
            <a:ext cx="1059570" cy="1"/>
          </a:xfrm>
          <a:prstGeom prst="line">
            <a:avLst/>
          </a:prstGeom>
          <a:ln w="25400">
            <a:solidFill>
              <a:srgbClr val="0000FF"/>
            </a:solidFill>
            <a:tailEnd type="triangle"/>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497" name="Shape 1497"/>
          <p:cNvSpPr>
            <a:spLocks noGrp="1"/>
          </p:cNvSpPr>
          <p:nvPr>
            <p:ph type="sldNum" sz="quarter" idx="2"/>
          </p:nvPr>
        </p:nvSpPr>
        <p:spPr>
          <a:xfrm>
            <a:off x="11371285" y="9391322"/>
            <a:ext cx="1605214" cy="389271"/>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fld id="{86CB4B4D-7CA3-9044-876B-883B54F8677D}" type="slidenum">
              <a:t>53</a:t>
            </a:fld>
            <a:endParaRPr/>
          </a:p>
        </p:txBody>
      </p:sp>
      <p:sp>
        <p:nvSpPr>
          <p:cNvPr id="1498" name="Shape 1498"/>
          <p:cNvSpPr/>
          <p:nvPr/>
        </p:nvSpPr>
        <p:spPr>
          <a:xfrm>
            <a:off x="6286138" y="2475332"/>
            <a:ext cx="2873112" cy="6559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b="1">
                <a:solidFill>
                  <a:srgbClr val="000090"/>
                </a:solidFill>
                <a:latin typeface="Arial"/>
                <a:ea typeface="Arial"/>
                <a:cs typeface="Arial"/>
                <a:sym typeface="Arial"/>
              </a:rPr>
              <a:t>Deviation in ttZ coupling</a:t>
            </a:r>
          </a:p>
          <a:p>
            <a:pPr lvl="0" algn="l" defTabSz="457200">
              <a:defRPr sz="1800"/>
            </a:pPr>
            <a:r>
              <a:rPr b="1">
                <a:solidFill>
                  <a:srgbClr val="000090"/>
                </a:solidFill>
                <a:latin typeface="Arial"/>
                <a:ea typeface="Arial"/>
                <a:cs typeface="Arial"/>
                <a:sym typeface="Arial"/>
              </a:rPr>
              <a:t>of left-handed top quark</a:t>
            </a:r>
          </a:p>
        </p:txBody>
      </p:sp>
      <p:sp>
        <p:nvSpPr>
          <p:cNvPr id="1499" name="Shape 1499"/>
          <p:cNvSpPr/>
          <p:nvPr/>
        </p:nvSpPr>
        <p:spPr>
          <a:xfrm>
            <a:off x="8990795" y="3971940"/>
            <a:ext cx="2923788" cy="65597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b="1">
                <a:solidFill>
                  <a:srgbClr val="000090"/>
                </a:solidFill>
                <a:latin typeface="Arial"/>
                <a:ea typeface="Arial"/>
                <a:cs typeface="Arial"/>
                <a:sym typeface="Arial"/>
              </a:rPr>
              <a:t>Deviation in ttZ coupling</a:t>
            </a:r>
          </a:p>
          <a:p>
            <a:pPr lvl="0" algn="l" defTabSz="457200">
              <a:defRPr sz="1800"/>
            </a:pPr>
            <a:r>
              <a:rPr b="1">
                <a:solidFill>
                  <a:srgbClr val="000090"/>
                </a:solidFill>
                <a:latin typeface="Arial"/>
                <a:ea typeface="Arial"/>
                <a:cs typeface="Arial"/>
                <a:sym typeface="Arial"/>
              </a:rPr>
              <a:t>of right-handed top quark</a:t>
            </a:r>
          </a:p>
        </p:txBody>
      </p:sp>
      <p:sp>
        <p:nvSpPr>
          <p:cNvPr id="1500" name="Shape 1500"/>
          <p:cNvSpPr/>
          <p:nvPr/>
        </p:nvSpPr>
        <p:spPr>
          <a:xfrm flipH="1" flipV="1">
            <a:off x="8807536" y="7367799"/>
            <a:ext cx="404916" cy="344007"/>
          </a:xfrm>
          <a:prstGeom prst="line">
            <a:avLst/>
          </a:prstGeom>
          <a:ln w="25400">
            <a:solidFill>
              <a:srgbClr val="008000"/>
            </a:solidFill>
            <a:tailEnd type="triangle"/>
          </a:ln>
        </p:spPr>
        <p:txBody>
          <a:bodyPr lIns="65023" tIns="65023" rIns="65023" bIns="65023"/>
          <a:lstStyle/>
          <a:p>
            <a:pPr lvl="0" algn="l" defTabSz="457200">
              <a:defRPr sz="1600">
                <a:latin typeface="Helvetica"/>
                <a:ea typeface="Helvetica"/>
                <a:cs typeface="Helvetica"/>
                <a:sym typeface="Helvetica"/>
              </a:defRPr>
            </a:pPr>
            <a:endParaRPr/>
          </a:p>
        </p:txBody>
      </p:sp>
      <p:pic>
        <p:nvPicPr>
          <p:cNvPr id="1501" name="-e+e-tt.pdf"/>
          <p:cNvPicPr/>
          <p:nvPr/>
        </p:nvPicPr>
        <p:blipFill>
          <a:blip r:embed="rId4">
            <a:extLst/>
          </a:blip>
          <a:stretch>
            <a:fillRect/>
          </a:stretch>
        </p:blipFill>
        <p:spPr>
          <a:xfrm>
            <a:off x="613438" y="5718499"/>
            <a:ext cx="2480535" cy="1899509"/>
          </a:xfrm>
          <a:prstGeom prst="rect">
            <a:avLst/>
          </a:prstGeom>
          <a:ln w="12700">
            <a:miter lim="400000"/>
          </a:ln>
        </p:spPr>
      </p:pic>
      <p:sp>
        <p:nvSpPr>
          <p:cNvPr id="1502" name="Shape 1502"/>
          <p:cNvSpPr/>
          <p:nvPr/>
        </p:nvSpPr>
        <p:spPr>
          <a:xfrm>
            <a:off x="2180110" y="6550570"/>
            <a:ext cx="247905" cy="2479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p:spPr>
        <p:txBody>
          <a:bodyPr lIns="48768" tIns="48768" rIns="48768" bIns="48768" anchor="ctr"/>
          <a:lstStyle/>
          <a:p>
            <a:pPr lvl="0" defTabSz="355600">
              <a:defRPr sz="38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pic>
        <p:nvPicPr>
          <p:cNvPr id="1503" name="pasted-image.tif"/>
          <p:cNvPicPr/>
          <p:nvPr/>
        </p:nvPicPr>
        <p:blipFill>
          <a:blip r:embed="rId5">
            <a:extLst/>
          </a:blip>
          <a:stretch>
            <a:fillRect/>
          </a:stretch>
        </p:blipFill>
        <p:spPr>
          <a:xfrm>
            <a:off x="199398" y="7924057"/>
            <a:ext cx="6939695" cy="659022"/>
          </a:xfrm>
          <a:prstGeom prst="rect">
            <a:avLst/>
          </a:prstGeom>
          <a:ln w="12700">
            <a:miter lim="400000"/>
          </a:ln>
        </p:spPr>
      </p:pic>
      <p:sp>
        <p:nvSpPr>
          <p:cNvPr id="1504" name="Shape 1504"/>
          <p:cNvSpPr/>
          <p:nvPr/>
        </p:nvSpPr>
        <p:spPr>
          <a:xfrm>
            <a:off x="255484" y="8079178"/>
            <a:ext cx="6676725" cy="526289"/>
          </a:xfrm>
          <a:prstGeom prst="rect">
            <a:avLst/>
          </a:prstGeom>
          <a:ln w="12700">
            <a:solidFill>
              <a:srgbClr val="FF2600"/>
            </a:solidFill>
            <a:miter lim="400000"/>
          </a:ln>
        </p:spPr>
        <p:txBody>
          <a:bodyPr lIns="48768" tIns="48768" rIns="48768" bIns="48768" anchor="ctr"/>
          <a:lstStyle/>
          <a:p>
            <a:pPr lvl="0" defTabSz="355600">
              <a:defRPr sz="38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05" name="Shape 1505"/>
          <p:cNvSpPr/>
          <p:nvPr/>
        </p:nvSpPr>
        <p:spPr>
          <a:xfrm flipV="1">
            <a:off x="929073" y="6708514"/>
            <a:ext cx="1341201" cy="1341202"/>
          </a:xfrm>
          <a:prstGeom prst="line">
            <a:avLst/>
          </a:prstGeom>
          <a:ln w="12700">
            <a:solidFill>
              <a:srgbClr val="FF2600"/>
            </a:solidFill>
            <a:prstDash val="sysDot"/>
            <a:miter lim="400000"/>
          </a:ln>
        </p:spPr>
        <p:txBody>
          <a:bodyPr lIns="0" tIns="0" rIns="0" bIns="0"/>
          <a:lstStyle/>
          <a:p>
            <a:pPr lvl="0" defTabSz="355600">
              <a:defRPr sz="38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sp>
        <p:nvSpPr>
          <p:cNvPr id="1506" name="Shape 1506"/>
          <p:cNvSpPr/>
          <p:nvPr/>
        </p:nvSpPr>
        <p:spPr>
          <a:xfrm>
            <a:off x="1231746" y="3745206"/>
            <a:ext cx="2643943" cy="78130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2200" b="1">
                <a:solidFill>
                  <a:srgbClr val="0000FF"/>
                </a:solidFill>
                <a:latin typeface="Arial"/>
                <a:ea typeface="Arial"/>
                <a:cs typeface="Arial"/>
                <a:sym typeface="Arial"/>
              </a:defRPr>
            </a:lvl1pPr>
          </a:lstStyle>
          <a:p>
            <a:pPr lvl="0">
              <a:defRPr sz="1800" b="0">
                <a:solidFill>
                  <a:srgbClr val="000000"/>
                </a:solidFill>
              </a:defRPr>
            </a:pPr>
            <a:r>
              <a:rPr sz="2200" b="1">
                <a:solidFill>
                  <a:srgbClr val="0000FF"/>
                </a:solidFill>
              </a:rPr>
              <a:t>with the power of beam polarization</a:t>
            </a:r>
          </a:p>
        </p:txBody>
      </p:sp>
      <p:sp>
        <p:nvSpPr>
          <p:cNvPr id="1507" name="Shape 1507"/>
          <p:cNvSpPr/>
          <p:nvPr/>
        </p:nvSpPr>
        <p:spPr>
          <a:xfrm>
            <a:off x="1113861" y="2912358"/>
            <a:ext cx="2746583" cy="1660224"/>
          </a:xfrm>
          <a:prstGeom prst="rect">
            <a:avLst/>
          </a:prstGeom>
          <a:ln w="12700">
            <a:solidFill/>
            <a:miter lim="400000"/>
          </a:ln>
        </p:spPr>
        <p:txBody>
          <a:bodyPr lIns="0" tIns="0" rIns="0" bIns="0" anchor="ctr"/>
          <a:lstStyle/>
          <a:p>
            <a:pPr lvl="0" defTabSz="830862">
              <a:defRPr sz="2200">
                <a:solidFill>
                  <a:srgbClr val="FFFFFF"/>
                </a:solidFill>
              </a:defRPr>
            </a:pPr>
            <a:endParaRPr/>
          </a:p>
        </p:txBody>
      </p:sp>
    </p:spTree>
  </p:cSld>
  <p:clrMapOvr>
    <a:masterClrMapping/>
  </p:clrMapOvr>
  <p:transition xmlns:p14="http://schemas.microsoft.com/office/powerpoint/2010/mai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9" name="pasted-image.tif"/>
          <p:cNvPicPr/>
          <p:nvPr/>
        </p:nvPicPr>
        <p:blipFill>
          <a:blip r:embed="rId2">
            <a:extLst/>
          </a:blip>
          <a:stretch>
            <a:fillRect/>
          </a:stretch>
        </p:blipFill>
        <p:spPr>
          <a:xfrm>
            <a:off x="0" y="51654"/>
            <a:ext cx="13004800" cy="9650292"/>
          </a:xfrm>
          <a:prstGeom prst="rect">
            <a:avLst/>
          </a:prstGeom>
          <a:ln w="12700">
            <a:miter lim="400000"/>
          </a:ln>
        </p:spPr>
      </p:pic>
    </p:spTree>
  </p:cSld>
  <p:clrMapOvr>
    <a:masterClrMapping/>
  </p:clrMapOvr>
  <p:transition xmlns:p14="http://schemas.microsoft.com/office/powerpoint/2010/mai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 name="Shape 1511"/>
          <p:cNvSpPr>
            <a:spLocks noGrp="1"/>
          </p:cNvSpPr>
          <p:nvPr>
            <p:ph type="title"/>
          </p:nvPr>
        </p:nvSpPr>
        <p:spPr>
          <a:xfrm>
            <a:off x="1270000" y="766058"/>
            <a:ext cx="10464800" cy="3810001"/>
          </a:xfrm>
          <a:prstGeom prst="rect">
            <a:avLst/>
          </a:prstGeom>
        </p:spPr>
        <p:txBody>
          <a:bodyPr/>
          <a:lstStyle/>
          <a:p>
            <a:pPr lvl="0" defTabSz="830862">
              <a:defRPr sz="1800" b="0"/>
            </a:pPr>
            <a:r>
              <a:rPr sz="7800" b="1"/>
              <a:t>SM up to Λ</a:t>
            </a:r>
            <a:r>
              <a:rPr sz="7800" b="1" baseline="-5999"/>
              <a:t>Planck</a:t>
            </a:r>
            <a:r>
              <a:rPr sz="7800" b="1"/>
              <a:t>?</a:t>
            </a:r>
          </a:p>
        </p:txBody>
      </p:sp>
      <p:sp>
        <p:nvSpPr>
          <p:cNvPr id="1512" name="Shape 1512"/>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t>55</a:t>
            </a:fld>
            <a:endParaRPr sz="1600"/>
          </a:p>
        </p:txBody>
      </p:sp>
      <p:sp>
        <p:nvSpPr>
          <p:cNvPr id="1513" name="Shape 1513"/>
          <p:cNvSpPr>
            <a:spLocks noGrp="1"/>
          </p:cNvSpPr>
          <p:nvPr>
            <p:ph type="body" idx="4294967295"/>
          </p:nvPr>
        </p:nvSpPr>
        <p:spPr>
          <a:xfrm>
            <a:off x="1146364" y="3947383"/>
            <a:ext cx="10712072" cy="3945034"/>
          </a:xfrm>
          <a:prstGeom prst="rect">
            <a:avLst/>
          </a:prstGeom>
        </p:spPr>
        <p:txBody>
          <a:bodyPr lIns="0" tIns="0" rIns="0" bIns="0">
            <a:noAutofit/>
          </a:bodyPr>
          <a:lstStyle/>
          <a:p>
            <a:pPr marL="0" lvl="0" indent="0" defTabSz="649111">
              <a:spcBef>
                <a:spcPts val="1300"/>
              </a:spcBef>
              <a:buSzTx/>
              <a:buFontTx/>
              <a:buNone/>
              <a:defRPr sz="1800">
                <a:solidFill>
                  <a:srgbClr val="000000"/>
                </a:solidFill>
              </a:defRPr>
            </a:pPr>
            <a:r>
              <a:rPr sz="2800" b="1">
                <a:solidFill>
                  <a:srgbClr val="0433FF"/>
                </a:solidFill>
                <a:latin typeface="Helvetica Neue"/>
                <a:ea typeface="Helvetica Neue"/>
                <a:cs typeface="Helvetica Neue"/>
                <a:sym typeface="Helvetica Neue"/>
              </a:rPr>
              <a:t>What if the Higgs properties would turn out to be just like those of the SM Higgs boson, to the ILC precision, and that no BSM signal found?</a:t>
            </a:r>
          </a:p>
          <a:p>
            <a:pPr marL="0" lvl="0" indent="0" defTabSz="649111">
              <a:spcBef>
                <a:spcPts val="1300"/>
              </a:spcBef>
              <a:buSzTx/>
              <a:buFontTx/>
              <a:buNone/>
              <a:defRPr sz="1800">
                <a:solidFill>
                  <a:srgbClr val="000000"/>
                </a:solidFill>
              </a:defRPr>
            </a:pPr>
            <a:r>
              <a:rPr sz="2800" b="1">
                <a:solidFill>
                  <a:srgbClr val="0433FF"/>
                </a:solidFill>
                <a:latin typeface="Helvetica Neue"/>
                <a:ea typeface="Helvetica Neue"/>
                <a:cs typeface="Helvetica Neue"/>
                <a:sym typeface="Helvetica Neue"/>
              </a:rPr>
              <a:t>We would need to question then the range of validity of the SM.</a:t>
            </a:r>
          </a:p>
          <a:p>
            <a:pPr marL="0" lvl="0" indent="0" defTabSz="649111">
              <a:spcBef>
                <a:spcPts val="1300"/>
              </a:spcBef>
              <a:buSzTx/>
              <a:buFontTx/>
              <a:buNone/>
              <a:defRPr sz="1800">
                <a:solidFill>
                  <a:srgbClr val="000000"/>
                </a:solidFill>
              </a:defRPr>
            </a:pPr>
            <a:r>
              <a:rPr sz="2800" b="1">
                <a:solidFill>
                  <a:srgbClr val="0433FF"/>
                </a:solidFill>
                <a:latin typeface="Helvetica Neue"/>
                <a:ea typeface="Helvetica Neue"/>
                <a:cs typeface="Helvetica Neue"/>
                <a:sym typeface="Helvetica Neue"/>
              </a:rPr>
              <a:t>How far can the SM go?</a:t>
            </a:r>
          </a:p>
        </p:txBody>
      </p:sp>
    </p:spTree>
  </p:cSld>
  <p:clrMapOvr>
    <a:masterClrMapping/>
  </p:clrMapOvr>
  <p:transition xmlns:p14="http://schemas.microsoft.com/office/powerpoint/2010/mai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 name="pasted-image.png"/>
          <p:cNvPicPr/>
          <p:nvPr/>
        </p:nvPicPr>
        <p:blipFill>
          <a:blip r:embed="rId2">
            <a:extLst/>
          </a:blip>
          <a:stretch>
            <a:fillRect/>
          </a:stretch>
        </p:blipFill>
        <p:spPr>
          <a:xfrm>
            <a:off x="8208725" y="915770"/>
            <a:ext cx="4065512" cy="3931392"/>
          </a:xfrm>
          <a:prstGeom prst="rect">
            <a:avLst/>
          </a:prstGeom>
          <a:ln w="12700">
            <a:miter lim="400000"/>
          </a:ln>
        </p:spPr>
      </p:pic>
      <p:sp>
        <p:nvSpPr>
          <p:cNvPr id="1516" name="Shape 1516"/>
          <p:cNvSpPr>
            <a:spLocks noGrp="1"/>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200"/>
              <a:t>56</a:t>
            </a:fld>
            <a:endParaRPr sz="1200"/>
          </a:p>
        </p:txBody>
      </p:sp>
      <p:pic>
        <p:nvPicPr>
          <p:cNvPr id="1517" name="pasted-image.png"/>
          <p:cNvPicPr/>
          <p:nvPr/>
        </p:nvPicPr>
        <p:blipFill>
          <a:blip r:embed="rId3">
            <a:extLst/>
          </a:blip>
          <a:stretch>
            <a:fillRect/>
          </a:stretch>
        </p:blipFill>
        <p:spPr>
          <a:xfrm>
            <a:off x="519670" y="5235089"/>
            <a:ext cx="7529549" cy="4249906"/>
          </a:xfrm>
          <a:prstGeom prst="rect">
            <a:avLst/>
          </a:prstGeom>
          <a:ln w="12700">
            <a:miter lim="400000"/>
          </a:ln>
        </p:spPr>
      </p:pic>
      <p:pic>
        <p:nvPicPr>
          <p:cNvPr id="1518" name="pasted-image.png"/>
          <p:cNvPicPr/>
          <p:nvPr/>
        </p:nvPicPr>
        <p:blipFill>
          <a:blip r:embed="rId4">
            <a:extLst/>
          </a:blip>
          <a:stretch>
            <a:fillRect/>
          </a:stretch>
        </p:blipFill>
        <p:spPr>
          <a:xfrm>
            <a:off x="319804" y="1053239"/>
            <a:ext cx="4329942" cy="4249907"/>
          </a:xfrm>
          <a:prstGeom prst="rect">
            <a:avLst/>
          </a:prstGeom>
          <a:ln w="12700">
            <a:miter lim="400000"/>
          </a:ln>
        </p:spPr>
      </p:pic>
      <p:sp>
        <p:nvSpPr>
          <p:cNvPr id="1519" name="Shape 1519"/>
          <p:cNvSpPr/>
          <p:nvPr/>
        </p:nvSpPr>
        <p:spPr>
          <a:xfrm>
            <a:off x="252509" y="8985680"/>
            <a:ext cx="3107833" cy="317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564444">
              <a:tabLst>
                <a:tab pos="431800" algn="l"/>
                <a:tab pos="863600" algn="l"/>
                <a:tab pos="1308100" algn="l"/>
                <a:tab pos="1739900" algn="l"/>
                <a:tab pos="2197100" algn="l"/>
                <a:tab pos="2628900" algn="l"/>
                <a:tab pos="3073400" algn="l"/>
                <a:tab pos="3505200" algn="l"/>
                <a:tab pos="3949700" algn="l"/>
                <a:tab pos="4381500" algn="l"/>
                <a:tab pos="4826000" algn="l"/>
                <a:tab pos="5257800" algn="l"/>
              </a:tabLst>
              <a:defRPr sz="1400">
                <a:latin typeface="Helvetica"/>
                <a:ea typeface="Helvetica"/>
                <a:cs typeface="Helvetica"/>
                <a:sym typeface="Helvetica"/>
              </a:defRPr>
            </a:lvl1pPr>
          </a:lstStyle>
          <a:p>
            <a:pPr lvl="0">
              <a:defRPr sz="1800"/>
            </a:pPr>
            <a:r>
              <a:rPr sz="1400"/>
              <a:t>arXiv:1205.6497, Degrassi et al.</a:t>
            </a:r>
          </a:p>
        </p:txBody>
      </p:sp>
      <p:sp>
        <p:nvSpPr>
          <p:cNvPr id="1520" name="Shape 1520"/>
          <p:cNvSpPr>
            <a:spLocks noGrp="1"/>
          </p:cNvSpPr>
          <p:nvPr>
            <p:ph type="title"/>
          </p:nvPr>
        </p:nvSpPr>
        <p:spPr>
          <a:xfrm>
            <a:off x="754710" y="-164369"/>
            <a:ext cx="11495380" cy="1371601"/>
          </a:xfrm>
          <a:prstGeom prst="rect">
            <a:avLst/>
          </a:prstGeom>
        </p:spPr>
        <p:txBody>
          <a:bodyPr/>
          <a:lstStyle>
            <a:lvl1pPr defTabSz="649111">
              <a:defRPr i="1"/>
            </a:lvl1pPr>
          </a:lstStyle>
          <a:p>
            <a:pPr lvl="0">
              <a:defRPr sz="1800" b="0" i="0"/>
            </a:pPr>
            <a:r>
              <a:rPr sz="6200" b="1" i="1"/>
              <a:t>Stability of SM Vacuum</a:t>
            </a:r>
          </a:p>
        </p:txBody>
      </p:sp>
      <p:sp>
        <p:nvSpPr>
          <p:cNvPr id="1521" name="Shape 1521"/>
          <p:cNvSpPr/>
          <p:nvPr/>
        </p:nvSpPr>
        <p:spPr>
          <a:xfrm>
            <a:off x="3144312" y="1851206"/>
            <a:ext cx="4658054" cy="3581822"/>
          </a:xfrm>
          <a:prstGeom prst="line">
            <a:avLst/>
          </a:prstGeom>
          <a:ln w="12700">
            <a:solidFill>
              <a:srgbClr val="000000">
                <a:alpha val="24918"/>
              </a:srgbClr>
            </a:solidFill>
            <a:miter lim="400000"/>
          </a:ln>
        </p:spPr>
        <p:txBody>
          <a:bodyPr lIns="0" tIns="0" rIns="0" bIns="0" anchor="ctr"/>
          <a:lstStyle/>
          <a:p>
            <a:pPr lvl="0" defTabSz="830862">
              <a:defRPr>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1522" name="Shape 1522"/>
          <p:cNvSpPr/>
          <p:nvPr/>
        </p:nvSpPr>
        <p:spPr>
          <a:xfrm flipH="1">
            <a:off x="1447858" y="1812666"/>
            <a:ext cx="1401632" cy="3658902"/>
          </a:xfrm>
          <a:prstGeom prst="line">
            <a:avLst/>
          </a:prstGeom>
          <a:ln w="12700">
            <a:solidFill>
              <a:srgbClr val="000000">
                <a:alpha val="24508"/>
              </a:srgbClr>
            </a:solidFill>
            <a:miter lim="400000"/>
          </a:ln>
        </p:spPr>
        <p:txBody>
          <a:bodyPr lIns="0" tIns="0" rIns="0" bIns="0" anchor="ctr"/>
          <a:lstStyle/>
          <a:p>
            <a:pPr lvl="0" defTabSz="830862">
              <a:defRPr>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1523" name="Shape 1523"/>
          <p:cNvSpPr/>
          <p:nvPr/>
        </p:nvSpPr>
        <p:spPr>
          <a:xfrm>
            <a:off x="8301308" y="9009840"/>
            <a:ext cx="4329942" cy="46136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508000">
              <a:defRPr sz="2400">
                <a:solidFill>
                  <a:srgbClr val="FF2C79"/>
                </a:solidFill>
                <a:latin typeface="Helvetica Neue"/>
                <a:ea typeface="Helvetica Neue"/>
                <a:cs typeface="Helvetica Neue"/>
                <a:sym typeface="Helvetica Neue"/>
              </a:defRPr>
            </a:lvl1pPr>
          </a:lstStyle>
          <a:p>
            <a:pPr lvl="0">
              <a:defRPr sz="1800">
                <a:solidFill>
                  <a:srgbClr val="000000"/>
                </a:solidFill>
              </a:defRPr>
            </a:pPr>
            <a:r>
              <a:rPr sz="2400">
                <a:solidFill>
                  <a:srgbClr val="FF2C79"/>
                </a:solidFill>
              </a:rPr>
              <a:t>ILC pins down the location ! </a:t>
            </a:r>
          </a:p>
        </p:txBody>
      </p:sp>
      <p:sp>
        <p:nvSpPr>
          <p:cNvPr id="1524" name="Shape 1524"/>
          <p:cNvSpPr/>
          <p:nvPr/>
        </p:nvSpPr>
        <p:spPr>
          <a:xfrm>
            <a:off x="4778456" y="1176086"/>
            <a:ext cx="3293306" cy="206426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defTabSz="649111">
              <a:spcBef>
                <a:spcPts val="1300"/>
              </a:spcBef>
              <a:defRPr sz="2400">
                <a:latin typeface="Helvetica Neue"/>
                <a:ea typeface="Helvetica Neue"/>
                <a:cs typeface="Helvetica Neue"/>
                <a:sym typeface="Helvetica Neue"/>
              </a:defRPr>
            </a:lvl1pPr>
          </a:lstStyle>
          <a:p>
            <a:pPr lvl="0">
              <a:defRPr sz="1800"/>
            </a:pPr>
            <a:r>
              <a:rPr sz="2400"/>
              <a:t>With the 125GeV Higgs boson, the SM vacuum seems to be at a subtle point of meta-stability!</a:t>
            </a:r>
          </a:p>
        </p:txBody>
      </p:sp>
      <p:sp>
        <p:nvSpPr>
          <p:cNvPr id="1525" name="Shape 1525"/>
          <p:cNvSpPr/>
          <p:nvPr/>
        </p:nvSpPr>
        <p:spPr>
          <a:xfrm>
            <a:off x="4768639" y="6853042"/>
            <a:ext cx="74512" cy="17032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5"/>
          </a:blipFill>
          <a:ln w="12700">
            <a:miter lim="400000"/>
          </a:ln>
          <a:effectLst>
            <a:outerShdw blurRad="12700" dir="5400000" rotWithShape="0">
              <a:srgbClr val="000000">
                <a:alpha val="50000"/>
              </a:srgbClr>
            </a:outerShdw>
          </a:effectLst>
        </p:spPr>
        <p:txBody>
          <a:bodyPr lIns="0" tIns="0" rIns="0" bIns="0" anchor="ctr"/>
          <a:lstStyle/>
          <a:p>
            <a:pPr lvl="0" defTabSz="830862">
              <a:defRPr>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pic>
        <p:nvPicPr>
          <p:cNvPr id="1526" name="droppedImage.png"/>
          <p:cNvPicPr/>
          <p:nvPr/>
        </p:nvPicPr>
        <p:blipFill>
          <a:blip r:embed="rId6">
            <a:extLst/>
          </a:blip>
          <a:stretch>
            <a:fillRect/>
          </a:stretch>
        </p:blipFill>
        <p:spPr>
          <a:xfrm>
            <a:off x="7656839" y="5820000"/>
            <a:ext cx="4841820" cy="2236407"/>
          </a:xfrm>
          <a:prstGeom prst="rect">
            <a:avLst/>
          </a:prstGeom>
          <a:ln w="12700">
            <a:miter lim="400000"/>
          </a:ln>
        </p:spPr>
      </p:pic>
      <p:pic>
        <p:nvPicPr>
          <p:cNvPr id="1527" name="droppedImage.pdf"/>
          <p:cNvPicPr/>
          <p:nvPr/>
        </p:nvPicPr>
        <p:blipFill>
          <a:blip r:embed="rId7">
            <a:extLst/>
          </a:blip>
          <a:stretch>
            <a:fillRect/>
          </a:stretch>
        </p:blipFill>
        <p:spPr>
          <a:xfrm>
            <a:off x="8368231" y="8009102"/>
            <a:ext cx="3746501" cy="714592"/>
          </a:xfrm>
          <a:prstGeom prst="rect">
            <a:avLst/>
          </a:prstGeom>
          <a:ln w="12700">
            <a:miter lim="400000"/>
          </a:ln>
        </p:spPr>
      </p:pic>
      <p:sp>
        <p:nvSpPr>
          <p:cNvPr id="1528" name="Shape 1528"/>
          <p:cNvSpPr/>
          <p:nvPr/>
        </p:nvSpPr>
        <p:spPr>
          <a:xfrm>
            <a:off x="7959199" y="5365660"/>
            <a:ext cx="3107833" cy="46106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508000">
              <a:defRPr sz="2400" b="1" i="1">
                <a:latin typeface="Helvetica Neue"/>
                <a:ea typeface="Helvetica Neue"/>
                <a:cs typeface="Helvetica Neue"/>
                <a:sym typeface="Helvetica Neue"/>
              </a:defRPr>
            </a:lvl1pPr>
          </a:lstStyle>
          <a:p>
            <a:pPr lvl="0">
              <a:defRPr sz="1800" b="0" i="0"/>
            </a:pPr>
            <a:r>
              <a:rPr sz="2400" b="1" i="1"/>
              <a:t>Top Pair Threshold</a:t>
            </a:r>
          </a:p>
        </p:txBody>
      </p:sp>
      <p:pic>
        <p:nvPicPr>
          <p:cNvPr id="1529" name="droppedImage.pdf"/>
          <p:cNvPicPr/>
          <p:nvPr/>
        </p:nvPicPr>
        <p:blipFill>
          <a:blip r:embed="rId8">
            <a:extLst/>
          </a:blip>
          <a:stretch>
            <a:fillRect/>
          </a:stretch>
        </p:blipFill>
        <p:spPr>
          <a:xfrm>
            <a:off x="8368231" y="8483193"/>
            <a:ext cx="2768601" cy="638908"/>
          </a:xfrm>
          <a:prstGeom prst="rect">
            <a:avLst/>
          </a:prstGeom>
          <a:ln w="12700">
            <a:miter lim="400000"/>
          </a:ln>
        </p:spPr>
      </p:pic>
      <p:sp>
        <p:nvSpPr>
          <p:cNvPr id="1530" name="Shape 1530"/>
          <p:cNvSpPr/>
          <p:nvPr/>
        </p:nvSpPr>
        <p:spPr>
          <a:xfrm flipH="1" flipV="1">
            <a:off x="4870539" y="6996433"/>
            <a:ext cx="3259215" cy="1237367"/>
          </a:xfrm>
          <a:prstGeom prst="line">
            <a:avLst/>
          </a:prstGeom>
          <a:ln w="3175">
            <a:solidFill>
              <a:srgbClr val="FF2600"/>
            </a:solidFill>
            <a:miter lim="400000"/>
            <a:tailEnd type="triangle"/>
          </a:ln>
        </p:spPr>
        <p:txBody>
          <a:bodyPr lIns="0" tIns="0" rIns="0" bIns="0" anchor="ctr"/>
          <a:lstStyle/>
          <a:p>
            <a:pPr lvl="0" defTabSz="830862">
              <a:defRPr>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1531" name="Shape 1531"/>
          <p:cNvSpPr>
            <a:spLocks noGrp="1"/>
          </p:cNvSpPr>
          <p:nvPr>
            <p:ph type="body" idx="1"/>
          </p:nvPr>
        </p:nvSpPr>
        <p:spPr>
          <a:xfrm>
            <a:off x="4778456" y="3120158"/>
            <a:ext cx="3447888" cy="1523928"/>
          </a:xfrm>
          <a:prstGeom prst="rect">
            <a:avLst/>
          </a:prstGeom>
        </p:spPr>
        <p:txBody>
          <a:bodyPr/>
          <a:lstStyle/>
          <a:p>
            <a:pPr marL="0" lvl="0" indent="0" defTabSz="649111">
              <a:spcBef>
                <a:spcPts val="1300"/>
              </a:spcBef>
              <a:buSzTx/>
              <a:buNone/>
              <a:defRPr sz="1800"/>
            </a:pPr>
            <a:r>
              <a:rPr sz="2400" b="1">
                <a:solidFill>
                  <a:srgbClr val="0433FF"/>
                </a:solidFill>
              </a:rPr>
              <a:t>Does λ really become negative below Λ</a:t>
            </a:r>
            <a:r>
              <a:rPr sz="2400" b="1" baseline="-5999">
                <a:solidFill>
                  <a:srgbClr val="0433FF"/>
                </a:solidFill>
              </a:rPr>
              <a:t>Pl</a:t>
            </a:r>
            <a:r>
              <a:rPr sz="2400" b="1">
                <a:solidFill>
                  <a:srgbClr val="0433FF"/>
                </a:solidFill>
              </a:rPr>
              <a:t>?</a:t>
            </a:r>
          </a:p>
          <a:p>
            <a:pPr marL="0" lvl="0" indent="0" defTabSz="649111">
              <a:spcBef>
                <a:spcPts val="1300"/>
              </a:spcBef>
              <a:buSzTx/>
              <a:buNone/>
              <a:defRPr sz="1800"/>
            </a:pPr>
            <a:r>
              <a:rPr sz="2400" b="1">
                <a:solidFill>
                  <a:srgbClr val="0433FF"/>
                </a:solidFill>
              </a:rPr>
              <a:t>or λ(Λ</a:t>
            </a:r>
            <a:r>
              <a:rPr sz="2400" b="1" baseline="-5999">
                <a:solidFill>
                  <a:srgbClr val="0433FF"/>
                </a:solidFill>
              </a:rPr>
              <a:t>Pl</a:t>
            </a:r>
            <a:r>
              <a:rPr sz="2400" b="1">
                <a:solidFill>
                  <a:srgbClr val="0433FF"/>
                </a:solidFill>
              </a:rPr>
              <a:t>) = 0?</a:t>
            </a:r>
          </a:p>
        </p:txBody>
      </p:sp>
      <p:sp>
        <p:nvSpPr>
          <p:cNvPr id="1532" name="Shape 1532"/>
          <p:cNvSpPr/>
          <p:nvPr/>
        </p:nvSpPr>
        <p:spPr>
          <a:xfrm>
            <a:off x="8148949" y="8032304"/>
            <a:ext cx="4492598" cy="1428392"/>
          </a:xfrm>
          <a:prstGeom prst="rect">
            <a:avLst/>
          </a:prstGeom>
          <a:ln w="3175">
            <a:solidFill>
              <a:srgbClr val="FF2600"/>
            </a:solidFill>
            <a:miter lim="400000"/>
          </a:ln>
        </p:spPr>
        <p:txBody>
          <a:bodyPr lIns="0" tIns="0" rIns="0" bIns="0" anchor="ctr"/>
          <a:lstStyle/>
          <a:p>
            <a:pPr lvl="0" defTabSz="830862">
              <a:defRPr>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1533" name="Shape 1533"/>
          <p:cNvSpPr/>
          <p:nvPr/>
        </p:nvSpPr>
        <p:spPr>
          <a:xfrm>
            <a:off x="6175544" y="7035506"/>
            <a:ext cx="1177854" cy="46106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508000">
              <a:defRPr sz="2400" b="1" i="1">
                <a:solidFill>
                  <a:srgbClr val="FF2600"/>
                </a:solidFill>
                <a:latin typeface="Helvetica Neue"/>
                <a:ea typeface="Helvetica Neue"/>
                <a:cs typeface="Helvetica Neue"/>
                <a:sym typeface="Helvetica Neue"/>
              </a:defRPr>
            </a:lvl1pPr>
          </a:lstStyle>
          <a:p>
            <a:pPr lvl="0">
              <a:defRPr sz="1800" b="0" i="0">
                <a:solidFill>
                  <a:srgbClr val="000000"/>
                </a:solidFill>
              </a:defRPr>
            </a:pPr>
            <a:r>
              <a:rPr sz="2400" b="1" i="1">
                <a:solidFill>
                  <a:srgbClr val="FF2600"/>
                </a:solidFill>
              </a:rPr>
              <a:t>ILC 3σ</a:t>
            </a:r>
          </a:p>
        </p:txBody>
      </p:sp>
      <p:sp>
        <p:nvSpPr>
          <p:cNvPr id="1534" name="Shape 1534"/>
          <p:cNvSpPr/>
          <p:nvPr/>
        </p:nvSpPr>
        <p:spPr>
          <a:xfrm>
            <a:off x="10212361" y="5766746"/>
            <a:ext cx="2591413" cy="50853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508000">
              <a:lnSpc>
                <a:spcPct val="80000"/>
              </a:lnSpc>
              <a:defRPr sz="1800"/>
            </a:pPr>
            <a:r>
              <a:rPr sz="1600">
                <a:solidFill>
                  <a:srgbClr val="0433FF"/>
                </a:solidFill>
                <a:latin typeface="Helvetica Neue"/>
                <a:ea typeface="Helvetica Neue"/>
                <a:cs typeface="Helvetica Neue"/>
                <a:sym typeface="Helvetica Neue"/>
              </a:rPr>
              <a:t>Theoretically very clean measurement of m</a:t>
            </a:r>
            <a:r>
              <a:rPr sz="1600" baseline="-5999">
                <a:solidFill>
                  <a:srgbClr val="0433FF"/>
                </a:solidFill>
                <a:latin typeface="Helvetica Neue"/>
                <a:ea typeface="Helvetica Neue"/>
                <a:cs typeface="Helvetica Neue"/>
                <a:sym typeface="Helvetica Neue"/>
              </a:rPr>
              <a:t>t</a:t>
            </a:r>
          </a:p>
        </p:txBody>
      </p:sp>
      <p:sp>
        <p:nvSpPr>
          <p:cNvPr id="1535" name="Shape 1535"/>
          <p:cNvSpPr/>
          <p:nvPr/>
        </p:nvSpPr>
        <p:spPr>
          <a:xfrm>
            <a:off x="4659658" y="4870227"/>
            <a:ext cx="7699040" cy="43639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508000">
              <a:lnSpc>
                <a:spcPct val="80000"/>
              </a:lnSpc>
              <a:defRPr sz="1800"/>
            </a:pPr>
            <a:r>
              <a:rPr sz="2200" b="1" i="1">
                <a:solidFill>
                  <a:srgbClr val="FF2C79"/>
                </a:solidFill>
                <a:latin typeface="Helvetica Neue"/>
                <a:ea typeface="Helvetica Neue"/>
                <a:cs typeface="Helvetica Neue"/>
                <a:sym typeface="Helvetica Neue"/>
              </a:rPr>
              <a:t>To answer this we need a precision m</a:t>
            </a:r>
            <a:r>
              <a:rPr sz="2200" b="1" i="1" baseline="-5999">
                <a:solidFill>
                  <a:srgbClr val="FF2C79"/>
                </a:solidFill>
                <a:latin typeface="Helvetica Neue"/>
                <a:ea typeface="Helvetica Neue"/>
                <a:cs typeface="Helvetica Neue"/>
                <a:sym typeface="Helvetica Neue"/>
              </a:rPr>
              <a:t>t</a:t>
            </a:r>
            <a:r>
              <a:rPr sz="2200" b="1" i="1">
                <a:solidFill>
                  <a:srgbClr val="FF2C79"/>
                </a:solidFill>
                <a:latin typeface="Helvetica Neue"/>
                <a:ea typeface="Helvetica Neue"/>
                <a:cs typeface="Helvetica Neue"/>
                <a:sym typeface="Helvetica Neue"/>
              </a:rPr>
              <a:t> measurement!</a:t>
            </a:r>
          </a:p>
        </p:txBody>
      </p:sp>
      <p:sp>
        <p:nvSpPr>
          <p:cNvPr id="1536" name="Shape 1536"/>
          <p:cNvSpPr/>
          <p:nvPr/>
        </p:nvSpPr>
        <p:spPr>
          <a:xfrm>
            <a:off x="7486687" y="9453888"/>
            <a:ext cx="4727061" cy="27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atin typeface="Helvetica"/>
                <a:ea typeface="Helvetica"/>
                <a:cs typeface="Helvetica"/>
                <a:sym typeface="Helvetica"/>
              </a:defRPr>
            </a:lvl1pPr>
          </a:lstStyle>
          <a:p>
            <a:pPr lvl="0">
              <a:defRPr sz="1800"/>
            </a:pPr>
            <a:r>
              <a:rPr sz="1100"/>
              <a:t>arXiv:hep-ph/1502.01030: Quark mass relation to 4-loop order -&gt; &lt;50MeV </a:t>
            </a:r>
          </a:p>
        </p:txBody>
      </p:sp>
    </p:spTree>
  </p:cSld>
  <p:clrMapOvr>
    <a:masterClrMapping/>
  </p:clrMapOvr>
  <p:transition xmlns:p14="http://schemas.microsoft.com/office/powerpoint/2010/mai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 name="Shape 1538"/>
          <p:cNvSpPr>
            <a:spLocks noGrp="1"/>
          </p:cNvSpPr>
          <p:nvPr>
            <p:ph type="title"/>
          </p:nvPr>
        </p:nvSpPr>
        <p:spPr>
          <a:xfrm>
            <a:off x="975359" y="1984585"/>
            <a:ext cx="11054082" cy="2350349"/>
          </a:xfrm>
          <a:prstGeom prst="rect">
            <a:avLst/>
          </a:prstGeom>
        </p:spPr>
        <p:txBody>
          <a:bodyPr/>
          <a:lstStyle/>
          <a:p>
            <a:pPr lvl="0">
              <a:defRPr sz="1800" b="0">
                <a:solidFill>
                  <a:srgbClr val="000000"/>
                </a:solidFill>
              </a:defRPr>
            </a:pPr>
            <a:r>
              <a:rPr sz="4400" b="1">
                <a:solidFill>
                  <a:srgbClr val="000090"/>
                </a:solidFill>
              </a:rPr>
              <a:t>Searches for direct production of </a:t>
            </a:r>
            <a:br>
              <a:rPr sz="4400" b="1">
                <a:solidFill>
                  <a:srgbClr val="000090"/>
                </a:solidFill>
              </a:rPr>
            </a:br>
            <a:r>
              <a:rPr sz="4400" b="1">
                <a:solidFill>
                  <a:srgbClr val="000090"/>
                </a:solidFill>
              </a:rPr>
              <a:t>SUSY / DM at the ILC</a:t>
            </a:r>
          </a:p>
        </p:txBody>
      </p:sp>
      <p:sp>
        <p:nvSpPr>
          <p:cNvPr id="1539" name="Shape 153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lnSpcReduction="10000"/>
          </a:bodyPr>
          <a:lstStyle/>
          <a:p>
            <a:pPr lvl="0">
              <a:defRPr sz="1800" b="0"/>
            </a:pPr>
            <a:fld id="{86CB4B4D-7CA3-9044-876B-883B54F8677D}" type="slidenum">
              <a:rPr sz="2200" b="1"/>
              <a:t>57</a:t>
            </a:fld>
            <a:endParaRPr sz="2200" b="1"/>
          </a:p>
        </p:txBody>
      </p:sp>
    </p:spTree>
  </p:cSld>
  <p:clrMapOvr>
    <a:masterClrMapping/>
  </p:clrMapOvr>
  <p:transition xmlns:p14="http://schemas.microsoft.com/office/powerpoint/2010/mai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 name="Shape 1541"/>
          <p:cNvSpPr>
            <a:spLocks noGrp="1"/>
          </p:cNvSpPr>
          <p:nvPr>
            <p:ph type="title"/>
          </p:nvPr>
        </p:nvSpPr>
        <p:spPr>
          <a:xfrm>
            <a:off x="1269999" y="2355041"/>
            <a:ext cx="10464801" cy="5043518"/>
          </a:xfrm>
          <a:prstGeom prst="rect">
            <a:avLst/>
          </a:prstGeom>
        </p:spPr>
        <p:txBody>
          <a:bodyPr/>
          <a:lstStyle>
            <a:lvl1pPr defTabSz="830862"/>
          </a:lstStyle>
          <a:p>
            <a:pPr lvl="0">
              <a:defRPr sz="1800" b="0"/>
            </a:pPr>
            <a:r>
              <a:rPr sz="7800" b="1"/>
              <a:t>What can ILC add to HL-LHC?</a:t>
            </a:r>
          </a:p>
        </p:txBody>
      </p:sp>
      <p:sp>
        <p:nvSpPr>
          <p:cNvPr id="1542" name="Shape 1542"/>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t>58</a:t>
            </a:fld>
            <a:endParaRPr sz="1600"/>
          </a:p>
        </p:txBody>
      </p:sp>
    </p:spTree>
  </p:cSld>
  <p:clrMapOvr>
    <a:masterClrMapping/>
  </p:clrMapOvr>
  <p:transition xmlns:p14="http://schemas.microsoft.com/office/powerpoint/2010/mai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 name="Shape 1544"/>
          <p:cNvSpPr>
            <a:spLocks noGrp="1"/>
          </p:cNvSpPr>
          <p:nvPr>
            <p:ph type="title"/>
          </p:nvPr>
        </p:nvSpPr>
        <p:spPr>
          <a:xfrm>
            <a:off x="-1" y="1"/>
            <a:ext cx="13004801" cy="800907"/>
          </a:xfrm>
          <a:prstGeom prst="rect">
            <a:avLst/>
          </a:prstGeom>
        </p:spPr>
        <p:txBody>
          <a:bodyPr>
            <a:normAutofit fontScale="90000"/>
          </a:bodyPr>
          <a:lstStyle>
            <a:lvl1pPr defTabSz="425195">
              <a:defRPr sz="4650"/>
            </a:lvl1pPr>
          </a:lstStyle>
          <a:p>
            <a:pPr lvl="0">
              <a:defRPr sz="1800" b="0">
                <a:solidFill>
                  <a:srgbClr val="000000"/>
                </a:solidFill>
              </a:defRPr>
            </a:pPr>
            <a:r>
              <a:rPr sz="4650" b="1">
                <a:solidFill>
                  <a:srgbClr val="000090"/>
                </a:solidFill>
              </a:rPr>
              <a:t>SUSY: LHC vs. ILC</a:t>
            </a:r>
          </a:p>
        </p:txBody>
      </p:sp>
      <p:sp>
        <p:nvSpPr>
          <p:cNvPr id="1545" name="Shape 1545"/>
          <p:cNvSpPr>
            <a:spLocks noGrp="1"/>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fld id="{86CB4B4D-7CA3-9044-876B-883B54F8677D}" type="slidenum">
              <a:t>59</a:t>
            </a:fld>
            <a:endParaRPr/>
          </a:p>
        </p:txBody>
      </p:sp>
      <p:sp>
        <p:nvSpPr>
          <p:cNvPr id="1546" name="Shape 1546"/>
          <p:cNvSpPr/>
          <p:nvPr/>
        </p:nvSpPr>
        <p:spPr>
          <a:xfrm>
            <a:off x="881009" y="7516600"/>
            <a:ext cx="11524640" cy="72219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sz="4200" b="1">
                <a:solidFill>
                  <a:srgbClr val="0000FF"/>
                </a:solidFill>
                <a:latin typeface="Arial"/>
                <a:ea typeface="Arial"/>
                <a:cs typeface="Arial"/>
                <a:sym typeface="Arial"/>
              </a:rPr>
              <a:t>Gluino @ LHC</a:t>
            </a:r>
            <a:r>
              <a:rPr sz="4200" b="1">
                <a:latin typeface="Arial"/>
                <a:ea typeface="Arial"/>
                <a:cs typeface="Arial"/>
                <a:sym typeface="Arial"/>
              </a:rPr>
              <a:t> </a:t>
            </a:r>
            <a:r>
              <a:rPr sz="4200">
                <a:latin typeface="Arial"/>
                <a:ea typeface="Arial"/>
                <a:cs typeface="Arial"/>
                <a:sym typeface="Arial"/>
              </a:rPr>
              <a:t>vs.</a:t>
            </a:r>
            <a:r>
              <a:rPr sz="4200" b="1">
                <a:latin typeface="Arial"/>
                <a:ea typeface="Arial"/>
                <a:cs typeface="Arial"/>
                <a:sym typeface="Arial"/>
              </a:rPr>
              <a:t> </a:t>
            </a:r>
            <a:r>
              <a:rPr sz="4200" b="1">
                <a:solidFill>
                  <a:srgbClr val="FF0000"/>
                </a:solidFill>
                <a:latin typeface="Arial"/>
                <a:ea typeface="Arial"/>
                <a:cs typeface="Arial"/>
                <a:sym typeface="Arial"/>
              </a:rPr>
              <a:t>Chargino/Neutralino @ ILC</a:t>
            </a:r>
          </a:p>
        </p:txBody>
      </p:sp>
      <p:sp>
        <p:nvSpPr>
          <p:cNvPr id="1547" name="Shape 1547"/>
          <p:cNvSpPr/>
          <p:nvPr/>
        </p:nvSpPr>
        <p:spPr>
          <a:xfrm>
            <a:off x="6254355" y="1451730"/>
            <a:ext cx="743010" cy="61122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sz="3400" b="1">
                <a:latin typeface="Arial"/>
                <a:ea typeface="Arial"/>
                <a:cs typeface="Arial"/>
                <a:sym typeface="Arial"/>
              </a:defRPr>
            </a:lvl1pPr>
          </a:lstStyle>
          <a:p>
            <a:pPr lvl="0">
              <a:defRPr sz="1800" b="0"/>
            </a:pPr>
            <a:r>
              <a:rPr sz="3400" b="1"/>
              <a:t>vs.</a:t>
            </a:r>
          </a:p>
        </p:txBody>
      </p:sp>
      <p:grpSp>
        <p:nvGrpSpPr>
          <p:cNvPr id="1550" name="Group 1550"/>
          <p:cNvGrpSpPr/>
          <p:nvPr/>
        </p:nvGrpSpPr>
        <p:grpSpPr>
          <a:xfrm>
            <a:off x="991001" y="1271517"/>
            <a:ext cx="4498689" cy="1017017"/>
            <a:chOff x="0" y="0"/>
            <a:chExt cx="4498688" cy="1017015"/>
          </a:xfrm>
        </p:grpSpPr>
        <p:sp>
          <p:nvSpPr>
            <p:cNvPr id="1548" name="Shape 1548"/>
            <p:cNvSpPr/>
            <p:nvPr/>
          </p:nvSpPr>
          <p:spPr>
            <a:xfrm>
              <a:off x="0" y="0"/>
              <a:ext cx="4498689" cy="1017016"/>
            </a:xfrm>
            <a:prstGeom prst="roundRect">
              <a:avLst>
                <a:gd name="adj" fmla="val 11719"/>
              </a:avLst>
            </a:prstGeom>
            <a:noFill/>
            <a:ln w="12700" cap="flat">
              <a:solidFill>
                <a:srgbClr val="000000"/>
              </a:solidFill>
              <a:prstDash val="solid"/>
              <a:bevel/>
            </a:ln>
            <a:effectLst/>
          </p:spPr>
          <p:txBody>
            <a:bodyPr wrap="square" lIns="65023" tIns="65023" rIns="65023" bIns="65023" numCol="1" anchor="ctr">
              <a:noAutofit/>
            </a:bodyPr>
            <a:lstStyle/>
            <a:p>
              <a:pPr lvl="0" defTabSz="457200">
                <a:defRPr sz="2400">
                  <a:latin typeface="Arial"/>
                  <a:ea typeface="Arial"/>
                  <a:cs typeface="Arial"/>
                  <a:sym typeface="Arial"/>
                </a:defRPr>
              </a:pPr>
              <a:endParaRPr/>
            </a:p>
          </p:txBody>
        </p:sp>
        <p:sp>
          <p:nvSpPr>
            <p:cNvPr id="1549" name="Shape 1549"/>
            <p:cNvSpPr/>
            <p:nvPr/>
          </p:nvSpPr>
          <p:spPr>
            <a:xfrm>
              <a:off x="49646" y="92869"/>
              <a:ext cx="4399396" cy="8312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457200">
                <a:defRPr sz="2400">
                  <a:latin typeface="Arial"/>
                  <a:ea typeface="Arial"/>
                  <a:cs typeface="Arial"/>
                  <a:sym typeface="Arial"/>
                </a:defRPr>
              </a:lvl1pPr>
            </a:lstStyle>
            <a:p>
              <a:pPr lvl="0">
                <a:defRPr sz="1800"/>
              </a:pPr>
              <a:r>
                <a:rPr sz="2400"/>
                <a:t>“LHC has excluded MSSM up to high masses”</a:t>
              </a:r>
            </a:p>
          </p:txBody>
        </p:sp>
      </p:grpSp>
      <p:grpSp>
        <p:nvGrpSpPr>
          <p:cNvPr id="1553" name="Group 1553"/>
          <p:cNvGrpSpPr/>
          <p:nvPr/>
        </p:nvGrpSpPr>
        <p:grpSpPr>
          <a:xfrm>
            <a:off x="7627965" y="1271517"/>
            <a:ext cx="4467642" cy="1017017"/>
            <a:chOff x="0" y="0"/>
            <a:chExt cx="4467640" cy="1017015"/>
          </a:xfrm>
        </p:grpSpPr>
        <p:sp>
          <p:nvSpPr>
            <p:cNvPr id="1551" name="Shape 1551"/>
            <p:cNvSpPr/>
            <p:nvPr/>
          </p:nvSpPr>
          <p:spPr>
            <a:xfrm>
              <a:off x="0" y="0"/>
              <a:ext cx="4467641" cy="1017016"/>
            </a:xfrm>
            <a:prstGeom prst="roundRect">
              <a:avLst>
                <a:gd name="adj" fmla="val 11719"/>
              </a:avLst>
            </a:prstGeom>
            <a:noFill/>
            <a:ln w="12700" cap="flat">
              <a:solidFill>
                <a:srgbClr val="000000"/>
              </a:solidFill>
              <a:prstDash val="solid"/>
              <a:bevel/>
            </a:ln>
            <a:effectLst/>
          </p:spPr>
          <p:txBody>
            <a:bodyPr wrap="square" lIns="65023" tIns="65023" rIns="65023" bIns="65023" numCol="1" anchor="ctr">
              <a:noAutofit/>
            </a:bodyPr>
            <a:lstStyle/>
            <a:p>
              <a:pPr lvl="0" defTabSz="457200">
                <a:defRPr sz="2400">
                  <a:latin typeface="Arial"/>
                  <a:ea typeface="Arial"/>
                  <a:cs typeface="Arial"/>
                  <a:sym typeface="Arial"/>
                </a:defRPr>
              </a:pPr>
              <a:endParaRPr/>
            </a:p>
          </p:txBody>
        </p:sp>
        <p:sp>
          <p:nvSpPr>
            <p:cNvPr id="1552" name="Shape 1552"/>
            <p:cNvSpPr/>
            <p:nvPr/>
          </p:nvSpPr>
          <p:spPr>
            <a:xfrm>
              <a:off x="49646" y="92869"/>
              <a:ext cx="4368349" cy="8312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457200">
                <a:defRPr sz="2400">
                  <a:latin typeface="Arial"/>
                  <a:ea typeface="Arial"/>
                  <a:cs typeface="Arial"/>
                  <a:sym typeface="Arial"/>
                </a:defRPr>
              </a:lvl1pPr>
            </a:lstStyle>
            <a:p>
              <a:pPr lvl="0">
                <a:defRPr sz="1800"/>
              </a:pPr>
              <a:r>
                <a:rPr sz="2400"/>
                <a:t>“LHC leaves out holes in MSSM parameter space”</a:t>
              </a:r>
            </a:p>
          </p:txBody>
        </p:sp>
      </p:grpSp>
      <p:sp>
        <p:nvSpPr>
          <p:cNvPr id="1554" name="Shape 1554"/>
          <p:cNvSpPr/>
          <p:nvPr/>
        </p:nvSpPr>
        <p:spPr>
          <a:xfrm>
            <a:off x="6254355" y="2931280"/>
            <a:ext cx="743010" cy="61122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sz="3400" b="1">
                <a:latin typeface="Arial"/>
                <a:ea typeface="Arial"/>
                <a:cs typeface="Arial"/>
                <a:sym typeface="Arial"/>
              </a:defRPr>
            </a:lvl1pPr>
          </a:lstStyle>
          <a:p>
            <a:pPr lvl="0">
              <a:defRPr sz="1800" b="0"/>
            </a:pPr>
            <a:r>
              <a:rPr sz="3400" b="1"/>
              <a:t>vs.</a:t>
            </a:r>
          </a:p>
        </p:txBody>
      </p:sp>
      <p:grpSp>
        <p:nvGrpSpPr>
          <p:cNvPr id="1557" name="Group 1557"/>
          <p:cNvGrpSpPr/>
          <p:nvPr/>
        </p:nvGrpSpPr>
        <p:grpSpPr>
          <a:xfrm>
            <a:off x="991001" y="2751068"/>
            <a:ext cx="4498689" cy="1017016"/>
            <a:chOff x="0" y="0"/>
            <a:chExt cx="4498688" cy="1017015"/>
          </a:xfrm>
        </p:grpSpPr>
        <p:sp>
          <p:nvSpPr>
            <p:cNvPr id="1555" name="Shape 1555"/>
            <p:cNvSpPr/>
            <p:nvPr/>
          </p:nvSpPr>
          <p:spPr>
            <a:xfrm>
              <a:off x="0" y="0"/>
              <a:ext cx="4498689" cy="1017016"/>
            </a:xfrm>
            <a:prstGeom prst="roundRect">
              <a:avLst>
                <a:gd name="adj" fmla="val 11719"/>
              </a:avLst>
            </a:prstGeom>
            <a:noFill/>
            <a:ln w="12700" cap="flat">
              <a:solidFill>
                <a:srgbClr val="000000"/>
              </a:solidFill>
              <a:prstDash val="solid"/>
              <a:bevel/>
            </a:ln>
            <a:effectLst/>
          </p:spPr>
          <p:txBody>
            <a:bodyPr wrap="square" lIns="65023" tIns="65023" rIns="65023" bIns="65023" numCol="1" anchor="ctr">
              <a:noAutofit/>
            </a:bodyPr>
            <a:lstStyle/>
            <a:p>
              <a:pPr lvl="0" defTabSz="457200">
                <a:defRPr sz="2400">
                  <a:latin typeface="Arial"/>
                  <a:ea typeface="Arial"/>
                  <a:cs typeface="Arial"/>
                  <a:sym typeface="Arial"/>
                </a:defRPr>
              </a:pPr>
              <a:endParaRPr/>
            </a:p>
          </p:txBody>
        </p:sp>
        <p:sp>
          <p:nvSpPr>
            <p:cNvPr id="1556" name="Shape 1556"/>
            <p:cNvSpPr/>
            <p:nvPr/>
          </p:nvSpPr>
          <p:spPr>
            <a:xfrm>
              <a:off x="49646" y="92869"/>
              <a:ext cx="4399396" cy="8312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457200">
                <a:defRPr sz="2400">
                  <a:latin typeface="Arial"/>
                  <a:ea typeface="Arial"/>
                  <a:cs typeface="Arial"/>
                  <a:sym typeface="Arial"/>
                </a:defRPr>
              </a:lvl1pPr>
            </a:lstStyle>
            <a:p>
              <a:pPr lvl="0">
                <a:defRPr sz="1800"/>
              </a:pPr>
              <a:r>
                <a:rPr sz="2400"/>
                <a:t>“ILC can set model-indep. limits on SUSY particles”</a:t>
              </a:r>
            </a:p>
          </p:txBody>
        </p:sp>
      </p:grpSp>
      <p:grpSp>
        <p:nvGrpSpPr>
          <p:cNvPr id="1560" name="Group 1560"/>
          <p:cNvGrpSpPr/>
          <p:nvPr/>
        </p:nvGrpSpPr>
        <p:grpSpPr>
          <a:xfrm>
            <a:off x="7627963" y="2751068"/>
            <a:ext cx="4467644" cy="1017016"/>
            <a:chOff x="0" y="0"/>
            <a:chExt cx="4467642" cy="1017015"/>
          </a:xfrm>
        </p:grpSpPr>
        <p:sp>
          <p:nvSpPr>
            <p:cNvPr id="1558" name="Shape 1558"/>
            <p:cNvSpPr/>
            <p:nvPr/>
          </p:nvSpPr>
          <p:spPr>
            <a:xfrm>
              <a:off x="0" y="0"/>
              <a:ext cx="4467643" cy="1017016"/>
            </a:xfrm>
            <a:prstGeom prst="roundRect">
              <a:avLst>
                <a:gd name="adj" fmla="val 11719"/>
              </a:avLst>
            </a:prstGeom>
            <a:noFill/>
            <a:ln w="12700" cap="flat">
              <a:solidFill>
                <a:srgbClr val="000000"/>
              </a:solidFill>
              <a:prstDash val="solid"/>
              <a:bevel/>
            </a:ln>
            <a:effectLst/>
          </p:spPr>
          <p:txBody>
            <a:bodyPr wrap="square" lIns="65023" tIns="65023" rIns="65023" bIns="65023" numCol="1" anchor="ctr">
              <a:noAutofit/>
            </a:bodyPr>
            <a:lstStyle/>
            <a:p>
              <a:pPr lvl="0" defTabSz="457200">
                <a:defRPr sz="2400">
                  <a:latin typeface="Arial"/>
                  <a:ea typeface="Arial"/>
                  <a:cs typeface="Arial"/>
                  <a:sym typeface="Arial"/>
                </a:defRPr>
              </a:pPr>
              <a:endParaRPr/>
            </a:p>
          </p:txBody>
        </p:sp>
        <p:sp>
          <p:nvSpPr>
            <p:cNvPr id="1559" name="Shape 1559"/>
            <p:cNvSpPr/>
            <p:nvPr/>
          </p:nvSpPr>
          <p:spPr>
            <a:xfrm>
              <a:off x="49646" y="92869"/>
              <a:ext cx="4368350" cy="8312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457200">
                <a:defRPr sz="2400">
                  <a:latin typeface="Arial"/>
                  <a:ea typeface="Arial"/>
                  <a:cs typeface="Arial"/>
                  <a:sym typeface="Arial"/>
                </a:defRPr>
              </a:lvl1pPr>
            </a:lstStyle>
            <a:p>
              <a:pPr lvl="0">
                <a:defRPr sz="1800"/>
              </a:pPr>
              <a:r>
                <a:rPr sz="2400"/>
                <a:t>“There is nothing interesting left within the reach of ILC”</a:t>
              </a:r>
            </a:p>
          </p:txBody>
        </p:sp>
      </p:grpSp>
      <p:sp>
        <p:nvSpPr>
          <p:cNvPr id="1561" name="Shape 1561"/>
          <p:cNvSpPr/>
          <p:nvPr/>
        </p:nvSpPr>
        <p:spPr>
          <a:xfrm>
            <a:off x="3473732" y="3994036"/>
            <a:ext cx="6339208" cy="4511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sz="2200">
                <a:latin typeface="Arial"/>
                <a:ea typeface="Arial"/>
                <a:cs typeface="Arial"/>
                <a:sym typeface="Arial"/>
              </a:defRPr>
            </a:lvl1pPr>
          </a:lstStyle>
          <a:p>
            <a:pPr lvl="0">
              <a:defRPr sz="1800"/>
            </a:pPr>
            <a:r>
              <a:rPr sz="2200"/>
              <a:t>These statements are all true to a certain extent…</a:t>
            </a:r>
          </a:p>
        </p:txBody>
      </p:sp>
      <p:sp>
        <p:nvSpPr>
          <p:cNvPr id="1562" name="Shape 1562"/>
          <p:cNvSpPr/>
          <p:nvPr/>
        </p:nvSpPr>
        <p:spPr>
          <a:xfrm>
            <a:off x="1942177" y="6558922"/>
            <a:ext cx="9402304" cy="8312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defTabSz="457200">
              <a:defRPr sz="1800"/>
            </a:pPr>
            <a:r>
              <a:rPr sz="2400">
                <a:latin typeface="Arial"/>
                <a:ea typeface="Arial"/>
                <a:cs typeface="Arial"/>
                <a:sym typeface="Arial"/>
              </a:rPr>
              <a:t>An example of connecting the </a:t>
            </a:r>
            <a:r>
              <a:rPr sz="2400">
                <a:solidFill>
                  <a:srgbClr val="0000FF"/>
                </a:solidFill>
                <a:latin typeface="Arial"/>
                <a:ea typeface="Arial"/>
                <a:cs typeface="Arial"/>
                <a:sym typeface="Arial"/>
              </a:rPr>
              <a:t>“high mass reach of LHC”</a:t>
            </a:r>
            <a:r>
              <a:rPr sz="2400">
                <a:latin typeface="Arial"/>
                <a:ea typeface="Arial"/>
                <a:cs typeface="Arial"/>
                <a:sym typeface="Arial"/>
              </a:rPr>
              <a:t> with </a:t>
            </a:r>
            <a:r>
              <a:rPr sz="2400">
                <a:solidFill>
                  <a:srgbClr val="FF0000"/>
                </a:solidFill>
                <a:latin typeface="Arial"/>
                <a:ea typeface="Arial"/>
                <a:cs typeface="Arial"/>
                <a:sym typeface="Arial"/>
              </a:rPr>
              <a:t>“model-independent reach of ILC”</a:t>
            </a:r>
            <a:r>
              <a:rPr sz="2400">
                <a:latin typeface="Arial"/>
                <a:ea typeface="Arial"/>
                <a:cs typeface="Arial"/>
                <a:sym typeface="Arial"/>
              </a:rPr>
              <a:t>:</a:t>
            </a:r>
          </a:p>
        </p:txBody>
      </p:sp>
      <p:sp>
        <p:nvSpPr>
          <p:cNvPr id="1563" name="Shape 1563"/>
          <p:cNvSpPr/>
          <p:nvPr/>
        </p:nvSpPr>
        <p:spPr>
          <a:xfrm>
            <a:off x="677189" y="4497451"/>
            <a:ext cx="11932281" cy="110652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sz="3400">
                <a:latin typeface="Arial"/>
                <a:ea typeface="Arial"/>
                <a:cs typeface="Arial"/>
                <a:sym typeface="Arial"/>
              </a:rPr>
              <a:t>The Big Picture:</a:t>
            </a:r>
          </a:p>
          <a:p>
            <a:pPr lvl="0" defTabSz="457200">
              <a:defRPr sz="1800"/>
            </a:pPr>
            <a:r>
              <a:rPr sz="3400" b="1" i="1">
                <a:latin typeface="Arial"/>
                <a:ea typeface="Arial"/>
                <a:cs typeface="Arial"/>
                <a:sym typeface="Arial"/>
              </a:rPr>
              <a:t>SUSY is only complete with SUSY breaking implemented!</a:t>
            </a:r>
          </a:p>
        </p:txBody>
      </p:sp>
      <p:sp>
        <p:nvSpPr>
          <p:cNvPr id="1564" name="Shape 1564"/>
          <p:cNvSpPr/>
          <p:nvPr/>
        </p:nvSpPr>
        <p:spPr>
          <a:xfrm>
            <a:off x="1793648" y="8554541"/>
            <a:ext cx="9417504" cy="8312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457200">
              <a:defRPr sz="2400">
                <a:latin typeface="Arial"/>
                <a:ea typeface="Arial"/>
                <a:cs typeface="Arial"/>
                <a:sym typeface="Arial"/>
              </a:defRPr>
            </a:lvl1pPr>
          </a:lstStyle>
          <a:p>
            <a:pPr lvl="0">
              <a:defRPr sz="1800"/>
            </a:pPr>
            <a:r>
              <a:rPr sz="2400"/>
              <a:t>assuming various gaugino mass relations (e.g. GMSB, AMSB) and LSP types (Bino, Wino, Higgsino)</a:t>
            </a:r>
          </a:p>
        </p:txBody>
      </p:sp>
      <p:sp>
        <p:nvSpPr>
          <p:cNvPr id="1565" name="Shape 1565"/>
          <p:cNvSpPr/>
          <p:nvPr/>
        </p:nvSpPr>
        <p:spPr>
          <a:xfrm>
            <a:off x="2892618" y="5855893"/>
            <a:ext cx="7219564"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sz="2200">
                <a:latin typeface="Arial"/>
                <a:ea typeface="Arial"/>
                <a:cs typeface="Arial"/>
                <a:sym typeface="Arial"/>
              </a:defRPr>
            </a:lvl1pPr>
          </a:lstStyle>
          <a:p>
            <a:pPr lvl="0">
              <a:defRPr sz="1800"/>
            </a:pPr>
            <a:r>
              <a:rPr sz="2200"/>
              <a:t>The answer depends on this SUSY breaking mechanism.</a:t>
            </a:r>
          </a:p>
        </p:txBody>
      </p:sp>
    </p:spTree>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 name="frontview-23-hr2.png"/>
          <p:cNvPicPr/>
          <p:nvPr/>
        </p:nvPicPr>
        <p:blipFill>
          <a:blip r:embed="rId2">
            <a:extLst/>
          </a:blip>
          <a:stretch>
            <a:fillRect/>
          </a:stretch>
        </p:blipFill>
        <p:spPr>
          <a:xfrm>
            <a:off x="1433794" y="0"/>
            <a:ext cx="10137211" cy="9753601"/>
          </a:xfrm>
          <a:prstGeom prst="rect">
            <a:avLst/>
          </a:prstGeom>
          <a:ln w="12700">
            <a:miter lim="400000"/>
          </a:ln>
        </p:spPr>
      </p:pic>
      <p:sp>
        <p:nvSpPr>
          <p:cNvPr id="766" name="Shape 766"/>
          <p:cNvSpPr/>
          <p:nvPr/>
        </p:nvSpPr>
        <p:spPr>
          <a:xfrm>
            <a:off x="1886106" y="416179"/>
            <a:ext cx="911684" cy="635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40639" defTabSz="914400">
              <a:buClr>
                <a:srgbClr val="000000"/>
              </a:buClr>
              <a:buFont typeface="Helvetica Neue"/>
              <a:defRPr sz="4000" b="1" i="1">
                <a:solidFill>
                  <a:srgbClr val="FFFFFF"/>
                </a:solidFill>
                <a:uFill>
                  <a:solidFill/>
                </a:uFill>
                <a:latin typeface="Helvetica Neue"/>
                <a:ea typeface="Helvetica Neue"/>
                <a:cs typeface="Helvetica Neue"/>
                <a:sym typeface="Helvetica Neue"/>
              </a:defRPr>
            </a:lvl1pPr>
          </a:lstStyle>
          <a:p>
            <a:pPr lvl="0">
              <a:defRPr sz="1800" b="0" i="0">
                <a:solidFill>
                  <a:srgbClr val="000000"/>
                </a:solidFill>
                <a:uFillTx/>
              </a:defRPr>
            </a:pPr>
            <a:r>
              <a:rPr sz="4000" b="1" i="1">
                <a:solidFill>
                  <a:srgbClr val="FFFFFF"/>
                </a:solidFill>
                <a:uFill>
                  <a:solidFill/>
                </a:uFill>
              </a:rPr>
              <a:t>ILD</a:t>
            </a:r>
          </a:p>
        </p:txBody>
      </p:sp>
      <p:sp>
        <p:nvSpPr>
          <p:cNvPr id="767" name="Shape 767"/>
          <p:cNvSpPr/>
          <p:nvPr/>
        </p:nvSpPr>
        <p:spPr>
          <a:xfrm>
            <a:off x="7899248" y="1063634"/>
            <a:ext cx="761858"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buClr>
                <a:srgbClr val="000000"/>
              </a:buClr>
              <a:buFont typeface="Arial"/>
              <a:defRPr sz="1800" b="1" i="1">
                <a:solidFill>
                  <a:srgbClr val="FFFB00"/>
                </a:solidFill>
                <a:uFill>
                  <a:solidFill/>
                </a:uFill>
                <a:latin typeface="Arial"/>
                <a:ea typeface="Arial"/>
                <a:cs typeface="Arial"/>
                <a:sym typeface="Arial"/>
              </a:defRPr>
            </a:lvl1pPr>
          </a:lstStyle>
          <a:p>
            <a:pPr lvl="0">
              <a:defRPr b="0" i="0">
                <a:solidFill>
                  <a:srgbClr val="000000"/>
                </a:solidFill>
                <a:uFillTx/>
              </a:defRPr>
            </a:pPr>
            <a:r>
              <a:rPr b="1" i="1">
                <a:solidFill>
                  <a:srgbClr val="FFFB00"/>
                </a:solidFill>
                <a:uFill>
                  <a:solidFill/>
                </a:uFill>
              </a:rPr>
              <a:t>HCAL</a:t>
            </a:r>
          </a:p>
        </p:txBody>
      </p:sp>
      <p:sp>
        <p:nvSpPr>
          <p:cNvPr id="768" name="Shape 768"/>
          <p:cNvSpPr/>
          <p:nvPr/>
        </p:nvSpPr>
        <p:spPr>
          <a:xfrm>
            <a:off x="7149180" y="2179329"/>
            <a:ext cx="761858"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buClr>
                <a:srgbClr val="000000"/>
              </a:buClr>
              <a:buFont typeface="Arial"/>
              <a:defRPr sz="1800" b="1" i="1">
                <a:solidFill>
                  <a:srgbClr val="FFFB00"/>
                </a:solidFill>
                <a:uFill>
                  <a:solidFill/>
                </a:uFill>
                <a:latin typeface="Arial"/>
                <a:ea typeface="Arial"/>
                <a:cs typeface="Arial"/>
                <a:sym typeface="Arial"/>
              </a:defRPr>
            </a:lvl1pPr>
          </a:lstStyle>
          <a:p>
            <a:pPr lvl="0">
              <a:defRPr b="0" i="0">
                <a:solidFill>
                  <a:srgbClr val="000000"/>
                </a:solidFill>
                <a:uFillTx/>
              </a:defRPr>
            </a:pPr>
            <a:r>
              <a:rPr b="1" i="1">
                <a:solidFill>
                  <a:srgbClr val="FFFB00"/>
                </a:solidFill>
                <a:uFill>
                  <a:solidFill/>
                </a:uFill>
              </a:rPr>
              <a:t>ECAL</a:t>
            </a:r>
          </a:p>
        </p:txBody>
      </p:sp>
      <p:sp>
        <p:nvSpPr>
          <p:cNvPr id="769" name="Shape 769"/>
          <p:cNvSpPr/>
          <p:nvPr/>
        </p:nvSpPr>
        <p:spPr>
          <a:xfrm>
            <a:off x="5155269" y="3486385"/>
            <a:ext cx="761858"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buClr>
                <a:srgbClr val="000000"/>
              </a:buClr>
              <a:buFont typeface="Arial"/>
              <a:defRPr sz="1800" b="1" i="1">
                <a:solidFill>
                  <a:srgbClr val="FFFB00"/>
                </a:solidFill>
                <a:uFill>
                  <a:solidFill/>
                </a:uFill>
                <a:latin typeface="Arial"/>
                <a:ea typeface="Arial"/>
                <a:cs typeface="Arial"/>
                <a:sym typeface="Arial"/>
              </a:defRPr>
            </a:lvl1pPr>
          </a:lstStyle>
          <a:p>
            <a:pPr lvl="0">
              <a:defRPr b="0" i="0">
                <a:solidFill>
                  <a:srgbClr val="000000"/>
                </a:solidFill>
                <a:uFillTx/>
              </a:defRPr>
            </a:pPr>
            <a:r>
              <a:rPr b="1" i="1">
                <a:solidFill>
                  <a:srgbClr val="FFFB00"/>
                </a:solidFill>
                <a:uFill>
                  <a:solidFill/>
                </a:uFill>
              </a:rPr>
              <a:t>TPC</a:t>
            </a:r>
          </a:p>
        </p:txBody>
      </p:sp>
      <p:sp>
        <p:nvSpPr>
          <p:cNvPr id="770" name="Shape 770"/>
          <p:cNvSpPr/>
          <p:nvPr/>
        </p:nvSpPr>
        <p:spPr>
          <a:xfrm>
            <a:off x="9268944" y="9274462"/>
            <a:ext cx="1885414"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buClr>
                <a:srgbClr val="000000"/>
              </a:buClr>
              <a:buFont typeface="Arial"/>
              <a:defRPr sz="1800" b="1" i="1">
                <a:solidFill>
                  <a:srgbClr val="FFFFFF"/>
                </a:solidFill>
                <a:uFill>
                  <a:solidFill/>
                </a:uFill>
                <a:latin typeface="Arial"/>
                <a:ea typeface="Arial"/>
                <a:cs typeface="Arial"/>
                <a:sym typeface="Arial"/>
              </a:defRPr>
            </a:lvl1pPr>
          </a:lstStyle>
          <a:p>
            <a:pPr lvl="0">
              <a:defRPr b="0" i="0">
                <a:solidFill>
                  <a:srgbClr val="000000"/>
                </a:solidFill>
                <a:uFillTx/>
              </a:defRPr>
            </a:pPr>
            <a:r>
              <a:rPr b="1" i="1">
                <a:solidFill>
                  <a:srgbClr val="FFFFFF"/>
                </a:solidFill>
                <a:uFill>
                  <a:solidFill/>
                </a:uFill>
              </a:rPr>
              <a:t>tth @ 500 GeV</a:t>
            </a:r>
          </a:p>
        </p:txBody>
      </p:sp>
    </p:spTree>
  </p:cSld>
  <p:clrMapOvr>
    <a:masterClrMapping/>
  </p:clrMapOvr>
  <p:transition xmlns:p14="http://schemas.microsoft.com/office/powerpoint/2010/mai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7" name="Shape 1567"/>
          <p:cNvSpPr/>
          <p:nvPr/>
        </p:nvSpPr>
        <p:spPr>
          <a:xfrm>
            <a:off x="2952608" y="3150567"/>
            <a:ext cx="8807082" cy="1"/>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568" name="Shape 1568"/>
          <p:cNvSpPr>
            <a:spLocks noGrp="1"/>
          </p:cNvSpPr>
          <p:nvPr>
            <p:ph type="title"/>
          </p:nvPr>
        </p:nvSpPr>
        <p:spPr>
          <a:xfrm>
            <a:off x="-1" y="1"/>
            <a:ext cx="13004801" cy="800907"/>
          </a:xfrm>
          <a:prstGeom prst="rect">
            <a:avLst/>
          </a:prstGeom>
        </p:spPr>
        <p:txBody>
          <a:bodyPr>
            <a:normAutofit fontScale="90000"/>
          </a:bodyPr>
          <a:lstStyle>
            <a:lvl1pPr defTabSz="425195">
              <a:defRPr sz="4650"/>
            </a:lvl1pPr>
          </a:lstStyle>
          <a:p>
            <a:pPr lvl="0">
              <a:defRPr sz="1800" b="0">
                <a:solidFill>
                  <a:srgbClr val="000000"/>
                </a:solidFill>
              </a:defRPr>
            </a:pPr>
            <a:r>
              <a:rPr sz="4650" b="1">
                <a:solidFill>
                  <a:srgbClr val="000090"/>
                </a:solidFill>
              </a:rPr>
              <a:t>Sensitivity to SUSY</a:t>
            </a:r>
          </a:p>
        </p:txBody>
      </p:sp>
      <p:sp>
        <p:nvSpPr>
          <p:cNvPr id="1569" name="Shape 1569"/>
          <p:cNvSpPr/>
          <p:nvPr/>
        </p:nvSpPr>
        <p:spPr>
          <a:xfrm>
            <a:off x="2921319" y="7902501"/>
            <a:ext cx="8807083" cy="1"/>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570" name="Shape 1570"/>
          <p:cNvSpPr/>
          <p:nvPr/>
        </p:nvSpPr>
        <p:spPr>
          <a:xfrm>
            <a:off x="4601649" y="7792347"/>
            <a:ext cx="1" cy="110155"/>
          </a:xfrm>
          <a:prstGeom prst="line">
            <a:avLst/>
          </a:prstGeom>
          <a:ln w="25400">
            <a:solidFill/>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571" name="Shape 1571"/>
          <p:cNvSpPr/>
          <p:nvPr/>
        </p:nvSpPr>
        <p:spPr>
          <a:xfrm>
            <a:off x="6350027" y="7792347"/>
            <a:ext cx="1" cy="110155"/>
          </a:xfrm>
          <a:prstGeom prst="line">
            <a:avLst/>
          </a:prstGeom>
          <a:ln w="25400">
            <a:solidFill/>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572" name="Shape 1572"/>
          <p:cNvSpPr/>
          <p:nvPr/>
        </p:nvSpPr>
        <p:spPr>
          <a:xfrm>
            <a:off x="8098405" y="7792347"/>
            <a:ext cx="1" cy="110155"/>
          </a:xfrm>
          <a:prstGeom prst="line">
            <a:avLst/>
          </a:prstGeom>
          <a:ln w="25400">
            <a:solidFill/>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573" name="Shape 1573"/>
          <p:cNvSpPr/>
          <p:nvPr/>
        </p:nvSpPr>
        <p:spPr>
          <a:xfrm>
            <a:off x="9846782" y="7792347"/>
            <a:ext cx="1" cy="110155"/>
          </a:xfrm>
          <a:prstGeom prst="line">
            <a:avLst/>
          </a:prstGeom>
          <a:ln w="25400">
            <a:solidFill/>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574" name="Shape 1574"/>
          <p:cNvSpPr/>
          <p:nvPr/>
        </p:nvSpPr>
        <p:spPr>
          <a:xfrm>
            <a:off x="2806941" y="7911071"/>
            <a:ext cx="312265"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r" defTabSz="457200">
              <a:defRPr sz="2400">
                <a:latin typeface="Arial"/>
                <a:ea typeface="Arial"/>
                <a:cs typeface="Arial"/>
                <a:sym typeface="Arial"/>
              </a:defRPr>
            </a:lvl1pPr>
          </a:lstStyle>
          <a:p>
            <a:pPr lvl="0">
              <a:defRPr sz="1800"/>
            </a:pPr>
            <a:r>
              <a:rPr sz="2400"/>
              <a:t>0</a:t>
            </a:r>
          </a:p>
        </p:txBody>
      </p:sp>
      <p:sp>
        <p:nvSpPr>
          <p:cNvPr id="1575" name="Shape 1575"/>
          <p:cNvSpPr/>
          <p:nvPr/>
        </p:nvSpPr>
        <p:spPr>
          <a:xfrm>
            <a:off x="4514925" y="7911071"/>
            <a:ext cx="312264"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r" defTabSz="457200">
              <a:defRPr sz="2400">
                <a:latin typeface="Arial"/>
                <a:ea typeface="Arial"/>
                <a:cs typeface="Arial"/>
                <a:sym typeface="Arial"/>
              </a:defRPr>
            </a:lvl1pPr>
          </a:lstStyle>
          <a:p>
            <a:pPr lvl="0">
              <a:defRPr sz="1800"/>
            </a:pPr>
            <a:r>
              <a:rPr sz="2400"/>
              <a:t>1</a:t>
            </a:r>
          </a:p>
        </p:txBody>
      </p:sp>
      <p:sp>
        <p:nvSpPr>
          <p:cNvPr id="1576" name="Shape 1576"/>
          <p:cNvSpPr/>
          <p:nvPr/>
        </p:nvSpPr>
        <p:spPr>
          <a:xfrm>
            <a:off x="6242542" y="7911071"/>
            <a:ext cx="312265"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r" defTabSz="457200">
              <a:defRPr sz="2400">
                <a:latin typeface="Arial"/>
                <a:ea typeface="Arial"/>
                <a:cs typeface="Arial"/>
                <a:sym typeface="Arial"/>
              </a:defRPr>
            </a:lvl1pPr>
          </a:lstStyle>
          <a:p>
            <a:pPr lvl="0">
              <a:defRPr sz="1800"/>
            </a:pPr>
            <a:r>
              <a:rPr sz="2400"/>
              <a:t>2</a:t>
            </a:r>
          </a:p>
        </p:txBody>
      </p:sp>
      <p:sp>
        <p:nvSpPr>
          <p:cNvPr id="1577" name="Shape 1577"/>
          <p:cNvSpPr/>
          <p:nvPr/>
        </p:nvSpPr>
        <p:spPr>
          <a:xfrm>
            <a:off x="8009428" y="7911071"/>
            <a:ext cx="312264"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r" defTabSz="457200">
              <a:defRPr sz="2400">
                <a:latin typeface="Arial"/>
                <a:ea typeface="Arial"/>
                <a:cs typeface="Arial"/>
                <a:sym typeface="Arial"/>
              </a:defRPr>
            </a:lvl1pPr>
          </a:lstStyle>
          <a:p>
            <a:pPr lvl="0">
              <a:defRPr sz="1800"/>
            </a:pPr>
            <a:r>
              <a:rPr sz="2400"/>
              <a:t>3</a:t>
            </a:r>
          </a:p>
        </p:txBody>
      </p:sp>
      <p:sp>
        <p:nvSpPr>
          <p:cNvPr id="1578" name="Shape 1578"/>
          <p:cNvSpPr/>
          <p:nvPr/>
        </p:nvSpPr>
        <p:spPr>
          <a:xfrm>
            <a:off x="4995212" y="8329081"/>
            <a:ext cx="4706026" cy="669135"/>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r" defTabSz="457200">
              <a:defRPr sz="1800"/>
            </a:pPr>
            <a:r>
              <a:rPr sz="3400">
                <a:latin typeface="Arial"/>
                <a:ea typeface="Arial"/>
                <a:cs typeface="Arial"/>
                <a:sym typeface="Arial"/>
              </a:rPr>
              <a:t>M</a:t>
            </a:r>
            <a:r>
              <a:rPr sz="3400" baseline="-19411">
                <a:latin typeface="Arial"/>
                <a:ea typeface="Arial"/>
                <a:cs typeface="Arial"/>
                <a:sym typeface="Arial"/>
              </a:rPr>
              <a:t>3</a:t>
            </a:r>
            <a:r>
              <a:rPr sz="3400">
                <a:latin typeface="Arial"/>
                <a:ea typeface="Arial"/>
                <a:cs typeface="Arial"/>
                <a:sym typeface="Arial"/>
              </a:rPr>
              <a:t> (TeV) ~ Gluino mass</a:t>
            </a:r>
          </a:p>
        </p:txBody>
      </p:sp>
      <p:sp>
        <p:nvSpPr>
          <p:cNvPr id="1579" name="Shape 1579"/>
          <p:cNvSpPr/>
          <p:nvPr/>
        </p:nvSpPr>
        <p:spPr>
          <a:xfrm>
            <a:off x="507144" y="3646259"/>
            <a:ext cx="1457075" cy="123993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lvl="0" algn="l" defTabSz="457200">
              <a:lnSpc>
                <a:spcPct val="120000"/>
              </a:lnSpc>
              <a:defRPr sz="1800"/>
            </a:pPr>
            <a:r>
              <a:rPr sz="2200" b="1">
                <a:latin typeface="Arial"/>
                <a:ea typeface="Arial"/>
                <a:cs typeface="Arial"/>
                <a:sym typeface="Arial"/>
              </a:rPr>
              <a:t>Bino LSP</a:t>
            </a:r>
          </a:p>
          <a:p>
            <a:pPr lvl="0" algn="l" defTabSz="457200">
              <a:lnSpc>
                <a:spcPct val="120000"/>
              </a:lnSpc>
              <a:defRPr sz="1800"/>
            </a:pPr>
            <a:r>
              <a:rPr sz="2200">
                <a:latin typeface="Arial"/>
                <a:ea typeface="Arial"/>
                <a:cs typeface="Arial"/>
                <a:sym typeface="Arial"/>
              </a:rPr>
              <a:t>(Gravity </a:t>
            </a:r>
          </a:p>
          <a:p>
            <a:pPr lvl="0" algn="l" defTabSz="457200">
              <a:lnSpc>
                <a:spcPct val="120000"/>
              </a:lnSpc>
              <a:defRPr sz="1800"/>
            </a:pPr>
            <a:r>
              <a:rPr sz="2200">
                <a:latin typeface="Arial"/>
                <a:ea typeface="Arial"/>
                <a:cs typeface="Arial"/>
                <a:sym typeface="Arial"/>
              </a:rPr>
              <a:t>mediation)</a:t>
            </a:r>
          </a:p>
        </p:txBody>
      </p:sp>
      <p:sp>
        <p:nvSpPr>
          <p:cNvPr id="1580" name="Shape 1580"/>
          <p:cNvSpPr/>
          <p:nvPr/>
        </p:nvSpPr>
        <p:spPr>
          <a:xfrm flipV="1">
            <a:off x="2926083" y="3150568"/>
            <a:ext cx="1" cy="4751938"/>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581" name="Shape 1581"/>
          <p:cNvSpPr/>
          <p:nvPr/>
        </p:nvSpPr>
        <p:spPr>
          <a:xfrm>
            <a:off x="2952608" y="4011333"/>
            <a:ext cx="2445784" cy="295466"/>
          </a:xfrm>
          <a:prstGeom prst="rect">
            <a:avLst/>
          </a:prstGeom>
          <a:solidFill>
            <a:srgbClr val="FF0000"/>
          </a:solidFill>
          <a:ln w="12700">
            <a:miter lim="400000"/>
          </a:ln>
        </p:spPr>
        <p:txBody>
          <a:bodyPr lIns="65023" tIns="65023" rIns="65023" bIns="65023" anchor="ctr"/>
          <a:lstStyle/>
          <a:p>
            <a:pPr lvl="0" defTabSz="457200">
              <a:defRPr sz="2400">
                <a:latin typeface="Arial"/>
                <a:ea typeface="Arial"/>
                <a:cs typeface="Arial"/>
                <a:sym typeface="Arial"/>
              </a:defRPr>
            </a:pPr>
            <a:endParaRPr/>
          </a:p>
        </p:txBody>
      </p:sp>
      <p:sp>
        <p:nvSpPr>
          <p:cNvPr id="1582" name="Shape 1582"/>
          <p:cNvSpPr/>
          <p:nvPr/>
        </p:nvSpPr>
        <p:spPr>
          <a:xfrm>
            <a:off x="2952608" y="4306799"/>
            <a:ext cx="4876801" cy="295466"/>
          </a:xfrm>
          <a:prstGeom prst="rect">
            <a:avLst/>
          </a:prstGeom>
          <a:solidFill>
            <a:srgbClr val="FFCC66"/>
          </a:solidFill>
          <a:ln w="12700">
            <a:miter lim="400000"/>
          </a:ln>
        </p:spPr>
        <p:txBody>
          <a:bodyPr lIns="65023" tIns="65023" rIns="65023" bIns="65023" anchor="ctr"/>
          <a:lstStyle/>
          <a:p>
            <a:pPr lvl="0" defTabSz="457200">
              <a:defRPr sz="2400">
                <a:latin typeface="Arial"/>
                <a:ea typeface="Arial"/>
                <a:cs typeface="Arial"/>
                <a:sym typeface="Arial"/>
              </a:defRPr>
            </a:pPr>
            <a:endParaRPr/>
          </a:p>
        </p:txBody>
      </p:sp>
      <p:sp>
        <p:nvSpPr>
          <p:cNvPr id="1583" name="Shape 1583"/>
          <p:cNvSpPr/>
          <p:nvPr/>
        </p:nvSpPr>
        <p:spPr>
          <a:xfrm>
            <a:off x="507144" y="5152301"/>
            <a:ext cx="1516556" cy="123993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lvl="0" algn="l" defTabSz="457200">
              <a:lnSpc>
                <a:spcPct val="120000"/>
              </a:lnSpc>
              <a:defRPr sz="1800"/>
            </a:pPr>
            <a:r>
              <a:rPr sz="2200" b="1">
                <a:latin typeface="Arial"/>
                <a:ea typeface="Arial"/>
                <a:cs typeface="Arial"/>
                <a:sym typeface="Arial"/>
              </a:rPr>
              <a:t>Wino LSP</a:t>
            </a:r>
          </a:p>
          <a:p>
            <a:pPr lvl="0" algn="l" defTabSz="457200">
              <a:lnSpc>
                <a:spcPct val="120000"/>
              </a:lnSpc>
              <a:defRPr sz="1800"/>
            </a:pPr>
            <a:r>
              <a:rPr sz="2200">
                <a:latin typeface="Arial"/>
                <a:ea typeface="Arial"/>
                <a:cs typeface="Arial"/>
                <a:sym typeface="Arial"/>
              </a:rPr>
              <a:t>(Anomaly </a:t>
            </a:r>
          </a:p>
          <a:p>
            <a:pPr lvl="0" algn="l" defTabSz="457200">
              <a:lnSpc>
                <a:spcPct val="120000"/>
              </a:lnSpc>
              <a:defRPr sz="1800"/>
            </a:pPr>
            <a:r>
              <a:rPr sz="2200">
                <a:latin typeface="Arial"/>
                <a:ea typeface="Arial"/>
                <a:cs typeface="Arial"/>
                <a:sym typeface="Arial"/>
              </a:rPr>
              <a:t>mediation)</a:t>
            </a:r>
          </a:p>
        </p:txBody>
      </p:sp>
      <p:sp>
        <p:nvSpPr>
          <p:cNvPr id="1584" name="Shape 1584"/>
          <p:cNvSpPr/>
          <p:nvPr/>
        </p:nvSpPr>
        <p:spPr>
          <a:xfrm>
            <a:off x="2952608" y="5450077"/>
            <a:ext cx="4180170" cy="287694"/>
          </a:xfrm>
          <a:prstGeom prst="rect">
            <a:avLst/>
          </a:prstGeom>
          <a:solidFill>
            <a:srgbClr val="FF0000"/>
          </a:solidFill>
          <a:ln w="12700">
            <a:miter lim="400000"/>
          </a:ln>
        </p:spPr>
        <p:txBody>
          <a:bodyPr lIns="65023" tIns="65023" rIns="65023" bIns="65023" anchor="ctr"/>
          <a:lstStyle/>
          <a:p>
            <a:pPr lvl="0" defTabSz="457200">
              <a:defRPr sz="2400">
                <a:latin typeface="Arial"/>
                <a:ea typeface="Arial"/>
                <a:cs typeface="Arial"/>
                <a:sym typeface="Arial"/>
              </a:defRPr>
            </a:pPr>
            <a:endParaRPr/>
          </a:p>
        </p:txBody>
      </p:sp>
      <p:sp>
        <p:nvSpPr>
          <p:cNvPr id="1585" name="Shape 1585"/>
          <p:cNvSpPr/>
          <p:nvPr/>
        </p:nvSpPr>
        <p:spPr>
          <a:xfrm>
            <a:off x="2952610" y="5737770"/>
            <a:ext cx="8375092" cy="295466"/>
          </a:xfrm>
          <a:prstGeom prst="rect">
            <a:avLst/>
          </a:prstGeom>
          <a:solidFill>
            <a:srgbClr val="FFCC66"/>
          </a:solidFill>
          <a:ln w="12700">
            <a:miter lim="400000"/>
          </a:ln>
        </p:spPr>
        <p:txBody>
          <a:bodyPr lIns="65023" tIns="65023" rIns="65023" bIns="65023" anchor="ctr"/>
          <a:lstStyle/>
          <a:p>
            <a:pPr lvl="0" defTabSz="457200">
              <a:defRPr sz="2400">
                <a:latin typeface="Arial"/>
                <a:ea typeface="Arial"/>
                <a:cs typeface="Arial"/>
                <a:sym typeface="Arial"/>
              </a:defRPr>
            </a:pPr>
            <a:endParaRPr/>
          </a:p>
        </p:txBody>
      </p:sp>
      <p:sp>
        <p:nvSpPr>
          <p:cNvPr id="1586" name="Shape 1586"/>
          <p:cNvSpPr/>
          <p:nvPr/>
        </p:nvSpPr>
        <p:spPr>
          <a:xfrm>
            <a:off x="2952608" y="6825848"/>
            <a:ext cx="8804251" cy="287694"/>
          </a:xfrm>
          <a:prstGeom prst="rect">
            <a:avLst/>
          </a:prstGeom>
          <a:solidFill>
            <a:srgbClr val="FF0000">
              <a:alpha val="50000"/>
            </a:srgbClr>
          </a:solidFill>
          <a:ln w="12700">
            <a:miter lim="400000"/>
          </a:ln>
        </p:spPr>
        <p:txBody>
          <a:bodyPr lIns="65023" tIns="65023" rIns="65023" bIns="65023" anchor="ctr"/>
          <a:lstStyle/>
          <a:p>
            <a:pPr lvl="0" defTabSz="457200">
              <a:defRPr sz="2400">
                <a:latin typeface="Arial"/>
                <a:ea typeface="Arial"/>
                <a:cs typeface="Arial"/>
                <a:sym typeface="Arial"/>
              </a:defRPr>
            </a:pPr>
            <a:endParaRPr/>
          </a:p>
        </p:txBody>
      </p:sp>
      <p:sp>
        <p:nvSpPr>
          <p:cNvPr id="1587" name="Shape 1587"/>
          <p:cNvSpPr/>
          <p:nvPr/>
        </p:nvSpPr>
        <p:spPr>
          <a:xfrm>
            <a:off x="2952608" y="7113541"/>
            <a:ext cx="8804251" cy="295467"/>
          </a:xfrm>
          <a:prstGeom prst="rect">
            <a:avLst/>
          </a:prstGeom>
          <a:solidFill>
            <a:srgbClr val="FFCC66">
              <a:alpha val="50000"/>
            </a:srgbClr>
          </a:solidFill>
          <a:ln w="12700">
            <a:miter lim="400000"/>
          </a:ln>
        </p:spPr>
        <p:txBody>
          <a:bodyPr lIns="65023" tIns="65023" rIns="65023" bIns="65023" anchor="ctr"/>
          <a:lstStyle/>
          <a:p>
            <a:pPr lvl="0" defTabSz="457200">
              <a:defRPr sz="2400">
                <a:latin typeface="Arial"/>
                <a:ea typeface="Arial"/>
                <a:cs typeface="Arial"/>
                <a:sym typeface="Arial"/>
              </a:defRPr>
            </a:pPr>
            <a:endParaRPr/>
          </a:p>
        </p:txBody>
      </p:sp>
      <p:sp>
        <p:nvSpPr>
          <p:cNvPr id="1588" name="Shape 1588"/>
          <p:cNvSpPr/>
          <p:nvPr/>
        </p:nvSpPr>
        <p:spPr>
          <a:xfrm>
            <a:off x="507144" y="6952692"/>
            <a:ext cx="2447248" cy="45110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457200">
              <a:lnSpc>
                <a:spcPct val="120000"/>
              </a:lnSpc>
              <a:defRPr sz="2200" b="1">
                <a:latin typeface="Arial"/>
                <a:ea typeface="Arial"/>
                <a:cs typeface="Arial"/>
                <a:sym typeface="Arial"/>
              </a:defRPr>
            </a:lvl1pPr>
          </a:lstStyle>
          <a:p>
            <a:pPr lvl="0">
              <a:defRPr sz="1800" b="0"/>
            </a:pPr>
            <a:r>
              <a:rPr sz="2200" b="1"/>
              <a:t>Higgsino LSP</a:t>
            </a:r>
          </a:p>
        </p:txBody>
      </p:sp>
      <p:sp>
        <p:nvSpPr>
          <p:cNvPr id="1589" name="Shape 1589"/>
          <p:cNvSpPr/>
          <p:nvPr/>
        </p:nvSpPr>
        <p:spPr>
          <a:xfrm>
            <a:off x="1066773" y="1340939"/>
            <a:ext cx="6300363" cy="15424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2400">
                <a:latin typeface="Arial"/>
                <a:ea typeface="Arial"/>
                <a:cs typeface="Arial"/>
                <a:sym typeface="Arial"/>
              </a:rPr>
              <a:t>Examples of direct SUSY searches</a:t>
            </a:r>
            <a:endParaRPr sz="2400">
              <a:solidFill>
                <a:srgbClr val="0000FF"/>
              </a:solidFill>
              <a:latin typeface="Arial"/>
              <a:ea typeface="Arial"/>
              <a:cs typeface="Arial"/>
              <a:sym typeface="Arial"/>
            </a:endParaRPr>
          </a:p>
          <a:p>
            <a:pPr marL="381000" lvl="0" indent="-381000" algn="l" defTabSz="457200">
              <a:buClr>
                <a:srgbClr val="0000FF"/>
              </a:buClr>
              <a:buSzPct val="100000"/>
              <a:buFont typeface="Arial"/>
              <a:buChar char="•"/>
              <a:defRPr sz="1800"/>
            </a:pPr>
            <a:r>
              <a:rPr sz="2400">
                <a:solidFill>
                  <a:srgbClr val="0000FF"/>
                </a:solidFill>
                <a:latin typeface="Arial"/>
                <a:ea typeface="Arial"/>
                <a:cs typeface="Arial"/>
                <a:sym typeface="Arial"/>
              </a:rPr>
              <a:t>LHC: Gluino search</a:t>
            </a:r>
          </a:p>
          <a:p>
            <a:pPr marL="381000" lvl="0" indent="-381000" algn="l" defTabSz="457200">
              <a:buClr>
                <a:srgbClr val="FF0000"/>
              </a:buClr>
              <a:buSzPct val="100000"/>
              <a:buFont typeface="Arial"/>
              <a:buChar char="•"/>
              <a:defRPr sz="1800"/>
            </a:pPr>
            <a:r>
              <a:rPr sz="2400">
                <a:solidFill>
                  <a:srgbClr val="FF0000"/>
                </a:solidFill>
                <a:latin typeface="Arial"/>
                <a:ea typeface="Arial"/>
                <a:cs typeface="Arial"/>
                <a:sym typeface="Arial"/>
              </a:rPr>
              <a:t>ILC: EWkino (Chargino/Neutralino) search</a:t>
            </a:r>
          </a:p>
          <a:p>
            <a:pPr lvl="0" algn="l" defTabSz="457200">
              <a:defRPr sz="1800"/>
            </a:pPr>
            <a:r>
              <a:rPr sz="2400" b="1">
                <a:solidFill>
                  <a:srgbClr val="000090"/>
                </a:solidFill>
                <a:latin typeface="Arial"/>
                <a:ea typeface="Arial"/>
                <a:cs typeface="Arial"/>
                <a:sym typeface="Arial"/>
              </a:rPr>
              <a:t>Compare using gaugino mass relations</a:t>
            </a:r>
          </a:p>
        </p:txBody>
      </p:sp>
      <p:sp>
        <p:nvSpPr>
          <p:cNvPr id="1590" name="Shape 1590"/>
          <p:cNvSpPr/>
          <p:nvPr/>
        </p:nvSpPr>
        <p:spPr>
          <a:xfrm>
            <a:off x="9007202" y="4443306"/>
            <a:ext cx="2316805" cy="93121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2800" b="1">
                <a:solidFill>
                  <a:srgbClr val="FF0000"/>
                </a:solidFill>
                <a:latin typeface="Arial"/>
                <a:ea typeface="Arial"/>
                <a:cs typeface="Arial"/>
                <a:sym typeface="Arial"/>
              </a:rPr>
              <a:t>ILC 500 GeV</a:t>
            </a:r>
          </a:p>
          <a:p>
            <a:pPr lvl="0" algn="l" defTabSz="457200">
              <a:defRPr sz="1800"/>
            </a:pPr>
            <a:r>
              <a:rPr sz="2800" b="1">
                <a:solidFill>
                  <a:srgbClr val="FFCC66"/>
                </a:solidFill>
                <a:latin typeface="Arial"/>
                <a:ea typeface="Arial"/>
                <a:cs typeface="Arial"/>
                <a:sym typeface="Arial"/>
              </a:rPr>
              <a:t>ILC 1 TeV</a:t>
            </a:r>
          </a:p>
        </p:txBody>
      </p:sp>
      <p:sp>
        <p:nvSpPr>
          <p:cNvPr id="1591" name="Shape 1591"/>
          <p:cNvSpPr/>
          <p:nvPr/>
        </p:nvSpPr>
        <p:spPr>
          <a:xfrm flipH="1">
            <a:off x="5321978" y="3150567"/>
            <a:ext cx="1" cy="4760505"/>
          </a:xfrm>
          <a:prstGeom prst="line">
            <a:avLst/>
          </a:prstGeom>
          <a:ln w="50800">
            <a:solidFill>
              <a:srgbClr val="000090"/>
            </a:solidFill>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592" name="Shape 1592"/>
          <p:cNvSpPr/>
          <p:nvPr/>
        </p:nvSpPr>
        <p:spPr>
          <a:xfrm>
            <a:off x="5362629" y="3131451"/>
            <a:ext cx="4293938" cy="107507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spcBef>
                <a:spcPts val="600"/>
              </a:spcBef>
              <a:defRPr sz="1800"/>
            </a:pPr>
            <a:r>
              <a:rPr>
                <a:solidFill>
                  <a:srgbClr val="000090"/>
                </a:solidFill>
                <a:latin typeface="Arial"/>
                <a:ea typeface="Arial"/>
                <a:cs typeface="Arial"/>
                <a:sym typeface="Arial"/>
              </a:rPr>
              <a:t>LHC 8 TeV (heavy squarks)</a:t>
            </a:r>
          </a:p>
          <a:p>
            <a:pPr lvl="0" algn="l" defTabSz="457200">
              <a:spcBef>
                <a:spcPts val="600"/>
              </a:spcBef>
              <a:defRPr sz="1800"/>
            </a:pPr>
            <a:r>
              <a:rPr>
                <a:solidFill>
                  <a:srgbClr val="0000FF"/>
                </a:solidFill>
                <a:latin typeface="Arial"/>
                <a:ea typeface="Arial"/>
                <a:cs typeface="Arial"/>
                <a:sym typeface="Arial"/>
              </a:rPr>
              <a:t>            LHC 300 fb</a:t>
            </a:r>
            <a:r>
              <a:rPr baseline="30444">
                <a:solidFill>
                  <a:srgbClr val="0000FF"/>
                </a:solidFill>
                <a:latin typeface="Arial"/>
                <a:ea typeface="Arial"/>
                <a:cs typeface="Arial"/>
                <a:sym typeface="Arial"/>
              </a:rPr>
              <a:t>-1</a:t>
            </a:r>
            <a:r>
              <a:rPr>
                <a:solidFill>
                  <a:srgbClr val="0000FF"/>
                </a:solidFill>
                <a:latin typeface="Arial"/>
                <a:ea typeface="Arial"/>
                <a:cs typeface="Arial"/>
                <a:sym typeface="Arial"/>
              </a:rPr>
              <a:t>, √s=14 TeV</a:t>
            </a:r>
          </a:p>
          <a:p>
            <a:pPr lvl="0" algn="l" defTabSz="457200">
              <a:spcBef>
                <a:spcPts val="600"/>
              </a:spcBef>
              <a:defRPr sz="1800"/>
            </a:pPr>
            <a:r>
              <a:rPr>
                <a:solidFill>
                  <a:srgbClr val="66CCFF"/>
                </a:solidFill>
                <a:latin typeface="Arial"/>
                <a:ea typeface="Arial"/>
                <a:cs typeface="Arial"/>
                <a:sym typeface="Arial"/>
              </a:rPr>
              <a:t>                        LHC 3000 fb</a:t>
            </a:r>
            <a:r>
              <a:rPr baseline="30444">
                <a:solidFill>
                  <a:srgbClr val="66CCFF"/>
                </a:solidFill>
                <a:latin typeface="Arial"/>
                <a:ea typeface="Arial"/>
                <a:cs typeface="Arial"/>
                <a:sym typeface="Arial"/>
              </a:rPr>
              <a:t>-1</a:t>
            </a:r>
            <a:r>
              <a:rPr>
                <a:solidFill>
                  <a:srgbClr val="66CCFF"/>
                </a:solidFill>
                <a:latin typeface="Arial"/>
                <a:ea typeface="Arial"/>
                <a:cs typeface="Arial"/>
                <a:sym typeface="Arial"/>
              </a:rPr>
              <a:t>, √s=14 TeV</a:t>
            </a:r>
          </a:p>
        </p:txBody>
      </p:sp>
      <p:sp>
        <p:nvSpPr>
          <p:cNvPr id="1593" name="Shape 1593"/>
          <p:cNvSpPr/>
          <p:nvPr/>
        </p:nvSpPr>
        <p:spPr>
          <a:xfrm>
            <a:off x="9747910" y="7930325"/>
            <a:ext cx="312264"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r" defTabSz="457200">
              <a:defRPr sz="2400">
                <a:latin typeface="Arial"/>
                <a:ea typeface="Arial"/>
                <a:cs typeface="Arial"/>
                <a:sym typeface="Arial"/>
              </a:defRPr>
            </a:lvl1pPr>
          </a:lstStyle>
          <a:p>
            <a:pPr lvl="0">
              <a:defRPr sz="1800"/>
            </a:pPr>
            <a:r>
              <a:rPr sz="2400"/>
              <a:t>4</a:t>
            </a:r>
          </a:p>
        </p:txBody>
      </p:sp>
      <p:sp>
        <p:nvSpPr>
          <p:cNvPr id="1594" name="Shape 1594"/>
          <p:cNvSpPr/>
          <p:nvPr/>
        </p:nvSpPr>
        <p:spPr>
          <a:xfrm>
            <a:off x="11398625" y="7793105"/>
            <a:ext cx="1" cy="110155"/>
          </a:xfrm>
          <a:prstGeom prst="line">
            <a:avLst/>
          </a:prstGeom>
          <a:ln w="25400">
            <a:solidFill/>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595" name="Shape 1595"/>
          <p:cNvSpPr/>
          <p:nvPr/>
        </p:nvSpPr>
        <p:spPr>
          <a:xfrm>
            <a:off x="11298253" y="7930325"/>
            <a:ext cx="312264"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r" defTabSz="457200">
              <a:defRPr sz="2400">
                <a:latin typeface="Arial"/>
                <a:ea typeface="Arial"/>
                <a:cs typeface="Arial"/>
                <a:sym typeface="Arial"/>
              </a:defRPr>
            </a:lvl1pPr>
          </a:lstStyle>
          <a:p>
            <a:pPr lvl="0">
              <a:defRPr sz="1800"/>
            </a:pPr>
            <a:r>
              <a:rPr sz="2400"/>
              <a:t>5</a:t>
            </a:r>
          </a:p>
        </p:txBody>
      </p:sp>
      <p:sp>
        <p:nvSpPr>
          <p:cNvPr id="1596" name="Shape 1596"/>
          <p:cNvSpPr/>
          <p:nvPr/>
        </p:nvSpPr>
        <p:spPr>
          <a:xfrm>
            <a:off x="246571" y="9148027"/>
            <a:ext cx="12511658" cy="42305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a:solidFill>
                  <a:srgbClr val="0433FF"/>
                </a:solidFill>
                <a:latin typeface="Arial"/>
                <a:ea typeface="Arial"/>
                <a:cs typeface="Arial"/>
                <a:sym typeface="Arial"/>
              </a:rPr>
              <a:t>[Assumptions: MSUGRA/GMSB relation M</a:t>
            </a:r>
            <a:r>
              <a:rPr baseline="-20777">
                <a:solidFill>
                  <a:srgbClr val="0433FF"/>
                </a:solidFill>
                <a:latin typeface="Arial"/>
                <a:ea typeface="Arial"/>
                <a:cs typeface="Arial"/>
                <a:sym typeface="Arial"/>
              </a:rPr>
              <a:t>1</a:t>
            </a:r>
            <a:r>
              <a:rPr>
                <a:solidFill>
                  <a:srgbClr val="0433FF"/>
                </a:solidFill>
                <a:latin typeface="Arial"/>
                <a:ea typeface="Arial"/>
                <a:cs typeface="Arial"/>
                <a:sym typeface="Arial"/>
              </a:rPr>
              <a:t> : M</a:t>
            </a:r>
            <a:r>
              <a:rPr baseline="-20777">
                <a:solidFill>
                  <a:srgbClr val="0433FF"/>
                </a:solidFill>
                <a:latin typeface="Arial"/>
                <a:ea typeface="Arial"/>
                <a:cs typeface="Arial"/>
                <a:sym typeface="Arial"/>
              </a:rPr>
              <a:t>2</a:t>
            </a:r>
            <a:r>
              <a:rPr>
                <a:solidFill>
                  <a:srgbClr val="0433FF"/>
                </a:solidFill>
                <a:latin typeface="Arial"/>
                <a:ea typeface="Arial"/>
                <a:cs typeface="Arial"/>
                <a:sym typeface="Arial"/>
              </a:rPr>
              <a:t> : M</a:t>
            </a:r>
            <a:r>
              <a:rPr baseline="-20777">
                <a:solidFill>
                  <a:srgbClr val="0433FF"/>
                </a:solidFill>
                <a:latin typeface="Arial"/>
                <a:ea typeface="Arial"/>
                <a:cs typeface="Arial"/>
                <a:sym typeface="Arial"/>
              </a:rPr>
              <a:t>3</a:t>
            </a:r>
            <a:r>
              <a:rPr>
                <a:solidFill>
                  <a:srgbClr val="0433FF"/>
                </a:solidFill>
                <a:latin typeface="Arial"/>
                <a:ea typeface="Arial"/>
                <a:cs typeface="Arial"/>
                <a:sym typeface="Arial"/>
              </a:rPr>
              <a:t> = 1 : 2 : 6;  AMSB relation M</a:t>
            </a:r>
            <a:r>
              <a:rPr baseline="-20777">
                <a:solidFill>
                  <a:srgbClr val="0433FF"/>
                </a:solidFill>
                <a:latin typeface="Arial"/>
                <a:ea typeface="Arial"/>
                <a:cs typeface="Arial"/>
                <a:sym typeface="Arial"/>
              </a:rPr>
              <a:t>1</a:t>
            </a:r>
            <a:r>
              <a:rPr>
                <a:solidFill>
                  <a:srgbClr val="0433FF"/>
                </a:solidFill>
                <a:latin typeface="Arial"/>
                <a:ea typeface="Arial"/>
                <a:cs typeface="Arial"/>
                <a:sym typeface="Arial"/>
              </a:rPr>
              <a:t> : M</a:t>
            </a:r>
            <a:r>
              <a:rPr baseline="-20777">
                <a:solidFill>
                  <a:srgbClr val="0433FF"/>
                </a:solidFill>
                <a:latin typeface="Arial"/>
                <a:ea typeface="Arial"/>
                <a:cs typeface="Arial"/>
                <a:sym typeface="Arial"/>
              </a:rPr>
              <a:t>2</a:t>
            </a:r>
            <a:r>
              <a:rPr>
                <a:solidFill>
                  <a:srgbClr val="0433FF"/>
                </a:solidFill>
                <a:latin typeface="Arial"/>
                <a:ea typeface="Arial"/>
                <a:cs typeface="Arial"/>
                <a:sym typeface="Arial"/>
              </a:rPr>
              <a:t> : M</a:t>
            </a:r>
            <a:r>
              <a:rPr baseline="-20777">
                <a:solidFill>
                  <a:srgbClr val="0433FF"/>
                </a:solidFill>
                <a:latin typeface="Arial"/>
                <a:ea typeface="Arial"/>
                <a:cs typeface="Arial"/>
                <a:sym typeface="Arial"/>
              </a:rPr>
              <a:t>3</a:t>
            </a:r>
            <a:r>
              <a:rPr>
                <a:solidFill>
                  <a:srgbClr val="0433FF"/>
                </a:solidFill>
                <a:latin typeface="Arial"/>
                <a:ea typeface="Arial"/>
                <a:cs typeface="Arial"/>
                <a:sym typeface="Arial"/>
              </a:rPr>
              <a:t> = 3.3 : 1 : 10.5]</a:t>
            </a:r>
          </a:p>
        </p:txBody>
      </p:sp>
      <p:sp>
        <p:nvSpPr>
          <p:cNvPr id="1597" name="Shape 1597"/>
          <p:cNvSpPr/>
          <p:nvPr/>
        </p:nvSpPr>
        <p:spPr>
          <a:xfrm flipH="1">
            <a:off x="6203279" y="3742807"/>
            <a:ext cx="1" cy="4187519"/>
          </a:xfrm>
          <a:prstGeom prst="line">
            <a:avLst/>
          </a:prstGeom>
          <a:ln w="50800">
            <a:solidFill>
              <a:srgbClr val="0000FF"/>
            </a:solidFill>
            <a:prstDash val="lgDash"/>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598" name="Shape 1598"/>
          <p:cNvSpPr/>
          <p:nvPr/>
        </p:nvSpPr>
        <p:spPr>
          <a:xfrm>
            <a:off x="7039895" y="4011333"/>
            <a:ext cx="1" cy="3918993"/>
          </a:xfrm>
          <a:prstGeom prst="line">
            <a:avLst/>
          </a:prstGeom>
          <a:ln w="50800">
            <a:solidFill>
              <a:srgbClr val="66CCFF"/>
            </a:solidFill>
            <a:prstDash val="sysDash"/>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599" name="Shape 1599"/>
          <p:cNvSpPr/>
          <p:nvPr/>
        </p:nvSpPr>
        <p:spPr>
          <a:xfrm flipV="1">
            <a:off x="11728402" y="3150567"/>
            <a:ext cx="1" cy="4789253"/>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600" name="Shape 1600"/>
          <p:cNvSpPr/>
          <p:nvPr/>
        </p:nvSpPr>
        <p:spPr>
          <a:xfrm>
            <a:off x="11790888" y="6933013"/>
            <a:ext cx="778469" cy="1"/>
          </a:xfrm>
          <a:prstGeom prst="line">
            <a:avLst/>
          </a:prstGeom>
          <a:ln w="76200">
            <a:solidFill>
              <a:srgbClr val="FF0000"/>
            </a:solidFill>
            <a:tailEnd type="triangle"/>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601" name="Shape 1601"/>
          <p:cNvSpPr/>
          <p:nvPr/>
        </p:nvSpPr>
        <p:spPr>
          <a:xfrm>
            <a:off x="9588623" y="3173762"/>
            <a:ext cx="1921096" cy="52481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800">
                <a:latin typeface="Arial"/>
                <a:ea typeface="Arial"/>
                <a:cs typeface="Arial"/>
                <a:sym typeface="Arial"/>
              </a:defRPr>
            </a:lvl1pPr>
          </a:lstStyle>
          <a:p>
            <a:pPr lvl="0">
              <a:defRPr sz="1800"/>
            </a:pPr>
            <a:r>
              <a:rPr sz="2800"/>
              <a:t>Preliminary</a:t>
            </a:r>
          </a:p>
        </p:txBody>
      </p:sp>
      <p:sp>
        <p:nvSpPr>
          <p:cNvPr id="1602" name="Shape 1602"/>
          <p:cNvSpPr/>
          <p:nvPr/>
        </p:nvSpPr>
        <p:spPr>
          <a:xfrm>
            <a:off x="11790888" y="7309145"/>
            <a:ext cx="778469" cy="1"/>
          </a:xfrm>
          <a:prstGeom prst="line">
            <a:avLst/>
          </a:prstGeom>
          <a:ln w="76200">
            <a:solidFill>
              <a:srgbClr val="FFCC66"/>
            </a:solidFill>
            <a:tailEnd type="triangle"/>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603" name="Shape 1603"/>
          <p:cNvSpPr/>
          <p:nvPr/>
        </p:nvSpPr>
        <p:spPr>
          <a:xfrm>
            <a:off x="7805640" y="6462417"/>
            <a:ext cx="3243806" cy="42305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a:latin typeface="Arial"/>
                <a:ea typeface="Arial"/>
                <a:cs typeface="Arial"/>
                <a:sym typeface="Arial"/>
              </a:rPr>
              <a:t>(no relation between μ and M</a:t>
            </a:r>
            <a:r>
              <a:rPr baseline="-20777">
                <a:latin typeface="Arial"/>
                <a:ea typeface="Arial"/>
                <a:cs typeface="Arial"/>
                <a:sym typeface="Arial"/>
              </a:rPr>
              <a:t>3)</a:t>
            </a:r>
          </a:p>
        </p:txBody>
      </p:sp>
      <p:sp>
        <p:nvSpPr>
          <p:cNvPr id="1604" name="Shape 1604"/>
          <p:cNvSpPr>
            <a:spLocks noGrp="1"/>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fld id="{86CB4B4D-7CA3-9044-876B-883B54F8677D}" type="slidenum">
              <a:t>60</a:t>
            </a:fld>
            <a:endParaRPr/>
          </a:p>
        </p:txBody>
      </p:sp>
      <p:sp>
        <p:nvSpPr>
          <p:cNvPr id="1605" name="Shape 1605"/>
          <p:cNvSpPr/>
          <p:nvPr/>
        </p:nvSpPr>
        <p:spPr>
          <a:xfrm>
            <a:off x="962188" y="800907"/>
            <a:ext cx="10282409" cy="3892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1800">
                <a:solidFill>
                  <a:srgbClr val="000090"/>
                </a:solidFill>
                <a:latin typeface="Arial"/>
                <a:ea typeface="Arial"/>
                <a:cs typeface="Arial"/>
                <a:sym typeface="Arial"/>
              </a:defRPr>
            </a:lvl1pPr>
          </a:lstStyle>
          <a:p>
            <a:pPr lvl="0">
              <a:defRPr>
                <a:solidFill>
                  <a:srgbClr val="000000"/>
                </a:solidFill>
              </a:defRPr>
            </a:pPr>
            <a:r>
              <a:rPr>
                <a:solidFill>
                  <a:srgbClr val="000090"/>
                </a:solidFill>
              </a:rPr>
              <a:t>[this comparison is for illustration only; specific channels should be looked at for actual comparisons]</a:t>
            </a:r>
          </a:p>
        </p:txBody>
      </p:sp>
    </p:spTree>
  </p:cSld>
  <p:clrMapOvr>
    <a:masterClrMapping/>
  </p:clrMapOvr>
  <p:transition xmlns:p14="http://schemas.microsoft.com/office/powerpoint/2010/mai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 name="Shape 1607"/>
          <p:cNvSpPr>
            <a:spLocks noGrp="1"/>
          </p:cNvSpPr>
          <p:nvPr>
            <p:ph type="title"/>
          </p:nvPr>
        </p:nvSpPr>
        <p:spPr>
          <a:xfrm>
            <a:off x="1269999" y="2355041"/>
            <a:ext cx="10464801" cy="5043518"/>
          </a:xfrm>
          <a:prstGeom prst="rect">
            <a:avLst/>
          </a:prstGeom>
        </p:spPr>
        <p:txBody>
          <a:bodyPr/>
          <a:lstStyle>
            <a:lvl1pPr defTabSz="830862"/>
          </a:lstStyle>
          <a:p>
            <a:pPr lvl="0">
              <a:defRPr sz="1800" b="0"/>
            </a:pPr>
            <a:r>
              <a:rPr sz="7800" b="1"/>
              <a:t>But, LHC can also search for direct EWkino production</a:t>
            </a:r>
          </a:p>
        </p:txBody>
      </p:sp>
      <p:sp>
        <p:nvSpPr>
          <p:cNvPr id="1608" name="Shape 1608"/>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t>61</a:t>
            </a:fld>
            <a:endParaRPr sz="1600"/>
          </a:p>
        </p:txBody>
      </p:sp>
    </p:spTree>
  </p:cSld>
  <p:clrMapOvr>
    <a:masterClrMapping/>
  </p:clrMapOvr>
  <p:transition xmlns:p14="http://schemas.microsoft.com/office/powerpoint/2010/main" spd="med"/>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10" name="Shape 1610"/>
          <p:cNvSpPr>
            <a:spLocks noGrp="1"/>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fld id="{86CB4B4D-7CA3-9044-876B-883B54F8677D}" type="slidenum">
              <a:t>62</a:t>
            </a:fld>
            <a:endParaRPr/>
          </a:p>
        </p:txBody>
      </p:sp>
      <p:sp>
        <p:nvSpPr>
          <p:cNvPr id="1611" name="Shape 1611"/>
          <p:cNvSpPr>
            <a:spLocks noGrp="1"/>
          </p:cNvSpPr>
          <p:nvPr>
            <p:ph type="title"/>
          </p:nvPr>
        </p:nvSpPr>
        <p:spPr>
          <a:xfrm>
            <a:off x="-1" y="1"/>
            <a:ext cx="13004801" cy="800907"/>
          </a:xfrm>
          <a:prstGeom prst="rect">
            <a:avLst/>
          </a:prstGeom>
        </p:spPr>
        <p:txBody>
          <a:bodyPr>
            <a:normAutofit fontScale="90000"/>
          </a:bodyPr>
          <a:lstStyle>
            <a:lvl1pPr defTabSz="425195">
              <a:defRPr sz="4650"/>
            </a:lvl1pPr>
          </a:lstStyle>
          <a:p>
            <a:pPr lvl="0">
              <a:defRPr sz="1800" b="0">
                <a:solidFill>
                  <a:srgbClr val="000000"/>
                </a:solidFill>
              </a:defRPr>
            </a:pPr>
            <a:r>
              <a:rPr sz="4650" b="1">
                <a:solidFill>
                  <a:srgbClr val="000090"/>
                </a:solidFill>
              </a:rPr>
              <a:t>SUSY EW Production</a:t>
            </a:r>
          </a:p>
        </p:txBody>
      </p:sp>
      <p:pic>
        <p:nvPicPr>
          <p:cNvPr id="1612" name="image41.png" descr="latex-image-1.pdf"/>
          <p:cNvPicPr/>
          <p:nvPr/>
        </p:nvPicPr>
        <p:blipFill>
          <a:blip r:embed="rId2">
            <a:extLst/>
          </a:blip>
          <a:stretch>
            <a:fillRect/>
          </a:stretch>
        </p:blipFill>
        <p:spPr>
          <a:xfrm>
            <a:off x="588923" y="6284416"/>
            <a:ext cx="5360203" cy="558085"/>
          </a:xfrm>
          <a:prstGeom prst="rect">
            <a:avLst/>
          </a:prstGeom>
          <a:ln w="12700">
            <a:miter lim="400000"/>
          </a:ln>
        </p:spPr>
      </p:pic>
      <p:pic>
        <p:nvPicPr>
          <p:cNvPr id="1613" name="image42.png" descr="latex-image-1.pdf"/>
          <p:cNvPicPr/>
          <p:nvPr/>
        </p:nvPicPr>
        <p:blipFill>
          <a:blip r:embed="rId3">
            <a:extLst/>
          </a:blip>
          <a:stretch>
            <a:fillRect/>
          </a:stretch>
        </p:blipFill>
        <p:spPr>
          <a:xfrm>
            <a:off x="652802" y="8074607"/>
            <a:ext cx="6424456" cy="545106"/>
          </a:xfrm>
          <a:prstGeom prst="rect">
            <a:avLst/>
          </a:prstGeom>
          <a:ln w="12700">
            <a:miter lim="400000"/>
          </a:ln>
        </p:spPr>
      </p:pic>
      <p:sp>
        <p:nvSpPr>
          <p:cNvPr id="1614" name="Shape 1614"/>
          <p:cNvSpPr/>
          <p:nvPr/>
        </p:nvSpPr>
        <p:spPr>
          <a:xfrm>
            <a:off x="417807" y="5627825"/>
            <a:ext cx="1989495" cy="61122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3400" b="1">
                <a:solidFill>
                  <a:srgbClr val="000090"/>
                </a:solidFill>
                <a:latin typeface="Arial"/>
                <a:ea typeface="Arial"/>
                <a:cs typeface="Arial"/>
                <a:sym typeface="Arial"/>
              </a:defRPr>
            </a:lvl1pPr>
          </a:lstStyle>
          <a:p>
            <a:pPr lvl="0">
              <a:defRPr sz="1800" b="0">
                <a:solidFill>
                  <a:srgbClr val="000000"/>
                </a:solidFill>
              </a:defRPr>
            </a:pPr>
            <a:r>
              <a:rPr sz="3400" b="1">
                <a:solidFill>
                  <a:srgbClr val="000090"/>
                </a:solidFill>
              </a:rPr>
              <a:t>For LHC:</a:t>
            </a:r>
          </a:p>
        </p:txBody>
      </p:sp>
      <p:sp>
        <p:nvSpPr>
          <p:cNvPr id="1615" name="Shape 1615"/>
          <p:cNvSpPr/>
          <p:nvPr/>
        </p:nvSpPr>
        <p:spPr>
          <a:xfrm>
            <a:off x="476970" y="7398532"/>
            <a:ext cx="1797631" cy="61122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3400" b="1">
                <a:solidFill>
                  <a:srgbClr val="000090"/>
                </a:solidFill>
                <a:latin typeface="Arial"/>
                <a:ea typeface="Arial"/>
                <a:cs typeface="Arial"/>
                <a:sym typeface="Arial"/>
              </a:defRPr>
            </a:lvl1pPr>
          </a:lstStyle>
          <a:p>
            <a:pPr lvl="0">
              <a:defRPr sz="1800" b="0">
                <a:solidFill>
                  <a:srgbClr val="000000"/>
                </a:solidFill>
              </a:defRPr>
            </a:pPr>
            <a:r>
              <a:rPr sz="3400" b="1">
                <a:solidFill>
                  <a:srgbClr val="000090"/>
                </a:solidFill>
              </a:rPr>
              <a:t>For ILC:</a:t>
            </a:r>
          </a:p>
        </p:txBody>
      </p:sp>
      <p:pic>
        <p:nvPicPr>
          <p:cNvPr id="1616" name="image43.png" descr="latex-image-1.pdf"/>
          <p:cNvPicPr/>
          <p:nvPr/>
        </p:nvPicPr>
        <p:blipFill>
          <a:blip r:embed="rId4">
            <a:extLst/>
          </a:blip>
          <a:stretch>
            <a:fillRect/>
          </a:stretch>
        </p:blipFill>
        <p:spPr>
          <a:xfrm>
            <a:off x="8993083" y="6372299"/>
            <a:ext cx="2948897" cy="1824318"/>
          </a:xfrm>
          <a:prstGeom prst="rect">
            <a:avLst/>
          </a:prstGeom>
          <a:ln w="12700">
            <a:miter lim="400000"/>
          </a:ln>
        </p:spPr>
      </p:pic>
      <p:sp>
        <p:nvSpPr>
          <p:cNvPr id="1617" name="Shape 1617"/>
          <p:cNvSpPr/>
          <p:nvPr/>
        </p:nvSpPr>
        <p:spPr>
          <a:xfrm>
            <a:off x="8806748" y="5627825"/>
            <a:ext cx="1799107" cy="61122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3400" b="1">
                <a:solidFill>
                  <a:srgbClr val="000090"/>
                </a:solidFill>
                <a:latin typeface="Arial"/>
                <a:ea typeface="Arial"/>
                <a:cs typeface="Arial"/>
                <a:sym typeface="Arial"/>
              </a:defRPr>
            </a:lvl1pPr>
          </a:lstStyle>
          <a:p>
            <a:pPr lvl="0">
              <a:defRPr sz="1800" b="0">
                <a:solidFill>
                  <a:srgbClr val="000000"/>
                </a:solidFill>
              </a:defRPr>
            </a:pPr>
            <a:r>
              <a:rPr sz="3400" b="1">
                <a:solidFill>
                  <a:srgbClr val="000090"/>
                </a:solidFill>
              </a:rPr>
              <a:t>Decays:</a:t>
            </a:r>
          </a:p>
        </p:txBody>
      </p:sp>
      <p:sp>
        <p:nvSpPr>
          <p:cNvPr id="1618" name="Shape 1618"/>
          <p:cNvSpPr/>
          <p:nvPr/>
        </p:nvSpPr>
        <p:spPr>
          <a:xfrm flipV="1">
            <a:off x="11179564" y="7624164"/>
            <a:ext cx="1" cy="1178799"/>
          </a:xfrm>
          <a:prstGeom prst="line">
            <a:avLst/>
          </a:prstGeom>
          <a:ln w="25400">
            <a:solidFill>
              <a:srgbClr val="FF0000"/>
            </a:solidFill>
            <a:tailEnd type="triangle"/>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619" name="Shape 1619"/>
          <p:cNvSpPr/>
          <p:nvPr/>
        </p:nvSpPr>
        <p:spPr>
          <a:xfrm>
            <a:off x="10609174" y="8802962"/>
            <a:ext cx="1006696"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solidFill>
                  <a:srgbClr val="FF0000"/>
                </a:solidFill>
                <a:latin typeface="Arial"/>
                <a:ea typeface="Arial"/>
                <a:cs typeface="Arial"/>
                <a:sym typeface="Arial"/>
              </a:defRPr>
            </a:lvl1pPr>
          </a:lstStyle>
          <a:p>
            <a:pPr lvl="0">
              <a:defRPr sz="1800">
                <a:solidFill>
                  <a:srgbClr val="000000"/>
                </a:solidFill>
              </a:defRPr>
            </a:pPr>
            <a:r>
              <a:rPr sz="2400">
                <a:solidFill>
                  <a:srgbClr val="FF0000"/>
                </a:solidFill>
              </a:rPr>
              <a:t>Higgs!</a:t>
            </a:r>
          </a:p>
        </p:txBody>
      </p:sp>
      <p:pic>
        <p:nvPicPr>
          <p:cNvPr id="1620" name="pasted-image.pdf"/>
          <p:cNvPicPr/>
          <p:nvPr/>
        </p:nvPicPr>
        <p:blipFill>
          <a:blip r:embed="rId5">
            <a:extLst/>
          </a:blip>
          <a:stretch>
            <a:fillRect/>
          </a:stretch>
        </p:blipFill>
        <p:spPr>
          <a:xfrm>
            <a:off x="167490" y="1264355"/>
            <a:ext cx="12669820" cy="3504073"/>
          </a:xfrm>
          <a:prstGeom prst="rect">
            <a:avLst/>
          </a:prstGeom>
          <a:ln w="12700">
            <a:miter lim="400000"/>
          </a:ln>
        </p:spPr>
      </p:pic>
    </p:spTree>
  </p:cSld>
  <p:clrMapOvr>
    <a:masterClrMapping/>
  </p:clrMapOvr>
  <p:transition xmlns:p14="http://schemas.microsoft.com/office/powerpoint/2010/main" spd="med"/>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2" name="Shape 1622"/>
          <p:cNvSpPr>
            <a:spLocks noGrp="1"/>
          </p:cNvSpPr>
          <p:nvPr>
            <p:ph type="title"/>
          </p:nvPr>
        </p:nvSpPr>
        <p:spPr>
          <a:xfrm>
            <a:off x="-1" y="1"/>
            <a:ext cx="13004801" cy="800907"/>
          </a:xfrm>
          <a:prstGeom prst="rect">
            <a:avLst/>
          </a:prstGeom>
        </p:spPr>
        <p:txBody>
          <a:bodyPr>
            <a:normAutofit fontScale="90000"/>
          </a:bodyPr>
          <a:lstStyle>
            <a:lvl1pPr defTabSz="425195">
              <a:defRPr sz="4650"/>
            </a:lvl1pPr>
          </a:lstStyle>
          <a:p>
            <a:pPr lvl="0">
              <a:defRPr sz="1800" b="0">
                <a:solidFill>
                  <a:srgbClr val="000000"/>
                </a:solidFill>
              </a:defRPr>
            </a:pPr>
            <a:r>
              <a:rPr sz="4650" b="1">
                <a:solidFill>
                  <a:srgbClr val="000090"/>
                </a:solidFill>
              </a:rPr>
              <a:t>SUSY EW @ LHC</a:t>
            </a:r>
          </a:p>
        </p:txBody>
      </p:sp>
      <p:sp>
        <p:nvSpPr>
          <p:cNvPr id="1623" name="Shape 1623"/>
          <p:cNvSpPr>
            <a:spLocks noGrp="1"/>
          </p:cNvSpPr>
          <p:nvPr>
            <p:ph type="body" idx="1"/>
          </p:nvPr>
        </p:nvSpPr>
        <p:spPr>
          <a:xfrm>
            <a:off x="142075" y="1379962"/>
            <a:ext cx="12725729" cy="7619594"/>
          </a:xfrm>
          <a:prstGeom prst="rect">
            <a:avLst/>
          </a:prstGeom>
        </p:spPr>
        <p:txBody>
          <a:bodyPr/>
          <a:lstStyle/>
          <a:p>
            <a:pPr lvl="0"/>
            <a:endParaRPr/>
          </a:p>
        </p:txBody>
      </p:sp>
      <p:sp>
        <p:nvSpPr>
          <p:cNvPr id="1624" name="Shape 1624"/>
          <p:cNvSpPr>
            <a:spLocks noGrp="1"/>
          </p:cNvSpPr>
          <p:nvPr>
            <p:ph type="sldNum" sz="quarter" idx="2"/>
          </p:nvPr>
        </p:nvSpPr>
        <p:spPr>
          <a:xfrm>
            <a:off x="11399587" y="8197451"/>
            <a:ext cx="1605213" cy="352001"/>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defRPr sz="1800" b="0"/>
            </a:pPr>
            <a:fld id="{86CB4B4D-7CA3-9044-876B-883B54F8677D}" type="slidenum">
              <a:rPr sz="1600" b="1"/>
              <a:t>63</a:t>
            </a:fld>
            <a:endParaRPr sz="1600" b="1"/>
          </a:p>
        </p:txBody>
      </p:sp>
      <p:pic>
        <p:nvPicPr>
          <p:cNvPr id="1625" name="image45.png" descr="ATLAS_SUSY_EW_SUSY2013.png"/>
          <p:cNvPicPr/>
          <p:nvPr/>
        </p:nvPicPr>
        <p:blipFill>
          <a:blip r:embed="rId2">
            <a:extLst/>
          </a:blip>
          <a:stretch>
            <a:fillRect/>
          </a:stretch>
        </p:blipFill>
        <p:spPr>
          <a:xfrm>
            <a:off x="162559" y="1155982"/>
            <a:ext cx="8836657" cy="7459699"/>
          </a:xfrm>
          <a:prstGeom prst="rect">
            <a:avLst/>
          </a:prstGeom>
          <a:ln w="12700">
            <a:miter lim="400000"/>
          </a:ln>
        </p:spPr>
      </p:pic>
      <p:grpSp>
        <p:nvGrpSpPr>
          <p:cNvPr id="1641" name="Group 1641"/>
          <p:cNvGrpSpPr/>
          <p:nvPr/>
        </p:nvGrpSpPr>
        <p:grpSpPr>
          <a:xfrm>
            <a:off x="1228230" y="1486025"/>
            <a:ext cx="11655431" cy="5222361"/>
            <a:chOff x="0" y="0"/>
            <a:chExt cx="11655430" cy="5222360"/>
          </a:xfrm>
        </p:grpSpPr>
        <p:sp>
          <p:nvSpPr>
            <p:cNvPr id="1626" name="Shape 1626"/>
            <p:cNvSpPr/>
            <p:nvPr/>
          </p:nvSpPr>
          <p:spPr>
            <a:xfrm flipV="1">
              <a:off x="8459259" y="571495"/>
              <a:ext cx="1" cy="2981839"/>
            </a:xfrm>
            <a:prstGeom prst="line">
              <a:avLst/>
            </a:prstGeom>
            <a:noFill/>
            <a:ln w="50800" cap="flat">
              <a:solidFill>
                <a:srgbClr val="000000"/>
              </a:solidFill>
              <a:prstDash val="solid"/>
              <a:bevel/>
              <a:tailEnd type="triangle" w="med" len="me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627" name="Shape 1627"/>
            <p:cNvSpPr/>
            <p:nvPr/>
          </p:nvSpPr>
          <p:spPr>
            <a:xfrm>
              <a:off x="8931768" y="1337335"/>
              <a:ext cx="650241" cy="1"/>
            </a:xfrm>
            <a:prstGeom prst="line">
              <a:avLst/>
            </a:prstGeom>
            <a:noFill/>
            <a:ln w="508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628" name="Shape 1628"/>
            <p:cNvSpPr/>
            <p:nvPr/>
          </p:nvSpPr>
          <p:spPr>
            <a:xfrm>
              <a:off x="8931768" y="3093705"/>
              <a:ext cx="650241" cy="1"/>
            </a:xfrm>
            <a:prstGeom prst="line">
              <a:avLst/>
            </a:prstGeom>
            <a:noFill/>
            <a:ln w="508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629" name="Shape 1629"/>
            <p:cNvSpPr/>
            <p:nvPr/>
          </p:nvSpPr>
          <p:spPr>
            <a:xfrm>
              <a:off x="8012542" y="0"/>
              <a:ext cx="870965" cy="475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457200">
                <a:defRPr sz="2400">
                  <a:latin typeface="Arial"/>
                  <a:ea typeface="Arial"/>
                  <a:cs typeface="Arial"/>
                  <a:sym typeface="Arial"/>
                </a:defRPr>
              </a:lvl1pPr>
            </a:lstStyle>
            <a:p>
              <a:pPr lvl="0">
                <a:defRPr sz="1800"/>
              </a:pPr>
              <a:r>
                <a:rPr sz="2400"/>
                <a:t>Mass</a:t>
              </a:r>
            </a:p>
          </p:txBody>
        </p:sp>
        <p:sp>
          <p:nvSpPr>
            <p:cNvPr id="1630" name="Shape 1630"/>
            <p:cNvSpPr/>
            <p:nvPr/>
          </p:nvSpPr>
          <p:spPr>
            <a:xfrm>
              <a:off x="10674760" y="2947740"/>
              <a:ext cx="921864" cy="475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457200">
                <a:defRPr sz="2400">
                  <a:latin typeface="Arial"/>
                  <a:ea typeface="Arial"/>
                  <a:cs typeface="Arial"/>
                  <a:sym typeface="Arial"/>
                </a:defRPr>
              </a:lvl1pPr>
            </a:lstStyle>
            <a:p>
              <a:pPr lvl="0">
                <a:defRPr sz="1800"/>
              </a:pPr>
              <a:r>
                <a:rPr sz="2400"/>
                <a:t>(LSP)</a:t>
              </a:r>
            </a:p>
          </p:txBody>
        </p:sp>
        <p:sp>
          <p:nvSpPr>
            <p:cNvPr id="1631" name="Shape 1631"/>
            <p:cNvSpPr/>
            <p:nvPr/>
          </p:nvSpPr>
          <p:spPr>
            <a:xfrm>
              <a:off x="8931768" y="2204322"/>
              <a:ext cx="650241" cy="1"/>
            </a:xfrm>
            <a:prstGeom prst="line">
              <a:avLst/>
            </a:prstGeom>
            <a:noFill/>
            <a:ln w="50800" cap="flat">
              <a:solidFill>
                <a:srgbClr val="00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pic>
          <p:nvPicPr>
            <p:cNvPr id="1632" name="image46.pdf" descr="latex-image-1.pdf"/>
            <p:cNvPicPr/>
            <p:nvPr/>
          </p:nvPicPr>
          <p:blipFill>
            <a:blip r:embed="rId3">
              <a:extLst/>
            </a:blip>
            <a:stretch>
              <a:fillRect/>
            </a:stretch>
          </p:blipFill>
          <p:spPr>
            <a:xfrm>
              <a:off x="9960256" y="1843077"/>
              <a:ext cx="379308" cy="632179"/>
            </a:xfrm>
            <a:prstGeom prst="rect">
              <a:avLst/>
            </a:prstGeom>
            <a:ln w="12700" cap="flat">
              <a:noFill/>
              <a:miter lim="400000"/>
            </a:ln>
            <a:effectLst/>
          </p:spPr>
        </p:pic>
        <p:pic>
          <p:nvPicPr>
            <p:cNvPr id="1633" name="image47.pdf" descr="latex-image-1.pdf"/>
            <p:cNvPicPr/>
            <p:nvPr/>
          </p:nvPicPr>
          <p:blipFill>
            <a:blip r:embed="rId4">
              <a:extLst/>
            </a:blip>
            <a:stretch>
              <a:fillRect/>
            </a:stretch>
          </p:blipFill>
          <p:spPr>
            <a:xfrm>
              <a:off x="9889066" y="801672"/>
              <a:ext cx="830864" cy="740552"/>
            </a:xfrm>
            <a:prstGeom prst="rect">
              <a:avLst/>
            </a:prstGeom>
            <a:ln w="12700" cap="flat">
              <a:noFill/>
              <a:miter lim="400000"/>
            </a:ln>
            <a:effectLst/>
          </p:spPr>
        </p:pic>
        <p:pic>
          <p:nvPicPr>
            <p:cNvPr id="1634" name="image48.pdf" descr="latex-image-1.pdf"/>
            <p:cNvPicPr/>
            <p:nvPr/>
          </p:nvPicPr>
          <p:blipFill>
            <a:blip r:embed="rId5">
              <a:extLst/>
            </a:blip>
            <a:stretch>
              <a:fillRect/>
            </a:stretch>
          </p:blipFill>
          <p:spPr>
            <a:xfrm>
              <a:off x="9819143" y="2714399"/>
              <a:ext cx="704427" cy="758614"/>
            </a:xfrm>
            <a:prstGeom prst="rect">
              <a:avLst/>
            </a:prstGeom>
            <a:ln w="12700" cap="flat">
              <a:noFill/>
              <a:miter lim="400000"/>
            </a:ln>
            <a:effectLst/>
          </p:spPr>
        </p:pic>
        <p:sp>
          <p:nvSpPr>
            <p:cNvPr id="1635" name="Shape 1635"/>
            <p:cNvSpPr/>
            <p:nvPr/>
          </p:nvSpPr>
          <p:spPr>
            <a:xfrm>
              <a:off x="8139915" y="4340283"/>
              <a:ext cx="3515516" cy="882078"/>
            </a:xfrm>
            <a:prstGeom prst="rect">
              <a:avLst/>
            </a:prstGeom>
            <a:noFill/>
            <a:ln w="50800" cap="flat">
              <a:solidFill>
                <a:srgbClr val="008000"/>
              </a:solidFill>
              <a:prstDash val="solid"/>
              <a:beve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457200">
                <a:defRPr sz="2400">
                  <a:latin typeface="Arial"/>
                  <a:ea typeface="Arial"/>
                  <a:cs typeface="Arial"/>
                  <a:sym typeface="Arial"/>
                </a:defRPr>
              </a:lvl1pPr>
            </a:lstStyle>
            <a:p>
              <a:pPr lvl="0">
                <a:defRPr sz="1800"/>
              </a:pPr>
              <a:r>
                <a:rPr sz="2400"/>
                <a:t>Sensitive to particular mass spectra</a:t>
              </a:r>
            </a:p>
          </p:txBody>
        </p:sp>
        <p:sp>
          <p:nvSpPr>
            <p:cNvPr id="1636" name="Shape 1636"/>
            <p:cNvSpPr/>
            <p:nvPr/>
          </p:nvSpPr>
          <p:spPr>
            <a:xfrm>
              <a:off x="6657480" y="2114010"/>
              <a:ext cx="1499165" cy="1"/>
            </a:xfrm>
            <a:prstGeom prst="line">
              <a:avLst/>
            </a:prstGeom>
            <a:noFill/>
            <a:ln w="101600" cap="flat">
              <a:solidFill>
                <a:srgbClr val="008000"/>
              </a:solidFill>
              <a:prstDash val="solid"/>
              <a:bevel/>
              <a:tailEnd type="triangle" w="med" len="me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637" name="Shape 1637"/>
            <p:cNvSpPr/>
            <p:nvPr/>
          </p:nvSpPr>
          <p:spPr>
            <a:xfrm flipV="1">
              <a:off x="4912924" y="3540927"/>
              <a:ext cx="3243722" cy="1385136"/>
            </a:xfrm>
            <a:prstGeom prst="line">
              <a:avLst/>
            </a:prstGeom>
            <a:noFill/>
            <a:ln w="101600" cap="flat">
              <a:solidFill>
                <a:srgbClr val="008000"/>
              </a:solidFill>
              <a:prstDash val="solid"/>
              <a:bevel/>
              <a:tailEnd type="triangle" w="med" len="me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pic>
          <p:nvPicPr>
            <p:cNvPr id="1638" name="image49.pdf" descr="latex-image-1.pdf"/>
            <p:cNvPicPr/>
            <p:nvPr/>
          </p:nvPicPr>
          <p:blipFill>
            <a:blip r:embed="rId6">
              <a:extLst/>
            </a:blip>
            <a:stretch>
              <a:fillRect/>
            </a:stretch>
          </p:blipFill>
          <p:spPr>
            <a:xfrm>
              <a:off x="10891520" y="801672"/>
              <a:ext cx="704428" cy="758614"/>
            </a:xfrm>
            <a:prstGeom prst="rect">
              <a:avLst/>
            </a:prstGeom>
            <a:ln w="12700" cap="flat">
              <a:noFill/>
              <a:miter lim="400000"/>
            </a:ln>
            <a:effectLst/>
          </p:spPr>
        </p:pic>
        <p:sp>
          <p:nvSpPr>
            <p:cNvPr id="1639" name="Shape 1639"/>
            <p:cNvSpPr/>
            <p:nvPr/>
          </p:nvSpPr>
          <p:spPr>
            <a:xfrm>
              <a:off x="0" y="211822"/>
              <a:ext cx="4822614" cy="1481102"/>
            </a:xfrm>
            <a:prstGeom prst="rect">
              <a:avLst/>
            </a:prstGeom>
            <a:noFill/>
            <a:ln w="50800" cap="flat">
              <a:solidFill>
                <a:srgbClr val="008000"/>
              </a:solidFill>
              <a:prstDash val="solid"/>
              <a:bevel/>
            </a:ln>
            <a:effectLst/>
          </p:spPr>
          <p:txBody>
            <a:bodyPr wrap="square" lIns="65023" tIns="65023" rIns="65023" bIns="65023" numCol="1" anchor="ctr">
              <a:noAutofit/>
            </a:bodyPr>
            <a:lstStyle/>
            <a:p>
              <a:pPr lvl="0" defTabSz="457200">
                <a:defRPr sz="2400">
                  <a:solidFill>
                    <a:srgbClr val="FFFFFF"/>
                  </a:solidFill>
                  <a:latin typeface="Calibri"/>
                  <a:ea typeface="Calibri"/>
                  <a:cs typeface="Calibri"/>
                  <a:sym typeface="Calibri"/>
                </a:defRPr>
              </a:pPr>
              <a:endParaRPr/>
            </a:p>
          </p:txBody>
        </p:sp>
        <p:sp>
          <p:nvSpPr>
            <p:cNvPr id="1640" name="Shape 1640"/>
            <p:cNvSpPr/>
            <p:nvPr/>
          </p:nvSpPr>
          <p:spPr>
            <a:xfrm>
              <a:off x="8459260" y="1692925"/>
              <a:ext cx="2630947" cy="10214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50800" cap="flat">
              <a:solidFill>
                <a:srgbClr val="008000"/>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lvl="0" defTabSz="457200">
                <a:defRPr sz="2400">
                  <a:solidFill>
                    <a:srgbClr val="FFFFFF"/>
                  </a:solidFill>
                  <a:latin typeface="Calibri"/>
                  <a:ea typeface="Calibri"/>
                  <a:cs typeface="Calibri"/>
                  <a:sym typeface="Calibri"/>
                </a:defRPr>
              </a:pPr>
              <a:endParaRP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1" grpId="1" animBg="1" advAuto="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43" name="Shape 1643"/>
          <p:cNvSpPr>
            <a:spLocks noGrp="1"/>
          </p:cNvSpPr>
          <p:nvPr>
            <p:ph type="title"/>
          </p:nvPr>
        </p:nvSpPr>
        <p:spPr>
          <a:xfrm>
            <a:off x="-1" y="1"/>
            <a:ext cx="13004801" cy="800907"/>
          </a:xfrm>
          <a:prstGeom prst="rect">
            <a:avLst/>
          </a:prstGeom>
        </p:spPr>
        <p:txBody>
          <a:bodyPr>
            <a:normAutofit fontScale="90000"/>
          </a:bodyPr>
          <a:lstStyle>
            <a:lvl1pPr defTabSz="425195">
              <a:defRPr sz="4650"/>
            </a:lvl1pPr>
          </a:lstStyle>
          <a:p>
            <a:pPr lvl="0">
              <a:defRPr sz="1800" b="0">
                <a:solidFill>
                  <a:srgbClr val="000000"/>
                </a:solidFill>
              </a:defRPr>
            </a:pPr>
            <a:r>
              <a:rPr sz="4650" b="1">
                <a:solidFill>
                  <a:srgbClr val="000090"/>
                </a:solidFill>
              </a:rPr>
              <a:t>SUSY EW @ LHC</a:t>
            </a:r>
          </a:p>
        </p:txBody>
      </p:sp>
      <p:sp>
        <p:nvSpPr>
          <p:cNvPr id="1644" name="Shape 1644"/>
          <p:cNvSpPr>
            <a:spLocks noGrp="1"/>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fld id="{86CB4B4D-7CA3-9044-876B-883B54F8677D}" type="slidenum">
              <a:t>64</a:t>
            </a:fld>
            <a:endParaRPr/>
          </a:p>
        </p:txBody>
      </p:sp>
      <p:pic>
        <p:nvPicPr>
          <p:cNvPr id="1645" name="image45.png" descr="ATLAS_SUSY_EW_SUSY2013.png"/>
          <p:cNvPicPr/>
          <p:nvPr/>
        </p:nvPicPr>
        <p:blipFill>
          <a:blip r:embed="rId2">
            <a:extLst/>
          </a:blip>
          <a:stretch>
            <a:fillRect/>
          </a:stretch>
        </p:blipFill>
        <p:spPr>
          <a:xfrm>
            <a:off x="162559" y="1155982"/>
            <a:ext cx="8836657" cy="7459699"/>
          </a:xfrm>
          <a:prstGeom prst="rect">
            <a:avLst/>
          </a:prstGeom>
          <a:ln w="12700">
            <a:miter lim="400000"/>
          </a:ln>
        </p:spPr>
      </p:pic>
      <p:sp>
        <p:nvSpPr>
          <p:cNvPr id="1646" name="Shape 1646"/>
          <p:cNvSpPr/>
          <p:nvPr/>
        </p:nvSpPr>
        <p:spPr>
          <a:xfrm flipV="1">
            <a:off x="9687490" y="2057520"/>
            <a:ext cx="1" cy="2981840"/>
          </a:xfrm>
          <a:prstGeom prst="line">
            <a:avLst/>
          </a:prstGeom>
          <a:ln w="50800">
            <a:solidFill/>
            <a:tailEnd type="triangle"/>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647" name="Shape 1647"/>
          <p:cNvSpPr/>
          <p:nvPr/>
        </p:nvSpPr>
        <p:spPr>
          <a:xfrm>
            <a:off x="10160000" y="2823361"/>
            <a:ext cx="650241" cy="1"/>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648" name="Shape 1648"/>
          <p:cNvSpPr/>
          <p:nvPr/>
        </p:nvSpPr>
        <p:spPr>
          <a:xfrm>
            <a:off x="10160000" y="4579731"/>
            <a:ext cx="650241" cy="1"/>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649" name="Shape 1649"/>
          <p:cNvSpPr/>
          <p:nvPr/>
        </p:nvSpPr>
        <p:spPr>
          <a:xfrm>
            <a:off x="9240773" y="1486025"/>
            <a:ext cx="870965"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latin typeface="Arial"/>
                <a:ea typeface="Arial"/>
                <a:cs typeface="Arial"/>
                <a:sym typeface="Arial"/>
              </a:defRPr>
            </a:lvl1pPr>
          </a:lstStyle>
          <a:p>
            <a:pPr lvl="0">
              <a:defRPr sz="1800"/>
            </a:pPr>
            <a:r>
              <a:rPr sz="2400"/>
              <a:t>Mass</a:t>
            </a:r>
          </a:p>
        </p:txBody>
      </p:sp>
      <p:sp>
        <p:nvSpPr>
          <p:cNvPr id="1650" name="Shape 1650"/>
          <p:cNvSpPr/>
          <p:nvPr/>
        </p:nvSpPr>
        <p:spPr>
          <a:xfrm>
            <a:off x="11902991" y="4433766"/>
            <a:ext cx="921864"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latin typeface="Arial"/>
                <a:ea typeface="Arial"/>
                <a:cs typeface="Arial"/>
                <a:sym typeface="Arial"/>
              </a:defRPr>
            </a:lvl1pPr>
          </a:lstStyle>
          <a:p>
            <a:pPr lvl="0">
              <a:defRPr sz="1800"/>
            </a:pPr>
            <a:r>
              <a:rPr sz="2400"/>
              <a:t>(LSP)</a:t>
            </a:r>
          </a:p>
        </p:txBody>
      </p:sp>
      <p:pic>
        <p:nvPicPr>
          <p:cNvPr id="1651" name="image47.pdf" descr="latex-image-1.pdf"/>
          <p:cNvPicPr/>
          <p:nvPr/>
        </p:nvPicPr>
        <p:blipFill>
          <a:blip r:embed="rId3">
            <a:extLst/>
          </a:blip>
          <a:stretch>
            <a:fillRect/>
          </a:stretch>
        </p:blipFill>
        <p:spPr>
          <a:xfrm>
            <a:off x="11117298" y="2287698"/>
            <a:ext cx="830863" cy="740552"/>
          </a:xfrm>
          <a:prstGeom prst="rect">
            <a:avLst/>
          </a:prstGeom>
          <a:ln w="12700">
            <a:miter lim="400000"/>
          </a:ln>
        </p:spPr>
      </p:pic>
      <p:pic>
        <p:nvPicPr>
          <p:cNvPr id="1652" name="image48.pdf" descr="latex-image-1.pdf"/>
          <p:cNvPicPr/>
          <p:nvPr/>
        </p:nvPicPr>
        <p:blipFill>
          <a:blip r:embed="rId4">
            <a:extLst/>
          </a:blip>
          <a:stretch>
            <a:fillRect/>
          </a:stretch>
        </p:blipFill>
        <p:spPr>
          <a:xfrm>
            <a:off x="11047373" y="4200425"/>
            <a:ext cx="704428" cy="758614"/>
          </a:xfrm>
          <a:prstGeom prst="rect">
            <a:avLst/>
          </a:prstGeom>
          <a:ln w="12700">
            <a:miter lim="400000"/>
          </a:ln>
        </p:spPr>
      </p:pic>
      <p:pic>
        <p:nvPicPr>
          <p:cNvPr id="1653" name="image49.pdf" descr="latex-image-1.pdf"/>
          <p:cNvPicPr/>
          <p:nvPr/>
        </p:nvPicPr>
        <p:blipFill>
          <a:blip r:embed="rId5">
            <a:extLst/>
          </a:blip>
          <a:stretch>
            <a:fillRect/>
          </a:stretch>
        </p:blipFill>
        <p:spPr>
          <a:xfrm>
            <a:off x="12119750" y="2287698"/>
            <a:ext cx="704428" cy="758614"/>
          </a:xfrm>
          <a:prstGeom prst="rect">
            <a:avLst/>
          </a:prstGeom>
          <a:ln w="12700">
            <a:miter lim="400000"/>
          </a:ln>
        </p:spPr>
      </p:pic>
      <p:sp>
        <p:nvSpPr>
          <p:cNvPr id="1654" name="Shape 1654"/>
          <p:cNvSpPr/>
          <p:nvPr/>
        </p:nvSpPr>
        <p:spPr>
          <a:xfrm>
            <a:off x="1228230" y="3140957"/>
            <a:ext cx="4822615" cy="675827"/>
          </a:xfrm>
          <a:prstGeom prst="rect">
            <a:avLst/>
          </a:prstGeom>
          <a:ln w="50800">
            <a:solidFill>
              <a:srgbClr val="FF0000"/>
            </a:solidFill>
          </a:ln>
        </p:spPr>
        <p:txBody>
          <a:bodyPr lIns="65023" tIns="65023" rIns="65023" bIns="65023" anchor="ctr"/>
          <a:lstStyle/>
          <a:p>
            <a:pPr lvl="0" defTabSz="457200">
              <a:defRPr sz="2400">
                <a:solidFill>
                  <a:srgbClr val="FFFFFF"/>
                </a:solidFill>
                <a:latin typeface="Calibri"/>
                <a:ea typeface="Calibri"/>
                <a:cs typeface="Calibri"/>
                <a:sym typeface="Calibri"/>
              </a:defRPr>
            </a:pPr>
            <a:endParaRPr/>
          </a:p>
        </p:txBody>
      </p:sp>
      <p:sp>
        <p:nvSpPr>
          <p:cNvPr id="1655" name="Shape 1655"/>
          <p:cNvSpPr/>
          <p:nvPr/>
        </p:nvSpPr>
        <p:spPr>
          <a:xfrm>
            <a:off x="848924" y="6177279"/>
            <a:ext cx="4045939" cy="19145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50800">
            <a:solidFill>
              <a:srgbClr val="FF0000"/>
            </a:solidFill>
          </a:ln>
        </p:spPr>
        <p:txBody>
          <a:bodyPr lIns="65023" tIns="65023" rIns="65023" bIns="65023" anchor="ctr"/>
          <a:lstStyle/>
          <a:p>
            <a:pPr lvl="0" defTabSz="457200">
              <a:defRPr sz="2400">
                <a:solidFill>
                  <a:srgbClr val="FFFFFF"/>
                </a:solidFill>
                <a:latin typeface="Calibri"/>
                <a:ea typeface="Calibri"/>
                <a:cs typeface="Calibri"/>
                <a:sym typeface="Calibri"/>
              </a:defRPr>
            </a:pPr>
            <a:endParaRPr/>
          </a:p>
        </p:txBody>
      </p:sp>
      <p:sp>
        <p:nvSpPr>
          <p:cNvPr id="1656" name="Shape 1656"/>
          <p:cNvSpPr/>
          <p:nvPr/>
        </p:nvSpPr>
        <p:spPr>
          <a:xfrm>
            <a:off x="8778240" y="5296079"/>
            <a:ext cx="4154312" cy="1210170"/>
          </a:xfrm>
          <a:prstGeom prst="rect">
            <a:avLst/>
          </a:prstGeom>
          <a:solidFill>
            <a:srgbClr val="FFFFFF"/>
          </a:solidFill>
          <a:ln w="101600">
            <a:solidFill>
              <a:srgbClr val="FF0000"/>
            </a:solidFill>
          </a:ln>
        </p:spPr>
        <p:txBody>
          <a:bodyPr lIns="65023" tIns="65023" rIns="65023" bIns="65023" anchor="ctr"/>
          <a:lstStyle/>
          <a:p>
            <a:pPr lvl="0" defTabSz="457200">
              <a:defRPr sz="2400">
                <a:solidFill>
                  <a:srgbClr val="FFFFFF"/>
                </a:solidFill>
                <a:latin typeface="Calibri"/>
                <a:ea typeface="Calibri"/>
                <a:cs typeface="Calibri"/>
                <a:sym typeface="Calibri"/>
              </a:defRPr>
            </a:pPr>
            <a:endParaRPr/>
          </a:p>
        </p:txBody>
      </p:sp>
      <p:sp>
        <p:nvSpPr>
          <p:cNvPr id="1657" name="Shape 1657"/>
          <p:cNvSpPr/>
          <p:nvPr/>
        </p:nvSpPr>
        <p:spPr>
          <a:xfrm>
            <a:off x="8818594" y="6694913"/>
            <a:ext cx="3933336" cy="133761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2800">
                <a:solidFill>
                  <a:srgbClr val="FF0000"/>
                </a:solidFill>
                <a:latin typeface="Arial"/>
                <a:ea typeface="Arial"/>
                <a:cs typeface="Arial"/>
                <a:sym typeface="Arial"/>
              </a:defRPr>
            </a:lvl1pPr>
          </a:lstStyle>
          <a:p>
            <a:pPr lvl="0">
              <a:defRPr sz="1800">
                <a:solidFill>
                  <a:srgbClr val="000000"/>
                </a:solidFill>
              </a:defRPr>
            </a:pPr>
            <a:r>
              <a:rPr sz="2800">
                <a:solidFill>
                  <a:srgbClr val="FF0000"/>
                </a:solidFill>
              </a:rPr>
              <a:t>100% assumed, but not generally true due to neutralino mixing</a:t>
            </a:r>
          </a:p>
        </p:txBody>
      </p:sp>
      <p:pic>
        <p:nvPicPr>
          <p:cNvPr id="1658" name="image50.png" descr="latex-image-1.pdf"/>
          <p:cNvPicPr/>
          <p:nvPr/>
        </p:nvPicPr>
        <p:blipFill>
          <a:blip r:embed="rId6">
            <a:extLst/>
          </a:blip>
          <a:stretch>
            <a:fillRect/>
          </a:stretch>
        </p:blipFill>
        <p:spPr>
          <a:xfrm>
            <a:off x="9058204" y="5640994"/>
            <a:ext cx="3693726" cy="610774"/>
          </a:xfrm>
          <a:prstGeom prst="rect">
            <a:avLst/>
          </a:prstGeom>
          <a:ln w="12700">
            <a:miter lim="400000"/>
          </a:ln>
        </p:spPr>
      </p:pic>
      <p:sp>
        <p:nvSpPr>
          <p:cNvPr id="1659" name="Shape 1659"/>
          <p:cNvSpPr/>
          <p:nvPr/>
        </p:nvSpPr>
        <p:spPr>
          <a:xfrm>
            <a:off x="10160000" y="3690348"/>
            <a:ext cx="650241" cy="1"/>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endParaRPr/>
          </a:p>
        </p:txBody>
      </p:sp>
      <p:pic>
        <p:nvPicPr>
          <p:cNvPr id="1660" name="image46.pdf" descr="latex-image-1.pdf"/>
          <p:cNvPicPr/>
          <p:nvPr/>
        </p:nvPicPr>
        <p:blipFill>
          <a:blip r:embed="rId7">
            <a:extLst/>
          </a:blip>
          <a:stretch>
            <a:fillRect/>
          </a:stretch>
        </p:blipFill>
        <p:spPr>
          <a:xfrm>
            <a:off x="11188487" y="3329103"/>
            <a:ext cx="379308" cy="632179"/>
          </a:xfrm>
          <a:prstGeom prst="rect">
            <a:avLst/>
          </a:prstGeom>
          <a:ln w="12700">
            <a:miter lim="400000"/>
          </a:ln>
        </p:spPr>
      </p:pic>
      <p:sp>
        <p:nvSpPr>
          <p:cNvPr id="1661" name="Shape 1661"/>
          <p:cNvSpPr/>
          <p:nvPr/>
        </p:nvSpPr>
        <p:spPr>
          <a:xfrm>
            <a:off x="9919616" y="3285455"/>
            <a:ext cx="1983376" cy="914971"/>
          </a:xfrm>
          <a:prstGeom prst="line">
            <a:avLst/>
          </a:prstGeom>
          <a:ln w="101600">
            <a:solidFill>
              <a:srgbClr val="FF0000"/>
            </a:solidFill>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662" name="Shape 1662"/>
          <p:cNvSpPr/>
          <p:nvPr/>
        </p:nvSpPr>
        <p:spPr>
          <a:xfrm flipV="1">
            <a:off x="9919615" y="3329103"/>
            <a:ext cx="2028546" cy="871323"/>
          </a:xfrm>
          <a:prstGeom prst="line">
            <a:avLst/>
          </a:prstGeom>
          <a:ln w="101600">
            <a:solidFill>
              <a:srgbClr val="FF0000"/>
            </a:solidFill>
          </a:ln>
        </p:spPr>
        <p:txBody>
          <a:bodyPr lIns="65023" tIns="65023" rIns="65023" bIns="65023"/>
          <a:lstStyle/>
          <a:p>
            <a:pPr lvl="0" algn="l" defTabSz="457200">
              <a:defRPr sz="1600">
                <a:latin typeface="Helvetica"/>
                <a:ea typeface="Helvetica"/>
                <a:cs typeface="Helvetica"/>
                <a:sym typeface="Helvetica"/>
              </a:defRPr>
            </a:pPr>
            <a:endParaRPr/>
          </a:p>
        </p:txBody>
      </p:sp>
    </p:spTree>
  </p:cSld>
  <p:clrMapOvr>
    <a:masterClrMapping/>
  </p:clrMapOvr>
  <p:transition xmlns:p14="http://schemas.microsoft.com/office/powerpoint/2010/mai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4" name="Shape 1664"/>
          <p:cNvSpPr>
            <a:spLocks noGrp="1"/>
          </p:cNvSpPr>
          <p:nvPr>
            <p:ph type="title"/>
          </p:nvPr>
        </p:nvSpPr>
        <p:spPr>
          <a:xfrm>
            <a:off x="-1" y="1"/>
            <a:ext cx="13004801" cy="800907"/>
          </a:xfrm>
          <a:prstGeom prst="rect">
            <a:avLst/>
          </a:prstGeom>
        </p:spPr>
        <p:txBody>
          <a:bodyPr>
            <a:normAutofit fontScale="90000"/>
          </a:bodyPr>
          <a:lstStyle>
            <a:lvl1pPr defTabSz="425195">
              <a:defRPr sz="4650"/>
            </a:lvl1pPr>
          </a:lstStyle>
          <a:p>
            <a:pPr lvl="0">
              <a:defRPr sz="1800" b="0">
                <a:solidFill>
                  <a:srgbClr val="000000"/>
                </a:solidFill>
              </a:defRPr>
            </a:pPr>
            <a:r>
              <a:rPr sz="4650" b="1">
                <a:solidFill>
                  <a:srgbClr val="000090"/>
                </a:solidFill>
              </a:rPr>
              <a:t>SUSY EW @ HL-LHC</a:t>
            </a:r>
          </a:p>
        </p:txBody>
      </p:sp>
      <p:sp>
        <p:nvSpPr>
          <p:cNvPr id="1665" name="Shape 1665"/>
          <p:cNvSpPr>
            <a:spLocks noGrp="1"/>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fld id="{86CB4B4D-7CA3-9044-876B-883B54F8677D}" type="slidenum">
              <a:t>65</a:t>
            </a:fld>
            <a:endParaRPr/>
          </a:p>
        </p:txBody>
      </p:sp>
      <p:pic>
        <p:nvPicPr>
          <p:cNvPr id="1666" name="image51.pdf" descr="Physics_SUSY_EWgaugino_nogrid.pdf"/>
          <p:cNvPicPr/>
          <p:nvPr/>
        </p:nvPicPr>
        <p:blipFill>
          <a:blip r:embed="rId2">
            <a:extLst/>
          </a:blip>
          <a:srcRect l="1292" t="3082" r="11750"/>
          <a:stretch>
            <a:fillRect/>
          </a:stretch>
        </p:blipFill>
        <p:spPr>
          <a:xfrm>
            <a:off x="806371" y="889649"/>
            <a:ext cx="10886054" cy="8709280"/>
          </a:xfrm>
          <a:prstGeom prst="rect">
            <a:avLst/>
          </a:prstGeom>
          <a:ln w="12700">
            <a:miter lim="400000"/>
          </a:ln>
        </p:spPr>
      </p:pic>
      <p:sp>
        <p:nvSpPr>
          <p:cNvPr id="1667" name="Shape 1667"/>
          <p:cNvSpPr/>
          <p:nvPr/>
        </p:nvSpPr>
        <p:spPr>
          <a:xfrm>
            <a:off x="387056" y="8728085"/>
            <a:ext cx="2693613" cy="87471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2400">
                <a:latin typeface="Arial"/>
                <a:ea typeface="Arial"/>
                <a:cs typeface="Arial"/>
                <a:sym typeface="Arial"/>
              </a:rPr>
              <a:t>C</a:t>
            </a:r>
            <a:r>
              <a:rPr sz="2400" baseline="-20250">
                <a:latin typeface="Arial"/>
                <a:ea typeface="Arial"/>
                <a:cs typeface="Arial"/>
                <a:sym typeface="Arial"/>
              </a:rPr>
              <a:t>1</a:t>
            </a:r>
            <a:r>
              <a:rPr sz="2400">
                <a:latin typeface="Arial"/>
                <a:ea typeface="Arial"/>
                <a:cs typeface="Arial"/>
                <a:sym typeface="Arial"/>
              </a:rPr>
              <a:t>N</a:t>
            </a:r>
            <a:r>
              <a:rPr sz="2400" baseline="-20250">
                <a:latin typeface="Arial"/>
                <a:ea typeface="Arial"/>
                <a:cs typeface="Arial"/>
                <a:sym typeface="Arial"/>
              </a:rPr>
              <a:t>2</a:t>
            </a:r>
            <a:r>
              <a:rPr sz="2400">
                <a:latin typeface="Arial"/>
                <a:ea typeface="Arial"/>
                <a:cs typeface="Arial"/>
                <a:sym typeface="Arial"/>
              </a:rPr>
              <a:t> </a:t>
            </a:r>
            <a:r>
              <a:rPr sz="2400">
                <a:latin typeface="Wingdings"/>
                <a:ea typeface="Wingdings"/>
                <a:cs typeface="Wingdings"/>
                <a:sym typeface="Wingdings"/>
              </a:rPr>
              <a:t> </a:t>
            </a:r>
            <a:r>
              <a:rPr sz="2400">
                <a:latin typeface="Arial"/>
                <a:ea typeface="Arial"/>
                <a:cs typeface="Arial"/>
                <a:sym typeface="Arial"/>
              </a:rPr>
              <a:t>WN</a:t>
            </a:r>
            <a:r>
              <a:rPr sz="2400" baseline="-20250">
                <a:latin typeface="Arial"/>
                <a:ea typeface="Arial"/>
                <a:cs typeface="Arial"/>
                <a:sym typeface="Arial"/>
              </a:rPr>
              <a:t>1</a:t>
            </a:r>
            <a:r>
              <a:rPr sz="2400">
                <a:latin typeface="Arial"/>
                <a:ea typeface="Arial"/>
                <a:cs typeface="Arial"/>
                <a:sym typeface="Arial"/>
              </a:rPr>
              <a:t>ZN</a:t>
            </a:r>
            <a:r>
              <a:rPr sz="2400" baseline="-20250">
                <a:latin typeface="Arial"/>
                <a:ea typeface="Arial"/>
                <a:cs typeface="Arial"/>
                <a:sym typeface="Arial"/>
              </a:rPr>
              <a:t>1</a:t>
            </a:r>
          </a:p>
          <a:p>
            <a:pPr lvl="0" algn="l" defTabSz="457200">
              <a:defRPr sz="1800"/>
            </a:pPr>
            <a:r>
              <a:rPr sz="2400">
                <a:latin typeface="Arial"/>
                <a:ea typeface="Arial"/>
                <a:cs typeface="Arial"/>
                <a:sym typeface="Arial"/>
              </a:rPr>
              <a:t>arXiv:1307.7292</a:t>
            </a:r>
          </a:p>
        </p:txBody>
      </p:sp>
      <p:sp>
        <p:nvSpPr>
          <p:cNvPr id="1668" name="Shape 1668"/>
          <p:cNvSpPr/>
          <p:nvPr/>
        </p:nvSpPr>
        <p:spPr>
          <a:xfrm flipV="1">
            <a:off x="2446677" y="889649"/>
            <a:ext cx="8296570" cy="6919921"/>
          </a:xfrm>
          <a:prstGeom prst="line">
            <a:avLst/>
          </a:prstGeom>
          <a:ln w="25400">
            <a:solidFill>
              <a:srgbClr val="FFFF00"/>
            </a:solidFill>
          </a:ln>
        </p:spPr>
        <p:txBody>
          <a:bodyPr lIns="65023" tIns="65023" rIns="65023" bIns="65023"/>
          <a:lstStyle/>
          <a:p>
            <a:pPr lvl="0" algn="l" defTabSz="457200">
              <a:defRPr sz="1600">
                <a:latin typeface="Helvetica"/>
                <a:ea typeface="Helvetica"/>
                <a:cs typeface="Helvetica"/>
                <a:sym typeface="Helvetica"/>
              </a:defRPr>
            </a:pPr>
            <a:endParaRPr/>
          </a:p>
        </p:txBody>
      </p:sp>
      <p:pic>
        <p:nvPicPr>
          <p:cNvPr id="1669" name="pasted-image.pdf"/>
          <p:cNvPicPr/>
          <p:nvPr/>
        </p:nvPicPr>
        <p:blipFill>
          <a:blip r:embed="rId3">
            <a:extLst/>
          </a:blip>
          <a:stretch>
            <a:fillRect/>
          </a:stretch>
        </p:blipFill>
        <p:spPr>
          <a:xfrm>
            <a:off x="3225202" y="4206810"/>
            <a:ext cx="2539897" cy="808150"/>
          </a:xfrm>
          <a:prstGeom prst="rect">
            <a:avLst/>
          </a:prstGeom>
          <a:ln w="12700">
            <a:miter lim="400000"/>
          </a:ln>
        </p:spPr>
      </p:pic>
      <p:sp>
        <p:nvSpPr>
          <p:cNvPr id="1670" name="Shape 1670"/>
          <p:cNvSpPr/>
          <p:nvPr/>
        </p:nvSpPr>
        <p:spPr>
          <a:xfrm>
            <a:off x="2660989" y="1045966"/>
            <a:ext cx="7867946" cy="660728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close/>
              </a:path>
            </a:pathLst>
          </a:custGeom>
          <a:solidFill>
            <a:srgbClr val="FFFB00">
              <a:alpha val="14521"/>
            </a:srgbClr>
          </a:solidFill>
          <a:ln w="12700">
            <a:miter lim="400000"/>
          </a:ln>
        </p:spPr>
        <p:txBody>
          <a:bodyPr lIns="0" tIns="0" rIns="0" bIns="0" anchor="ctr"/>
          <a:lstStyle/>
          <a:p>
            <a:pPr lvl="0">
              <a:defRPr sz="2400">
                <a:solidFill>
                  <a:srgbClr val="FFFFFF"/>
                </a:solidFill>
              </a:defRPr>
            </a:pPr>
            <a:endParaRPr/>
          </a:p>
        </p:txBody>
      </p:sp>
    </p:spTree>
  </p:cSld>
  <p:clrMapOvr>
    <a:masterClrMapping/>
  </p:clrMapOvr>
  <p:transition xmlns:p14="http://schemas.microsoft.com/office/powerpoint/2010/mai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2" name="Shape 1672"/>
          <p:cNvSpPr>
            <a:spLocks noGrp="1"/>
          </p:cNvSpPr>
          <p:nvPr>
            <p:ph type="title"/>
          </p:nvPr>
        </p:nvSpPr>
        <p:spPr>
          <a:xfrm>
            <a:off x="1269999" y="735883"/>
            <a:ext cx="10464801" cy="7215527"/>
          </a:xfrm>
          <a:prstGeom prst="rect">
            <a:avLst/>
          </a:prstGeom>
        </p:spPr>
        <p:txBody>
          <a:bodyPr/>
          <a:lstStyle/>
          <a:p>
            <a:pPr lvl="0" defTabSz="830862">
              <a:defRPr sz="1800" b="0"/>
            </a:pPr>
            <a:r>
              <a:rPr sz="7800" b="1"/>
              <a:t>Is it only a tiny corner in the parameter space</a:t>
            </a:r>
          </a:p>
          <a:p>
            <a:pPr lvl="0" defTabSz="830862">
              <a:defRPr sz="1800" b="0"/>
            </a:pPr>
            <a:r>
              <a:rPr sz="7800" b="1"/>
              <a:t>that will be left?</a:t>
            </a:r>
          </a:p>
          <a:p>
            <a:pPr lvl="0" defTabSz="830862">
              <a:defRPr sz="1800" b="0"/>
            </a:pPr>
            <a:r>
              <a:rPr sz="7800" b="1"/>
              <a:t>Is ILC a gleaner?</a:t>
            </a:r>
          </a:p>
        </p:txBody>
      </p:sp>
      <p:sp>
        <p:nvSpPr>
          <p:cNvPr id="1673" name="Shape 1673"/>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t>66</a:t>
            </a:fld>
            <a:endParaRPr sz="1600"/>
          </a:p>
        </p:txBody>
      </p:sp>
    </p:spTree>
  </p:cSld>
  <p:clrMapOvr>
    <a:masterClrMapping/>
  </p:clrMapOvr>
  <p:transition xmlns:p14="http://schemas.microsoft.com/office/powerpoint/2010/mai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5" name="Shape 1675"/>
          <p:cNvSpPr/>
          <p:nvPr/>
        </p:nvSpPr>
        <p:spPr>
          <a:xfrm flipV="1">
            <a:off x="2045218" y="6046222"/>
            <a:ext cx="650241" cy="15572"/>
          </a:xfrm>
          <a:prstGeom prst="line">
            <a:avLst/>
          </a:prstGeom>
          <a:ln w="76200">
            <a:solidFill>
              <a:srgbClr val="0000FF"/>
            </a:solidFill>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676" name="Shape 1676"/>
          <p:cNvSpPr/>
          <p:nvPr/>
        </p:nvSpPr>
        <p:spPr>
          <a:xfrm>
            <a:off x="1733808" y="7061885"/>
            <a:ext cx="2107280"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b="1">
                <a:latin typeface="Arial"/>
                <a:ea typeface="Arial"/>
                <a:cs typeface="Arial"/>
                <a:sym typeface="Arial"/>
              </a:defRPr>
            </a:lvl1pPr>
          </a:lstStyle>
          <a:p>
            <a:pPr lvl="0">
              <a:defRPr sz="1800" b="0"/>
            </a:pPr>
            <a:r>
              <a:rPr sz="2400" b="1"/>
              <a:t>Bino-like LSP</a:t>
            </a:r>
          </a:p>
        </p:txBody>
      </p:sp>
      <p:sp>
        <p:nvSpPr>
          <p:cNvPr id="1677" name="Shape 1677"/>
          <p:cNvSpPr/>
          <p:nvPr/>
        </p:nvSpPr>
        <p:spPr>
          <a:xfrm flipV="1">
            <a:off x="2045218" y="4392312"/>
            <a:ext cx="650241" cy="15573"/>
          </a:xfrm>
          <a:prstGeom prst="line">
            <a:avLst/>
          </a:prstGeom>
          <a:ln w="76200">
            <a:solidFill>
              <a:srgbClr val="0000FF"/>
            </a:solidFill>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678" name="Shape 1678"/>
          <p:cNvSpPr/>
          <p:nvPr/>
        </p:nvSpPr>
        <p:spPr>
          <a:xfrm flipV="1">
            <a:off x="2842983" y="4376736"/>
            <a:ext cx="650241" cy="15573"/>
          </a:xfrm>
          <a:prstGeom prst="line">
            <a:avLst/>
          </a:prstGeom>
          <a:ln w="76200">
            <a:solidFill>
              <a:srgbClr val="008000"/>
            </a:solidFill>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679" name="Shape 1679"/>
          <p:cNvSpPr/>
          <p:nvPr/>
        </p:nvSpPr>
        <p:spPr>
          <a:xfrm flipV="1">
            <a:off x="2045218" y="3311164"/>
            <a:ext cx="650241" cy="15573"/>
          </a:xfrm>
          <a:prstGeom prst="line">
            <a:avLst/>
          </a:prstGeom>
          <a:ln w="76200">
            <a:solidFill>
              <a:srgbClr val="0000FF"/>
            </a:solidFill>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680" name="Shape 1680"/>
          <p:cNvSpPr/>
          <p:nvPr/>
        </p:nvSpPr>
        <p:spPr>
          <a:xfrm flipV="1">
            <a:off x="2045218" y="2953019"/>
            <a:ext cx="650241" cy="15573"/>
          </a:xfrm>
          <a:prstGeom prst="line">
            <a:avLst/>
          </a:prstGeom>
          <a:ln w="76200">
            <a:solidFill>
              <a:srgbClr val="0000FF"/>
            </a:solidFill>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681" name="Shape 1681"/>
          <p:cNvSpPr/>
          <p:nvPr/>
        </p:nvSpPr>
        <p:spPr>
          <a:xfrm flipV="1">
            <a:off x="2842983" y="3015302"/>
            <a:ext cx="650241" cy="15573"/>
          </a:xfrm>
          <a:prstGeom prst="line">
            <a:avLst/>
          </a:prstGeom>
          <a:ln w="76200">
            <a:solidFill>
              <a:srgbClr val="008000"/>
            </a:solidFill>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682" name="Shape 1682"/>
          <p:cNvSpPr/>
          <p:nvPr/>
        </p:nvSpPr>
        <p:spPr>
          <a:xfrm flipH="1" flipV="1">
            <a:off x="1462682" y="1884151"/>
            <a:ext cx="3220" cy="5037588"/>
          </a:xfrm>
          <a:prstGeom prst="line">
            <a:avLst/>
          </a:prstGeom>
          <a:ln w="25400">
            <a:solidFill>
              <a:srgbClr val="262626"/>
            </a:solidFill>
            <a:tailEnd type="triangle"/>
          </a:ln>
        </p:spPr>
        <p:txBody>
          <a:bodyPr lIns="65023" tIns="65023" rIns="65023" bIns="65023"/>
          <a:lstStyle/>
          <a:p>
            <a:pPr lvl="0" algn="l" defTabSz="457200">
              <a:defRPr sz="1600">
                <a:latin typeface="Helvetica"/>
                <a:ea typeface="Helvetica"/>
                <a:cs typeface="Helvetica"/>
                <a:sym typeface="Helvetica"/>
              </a:defRPr>
            </a:pPr>
            <a:endParaRPr/>
          </a:p>
        </p:txBody>
      </p:sp>
      <p:pic>
        <p:nvPicPr>
          <p:cNvPr id="1683" name="image39.pdf" descr="latex-image-1.pdf"/>
          <p:cNvPicPr/>
          <p:nvPr/>
        </p:nvPicPr>
        <p:blipFill>
          <a:blip r:embed="rId2">
            <a:extLst/>
          </a:blip>
          <a:stretch>
            <a:fillRect/>
          </a:stretch>
        </p:blipFill>
        <p:spPr>
          <a:xfrm>
            <a:off x="2078289" y="1884151"/>
            <a:ext cx="520193" cy="560207"/>
          </a:xfrm>
          <a:prstGeom prst="rect">
            <a:avLst/>
          </a:prstGeom>
          <a:ln w="12700">
            <a:miter lim="400000"/>
          </a:ln>
        </p:spPr>
      </p:pic>
      <p:pic>
        <p:nvPicPr>
          <p:cNvPr id="1684" name="image40.pdf" descr="latex-image-1.pdf"/>
          <p:cNvPicPr/>
          <p:nvPr/>
        </p:nvPicPr>
        <p:blipFill>
          <a:blip r:embed="rId3">
            <a:extLst/>
          </a:blip>
          <a:stretch>
            <a:fillRect/>
          </a:stretch>
        </p:blipFill>
        <p:spPr>
          <a:xfrm>
            <a:off x="2908843" y="1909812"/>
            <a:ext cx="520193" cy="508885"/>
          </a:xfrm>
          <a:prstGeom prst="rect">
            <a:avLst/>
          </a:prstGeom>
          <a:ln w="12700">
            <a:miter lim="400000"/>
          </a:ln>
        </p:spPr>
      </p:pic>
      <p:sp>
        <p:nvSpPr>
          <p:cNvPr id="1685" name="Shape 1685"/>
          <p:cNvSpPr/>
          <p:nvPr/>
        </p:nvSpPr>
        <p:spPr>
          <a:xfrm flipH="1">
            <a:off x="2695458" y="4407885"/>
            <a:ext cx="166675" cy="1653910"/>
          </a:xfrm>
          <a:prstGeom prst="line">
            <a:avLst/>
          </a:prstGeom>
          <a:ln w="50800">
            <a:solidFill>
              <a:srgbClr val="FF0000"/>
            </a:solidFill>
            <a:tailEnd type="triangle"/>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686" name="Shape 1686"/>
          <p:cNvSpPr/>
          <p:nvPr/>
        </p:nvSpPr>
        <p:spPr>
          <a:xfrm flipV="1">
            <a:off x="5282534" y="5986085"/>
            <a:ext cx="650241" cy="15572"/>
          </a:xfrm>
          <a:prstGeom prst="line">
            <a:avLst/>
          </a:prstGeom>
          <a:ln w="76200">
            <a:solidFill>
              <a:srgbClr val="0000FF"/>
            </a:solidFill>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687" name="Shape 1687"/>
          <p:cNvSpPr/>
          <p:nvPr/>
        </p:nvSpPr>
        <p:spPr>
          <a:xfrm>
            <a:off x="5002265" y="7061885"/>
            <a:ext cx="2172169"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b="1">
                <a:latin typeface="Arial"/>
                <a:ea typeface="Arial"/>
                <a:cs typeface="Arial"/>
                <a:sym typeface="Arial"/>
              </a:defRPr>
            </a:lvl1pPr>
          </a:lstStyle>
          <a:p>
            <a:pPr lvl="0">
              <a:defRPr sz="1800" b="0"/>
            </a:pPr>
            <a:r>
              <a:rPr sz="2400" b="1"/>
              <a:t>Wino-like LSP</a:t>
            </a:r>
          </a:p>
        </p:txBody>
      </p:sp>
      <p:sp>
        <p:nvSpPr>
          <p:cNvPr id="1688" name="Shape 1688"/>
          <p:cNvSpPr/>
          <p:nvPr/>
        </p:nvSpPr>
        <p:spPr>
          <a:xfrm flipV="1">
            <a:off x="5282534" y="3876360"/>
            <a:ext cx="650241" cy="15573"/>
          </a:xfrm>
          <a:prstGeom prst="line">
            <a:avLst/>
          </a:prstGeom>
          <a:ln w="76200">
            <a:solidFill>
              <a:srgbClr val="0000FF"/>
            </a:solidFill>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689" name="Shape 1689"/>
          <p:cNvSpPr/>
          <p:nvPr/>
        </p:nvSpPr>
        <p:spPr>
          <a:xfrm flipV="1">
            <a:off x="6080300" y="5625784"/>
            <a:ext cx="650241" cy="15573"/>
          </a:xfrm>
          <a:prstGeom prst="line">
            <a:avLst/>
          </a:prstGeom>
          <a:ln w="76200">
            <a:solidFill>
              <a:srgbClr val="008000"/>
            </a:solidFill>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690" name="Shape 1690"/>
          <p:cNvSpPr/>
          <p:nvPr/>
        </p:nvSpPr>
        <p:spPr>
          <a:xfrm flipV="1">
            <a:off x="5282534" y="3235455"/>
            <a:ext cx="650241" cy="15573"/>
          </a:xfrm>
          <a:prstGeom prst="line">
            <a:avLst/>
          </a:prstGeom>
          <a:ln w="76200">
            <a:solidFill>
              <a:srgbClr val="0000FF"/>
            </a:solidFill>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691" name="Shape 1691"/>
          <p:cNvSpPr/>
          <p:nvPr/>
        </p:nvSpPr>
        <p:spPr>
          <a:xfrm flipV="1">
            <a:off x="5282534" y="2892882"/>
            <a:ext cx="650241" cy="15573"/>
          </a:xfrm>
          <a:prstGeom prst="line">
            <a:avLst/>
          </a:prstGeom>
          <a:ln w="76200">
            <a:solidFill>
              <a:srgbClr val="0000FF"/>
            </a:solidFill>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692" name="Shape 1692"/>
          <p:cNvSpPr/>
          <p:nvPr/>
        </p:nvSpPr>
        <p:spPr>
          <a:xfrm flipV="1">
            <a:off x="6080300" y="2986309"/>
            <a:ext cx="650241" cy="15573"/>
          </a:xfrm>
          <a:prstGeom prst="line">
            <a:avLst/>
          </a:prstGeom>
          <a:ln w="76200">
            <a:solidFill>
              <a:srgbClr val="008000"/>
            </a:solidFill>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pic>
        <p:nvPicPr>
          <p:cNvPr id="1693" name="image39.pdf" descr="latex-image-1.pdf"/>
          <p:cNvPicPr/>
          <p:nvPr/>
        </p:nvPicPr>
        <p:blipFill>
          <a:blip r:embed="rId2">
            <a:extLst/>
          </a:blip>
          <a:stretch>
            <a:fillRect/>
          </a:stretch>
        </p:blipFill>
        <p:spPr>
          <a:xfrm>
            <a:off x="5315605" y="1884151"/>
            <a:ext cx="520193" cy="560207"/>
          </a:xfrm>
          <a:prstGeom prst="rect">
            <a:avLst/>
          </a:prstGeom>
          <a:ln w="12700">
            <a:miter lim="400000"/>
          </a:ln>
        </p:spPr>
      </p:pic>
      <p:pic>
        <p:nvPicPr>
          <p:cNvPr id="1694" name="image40.pdf" descr="latex-image-1.pdf"/>
          <p:cNvPicPr/>
          <p:nvPr/>
        </p:nvPicPr>
        <p:blipFill>
          <a:blip r:embed="rId3">
            <a:extLst/>
          </a:blip>
          <a:stretch>
            <a:fillRect/>
          </a:stretch>
        </p:blipFill>
        <p:spPr>
          <a:xfrm>
            <a:off x="6127034" y="1909812"/>
            <a:ext cx="520193" cy="508885"/>
          </a:xfrm>
          <a:prstGeom prst="rect">
            <a:avLst/>
          </a:prstGeom>
          <a:ln w="12700">
            <a:miter lim="400000"/>
          </a:ln>
        </p:spPr>
      </p:pic>
      <p:sp>
        <p:nvSpPr>
          <p:cNvPr id="1695" name="Shape 1695"/>
          <p:cNvSpPr/>
          <p:nvPr/>
        </p:nvSpPr>
        <p:spPr>
          <a:xfrm flipH="1">
            <a:off x="5932774" y="5610208"/>
            <a:ext cx="147528" cy="404860"/>
          </a:xfrm>
          <a:prstGeom prst="line">
            <a:avLst/>
          </a:prstGeom>
          <a:ln w="50800">
            <a:solidFill>
              <a:srgbClr val="FF0000"/>
            </a:solidFill>
            <a:tailEnd type="triangle"/>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696" name="Shape 1696"/>
          <p:cNvSpPr/>
          <p:nvPr/>
        </p:nvSpPr>
        <p:spPr>
          <a:xfrm flipV="1">
            <a:off x="8726166" y="3657038"/>
            <a:ext cx="650241" cy="15573"/>
          </a:xfrm>
          <a:prstGeom prst="line">
            <a:avLst/>
          </a:prstGeom>
          <a:ln w="76200">
            <a:solidFill>
              <a:srgbClr val="0000FF"/>
            </a:solidFill>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697" name="Shape 1697"/>
          <p:cNvSpPr/>
          <p:nvPr/>
        </p:nvSpPr>
        <p:spPr>
          <a:xfrm>
            <a:off x="8317424" y="7061885"/>
            <a:ext cx="2733847"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b="1">
                <a:latin typeface="Arial"/>
                <a:ea typeface="Arial"/>
                <a:cs typeface="Arial"/>
                <a:sym typeface="Arial"/>
              </a:defRPr>
            </a:lvl1pPr>
          </a:lstStyle>
          <a:p>
            <a:pPr lvl="0">
              <a:defRPr sz="1800" b="0"/>
            </a:pPr>
            <a:r>
              <a:rPr sz="2400" b="1"/>
              <a:t>Higgsino-like LSP</a:t>
            </a:r>
          </a:p>
        </p:txBody>
      </p:sp>
      <p:sp>
        <p:nvSpPr>
          <p:cNvPr id="1698" name="Shape 1698"/>
          <p:cNvSpPr/>
          <p:nvPr/>
        </p:nvSpPr>
        <p:spPr>
          <a:xfrm flipV="1">
            <a:off x="8726166" y="2923488"/>
            <a:ext cx="650241" cy="15573"/>
          </a:xfrm>
          <a:prstGeom prst="line">
            <a:avLst/>
          </a:prstGeom>
          <a:ln w="76200">
            <a:solidFill>
              <a:srgbClr val="0000FF"/>
            </a:solidFill>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699" name="Shape 1699"/>
          <p:cNvSpPr/>
          <p:nvPr/>
        </p:nvSpPr>
        <p:spPr>
          <a:xfrm flipV="1">
            <a:off x="9486974" y="3891932"/>
            <a:ext cx="650241" cy="15573"/>
          </a:xfrm>
          <a:prstGeom prst="line">
            <a:avLst/>
          </a:prstGeom>
          <a:ln w="76200">
            <a:solidFill>
              <a:srgbClr val="008000"/>
            </a:solidFill>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700" name="Shape 1700"/>
          <p:cNvSpPr/>
          <p:nvPr/>
        </p:nvSpPr>
        <p:spPr>
          <a:xfrm flipV="1">
            <a:off x="8722280" y="6015078"/>
            <a:ext cx="650241" cy="15573"/>
          </a:xfrm>
          <a:prstGeom prst="line">
            <a:avLst/>
          </a:prstGeom>
          <a:ln w="76200">
            <a:solidFill>
              <a:srgbClr val="0000FF"/>
            </a:solidFill>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701" name="Shape 1701"/>
          <p:cNvSpPr/>
          <p:nvPr/>
        </p:nvSpPr>
        <p:spPr>
          <a:xfrm flipV="1">
            <a:off x="8722280" y="5661051"/>
            <a:ext cx="650241" cy="15573"/>
          </a:xfrm>
          <a:prstGeom prst="line">
            <a:avLst/>
          </a:prstGeom>
          <a:ln w="76200">
            <a:solidFill>
              <a:srgbClr val="0000FF"/>
            </a:solidFill>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702" name="Shape 1702"/>
          <p:cNvSpPr/>
          <p:nvPr/>
        </p:nvSpPr>
        <p:spPr>
          <a:xfrm flipV="1">
            <a:off x="9520045" y="5723334"/>
            <a:ext cx="650241" cy="15573"/>
          </a:xfrm>
          <a:prstGeom prst="line">
            <a:avLst/>
          </a:prstGeom>
          <a:ln w="76200">
            <a:solidFill>
              <a:srgbClr val="008000"/>
            </a:solidFill>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pic>
        <p:nvPicPr>
          <p:cNvPr id="1703" name="image39.pdf" descr="latex-image-1.pdf"/>
          <p:cNvPicPr/>
          <p:nvPr/>
        </p:nvPicPr>
        <p:blipFill>
          <a:blip r:embed="rId2">
            <a:extLst/>
          </a:blip>
          <a:stretch>
            <a:fillRect/>
          </a:stretch>
        </p:blipFill>
        <p:spPr>
          <a:xfrm>
            <a:off x="8724187" y="1884151"/>
            <a:ext cx="520193" cy="560207"/>
          </a:xfrm>
          <a:prstGeom prst="rect">
            <a:avLst/>
          </a:prstGeom>
          <a:ln w="12700">
            <a:miter lim="400000"/>
          </a:ln>
        </p:spPr>
      </p:pic>
      <p:pic>
        <p:nvPicPr>
          <p:cNvPr id="1704" name="image40.pdf" descr="latex-image-1.pdf"/>
          <p:cNvPicPr/>
          <p:nvPr/>
        </p:nvPicPr>
        <p:blipFill>
          <a:blip r:embed="rId3">
            <a:extLst/>
          </a:blip>
          <a:stretch>
            <a:fillRect/>
          </a:stretch>
        </p:blipFill>
        <p:spPr>
          <a:xfrm>
            <a:off x="9520046" y="1909812"/>
            <a:ext cx="520193" cy="508885"/>
          </a:xfrm>
          <a:prstGeom prst="rect">
            <a:avLst/>
          </a:prstGeom>
          <a:ln w="12700">
            <a:miter lim="400000"/>
          </a:ln>
        </p:spPr>
      </p:pic>
      <p:sp>
        <p:nvSpPr>
          <p:cNvPr id="1705" name="Shape 1705"/>
          <p:cNvSpPr/>
          <p:nvPr/>
        </p:nvSpPr>
        <p:spPr>
          <a:xfrm flipH="1">
            <a:off x="9372519" y="5718863"/>
            <a:ext cx="147527" cy="311786"/>
          </a:xfrm>
          <a:prstGeom prst="line">
            <a:avLst/>
          </a:prstGeom>
          <a:ln w="50800">
            <a:solidFill>
              <a:srgbClr val="FF0000"/>
            </a:solidFill>
            <a:tailEnd type="triangle"/>
          </a:ln>
          <a:effectLst>
            <a:outerShdw blurRad="50800" dist="25400" dir="5400000" rotWithShape="0">
              <a:srgbClr val="000000">
                <a:alpha val="38000"/>
              </a:srgbClr>
            </a:outerShdw>
          </a:effectLst>
        </p:spPr>
        <p:txBody>
          <a:bodyPr lIns="65023" tIns="65023" rIns="65023" bIns="65023"/>
          <a:lstStyle/>
          <a:p>
            <a:pPr lvl="0" algn="l" defTabSz="457200">
              <a:defRPr sz="1600">
                <a:latin typeface="Helvetica"/>
                <a:ea typeface="Helvetica"/>
                <a:cs typeface="Helvetica"/>
                <a:sym typeface="Helvetica"/>
              </a:defRPr>
            </a:pPr>
            <a:endParaRPr/>
          </a:p>
        </p:txBody>
      </p:sp>
      <p:sp>
        <p:nvSpPr>
          <p:cNvPr id="1706" name="Shape 1706"/>
          <p:cNvSpPr/>
          <p:nvPr/>
        </p:nvSpPr>
        <p:spPr>
          <a:xfrm>
            <a:off x="1462683" y="6921737"/>
            <a:ext cx="9825531" cy="1"/>
          </a:xfrm>
          <a:prstGeom prst="line">
            <a:avLst/>
          </a:prstGeom>
          <a:ln w="25400">
            <a:solidFill>
              <a:srgbClr val="262626"/>
            </a:solidFill>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707" name="Shape 1707"/>
          <p:cNvSpPr/>
          <p:nvPr/>
        </p:nvSpPr>
        <p:spPr>
          <a:xfrm>
            <a:off x="5329270" y="8605687"/>
            <a:ext cx="5491855" cy="8820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sz="2800" b="1">
                <a:solidFill>
                  <a:srgbClr val="FF0000"/>
                </a:solidFill>
                <a:latin typeface="Arial"/>
                <a:ea typeface="Arial"/>
                <a:cs typeface="Arial"/>
                <a:sym typeface="Arial"/>
              </a:rPr>
              <a:t>LSP/NLSP typically degenerate</a:t>
            </a:r>
          </a:p>
          <a:p>
            <a:pPr lvl="0" defTabSz="457200">
              <a:defRPr sz="1800"/>
            </a:pPr>
            <a:r>
              <a:rPr sz="2400">
                <a:latin typeface="Arial"/>
                <a:ea typeface="Arial"/>
                <a:cs typeface="Arial"/>
                <a:sym typeface="Arial"/>
              </a:rPr>
              <a:t>(depends on mixing)</a:t>
            </a:r>
          </a:p>
        </p:txBody>
      </p:sp>
      <p:sp>
        <p:nvSpPr>
          <p:cNvPr id="1708" name="Shape 1708"/>
          <p:cNvSpPr>
            <a:spLocks noGrp="1"/>
          </p:cNvSpPr>
          <p:nvPr>
            <p:ph type="title"/>
          </p:nvPr>
        </p:nvSpPr>
        <p:spPr>
          <a:xfrm>
            <a:off x="-1" y="1"/>
            <a:ext cx="13004801" cy="800907"/>
          </a:xfrm>
          <a:prstGeom prst="rect">
            <a:avLst/>
          </a:prstGeom>
        </p:spPr>
        <p:txBody>
          <a:bodyPr>
            <a:normAutofit fontScale="90000"/>
          </a:bodyPr>
          <a:lstStyle>
            <a:lvl1pPr defTabSz="425195">
              <a:defRPr sz="4650"/>
            </a:lvl1pPr>
          </a:lstStyle>
          <a:p>
            <a:pPr lvl="0">
              <a:defRPr sz="1800" b="0">
                <a:solidFill>
                  <a:srgbClr val="000000"/>
                </a:solidFill>
              </a:defRPr>
            </a:pPr>
            <a:r>
              <a:rPr sz="4650" b="1">
                <a:solidFill>
                  <a:srgbClr val="000090"/>
                </a:solidFill>
              </a:rPr>
              <a:t>SUSY Electroweak Sector</a:t>
            </a:r>
          </a:p>
        </p:txBody>
      </p:sp>
      <p:sp>
        <p:nvSpPr>
          <p:cNvPr id="1709" name="Shape 1709"/>
          <p:cNvSpPr/>
          <p:nvPr/>
        </p:nvSpPr>
        <p:spPr>
          <a:xfrm>
            <a:off x="5282534" y="8465545"/>
            <a:ext cx="5628300" cy="1"/>
          </a:xfrm>
          <a:prstGeom prst="line">
            <a:avLst/>
          </a:prstGeom>
          <a:ln w="50800">
            <a:solidFill>
              <a:srgbClr val="FF0000"/>
            </a:solidFill>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710" name="Shape 1710"/>
          <p:cNvSpPr>
            <a:spLocks noGrp="1"/>
          </p:cNvSpPr>
          <p:nvPr>
            <p:ph type="sldNum" sz="quarter" idx="2"/>
          </p:nvPr>
        </p:nvSpPr>
        <p:spPr>
          <a:xfrm>
            <a:off x="11339648" y="9313991"/>
            <a:ext cx="1605214" cy="389270"/>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fld id="{86CB4B4D-7CA3-9044-876B-883B54F8677D}" type="slidenum">
              <a:t>67</a:t>
            </a:fld>
            <a:endParaRPr/>
          </a:p>
        </p:txBody>
      </p:sp>
      <p:sp>
        <p:nvSpPr>
          <p:cNvPr id="1711" name="Shape 1711"/>
          <p:cNvSpPr/>
          <p:nvPr/>
        </p:nvSpPr>
        <p:spPr>
          <a:xfrm>
            <a:off x="5321748" y="7665382"/>
            <a:ext cx="1515017" cy="4490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300">
                <a:latin typeface="Helvetica Neue"/>
                <a:ea typeface="Helvetica Neue"/>
                <a:cs typeface="Helvetica Neue"/>
                <a:sym typeface="Helvetica Neue"/>
              </a:rPr>
              <a:t>M</a:t>
            </a:r>
            <a:r>
              <a:rPr sz="2300" baseline="-5999">
                <a:latin typeface="Helvetica Neue"/>
                <a:ea typeface="Helvetica Neue"/>
                <a:cs typeface="Helvetica Neue"/>
                <a:sym typeface="Helvetica Neue"/>
              </a:rPr>
              <a:t>2</a:t>
            </a:r>
            <a:r>
              <a:rPr sz="2300">
                <a:latin typeface="Helvetica Neue"/>
                <a:ea typeface="Helvetica Neue"/>
                <a:cs typeface="Helvetica Neue"/>
                <a:sym typeface="Helvetica Neue"/>
              </a:rPr>
              <a:t>&lt;&lt;M</a:t>
            </a:r>
            <a:r>
              <a:rPr sz="2300" baseline="-5999">
                <a:latin typeface="Helvetica Neue"/>
                <a:ea typeface="Helvetica Neue"/>
                <a:cs typeface="Helvetica Neue"/>
                <a:sym typeface="Helvetica Neue"/>
              </a:rPr>
              <a:t>1</a:t>
            </a:r>
            <a:r>
              <a:rPr sz="2300">
                <a:latin typeface="Helvetica Neue"/>
                <a:ea typeface="Helvetica Neue"/>
                <a:cs typeface="Helvetica Neue"/>
                <a:sym typeface="Helvetica Neue"/>
              </a:rPr>
              <a:t>, μ</a:t>
            </a:r>
          </a:p>
        </p:txBody>
      </p:sp>
      <p:sp>
        <p:nvSpPr>
          <p:cNvPr id="1712" name="Shape 1712"/>
          <p:cNvSpPr/>
          <p:nvPr/>
        </p:nvSpPr>
        <p:spPr>
          <a:xfrm>
            <a:off x="2202366" y="7626373"/>
            <a:ext cx="1515018" cy="4490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300">
                <a:latin typeface="Helvetica Neue"/>
                <a:ea typeface="Helvetica Neue"/>
                <a:cs typeface="Helvetica Neue"/>
                <a:sym typeface="Helvetica Neue"/>
              </a:rPr>
              <a:t>M</a:t>
            </a:r>
            <a:r>
              <a:rPr sz="2300" baseline="-5999">
                <a:latin typeface="Helvetica Neue"/>
                <a:ea typeface="Helvetica Neue"/>
                <a:cs typeface="Helvetica Neue"/>
                <a:sym typeface="Helvetica Neue"/>
              </a:rPr>
              <a:t>1</a:t>
            </a:r>
            <a:r>
              <a:rPr sz="2300">
                <a:latin typeface="Helvetica Neue"/>
                <a:ea typeface="Helvetica Neue"/>
                <a:cs typeface="Helvetica Neue"/>
                <a:sym typeface="Helvetica Neue"/>
              </a:rPr>
              <a:t>&lt;&lt;M</a:t>
            </a:r>
            <a:r>
              <a:rPr sz="2300" baseline="-5999">
                <a:latin typeface="Helvetica Neue"/>
                <a:ea typeface="Helvetica Neue"/>
                <a:cs typeface="Helvetica Neue"/>
                <a:sym typeface="Helvetica Neue"/>
              </a:rPr>
              <a:t>2</a:t>
            </a:r>
            <a:r>
              <a:rPr sz="2300">
                <a:latin typeface="Helvetica Neue"/>
                <a:ea typeface="Helvetica Neue"/>
                <a:cs typeface="Helvetica Neue"/>
                <a:sym typeface="Helvetica Neue"/>
              </a:rPr>
              <a:t>, μ</a:t>
            </a:r>
          </a:p>
        </p:txBody>
      </p:sp>
      <p:sp>
        <p:nvSpPr>
          <p:cNvPr id="1713" name="Shape 1713"/>
          <p:cNvSpPr/>
          <p:nvPr/>
        </p:nvSpPr>
        <p:spPr>
          <a:xfrm>
            <a:off x="9088940" y="7665382"/>
            <a:ext cx="1382404" cy="4490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300">
                <a:latin typeface="Helvetica Neue"/>
                <a:ea typeface="Helvetica Neue"/>
                <a:cs typeface="Helvetica Neue"/>
                <a:sym typeface="Helvetica Neue"/>
              </a:rPr>
              <a:t>μ</a:t>
            </a:r>
            <a:r>
              <a:rPr sz="2300"/>
              <a:t>&lt;&lt;</a:t>
            </a:r>
            <a:r>
              <a:rPr sz="2300">
                <a:latin typeface="Helvetica Neue"/>
                <a:ea typeface="Helvetica Neue"/>
                <a:cs typeface="Helvetica Neue"/>
                <a:sym typeface="Helvetica Neue"/>
              </a:rPr>
              <a:t>M</a:t>
            </a:r>
            <a:r>
              <a:rPr sz="2300" baseline="-5999">
                <a:latin typeface="Helvetica Neue"/>
                <a:ea typeface="Helvetica Neue"/>
                <a:cs typeface="Helvetica Neue"/>
                <a:sym typeface="Helvetica Neue"/>
              </a:rPr>
              <a:t>2</a:t>
            </a:r>
            <a:r>
              <a:rPr sz="2300">
                <a:latin typeface="Helvetica Neue"/>
                <a:ea typeface="Helvetica Neue"/>
                <a:cs typeface="Helvetica Neue"/>
                <a:sym typeface="Helvetica Neue"/>
              </a:rPr>
              <a:t>,M</a:t>
            </a:r>
            <a:r>
              <a:rPr sz="2300" baseline="-5999">
                <a:latin typeface="Helvetica Neue"/>
                <a:ea typeface="Helvetica Neue"/>
                <a:cs typeface="Helvetica Neue"/>
                <a:sym typeface="Helvetica Neue"/>
              </a:rPr>
              <a:t>1</a:t>
            </a:r>
          </a:p>
        </p:txBody>
      </p:sp>
    </p:spTree>
  </p:cSld>
  <p:clrMapOvr>
    <a:masterClrMapping/>
  </p:clrMapOvr>
  <p:transition xmlns:p14="http://schemas.microsoft.com/office/powerpoint/2010/mai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5" name="pasted-image.pdf"/>
          <p:cNvPicPr/>
          <p:nvPr/>
        </p:nvPicPr>
        <p:blipFill>
          <a:blip r:embed="rId2">
            <a:extLst/>
          </a:blip>
          <a:stretch>
            <a:fillRect/>
          </a:stretch>
        </p:blipFill>
        <p:spPr>
          <a:xfrm>
            <a:off x="313674" y="4822613"/>
            <a:ext cx="6285655" cy="5165796"/>
          </a:xfrm>
          <a:prstGeom prst="rect">
            <a:avLst/>
          </a:prstGeom>
          <a:ln w="12700">
            <a:miter lim="400000"/>
          </a:ln>
        </p:spPr>
      </p:pic>
      <p:pic>
        <p:nvPicPr>
          <p:cNvPr id="1716" name="image51.pdf" descr="Physics_SUSY_EWgaugino_nogrid.pdf"/>
          <p:cNvPicPr/>
          <p:nvPr/>
        </p:nvPicPr>
        <p:blipFill>
          <a:blip r:embed="rId3">
            <a:extLst/>
          </a:blip>
          <a:srcRect l="1291" t="3082" r="11751"/>
          <a:stretch>
            <a:fillRect/>
          </a:stretch>
        </p:blipFill>
        <p:spPr>
          <a:xfrm>
            <a:off x="322548" y="309663"/>
            <a:ext cx="5886533" cy="4709463"/>
          </a:xfrm>
          <a:prstGeom prst="rect">
            <a:avLst/>
          </a:prstGeom>
          <a:ln w="12700">
            <a:miter lim="400000"/>
          </a:ln>
        </p:spPr>
      </p:pic>
      <p:sp>
        <p:nvSpPr>
          <p:cNvPr id="1717" name="Shape 1717"/>
          <p:cNvSpPr/>
          <p:nvPr/>
        </p:nvSpPr>
        <p:spPr>
          <a:xfrm flipV="1">
            <a:off x="1058726" y="177410"/>
            <a:ext cx="4795551" cy="3999825"/>
          </a:xfrm>
          <a:prstGeom prst="line">
            <a:avLst/>
          </a:prstGeom>
          <a:ln w="25400">
            <a:solidFill>
              <a:srgbClr val="FFFF00"/>
            </a:solidFill>
          </a:ln>
        </p:spPr>
        <p:txBody>
          <a:bodyPr lIns="65023" tIns="65023" rIns="65023" bIns="65023"/>
          <a:lstStyle/>
          <a:p>
            <a:pPr lvl="0" algn="l" defTabSz="457200">
              <a:defRPr sz="1600">
                <a:latin typeface="Helvetica"/>
                <a:ea typeface="Helvetica"/>
                <a:cs typeface="Helvetica"/>
                <a:sym typeface="Helvetica"/>
              </a:defRPr>
            </a:pPr>
            <a:endParaRPr/>
          </a:p>
        </p:txBody>
      </p:sp>
      <p:pic>
        <p:nvPicPr>
          <p:cNvPr id="1718" name="pasted-image.pdf"/>
          <p:cNvPicPr/>
          <p:nvPr/>
        </p:nvPicPr>
        <p:blipFill>
          <a:blip r:embed="rId4">
            <a:extLst/>
          </a:blip>
          <a:stretch>
            <a:fillRect/>
          </a:stretch>
        </p:blipFill>
        <p:spPr>
          <a:xfrm>
            <a:off x="6601741" y="27093"/>
            <a:ext cx="6285655" cy="5017655"/>
          </a:xfrm>
          <a:prstGeom prst="rect">
            <a:avLst/>
          </a:prstGeom>
          <a:ln w="12700">
            <a:miter lim="400000"/>
          </a:ln>
        </p:spPr>
      </p:pic>
      <p:pic>
        <p:nvPicPr>
          <p:cNvPr id="1719" name="pasted-image.pdf"/>
          <p:cNvPicPr/>
          <p:nvPr/>
        </p:nvPicPr>
        <p:blipFill>
          <a:blip r:embed="rId5">
            <a:extLst/>
          </a:blip>
          <a:stretch>
            <a:fillRect/>
          </a:stretch>
        </p:blipFill>
        <p:spPr>
          <a:xfrm>
            <a:off x="6610773" y="4822613"/>
            <a:ext cx="6267592" cy="5165796"/>
          </a:xfrm>
          <a:prstGeom prst="rect">
            <a:avLst/>
          </a:prstGeom>
          <a:ln w="12700">
            <a:miter lim="400000"/>
          </a:ln>
        </p:spPr>
      </p:pic>
      <p:sp>
        <p:nvSpPr>
          <p:cNvPr id="1720" name="Shape 1720"/>
          <p:cNvSpPr/>
          <p:nvPr/>
        </p:nvSpPr>
        <p:spPr>
          <a:xfrm>
            <a:off x="9800399" y="7098876"/>
            <a:ext cx="2472071" cy="60675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1" indent="0" algn="l" defTabSz="649111">
              <a:spcBef>
                <a:spcPts val="1400"/>
              </a:spcBef>
              <a:defRPr sz="1800"/>
            </a:pPr>
            <a:r>
              <a:rPr sz="1600" b="1" i="1">
                <a:solidFill>
                  <a:srgbClr val="0433FF"/>
                </a:solidFill>
                <a:latin typeface="Helvetica Neue"/>
                <a:ea typeface="Helvetica Neue"/>
                <a:cs typeface="Helvetica Neue"/>
                <a:sym typeface="Helvetica Neue"/>
              </a:rPr>
              <a:t>Natural Radiative SUSY:</a:t>
            </a:r>
            <a:r>
              <a:rPr sz="1600">
                <a:latin typeface="Helvetica Neue"/>
                <a:ea typeface="Helvetica Neue"/>
                <a:cs typeface="Helvetica Neue"/>
                <a:sym typeface="Helvetica Neue"/>
              </a:rPr>
              <a:t> </a:t>
            </a:r>
            <a:br>
              <a:rPr sz="1600">
                <a:latin typeface="Helvetica Neue"/>
                <a:ea typeface="Helvetica Neue"/>
                <a:cs typeface="Helvetica Neue"/>
                <a:sym typeface="Helvetica Neue"/>
              </a:rPr>
            </a:br>
            <a:r>
              <a:rPr sz="1600" b="1" i="1">
                <a:solidFill>
                  <a:srgbClr val="FF2C79"/>
                </a:solidFill>
                <a:latin typeface="Helvetica Neue"/>
                <a:ea typeface="Helvetica Neue"/>
                <a:cs typeface="Helvetica Neue"/>
                <a:sym typeface="Helvetica Neue"/>
              </a:rPr>
              <a:t>μ not far above 100GeV</a:t>
            </a:r>
          </a:p>
        </p:txBody>
      </p:sp>
      <p:sp>
        <p:nvSpPr>
          <p:cNvPr id="1721" name="Shape 1721"/>
          <p:cNvSpPr/>
          <p:nvPr/>
        </p:nvSpPr>
        <p:spPr>
          <a:xfrm>
            <a:off x="9003047" y="8358260"/>
            <a:ext cx="3330926" cy="60675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2" indent="0" algn="l" defTabSz="649111">
              <a:spcBef>
                <a:spcPts val="1400"/>
              </a:spcBef>
              <a:buSzPct val="100000"/>
              <a:buChar char="→"/>
              <a:defRPr sz="1800"/>
            </a:pPr>
            <a:r>
              <a:rPr sz="1600">
                <a:latin typeface="Helvetica Neue"/>
                <a:ea typeface="Helvetica Neue"/>
                <a:cs typeface="Helvetica Neue"/>
                <a:sym typeface="Helvetica Neue"/>
              </a:rPr>
              <a:t> </a:t>
            </a:r>
            <a:r>
              <a:rPr sz="1600" b="1" i="1">
                <a:solidFill>
                  <a:srgbClr val="0433FF"/>
                </a:solidFill>
                <a:latin typeface="Helvetica Neue"/>
                <a:ea typeface="Helvetica Neue"/>
                <a:cs typeface="Helvetica Neue"/>
                <a:sym typeface="Helvetica Neue"/>
              </a:rPr>
              <a:t>typically Δm of 20 GeV or less</a:t>
            </a:r>
            <a:r>
              <a:rPr sz="1600">
                <a:latin typeface="Helvetica Neue"/>
                <a:ea typeface="Helvetica Neue"/>
                <a:cs typeface="Helvetica Neue"/>
                <a:sym typeface="Helvetica Neue"/>
              </a:rPr>
              <a:t>    </a:t>
            </a:r>
            <a:br>
              <a:rPr sz="1600">
                <a:latin typeface="Helvetica Neue"/>
                <a:ea typeface="Helvetica Neue"/>
                <a:cs typeface="Helvetica Neue"/>
                <a:sym typeface="Helvetica Neue"/>
              </a:rPr>
            </a:br>
            <a:r>
              <a:rPr sz="1600">
                <a:latin typeface="Helvetica Neue"/>
                <a:ea typeface="Helvetica Neue"/>
                <a:cs typeface="Helvetica Neue"/>
                <a:sym typeface="Helvetica Neue"/>
              </a:rPr>
              <a:t>    → </a:t>
            </a:r>
            <a:r>
              <a:rPr sz="1600" b="1" i="1">
                <a:latin typeface="Helvetica Neue"/>
                <a:ea typeface="Helvetica Neue"/>
                <a:cs typeface="Helvetica Neue"/>
                <a:sym typeface="Helvetica Neue"/>
              </a:rPr>
              <a:t>very difficult for LHC!</a:t>
            </a:r>
          </a:p>
        </p:txBody>
      </p:sp>
      <p:sp>
        <p:nvSpPr>
          <p:cNvPr id="1722" name="Shape 1722"/>
          <p:cNvSpPr/>
          <p:nvPr/>
        </p:nvSpPr>
        <p:spPr>
          <a:xfrm>
            <a:off x="1331935" y="392493"/>
            <a:ext cx="4249133" cy="356965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close/>
              </a:path>
            </a:pathLst>
          </a:custGeom>
          <a:solidFill>
            <a:srgbClr val="FFFB00">
              <a:alpha val="14521"/>
            </a:srgbClr>
          </a:solidFill>
          <a:ln w="12700">
            <a:miter lim="400000"/>
          </a:ln>
        </p:spPr>
        <p:txBody>
          <a:bodyPr lIns="0" tIns="0" rIns="0" bIns="0" anchor="ctr"/>
          <a:lstStyle/>
          <a:p>
            <a:pPr lvl="0">
              <a:defRPr sz="2400">
                <a:solidFill>
                  <a:srgbClr val="FFFFFF"/>
                </a:solidFill>
              </a:defRPr>
            </a:pPr>
            <a:endParaRPr/>
          </a:p>
        </p:txBody>
      </p:sp>
      <p:pic>
        <p:nvPicPr>
          <p:cNvPr id="1723" name="image18.png" descr="latex-image-1.pdf"/>
          <p:cNvPicPr/>
          <p:nvPr/>
        </p:nvPicPr>
        <p:blipFill>
          <a:blip r:embed="rId6">
            <a:extLst/>
          </a:blip>
          <a:srcRect/>
          <a:stretch>
            <a:fillRect/>
          </a:stretch>
        </p:blipFill>
        <p:spPr>
          <a:xfrm>
            <a:off x="9174964" y="7792780"/>
            <a:ext cx="3104523" cy="577735"/>
          </a:xfrm>
          <a:prstGeom prst="rect">
            <a:avLst/>
          </a:prstGeom>
          <a:ln w="12700">
            <a:miter lim="400000"/>
          </a:ln>
        </p:spPr>
      </p:pic>
    </p:spTree>
  </p:cSld>
  <p:clrMapOvr>
    <a:masterClrMapping/>
  </p:clrMapOvr>
  <p:transition xmlns:p14="http://schemas.microsoft.com/office/powerpoint/2010/mai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 name="Shape 1725"/>
          <p:cNvSpPr/>
          <p:nvPr/>
        </p:nvSpPr>
        <p:spPr>
          <a:xfrm>
            <a:off x="5005955" y="7486417"/>
            <a:ext cx="7600559" cy="2165551"/>
          </a:xfrm>
          <a:prstGeom prst="rect">
            <a:avLst/>
          </a:prstGeom>
          <a:solidFill>
            <a:srgbClr val="C6E6E9">
              <a:alpha val="90000"/>
            </a:srgbClr>
          </a:solidFill>
          <a:ln w="12700">
            <a:miter lim="400000"/>
          </a:ln>
        </p:spPr>
        <p:txBody>
          <a:bodyPr lIns="48768" tIns="48768" rIns="48768" bIns="48768" anchor="ctr"/>
          <a:lstStyle/>
          <a:p>
            <a:pPr lvl="0" defTabSz="508000">
              <a:lnSpc>
                <a:spcPts val="4300"/>
              </a:lnSpc>
              <a:tabLst>
                <a:tab pos="927100" algn="l"/>
              </a:tabLst>
              <a:defRPr>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a:p>
        </p:txBody>
      </p:sp>
      <p:sp>
        <p:nvSpPr>
          <p:cNvPr id="1726" name="Shape 1726"/>
          <p:cNvSpPr/>
          <p:nvPr/>
        </p:nvSpPr>
        <p:spPr>
          <a:xfrm>
            <a:off x="5005955" y="5196832"/>
            <a:ext cx="7600559" cy="2165551"/>
          </a:xfrm>
          <a:prstGeom prst="rect">
            <a:avLst/>
          </a:prstGeom>
          <a:solidFill>
            <a:srgbClr val="C6E6E9">
              <a:alpha val="90000"/>
            </a:srgbClr>
          </a:solidFill>
          <a:ln w="12700">
            <a:miter lim="400000"/>
          </a:ln>
        </p:spPr>
        <p:txBody>
          <a:bodyPr lIns="48768" tIns="48768" rIns="48768" bIns="48768" anchor="ctr"/>
          <a:lstStyle/>
          <a:p>
            <a:pPr lvl="0" defTabSz="508000">
              <a:lnSpc>
                <a:spcPts val="4300"/>
              </a:lnSpc>
              <a:tabLst>
                <a:tab pos="927100" algn="l"/>
              </a:tabLst>
              <a:defRPr>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a:p>
        </p:txBody>
      </p:sp>
      <p:pic>
        <p:nvPicPr>
          <p:cNvPr id="1727" name="pasted-image.png"/>
          <p:cNvPicPr/>
          <p:nvPr/>
        </p:nvPicPr>
        <p:blipFill>
          <a:blip r:embed="rId2">
            <a:extLst/>
          </a:blip>
          <a:stretch>
            <a:fillRect/>
          </a:stretch>
        </p:blipFill>
        <p:spPr>
          <a:xfrm>
            <a:off x="116774" y="6029726"/>
            <a:ext cx="4550153" cy="3273707"/>
          </a:xfrm>
          <a:prstGeom prst="rect">
            <a:avLst/>
          </a:prstGeom>
          <a:ln w="12700">
            <a:miter lim="400000"/>
          </a:ln>
        </p:spPr>
      </p:pic>
      <p:pic>
        <p:nvPicPr>
          <p:cNvPr id="1728" name="pasted-image.png"/>
          <p:cNvPicPr/>
          <p:nvPr/>
        </p:nvPicPr>
        <p:blipFill>
          <a:blip r:embed="rId3">
            <a:extLst/>
          </a:blip>
          <a:stretch>
            <a:fillRect/>
          </a:stretch>
        </p:blipFill>
        <p:spPr>
          <a:xfrm>
            <a:off x="106173" y="2689544"/>
            <a:ext cx="4550154" cy="3320179"/>
          </a:xfrm>
          <a:prstGeom prst="rect">
            <a:avLst/>
          </a:prstGeom>
          <a:ln w="12700">
            <a:miter lim="400000"/>
          </a:ln>
        </p:spPr>
      </p:pic>
      <p:sp>
        <p:nvSpPr>
          <p:cNvPr id="1729" name="Shape 1729"/>
          <p:cNvSpPr>
            <a:spLocks noGrp="1"/>
          </p:cNvSpPr>
          <p:nvPr>
            <p:ph type="title"/>
          </p:nvPr>
        </p:nvSpPr>
        <p:spPr>
          <a:xfrm>
            <a:off x="120650" y="-232369"/>
            <a:ext cx="12763501" cy="1193801"/>
          </a:xfrm>
          <a:prstGeom prst="rect">
            <a:avLst/>
          </a:prstGeom>
        </p:spPr>
        <p:txBody>
          <a:bodyPr/>
          <a:lstStyle>
            <a:lvl1pPr defTabSz="830862">
              <a:defRPr sz="4400"/>
            </a:lvl1pPr>
          </a:lstStyle>
          <a:p>
            <a:pPr lvl="0">
              <a:defRPr sz="1800" b="0"/>
            </a:pPr>
            <a:r>
              <a:rPr sz="4400" b="1"/>
              <a:t>Higgsinos in Natural SUSY (ΔM&lt;a few GeV)</a:t>
            </a:r>
          </a:p>
        </p:txBody>
      </p:sp>
      <p:sp>
        <p:nvSpPr>
          <p:cNvPr id="1730" name="Shape 1730"/>
          <p:cNvSpPr>
            <a:spLocks noGrp="1"/>
          </p:cNvSpPr>
          <p:nvPr>
            <p:ph type="sldNum" sz="quarter" idx="2"/>
          </p:nvPr>
        </p:nvSpPr>
        <p:spPr>
          <a:xfrm>
            <a:off x="12353493" y="9391650"/>
            <a:ext cx="312014" cy="3048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200"/>
              <a:t>69</a:t>
            </a:fld>
            <a:endParaRPr sz="1200"/>
          </a:p>
        </p:txBody>
      </p:sp>
      <p:sp>
        <p:nvSpPr>
          <p:cNvPr id="1731" name="Shape 1731"/>
          <p:cNvSpPr/>
          <p:nvPr/>
        </p:nvSpPr>
        <p:spPr>
          <a:xfrm>
            <a:off x="800039" y="9129691"/>
            <a:ext cx="2086559" cy="32451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30862">
              <a:defRPr sz="1600">
                <a:latin typeface="Helvetica Neue"/>
                <a:ea typeface="Helvetica Neue"/>
                <a:cs typeface="Helvetica Neue"/>
                <a:sym typeface="Helvetica Neue"/>
              </a:defRPr>
            </a:lvl1pPr>
          </a:lstStyle>
          <a:p>
            <a:pPr lvl="0">
              <a:defRPr sz="1800"/>
            </a:pPr>
            <a:r>
              <a:rPr sz="1600"/>
              <a:t>EPJC (2013) 73:2660</a:t>
            </a:r>
          </a:p>
        </p:txBody>
      </p:sp>
      <p:pic>
        <p:nvPicPr>
          <p:cNvPr id="1732" name="droppedImage.png"/>
          <p:cNvPicPr/>
          <p:nvPr/>
        </p:nvPicPr>
        <p:blipFill>
          <a:blip r:embed="rId4">
            <a:extLst/>
          </a:blip>
          <a:stretch>
            <a:fillRect/>
          </a:stretch>
        </p:blipFill>
        <p:spPr>
          <a:xfrm>
            <a:off x="596900" y="1297043"/>
            <a:ext cx="3771900" cy="1372499"/>
          </a:xfrm>
          <a:prstGeom prst="rect">
            <a:avLst/>
          </a:prstGeom>
          <a:ln w="12700">
            <a:miter lim="400000"/>
          </a:ln>
        </p:spPr>
      </p:pic>
      <p:sp>
        <p:nvSpPr>
          <p:cNvPr id="1733" name="Shape 1733"/>
          <p:cNvSpPr/>
          <p:nvPr/>
        </p:nvSpPr>
        <p:spPr>
          <a:xfrm>
            <a:off x="2457450" y="4235450"/>
            <a:ext cx="1" cy="385720"/>
          </a:xfrm>
          <a:prstGeom prst="line">
            <a:avLst/>
          </a:prstGeom>
          <a:ln w="12700">
            <a:solidFill>
              <a:srgbClr val="FFFFFF"/>
            </a:solidFill>
            <a:miter lim="400000"/>
            <a:headEnd type="stealth"/>
          </a:ln>
        </p:spPr>
        <p:txBody>
          <a:bodyPr lIns="0" tIns="0" rIns="0" bIns="0" anchor="ctr"/>
          <a:lstStyle/>
          <a:p>
            <a:pPr lvl="0" algn="l" defTabSz="457200">
              <a:defRPr sz="1100"/>
            </a:pPr>
            <a:endParaRPr/>
          </a:p>
        </p:txBody>
      </p:sp>
      <p:sp>
        <p:nvSpPr>
          <p:cNvPr id="1734" name="Shape 1734"/>
          <p:cNvSpPr/>
          <p:nvPr/>
        </p:nvSpPr>
        <p:spPr>
          <a:xfrm>
            <a:off x="2000250" y="4184534"/>
            <a:ext cx="965200" cy="330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439333">
              <a:buClr>
                <a:srgbClr val="2E467F"/>
              </a:buClr>
              <a:buFont typeface="Helvetica"/>
              <a:tabLst>
                <a:tab pos="609600" algn="l"/>
                <a:tab pos="2844800" algn="l"/>
                <a:tab pos="2882900" algn="l"/>
              </a:tabLst>
              <a:defRPr sz="2200" b="1">
                <a:uFill>
                  <a:solidFill>
                    <a:srgbClr val="FFFFFF"/>
                  </a:solidFill>
                </a:uFill>
                <a:latin typeface="Times New Roman"/>
                <a:ea typeface="Times New Roman"/>
                <a:cs typeface="Times New Roman"/>
                <a:sym typeface="Times New Roman"/>
              </a:defRPr>
            </a:lvl1pPr>
          </a:lstStyle>
          <a:p>
            <a:pPr lvl="0">
              <a:defRPr sz="1800" b="0">
                <a:uFillTx/>
              </a:defRPr>
            </a:pPr>
            <a:r>
              <a:rPr sz="2200" b="1">
                <a:uFill>
                  <a:solidFill>
                    <a:srgbClr val="FFFFFF"/>
                  </a:solidFill>
                </a:uFill>
              </a:rPr>
              <a:t>2×Mχ</a:t>
            </a:r>
          </a:p>
        </p:txBody>
      </p:sp>
      <p:pic>
        <p:nvPicPr>
          <p:cNvPr id="1735" name="droppedImage.png"/>
          <p:cNvPicPr/>
          <p:nvPr/>
        </p:nvPicPr>
        <p:blipFill>
          <a:blip r:embed="rId5">
            <a:extLst/>
          </a:blip>
          <a:stretch>
            <a:fillRect/>
          </a:stretch>
        </p:blipFill>
        <p:spPr>
          <a:xfrm>
            <a:off x="4570429" y="1379879"/>
            <a:ext cx="4402266" cy="3649925"/>
          </a:xfrm>
          <a:prstGeom prst="rect">
            <a:avLst/>
          </a:prstGeom>
          <a:ln w="12700">
            <a:miter lim="400000"/>
          </a:ln>
        </p:spPr>
      </p:pic>
      <p:sp>
        <p:nvSpPr>
          <p:cNvPr id="1736" name="Shape 1736"/>
          <p:cNvSpPr/>
          <p:nvPr/>
        </p:nvSpPr>
        <p:spPr>
          <a:xfrm>
            <a:off x="7644569" y="3282413"/>
            <a:ext cx="4927601" cy="1104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439333">
              <a:buClr>
                <a:srgbClr val="2E467F"/>
              </a:buClr>
              <a:buFont typeface="Helvetica"/>
              <a:tabLst>
                <a:tab pos="609600" algn="l"/>
                <a:tab pos="2844800" algn="l"/>
                <a:tab pos="2882900" algn="l"/>
              </a:tabLst>
              <a:defRPr sz="2200" b="1" i="1">
                <a:solidFill>
                  <a:srgbClr val="0433FF"/>
                </a:solidFill>
                <a:uFill>
                  <a:solidFill>
                    <a:srgbClr val="2E467F"/>
                  </a:solidFill>
                </a:uFill>
                <a:latin typeface="Helvetica Neue"/>
                <a:ea typeface="Helvetica Neue"/>
                <a:cs typeface="Helvetica Neue"/>
                <a:sym typeface="Helvetica Neue"/>
              </a:defRPr>
            </a:lvl1pPr>
          </a:lstStyle>
          <a:p>
            <a:pPr lvl="0">
              <a:defRPr sz="1800" b="0" i="0">
                <a:solidFill>
                  <a:srgbClr val="000000"/>
                </a:solidFill>
                <a:uFillTx/>
              </a:defRPr>
            </a:pPr>
            <a:r>
              <a:rPr sz="2200" b="1" i="1">
                <a:solidFill>
                  <a:srgbClr val="0433FF"/>
                </a:solidFill>
                <a:uFill>
                  <a:solidFill>
                    <a:srgbClr val="2E467F"/>
                  </a:solidFill>
                </a:uFill>
              </a:rPr>
              <a:t>Only very soft particles in the final states → Require a hard ISR to kill huge two-photon BG!</a:t>
            </a:r>
          </a:p>
        </p:txBody>
      </p:sp>
      <p:sp>
        <p:nvSpPr>
          <p:cNvPr id="1737" name="Shape 1737"/>
          <p:cNvSpPr/>
          <p:nvPr/>
        </p:nvSpPr>
        <p:spPr>
          <a:xfrm>
            <a:off x="7487799" y="2901332"/>
            <a:ext cx="186690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439333">
              <a:buClr>
                <a:srgbClr val="2E467F"/>
              </a:buClr>
              <a:buFont typeface="Helvetica"/>
              <a:tabLst>
                <a:tab pos="609600" algn="l"/>
                <a:tab pos="2844800" algn="l"/>
                <a:tab pos="2882900" algn="l"/>
              </a:tabLst>
              <a:defRPr sz="2200" b="1" i="1">
                <a:solidFill>
                  <a:srgbClr val="2E467F"/>
                </a:solidFill>
                <a:uFill>
                  <a:solidFill>
                    <a:srgbClr val="2E467F"/>
                  </a:solidFill>
                </a:uFill>
                <a:latin typeface="Helvetica Neue"/>
                <a:ea typeface="Helvetica Neue"/>
                <a:cs typeface="Helvetica Neue"/>
                <a:sym typeface="Helvetica Neue"/>
              </a:defRPr>
            </a:lvl1pPr>
          </a:lstStyle>
          <a:p>
            <a:pPr lvl="0">
              <a:defRPr sz="1800" b="0" i="0">
                <a:solidFill>
                  <a:srgbClr val="000000"/>
                </a:solidFill>
                <a:uFillTx/>
              </a:defRPr>
            </a:pPr>
            <a:r>
              <a:rPr sz="2200" b="1" i="1">
                <a:solidFill>
                  <a:srgbClr val="2E467F"/>
                </a:solidFill>
                <a:uFill>
                  <a:solidFill>
                    <a:srgbClr val="2E467F"/>
                  </a:solidFill>
                </a:uFill>
              </a:rPr>
              <a:t>ISR Tagging</a:t>
            </a:r>
          </a:p>
        </p:txBody>
      </p:sp>
      <p:sp>
        <p:nvSpPr>
          <p:cNvPr id="1738" name="Shape 1738"/>
          <p:cNvSpPr/>
          <p:nvPr/>
        </p:nvSpPr>
        <p:spPr>
          <a:xfrm flipV="1">
            <a:off x="2546350" y="4518381"/>
            <a:ext cx="1" cy="385721"/>
          </a:xfrm>
          <a:prstGeom prst="line">
            <a:avLst/>
          </a:prstGeom>
          <a:ln w="12700">
            <a:solidFill/>
            <a:miter lim="400000"/>
            <a:headEnd type="stealth"/>
          </a:ln>
        </p:spPr>
        <p:txBody>
          <a:bodyPr lIns="0" tIns="0" rIns="0" bIns="0" anchor="ctr"/>
          <a:lstStyle/>
          <a:p>
            <a:pPr lvl="0" algn="l" defTabSz="457200">
              <a:defRPr sz="1100"/>
            </a:pPr>
            <a:endParaRPr/>
          </a:p>
        </p:txBody>
      </p:sp>
      <p:sp>
        <p:nvSpPr>
          <p:cNvPr id="1739" name="Shape 1739"/>
          <p:cNvSpPr/>
          <p:nvPr/>
        </p:nvSpPr>
        <p:spPr>
          <a:xfrm>
            <a:off x="1898650" y="7737836"/>
            <a:ext cx="965200" cy="330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439333">
              <a:buClr>
                <a:srgbClr val="2E467F"/>
              </a:buClr>
              <a:buFont typeface="Helvetica"/>
              <a:tabLst>
                <a:tab pos="609600" algn="l"/>
                <a:tab pos="2844800" algn="l"/>
                <a:tab pos="2882900" algn="l"/>
              </a:tabLst>
              <a:defRPr sz="2200" b="1">
                <a:uFill>
                  <a:solidFill>
                    <a:srgbClr val="FFFFFF"/>
                  </a:solidFill>
                </a:uFill>
                <a:latin typeface="Times New Roman"/>
                <a:ea typeface="Times New Roman"/>
                <a:cs typeface="Times New Roman"/>
                <a:sym typeface="Times New Roman"/>
              </a:defRPr>
            </a:lvl1pPr>
          </a:lstStyle>
          <a:p>
            <a:pPr lvl="0">
              <a:defRPr sz="1800" b="0">
                <a:uFillTx/>
              </a:defRPr>
            </a:pPr>
            <a:r>
              <a:rPr sz="2200" b="1">
                <a:uFill>
                  <a:solidFill>
                    <a:srgbClr val="FFFFFF"/>
                  </a:solidFill>
                </a:uFill>
              </a:rPr>
              <a:t>2×Mχ</a:t>
            </a:r>
          </a:p>
        </p:txBody>
      </p:sp>
      <p:sp>
        <p:nvSpPr>
          <p:cNvPr id="1740" name="Shape 1740"/>
          <p:cNvSpPr/>
          <p:nvPr/>
        </p:nvSpPr>
        <p:spPr>
          <a:xfrm flipV="1">
            <a:off x="2457450" y="8112481"/>
            <a:ext cx="1" cy="385720"/>
          </a:xfrm>
          <a:prstGeom prst="line">
            <a:avLst/>
          </a:prstGeom>
          <a:ln w="12700">
            <a:solidFill/>
            <a:miter lim="400000"/>
            <a:headEnd type="stealth"/>
          </a:ln>
        </p:spPr>
        <p:txBody>
          <a:bodyPr lIns="0" tIns="0" rIns="0" bIns="0" anchor="ctr"/>
          <a:lstStyle/>
          <a:p>
            <a:pPr lvl="0" algn="l" defTabSz="457200">
              <a:defRPr sz="1100"/>
            </a:pPr>
            <a:endParaRPr/>
          </a:p>
        </p:txBody>
      </p:sp>
      <p:sp>
        <p:nvSpPr>
          <p:cNvPr id="1741" name="Shape 1741"/>
          <p:cNvSpPr/>
          <p:nvPr/>
        </p:nvSpPr>
        <p:spPr>
          <a:xfrm>
            <a:off x="7738626" y="4419141"/>
            <a:ext cx="4078747" cy="660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defTabSz="457200">
              <a:defRPr sz="1800"/>
            </a:pPr>
            <a:r>
              <a:rPr>
                <a:latin typeface="Helvetica"/>
                <a:ea typeface="Helvetica"/>
                <a:cs typeface="Helvetica"/>
                <a:sym typeface="Helvetica"/>
              </a:rPr>
              <a:t>500fb-1 @ Ecm=500GeV</a:t>
            </a:r>
          </a:p>
          <a:p>
            <a:pPr lvl="0" algn="l" defTabSz="457200">
              <a:defRPr sz="1800"/>
            </a:pPr>
            <a:r>
              <a:rPr>
                <a:latin typeface="Helvetica"/>
                <a:ea typeface="Helvetica"/>
                <a:cs typeface="Helvetica"/>
                <a:sym typeface="Helvetica"/>
              </a:rPr>
              <a:t>Pol (e+,e-) = (+0.3,-0.8) and (-0.3,+0.8)</a:t>
            </a:r>
          </a:p>
        </p:txBody>
      </p:sp>
      <p:pic>
        <p:nvPicPr>
          <p:cNvPr id="1742" name="pasted-image.png"/>
          <p:cNvPicPr/>
          <p:nvPr/>
        </p:nvPicPr>
        <p:blipFill>
          <a:blip r:embed="rId6">
            <a:extLst/>
          </a:blip>
          <a:stretch>
            <a:fillRect/>
          </a:stretch>
        </p:blipFill>
        <p:spPr>
          <a:xfrm>
            <a:off x="5144445" y="5196832"/>
            <a:ext cx="2407585" cy="2161355"/>
          </a:xfrm>
          <a:prstGeom prst="rect">
            <a:avLst/>
          </a:prstGeom>
          <a:ln w="12700">
            <a:miter lim="400000"/>
          </a:ln>
        </p:spPr>
      </p:pic>
      <p:pic>
        <p:nvPicPr>
          <p:cNvPr id="1743" name="pasted-image.pdf"/>
          <p:cNvPicPr/>
          <p:nvPr/>
        </p:nvPicPr>
        <p:blipFill>
          <a:blip r:embed="rId7">
            <a:extLst/>
          </a:blip>
          <a:stretch>
            <a:fillRect/>
          </a:stretch>
        </p:blipFill>
        <p:spPr>
          <a:xfrm>
            <a:off x="8029548" y="5443653"/>
            <a:ext cx="2845990" cy="633494"/>
          </a:xfrm>
          <a:prstGeom prst="rect">
            <a:avLst/>
          </a:prstGeom>
          <a:ln w="12700">
            <a:miter lim="400000"/>
          </a:ln>
        </p:spPr>
      </p:pic>
      <p:pic>
        <p:nvPicPr>
          <p:cNvPr id="1744" name="pasted-image.pdf"/>
          <p:cNvPicPr/>
          <p:nvPr/>
        </p:nvPicPr>
        <p:blipFill>
          <a:blip r:embed="rId8">
            <a:extLst/>
          </a:blip>
          <a:stretch>
            <a:fillRect/>
          </a:stretch>
        </p:blipFill>
        <p:spPr>
          <a:xfrm>
            <a:off x="8018947" y="8239484"/>
            <a:ext cx="4050696" cy="659417"/>
          </a:xfrm>
          <a:prstGeom prst="rect">
            <a:avLst/>
          </a:prstGeom>
          <a:ln w="12700">
            <a:miter lim="400000"/>
          </a:ln>
        </p:spPr>
      </p:pic>
      <p:pic>
        <p:nvPicPr>
          <p:cNvPr id="1745" name="pasted-image.pdf"/>
          <p:cNvPicPr/>
          <p:nvPr/>
        </p:nvPicPr>
        <p:blipFill>
          <a:blip r:embed="rId9">
            <a:extLst/>
          </a:blip>
          <a:stretch>
            <a:fillRect/>
          </a:stretch>
        </p:blipFill>
        <p:spPr>
          <a:xfrm>
            <a:off x="8020050" y="6410541"/>
            <a:ext cx="3626996" cy="640568"/>
          </a:xfrm>
          <a:prstGeom prst="rect">
            <a:avLst/>
          </a:prstGeom>
          <a:ln w="12700">
            <a:miter lim="400000"/>
          </a:ln>
        </p:spPr>
      </p:pic>
      <p:pic>
        <p:nvPicPr>
          <p:cNvPr id="1746" name="pasted-image.pdf"/>
          <p:cNvPicPr/>
          <p:nvPr/>
        </p:nvPicPr>
        <p:blipFill>
          <a:blip r:embed="rId10">
            <a:extLst/>
          </a:blip>
          <a:stretch>
            <a:fillRect/>
          </a:stretch>
        </p:blipFill>
        <p:spPr>
          <a:xfrm>
            <a:off x="8023029" y="5920099"/>
            <a:ext cx="4293623" cy="698962"/>
          </a:xfrm>
          <a:prstGeom prst="rect">
            <a:avLst/>
          </a:prstGeom>
          <a:ln w="12700">
            <a:miter lim="400000"/>
          </a:ln>
        </p:spPr>
      </p:pic>
      <p:pic>
        <p:nvPicPr>
          <p:cNvPr id="1747" name="pasted-image.png"/>
          <p:cNvPicPr/>
          <p:nvPr/>
        </p:nvPicPr>
        <p:blipFill>
          <a:blip r:embed="rId11">
            <a:extLst/>
          </a:blip>
          <a:stretch>
            <a:fillRect/>
          </a:stretch>
        </p:blipFill>
        <p:spPr>
          <a:xfrm>
            <a:off x="5139145" y="7486417"/>
            <a:ext cx="2407585" cy="2198625"/>
          </a:xfrm>
          <a:prstGeom prst="rect">
            <a:avLst/>
          </a:prstGeom>
          <a:ln w="12700">
            <a:miter lim="400000"/>
          </a:ln>
        </p:spPr>
      </p:pic>
      <p:pic>
        <p:nvPicPr>
          <p:cNvPr id="1748" name="pasted-image.pdf"/>
          <p:cNvPicPr/>
          <p:nvPr/>
        </p:nvPicPr>
        <p:blipFill>
          <a:blip r:embed="rId12">
            <a:extLst/>
          </a:blip>
          <a:stretch>
            <a:fillRect/>
          </a:stretch>
        </p:blipFill>
        <p:spPr>
          <a:xfrm>
            <a:off x="8018947" y="7742263"/>
            <a:ext cx="3101277" cy="633494"/>
          </a:xfrm>
          <a:prstGeom prst="rect">
            <a:avLst/>
          </a:prstGeom>
          <a:ln w="12700">
            <a:miter lim="400000"/>
          </a:ln>
        </p:spPr>
      </p:pic>
      <p:pic>
        <p:nvPicPr>
          <p:cNvPr id="1749" name="pasted-image.pdf"/>
          <p:cNvPicPr/>
          <p:nvPr/>
        </p:nvPicPr>
        <p:blipFill>
          <a:blip r:embed="rId13">
            <a:extLst/>
          </a:blip>
          <a:stretch>
            <a:fillRect/>
          </a:stretch>
        </p:blipFill>
        <p:spPr>
          <a:xfrm>
            <a:off x="8015142" y="8738521"/>
            <a:ext cx="3586938" cy="633494"/>
          </a:xfrm>
          <a:prstGeom prst="rect">
            <a:avLst/>
          </a:prstGeom>
          <a:ln w="12700">
            <a:miter lim="400000"/>
          </a:ln>
        </p:spPr>
      </p:pic>
      <p:sp>
        <p:nvSpPr>
          <p:cNvPr id="1750" name="Shape 1750"/>
          <p:cNvSpPr/>
          <p:nvPr/>
        </p:nvSpPr>
        <p:spPr>
          <a:xfrm>
            <a:off x="3795736" y="718239"/>
            <a:ext cx="4481166"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2800" b="1" i="1">
                <a:solidFill>
                  <a:srgbClr val="0433FF"/>
                </a:solidFill>
                <a:latin typeface="Helvetica"/>
                <a:ea typeface="Helvetica"/>
                <a:cs typeface="Helvetica"/>
                <a:sym typeface="Helvetica"/>
              </a:defRPr>
            </a:lvl1pPr>
          </a:lstStyle>
          <a:p>
            <a:pPr lvl="0">
              <a:defRPr sz="1800" b="0" i="0">
                <a:solidFill>
                  <a:srgbClr val="000000"/>
                </a:solidFill>
              </a:defRPr>
            </a:pPr>
            <a:r>
              <a:rPr sz="2800" b="1" i="1">
                <a:solidFill>
                  <a:srgbClr val="0433FF"/>
                </a:solidFill>
              </a:rPr>
              <a:t>ILC as a Higgsino Factory</a:t>
            </a:r>
          </a:p>
        </p:txBody>
      </p:sp>
      <p:sp>
        <p:nvSpPr>
          <p:cNvPr id="1751" name="Shape 1751"/>
          <p:cNvSpPr/>
          <p:nvPr/>
        </p:nvSpPr>
        <p:spPr>
          <a:xfrm>
            <a:off x="285465" y="927582"/>
            <a:ext cx="186690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439333">
              <a:buClr>
                <a:srgbClr val="2E467F"/>
              </a:buClr>
              <a:buFont typeface="Helvetica"/>
              <a:tabLst>
                <a:tab pos="609600" algn="l"/>
                <a:tab pos="2844800" algn="l"/>
                <a:tab pos="2882900" algn="l"/>
              </a:tabLst>
              <a:defRPr sz="2200" b="1" i="1">
                <a:solidFill>
                  <a:srgbClr val="2E467F"/>
                </a:solidFill>
                <a:uFill>
                  <a:solidFill>
                    <a:srgbClr val="2E467F"/>
                  </a:solidFill>
                </a:uFill>
                <a:latin typeface="Helvetica Neue"/>
                <a:ea typeface="Helvetica Neue"/>
                <a:cs typeface="Helvetica Neue"/>
                <a:sym typeface="Helvetica Neue"/>
              </a:defRPr>
            </a:lvl1pPr>
          </a:lstStyle>
          <a:p>
            <a:pPr lvl="0">
              <a:defRPr sz="1800" b="0" i="0">
                <a:solidFill>
                  <a:srgbClr val="000000"/>
                </a:solidFill>
                <a:uFillTx/>
              </a:defRPr>
            </a:pPr>
            <a:r>
              <a:rPr sz="2200" b="1" i="1">
                <a:solidFill>
                  <a:srgbClr val="2E467F"/>
                </a:solidFill>
                <a:uFill>
                  <a:solidFill>
                    <a:srgbClr val="2E467F"/>
                  </a:solidFill>
                </a:uFill>
              </a:rPr>
              <a:t>ISR Tagging</a:t>
            </a:r>
          </a:p>
        </p:txBody>
      </p:sp>
      <p:grpSp>
        <p:nvGrpSpPr>
          <p:cNvPr id="1769" name="Group 1769"/>
          <p:cNvGrpSpPr/>
          <p:nvPr/>
        </p:nvGrpSpPr>
        <p:grpSpPr>
          <a:xfrm>
            <a:off x="8766948" y="687639"/>
            <a:ext cx="3128542" cy="1793872"/>
            <a:chOff x="0" y="0"/>
            <a:chExt cx="3128541" cy="1793871"/>
          </a:xfrm>
        </p:grpSpPr>
        <p:grpSp>
          <p:nvGrpSpPr>
            <p:cNvPr id="1767" name="Group 1767"/>
            <p:cNvGrpSpPr/>
            <p:nvPr/>
          </p:nvGrpSpPr>
          <p:grpSpPr>
            <a:xfrm>
              <a:off x="0" y="-1"/>
              <a:ext cx="3128542" cy="1793873"/>
              <a:chOff x="0" y="0"/>
              <a:chExt cx="3128541" cy="1793871"/>
            </a:xfrm>
          </p:grpSpPr>
          <p:pic>
            <p:nvPicPr>
              <p:cNvPr id="1752" name="image64.pdf" descr="latex-image-1.pdf"/>
              <p:cNvPicPr/>
              <p:nvPr/>
            </p:nvPicPr>
            <p:blipFill>
              <a:blip r:embed="rId14">
                <a:extLst/>
              </a:blip>
              <a:stretch>
                <a:fillRect/>
              </a:stretch>
            </p:blipFill>
            <p:spPr>
              <a:xfrm>
                <a:off x="229340" y="307822"/>
                <a:ext cx="1749282" cy="1187784"/>
              </a:xfrm>
              <a:prstGeom prst="rect">
                <a:avLst/>
              </a:prstGeom>
              <a:ln w="12700" cap="flat">
                <a:noFill/>
                <a:miter lim="400000"/>
              </a:ln>
              <a:effectLst/>
            </p:spPr>
          </p:pic>
          <p:pic>
            <p:nvPicPr>
              <p:cNvPr id="1753" name="image65.pdf" descr="latex-image-1.pdf"/>
              <p:cNvPicPr/>
              <p:nvPr/>
            </p:nvPicPr>
            <p:blipFill>
              <a:blip r:embed="rId15">
                <a:extLst/>
              </a:blip>
              <a:stretch>
                <a:fillRect/>
              </a:stretch>
            </p:blipFill>
            <p:spPr>
              <a:xfrm>
                <a:off x="0" y="227835"/>
                <a:ext cx="264304" cy="159975"/>
              </a:xfrm>
              <a:prstGeom prst="rect">
                <a:avLst/>
              </a:prstGeom>
              <a:ln w="12700" cap="flat">
                <a:noFill/>
                <a:miter lim="400000"/>
              </a:ln>
              <a:effectLst/>
            </p:spPr>
          </p:pic>
          <p:pic>
            <p:nvPicPr>
              <p:cNvPr id="1754" name="image66.pdf" descr="latex-image-1.pdf"/>
              <p:cNvPicPr/>
              <p:nvPr/>
            </p:nvPicPr>
            <p:blipFill>
              <a:blip r:embed="rId16">
                <a:extLst/>
              </a:blip>
              <a:stretch>
                <a:fillRect/>
              </a:stretch>
            </p:blipFill>
            <p:spPr>
              <a:xfrm>
                <a:off x="0" y="1273034"/>
                <a:ext cx="271260" cy="222572"/>
              </a:xfrm>
              <a:prstGeom prst="rect">
                <a:avLst/>
              </a:prstGeom>
              <a:ln w="12700" cap="flat">
                <a:noFill/>
                <a:miter lim="400000"/>
              </a:ln>
              <a:effectLst/>
            </p:spPr>
          </p:pic>
          <p:pic>
            <p:nvPicPr>
              <p:cNvPr id="1755" name="image67.pdf" descr="latex-image-1.pdf"/>
              <p:cNvPicPr/>
              <p:nvPr/>
            </p:nvPicPr>
            <p:blipFill>
              <a:blip r:embed="rId17">
                <a:extLst/>
              </a:blip>
              <a:stretch>
                <a:fillRect/>
              </a:stretch>
            </p:blipFill>
            <p:spPr>
              <a:xfrm>
                <a:off x="1943140" y="88471"/>
                <a:ext cx="678897" cy="509173"/>
              </a:xfrm>
              <a:prstGeom prst="rect">
                <a:avLst/>
              </a:prstGeom>
              <a:ln w="12700" cap="flat">
                <a:noFill/>
                <a:miter lim="400000"/>
              </a:ln>
              <a:effectLst/>
            </p:spPr>
          </p:pic>
          <p:pic>
            <p:nvPicPr>
              <p:cNvPr id="1756" name="image68.pdf" descr="latex-image-1.pdf"/>
              <p:cNvPicPr/>
              <p:nvPr/>
            </p:nvPicPr>
            <p:blipFill>
              <a:blip r:embed="rId18">
                <a:extLst/>
              </a:blip>
              <a:stretch>
                <a:fillRect/>
              </a:stretch>
            </p:blipFill>
            <p:spPr>
              <a:xfrm>
                <a:off x="1942478" y="1249379"/>
                <a:ext cx="679559" cy="509670"/>
              </a:xfrm>
              <a:prstGeom prst="rect">
                <a:avLst/>
              </a:prstGeom>
              <a:ln w="12700" cap="flat">
                <a:noFill/>
                <a:miter lim="400000"/>
              </a:ln>
              <a:effectLst/>
            </p:spPr>
          </p:pic>
          <p:pic>
            <p:nvPicPr>
              <p:cNvPr id="1757" name="image95.pdf" descr="latex-image-1.pdf"/>
              <p:cNvPicPr/>
              <p:nvPr/>
            </p:nvPicPr>
            <p:blipFill>
              <a:blip r:embed="rId19">
                <a:extLst/>
              </a:blip>
              <a:stretch>
                <a:fillRect/>
              </a:stretch>
            </p:blipFill>
            <p:spPr>
              <a:xfrm>
                <a:off x="2049584" y="573989"/>
                <a:ext cx="439590" cy="158616"/>
              </a:xfrm>
              <a:prstGeom prst="rect">
                <a:avLst/>
              </a:prstGeom>
              <a:ln w="12700" cap="flat">
                <a:noFill/>
                <a:miter lim="400000"/>
              </a:ln>
              <a:effectLst/>
            </p:spPr>
          </p:pic>
          <p:pic>
            <p:nvPicPr>
              <p:cNvPr id="1758" name="image96.pdf" descr="latex-image-1.pdf"/>
              <p:cNvPicPr/>
              <p:nvPr/>
            </p:nvPicPr>
            <p:blipFill>
              <a:blip r:embed="rId20">
                <a:extLst/>
              </a:blip>
              <a:stretch>
                <a:fillRect/>
              </a:stretch>
            </p:blipFill>
            <p:spPr>
              <a:xfrm>
                <a:off x="2039393" y="1135540"/>
                <a:ext cx="444122" cy="158616"/>
              </a:xfrm>
              <a:prstGeom prst="rect">
                <a:avLst/>
              </a:prstGeom>
              <a:ln w="12700" cap="flat">
                <a:noFill/>
                <a:miter lim="400000"/>
              </a:ln>
              <a:effectLst/>
            </p:spPr>
          </p:pic>
          <p:pic>
            <p:nvPicPr>
              <p:cNvPr id="1759" name="image69.pdf" descr="latex-image-1.pdf"/>
              <p:cNvPicPr/>
              <p:nvPr/>
            </p:nvPicPr>
            <p:blipFill>
              <a:blip r:embed="rId21">
                <a:extLst/>
              </a:blip>
              <a:stretch>
                <a:fillRect/>
              </a:stretch>
            </p:blipFill>
            <p:spPr>
              <a:xfrm>
                <a:off x="1473724" y="275144"/>
                <a:ext cx="290451" cy="258880"/>
              </a:xfrm>
              <a:prstGeom prst="rect">
                <a:avLst/>
              </a:prstGeom>
              <a:ln w="12700" cap="flat">
                <a:noFill/>
                <a:miter lim="400000"/>
              </a:ln>
              <a:effectLst/>
            </p:spPr>
          </p:pic>
          <p:pic>
            <p:nvPicPr>
              <p:cNvPr id="1760" name="image70.pdf" descr="latex-image-1.pdf"/>
              <p:cNvPicPr/>
              <p:nvPr/>
            </p:nvPicPr>
            <p:blipFill>
              <a:blip r:embed="rId22">
                <a:extLst/>
              </a:blip>
              <a:stretch>
                <a:fillRect/>
              </a:stretch>
            </p:blipFill>
            <p:spPr>
              <a:xfrm>
                <a:off x="1450070" y="1243259"/>
                <a:ext cx="333988" cy="252347"/>
              </a:xfrm>
              <a:prstGeom prst="rect">
                <a:avLst/>
              </a:prstGeom>
              <a:ln w="12700" cap="flat">
                <a:noFill/>
                <a:miter lim="400000"/>
              </a:ln>
              <a:effectLst/>
            </p:spPr>
          </p:pic>
          <p:pic>
            <p:nvPicPr>
              <p:cNvPr id="1761" name="image71.pdf" descr="latex-image-1.pdf"/>
              <p:cNvPicPr/>
              <p:nvPr/>
            </p:nvPicPr>
            <p:blipFill>
              <a:blip r:embed="rId23">
                <a:extLst/>
              </a:blip>
              <a:stretch>
                <a:fillRect/>
              </a:stretch>
            </p:blipFill>
            <p:spPr>
              <a:xfrm>
                <a:off x="2622036" y="-1"/>
                <a:ext cx="240389" cy="258881"/>
              </a:xfrm>
              <a:prstGeom prst="rect">
                <a:avLst/>
              </a:prstGeom>
              <a:ln w="12700" cap="flat">
                <a:noFill/>
                <a:miter lim="400000"/>
              </a:ln>
              <a:effectLst/>
            </p:spPr>
          </p:pic>
          <p:pic>
            <p:nvPicPr>
              <p:cNvPr id="1762" name="image71.pdf" descr="latex-image-1.pdf"/>
              <p:cNvPicPr/>
              <p:nvPr/>
            </p:nvPicPr>
            <p:blipFill>
              <a:blip r:embed="rId23">
                <a:extLst/>
              </a:blip>
              <a:stretch>
                <a:fillRect/>
              </a:stretch>
            </p:blipFill>
            <p:spPr>
              <a:xfrm>
                <a:off x="2636675" y="1534992"/>
                <a:ext cx="240389" cy="258880"/>
              </a:xfrm>
              <a:prstGeom prst="rect">
                <a:avLst/>
              </a:prstGeom>
              <a:ln w="12700" cap="flat">
                <a:noFill/>
                <a:miter lim="400000"/>
              </a:ln>
              <a:effectLst/>
            </p:spPr>
          </p:pic>
          <p:sp>
            <p:nvSpPr>
              <p:cNvPr id="1763" name="Shape 1763"/>
              <p:cNvSpPr/>
              <p:nvPr/>
            </p:nvSpPr>
            <p:spPr>
              <a:xfrm flipV="1">
                <a:off x="2596306" y="387810"/>
                <a:ext cx="532236" cy="186180"/>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764" name="Shape 1764"/>
              <p:cNvSpPr/>
              <p:nvPr/>
            </p:nvSpPr>
            <p:spPr>
              <a:xfrm>
                <a:off x="2596306" y="562208"/>
                <a:ext cx="532236" cy="186180"/>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765" name="Shape 1765"/>
              <p:cNvSpPr/>
              <p:nvPr/>
            </p:nvSpPr>
            <p:spPr>
              <a:xfrm flipV="1">
                <a:off x="2596306" y="1068861"/>
                <a:ext cx="532236" cy="186180"/>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766" name="Shape 1766"/>
              <p:cNvSpPr/>
              <p:nvPr/>
            </p:nvSpPr>
            <p:spPr>
              <a:xfrm>
                <a:off x="2596306" y="1243259"/>
                <a:ext cx="532236" cy="186180"/>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grpSp>
        <p:sp>
          <p:nvSpPr>
            <p:cNvPr id="1768" name="Shape 1768"/>
            <p:cNvSpPr/>
            <p:nvPr/>
          </p:nvSpPr>
          <p:spPr>
            <a:xfrm>
              <a:off x="408681" y="1294156"/>
              <a:ext cx="1028893" cy="396887"/>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grpSp>
      <p:sp>
        <p:nvSpPr>
          <p:cNvPr id="1770" name="Shape 1770"/>
          <p:cNvSpPr/>
          <p:nvPr/>
        </p:nvSpPr>
        <p:spPr>
          <a:xfrm>
            <a:off x="11868113" y="1123240"/>
            <a:ext cx="1044201" cy="9226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b="1">
                <a:solidFill>
                  <a:srgbClr val="FF0000"/>
                </a:solidFill>
                <a:latin typeface="Arial"/>
                <a:ea typeface="Arial"/>
                <a:cs typeface="Arial"/>
                <a:sym typeface="Arial"/>
              </a:rPr>
              <a:t>soft</a:t>
            </a:r>
          </a:p>
          <a:p>
            <a:pPr lvl="0" algn="l" defTabSz="457200">
              <a:defRPr sz="1800"/>
            </a:pPr>
            <a:r>
              <a:rPr b="1">
                <a:solidFill>
                  <a:srgbClr val="FF0000"/>
                </a:solidFill>
                <a:latin typeface="Arial"/>
                <a:ea typeface="Arial"/>
                <a:cs typeface="Arial"/>
                <a:sym typeface="Arial"/>
              </a:rPr>
              <a:t>tracks,</a:t>
            </a:r>
          </a:p>
          <a:p>
            <a:pPr lvl="0" algn="l" defTabSz="457200">
              <a:defRPr sz="1800"/>
            </a:pPr>
            <a:r>
              <a:rPr b="1">
                <a:solidFill>
                  <a:srgbClr val="FF0000"/>
                </a:solidFill>
                <a:latin typeface="Arial"/>
                <a:ea typeface="Arial"/>
                <a:cs typeface="Arial"/>
                <a:sym typeface="Arial"/>
              </a:rPr>
              <a:t>photons</a:t>
            </a:r>
          </a:p>
        </p:txBody>
      </p:sp>
      <p:sp>
        <p:nvSpPr>
          <p:cNvPr id="1771" name="Shape 1771"/>
          <p:cNvSpPr/>
          <p:nvPr/>
        </p:nvSpPr>
        <p:spPr>
          <a:xfrm flipV="1">
            <a:off x="8939075" y="2248469"/>
            <a:ext cx="624514" cy="624513"/>
          </a:xfrm>
          <a:prstGeom prst="line">
            <a:avLst/>
          </a:prstGeom>
          <a:ln w="25400">
            <a:solidFill/>
            <a:miter lim="400000"/>
            <a:tailEnd type="triangle"/>
          </a:ln>
        </p:spPr>
        <p:txBody>
          <a:bodyPr lIns="50800" tIns="50800" rIns="50800" bIns="50800" anchor="ctr"/>
          <a:lstStyle/>
          <a:p>
            <a:pPr lvl="0">
              <a:defRPr sz="2400"/>
            </a:pPr>
            <a:endParaRPr/>
          </a:p>
        </p:txBody>
      </p:sp>
      <p:sp>
        <p:nvSpPr>
          <p:cNvPr id="1772" name="Shape 1772"/>
          <p:cNvSpPr/>
          <p:nvPr/>
        </p:nvSpPr>
        <p:spPr>
          <a:xfrm>
            <a:off x="9644241" y="2391217"/>
            <a:ext cx="1373958" cy="38927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800" b="1">
                <a:solidFill>
                  <a:srgbClr val="FF0000"/>
                </a:solidFill>
                <a:latin typeface="Arial"/>
                <a:ea typeface="Arial"/>
                <a:cs typeface="Arial"/>
                <a:sym typeface="Arial"/>
              </a:defRPr>
            </a:lvl1pPr>
          </a:lstStyle>
          <a:p>
            <a:pPr lvl="0">
              <a:defRPr b="0">
                <a:solidFill>
                  <a:srgbClr val="000000"/>
                </a:solidFill>
              </a:defRPr>
            </a:pPr>
            <a:r>
              <a:rPr b="1">
                <a:solidFill>
                  <a:srgbClr val="FF0000"/>
                </a:solidFill>
              </a:rPr>
              <a:t>ISR photon</a:t>
            </a:r>
          </a:p>
        </p:txBody>
      </p:sp>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2" name="Shape 772"/>
          <p:cNvSpPr>
            <a:spLocks noGrp="1"/>
          </p:cNvSpPr>
          <p:nvPr>
            <p:ph type="sldNum" sz="quarter" idx="2"/>
          </p:nvPr>
        </p:nvSpPr>
        <p:spPr>
          <a:xfrm>
            <a:off x="12071109" y="9448664"/>
            <a:ext cx="127002" cy="221953"/>
          </a:xfrm>
          <a:prstGeom prst="rect">
            <a:avLst/>
          </a:prstGeom>
          <a:extLst>
            <a:ext uri="{C572A759-6A51-4108-AA02-DFA0A04FC94B}">
              <ma14:wrappingTextBoxFlag xmlns:ma14="http://schemas.microsoft.com/office/mac/drawingml/2011/main" val="1"/>
            </a:ext>
          </a:extLst>
        </p:spPr>
        <p:txBody>
          <a:bodyPr wrap="square">
            <a:normAutofit/>
          </a:bodyPr>
          <a:lstStyle/>
          <a:p>
            <a:pPr lvl="0">
              <a:defRPr sz="1800">
                <a:uFillTx/>
              </a:defRPr>
            </a:pPr>
            <a:fld id="{86CB4B4D-7CA3-9044-876B-883B54F8677D}" type="slidenum">
              <a:rPr sz="1600">
                <a:uFill>
                  <a:solidFill/>
                </a:uFill>
              </a:rPr>
              <a:t>7</a:t>
            </a:fld>
            <a:endParaRPr sz="1600">
              <a:uFill>
                <a:solidFill/>
              </a:uFill>
            </a:endParaRPr>
          </a:p>
        </p:txBody>
      </p:sp>
      <p:sp>
        <p:nvSpPr>
          <p:cNvPr id="773" name="Shape 773"/>
          <p:cNvSpPr/>
          <p:nvPr/>
        </p:nvSpPr>
        <p:spPr>
          <a:xfrm>
            <a:off x="236615" y="2474034"/>
            <a:ext cx="5892594" cy="646176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21105" lvl="0" indent="-421105" algn="l">
              <a:lnSpc>
                <a:spcPct val="120000"/>
              </a:lnSpc>
              <a:spcBef>
                <a:spcPts val="1800"/>
              </a:spcBef>
              <a:buSzPct val="100000"/>
              <a:buChar char="•"/>
              <a:defRPr sz="1800"/>
            </a:pPr>
            <a:r>
              <a:rPr sz="2400">
                <a:latin typeface="ヒラギノ角ゴ Pro W3"/>
                <a:ea typeface="ヒラギノ角ゴ Pro W3"/>
                <a:cs typeface="ヒラギノ角ゴ Pro W3"/>
                <a:sym typeface="ヒラギノ角ゴ Pro W3"/>
              </a:rPr>
              <a:t>Compared with LHC detectors, ILC detectors have </a:t>
            </a:r>
            <a:r>
              <a:rPr sz="2400">
                <a:latin typeface="ヒラギノ角ゴ Pro W6"/>
                <a:ea typeface="ヒラギノ角ゴ Pro W6"/>
                <a:cs typeface="ヒラギノ角ゴ Pro W6"/>
                <a:sym typeface="ヒラギノ角ゴ Pro W6"/>
              </a:rPr>
              <a:t>~10 times better momentum resolution and 100~1000 times finer granularity.</a:t>
            </a:r>
            <a:endParaRPr sz="2400">
              <a:latin typeface="ヒラギノ角ゴ Pro W3"/>
              <a:ea typeface="ヒラギノ角ゴ Pro W3"/>
              <a:cs typeface="ヒラギノ角ゴ Pro W3"/>
              <a:sym typeface="ヒラギノ角ゴ Pro W3"/>
            </a:endParaRPr>
          </a:p>
          <a:p>
            <a:pPr marL="421105" lvl="0" indent="-421105" algn="l">
              <a:lnSpc>
                <a:spcPct val="120000"/>
              </a:lnSpc>
              <a:spcBef>
                <a:spcPts val="1800"/>
              </a:spcBef>
              <a:buSzPct val="100000"/>
              <a:buChar char="•"/>
              <a:defRPr sz="1800"/>
            </a:pPr>
            <a:r>
              <a:rPr sz="2400">
                <a:latin typeface="ヒラギノ角ゴ Pro W3"/>
                <a:ea typeface="ヒラギノ角ゴ Pro W3"/>
                <a:cs typeface="ヒラギノ角ゴ Pro W3"/>
                <a:sym typeface="ヒラギノ角ゴ Pro W3"/>
              </a:rPr>
              <a:t>This performance </a:t>
            </a:r>
            <a:r>
              <a:rPr sz="2400">
                <a:latin typeface="ヒラギノ角ゴ Pro W6"/>
                <a:ea typeface="ヒラギノ角ゴ Pro W6"/>
                <a:cs typeface="ヒラギノ角ゴ Pro W6"/>
                <a:sym typeface="ヒラギノ角ゴ Pro W6"/>
              </a:rPr>
              <a:t>can be achieved only in the clean environment of the ILC</a:t>
            </a:r>
            <a:r>
              <a:rPr sz="2400">
                <a:latin typeface="ヒラギノ角ゴ Pro W3"/>
                <a:ea typeface="ヒラギノ角ゴ Pro W3"/>
                <a:cs typeface="ヒラギノ角ゴ Pro W3"/>
                <a:sym typeface="ヒラギノ角ゴ Pro W3"/>
              </a:rPr>
              <a:t>, and cannot be achieved in the LHC environment.</a:t>
            </a:r>
          </a:p>
          <a:p>
            <a:pPr marL="421105" lvl="0" indent="-421105" algn="l">
              <a:lnSpc>
                <a:spcPct val="120000"/>
              </a:lnSpc>
              <a:spcBef>
                <a:spcPts val="1800"/>
              </a:spcBef>
              <a:buSzPct val="100000"/>
              <a:buFont typeface="ヒラギノ角ゴ Pro W3"/>
              <a:buChar char="•"/>
              <a:defRPr sz="1800"/>
            </a:pPr>
            <a:r>
              <a:rPr sz="2400">
                <a:latin typeface="ヒラギノ角ゴ Pro W6"/>
                <a:ea typeface="ヒラギノ角ゴ Pro W6"/>
                <a:cs typeface="ヒラギノ角ゴ Pro W6"/>
                <a:sym typeface="ヒラギノ角ゴ Pro W6"/>
              </a:rPr>
              <a:t>The cost of ILC detectors is similar to or less than that of the LHC detectors.</a:t>
            </a:r>
          </a:p>
        </p:txBody>
      </p:sp>
      <p:sp>
        <p:nvSpPr>
          <p:cNvPr id="774" name="Shape 774"/>
          <p:cNvSpPr>
            <a:spLocks noGrp="1"/>
          </p:cNvSpPr>
          <p:nvPr>
            <p:ph type="title" idx="4294967295"/>
          </p:nvPr>
        </p:nvSpPr>
        <p:spPr>
          <a:xfrm>
            <a:off x="786532" y="379633"/>
            <a:ext cx="11310606" cy="1592341"/>
          </a:xfrm>
          <a:prstGeom prst="rect">
            <a:avLst/>
          </a:prstGeom>
        </p:spPr>
        <p:txBody>
          <a:bodyPr lIns="0" tIns="0" rIns="0" bIns="0"/>
          <a:lstStyle>
            <a:lvl1pPr defTabSz="502412">
              <a:defRPr sz="7138">
                <a:solidFill>
                  <a:srgbClr val="000000"/>
                </a:solidFill>
                <a:latin typeface="Helvetica Neue"/>
                <a:ea typeface="Helvetica Neue"/>
                <a:cs typeface="Helvetica Neue"/>
                <a:sym typeface="Helvetica Neue"/>
              </a:defRPr>
            </a:lvl1pPr>
          </a:lstStyle>
          <a:p>
            <a:pPr lvl="0">
              <a:defRPr sz="1800" b="0"/>
            </a:pPr>
            <a:r>
              <a:rPr sz="7138" b="1"/>
              <a:t>Features of ILC Detectors</a:t>
            </a:r>
          </a:p>
        </p:txBody>
      </p:sp>
      <p:pic>
        <p:nvPicPr>
          <p:cNvPr id="775" name="image4.png"/>
          <p:cNvPicPr/>
          <p:nvPr/>
        </p:nvPicPr>
        <p:blipFill>
          <a:blip r:embed="rId2">
            <a:extLst/>
          </a:blip>
          <a:stretch>
            <a:fillRect/>
          </a:stretch>
        </p:blipFill>
        <p:spPr>
          <a:xfrm>
            <a:off x="6456655" y="2444400"/>
            <a:ext cx="6226420" cy="5990802"/>
          </a:xfrm>
          <a:prstGeom prst="rect">
            <a:avLst/>
          </a:prstGeom>
          <a:ln w="12700">
            <a:miter lim="400000"/>
          </a:ln>
        </p:spPr>
      </p:pic>
      <p:sp>
        <p:nvSpPr>
          <p:cNvPr id="776" name="Shape 776"/>
          <p:cNvSpPr/>
          <p:nvPr/>
        </p:nvSpPr>
        <p:spPr>
          <a:xfrm>
            <a:off x="6644312" y="2626211"/>
            <a:ext cx="870776" cy="60756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0639" indent="39687" defTabSz="914400">
              <a:defRPr sz="4000" b="1" i="1">
                <a:solidFill>
                  <a:srgbClr val="FFFFFF"/>
                </a:solidFill>
                <a:uFill>
                  <a:solidFill/>
                </a:uFill>
                <a:latin typeface="Helvetica Neue"/>
                <a:ea typeface="Helvetica Neue"/>
                <a:cs typeface="Helvetica Neue"/>
                <a:sym typeface="Helvetica Neue"/>
              </a:defRPr>
            </a:lvl1pPr>
          </a:lstStyle>
          <a:p>
            <a:pPr lvl="0">
              <a:defRPr sz="1800" b="0" i="0">
                <a:solidFill>
                  <a:srgbClr val="000000"/>
                </a:solidFill>
                <a:uFillTx/>
              </a:defRPr>
            </a:pPr>
            <a:r>
              <a:rPr sz="4000" b="1" i="1">
                <a:solidFill>
                  <a:srgbClr val="FFFFFF"/>
                </a:solidFill>
                <a:uFill>
                  <a:solidFill/>
                </a:uFill>
              </a:rPr>
              <a:t>ILD</a:t>
            </a:r>
          </a:p>
        </p:txBody>
      </p:sp>
      <p:sp>
        <p:nvSpPr>
          <p:cNvPr id="777" name="Shape 777"/>
          <p:cNvSpPr/>
          <p:nvPr/>
        </p:nvSpPr>
        <p:spPr>
          <a:xfrm>
            <a:off x="9062383" y="-352018"/>
            <a:ext cx="761858"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defRPr sz="1800" b="1" i="1">
                <a:solidFill>
                  <a:srgbClr val="FFFB00"/>
                </a:solidFill>
                <a:uFill>
                  <a:solidFill/>
                </a:uFill>
                <a:latin typeface="Arial"/>
                <a:ea typeface="Arial"/>
                <a:cs typeface="Arial"/>
                <a:sym typeface="Arial"/>
              </a:defRPr>
            </a:lvl1pPr>
          </a:lstStyle>
          <a:p>
            <a:pPr lvl="0">
              <a:defRPr b="0" i="0">
                <a:solidFill>
                  <a:srgbClr val="000000"/>
                </a:solidFill>
                <a:uFillTx/>
              </a:defRPr>
            </a:pPr>
            <a:r>
              <a:rPr b="1" i="1">
                <a:solidFill>
                  <a:srgbClr val="FFFB00"/>
                </a:solidFill>
                <a:uFill>
                  <a:solidFill/>
                </a:uFill>
              </a:rPr>
              <a:t>HCAL</a:t>
            </a:r>
          </a:p>
        </p:txBody>
      </p:sp>
      <p:sp>
        <p:nvSpPr>
          <p:cNvPr id="778" name="Shape 778"/>
          <p:cNvSpPr/>
          <p:nvPr/>
        </p:nvSpPr>
        <p:spPr>
          <a:xfrm>
            <a:off x="9723507" y="3860548"/>
            <a:ext cx="761858" cy="25922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defRPr sz="1800" b="1" i="1">
                <a:solidFill>
                  <a:srgbClr val="FFFB00"/>
                </a:solidFill>
                <a:uFill>
                  <a:solidFill/>
                </a:uFill>
                <a:latin typeface="Arial"/>
                <a:ea typeface="Arial"/>
                <a:cs typeface="Arial"/>
                <a:sym typeface="Arial"/>
              </a:defRPr>
            </a:lvl1pPr>
          </a:lstStyle>
          <a:p>
            <a:pPr lvl="0">
              <a:defRPr b="0" i="0">
                <a:solidFill>
                  <a:srgbClr val="000000"/>
                </a:solidFill>
                <a:uFillTx/>
              </a:defRPr>
            </a:pPr>
            <a:r>
              <a:rPr b="1" i="1">
                <a:solidFill>
                  <a:srgbClr val="FFFB00"/>
                </a:solidFill>
                <a:uFill>
                  <a:solidFill/>
                </a:uFill>
              </a:rPr>
              <a:t>ECAL</a:t>
            </a:r>
          </a:p>
        </p:txBody>
      </p:sp>
      <p:sp>
        <p:nvSpPr>
          <p:cNvPr id="779" name="Shape 779"/>
          <p:cNvSpPr/>
          <p:nvPr/>
        </p:nvSpPr>
        <p:spPr>
          <a:xfrm>
            <a:off x="8477873" y="4542125"/>
            <a:ext cx="761858"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defRPr sz="1800" b="1" i="1">
                <a:solidFill>
                  <a:srgbClr val="FFFB00"/>
                </a:solidFill>
                <a:uFill>
                  <a:solidFill/>
                </a:uFill>
                <a:latin typeface="Arial"/>
                <a:ea typeface="Arial"/>
                <a:cs typeface="Arial"/>
                <a:sym typeface="Arial"/>
              </a:defRPr>
            </a:lvl1pPr>
          </a:lstStyle>
          <a:p>
            <a:pPr lvl="0">
              <a:defRPr b="0" i="0">
                <a:solidFill>
                  <a:srgbClr val="000000"/>
                </a:solidFill>
                <a:uFillTx/>
              </a:defRPr>
            </a:pPr>
            <a:r>
              <a:rPr b="1" i="1">
                <a:solidFill>
                  <a:srgbClr val="FFFB00"/>
                </a:solidFill>
                <a:uFill>
                  <a:solidFill/>
                </a:uFill>
              </a:rPr>
              <a:t>TPC</a:t>
            </a:r>
          </a:p>
        </p:txBody>
      </p:sp>
      <p:sp>
        <p:nvSpPr>
          <p:cNvPr id="780" name="Shape 780"/>
          <p:cNvSpPr/>
          <p:nvPr/>
        </p:nvSpPr>
        <p:spPr>
          <a:xfrm>
            <a:off x="10432077" y="7858811"/>
            <a:ext cx="1885416"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defRPr sz="1800" b="1" i="1">
                <a:solidFill>
                  <a:srgbClr val="FFFFFF"/>
                </a:solidFill>
                <a:uFill>
                  <a:solidFill/>
                </a:uFill>
                <a:latin typeface="Arial"/>
                <a:ea typeface="Arial"/>
                <a:cs typeface="Arial"/>
                <a:sym typeface="Arial"/>
              </a:defRPr>
            </a:lvl1pPr>
          </a:lstStyle>
          <a:p>
            <a:pPr lvl="0">
              <a:defRPr b="0" i="0">
                <a:solidFill>
                  <a:srgbClr val="000000"/>
                </a:solidFill>
                <a:uFillTx/>
              </a:defRPr>
            </a:pPr>
            <a:r>
              <a:rPr b="1" i="1">
                <a:solidFill>
                  <a:srgbClr val="FFFFFF"/>
                </a:solidFill>
                <a:uFill>
                  <a:solidFill/>
                </a:uFill>
              </a:rPr>
              <a:t>tth @ 500 GeV</a:t>
            </a:r>
          </a:p>
        </p:txBody>
      </p:sp>
      <p:sp>
        <p:nvSpPr>
          <p:cNvPr id="781" name="Shape 781"/>
          <p:cNvSpPr/>
          <p:nvPr/>
        </p:nvSpPr>
        <p:spPr>
          <a:xfrm>
            <a:off x="10407197" y="3303501"/>
            <a:ext cx="761858" cy="25922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defRPr sz="1800" b="1" i="1">
                <a:solidFill>
                  <a:srgbClr val="FFFB00"/>
                </a:solidFill>
                <a:uFill>
                  <a:solidFill/>
                </a:uFill>
                <a:latin typeface="Arial"/>
                <a:ea typeface="Arial"/>
                <a:cs typeface="Arial"/>
                <a:sym typeface="Arial"/>
              </a:defRPr>
            </a:lvl1pPr>
          </a:lstStyle>
          <a:p>
            <a:pPr lvl="0">
              <a:defRPr b="0" i="0">
                <a:solidFill>
                  <a:srgbClr val="000000"/>
                </a:solidFill>
                <a:uFillTx/>
              </a:defRPr>
            </a:pPr>
            <a:r>
              <a:rPr b="1" i="1">
                <a:solidFill>
                  <a:srgbClr val="FFFB00"/>
                </a:solidFill>
                <a:uFill>
                  <a:solidFill/>
                </a:uFill>
              </a:rPr>
              <a:t>HCAL</a:t>
            </a:r>
          </a:p>
        </p:txBody>
      </p:sp>
      <p:sp>
        <p:nvSpPr>
          <p:cNvPr id="782" name="Shape 782"/>
          <p:cNvSpPr/>
          <p:nvPr/>
        </p:nvSpPr>
        <p:spPr>
          <a:xfrm>
            <a:off x="9438950" y="5310189"/>
            <a:ext cx="761859" cy="25922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27100">
              <a:lnSpc>
                <a:spcPct val="80000"/>
              </a:lnSpc>
              <a:defRPr sz="1800" b="1" i="1">
                <a:solidFill>
                  <a:srgbClr val="FFFB00"/>
                </a:solidFill>
                <a:uFill>
                  <a:solidFill/>
                </a:uFill>
                <a:latin typeface="Arial"/>
                <a:ea typeface="Arial"/>
                <a:cs typeface="Arial"/>
                <a:sym typeface="Arial"/>
              </a:defRPr>
            </a:lvl1pPr>
          </a:lstStyle>
          <a:p>
            <a:pPr lvl="0">
              <a:defRPr b="0" i="0">
                <a:solidFill>
                  <a:srgbClr val="000000"/>
                </a:solidFill>
                <a:uFillTx/>
              </a:defRPr>
            </a:pPr>
            <a:r>
              <a:rPr b="1" i="1">
                <a:solidFill>
                  <a:srgbClr val="FFFB00"/>
                </a:solidFill>
                <a:uFill>
                  <a:solidFill/>
                </a:uFill>
              </a:rPr>
              <a:t>VTX</a:t>
            </a:r>
          </a:p>
        </p:txBody>
      </p:sp>
    </p:spTree>
  </p:cSld>
  <p:clrMapOvr>
    <a:masterClrMapping/>
  </p:clrMapOvr>
  <p:transition xmlns:p14="http://schemas.microsoft.com/office/powerpoint/2010/mai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4" name="pasted-image.png"/>
          <p:cNvPicPr/>
          <p:nvPr/>
        </p:nvPicPr>
        <p:blipFill>
          <a:blip r:embed="rId2">
            <a:extLst/>
          </a:blip>
          <a:stretch>
            <a:fillRect/>
          </a:stretch>
        </p:blipFill>
        <p:spPr>
          <a:xfrm>
            <a:off x="8892633" y="3335252"/>
            <a:ext cx="4186053" cy="4057907"/>
          </a:xfrm>
          <a:prstGeom prst="rect">
            <a:avLst/>
          </a:prstGeom>
          <a:ln w="12700">
            <a:miter lim="400000"/>
          </a:ln>
        </p:spPr>
      </p:pic>
      <p:sp>
        <p:nvSpPr>
          <p:cNvPr id="1775" name="Shape 1775"/>
          <p:cNvSpPr/>
          <p:nvPr/>
        </p:nvSpPr>
        <p:spPr>
          <a:xfrm>
            <a:off x="103041" y="3383939"/>
            <a:ext cx="6940572" cy="5975718"/>
          </a:xfrm>
          <a:prstGeom prst="rect">
            <a:avLst/>
          </a:prstGeom>
          <a:solidFill>
            <a:srgbClr val="C6E6E9">
              <a:alpha val="90000"/>
            </a:srgbClr>
          </a:solidFill>
          <a:ln w="12700">
            <a:miter lim="400000"/>
          </a:ln>
        </p:spPr>
        <p:txBody>
          <a:bodyPr lIns="48768" tIns="48768" rIns="48768" bIns="48768" anchor="ctr"/>
          <a:lstStyle/>
          <a:p>
            <a:pPr lvl="0" defTabSz="508000">
              <a:lnSpc>
                <a:spcPts val="4300"/>
              </a:lnSpc>
              <a:tabLst>
                <a:tab pos="927100" algn="l"/>
              </a:tabLst>
              <a:defRPr>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a:p>
        </p:txBody>
      </p:sp>
      <p:sp>
        <p:nvSpPr>
          <p:cNvPr id="1776" name="Shape 1776"/>
          <p:cNvSpPr/>
          <p:nvPr/>
        </p:nvSpPr>
        <p:spPr>
          <a:xfrm>
            <a:off x="90341" y="1224939"/>
            <a:ext cx="8817738" cy="6041164"/>
          </a:xfrm>
          <a:prstGeom prst="rect">
            <a:avLst/>
          </a:prstGeom>
          <a:solidFill>
            <a:srgbClr val="C6E6E9">
              <a:alpha val="90000"/>
            </a:srgbClr>
          </a:solidFill>
          <a:ln w="12700">
            <a:miter lim="400000"/>
          </a:ln>
        </p:spPr>
        <p:txBody>
          <a:bodyPr lIns="48768" tIns="48768" rIns="48768" bIns="48768" anchor="ctr"/>
          <a:lstStyle/>
          <a:p>
            <a:pPr lvl="0" defTabSz="508000">
              <a:lnSpc>
                <a:spcPts val="4300"/>
              </a:lnSpc>
              <a:tabLst>
                <a:tab pos="927100" algn="l"/>
              </a:tabLst>
              <a:defRPr>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a:p>
        </p:txBody>
      </p:sp>
      <p:sp>
        <p:nvSpPr>
          <p:cNvPr id="1777" name="Shape 1777"/>
          <p:cNvSpPr>
            <a:spLocks noGrp="1"/>
          </p:cNvSpPr>
          <p:nvPr>
            <p:ph type="title"/>
          </p:nvPr>
        </p:nvSpPr>
        <p:spPr>
          <a:xfrm>
            <a:off x="548067" y="93004"/>
            <a:ext cx="11908665" cy="1193801"/>
          </a:xfrm>
          <a:prstGeom prst="rect">
            <a:avLst/>
          </a:prstGeom>
        </p:spPr>
        <p:txBody>
          <a:bodyPr/>
          <a:lstStyle>
            <a:lvl1pPr defTabSz="649111">
              <a:defRPr sz="4400"/>
            </a:lvl1pPr>
          </a:lstStyle>
          <a:p>
            <a:pPr lvl="0">
              <a:defRPr sz="1800" b="0"/>
            </a:pPr>
            <a:r>
              <a:rPr sz="4400" b="1"/>
              <a:t>Extracting M1 and M2</a:t>
            </a:r>
          </a:p>
        </p:txBody>
      </p:sp>
      <p:sp>
        <p:nvSpPr>
          <p:cNvPr id="1778" name="Shape 1778"/>
          <p:cNvSpPr>
            <a:spLocks noGrp="1"/>
          </p:cNvSpPr>
          <p:nvPr>
            <p:ph type="sldNum" sz="quarter" idx="2"/>
          </p:nvPr>
        </p:nvSpPr>
        <p:spPr>
          <a:xfrm>
            <a:off x="12353493" y="9391650"/>
            <a:ext cx="312014" cy="3048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200"/>
              <a:t>70</a:t>
            </a:fld>
            <a:endParaRPr sz="1200"/>
          </a:p>
        </p:txBody>
      </p:sp>
      <p:pic>
        <p:nvPicPr>
          <p:cNvPr id="1779" name="pasted-image.tif"/>
          <p:cNvPicPr/>
          <p:nvPr/>
        </p:nvPicPr>
        <p:blipFill>
          <a:blip r:embed="rId3">
            <a:extLst/>
          </a:blip>
          <a:stretch>
            <a:fillRect/>
          </a:stretch>
        </p:blipFill>
        <p:spPr>
          <a:xfrm>
            <a:off x="302036" y="2817196"/>
            <a:ext cx="8394348" cy="4119208"/>
          </a:xfrm>
          <a:prstGeom prst="rect">
            <a:avLst/>
          </a:prstGeom>
          <a:ln w="12700">
            <a:miter lim="400000"/>
          </a:ln>
        </p:spPr>
      </p:pic>
      <p:pic>
        <p:nvPicPr>
          <p:cNvPr id="1780" name="pasted-image.tif"/>
          <p:cNvPicPr/>
          <p:nvPr/>
        </p:nvPicPr>
        <p:blipFill>
          <a:blip r:embed="rId4">
            <a:extLst/>
          </a:blip>
          <a:stretch>
            <a:fillRect/>
          </a:stretch>
        </p:blipFill>
        <p:spPr>
          <a:xfrm>
            <a:off x="504032" y="7366336"/>
            <a:ext cx="6138590" cy="1614431"/>
          </a:xfrm>
          <a:prstGeom prst="rect">
            <a:avLst/>
          </a:prstGeom>
          <a:ln w="12700">
            <a:miter lim="400000"/>
          </a:ln>
        </p:spPr>
      </p:pic>
      <p:sp>
        <p:nvSpPr>
          <p:cNvPr id="1781" name="Shape 1781"/>
          <p:cNvSpPr>
            <a:spLocks noGrp="1"/>
          </p:cNvSpPr>
          <p:nvPr>
            <p:ph type="body" idx="1"/>
          </p:nvPr>
        </p:nvSpPr>
        <p:spPr>
          <a:xfrm>
            <a:off x="7228291" y="7648754"/>
            <a:ext cx="5729170" cy="1614431"/>
          </a:xfrm>
          <a:prstGeom prst="rect">
            <a:avLst/>
          </a:prstGeom>
        </p:spPr>
        <p:txBody>
          <a:bodyPr/>
          <a:lstStyle/>
          <a:p>
            <a:pPr marL="0" lvl="0" indent="0" defTabSz="649111">
              <a:spcBef>
                <a:spcPts val="1300"/>
              </a:spcBef>
              <a:buSzTx/>
              <a:buNone/>
              <a:defRPr sz="1800"/>
            </a:pPr>
            <a:r>
              <a:rPr>
                <a:solidFill>
                  <a:srgbClr val="0433FF"/>
                </a:solidFill>
              </a:rPr>
              <a:t>In the radiatively driven natural SUSY (RNS) scenario as in arXiv: 1404.7510, ΔM~10GeV, we can determine </a:t>
            </a:r>
            <a:r>
              <a:rPr>
                <a:solidFill>
                  <a:srgbClr val="FF2C79"/>
                </a:solidFill>
              </a:rPr>
              <a:t>M1 and M2 to a few % or better</a:t>
            </a:r>
            <a:r>
              <a:rPr>
                <a:solidFill>
                  <a:srgbClr val="0433FF"/>
                </a:solidFill>
              </a:rPr>
              <a:t>, allowing us </a:t>
            </a:r>
            <a:r>
              <a:rPr>
                <a:solidFill>
                  <a:srgbClr val="FF2C79"/>
                </a:solidFill>
              </a:rPr>
              <a:t>to test GUT relation!</a:t>
            </a:r>
          </a:p>
        </p:txBody>
      </p:sp>
      <p:grpSp>
        <p:nvGrpSpPr>
          <p:cNvPr id="1784" name="Group 1784"/>
          <p:cNvGrpSpPr/>
          <p:nvPr/>
        </p:nvGrpSpPr>
        <p:grpSpPr>
          <a:xfrm>
            <a:off x="9526252" y="1933600"/>
            <a:ext cx="3200401" cy="838201"/>
            <a:chOff x="-50800" y="-38100"/>
            <a:chExt cx="3200400" cy="838200"/>
          </a:xfrm>
        </p:grpSpPr>
        <p:sp>
          <p:nvSpPr>
            <p:cNvPr id="1783" name="Shape 1783"/>
            <p:cNvSpPr/>
            <p:nvPr/>
          </p:nvSpPr>
          <p:spPr>
            <a:xfrm>
              <a:off x="0" y="0"/>
              <a:ext cx="3098800" cy="6731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l" defTabSz="830862">
                <a:defRPr sz="1800"/>
              </a:pPr>
              <a:r>
                <a:rPr sz="1600">
                  <a:latin typeface="Helvetica Neue"/>
                  <a:ea typeface="Helvetica Neue"/>
                  <a:cs typeface="Helvetica Neue"/>
                  <a:sym typeface="Helvetica Neue"/>
                </a:rPr>
                <a:t>RNS: Baer et al.</a:t>
              </a:r>
            </a:p>
            <a:p>
              <a:pPr lvl="0" algn="l" defTabSz="830862">
                <a:defRPr sz="1800"/>
              </a:pPr>
              <a:r>
                <a:rPr sz="1600">
                  <a:latin typeface="Helvetica Neue"/>
                  <a:ea typeface="Helvetica Neue"/>
                  <a:cs typeface="Helvetica Neue"/>
                  <a:sym typeface="Helvetica Neue"/>
                </a:rPr>
                <a:t>arXiv: 1404.7510</a:t>
              </a:r>
            </a:p>
          </p:txBody>
        </p:sp>
        <p:pic>
          <p:nvPicPr>
            <p:cNvPr id="1782" name="図 1781"/>
            <p:cNvPicPr/>
            <p:nvPr/>
          </p:nvPicPr>
          <p:blipFill>
            <a:blip r:embed="rId5">
              <a:extLst/>
            </a:blip>
            <a:stretch>
              <a:fillRect/>
            </a:stretch>
          </p:blipFill>
          <p:spPr>
            <a:xfrm>
              <a:off x="-50800" y="-38100"/>
              <a:ext cx="3200400" cy="838200"/>
            </a:xfrm>
            <a:prstGeom prst="rect">
              <a:avLst/>
            </a:prstGeom>
            <a:effectLst/>
          </p:spPr>
        </p:pic>
      </p:grpSp>
      <p:grpSp>
        <p:nvGrpSpPr>
          <p:cNvPr id="1787" name="Group 1787"/>
          <p:cNvGrpSpPr/>
          <p:nvPr/>
        </p:nvGrpSpPr>
        <p:grpSpPr>
          <a:xfrm>
            <a:off x="5529793" y="1493267"/>
            <a:ext cx="3200401" cy="1200811"/>
            <a:chOff x="-50800" y="-38099"/>
            <a:chExt cx="3200400" cy="1200810"/>
          </a:xfrm>
        </p:grpSpPr>
        <p:sp>
          <p:nvSpPr>
            <p:cNvPr id="1786" name="Shape 1786"/>
            <p:cNvSpPr/>
            <p:nvPr/>
          </p:nvSpPr>
          <p:spPr>
            <a:xfrm>
              <a:off x="0" y="0"/>
              <a:ext cx="3098800" cy="103571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l" defTabSz="830862">
                <a:defRPr sz="1800"/>
              </a:pPr>
              <a:r>
                <a:rPr sz="1600">
                  <a:latin typeface="Helvetica Neue"/>
                  <a:ea typeface="Helvetica Neue"/>
                  <a:cs typeface="Helvetica Neue"/>
                  <a:sym typeface="Helvetica Neue"/>
                </a:rPr>
                <a:t>Hale Sert</a:t>
              </a:r>
            </a:p>
            <a:p>
              <a:pPr lvl="0" algn="l" defTabSz="830862">
                <a:defRPr sz="1800"/>
              </a:pPr>
              <a:r>
                <a:rPr sz="1600">
                  <a:latin typeface="Helvetica Neue"/>
                  <a:ea typeface="Helvetica Neue"/>
                  <a:cs typeface="Helvetica Neue"/>
                  <a:sym typeface="Helvetica Neue"/>
                </a:rPr>
                <a:t>ECFA LCWS 2013, DESY</a:t>
              </a:r>
            </a:p>
            <a:p>
              <a:pPr lvl="0" algn="l" defTabSz="830862">
                <a:defRPr sz="1800"/>
              </a:pPr>
              <a:r>
                <a:rPr sz="1600">
                  <a:latin typeface="Helvetica Neue"/>
                  <a:ea typeface="Helvetica Neue"/>
                  <a:cs typeface="Helvetica Neue"/>
                  <a:sym typeface="Helvetica Neue"/>
                </a:rPr>
                <a:t>Berggren et al. EPJC (2013) 73:2660</a:t>
              </a:r>
            </a:p>
          </p:txBody>
        </p:sp>
        <p:pic>
          <p:nvPicPr>
            <p:cNvPr id="1785" name="図 1784"/>
            <p:cNvPicPr/>
            <p:nvPr/>
          </p:nvPicPr>
          <p:blipFill>
            <a:blip r:embed="rId6">
              <a:extLst/>
            </a:blip>
            <a:stretch>
              <a:fillRect/>
            </a:stretch>
          </p:blipFill>
          <p:spPr>
            <a:xfrm>
              <a:off x="-50800" y="-38100"/>
              <a:ext cx="3200400" cy="1200811"/>
            </a:xfrm>
            <a:prstGeom prst="rect">
              <a:avLst/>
            </a:prstGeom>
            <a:effectLst/>
          </p:spPr>
        </p:pic>
      </p:grpSp>
      <p:pic>
        <p:nvPicPr>
          <p:cNvPr id="1788" name="pasted-image.pdf"/>
          <p:cNvPicPr/>
          <p:nvPr/>
        </p:nvPicPr>
        <p:blipFill>
          <a:blip r:embed="rId7">
            <a:extLst/>
          </a:blip>
          <a:stretch>
            <a:fillRect/>
          </a:stretch>
        </p:blipFill>
        <p:spPr>
          <a:xfrm>
            <a:off x="9302911" y="1016000"/>
            <a:ext cx="3365501" cy="914400"/>
          </a:xfrm>
          <a:prstGeom prst="rect">
            <a:avLst/>
          </a:prstGeom>
          <a:ln w="12700">
            <a:miter lim="400000"/>
          </a:ln>
        </p:spPr>
      </p:pic>
      <p:sp>
        <p:nvSpPr>
          <p:cNvPr id="1789" name="Shape 1789"/>
          <p:cNvSpPr/>
          <p:nvPr/>
        </p:nvSpPr>
        <p:spPr>
          <a:xfrm>
            <a:off x="10526143" y="6353902"/>
            <a:ext cx="1892760" cy="381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defTabSz="457200">
              <a:defRPr sz="1800"/>
            </a:pPr>
            <a:r>
              <a:rPr>
                <a:solidFill>
                  <a:srgbClr val="0433FF"/>
                </a:solidFill>
                <a:latin typeface="Helvetica"/>
                <a:ea typeface="Helvetica"/>
                <a:cs typeface="Helvetica"/>
                <a:sym typeface="Helvetica"/>
              </a:rPr>
              <a:t>100fb</a:t>
            </a:r>
            <a:r>
              <a:rPr baseline="31999">
                <a:solidFill>
                  <a:srgbClr val="0433FF"/>
                </a:solidFill>
                <a:latin typeface="Helvetica"/>
                <a:ea typeface="Helvetica"/>
                <a:cs typeface="Helvetica"/>
                <a:sym typeface="Helvetica"/>
              </a:rPr>
              <a:t>-1</a:t>
            </a:r>
            <a:r>
              <a:rPr>
                <a:solidFill>
                  <a:srgbClr val="0433FF"/>
                </a:solidFill>
                <a:latin typeface="Helvetica"/>
                <a:ea typeface="Helvetica"/>
                <a:cs typeface="Helvetica"/>
                <a:sym typeface="Helvetica"/>
              </a:rPr>
              <a:t>@250GeV</a:t>
            </a:r>
          </a:p>
        </p:txBody>
      </p:sp>
      <p:pic>
        <p:nvPicPr>
          <p:cNvPr id="1790" name="pasted-image.pdf"/>
          <p:cNvPicPr/>
          <p:nvPr/>
        </p:nvPicPr>
        <p:blipFill>
          <a:blip r:embed="rId8">
            <a:extLst/>
          </a:blip>
          <a:stretch>
            <a:fillRect/>
          </a:stretch>
        </p:blipFill>
        <p:spPr>
          <a:xfrm>
            <a:off x="811257" y="1190445"/>
            <a:ext cx="3670301" cy="914401"/>
          </a:xfrm>
          <a:prstGeom prst="rect">
            <a:avLst/>
          </a:prstGeom>
          <a:ln w="12700">
            <a:miter lim="400000"/>
          </a:ln>
        </p:spPr>
      </p:pic>
      <p:pic>
        <p:nvPicPr>
          <p:cNvPr id="1791" name="pasted-image.pdf"/>
          <p:cNvPicPr/>
          <p:nvPr/>
        </p:nvPicPr>
        <p:blipFill>
          <a:blip r:embed="rId9">
            <a:extLst/>
          </a:blip>
          <a:stretch>
            <a:fillRect/>
          </a:stretch>
        </p:blipFill>
        <p:spPr>
          <a:xfrm>
            <a:off x="798557" y="1884521"/>
            <a:ext cx="3467101" cy="901701"/>
          </a:xfrm>
          <a:prstGeom prst="rect">
            <a:avLst/>
          </a:prstGeom>
          <a:ln w="12700">
            <a:miter lim="400000"/>
          </a:ln>
        </p:spPr>
      </p:pic>
      <p:sp>
        <p:nvSpPr>
          <p:cNvPr id="1792" name="Shape 1792"/>
          <p:cNvSpPr/>
          <p:nvPr/>
        </p:nvSpPr>
        <p:spPr>
          <a:xfrm>
            <a:off x="10228098" y="2864600"/>
            <a:ext cx="1315009" cy="381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800">
                <a:solidFill>
                  <a:srgbClr val="0433FF"/>
                </a:solidFill>
                <a:latin typeface="Helvetica"/>
                <a:ea typeface="Helvetica"/>
                <a:cs typeface="Helvetica"/>
                <a:sym typeface="Helvetica"/>
              </a:defRPr>
            </a:lvl1pPr>
          </a:lstStyle>
          <a:p>
            <a:pPr lvl="0">
              <a:defRPr>
                <a:solidFill>
                  <a:srgbClr val="000000"/>
                </a:solidFill>
              </a:defRPr>
            </a:pPr>
            <a:r>
              <a:rPr>
                <a:solidFill>
                  <a:srgbClr val="0433FF"/>
                </a:solidFill>
              </a:rPr>
              <a:t>ΔM=15GeV</a:t>
            </a:r>
          </a:p>
        </p:txBody>
      </p:sp>
    </p:spTree>
  </p:cSld>
  <p:clrMapOvr>
    <a:masterClrMapping/>
  </p:clrMapOvr>
  <p:transition xmlns:p14="http://schemas.microsoft.com/office/powerpoint/2010/main" spd="med"/>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94" name="Shape 1794"/>
          <p:cNvSpPr>
            <a:spLocks noGrp="1"/>
          </p:cNvSpPr>
          <p:nvPr>
            <p:ph type="title"/>
          </p:nvPr>
        </p:nvSpPr>
        <p:spPr>
          <a:xfrm>
            <a:off x="1269999" y="1879611"/>
            <a:ext cx="10464801" cy="5994378"/>
          </a:xfrm>
          <a:prstGeom prst="rect">
            <a:avLst/>
          </a:prstGeom>
        </p:spPr>
        <p:txBody>
          <a:bodyPr/>
          <a:lstStyle>
            <a:lvl1pPr defTabSz="830862"/>
          </a:lstStyle>
          <a:p>
            <a:pPr lvl="0">
              <a:defRPr sz="1800" b="0"/>
            </a:pPr>
            <a:r>
              <a:rPr sz="7800" b="1"/>
              <a:t>GUT Scale Physics</a:t>
            </a:r>
          </a:p>
        </p:txBody>
      </p:sp>
      <p:sp>
        <p:nvSpPr>
          <p:cNvPr id="1795" name="Shape 1795"/>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t>71</a:t>
            </a:fld>
            <a:endParaRPr sz="1600"/>
          </a:p>
        </p:txBody>
      </p:sp>
    </p:spTree>
  </p:cSld>
  <p:clrMapOvr>
    <a:masterClrMapping/>
  </p:clrMapOvr>
  <p:transition xmlns:p14="http://schemas.microsoft.com/office/powerpoint/2010/mai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7" name="image35.pdf" descr="M_gauginos_3030100.pdf"/>
          <p:cNvPicPr/>
          <p:nvPr/>
        </p:nvPicPr>
        <p:blipFill>
          <a:blip r:embed="rId2">
            <a:extLst/>
          </a:blip>
          <a:stretch>
            <a:fillRect/>
          </a:stretch>
        </p:blipFill>
        <p:spPr>
          <a:xfrm>
            <a:off x="689328" y="4276222"/>
            <a:ext cx="7188239" cy="5159812"/>
          </a:xfrm>
          <a:prstGeom prst="rect">
            <a:avLst/>
          </a:prstGeom>
          <a:ln w="12700">
            <a:miter lim="400000"/>
          </a:ln>
        </p:spPr>
      </p:pic>
      <p:sp>
        <p:nvSpPr>
          <p:cNvPr id="1798" name="Shape 1798"/>
          <p:cNvSpPr>
            <a:spLocks noGrp="1"/>
          </p:cNvSpPr>
          <p:nvPr>
            <p:ph type="title"/>
          </p:nvPr>
        </p:nvSpPr>
        <p:spPr>
          <a:xfrm>
            <a:off x="-1" y="1"/>
            <a:ext cx="13004803" cy="800907"/>
          </a:xfrm>
          <a:prstGeom prst="rect">
            <a:avLst/>
          </a:prstGeom>
        </p:spPr>
        <p:txBody>
          <a:bodyPr>
            <a:normAutofit fontScale="90000"/>
          </a:bodyPr>
          <a:lstStyle>
            <a:lvl1pPr defTabSz="425195">
              <a:defRPr sz="4650"/>
            </a:lvl1pPr>
          </a:lstStyle>
          <a:p>
            <a:pPr lvl="0">
              <a:defRPr sz="1800" b="0">
                <a:solidFill>
                  <a:srgbClr val="000000"/>
                </a:solidFill>
              </a:defRPr>
            </a:pPr>
            <a:r>
              <a:rPr sz="4650" b="1">
                <a:solidFill>
                  <a:srgbClr val="000090"/>
                </a:solidFill>
              </a:rPr>
              <a:t>Test gaugino mass unification</a:t>
            </a:r>
          </a:p>
        </p:txBody>
      </p:sp>
      <p:sp>
        <p:nvSpPr>
          <p:cNvPr id="1799" name="Shape 1799"/>
          <p:cNvSpPr>
            <a:spLocks noGrp="1"/>
          </p:cNvSpPr>
          <p:nvPr>
            <p:ph type="body" idx="1"/>
          </p:nvPr>
        </p:nvSpPr>
        <p:spPr>
          <a:xfrm>
            <a:off x="263855" y="1278313"/>
            <a:ext cx="12421284" cy="2699231"/>
          </a:xfrm>
          <a:prstGeom prst="rect">
            <a:avLst/>
          </a:prstGeom>
        </p:spPr>
        <p:txBody>
          <a:bodyPr/>
          <a:lstStyle/>
          <a:p>
            <a:pPr lvl="0">
              <a:defRPr sz="1800">
                <a:solidFill>
                  <a:srgbClr val="000000"/>
                </a:solidFill>
              </a:defRPr>
            </a:pPr>
            <a:r>
              <a:rPr sz="2400">
                <a:solidFill>
                  <a:srgbClr val="4A452A"/>
                </a:solidFill>
              </a:rPr>
              <a:t>Chargino/Neutralino @ ILC </a:t>
            </a:r>
            <a:r>
              <a:rPr sz="2400">
                <a:solidFill>
                  <a:srgbClr val="4A452A"/>
                </a:solidFill>
                <a:latin typeface="Wingdings"/>
                <a:ea typeface="Wingdings"/>
                <a:cs typeface="Wingdings"/>
                <a:sym typeface="Wingdings"/>
              </a:rPr>
              <a:t></a:t>
            </a:r>
            <a:r>
              <a:rPr sz="2400">
                <a:solidFill>
                  <a:srgbClr val="4A452A"/>
                </a:solidFill>
              </a:rPr>
              <a:t> probe M</a:t>
            </a:r>
            <a:r>
              <a:rPr sz="2400" baseline="-20250">
                <a:solidFill>
                  <a:srgbClr val="4A452A"/>
                </a:solidFill>
              </a:rPr>
              <a:t>1</a:t>
            </a:r>
            <a:r>
              <a:rPr sz="2400">
                <a:solidFill>
                  <a:srgbClr val="4A452A"/>
                </a:solidFill>
              </a:rPr>
              <a:t>-M</a:t>
            </a:r>
            <a:r>
              <a:rPr sz="2400" baseline="-20250">
                <a:solidFill>
                  <a:srgbClr val="4A452A"/>
                </a:solidFill>
              </a:rPr>
              <a:t>2</a:t>
            </a:r>
            <a:r>
              <a:rPr sz="2400">
                <a:solidFill>
                  <a:srgbClr val="4A452A"/>
                </a:solidFill>
              </a:rPr>
              <a:t> gaugino mass relation</a:t>
            </a:r>
          </a:p>
          <a:p>
            <a:pPr lvl="0">
              <a:defRPr sz="1800">
                <a:solidFill>
                  <a:srgbClr val="000000"/>
                </a:solidFill>
              </a:defRPr>
            </a:pPr>
            <a:r>
              <a:rPr sz="2400">
                <a:solidFill>
                  <a:srgbClr val="4A452A"/>
                </a:solidFill>
              </a:rPr>
              <a:t>Gluino @ LHC </a:t>
            </a:r>
            <a:r>
              <a:rPr sz="2400">
                <a:solidFill>
                  <a:srgbClr val="4A452A"/>
                </a:solidFill>
                <a:latin typeface="Wingdings"/>
                <a:ea typeface="Wingdings"/>
                <a:cs typeface="Wingdings"/>
                <a:sym typeface="Wingdings"/>
              </a:rPr>
              <a:t> </a:t>
            </a:r>
            <a:r>
              <a:rPr sz="2400">
                <a:solidFill>
                  <a:srgbClr val="4A452A"/>
                </a:solidFill>
              </a:rPr>
              <a:t>test of gaugino mass relation by ILC-LHC complementarity</a:t>
            </a:r>
          </a:p>
          <a:p>
            <a:pPr lvl="0">
              <a:defRPr sz="1800">
                <a:solidFill>
                  <a:srgbClr val="000000"/>
                </a:solidFill>
              </a:defRPr>
            </a:pPr>
            <a:r>
              <a:rPr sz="2400">
                <a:solidFill>
                  <a:srgbClr val="4A452A"/>
                </a:solidFill>
              </a:rPr>
              <a:t>Gives a prediction of the gluino mass scale</a:t>
            </a:r>
          </a:p>
          <a:p>
            <a:pPr lvl="0">
              <a:defRPr sz="1800">
                <a:solidFill>
                  <a:srgbClr val="000000"/>
                </a:solidFill>
              </a:defRPr>
            </a:pPr>
            <a:r>
              <a:rPr sz="2400">
                <a:solidFill>
                  <a:srgbClr val="4A452A"/>
                </a:solidFill>
              </a:rPr>
              <a:t>Discrimination of SUSY spontaneous symmetry breaking scenarios</a:t>
            </a:r>
          </a:p>
        </p:txBody>
      </p:sp>
      <p:grpSp>
        <p:nvGrpSpPr>
          <p:cNvPr id="1803" name="Group 1803"/>
          <p:cNvGrpSpPr/>
          <p:nvPr/>
        </p:nvGrpSpPr>
        <p:grpSpPr>
          <a:xfrm>
            <a:off x="2669293" y="5043520"/>
            <a:ext cx="1096036" cy="2793853"/>
            <a:chOff x="0" y="0"/>
            <a:chExt cx="1096034" cy="2793852"/>
          </a:xfrm>
        </p:grpSpPr>
        <p:sp>
          <p:nvSpPr>
            <p:cNvPr id="1800" name="Shape 1800"/>
            <p:cNvSpPr/>
            <p:nvPr/>
          </p:nvSpPr>
          <p:spPr>
            <a:xfrm>
              <a:off x="0" y="2318175"/>
              <a:ext cx="633732" cy="4756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457200">
                <a:defRPr sz="2400" b="1">
                  <a:solidFill>
                    <a:srgbClr val="FF0000"/>
                  </a:solidFill>
                  <a:latin typeface="Arial"/>
                  <a:ea typeface="Arial"/>
                  <a:cs typeface="Arial"/>
                  <a:sym typeface="Arial"/>
                </a:defRPr>
              </a:lvl1pPr>
            </a:lstStyle>
            <a:p>
              <a:pPr lvl="0">
                <a:defRPr sz="1800" b="0">
                  <a:solidFill>
                    <a:srgbClr val="000000"/>
                  </a:solidFill>
                </a:defRPr>
              </a:pPr>
              <a:r>
                <a:rPr sz="2400" b="1">
                  <a:solidFill>
                    <a:srgbClr val="FF0000"/>
                  </a:solidFill>
                </a:rPr>
                <a:t>ILC</a:t>
              </a:r>
            </a:p>
          </p:txBody>
        </p:sp>
        <p:sp>
          <p:nvSpPr>
            <p:cNvPr id="1801" name="Shape 1801"/>
            <p:cNvSpPr/>
            <p:nvPr/>
          </p:nvSpPr>
          <p:spPr>
            <a:xfrm>
              <a:off x="5703" y="1605267"/>
              <a:ext cx="633733" cy="475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457200">
                <a:defRPr sz="2400" b="1">
                  <a:solidFill>
                    <a:srgbClr val="008000"/>
                  </a:solidFill>
                  <a:latin typeface="Arial"/>
                  <a:ea typeface="Arial"/>
                  <a:cs typeface="Arial"/>
                  <a:sym typeface="Arial"/>
                </a:defRPr>
              </a:lvl1pPr>
            </a:lstStyle>
            <a:p>
              <a:pPr lvl="0">
                <a:defRPr sz="1800" b="0">
                  <a:solidFill>
                    <a:srgbClr val="000000"/>
                  </a:solidFill>
                </a:defRPr>
              </a:pPr>
              <a:r>
                <a:rPr sz="2400" b="1">
                  <a:solidFill>
                    <a:srgbClr val="008000"/>
                  </a:solidFill>
                </a:rPr>
                <a:t>ILC</a:t>
              </a:r>
            </a:p>
          </p:txBody>
        </p:sp>
        <p:sp>
          <p:nvSpPr>
            <p:cNvPr id="1802" name="Shape 1802"/>
            <p:cNvSpPr/>
            <p:nvPr/>
          </p:nvSpPr>
          <p:spPr>
            <a:xfrm>
              <a:off x="326869" y="0"/>
              <a:ext cx="769166" cy="475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457200">
                <a:defRPr sz="2400" b="1">
                  <a:solidFill>
                    <a:srgbClr val="0000FF"/>
                  </a:solidFill>
                  <a:latin typeface="Arial"/>
                  <a:ea typeface="Arial"/>
                  <a:cs typeface="Arial"/>
                  <a:sym typeface="Arial"/>
                </a:defRPr>
              </a:lvl1pPr>
            </a:lstStyle>
            <a:p>
              <a:pPr lvl="0">
                <a:defRPr sz="1800" b="0">
                  <a:solidFill>
                    <a:srgbClr val="000000"/>
                  </a:solidFill>
                </a:defRPr>
              </a:pPr>
              <a:r>
                <a:rPr sz="2400" b="1">
                  <a:solidFill>
                    <a:srgbClr val="0000FF"/>
                  </a:solidFill>
                </a:rPr>
                <a:t>LHC</a:t>
              </a:r>
            </a:p>
          </p:txBody>
        </p:sp>
      </p:grpSp>
      <p:sp>
        <p:nvSpPr>
          <p:cNvPr id="1804" name="Shape 1804"/>
          <p:cNvSpPr/>
          <p:nvPr/>
        </p:nvSpPr>
        <p:spPr>
          <a:xfrm>
            <a:off x="7581737" y="5456528"/>
            <a:ext cx="4516115" cy="172277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a:latin typeface="Arial"/>
                <a:ea typeface="Arial"/>
                <a:cs typeface="Arial"/>
                <a:sym typeface="Arial"/>
              </a:rPr>
              <a:t>LHC: gluino discovery</a:t>
            </a:r>
          </a:p>
          <a:p>
            <a:pPr lvl="0" algn="l" defTabSz="457200">
              <a:defRPr sz="1800"/>
            </a:pPr>
            <a:r>
              <a:rPr>
                <a:latin typeface="Wingdings"/>
                <a:ea typeface="Wingdings"/>
                <a:cs typeface="Wingdings"/>
                <a:sym typeface="Wingdings"/>
              </a:rPr>
              <a:t> </a:t>
            </a:r>
            <a:r>
              <a:rPr>
                <a:latin typeface="Arial"/>
                <a:ea typeface="Arial"/>
                <a:cs typeface="Arial"/>
                <a:sym typeface="Arial"/>
              </a:rPr>
              <a:t>mass determination</a:t>
            </a:r>
          </a:p>
          <a:p>
            <a:pPr lvl="0" algn="l" defTabSz="457200">
              <a:defRPr sz="1800"/>
            </a:pPr>
            <a:endParaRPr>
              <a:latin typeface="Arial"/>
              <a:ea typeface="Arial"/>
              <a:cs typeface="Arial"/>
              <a:sym typeface="Arial"/>
            </a:endParaRPr>
          </a:p>
          <a:p>
            <a:pPr lvl="0" algn="l" defTabSz="457200">
              <a:defRPr sz="1800"/>
            </a:pPr>
            <a:r>
              <a:rPr>
                <a:latin typeface="Arial"/>
                <a:ea typeface="Arial"/>
                <a:cs typeface="Arial"/>
                <a:sym typeface="Arial"/>
              </a:rPr>
              <a:t>ILC: Higgsino discovery</a:t>
            </a:r>
          </a:p>
          <a:p>
            <a:pPr lvl="0" algn="l" defTabSz="457200">
              <a:defRPr sz="1800"/>
            </a:pPr>
            <a:r>
              <a:rPr>
                <a:latin typeface="Wingdings"/>
                <a:ea typeface="Wingdings"/>
                <a:cs typeface="Wingdings"/>
                <a:sym typeface="Wingdings"/>
              </a:rPr>
              <a:t> </a:t>
            </a:r>
            <a:r>
              <a:rPr>
                <a:latin typeface="Arial"/>
                <a:ea typeface="Arial"/>
                <a:cs typeface="Arial"/>
                <a:sym typeface="Arial"/>
              </a:rPr>
              <a:t>M1, M2 via mixing between Higgsino and Bino/Wino</a:t>
            </a:r>
          </a:p>
        </p:txBody>
      </p:sp>
      <p:sp>
        <p:nvSpPr>
          <p:cNvPr id="1805" name="Shape 1805"/>
          <p:cNvSpPr/>
          <p:nvPr/>
        </p:nvSpPr>
        <p:spPr>
          <a:xfrm>
            <a:off x="3074014" y="3669259"/>
            <a:ext cx="3881784" cy="8092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sz="1600">
                <a:latin typeface="Arial"/>
                <a:ea typeface="Arial"/>
                <a:cs typeface="Arial"/>
                <a:sym typeface="Arial"/>
              </a:rPr>
              <a:t>Gaugino mass unification:</a:t>
            </a:r>
          </a:p>
          <a:p>
            <a:pPr lvl="0" algn="l" defTabSz="457200">
              <a:defRPr sz="1800"/>
            </a:pPr>
            <a:r>
              <a:rPr sz="1600">
                <a:latin typeface="Arial"/>
                <a:ea typeface="Arial"/>
                <a:cs typeface="Arial"/>
                <a:sym typeface="Arial"/>
              </a:rPr>
              <a:t>Higgsino-like LSP scenario</a:t>
            </a:r>
          </a:p>
          <a:p>
            <a:pPr lvl="0" algn="l" defTabSz="457200">
              <a:defRPr sz="1800"/>
            </a:pPr>
            <a:r>
              <a:rPr sz="1600">
                <a:latin typeface="Arial"/>
                <a:ea typeface="Arial"/>
                <a:cs typeface="Arial"/>
                <a:sym typeface="Arial"/>
              </a:rPr>
              <a:t>By Baer, List</a:t>
            </a:r>
          </a:p>
        </p:txBody>
      </p:sp>
    </p:spTree>
  </p:cSld>
  <p:clrMapOvr>
    <a:masterClrMapping/>
  </p:clrMapOvr>
  <p:transition xmlns:p14="http://schemas.microsoft.com/office/powerpoint/2010/mai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Shape 1807"/>
          <p:cNvSpPr>
            <a:spLocks noGrp="1"/>
          </p:cNvSpPr>
          <p:nvPr>
            <p:ph type="title"/>
          </p:nvPr>
        </p:nvSpPr>
        <p:spPr>
          <a:xfrm>
            <a:off x="1269999" y="917440"/>
            <a:ext cx="10464801" cy="7918720"/>
          </a:xfrm>
          <a:prstGeom prst="rect">
            <a:avLst/>
          </a:prstGeom>
        </p:spPr>
        <p:txBody>
          <a:bodyPr/>
          <a:lstStyle>
            <a:lvl1pPr defTabSz="830862"/>
          </a:lstStyle>
          <a:p>
            <a:pPr lvl="0">
              <a:defRPr sz="1800" b="0"/>
            </a:pPr>
            <a:r>
              <a:rPr sz="7800" b="1"/>
              <a:t>Dark Matter</a:t>
            </a:r>
          </a:p>
        </p:txBody>
      </p:sp>
      <p:sp>
        <p:nvSpPr>
          <p:cNvPr id="1808" name="Shape 1808"/>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t>73</a:t>
            </a:fld>
            <a:endParaRPr sz="1600"/>
          </a:p>
        </p:txBody>
      </p:sp>
    </p:spTree>
  </p:cSld>
  <p:clrMapOvr>
    <a:masterClrMapping/>
  </p:clrMapOvr>
  <p:transition xmlns:p14="http://schemas.microsoft.com/office/powerpoint/2010/mai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0" name="Shape 1810"/>
          <p:cNvSpPr>
            <a:spLocks noGrp="1"/>
          </p:cNvSpPr>
          <p:nvPr>
            <p:ph type="title"/>
          </p:nvPr>
        </p:nvSpPr>
        <p:spPr>
          <a:xfrm>
            <a:off x="-1" y="1"/>
            <a:ext cx="13004801" cy="800907"/>
          </a:xfrm>
          <a:prstGeom prst="rect">
            <a:avLst/>
          </a:prstGeom>
        </p:spPr>
        <p:txBody>
          <a:bodyPr>
            <a:normAutofit fontScale="90000"/>
          </a:bodyPr>
          <a:lstStyle>
            <a:lvl1pPr defTabSz="425195">
              <a:defRPr sz="4650"/>
            </a:lvl1pPr>
          </a:lstStyle>
          <a:p>
            <a:pPr lvl="0">
              <a:defRPr sz="1800" b="0">
                <a:solidFill>
                  <a:srgbClr val="000000"/>
                </a:solidFill>
              </a:defRPr>
            </a:pPr>
            <a:r>
              <a:rPr sz="4650" b="1">
                <a:solidFill>
                  <a:srgbClr val="000090"/>
                </a:solidFill>
              </a:rPr>
              <a:t>WIMP Dark Matter @ ILC</a:t>
            </a:r>
          </a:p>
        </p:txBody>
      </p:sp>
      <p:pic>
        <p:nvPicPr>
          <p:cNvPr id="1811" name="image55.pdf" descr="Recoil_mass_Right_250GeV_250invfb_Rebin4_withsignal_BF10.pdf"/>
          <p:cNvPicPr/>
          <p:nvPr/>
        </p:nvPicPr>
        <p:blipFill>
          <a:blip r:embed="rId2">
            <a:extLst/>
          </a:blip>
          <a:stretch>
            <a:fillRect/>
          </a:stretch>
        </p:blipFill>
        <p:spPr>
          <a:xfrm>
            <a:off x="213949" y="2592780"/>
            <a:ext cx="5955902" cy="4275226"/>
          </a:xfrm>
          <a:prstGeom prst="rect">
            <a:avLst/>
          </a:prstGeom>
          <a:ln w="12700">
            <a:miter lim="400000"/>
          </a:ln>
        </p:spPr>
      </p:pic>
      <p:sp>
        <p:nvSpPr>
          <p:cNvPr id="1812" name="Shape 1812"/>
          <p:cNvSpPr/>
          <p:nvPr/>
        </p:nvSpPr>
        <p:spPr>
          <a:xfrm>
            <a:off x="1200848" y="6815208"/>
            <a:ext cx="4847734" cy="88614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spcBef>
                <a:spcPts val="400"/>
              </a:spcBef>
              <a:defRPr sz="1800"/>
            </a:pPr>
            <a:r>
              <a:rPr sz="2400" b="1" i="1">
                <a:solidFill>
                  <a:srgbClr val="FF2C79"/>
                </a:solidFill>
                <a:latin typeface="Arial"/>
                <a:ea typeface="Arial"/>
                <a:cs typeface="Arial"/>
                <a:sym typeface="Arial"/>
              </a:rPr>
              <a:t>BR(H</a:t>
            </a:r>
            <a:r>
              <a:rPr sz="2400">
                <a:solidFill>
                  <a:srgbClr val="FF2C79"/>
                </a:solidFill>
                <a:latin typeface="Wingdings"/>
                <a:ea typeface="Wingdings"/>
                <a:cs typeface="Wingdings"/>
                <a:sym typeface="Wingdings"/>
              </a:rPr>
              <a:t></a:t>
            </a:r>
            <a:r>
              <a:rPr sz="2400" b="1" i="1">
                <a:solidFill>
                  <a:srgbClr val="FF2C79"/>
                </a:solidFill>
                <a:latin typeface="Arial"/>
                <a:ea typeface="Arial"/>
                <a:cs typeface="Arial"/>
                <a:sym typeface="Arial"/>
              </a:rPr>
              <a:t>invis.) &lt; 0.4%</a:t>
            </a:r>
          </a:p>
          <a:p>
            <a:pPr lvl="0" algn="l" defTabSz="457200">
              <a:spcBef>
                <a:spcPts val="400"/>
              </a:spcBef>
              <a:defRPr sz="1800"/>
            </a:pPr>
            <a:r>
              <a:rPr sz="2400">
                <a:latin typeface="Arial"/>
                <a:ea typeface="Arial"/>
                <a:cs typeface="Arial"/>
                <a:sym typeface="Arial"/>
              </a:rPr>
              <a:t>at 250 GeV, 1150 fb</a:t>
            </a:r>
            <a:r>
              <a:rPr sz="2400" baseline="30500">
                <a:latin typeface="Arial"/>
                <a:ea typeface="Arial"/>
                <a:cs typeface="Arial"/>
                <a:sym typeface="Arial"/>
              </a:rPr>
              <a:t>-1</a:t>
            </a:r>
          </a:p>
        </p:txBody>
      </p:sp>
      <p:sp>
        <p:nvSpPr>
          <p:cNvPr id="1813" name="Shape 1813"/>
          <p:cNvSpPr/>
          <p:nvPr/>
        </p:nvSpPr>
        <p:spPr>
          <a:xfrm>
            <a:off x="7640017" y="6798791"/>
            <a:ext cx="4654908" cy="58889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spcBef>
                <a:spcPts val="400"/>
              </a:spcBef>
              <a:defRPr sz="1800"/>
            </a:pPr>
            <a:r>
              <a:rPr sz="3000">
                <a:latin typeface="Helvetica Neue"/>
                <a:ea typeface="Helvetica Neue"/>
                <a:cs typeface="Helvetica Neue"/>
                <a:sym typeface="Helvetica Neue"/>
              </a:rPr>
              <a:t>→ </a:t>
            </a:r>
            <a:r>
              <a:rPr sz="3000" b="1" i="1">
                <a:solidFill>
                  <a:srgbClr val="FF2C79"/>
                </a:solidFill>
                <a:latin typeface="Helvetica Neue"/>
                <a:ea typeface="Helvetica Neue"/>
                <a:cs typeface="Helvetica Neue"/>
                <a:sym typeface="Helvetica Neue"/>
              </a:rPr>
              <a:t>M</a:t>
            </a:r>
            <a:r>
              <a:rPr sz="3000" b="1" i="1" baseline="-5999">
                <a:solidFill>
                  <a:srgbClr val="FF2C79"/>
                </a:solidFill>
                <a:latin typeface="Helvetica Neue"/>
                <a:ea typeface="Helvetica Neue"/>
                <a:cs typeface="Helvetica Neue"/>
                <a:sym typeface="Helvetica Neue"/>
              </a:rPr>
              <a:t>DM</a:t>
            </a:r>
            <a:r>
              <a:rPr sz="3000" b="1" i="1">
                <a:solidFill>
                  <a:srgbClr val="FF2C79"/>
                </a:solidFill>
                <a:latin typeface="Helvetica Neue"/>
                <a:ea typeface="Helvetica Neue"/>
                <a:cs typeface="Helvetica Neue"/>
                <a:sym typeface="Helvetica Neue"/>
              </a:rPr>
              <a:t> </a:t>
            </a:r>
            <a:r>
              <a:rPr sz="3000" b="1" i="1">
                <a:solidFill>
                  <a:srgbClr val="FF2C79"/>
                </a:solidFill>
                <a:latin typeface="Arial"/>
                <a:ea typeface="Arial"/>
                <a:cs typeface="Arial"/>
                <a:sym typeface="Arial"/>
              </a:rPr>
              <a:t>reach ~ Ecm/2</a:t>
            </a:r>
          </a:p>
        </p:txBody>
      </p:sp>
      <p:sp>
        <p:nvSpPr>
          <p:cNvPr id="1814" name="Shape 1814"/>
          <p:cNvSpPr/>
          <p:nvPr/>
        </p:nvSpPr>
        <p:spPr>
          <a:xfrm>
            <a:off x="911297" y="8410276"/>
            <a:ext cx="10418471" cy="99217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spcBef>
                <a:spcPts val="400"/>
              </a:spcBef>
              <a:defRPr sz="1800"/>
            </a:pPr>
            <a:r>
              <a:rPr sz="2800" b="1">
                <a:solidFill>
                  <a:srgbClr val="000090"/>
                </a:solidFill>
                <a:latin typeface="Arial"/>
                <a:ea typeface="Arial"/>
                <a:cs typeface="Arial"/>
                <a:sym typeface="Arial"/>
              </a:rPr>
              <a:t>SUSY-specific signatures </a:t>
            </a:r>
            <a:r>
              <a:rPr sz="2800">
                <a:solidFill>
                  <a:srgbClr val="000090"/>
                </a:solidFill>
                <a:latin typeface="Arial"/>
                <a:ea typeface="Arial"/>
                <a:cs typeface="Arial"/>
                <a:sym typeface="Arial"/>
              </a:rPr>
              <a:t>(decays to DM)</a:t>
            </a:r>
          </a:p>
          <a:p>
            <a:pPr marL="533400" lvl="0" indent="-533400" algn="l" defTabSz="457200">
              <a:spcBef>
                <a:spcPts val="400"/>
              </a:spcBef>
              <a:buClr>
                <a:srgbClr val="000000"/>
              </a:buClr>
              <a:buSzPct val="100000"/>
              <a:buFont typeface="Arial"/>
              <a:buChar char="•"/>
              <a:defRPr sz="1800"/>
            </a:pPr>
            <a:r>
              <a:rPr sz="2800">
                <a:latin typeface="Arial"/>
                <a:ea typeface="Arial"/>
                <a:cs typeface="Arial"/>
                <a:sym typeface="Arial"/>
              </a:rPr>
              <a:t>light Higgsino, light stau, etc.</a:t>
            </a:r>
          </a:p>
        </p:txBody>
      </p:sp>
      <p:sp>
        <p:nvSpPr>
          <p:cNvPr id="1815" name="Shape 1815"/>
          <p:cNvSpPr>
            <a:spLocks noGrp="1"/>
          </p:cNvSpPr>
          <p:nvPr>
            <p:ph type="sldNum" sz="quarter" idx="2"/>
          </p:nvPr>
        </p:nvSpPr>
        <p:spPr>
          <a:xfrm>
            <a:off x="11341676" y="9231523"/>
            <a:ext cx="1605214" cy="389270"/>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fld id="{86CB4B4D-7CA3-9044-876B-883B54F8677D}" type="slidenum">
              <a:t>74</a:t>
            </a:fld>
            <a:endParaRPr/>
          </a:p>
        </p:txBody>
      </p:sp>
      <p:sp>
        <p:nvSpPr>
          <p:cNvPr id="1816" name="Shape 1816"/>
          <p:cNvSpPr/>
          <p:nvPr/>
        </p:nvSpPr>
        <p:spPr>
          <a:xfrm>
            <a:off x="571490" y="931091"/>
            <a:ext cx="12266531" cy="88614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spcBef>
                <a:spcPts val="400"/>
              </a:spcBef>
              <a:defRPr sz="1800"/>
            </a:pPr>
            <a:r>
              <a:rPr sz="2400" b="1">
                <a:latin typeface="Arial"/>
                <a:ea typeface="Arial"/>
                <a:cs typeface="Arial"/>
                <a:sym typeface="Arial"/>
              </a:rPr>
              <a:t>WIMP searches at colliders are complementary to direct/indirect searches.</a:t>
            </a:r>
          </a:p>
          <a:p>
            <a:pPr lvl="0" algn="l" defTabSz="457200">
              <a:spcBef>
                <a:spcPts val="400"/>
              </a:spcBef>
              <a:defRPr sz="1800"/>
            </a:pPr>
            <a:r>
              <a:rPr sz="2400" b="1">
                <a:latin typeface="Arial"/>
                <a:ea typeface="Arial"/>
                <a:cs typeface="Arial"/>
                <a:sym typeface="Arial"/>
              </a:rPr>
              <a:t>Examples at the ILC:</a:t>
            </a:r>
          </a:p>
        </p:txBody>
      </p:sp>
      <p:pic>
        <p:nvPicPr>
          <p:cNvPr id="1817" name="image17.png"/>
          <p:cNvPicPr/>
          <p:nvPr/>
        </p:nvPicPr>
        <p:blipFill>
          <a:blip r:embed="rId3">
            <a:extLst/>
          </a:blip>
          <a:stretch>
            <a:fillRect/>
          </a:stretch>
        </p:blipFill>
        <p:spPr>
          <a:xfrm>
            <a:off x="7543604" y="2501413"/>
            <a:ext cx="4847734" cy="3847122"/>
          </a:xfrm>
          <a:prstGeom prst="rect">
            <a:avLst/>
          </a:prstGeom>
          <a:ln w="12700">
            <a:miter lim="400000"/>
          </a:ln>
        </p:spPr>
      </p:pic>
      <p:sp>
        <p:nvSpPr>
          <p:cNvPr id="1818" name="Shape 1818"/>
          <p:cNvSpPr/>
          <p:nvPr/>
        </p:nvSpPr>
        <p:spPr>
          <a:xfrm>
            <a:off x="7377720" y="4247881"/>
            <a:ext cx="958427" cy="570646"/>
          </a:xfrm>
          <a:prstGeom prst="rect">
            <a:avLst/>
          </a:prstGeom>
          <a:solidFill>
            <a:srgbClr val="FFFFFF"/>
          </a:solidFill>
          <a:ln w="12700">
            <a:miter lim="400000"/>
          </a:ln>
        </p:spPr>
        <p:txBody>
          <a:bodyPr lIns="72248" tIns="72248" rIns="72248" bIns="72248" anchor="ctr"/>
          <a:lstStyle/>
          <a:p>
            <a:pPr lvl="0" defTabSz="457200">
              <a:defRPr sz="2400">
                <a:solidFill>
                  <a:srgbClr val="FFFFFF"/>
                </a:solidFill>
                <a:latin typeface="Calibri"/>
                <a:ea typeface="Calibri"/>
                <a:cs typeface="Calibri"/>
                <a:sym typeface="Calibri"/>
              </a:defRPr>
            </a:pPr>
            <a:endParaRPr/>
          </a:p>
        </p:txBody>
      </p:sp>
      <p:sp>
        <p:nvSpPr>
          <p:cNvPr id="1819" name="Shape 1819"/>
          <p:cNvSpPr/>
          <p:nvPr/>
        </p:nvSpPr>
        <p:spPr>
          <a:xfrm>
            <a:off x="1200848" y="2023735"/>
            <a:ext cx="4175320" cy="52481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spcBef>
                <a:spcPts val="400"/>
              </a:spcBef>
              <a:defRPr sz="2800" b="1" i="1">
                <a:solidFill>
                  <a:srgbClr val="0433FF"/>
                </a:solidFill>
                <a:latin typeface="Arial"/>
                <a:ea typeface="Arial"/>
                <a:cs typeface="Arial"/>
                <a:sym typeface="Arial"/>
              </a:defRPr>
            </a:lvl1pPr>
          </a:lstStyle>
          <a:p>
            <a:pPr lvl="0">
              <a:defRPr sz="1800" b="0" i="0">
                <a:solidFill>
                  <a:srgbClr val="000000"/>
                </a:solidFill>
              </a:defRPr>
            </a:pPr>
            <a:r>
              <a:rPr sz="2800" b="1" i="1">
                <a:solidFill>
                  <a:srgbClr val="0433FF"/>
                </a:solidFill>
              </a:rPr>
              <a:t>Higgs Invisible Decay</a:t>
            </a:r>
          </a:p>
        </p:txBody>
      </p:sp>
      <p:sp>
        <p:nvSpPr>
          <p:cNvPr id="1820" name="Shape 1820"/>
          <p:cNvSpPr/>
          <p:nvPr/>
        </p:nvSpPr>
        <p:spPr>
          <a:xfrm>
            <a:off x="7660747" y="2108120"/>
            <a:ext cx="4175320" cy="52481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spcBef>
                <a:spcPts val="400"/>
              </a:spcBef>
              <a:defRPr sz="2800" b="1" i="1">
                <a:solidFill>
                  <a:srgbClr val="0433FF"/>
                </a:solidFill>
                <a:latin typeface="Arial"/>
                <a:ea typeface="Arial"/>
                <a:cs typeface="Arial"/>
                <a:sym typeface="Arial"/>
              </a:defRPr>
            </a:lvl1pPr>
          </a:lstStyle>
          <a:p>
            <a:pPr lvl="0">
              <a:defRPr sz="1800" b="0" i="0">
                <a:solidFill>
                  <a:srgbClr val="000000"/>
                </a:solidFill>
              </a:defRPr>
            </a:pPr>
            <a:r>
              <a:rPr sz="2800" b="1" i="1">
                <a:solidFill>
                  <a:srgbClr val="0433FF"/>
                </a:solidFill>
              </a:rPr>
              <a:t>Mono-photon Search</a:t>
            </a:r>
          </a:p>
        </p:txBody>
      </p:sp>
      <p:sp>
        <p:nvSpPr>
          <p:cNvPr id="1821" name="Shape 1821"/>
          <p:cNvSpPr/>
          <p:nvPr/>
        </p:nvSpPr>
        <p:spPr>
          <a:xfrm>
            <a:off x="571490" y="7857239"/>
            <a:ext cx="12266531" cy="4756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spcBef>
                <a:spcPts val="400"/>
              </a:spcBef>
              <a:defRPr sz="2400" b="1">
                <a:latin typeface="Arial"/>
                <a:ea typeface="Arial"/>
                <a:cs typeface="Arial"/>
                <a:sym typeface="Arial"/>
              </a:defRPr>
            </a:lvl1pPr>
          </a:lstStyle>
          <a:p>
            <a:pPr lvl="0">
              <a:defRPr sz="1800" b="0"/>
            </a:pPr>
            <a:r>
              <a:rPr sz="2400" b="1"/>
              <a:t>In many models, DM has a charged partner as in higgsino DM case of SUSY.</a:t>
            </a:r>
          </a:p>
        </p:txBody>
      </p:sp>
      <p:sp>
        <p:nvSpPr>
          <p:cNvPr id="1822" name="Shape 1822"/>
          <p:cNvSpPr/>
          <p:nvPr/>
        </p:nvSpPr>
        <p:spPr>
          <a:xfrm>
            <a:off x="4115690" y="4302490"/>
            <a:ext cx="2208127" cy="58889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spcBef>
                <a:spcPts val="400"/>
              </a:spcBef>
              <a:defRPr sz="1800"/>
            </a:pPr>
            <a:r>
              <a:rPr sz="3000" b="1" i="1">
                <a:solidFill>
                  <a:srgbClr val="FF2C79"/>
                </a:solidFill>
                <a:latin typeface="Helvetica Neue"/>
                <a:ea typeface="Helvetica Neue"/>
                <a:cs typeface="Helvetica Neue"/>
                <a:sym typeface="Helvetica Neue"/>
              </a:rPr>
              <a:t>M</a:t>
            </a:r>
            <a:r>
              <a:rPr sz="3000" b="1" i="1" baseline="-5999">
                <a:solidFill>
                  <a:srgbClr val="FF2C79"/>
                </a:solidFill>
                <a:latin typeface="Helvetica Neue"/>
                <a:ea typeface="Helvetica Neue"/>
                <a:cs typeface="Helvetica Neue"/>
                <a:sym typeface="Helvetica Neue"/>
              </a:rPr>
              <a:t>DM</a:t>
            </a:r>
            <a:r>
              <a:rPr sz="3000" b="1" i="1">
                <a:solidFill>
                  <a:srgbClr val="FF2C79"/>
                </a:solidFill>
                <a:latin typeface="Helvetica Neue"/>
                <a:ea typeface="Helvetica Neue"/>
                <a:cs typeface="Helvetica Neue"/>
                <a:sym typeface="Helvetica Neue"/>
              </a:rPr>
              <a:t> &lt;</a:t>
            </a:r>
            <a:r>
              <a:rPr sz="3000" b="1" i="1">
                <a:solidFill>
                  <a:srgbClr val="FF2C79"/>
                </a:solidFill>
                <a:latin typeface="Arial"/>
                <a:ea typeface="Arial"/>
                <a:cs typeface="Arial"/>
                <a:sym typeface="Arial"/>
              </a:rPr>
              <a:t> M</a:t>
            </a:r>
            <a:r>
              <a:rPr sz="3000" b="1" i="1" baseline="-5999">
                <a:solidFill>
                  <a:srgbClr val="FF2C79"/>
                </a:solidFill>
                <a:latin typeface="Arial"/>
                <a:ea typeface="Arial"/>
                <a:cs typeface="Arial"/>
                <a:sym typeface="Arial"/>
              </a:rPr>
              <a:t>h </a:t>
            </a:r>
            <a:r>
              <a:rPr sz="3000" b="1" i="1">
                <a:solidFill>
                  <a:srgbClr val="FF2C79"/>
                </a:solidFill>
                <a:latin typeface="Arial"/>
                <a:ea typeface="Arial"/>
                <a:cs typeface="Arial"/>
                <a:sym typeface="Arial"/>
              </a:rPr>
              <a:t>/2</a:t>
            </a:r>
          </a:p>
        </p:txBody>
      </p:sp>
    </p:spTree>
  </p:cSld>
  <p:clrMapOvr>
    <a:masterClrMapping/>
  </p:clrMapOvr>
  <p:transition xmlns:p14="http://schemas.microsoft.com/office/powerpoint/2010/mai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4" name="Shape 1824"/>
          <p:cNvSpPr>
            <a:spLocks noGrp="1"/>
          </p:cNvSpPr>
          <p:nvPr>
            <p:ph type="title"/>
          </p:nvPr>
        </p:nvSpPr>
        <p:spPr>
          <a:xfrm>
            <a:off x="-1" y="88422"/>
            <a:ext cx="13004801" cy="800907"/>
          </a:xfrm>
          <a:prstGeom prst="rect">
            <a:avLst/>
          </a:prstGeom>
        </p:spPr>
        <p:txBody>
          <a:bodyPr>
            <a:normAutofit fontScale="90000"/>
          </a:bodyPr>
          <a:lstStyle>
            <a:lvl1pPr defTabSz="338327">
              <a:defRPr sz="4440" i="1">
                <a:latin typeface="Helvetica Neue"/>
                <a:ea typeface="Helvetica Neue"/>
                <a:cs typeface="Helvetica Neue"/>
                <a:sym typeface="Helvetica Neue"/>
              </a:defRPr>
            </a:lvl1pPr>
          </a:lstStyle>
          <a:p>
            <a:pPr lvl="0">
              <a:defRPr sz="1800" b="0" i="0">
                <a:solidFill>
                  <a:srgbClr val="000000"/>
                </a:solidFill>
              </a:defRPr>
            </a:pPr>
            <a:r>
              <a:rPr sz="4440" b="1" i="1">
                <a:solidFill>
                  <a:srgbClr val="000090"/>
                </a:solidFill>
              </a:rPr>
              <a:t>Dark Matter Search</a:t>
            </a:r>
          </a:p>
        </p:txBody>
      </p:sp>
      <p:sp>
        <p:nvSpPr>
          <p:cNvPr id="1825" name="Shape 182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lnSpcReduction="10000"/>
          </a:bodyPr>
          <a:lstStyle/>
          <a:p>
            <a:pPr lvl="0">
              <a:defRPr sz="1800" b="0"/>
            </a:pPr>
            <a:fld id="{86CB4B4D-7CA3-9044-876B-883B54F8677D}" type="slidenum">
              <a:rPr sz="2000" b="1"/>
              <a:t>75</a:t>
            </a:fld>
            <a:endParaRPr sz="2000" b="1"/>
          </a:p>
        </p:txBody>
      </p:sp>
      <p:pic>
        <p:nvPicPr>
          <p:cNvPr id="1826" name="image16.png" descr="rizzo.pdf"/>
          <p:cNvPicPr/>
          <p:nvPr/>
        </p:nvPicPr>
        <p:blipFill>
          <a:blip r:embed="rId2">
            <a:extLst/>
          </a:blip>
          <a:stretch>
            <a:fillRect/>
          </a:stretch>
        </p:blipFill>
        <p:spPr>
          <a:xfrm>
            <a:off x="-1" y="2227331"/>
            <a:ext cx="8615543" cy="6461657"/>
          </a:xfrm>
          <a:prstGeom prst="rect">
            <a:avLst/>
          </a:prstGeom>
          <a:ln w="12700">
            <a:miter lim="400000"/>
          </a:ln>
        </p:spPr>
      </p:pic>
      <p:sp>
        <p:nvSpPr>
          <p:cNvPr id="1827" name="Shape 1827"/>
          <p:cNvSpPr/>
          <p:nvPr/>
        </p:nvSpPr>
        <p:spPr>
          <a:xfrm>
            <a:off x="288671" y="1015691"/>
            <a:ext cx="8181403" cy="78130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sz="2200" b="1">
                <a:latin typeface="Arial"/>
                <a:ea typeface="Arial"/>
                <a:cs typeface="Arial"/>
                <a:sym typeface="Arial"/>
              </a:rPr>
              <a:t>LHC 14 TeV, 3000 fb-1,</a:t>
            </a:r>
            <a:r>
              <a:rPr sz="2200">
                <a:latin typeface="Arial"/>
                <a:ea typeface="Arial"/>
                <a:cs typeface="Arial"/>
                <a:sym typeface="Arial"/>
              </a:rPr>
              <a:t> </a:t>
            </a:r>
            <a:r>
              <a:rPr sz="2200" b="1" i="1">
                <a:solidFill>
                  <a:srgbClr val="0433FF"/>
                </a:solidFill>
                <a:latin typeface="Arial"/>
                <a:ea typeface="Arial"/>
                <a:cs typeface="Arial"/>
                <a:sym typeface="Arial"/>
              </a:rPr>
              <a:t>Jets+MET</a:t>
            </a:r>
            <a:r>
              <a:rPr sz="2200">
                <a:latin typeface="Arial"/>
                <a:ea typeface="Arial"/>
                <a:cs typeface="Arial"/>
                <a:sym typeface="Arial"/>
              </a:rPr>
              <a:t> analysis only</a:t>
            </a:r>
          </a:p>
          <a:p>
            <a:pPr lvl="0" algn="l" defTabSz="457200">
              <a:defRPr sz="1800"/>
            </a:pPr>
            <a:r>
              <a:rPr sz="2200">
                <a:latin typeface="Arial"/>
                <a:ea typeface="Arial"/>
                <a:cs typeface="Arial"/>
                <a:sym typeface="Arial"/>
              </a:rPr>
              <a:t>pMSSM Neutralino DM expected exclusion</a:t>
            </a:r>
          </a:p>
        </p:txBody>
      </p:sp>
      <p:sp>
        <p:nvSpPr>
          <p:cNvPr id="1828" name="Shape 1828"/>
          <p:cNvSpPr/>
          <p:nvPr/>
        </p:nvSpPr>
        <p:spPr>
          <a:xfrm>
            <a:off x="389587" y="2354185"/>
            <a:ext cx="5028975" cy="352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1600">
                <a:latin typeface="Arial"/>
                <a:ea typeface="Arial"/>
                <a:cs typeface="Arial"/>
                <a:sym typeface="Arial"/>
              </a:defRPr>
            </a:lvl1pPr>
          </a:lstStyle>
          <a:p>
            <a:pPr lvl="0">
              <a:defRPr sz="1800"/>
            </a:pPr>
            <a:r>
              <a:rPr sz="1600"/>
              <a:t>Cahill-Rowley, Hewett, Ismail, Rizzo [arXiv:1307.8444]</a:t>
            </a:r>
          </a:p>
        </p:txBody>
      </p:sp>
      <p:sp>
        <p:nvSpPr>
          <p:cNvPr id="1829" name="Shape 1829"/>
          <p:cNvSpPr/>
          <p:nvPr/>
        </p:nvSpPr>
        <p:spPr>
          <a:xfrm>
            <a:off x="3488607" y="6035750"/>
            <a:ext cx="4498000" cy="177097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66FFFF"/>
            </a:solidFill>
          </a:ln>
          <a:effectLst>
            <a:outerShdw blurRad="38100" dist="12700" dir="5400000" rotWithShape="0">
              <a:srgbClr val="000000">
                <a:alpha val="35000"/>
              </a:srgbClr>
            </a:outerShdw>
          </a:effectLst>
        </p:spPr>
        <p:txBody>
          <a:bodyPr lIns="65023" tIns="65023" rIns="65023" bIns="65023" anchor="ctr"/>
          <a:lstStyle/>
          <a:p>
            <a:pPr lvl="0" defTabSz="457200">
              <a:defRPr sz="2200">
                <a:solidFill>
                  <a:srgbClr val="FFFFFF"/>
                </a:solidFill>
                <a:latin typeface="Calibri"/>
                <a:ea typeface="Calibri"/>
                <a:cs typeface="Calibri"/>
                <a:sym typeface="Calibri"/>
              </a:defRPr>
            </a:pPr>
            <a:endParaRPr/>
          </a:p>
        </p:txBody>
      </p:sp>
      <p:pic>
        <p:nvPicPr>
          <p:cNvPr id="1830" name="image17.png"/>
          <p:cNvPicPr/>
          <p:nvPr/>
        </p:nvPicPr>
        <p:blipFill>
          <a:blip r:embed="rId3">
            <a:extLst/>
          </a:blip>
          <a:stretch>
            <a:fillRect/>
          </a:stretch>
        </p:blipFill>
        <p:spPr>
          <a:xfrm>
            <a:off x="9167734" y="2317101"/>
            <a:ext cx="3664375" cy="2908018"/>
          </a:xfrm>
          <a:prstGeom prst="rect">
            <a:avLst/>
          </a:prstGeom>
          <a:ln w="12700">
            <a:miter lim="400000"/>
          </a:ln>
        </p:spPr>
      </p:pic>
      <p:sp>
        <p:nvSpPr>
          <p:cNvPr id="1831" name="Shape 1831"/>
          <p:cNvSpPr/>
          <p:nvPr/>
        </p:nvSpPr>
        <p:spPr>
          <a:xfrm flipH="1" flipV="1">
            <a:off x="9917360" y="5656292"/>
            <a:ext cx="1205655" cy="1131147"/>
          </a:xfrm>
          <a:prstGeom prst="line">
            <a:avLst/>
          </a:prstGeom>
          <a:ln w="12700">
            <a:solidFill>
              <a:srgbClr val="000090"/>
            </a:solidFill>
            <a:round/>
            <a:tailEnd type="triangle"/>
          </a:ln>
        </p:spPr>
        <p:txBody>
          <a:bodyPr lIns="65023" tIns="65023" rIns="65023" bIns="65023"/>
          <a:lstStyle/>
          <a:p>
            <a:pPr lvl="0" algn="l" defTabSz="457200">
              <a:defRPr sz="1400">
                <a:latin typeface="Helvetica"/>
                <a:ea typeface="Helvetica"/>
                <a:cs typeface="Helvetica"/>
                <a:sym typeface="Helvetica"/>
              </a:defRPr>
            </a:pPr>
            <a:endParaRPr/>
          </a:p>
        </p:txBody>
      </p:sp>
      <p:sp>
        <p:nvSpPr>
          <p:cNvPr id="1832" name="Shape 1832"/>
          <p:cNvSpPr/>
          <p:nvPr/>
        </p:nvSpPr>
        <p:spPr>
          <a:xfrm flipV="1">
            <a:off x="11152366" y="5656292"/>
            <a:ext cx="1365956" cy="1140178"/>
          </a:xfrm>
          <a:prstGeom prst="line">
            <a:avLst/>
          </a:prstGeom>
          <a:ln w="12700">
            <a:solidFill>
              <a:srgbClr val="000090"/>
            </a:solidFill>
            <a:prstDash val="dash"/>
            <a:round/>
            <a:tailEnd type="triangle"/>
          </a:ln>
        </p:spPr>
        <p:txBody>
          <a:bodyPr lIns="65023" tIns="65023" rIns="65023" bIns="65023"/>
          <a:lstStyle/>
          <a:p>
            <a:pPr lvl="0" algn="l" defTabSz="457200">
              <a:defRPr sz="1400">
                <a:latin typeface="Helvetica"/>
                <a:ea typeface="Helvetica"/>
                <a:cs typeface="Helvetica"/>
                <a:sym typeface="Helvetica"/>
              </a:defRPr>
            </a:pPr>
            <a:endParaRPr/>
          </a:p>
        </p:txBody>
      </p:sp>
      <p:sp>
        <p:nvSpPr>
          <p:cNvPr id="1833" name="Shape 1833"/>
          <p:cNvSpPr/>
          <p:nvPr/>
        </p:nvSpPr>
        <p:spPr>
          <a:xfrm flipH="1">
            <a:off x="11000956" y="6796469"/>
            <a:ext cx="151273" cy="1165014"/>
          </a:xfrm>
          <a:prstGeom prst="line">
            <a:avLst/>
          </a:prstGeom>
          <a:ln w="12700">
            <a:solidFill>
              <a:srgbClr val="000090"/>
            </a:solidFill>
            <a:prstDash val="dash"/>
            <a:round/>
            <a:tailEnd type="triangle"/>
          </a:ln>
        </p:spPr>
        <p:txBody>
          <a:bodyPr lIns="65023" tIns="65023" rIns="65023" bIns="65023"/>
          <a:lstStyle/>
          <a:p>
            <a:pPr lvl="0" algn="l" defTabSz="457200">
              <a:defRPr sz="1400">
                <a:latin typeface="Helvetica"/>
                <a:ea typeface="Helvetica"/>
                <a:cs typeface="Helvetica"/>
                <a:sym typeface="Helvetica"/>
              </a:defRPr>
            </a:pPr>
            <a:endParaRPr/>
          </a:p>
        </p:txBody>
      </p:sp>
      <p:sp>
        <p:nvSpPr>
          <p:cNvPr id="1834" name="Shape 1834"/>
          <p:cNvSpPr/>
          <p:nvPr/>
        </p:nvSpPr>
        <p:spPr>
          <a:xfrm>
            <a:off x="9359766" y="6262167"/>
            <a:ext cx="1089135" cy="4511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016000">
              <a:defRPr sz="2200" b="1" i="1">
                <a:latin typeface="Arial"/>
                <a:ea typeface="Arial"/>
                <a:cs typeface="Arial"/>
                <a:sym typeface="Arial"/>
              </a:defRPr>
            </a:lvl1pPr>
          </a:lstStyle>
          <a:p>
            <a:pPr lvl="0">
              <a:defRPr sz="1800" b="0" i="0"/>
            </a:pPr>
            <a:r>
              <a:rPr sz="2200" b="1" i="1"/>
              <a:t>photon</a:t>
            </a:r>
          </a:p>
        </p:txBody>
      </p:sp>
      <p:sp>
        <p:nvSpPr>
          <p:cNvPr id="1835" name="Shape 1835"/>
          <p:cNvSpPr/>
          <p:nvPr/>
        </p:nvSpPr>
        <p:spPr>
          <a:xfrm flipH="1">
            <a:off x="8818904" y="1440550"/>
            <a:ext cx="1" cy="6627191"/>
          </a:xfrm>
          <a:prstGeom prst="line">
            <a:avLst/>
          </a:prstGeom>
          <a:ln w="12700">
            <a:solidFill>
              <a:srgbClr val="000090"/>
            </a:solidFill>
            <a:prstDash val="dash"/>
          </a:ln>
        </p:spPr>
        <p:txBody>
          <a:bodyPr lIns="65023" tIns="65023" rIns="65023" bIns="65023"/>
          <a:lstStyle/>
          <a:p>
            <a:pPr lvl="0" algn="l" defTabSz="457200">
              <a:defRPr sz="1400">
                <a:latin typeface="Helvetica"/>
                <a:ea typeface="Helvetica"/>
                <a:cs typeface="Helvetica"/>
                <a:sym typeface="Helvetica"/>
              </a:defRPr>
            </a:pPr>
            <a:endParaRPr/>
          </a:p>
        </p:txBody>
      </p:sp>
      <p:sp>
        <p:nvSpPr>
          <p:cNvPr id="1836" name="Shape 1836"/>
          <p:cNvSpPr/>
          <p:nvPr/>
        </p:nvSpPr>
        <p:spPr>
          <a:xfrm>
            <a:off x="9554876" y="1054651"/>
            <a:ext cx="2890091" cy="7813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sz="2200" b="1">
                <a:latin typeface="Arial"/>
                <a:ea typeface="Arial"/>
                <a:cs typeface="Arial"/>
                <a:sym typeface="Arial"/>
              </a:rPr>
              <a:t>LC:</a:t>
            </a:r>
          </a:p>
          <a:p>
            <a:pPr lvl="0" defTabSz="457200">
              <a:defRPr sz="1800"/>
            </a:pPr>
            <a:r>
              <a:rPr sz="2200" b="1" i="1">
                <a:solidFill>
                  <a:srgbClr val="0433FF"/>
                </a:solidFill>
                <a:latin typeface="Arial"/>
                <a:ea typeface="Arial"/>
                <a:cs typeface="Arial"/>
                <a:sym typeface="Arial"/>
              </a:rPr>
              <a:t>Mono photon search</a:t>
            </a:r>
          </a:p>
        </p:txBody>
      </p:sp>
      <p:sp>
        <p:nvSpPr>
          <p:cNvPr id="1837" name="Shape 1837"/>
          <p:cNvSpPr/>
          <p:nvPr/>
        </p:nvSpPr>
        <p:spPr>
          <a:xfrm>
            <a:off x="9167733" y="3588081"/>
            <a:ext cx="589740" cy="513581"/>
          </a:xfrm>
          <a:prstGeom prst="rect">
            <a:avLst/>
          </a:prstGeom>
          <a:solidFill>
            <a:srgbClr val="FFFFFF"/>
          </a:solidFill>
          <a:ln w="12700">
            <a:miter lim="400000"/>
          </a:ln>
        </p:spPr>
        <p:txBody>
          <a:bodyPr lIns="65023" tIns="65023" rIns="65023" bIns="65023" anchor="ctr"/>
          <a:lstStyle/>
          <a:p>
            <a:pPr lvl="0" defTabSz="457200">
              <a:defRPr sz="2200">
                <a:solidFill>
                  <a:srgbClr val="FFFFFF"/>
                </a:solidFill>
                <a:latin typeface="Calibri"/>
                <a:ea typeface="Calibri"/>
                <a:cs typeface="Calibri"/>
                <a:sym typeface="Calibri"/>
              </a:defRPr>
            </a:pPr>
            <a:endParaRPr/>
          </a:p>
        </p:txBody>
      </p:sp>
      <p:sp>
        <p:nvSpPr>
          <p:cNvPr id="1838" name="Shape 1838"/>
          <p:cNvSpPr/>
          <p:nvPr/>
        </p:nvSpPr>
        <p:spPr>
          <a:xfrm>
            <a:off x="1422718" y="8499470"/>
            <a:ext cx="10852052" cy="5106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1012031">
              <a:buClr>
                <a:srgbClr val="FF40FF"/>
              </a:buClr>
              <a:buFont typeface="Helvetica"/>
              <a:defRPr sz="3400" b="1" i="1">
                <a:solidFill>
                  <a:srgbClr val="FF2C79"/>
                </a:solidFill>
                <a:uFill>
                  <a:solidFill>
                    <a:srgbClr val="FF2C79"/>
                  </a:solidFill>
                </a:uFill>
                <a:latin typeface="Helvetica Neue"/>
                <a:ea typeface="Helvetica Neue"/>
                <a:cs typeface="Helvetica Neue"/>
                <a:sym typeface="Helvetica Neue"/>
              </a:defRPr>
            </a:lvl1pPr>
          </a:lstStyle>
          <a:p>
            <a:pPr lvl="0">
              <a:defRPr sz="1800" b="0" i="0">
                <a:solidFill>
                  <a:srgbClr val="000000"/>
                </a:solidFill>
                <a:uFillTx/>
              </a:defRPr>
            </a:pPr>
            <a:r>
              <a:rPr sz="3400" b="1" i="1">
                <a:solidFill>
                  <a:srgbClr val="FF2C79"/>
                </a:solidFill>
                <a:uFill>
                  <a:solidFill>
                    <a:srgbClr val="FF2C79"/>
                  </a:solidFill>
                </a:uFill>
              </a:rPr>
              <a:t>Loopholes of HL-LHC → Hunting ground of ILC</a:t>
            </a:r>
          </a:p>
        </p:txBody>
      </p:sp>
      <p:sp>
        <p:nvSpPr>
          <p:cNvPr id="1839" name="Shape 1839"/>
          <p:cNvSpPr/>
          <p:nvPr/>
        </p:nvSpPr>
        <p:spPr>
          <a:xfrm rot="19800000">
            <a:off x="10176186" y="4354920"/>
            <a:ext cx="2232945" cy="6776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012031">
              <a:buClr>
                <a:srgbClr val="2E467F"/>
              </a:buClr>
              <a:buFont typeface="Helvetica"/>
              <a:tabLst>
                <a:tab pos="431800" algn="l"/>
                <a:tab pos="1993900" algn="l"/>
                <a:tab pos="2032000" algn="l"/>
              </a:tabLst>
              <a:defRPr sz="2200" b="1" i="1">
                <a:solidFill>
                  <a:srgbClr val="FF2600"/>
                </a:solidFill>
                <a:uFill>
                  <a:solidFill>
                    <a:srgbClr val="2E467F"/>
                  </a:solidFill>
                </a:uFill>
                <a:latin typeface="Helvetica Neue"/>
                <a:ea typeface="Helvetica Neue"/>
                <a:cs typeface="Helvetica Neue"/>
                <a:sym typeface="Helvetica Neue"/>
              </a:defRPr>
            </a:lvl1pPr>
          </a:lstStyle>
          <a:p>
            <a:pPr lvl="0">
              <a:defRPr sz="1800" b="0" i="0">
                <a:solidFill>
                  <a:srgbClr val="000000"/>
                </a:solidFill>
                <a:uFillTx/>
              </a:defRPr>
            </a:pPr>
            <a:r>
              <a:rPr sz="2200" b="1" i="1">
                <a:solidFill>
                  <a:srgbClr val="FF2600"/>
                </a:solidFill>
                <a:uFill>
                  <a:solidFill>
                    <a:srgbClr val="2E467F"/>
                  </a:solidFill>
                </a:uFill>
              </a:rPr>
              <a:t>Hermeticity to θ&lt;O(10mrad)</a:t>
            </a:r>
          </a:p>
        </p:txBody>
      </p:sp>
      <p:sp>
        <p:nvSpPr>
          <p:cNvPr id="1840" name="Shape 1840"/>
          <p:cNvSpPr/>
          <p:nvPr/>
        </p:nvSpPr>
        <p:spPr>
          <a:xfrm>
            <a:off x="3793130" y="1862738"/>
            <a:ext cx="2595821"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sz="2200" b="1" i="1">
                <a:solidFill>
                  <a:srgbClr val="0433FF"/>
                </a:solidFill>
                <a:latin typeface="Arial"/>
                <a:ea typeface="Arial"/>
                <a:cs typeface="Arial"/>
                <a:sym typeface="Arial"/>
              </a:defRPr>
            </a:lvl1pPr>
          </a:lstStyle>
          <a:p>
            <a:pPr lvl="0">
              <a:defRPr sz="1800" b="0" i="0">
                <a:solidFill>
                  <a:srgbClr val="000000"/>
                </a:solidFill>
              </a:defRPr>
            </a:pPr>
            <a:r>
              <a:rPr sz="2200" b="1" i="1">
                <a:solidFill>
                  <a:srgbClr val="0433FF"/>
                </a:solidFill>
              </a:rPr>
              <a:t>may use mono-jet </a:t>
            </a:r>
          </a:p>
        </p:txBody>
      </p:sp>
      <p:sp>
        <p:nvSpPr>
          <p:cNvPr id="1841" name="Shape 1841"/>
          <p:cNvSpPr/>
          <p:nvPr/>
        </p:nvSpPr>
        <p:spPr>
          <a:xfrm rot="19800000">
            <a:off x="10695937" y="5367583"/>
            <a:ext cx="2232945" cy="10205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012031">
              <a:buClr>
                <a:srgbClr val="2E467F"/>
              </a:buClr>
              <a:buFont typeface="Helvetica"/>
              <a:tabLst>
                <a:tab pos="431800" algn="l"/>
                <a:tab pos="1993900" algn="l"/>
                <a:tab pos="2032000" algn="l"/>
              </a:tabLst>
              <a:defRPr sz="2200" b="1" i="1">
                <a:solidFill>
                  <a:srgbClr val="FF2600"/>
                </a:solidFill>
                <a:uFill>
                  <a:solidFill>
                    <a:srgbClr val="2E467F"/>
                  </a:solidFill>
                </a:uFill>
                <a:latin typeface="Helvetica Neue"/>
                <a:ea typeface="Helvetica Neue"/>
                <a:cs typeface="Helvetica Neue"/>
                <a:sym typeface="Helvetica Neue"/>
              </a:defRPr>
            </a:lvl1pPr>
          </a:lstStyle>
          <a:p>
            <a:pPr lvl="0">
              <a:defRPr sz="1800" b="0" i="0">
                <a:solidFill>
                  <a:srgbClr val="000000"/>
                </a:solidFill>
                <a:uFillTx/>
              </a:defRPr>
            </a:pPr>
            <a:r>
              <a:rPr sz="2200" b="1" i="1">
                <a:solidFill>
                  <a:srgbClr val="FF2600"/>
                </a:solidFill>
                <a:uFill>
                  <a:solidFill>
                    <a:srgbClr val="2E467F"/>
                  </a:solidFill>
                </a:uFill>
              </a:rPr>
              <a:t>Veto low angle μ and hadrons as well as e/γ</a:t>
            </a:r>
          </a:p>
        </p:txBody>
      </p:sp>
      <p:sp>
        <p:nvSpPr>
          <p:cNvPr id="1842" name="Shape 1842"/>
          <p:cNvSpPr/>
          <p:nvPr/>
        </p:nvSpPr>
        <p:spPr>
          <a:xfrm rot="19800000">
            <a:off x="8814165" y="3259821"/>
            <a:ext cx="4356044" cy="3347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012031">
              <a:buClr>
                <a:srgbClr val="2E467F"/>
              </a:buClr>
              <a:buFont typeface="Helvetica"/>
              <a:tabLst>
                <a:tab pos="431800" algn="l"/>
                <a:tab pos="1993900" algn="l"/>
                <a:tab pos="2032000" algn="l"/>
              </a:tabLst>
              <a:defRPr sz="2200" b="1" i="1">
                <a:solidFill>
                  <a:srgbClr val="FF2600"/>
                </a:solidFill>
                <a:uFill>
                  <a:solidFill>
                    <a:srgbClr val="2E467F"/>
                  </a:solidFill>
                </a:uFill>
                <a:latin typeface="Helvetica Neue"/>
                <a:ea typeface="Helvetica Neue"/>
                <a:cs typeface="Helvetica Neue"/>
                <a:sym typeface="Helvetica Neue"/>
              </a:defRPr>
            </a:lvl1pPr>
          </a:lstStyle>
          <a:p>
            <a:pPr lvl="0">
              <a:defRPr sz="1800" b="0" i="0">
                <a:solidFill>
                  <a:srgbClr val="000000"/>
                </a:solidFill>
                <a:uFillTx/>
              </a:defRPr>
            </a:pPr>
            <a:r>
              <a:rPr sz="2200" b="1" i="1">
                <a:solidFill>
                  <a:srgbClr val="FF2600"/>
                </a:solidFill>
                <a:uFill>
                  <a:solidFill>
                    <a:srgbClr val="2E467F"/>
                  </a:solidFill>
                </a:uFill>
              </a:rPr>
              <a:t>Beam polarization to kill ννγ</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842"/>
                                        </p:tgtEl>
                                        <p:attrNameLst>
                                          <p:attrName>style.visibility</p:attrName>
                                        </p:attrNameLst>
                                      </p:cBhvr>
                                      <p:to>
                                        <p:strVal val="visible"/>
                                      </p:to>
                                    </p:set>
                                    <p:animEffect transition="in" filter="wipe(left)">
                                      <p:cBhvr>
                                        <p:cTn id="7" dur="500"/>
                                        <p:tgtEl>
                                          <p:spTgt spid="18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839"/>
                                        </p:tgtEl>
                                        <p:attrNameLst>
                                          <p:attrName>style.visibility</p:attrName>
                                        </p:attrNameLst>
                                      </p:cBhvr>
                                      <p:to>
                                        <p:strVal val="visible"/>
                                      </p:to>
                                    </p:set>
                                    <p:animEffect transition="in" filter="wipe(left)">
                                      <p:cBhvr>
                                        <p:cTn id="12" dur="500"/>
                                        <p:tgtEl>
                                          <p:spTgt spid="18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1841"/>
                                        </p:tgtEl>
                                        <p:attrNameLst>
                                          <p:attrName>style.visibility</p:attrName>
                                        </p:attrNameLst>
                                      </p:cBhvr>
                                      <p:to>
                                        <p:strVal val="visible"/>
                                      </p:to>
                                    </p:set>
                                    <p:animEffect transition="in" filter="wipe(left)">
                                      <p:cBhvr>
                                        <p:cTn id="17" dur="500"/>
                                        <p:tgtEl>
                                          <p:spTgt spid="1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9" grpId="2" animBg="1" advAuto="0"/>
      <p:bldP spid="1841" grpId="3" animBg="1" advAuto="0"/>
      <p:bldP spid="1842" grpId="1"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 name="Shape 1844"/>
          <p:cNvSpPr>
            <a:spLocks noGrp="1"/>
          </p:cNvSpPr>
          <p:nvPr>
            <p:ph type="title"/>
          </p:nvPr>
        </p:nvSpPr>
        <p:spPr>
          <a:xfrm>
            <a:off x="-1" y="1"/>
            <a:ext cx="13004801" cy="800907"/>
          </a:xfrm>
          <a:prstGeom prst="rect">
            <a:avLst/>
          </a:prstGeom>
        </p:spPr>
        <p:txBody>
          <a:bodyPr>
            <a:normAutofit fontScale="90000"/>
          </a:bodyPr>
          <a:lstStyle>
            <a:lvl1pPr defTabSz="425195">
              <a:defRPr sz="4650"/>
            </a:lvl1pPr>
          </a:lstStyle>
          <a:p>
            <a:pPr lvl="0">
              <a:defRPr sz="1800" b="0">
                <a:solidFill>
                  <a:srgbClr val="000000"/>
                </a:solidFill>
              </a:defRPr>
            </a:pPr>
            <a:r>
              <a:rPr sz="4650" b="1">
                <a:solidFill>
                  <a:srgbClr val="000090"/>
                </a:solidFill>
              </a:rPr>
              <a:t>DM: Effective Operator Approach</a:t>
            </a:r>
          </a:p>
        </p:txBody>
      </p:sp>
      <p:pic>
        <p:nvPicPr>
          <p:cNvPr id="1845" name="image57.pdf" descr="Comparison_with_LHC_Vector_D5.pdf"/>
          <p:cNvPicPr/>
          <p:nvPr/>
        </p:nvPicPr>
        <p:blipFill>
          <a:blip r:embed="rId2">
            <a:extLst/>
          </a:blip>
          <a:stretch>
            <a:fillRect/>
          </a:stretch>
        </p:blipFill>
        <p:spPr>
          <a:xfrm>
            <a:off x="-1" y="3291069"/>
            <a:ext cx="6544870" cy="4697993"/>
          </a:xfrm>
          <a:prstGeom prst="rect">
            <a:avLst/>
          </a:prstGeom>
          <a:ln w="12700">
            <a:miter lim="400000"/>
          </a:ln>
        </p:spPr>
      </p:pic>
      <p:pic>
        <p:nvPicPr>
          <p:cNvPr id="1846" name="image58.pdf" descr="Comparison_with_LHC_Axial-vector_D8.pdf"/>
          <p:cNvPicPr/>
          <p:nvPr/>
        </p:nvPicPr>
        <p:blipFill>
          <a:blip r:embed="rId3">
            <a:extLst/>
          </a:blip>
          <a:stretch>
            <a:fillRect/>
          </a:stretch>
        </p:blipFill>
        <p:spPr>
          <a:xfrm>
            <a:off x="6459930" y="3297302"/>
            <a:ext cx="6544870" cy="4697993"/>
          </a:xfrm>
          <a:prstGeom prst="rect">
            <a:avLst/>
          </a:prstGeom>
          <a:ln w="12700">
            <a:miter lim="400000"/>
          </a:ln>
        </p:spPr>
      </p:pic>
      <p:sp>
        <p:nvSpPr>
          <p:cNvPr id="1847" name="Shape 1847"/>
          <p:cNvSpPr/>
          <p:nvPr/>
        </p:nvSpPr>
        <p:spPr>
          <a:xfrm>
            <a:off x="346382" y="8126594"/>
            <a:ext cx="12023148" cy="99217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spcBef>
                <a:spcPts val="400"/>
              </a:spcBef>
              <a:defRPr sz="1800"/>
            </a:pPr>
            <a:r>
              <a:rPr sz="2800" b="1">
                <a:solidFill>
                  <a:srgbClr val="000090"/>
                </a:solidFill>
                <a:latin typeface="Arial"/>
                <a:ea typeface="Arial"/>
                <a:cs typeface="Arial"/>
                <a:sym typeface="Arial"/>
              </a:rPr>
              <a:t>LHC sensitivity: </a:t>
            </a:r>
            <a:r>
              <a:rPr sz="2800">
                <a:latin typeface="Arial"/>
                <a:ea typeface="Arial"/>
                <a:cs typeface="Arial"/>
                <a:sym typeface="Arial"/>
              </a:rPr>
              <a:t>Mediator mass up to Λ~1.5 TeV for large DM mass</a:t>
            </a:r>
            <a:endParaRPr sz="2800" b="1">
              <a:solidFill>
                <a:srgbClr val="000090"/>
              </a:solidFill>
              <a:latin typeface="Arial"/>
              <a:ea typeface="Arial"/>
              <a:cs typeface="Arial"/>
              <a:sym typeface="Arial"/>
            </a:endParaRPr>
          </a:p>
          <a:p>
            <a:pPr lvl="0" algn="l" defTabSz="457200">
              <a:spcBef>
                <a:spcPts val="400"/>
              </a:spcBef>
              <a:defRPr sz="1800"/>
            </a:pPr>
            <a:r>
              <a:rPr sz="2800" b="1">
                <a:solidFill>
                  <a:srgbClr val="000090"/>
                </a:solidFill>
                <a:latin typeface="Arial"/>
                <a:ea typeface="Arial"/>
                <a:cs typeface="Arial"/>
                <a:sym typeface="Arial"/>
              </a:rPr>
              <a:t>ILC sensitivity: </a:t>
            </a:r>
            <a:r>
              <a:rPr sz="2800">
                <a:latin typeface="Arial"/>
                <a:ea typeface="Arial"/>
                <a:cs typeface="Arial"/>
                <a:sym typeface="Arial"/>
              </a:rPr>
              <a:t>Mediator mass up to </a:t>
            </a:r>
            <a:r>
              <a:rPr sz="2800" b="1" i="1">
                <a:solidFill>
                  <a:srgbClr val="FF2C79"/>
                </a:solidFill>
                <a:latin typeface="Arial"/>
                <a:ea typeface="Arial"/>
                <a:cs typeface="Arial"/>
                <a:sym typeface="Arial"/>
              </a:rPr>
              <a:t>Λ~3 TeV</a:t>
            </a:r>
            <a:r>
              <a:rPr sz="2800">
                <a:latin typeface="Arial"/>
                <a:ea typeface="Arial"/>
                <a:cs typeface="Arial"/>
                <a:sym typeface="Arial"/>
              </a:rPr>
              <a:t> for </a:t>
            </a:r>
            <a:r>
              <a:rPr sz="2800" b="1" i="1">
                <a:solidFill>
                  <a:srgbClr val="FF2C79"/>
                </a:solidFill>
                <a:latin typeface="Arial"/>
                <a:ea typeface="Arial"/>
                <a:cs typeface="Arial"/>
                <a:sym typeface="Arial"/>
              </a:rPr>
              <a:t>DM mass up to ~√s/2</a:t>
            </a:r>
          </a:p>
        </p:txBody>
      </p:sp>
      <p:grpSp>
        <p:nvGrpSpPr>
          <p:cNvPr id="1850" name="Group 1850"/>
          <p:cNvGrpSpPr/>
          <p:nvPr/>
        </p:nvGrpSpPr>
        <p:grpSpPr>
          <a:xfrm>
            <a:off x="4846673" y="1032102"/>
            <a:ext cx="3226515" cy="1376709"/>
            <a:chOff x="0" y="0"/>
            <a:chExt cx="3226514" cy="1376708"/>
          </a:xfrm>
        </p:grpSpPr>
        <p:sp>
          <p:nvSpPr>
            <p:cNvPr id="1848" name="Shape 1848"/>
            <p:cNvSpPr/>
            <p:nvPr/>
          </p:nvSpPr>
          <p:spPr>
            <a:xfrm>
              <a:off x="1698195" y="680758"/>
              <a:ext cx="839644" cy="6959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00">
                <a:alpha val="50000"/>
              </a:srgbClr>
            </a:solidFill>
            <a:ln w="12700" cap="flat">
              <a:noFill/>
              <a:miter lim="400000"/>
            </a:ln>
            <a:effectLst/>
          </p:spPr>
          <p:txBody>
            <a:bodyPr wrap="square" lIns="65023" tIns="65023" rIns="65023" bIns="65023" numCol="1" anchor="ctr">
              <a:noAutofit/>
            </a:bodyPr>
            <a:lstStyle/>
            <a:p>
              <a:pPr lvl="0" defTabSz="457200">
                <a:defRPr sz="2400">
                  <a:latin typeface="Calibri"/>
                  <a:ea typeface="Calibri"/>
                  <a:cs typeface="Calibri"/>
                  <a:sym typeface="Calibri"/>
                </a:defRPr>
              </a:pPr>
              <a:endParaRPr/>
            </a:p>
          </p:txBody>
        </p:sp>
        <p:pic>
          <p:nvPicPr>
            <p:cNvPr id="1849" name="image59.png" descr="latex-image-1.pdf"/>
            <p:cNvPicPr/>
            <p:nvPr/>
          </p:nvPicPr>
          <p:blipFill>
            <a:blip r:embed="rId4">
              <a:extLst/>
            </a:blip>
            <a:stretch>
              <a:fillRect/>
            </a:stretch>
          </p:blipFill>
          <p:spPr>
            <a:xfrm>
              <a:off x="0" y="-1"/>
              <a:ext cx="3226515" cy="1199811"/>
            </a:xfrm>
            <a:prstGeom prst="rect">
              <a:avLst/>
            </a:prstGeom>
            <a:ln w="12700" cap="flat">
              <a:noFill/>
              <a:miter lim="400000"/>
            </a:ln>
            <a:effectLst/>
          </p:spPr>
        </p:pic>
      </p:grpSp>
      <p:pic>
        <p:nvPicPr>
          <p:cNvPr id="1851" name="image60.pdf" descr="latex-image-1.pdf"/>
          <p:cNvPicPr/>
          <p:nvPr/>
        </p:nvPicPr>
        <p:blipFill>
          <a:blip r:embed="rId5">
            <a:extLst/>
          </a:blip>
          <a:stretch>
            <a:fillRect/>
          </a:stretch>
        </p:blipFill>
        <p:spPr>
          <a:xfrm>
            <a:off x="1043488" y="2678121"/>
            <a:ext cx="4390425" cy="612949"/>
          </a:xfrm>
          <a:prstGeom prst="rect">
            <a:avLst/>
          </a:prstGeom>
          <a:ln w="12700">
            <a:miter lim="400000"/>
          </a:ln>
        </p:spPr>
      </p:pic>
      <p:pic>
        <p:nvPicPr>
          <p:cNvPr id="1852" name="image61.pdf" descr="latex-image-1.pdf"/>
          <p:cNvPicPr/>
          <p:nvPr/>
        </p:nvPicPr>
        <p:blipFill>
          <a:blip r:embed="rId6">
            <a:extLst/>
          </a:blip>
          <a:stretch>
            <a:fillRect/>
          </a:stretch>
        </p:blipFill>
        <p:spPr>
          <a:xfrm>
            <a:off x="6981280" y="2611243"/>
            <a:ext cx="5388250" cy="627206"/>
          </a:xfrm>
          <a:prstGeom prst="rect">
            <a:avLst/>
          </a:prstGeom>
          <a:ln w="12700">
            <a:miter lim="400000"/>
          </a:ln>
        </p:spPr>
      </p:pic>
      <p:sp>
        <p:nvSpPr>
          <p:cNvPr id="1853" name="Shape 1853"/>
          <p:cNvSpPr/>
          <p:nvPr/>
        </p:nvSpPr>
        <p:spPr>
          <a:xfrm>
            <a:off x="7725737" y="4526353"/>
            <a:ext cx="2223788" cy="4511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200">
                <a:latin typeface="Arial"/>
                <a:ea typeface="Arial"/>
                <a:cs typeface="Arial"/>
                <a:sym typeface="Arial"/>
              </a:defRPr>
            </a:lvl1pPr>
          </a:lstStyle>
          <a:p>
            <a:pPr lvl="0">
              <a:defRPr sz="1800"/>
            </a:pPr>
            <a:r>
              <a:rPr sz="2200"/>
              <a:t>Chaus, List et al.</a:t>
            </a:r>
          </a:p>
        </p:txBody>
      </p:sp>
      <p:sp>
        <p:nvSpPr>
          <p:cNvPr id="1854" name="Shape 1854"/>
          <p:cNvSpPr/>
          <p:nvPr/>
        </p:nvSpPr>
        <p:spPr>
          <a:xfrm>
            <a:off x="1216265" y="4410178"/>
            <a:ext cx="2223788"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200">
                <a:latin typeface="Arial"/>
                <a:ea typeface="Arial"/>
                <a:cs typeface="Arial"/>
                <a:sym typeface="Arial"/>
              </a:defRPr>
            </a:lvl1pPr>
          </a:lstStyle>
          <a:p>
            <a:pPr lvl="0">
              <a:defRPr sz="1800"/>
            </a:pPr>
            <a:r>
              <a:rPr sz="2200"/>
              <a:t>Chaus, List et al.</a:t>
            </a:r>
          </a:p>
        </p:txBody>
      </p:sp>
      <p:pic>
        <p:nvPicPr>
          <p:cNvPr id="1855" name="image56.png"/>
          <p:cNvPicPr/>
          <p:nvPr/>
        </p:nvPicPr>
        <p:blipFill>
          <a:blip r:embed="rId7">
            <a:extLst/>
          </a:blip>
          <a:stretch>
            <a:fillRect/>
          </a:stretch>
        </p:blipFill>
        <p:spPr>
          <a:xfrm>
            <a:off x="1216265" y="908023"/>
            <a:ext cx="2077157" cy="1770099"/>
          </a:xfrm>
          <a:prstGeom prst="rect">
            <a:avLst/>
          </a:prstGeom>
          <a:ln w="12700">
            <a:miter lim="400000"/>
          </a:ln>
        </p:spPr>
      </p:pic>
      <p:sp>
        <p:nvSpPr>
          <p:cNvPr id="1856" name="Shape 1856"/>
          <p:cNvSpPr/>
          <p:nvPr/>
        </p:nvSpPr>
        <p:spPr>
          <a:xfrm>
            <a:off x="49481" y="5640637"/>
            <a:ext cx="494835" cy="4484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00">
              <a:alpha val="50000"/>
            </a:srgbClr>
          </a:solidFill>
          <a:ln w="12700">
            <a:miter lim="400000"/>
          </a:ln>
        </p:spPr>
        <p:txBody>
          <a:bodyPr lIns="65023" tIns="65023" rIns="65023" bIns="65023" anchor="ctr"/>
          <a:lstStyle/>
          <a:p>
            <a:pPr lvl="0" defTabSz="457200">
              <a:defRPr sz="2400">
                <a:latin typeface="Calibri"/>
                <a:ea typeface="Calibri"/>
                <a:cs typeface="Calibri"/>
                <a:sym typeface="Calibri"/>
              </a:defRPr>
            </a:pPr>
            <a:endParaRPr/>
          </a:p>
        </p:txBody>
      </p:sp>
      <p:sp>
        <p:nvSpPr>
          <p:cNvPr id="1857" name="Shape 1857"/>
          <p:cNvSpPr/>
          <p:nvPr/>
        </p:nvSpPr>
        <p:spPr>
          <a:xfrm>
            <a:off x="6511189" y="5619052"/>
            <a:ext cx="494835" cy="4484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00">
              <a:alpha val="50000"/>
            </a:srgbClr>
          </a:solidFill>
          <a:ln w="12700">
            <a:miter lim="400000"/>
          </a:ln>
        </p:spPr>
        <p:txBody>
          <a:bodyPr lIns="65023" tIns="65023" rIns="65023" bIns="65023" anchor="ctr"/>
          <a:lstStyle/>
          <a:p>
            <a:pPr lvl="0" defTabSz="457200">
              <a:defRPr sz="2400">
                <a:latin typeface="Calibri"/>
                <a:ea typeface="Calibri"/>
                <a:cs typeface="Calibri"/>
                <a:sym typeface="Calibri"/>
              </a:defRPr>
            </a:pPr>
            <a:endParaRPr/>
          </a:p>
        </p:txBody>
      </p:sp>
      <p:sp>
        <p:nvSpPr>
          <p:cNvPr id="1858" name="Shape 1858"/>
          <p:cNvSpPr>
            <a:spLocks noGrp="1"/>
          </p:cNvSpPr>
          <p:nvPr>
            <p:ph type="sldNum" sz="quarter" idx="2"/>
          </p:nvPr>
        </p:nvSpPr>
        <p:spPr>
          <a:xfrm>
            <a:off x="11399587" y="9315187"/>
            <a:ext cx="1605213" cy="389271"/>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fld id="{86CB4B4D-7CA3-9044-876B-883B54F8677D}" type="slidenum">
              <a:t>76</a:t>
            </a:fld>
            <a:endParaRPr/>
          </a:p>
        </p:txBody>
      </p:sp>
    </p:spTree>
  </p:cSld>
  <p:clrMapOvr>
    <a:masterClrMapping/>
  </p:clrMapOvr>
  <p:transition xmlns:p14="http://schemas.microsoft.com/office/powerpoint/2010/mai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0" name="pasted-image.tif"/>
          <p:cNvPicPr/>
          <p:nvPr/>
        </p:nvPicPr>
        <p:blipFill>
          <a:blip r:embed="rId2">
            <a:extLst/>
          </a:blip>
          <a:stretch>
            <a:fillRect/>
          </a:stretch>
        </p:blipFill>
        <p:spPr>
          <a:xfrm>
            <a:off x="56276" y="1775562"/>
            <a:ext cx="6973255" cy="6834796"/>
          </a:xfrm>
          <a:prstGeom prst="rect">
            <a:avLst/>
          </a:prstGeom>
          <a:ln w="12700">
            <a:miter lim="400000"/>
          </a:ln>
        </p:spPr>
      </p:pic>
      <p:sp>
        <p:nvSpPr>
          <p:cNvPr id="1861" name="Shape 1861"/>
          <p:cNvSpPr/>
          <p:nvPr/>
        </p:nvSpPr>
        <p:spPr>
          <a:xfrm>
            <a:off x="398123" y="8478381"/>
            <a:ext cx="7485365" cy="85695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a:latin typeface="Arial"/>
                <a:ea typeface="Arial"/>
                <a:cs typeface="Arial"/>
                <a:sym typeface="Arial"/>
              </a:rPr>
              <a:t>Baltz, Battaglia, Peskin, Wizansky</a:t>
            </a:r>
          </a:p>
          <a:p>
            <a:pPr lvl="0" algn="l" defTabSz="457200">
              <a:defRPr sz="1800"/>
            </a:pPr>
            <a:r>
              <a:rPr>
                <a:latin typeface="Arial"/>
                <a:ea typeface="Arial"/>
                <a:cs typeface="Arial"/>
                <a:sym typeface="Arial"/>
              </a:rPr>
              <a:t>PRD74 (2006) 103521, arXiv:hep-ph/0602187</a:t>
            </a:r>
          </a:p>
          <a:p>
            <a:pPr lvl="0" algn="l" defTabSz="457200">
              <a:defRPr sz="1800"/>
            </a:pPr>
            <a:r>
              <a:rPr sz="1600" i="1">
                <a:latin typeface="Arial"/>
                <a:ea typeface="Arial"/>
                <a:cs typeface="Arial"/>
                <a:sym typeface="Arial"/>
              </a:rPr>
              <a:t>*This particular benchmark point is excluded.  Update is in progress.</a:t>
            </a:r>
          </a:p>
        </p:txBody>
      </p:sp>
      <p:sp>
        <p:nvSpPr>
          <p:cNvPr id="1862" name="Shape 1862"/>
          <p:cNvSpPr>
            <a:spLocks noGrp="1"/>
          </p:cNvSpPr>
          <p:nvPr>
            <p:ph type="title"/>
          </p:nvPr>
        </p:nvSpPr>
        <p:spPr>
          <a:xfrm>
            <a:off x="-1" y="1"/>
            <a:ext cx="13004801" cy="800907"/>
          </a:xfrm>
          <a:prstGeom prst="rect">
            <a:avLst/>
          </a:prstGeom>
        </p:spPr>
        <p:txBody>
          <a:bodyPr>
            <a:normAutofit fontScale="90000"/>
          </a:bodyPr>
          <a:lstStyle>
            <a:lvl1pPr defTabSz="425195">
              <a:defRPr sz="4650"/>
            </a:lvl1pPr>
          </a:lstStyle>
          <a:p>
            <a:pPr lvl="0">
              <a:defRPr sz="1800" b="0">
                <a:solidFill>
                  <a:srgbClr val="000000"/>
                </a:solidFill>
              </a:defRPr>
            </a:pPr>
            <a:r>
              <a:rPr sz="4650" b="1">
                <a:solidFill>
                  <a:srgbClr val="000090"/>
                </a:solidFill>
              </a:rPr>
              <a:t>DM Relic Abundance</a:t>
            </a:r>
          </a:p>
        </p:txBody>
      </p:sp>
      <p:sp>
        <p:nvSpPr>
          <p:cNvPr id="1863" name="Shape 1863"/>
          <p:cNvSpPr/>
          <p:nvPr/>
        </p:nvSpPr>
        <p:spPr>
          <a:xfrm>
            <a:off x="6889958" y="4758187"/>
            <a:ext cx="5884402" cy="304073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sz="2800">
                <a:latin typeface="Arial"/>
                <a:ea typeface="Arial"/>
                <a:cs typeface="Arial"/>
                <a:sym typeface="Arial"/>
              </a:rPr>
              <a:t>Once a DM candidate is discovered, crucial to check the consistency with the measured DM relic abundance.</a:t>
            </a:r>
          </a:p>
          <a:p>
            <a:pPr lvl="0" algn="l" defTabSz="457200">
              <a:defRPr sz="1800"/>
            </a:pPr>
            <a:endParaRPr sz="2800">
              <a:latin typeface="Arial"/>
              <a:ea typeface="Arial"/>
              <a:cs typeface="Arial"/>
              <a:sym typeface="Arial"/>
            </a:endParaRPr>
          </a:p>
          <a:p>
            <a:pPr lvl="0" algn="l" defTabSz="457200">
              <a:defRPr sz="1800"/>
            </a:pPr>
            <a:r>
              <a:rPr sz="2800" b="1" i="1">
                <a:latin typeface="Helvetica Neue"/>
                <a:ea typeface="Helvetica Neue"/>
                <a:cs typeface="Helvetica Neue"/>
                <a:sym typeface="Helvetica Neue"/>
              </a:rPr>
              <a:t>Mass and couplings measured </a:t>
            </a:r>
          </a:p>
          <a:p>
            <a:pPr lvl="0" algn="l" defTabSz="457200">
              <a:defRPr sz="1800"/>
            </a:pPr>
            <a:r>
              <a:rPr sz="2800" b="1" i="1">
                <a:latin typeface="Helvetica Neue"/>
                <a:ea typeface="Helvetica Neue"/>
                <a:cs typeface="Helvetica Neue"/>
                <a:sym typeface="Helvetica Neue"/>
              </a:rPr>
              <a:t>at ILC </a:t>
            </a:r>
            <a:br>
              <a:rPr sz="2800" b="1" i="1">
                <a:latin typeface="Helvetica Neue"/>
                <a:ea typeface="Helvetica Neue"/>
                <a:cs typeface="Helvetica Neue"/>
                <a:sym typeface="Helvetica Neue"/>
              </a:rPr>
            </a:br>
            <a:r>
              <a:rPr sz="2800" b="1" i="1">
                <a:latin typeface="Helvetica Neue"/>
                <a:ea typeface="Helvetica Neue"/>
                <a:cs typeface="Helvetica Neue"/>
                <a:sym typeface="Helvetica Neue"/>
              </a:rPr>
              <a:t>       → DM relic density</a:t>
            </a:r>
          </a:p>
        </p:txBody>
      </p:sp>
      <p:pic>
        <p:nvPicPr>
          <p:cNvPr id="1864" name="image79.jpg" descr="Planck_CMB_node_full_image_2.jpg"/>
          <p:cNvPicPr/>
          <p:nvPr/>
        </p:nvPicPr>
        <p:blipFill>
          <a:blip r:embed="rId3">
            <a:extLst/>
          </a:blip>
          <a:stretch>
            <a:fillRect/>
          </a:stretch>
        </p:blipFill>
        <p:spPr>
          <a:xfrm>
            <a:off x="6889958" y="1264014"/>
            <a:ext cx="6114843" cy="3057422"/>
          </a:xfrm>
          <a:prstGeom prst="rect">
            <a:avLst/>
          </a:prstGeom>
          <a:ln w="12700">
            <a:miter lim="400000"/>
          </a:ln>
        </p:spPr>
      </p:pic>
      <p:sp>
        <p:nvSpPr>
          <p:cNvPr id="1865" name="Shape 1865"/>
          <p:cNvSpPr/>
          <p:nvPr/>
        </p:nvSpPr>
        <p:spPr>
          <a:xfrm>
            <a:off x="10961089" y="964421"/>
            <a:ext cx="2043711" cy="36082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defRPr sz="1800">
                <a:latin typeface="Arial"/>
                <a:ea typeface="Arial"/>
                <a:cs typeface="Arial"/>
                <a:sym typeface="Arial"/>
              </a:defRPr>
            </a:lvl1pPr>
          </a:lstStyle>
          <a:p>
            <a:pPr lvl="0"/>
            <a:r>
              <a:t>ESA/Planck</a:t>
            </a:r>
          </a:p>
        </p:txBody>
      </p:sp>
      <p:sp>
        <p:nvSpPr>
          <p:cNvPr id="1866" name="Shape 1866"/>
          <p:cNvSpPr/>
          <p:nvPr/>
        </p:nvSpPr>
        <p:spPr>
          <a:xfrm>
            <a:off x="642194" y="851339"/>
            <a:ext cx="5873668" cy="49636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defRPr sz="2800">
                <a:latin typeface="Arial"/>
                <a:ea typeface="Arial"/>
                <a:cs typeface="Arial"/>
                <a:sym typeface="Arial"/>
              </a:defRPr>
            </a:lvl1pPr>
          </a:lstStyle>
          <a:p>
            <a:pPr lvl="0">
              <a:defRPr sz="1800"/>
            </a:pPr>
            <a:r>
              <a:rPr sz="2800"/>
              <a:t>WMAP/Planck (68% CL)</a:t>
            </a:r>
          </a:p>
        </p:txBody>
      </p:sp>
      <p:sp>
        <p:nvSpPr>
          <p:cNvPr id="1867" name="Shape 1867"/>
          <p:cNvSpPr>
            <a:spLocks noGrp="1"/>
          </p:cNvSpPr>
          <p:nvPr>
            <p:ph type="sldNum" sz="quarter" idx="2"/>
          </p:nvPr>
        </p:nvSpPr>
        <p:spPr>
          <a:xfrm>
            <a:off x="11384826" y="9223019"/>
            <a:ext cx="1605213" cy="389271"/>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fld id="{86CB4B4D-7CA3-9044-876B-883B54F8677D}" type="slidenum">
              <a:t>77</a:t>
            </a:fld>
            <a:endParaRPr/>
          </a:p>
        </p:txBody>
      </p:sp>
      <p:pic>
        <p:nvPicPr>
          <p:cNvPr id="1868" name="image80.pdf" descr="latex-image-1.pdf"/>
          <p:cNvPicPr/>
          <p:nvPr/>
        </p:nvPicPr>
        <p:blipFill>
          <a:blip r:embed="rId4">
            <a:extLst/>
          </a:blip>
          <a:stretch>
            <a:fillRect/>
          </a:stretch>
        </p:blipFill>
        <p:spPr>
          <a:xfrm>
            <a:off x="642194" y="1334839"/>
            <a:ext cx="4597151" cy="472140"/>
          </a:xfrm>
          <a:prstGeom prst="rect">
            <a:avLst/>
          </a:prstGeom>
          <a:ln w="12700">
            <a:miter lim="400000"/>
          </a:ln>
        </p:spPr>
      </p:pic>
    </p:spTree>
  </p:cSld>
  <p:clrMapOvr>
    <a:masterClrMapping/>
  </p:clrMapOvr>
  <p:transition xmlns:p14="http://schemas.microsoft.com/office/powerpoint/2010/mai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0" name="Shape 1870"/>
          <p:cNvSpPr>
            <a:spLocks noGrp="1"/>
          </p:cNvSpPr>
          <p:nvPr>
            <p:ph type="title"/>
          </p:nvPr>
        </p:nvSpPr>
        <p:spPr>
          <a:xfrm>
            <a:off x="1269999" y="917440"/>
            <a:ext cx="10464801" cy="7918720"/>
          </a:xfrm>
          <a:prstGeom prst="rect">
            <a:avLst/>
          </a:prstGeom>
        </p:spPr>
        <p:txBody>
          <a:bodyPr/>
          <a:lstStyle>
            <a:lvl1pPr defTabSz="830862"/>
          </a:lstStyle>
          <a:p>
            <a:pPr lvl="0">
              <a:defRPr sz="1800" b="0"/>
            </a:pPr>
            <a:r>
              <a:rPr sz="7800" b="1"/>
              <a:t>Summary</a:t>
            </a:r>
          </a:p>
        </p:txBody>
      </p:sp>
      <p:sp>
        <p:nvSpPr>
          <p:cNvPr id="1871" name="Shape 1871"/>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t>78</a:t>
            </a:fld>
            <a:endParaRPr sz="1600"/>
          </a:p>
        </p:txBody>
      </p:sp>
    </p:spTree>
  </p:cSld>
  <p:clrMapOvr>
    <a:masterClrMapping/>
  </p:clrMapOvr>
  <p:transition xmlns:p14="http://schemas.microsoft.com/office/powerpoint/2010/mai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 name="Shape 1873"/>
          <p:cNvSpPr>
            <a:spLocks noGrp="1"/>
          </p:cNvSpPr>
          <p:nvPr>
            <p:ph type="body" idx="1"/>
          </p:nvPr>
        </p:nvSpPr>
        <p:spPr>
          <a:xfrm>
            <a:off x="196849" y="269789"/>
            <a:ext cx="12611101" cy="9214023"/>
          </a:xfrm>
          <a:prstGeom prst="rect">
            <a:avLst/>
          </a:prstGeom>
        </p:spPr>
        <p:txBody>
          <a:bodyPr/>
          <a:lstStyle/>
          <a:p>
            <a:pPr marL="558800" lvl="0" indent="-457200" defTabSz="830862">
              <a:spcBef>
                <a:spcPts val="1000"/>
              </a:spcBef>
              <a:buSzPct val="125000"/>
              <a:buFont typeface="Lucida Grande"/>
              <a:defRPr sz="1800"/>
            </a:pPr>
            <a:r>
              <a:rPr sz="2000"/>
              <a:t>The primary goal for the next decades is</a:t>
            </a:r>
            <a:r>
              <a:rPr sz="2000" b="1" i="1"/>
              <a:t> to uncover the secret of the EW symmetry breaking.</a:t>
            </a:r>
            <a:r>
              <a:rPr sz="2000"/>
              <a:t> The discovery of H(125) completed the SM particle spectrum and taught us how the EW symmetry was broken. However, it does not tell us why it was broken. </a:t>
            </a:r>
            <a:r>
              <a:rPr sz="2000" b="1" i="1">
                <a:solidFill>
                  <a:srgbClr val="FF2C79"/>
                </a:solidFill>
              </a:rPr>
              <a:t>Why μ</a:t>
            </a:r>
            <a:r>
              <a:rPr sz="2000" b="1" i="1" baseline="31999">
                <a:solidFill>
                  <a:srgbClr val="FF2C79"/>
                </a:solidFill>
              </a:rPr>
              <a:t>2</a:t>
            </a:r>
            <a:r>
              <a:rPr sz="2000" b="1" i="1">
                <a:solidFill>
                  <a:srgbClr val="FF2C79"/>
                </a:solidFill>
              </a:rPr>
              <a:t> &lt; 0?</a:t>
            </a:r>
            <a:r>
              <a:rPr sz="2000"/>
              <a:t> To answer this question we need to go beyond the SM. </a:t>
            </a:r>
          </a:p>
          <a:p>
            <a:pPr marL="558800" lvl="0" indent="-457200" defTabSz="830862">
              <a:spcBef>
                <a:spcPts val="1000"/>
              </a:spcBef>
              <a:buSzPct val="125000"/>
              <a:buFont typeface="Lucida Grande"/>
              <a:defRPr sz="1800"/>
            </a:pPr>
            <a:r>
              <a:rPr sz="2000"/>
              <a:t>There is a big branching point concerning the question: </a:t>
            </a:r>
            <a:r>
              <a:rPr sz="2000" b="1" i="1">
                <a:solidFill>
                  <a:srgbClr val="FF2C79"/>
                </a:solidFill>
              </a:rPr>
              <a:t>Is H(125) elementary or composite? </a:t>
            </a:r>
            <a:r>
              <a:rPr sz="2000"/>
              <a:t>There are </a:t>
            </a:r>
            <a:r>
              <a:rPr sz="2000" b="1" i="1">
                <a:solidFill>
                  <a:srgbClr val="0433FF"/>
                </a:solidFill>
              </a:rPr>
              <a:t>two powerful probes</a:t>
            </a:r>
            <a:r>
              <a:rPr sz="2000"/>
              <a:t> in hand: </a:t>
            </a:r>
            <a:r>
              <a:rPr sz="2000" b="1" i="1">
                <a:solidFill>
                  <a:srgbClr val="0433FF"/>
                </a:solidFill>
              </a:rPr>
              <a:t>H(125) itself and the top quark</a:t>
            </a:r>
            <a:r>
              <a:rPr sz="2000"/>
              <a:t>. Different models predict different deviation patterns in Higgs and top couplings. </a:t>
            </a:r>
            <a:r>
              <a:rPr sz="2000" b="1" i="1"/>
              <a:t>ILC will measure these couplings with unprecedented precision.</a:t>
            </a:r>
          </a:p>
          <a:p>
            <a:pPr marL="558800" lvl="0" indent="-457200" defTabSz="830862">
              <a:spcBef>
                <a:spcPts val="1000"/>
              </a:spcBef>
              <a:buSzPct val="125000"/>
              <a:buFont typeface="Lucida Grande"/>
              <a:defRPr sz="1800"/>
            </a:pPr>
            <a:r>
              <a:rPr sz="2000"/>
              <a:t>This will open up </a:t>
            </a:r>
            <a:r>
              <a:rPr sz="2000">
                <a:solidFill>
                  <a:srgbClr val="FF2C79"/>
                </a:solidFill>
                <a:uFill>
                  <a:solidFill>
                    <a:srgbClr val="FF2C79"/>
                  </a:solidFill>
                </a:uFill>
              </a:rPr>
              <a:t>a window to BSM</a:t>
            </a:r>
            <a:r>
              <a:rPr sz="2000"/>
              <a:t> and </a:t>
            </a:r>
            <a:r>
              <a:rPr sz="2000" b="1" i="1">
                <a:solidFill>
                  <a:srgbClr val="0433FF"/>
                </a:solidFill>
              </a:rPr>
              <a:t>fingerprint BSM models</a:t>
            </a:r>
            <a:r>
              <a:rPr sz="2000"/>
              <a:t>, otherwise will </a:t>
            </a:r>
            <a:r>
              <a:rPr sz="2000">
                <a:solidFill>
                  <a:srgbClr val="FF2C79"/>
                </a:solidFill>
                <a:uFill>
                  <a:solidFill>
                    <a:srgbClr val="FF2C79"/>
                  </a:solidFill>
                </a:uFill>
              </a:rPr>
              <a:t>set the energy scale for the E-frontier machine that will follow LHC and ILC.</a:t>
            </a:r>
          </a:p>
          <a:p>
            <a:pPr marL="558800" lvl="0" indent="-457200" defTabSz="830862">
              <a:spcBef>
                <a:spcPts val="1000"/>
              </a:spcBef>
              <a:buSzPct val="125000"/>
              <a:buFont typeface="Lucida Grande"/>
              <a:defRPr sz="1800"/>
            </a:pPr>
            <a:r>
              <a:rPr sz="2000" b="1" i="1">
                <a:solidFill>
                  <a:srgbClr val="0433FF"/>
                </a:solidFill>
                <a:uFill>
                  <a:solidFill>
                    <a:srgbClr val="FF2C79"/>
                  </a:solidFill>
                </a:uFill>
              </a:rPr>
              <a:t>Cubic self-coupling measurement</a:t>
            </a:r>
            <a:r>
              <a:rPr sz="2000">
                <a:uFill>
                  <a:solidFill>
                    <a:srgbClr val="FF2C79"/>
                  </a:solidFill>
                </a:uFill>
              </a:rPr>
              <a:t> will decide whether the EWSB was strong 1st order phase transition or not. If it was, it will provide us the possibility of understanding </a:t>
            </a:r>
            <a:r>
              <a:rPr sz="2000" b="1" i="1">
                <a:solidFill>
                  <a:srgbClr val="FF2C79"/>
                </a:solidFill>
                <a:uFill>
                  <a:solidFill>
                    <a:srgbClr val="FF2C79"/>
                  </a:solidFill>
                </a:uFill>
              </a:rPr>
              <a:t>baryogenesis at the EW scale</a:t>
            </a:r>
            <a:r>
              <a:rPr sz="2000">
                <a:uFill>
                  <a:solidFill>
                    <a:srgbClr val="FF2C79"/>
                  </a:solidFill>
                </a:uFill>
              </a:rPr>
              <a:t>. </a:t>
            </a:r>
          </a:p>
          <a:p>
            <a:pPr marL="558800" lvl="0" indent="-457200" defTabSz="830862">
              <a:spcBef>
                <a:spcPts val="1000"/>
              </a:spcBef>
              <a:buSzPct val="125000"/>
              <a:buFont typeface="Lucida Grande"/>
              <a:defRPr sz="1800"/>
            </a:pPr>
            <a:r>
              <a:rPr sz="2000" b="1" i="1">
                <a:uFill>
                  <a:solidFill>
                    <a:srgbClr val="FF2C79"/>
                  </a:solidFill>
                </a:uFill>
              </a:rPr>
              <a:t>The ILC is an ideal machine to answer these questions</a:t>
            </a:r>
            <a:r>
              <a:rPr sz="2000"/>
              <a:t> (regardless of BSM scenarios) and we can do this</a:t>
            </a:r>
            <a:r>
              <a:rPr sz="2000" b="1" i="1">
                <a:solidFill>
                  <a:srgbClr val="FF2C79"/>
                </a:solidFill>
              </a:rPr>
              <a:t> model-independently</a:t>
            </a:r>
            <a:r>
              <a:rPr sz="2000"/>
              <a:t>.</a:t>
            </a:r>
          </a:p>
          <a:p>
            <a:pPr marL="558800" lvl="0" indent="-457200" defTabSz="830862">
              <a:spcBef>
                <a:spcPts val="1000"/>
              </a:spcBef>
              <a:buSzPct val="125000"/>
              <a:buFont typeface="Lucida Grande"/>
              <a:defRPr sz="1800"/>
            </a:pPr>
            <a:r>
              <a:rPr sz="2000">
                <a:uFill>
                  <a:solidFill>
                    <a:srgbClr val="FF2C79"/>
                  </a:solidFill>
                </a:uFill>
              </a:rPr>
              <a:t>It is also very important to stress that </a:t>
            </a:r>
            <a:r>
              <a:rPr sz="2000" b="1" i="1">
                <a:solidFill>
                  <a:srgbClr val="FF2C79"/>
                </a:solidFill>
                <a:uFill>
                  <a:solidFill>
                    <a:srgbClr val="FF2C79"/>
                  </a:solidFill>
                </a:uFill>
              </a:rPr>
              <a:t>ILC, too, is an energy frontier machine.</a:t>
            </a:r>
            <a:r>
              <a:rPr sz="2000">
                <a:solidFill>
                  <a:srgbClr val="FF2C79"/>
                </a:solidFill>
                <a:uFill>
                  <a:solidFill>
                    <a:srgbClr val="FF2C79"/>
                  </a:solidFill>
                </a:uFill>
              </a:rPr>
              <a:t> It will access the energy region never explored with any lepton collider. </a:t>
            </a:r>
            <a:r>
              <a:rPr sz="2000">
                <a:uFill>
                  <a:solidFill>
                    <a:srgbClr val="FF2C79"/>
                  </a:solidFill>
                </a:uFill>
              </a:rPr>
              <a:t>It is not a tiny corner of the parameter space that will be left after LHC. </a:t>
            </a:r>
            <a:r>
              <a:rPr sz="2000" b="1" i="1">
                <a:uFill>
                  <a:solidFill>
                    <a:srgbClr val="FF2C79"/>
                  </a:solidFill>
                </a:uFill>
              </a:rPr>
              <a:t>There is a wide and interesting region for ILC to explore.</a:t>
            </a:r>
            <a:r>
              <a:rPr sz="2000">
                <a:uFill>
                  <a:solidFill>
                    <a:srgbClr val="FF2C79"/>
                  </a:solidFill>
                </a:uFill>
              </a:rPr>
              <a:t> </a:t>
            </a:r>
            <a:endParaRPr sz="2000">
              <a:solidFill>
                <a:srgbClr val="2E467F"/>
              </a:solidFill>
            </a:endParaRPr>
          </a:p>
          <a:p>
            <a:pPr marL="558800" lvl="0" indent="-457200" defTabSz="830862">
              <a:spcBef>
                <a:spcPts val="1000"/>
              </a:spcBef>
              <a:buSzPct val="125000"/>
              <a:buFont typeface="Lucida Grande"/>
              <a:defRPr sz="1800"/>
            </a:pPr>
            <a:r>
              <a:rPr sz="2000"/>
              <a:t>Once a new particle is found at ILC, we can precisely determine its properties, making full use of </a:t>
            </a:r>
            <a:r>
              <a:rPr sz="2000" b="1" i="1"/>
              <a:t>polarized beams</a:t>
            </a:r>
            <a:r>
              <a:rPr sz="2000"/>
              <a:t>. In the case of natural radiative SUSY scenario, we might even probe GUT scale physics using RGE.</a:t>
            </a:r>
          </a:p>
          <a:p>
            <a:pPr marL="558800" lvl="0" indent="-457200" defTabSz="830862">
              <a:spcBef>
                <a:spcPts val="1000"/>
              </a:spcBef>
              <a:buSzPct val="125000"/>
              <a:buFont typeface="Lucida Grande"/>
              <a:defRPr sz="1800"/>
            </a:pPr>
            <a:r>
              <a:rPr sz="2000"/>
              <a:t>If there is a DM candidate within ILC’s reach, its measured mass and couplings can be used to calculate the DM relic density and will </a:t>
            </a:r>
            <a:r>
              <a:rPr sz="2000" b="1" i="1"/>
              <a:t>reveal the nature of the cosmic DM</a:t>
            </a:r>
            <a:r>
              <a:rPr sz="2000"/>
              <a:t>.</a:t>
            </a:r>
          </a:p>
          <a:p>
            <a:pPr marL="558800" lvl="0" indent="-457200" defTabSz="830862">
              <a:spcBef>
                <a:spcPts val="1000"/>
              </a:spcBef>
              <a:buSzPct val="125000"/>
              <a:buFont typeface="Lucida Grande"/>
              <a:defRPr sz="1800"/>
            </a:pPr>
            <a:r>
              <a:rPr sz="2000" b="1" i="1"/>
              <a:t>In this way, ILC will pave the way to BSM physics.</a:t>
            </a:r>
          </a:p>
        </p:txBody>
      </p:sp>
      <p:sp>
        <p:nvSpPr>
          <p:cNvPr id="1874" name="Shape 1874"/>
          <p:cNvSpPr>
            <a:spLocks noGrp="1"/>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200"/>
              <a:t>79</a:t>
            </a:fld>
            <a:endParaRPr sz="1200"/>
          </a:p>
        </p:txBody>
      </p:sp>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Shape 784"/>
          <p:cNvSpPr>
            <a:spLocks noGrp="1"/>
          </p:cNvSpPr>
          <p:nvPr>
            <p:ph type="title"/>
          </p:nvPr>
        </p:nvSpPr>
        <p:spPr>
          <a:xfrm>
            <a:off x="975359" y="1984585"/>
            <a:ext cx="11054082" cy="2350349"/>
          </a:xfrm>
          <a:prstGeom prst="rect">
            <a:avLst/>
          </a:prstGeom>
        </p:spPr>
        <p:txBody>
          <a:bodyPr/>
          <a:lstStyle/>
          <a:p>
            <a:pPr lvl="0">
              <a:defRPr sz="1800" b="0">
                <a:solidFill>
                  <a:srgbClr val="000000"/>
                </a:solidFill>
              </a:defRPr>
            </a:pPr>
            <a:r>
              <a:rPr sz="4400" b="1">
                <a:solidFill>
                  <a:srgbClr val="000090"/>
                </a:solidFill>
              </a:rPr>
              <a:t>Physics at ILC</a:t>
            </a:r>
          </a:p>
        </p:txBody>
      </p:sp>
      <p:sp>
        <p:nvSpPr>
          <p:cNvPr id="785" name="Shape 785"/>
          <p:cNvSpPr>
            <a:spLocks noGrp="1"/>
          </p:cNvSpPr>
          <p:nvPr>
            <p:ph type="body" idx="1"/>
          </p:nvPr>
        </p:nvSpPr>
        <p:spPr>
          <a:xfrm>
            <a:off x="975359" y="5246646"/>
            <a:ext cx="11054082" cy="3031014"/>
          </a:xfrm>
          <a:prstGeom prst="rect">
            <a:avLst/>
          </a:prstGeom>
        </p:spPr>
        <p:txBody>
          <a:bodyPr/>
          <a:lstStyle/>
          <a:p>
            <a:pPr lvl="0"/>
            <a:endParaRPr/>
          </a:p>
        </p:txBody>
      </p:sp>
      <p:sp>
        <p:nvSpPr>
          <p:cNvPr id="786" name="Shape 78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a:bodyPr>
          <a:lstStyle/>
          <a:p>
            <a:pPr lvl="0">
              <a:defRPr sz="1800" b="0"/>
            </a:pPr>
            <a:fld id="{86CB4B4D-7CA3-9044-876B-883B54F8677D}" type="slidenum">
              <a:rPr sz="2200" b="1"/>
              <a:t>8</a:t>
            </a:fld>
            <a:endParaRPr sz="2200" b="1"/>
          </a:p>
        </p:txBody>
      </p:sp>
    </p:spTree>
  </p:cSld>
  <p:clrMapOvr>
    <a:masterClrMapping/>
  </p:clrMapOvr>
  <p:transition xmlns:p14="http://schemas.microsoft.com/office/powerpoint/2010/mai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6" name="Shape 1876"/>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t>80</a:t>
            </a:fld>
            <a:endParaRPr sz="1600"/>
          </a:p>
        </p:txBody>
      </p:sp>
      <p:sp>
        <p:nvSpPr>
          <p:cNvPr id="1877" name="Shape 1877"/>
          <p:cNvSpPr/>
          <p:nvPr/>
        </p:nvSpPr>
        <p:spPr>
          <a:xfrm>
            <a:off x="51431" y="226361"/>
            <a:ext cx="5997167"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3800" b="1">
                <a:latin typeface="Helvetica"/>
                <a:ea typeface="Helvetica"/>
                <a:cs typeface="Helvetica"/>
                <a:sym typeface="Helvetica"/>
              </a:rPr>
              <a:t>Please attend </a:t>
            </a:r>
            <a:r>
              <a:rPr sz="3800" b="1">
                <a:solidFill>
                  <a:srgbClr val="FF2C79"/>
                </a:solidFill>
                <a:latin typeface="Helvetica"/>
                <a:ea typeface="Helvetica"/>
                <a:cs typeface="Helvetica"/>
                <a:sym typeface="Helvetica"/>
              </a:rPr>
              <a:t>ALCW 2015</a:t>
            </a:r>
          </a:p>
        </p:txBody>
      </p:sp>
      <p:sp>
        <p:nvSpPr>
          <p:cNvPr id="1878" name="Shape 1878"/>
          <p:cNvSpPr/>
          <p:nvPr/>
        </p:nvSpPr>
        <p:spPr>
          <a:xfrm>
            <a:off x="345325" y="815526"/>
            <a:ext cx="5837889" cy="170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3500">
                <a:latin typeface="Helvetica"/>
                <a:ea typeface="Helvetica"/>
                <a:cs typeface="Helvetica"/>
                <a:sym typeface="Helvetica"/>
              </a:rPr>
              <a:t>The Asia region</a:t>
            </a:r>
          </a:p>
          <a:p>
            <a:pPr lvl="0" algn="l">
              <a:defRPr sz="1800"/>
            </a:pPr>
            <a:r>
              <a:rPr sz="3500">
                <a:latin typeface="Helvetica"/>
                <a:ea typeface="Helvetica"/>
                <a:cs typeface="Helvetica"/>
                <a:sym typeface="Helvetica"/>
              </a:rPr>
              <a:t>     Linear Collider Workshop</a:t>
            </a:r>
          </a:p>
          <a:p>
            <a:pPr lvl="0" algn="l">
              <a:defRPr sz="1800"/>
            </a:pPr>
            <a:r>
              <a:rPr sz="3500" b="1">
                <a:latin typeface="Helvetica"/>
                <a:ea typeface="Helvetica"/>
                <a:cs typeface="Helvetica"/>
                <a:sym typeface="Helvetica"/>
              </a:rPr>
              <a:t>　     April 20 ~ April 24</a:t>
            </a:r>
          </a:p>
        </p:txBody>
      </p:sp>
      <p:sp>
        <p:nvSpPr>
          <p:cNvPr id="1879" name="Shape 1879"/>
          <p:cNvSpPr/>
          <p:nvPr/>
        </p:nvSpPr>
        <p:spPr>
          <a:xfrm>
            <a:off x="169035" y="2515613"/>
            <a:ext cx="6097638"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2700">
                <a:solidFill>
                  <a:srgbClr val="0433FF"/>
                </a:solidFill>
                <a:latin typeface="Helvetica"/>
                <a:ea typeface="Helvetica"/>
                <a:cs typeface="Helvetica"/>
                <a:sym typeface="Helvetica"/>
              </a:rPr>
              <a:t>April 20-21</a:t>
            </a:r>
            <a:r>
              <a:rPr sz="2700">
                <a:latin typeface="Helvetica"/>
                <a:ea typeface="Helvetica"/>
                <a:cs typeface="Helvetica"/>
                <a:sym typeface="Helvetica"/>
              </a:rPr>
              <a:t>: at KEK</a:t>
            </a:r>
          </a:p>
          <a:p>
            <a:pPr lvl="0" algn="l">
              <a:defRPr sz="1800"/>
            </a:pPr>
            <a:r>
              <a:rPr sz="2700">
                <a:latin typeface="Helvetica"/>
                <a:ea typeface="Helvetica"/>
                <a:cs typeface="Helvetica"/>
                <a:sym typeface="Helvetica"/>
              </a:rPr>
              <a:t>     LC Physics (mostly theory) sessions</a:t>
            </a:r>
          </a:p>
        </p:txBody>
      </p:sp>
      <p:sp>
        <p:nvSpPr>
          <p:cNvPr id="1880" name="Shape 1880"/>
          <p:cNvSpPr/>
          <p:nvPr/>
        </p:nvSpPr>
        <p:spPr>
          <a:xfrm>
            <a:off x="169081" y="3440999"/>
            <a:ext cx="4066190"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2700">
                <a:solidFill>
                  <a:srgbClr val="0433FF"/>
                </a:solidFill>
                <a:latin typeface="Helvetica"/>
                <a:ea typeface="Helvetica"/>
                <a:cs typeface="Helvetica"/>
                <a:sym typeface="Helvetica"/>
              </a:rPr>
              <a:t>April 22</a:t>
            </a:r>
            <a:r>
              <a:rPr sz="2700">
                <a:latin typeface="Helvetica"/>
                <a:ea typeface="Helvetica"/>
                <a:cs typeface="Helvetica"/>
                <a:sym typeface="Helvetica"/>
              </a:rPr>
              <a:t>: at Univ. of Tokyo</a:t>
            </a:r>
          </a:p>
          <a:p>
            <a:pPr lvl="0" algn="l">
              <a:defRPr sz="1800"/>
            </a:pPr>
            <a:r>
              <a:rPr sz="2700">
                <a:latin typeface="Helvetica"/>
                <a:ea typeface="Helvetica"/>
                <a:cs typeface="Helvetica"/>
                <a:sym typeface="Helvetica"/>
              </a:rPr>
              <a:t>     Scientific and Political</a:t>
            </a:r>
          </a:p>
          <a:p>
            <a:pPr lvl="0" algn="l">
              <a:defRPr sz="1800"/>
            </a:pPr>
            <a:r>
              <a:rPr sz="2700">
                <a:latin typeface="Helvetica"/>
                <a:ea typeface="Helvetica"/>
                <a:cs typeface="Helvetica"/>
                <a:sym typeface="Helvetica"/>
              </a:rPr>
              <a:t>     Plenary Sessions</a:t>
            </a:r>
          </a:p>
        </p:txBody>
      </p:sp>
      <p:sp>
        <p:nvSpPr>
          <p:cNvPr id="1881" name="Shape 1881"/>
          <p:cNvSpPr/>
          <p:nvPr/>
        </p:nvSpPr>
        <p:spPr>
          <a:xfrm>
            <a:off x="176786" y="4734685"/>
            <a:ext cx="5997167" cy="91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sz="2700">
                <a:solidFill>
                  <a:srgbClr val="0433FF"/>
                </a:solidFill>
                <a:latin typeface="Helvetica"/>
                <a:ea typeface="Helvetica"/>
                <a:cs typeface="Helvetica"/>
                <a:sym typeface="Helvetica"/>
              </a:rPr>
              <a:t>April 23</a:t>
            </a:r>
            <a:r>
              <a:rPr sz="2700">
                <a:latin typeface="Helvetica"/>
                <a:ea typeface="Helvetica"/>
                <a:cs typeface="Helvetica"/>
                <a:sym typeface="Helvetica"/>
              </a:rPr>
              <a:t>: at KEK</a:t>
            </a:r>
          </a:p>
          <a:p>
            <a:pPr lvl="0" algn="l">
              <a:defRPr sz="1800"/>
            </a:pPr>
            <a:r>
              <a:rPr sz="2700">
                <a:latin typeface="Helvetica"/>
                <a:ea typeface="Helvetica"/>
                <a:cs typeface="Helvetica"/>
                <a:sym typeface="Helvetica"/>
              </a:rPr>
              <a:t>     latest results on ILC capabilities</a:t>
            </a:r>
          </a:p>
        </p:txBody>
      </p:sp>
      <p:sp>
        <p:nvSpPr>
          <p:cNvPr id="1882" name="Shape 1882"/>
          <p:cNvSpPr/>
          <p:nvPr/>
        </p:nvSpPr>
        <p:spPr>
          <a:xfrm>
            <a:off x="113286" y="5695546"/>
            <a:ext cx="6346223"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a:latin typeface="Helvetica"/>
                <a:ea typeface="Helvetica"/>
                <a:cs typeface="Helvetica"/>
                <a:sym typeface="Helvetica"/>
              </a:rPr>
              <a:t>WS home:</a:t>
            </a:r>
          </a:p>
          <a:p>
            <a:pPr lvl="0" algn="l">
              <a:defRPr sz="1800"/>
            </a:pPr>
            <a:r>
              <a:rPr>
                <a:latin typeface="Helvetica"/>
                <a:ea typeface="Helvetica"/>
                <a:cs typeface="Helvetica"/>
                <a:sym typeface="Helvetica"/>
              </a:rPr>
              <a:t>   </a:t>
            </a:r>
            <a:r>
              <a:rPr u="sng">
                <a:latin typeface="Helvetica"/>
                <a:ea typeface="Helvetica"/>
                <a:cs typeface="Helvetica"/>
                <a:sym typeface="Helvetica"/>
                <a:hlinkClick r:id="rId2"/>
              </a:rPr>
              <a:t>http://www-conf.kek.jp/alcw2015</a:t>
            </a:r>
          </a:p>
        </p:txBody>
      </p:sp>
      <p:sp>
        <p:nvSpPr>
          <p:cNvPr id="1883" name="Shape 1883"/>
          <p:cNvSpPr/>
          <p:nvPr/>
        </p:nvSpPr>
        <p:spPr>
          <a:xfrm>
            <a:off x="169035" y="6402406"/>
            <a:ext cx="6346222"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a:latin typeface="Helvetica"/>
                <a:ea typeface="Helvetica"/>
                <a:cs typeface="Helvetica"/>
                <a:sym typeface="Helvetica"/>
              </a:rPr>
              <a:t>Registration:</a:t>
            </a:r>
          </a:p>
          <a:p>
            <a:pPr lvl="0" algn="l">
              <a:defRPr sz="1800"/>
            </a:pPr>
            <a:r>
              <a:rPr>
                <a:latin typeface="Helvetica"/>
                <a:ea typeface="Helvetica"/>
                <a:cs typeface="Helvetica"/>
                <a:sym typeface="Helvetica"/>
              </a:rPr>
              <a:t>   </a:t>
            </a:r>
            <a:r>
              <a:rPr u="sng">
                <a:latin typeface="Helvetica"/>
                <a:ea typeface="Helvetica"/>
                <a:cs typeface="Helvetica"/>
                <a:sym typeface="Helvetica"/>
                <a:hlinkClick r:id="rId3"/>
              </a:rPr>
              <a:t>http://www-conf.kek.jp/alcw2015/registration.html</a:t>
            </a:r>
            <a:endParaRPr>
              <a:latin typeface="Helvetica"/>
              <a:ea typeface="Helvetica"/>
              <a:cs typeface="Helvetica"/>
              <a:sym typeface="Helvetica"/>
            </a:endParaRPr>
          </a:p>
          <a:p>
            <a:pPr lvl="0" algn="l">
              <a:defRPr sz="1800"/>
            </a:pPr>
            <a:r>
              <a:rPr>
                <a:latin typeface="Helvetica"/>
                <a:ea typeface="Helvetica"/>
                <a:cs typeface="Helvetica"/>
                <a:sym typeface="Helvetica"/>
              </a:rPr>
              <a:t>   Early registration deadline: March 22</a:t>
            </a:r>
          </a:p>
        </p:txBody>
      </p:sp>
      <p:sp>
        <p:nvSpPr>
          <p:cNvPr id="1884" name="Shape 1884"/>
          <p:cNvSpPr/>
          <p:nvPr/>
        </p:nvSpPr>
        <p:spPr>
          <a:xfrm>
            <a:off x="113286" y="7388666"/>
            <a:ext cx="6346223"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a:latin typeface="Helvetica"/>
                <a:ea typeface="Helvetica"/>
                <a:cs typeface="Helvetica"/>
                <a:sym typeface="Helvetica"/>
              </a:rPr>
              <a:t>Tokyo Event:</a:t>
            </a:r>
          </a:p>
          <a:p>
            <a:pPr lvl="0" algn="l">
              <a:defRPr sz="1800"/>
            </a:pPr>
            <a:r>
              <a:rPr>
                <a:latin typeface="Helvetica"/>
                <a:ea typeface="Helvetica"/>
                <a:cs typeface="Helvetica"/>
                <a:sym typeface="Helvetica"/>
              </a:rPr>
              <a:t>   </a:t>
            </a:r>
            <a:r>
              <a:rPr u="sng">
                <a:latin typeface="Helvetica"/>
                <a:ea typeface="Helvetica"/>
                <a:cs typeface="Helvetica"/>
                <a:sym typeface="Helvetica"/>
                <a:hlinkClick r:id="rId4"/>
              </a:rPr>
              <a:t>http://aaa-sentan.org/tokyo_event2015/en/index.html</a:t>
            </a:r>
          </a:p>
        </p:txBody>
      </p:sp>
      <p:pic>
        <p:nvPicPr>
          <p:cNvPr id="1885" name="20150304_poster.pdf"/>
          <p:cNvPicPr/>
          <p:nvPr/>
        </p:nvPicPr>
        <p:blipFill>
          <a:blip r:embed="rId5">
            <a:extLst/>
          </a:blip>
          <a:stretch>
            <a:fillRect/>
          </a:stretch>
        </p:blipFill>
        <p:spPr>
          <a:xfrm>
            <a:off x="6351890" y="0"/>
            <a:ext cx="6892391" cy="9753601"/>
          </a:xfrm>
          <a:prstGeom prst="rect">
            <a:avLst/>
          </a:prstGeom>
          <a:ln w="12700">
            <a:miter lim="400000"/>
          </a:ln>
        </p:spPr>
      </p:pic>
      <p:sp>
        <p:nvSpPr>
          <p:cNvPr id="1886" name="Shape 1886"/>
          <p:cNvSpPr/>
          <p:nvPr/>
        </p:nvSpPr>
        <p:spPr>
          <a:xfrm>
            <a:off x="113286" y="8146326"/>
            <a:ext cx="6346223" cy="1498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a:latin typeface="Helvetica"/>
                <a:ea typeface="Helvetica"/>
                <a:cs typeface="Helvetica"/>
                <a:sym typeface="Helvetica"/>
              </a:rPr>
              <a:t>Please send your talk proposal by March 31 to physics session conveners: </a:t>
            </a:r>
          </a:p>
          <a:p>
            <a:pPr lvl="0" algn="l">
              <a:defRPr sz="1800"/>
            </a:pPr>
            <a:r>
              <a:rPr>
                <a:latin typeface="Helvetica"/>
                <a:ea typeface="Helvetica"/>
                <a:cs typeface="Helvetica"/>
                <a:sym typeface="Helvetica"/>
              </a:rPr>
              <a:t>   Keisuke Fujii:             </a:t>
            </a:r>
            <a:r>
              <a:rPr u="sng">
                <a:latin typeface="Helvetica"/>
                <a:ea typeface="Helvetica"/>
                <a:cs typeface="Helvetica"/>
                <a:sym typeface="Helvetica"/>
                <a:hlinkClick r:id="rId6"/>
              </a:rPr>
              <a:t>keisuke.fujii@kek.jp</a:t>
            </a:r>
            <a:endParaRPr>
              <a:latin typeface="Helvetica"/>
              <a:ea typeface="Helvetica"/>
              <a:cs typeface="Helvetica"/>
              <a:sym typeface="Helvetica"/>
            </a:endParaRPr>
          </a:p>
          <a:p>
            <a:pPr lvl="0" algn="l">
              <a:defRPr sz="1800"/>
            </a:pPr>
            <a:r>
              <a:rPr>
                <a:latin typeface="Helvetica"/>
                <a:ea typeface="Helvetica"/>
                <a:cs typeface="Helvetica"/>
                <a:sym typeface="Helvetica"/>
              </a:rPr>
              <a:t>   Christophe Grojean:  </a:t>
            </a:r>
            <a:r>
              <a:rPr u="sng">
                <a:latin typeface="Helvetica"/>
                <a:ea typeface="Helvetica"/>
                <a:cs typeface="Helvetica"/>
                <a:sym typeface="Helvetica"/>
                <a:hlinkClick r:id="rId7"/>
              </a:rPr>
              <a:t>christophe.Grojean@cern.ch</a:t>
            </a:r>
            <a:endParaRPr>
              <a:latin typeface="Helvetica"/>
              <a:ea typeface="Helvetica"/>
              <a:cs typeface="Helvetica"/>
              <a:sym typeface="Helvetica"/>
            </a:endParaRPr>
          </a:p>
          <a:p>
            <a:pPr lvl="0" algn="l">
              <a:defRPr sz="1800"/>
            </a:pPr>
            <a:r>
              <a:rPr>
                <a:latin typeface="Helvetica"/>
                <a:ea typeface="Helvetica"/>
                <a:cs typeface="Helvetica"/>
                <a:sym typeface="Helvetica"/>
              </a:rPr>
              <a:t>   Michael Peskin:         </a:t>
            </a:r>
            <a:r>
              <a:rPr u="sng">
                <a:latin typeface="Helvetica"/>
                <a:ea typeface="Helvetica"/>
                <a:cs typeface="Helvetica"/>
                <a:sym typeface="Helvetica"/>
                <a:hlinkClick r:id="rId8"/>
              </a:rPr>
              <a:t>mailto:mpeskin@slac.stanford.edu</a:t>
            </a:r>
          </a:p>
        </p:txBody>
      </p:sp>
    </p:spTree>
  </p:cSld>
  <p:clrMapOvr>
    <a:masterClrMapping/>
  </p:clrMapOvr>
  <p:transition xmlns:p14="http://schemas.microsoft.com/office/powerpoint/2010/mai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8" name="Shape 1888"/>
          <p:cNvSpPr>
            <a:spLocks noGrp="1"/>
          </p:cNvSpPr>
          <p:nvPr>
            <p:ph type="title"/>
          </p:nvPr>
        </p:nvSpPr>
        <p:spPr>
          <a:xfrm>
            <a:off x="975359" y="1984585"/>
            <a:ext cx="11054082" cy="2350349"/>
          </a:xfrm>
          <a:prstGeom prst="rect">
            <a:avLst/>
          </a:prstGeom>
        </p:spPr>
        <p:txBody>
          <a:bodyPr/>
          <a:lstStyle/>
          <a:p>
            <a:pPr lvl="0">
              <a:defRPr sz="1800" b="0">
                <a:solidFill>
                  <a:srgbClr val="000000"/>
                </a:solidFill>
              </a:defRPr>
            </a:pPr>
            <a:r>
              <a:rPr sz="4400" b="1">
                <a:solidFill>
                  <a:srgbClr val="000090"/>
                </a:solidFill>
              </a:rPr>
              <a:t>Additional Slides</a:t>
            </a:r>
          </a:p>
        </p:txBody>
      </p:sp>
      <p:sp>
        <p:nvSpPr>
          <p:cNvPr id="1889" name="Shape 188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lnSpcReduction="10000"/>
          </a:bodyPr>
          <a:lstStyle/>
          <a:p>
            <a:pPr lvl="0">
              <a:defRPr sz="1800" b="0"/>
            </a:pPr>
            <a:fld id="{86CB4B4D-7CA3-9044-876B-883B54F8677D}" type="slidenum">
              <a:rPr sz="2200" b="1"/>
              <a:t>81</a:t>
            </a:fld>
            <a:endParaRPr sz="2200" b="1"/>
          </a:p>
        </p:txBody>
      </p:sp>
    </p:spTree>
  </p:cSld>
  <p:clrMapOvr>
    <a:masterClrMapping/>
  </p:clrMapOvr>
  <p:transition xmlns:p14="http://schemas.microsoft.com/office/powerpoint/2010/main" spd="med"/>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91" name="Shape 1891"/>
          <p:cNvSpPr>
            <a:spLocks noGrp="1"/>
          </p:cNvSpPr>
          <p:nvPr>
            <p:ph type="title"/>
          </p:nvPr>
        </p:nvSpPr>
        <p:spPr>
          <a:xfrm>
            <a:off x="1269999" y="917440"/>
            <a:ext cx="10464801" cy="7918720"/>
          </a:xfrm>
          <a:prstGeom prst="rect">
            <a:avLst/>
          </a:prstGeom>
        </p:spPr>
        <p:txBody>
          <a:bodyPr/>
          <a:lstStyle/>
          <a:p>
            <a:pPr lvl="0" defTabSz="830862">
              <a:defRPr sz="1800" b="0"/>
            </a:pPr>
            <a:r>
              <a:rPr sz="7800" b="1"/>
              <a:t>Physics and</a:t>
            </a:r>
          </a:p>
          <a:p>
            <a:pPr lvl="0" defTabSz="830862">
              <a:defRPr sz="1800" b="0"/>
            </a:pPr>
            <a:r>
              <a:rPr sz="7800" b="1"/>
              <a:t>Experiments</a:t>
            </a:r>
          </a:p>
        </p:txBody>
      </p:sp>
      <p:sp>
        <p:nvSpPr>
          <p:cNvPr id="1892" name="Shape 1892"/>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t>82</a:t>
            </a:fld>
            <a:endParaRPr sz="1600"/>
          </a:p>
        </p:txBody>
      </p:sp>
    </p:spTree>
  </p:cSld>
  <p:clrMapOvr>
    <a:masterClrMapping/>
  </p:clrMapOvr>
  <p:transition xmlns:p14="http://schemas.microsoft.com/office/powerpoint/2010/main" spd="med"/>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94" name="image85.png"/>
          <p:cNvPicPr/>
          <p:nvPr/>
        </p:nvPicPr>
        <p:blipFill>
          <a:blip r:embed="rId2">
            <a:extLst/>
          </a:blip>
          <a:stretch>
            <a:fillRect/>
          </a:stretch>
        </p:blipFill>
        <p:spPr>
          <a:xfrm>
            <a:off x="150752" y="903638"/>
            <a:ext cx="5809792" cy="8090342"/>
          </a:xfrm>
          <a:prstGeom prst="rect">
            <a:avLst/>
          </a:prstGeom>
          <a:ln w="12700">
            <a:miter lim="400000"/>
          </a:ln>
        </p:spPr>
      </p:pic>
      <p:sp>
        <p:nvSpPr>
          <p:cNvPr id="1895" name="Shape 1895"/>
          <p:cNvSpPr/>
          <p:nvPr/>
        </p:nvSpPr>
        <p:spPr>
          <a:xfrm>
            <a:off x="3825647" y="1336717"/>
            <a:ext cx="908370" cy="823984"/>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1300480">
              <a:defRPr sz="4400" b="1" baseline="-19818">
                <a:solidFill>
                  <a:srgbClr val="0000FF"/>
                </a:solidFill>
                <a:latin typeface="Arial"/>
                <a:ea typeface="Arial"/>
                <a:cs typeface="Arial"/>
                <a:sym typeface="Arial"/>
              </a:defRPr>
            </a:lvl1pPr>
          </a:lstStyle>
          <a:p>
            <a:pPr lvl="0">
              <a:defRPr sz="1800" b="0" baseline="0">
                <a:solidFill>
                  <a:srgbClr val="000000"/>
                </a:solidFill>
              </a:defRPr>
            </a:pPr>
            <a:r>
              <a:rPr sz="4400" b="1" baseline="-19818">
                <a:solidFill>
                  <a:srgbClr val="0000FF"/>
                </a:solidFill>
              </a:rPr>
              <a:t>LHC</a:t>
            </a:r>
          </a:p>
        </p:txBody>
      </p:sp>
      <p:sp>
        <p:nvSpPr>
          <p:cNvPr id="1896" name="Shape 1896"/>
          <p:cNvSpPr/>
          <p:nvPr/>
        </p:nvSpPr>
        <p:spPr>
          <a:xfrm flipH="1">
            <a:off x="4318177" y="3043911"/>
            <a:ext cx="1" cy="3015950"/>
          </a:xfrm>
          <a:prstGeom prst="line">
            <a:avLst/>
          </a:prstGeom>
          <a:ln w="101600">
            <a:solidFill>
              <a:srgbClr val="0000FF"/>
            </a:solidFill>
            <a:round/>
            <a:headEnd type="triangle"/>
            <a:tailEnd type="triangle"/>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897" name="Shape 1897"/>
          <p:cNvSpPr/>
          <p:nvPr/>
        </p:nvSpPr>
        <p:spPr>
          <a:xfrm>
            <a:off x="2343462" y="1437875"/>
            <a:ext cx="1337087" cy="669135"/>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1300480">
              <a:defRPr sz="3400" b="1" baseline="-19411">
                <a:solidFill>
                  <a:srgbClr val="0000FF"/>
                </a:solidFill>
                <a:latin typeface="Arial"/>
                <a:ea typeface="Arial"/>
                <a:cs typeface="Arial"/>
                <a:sym typeface="Arial"/>
              </a:defRPr>
            </a:lvl1pPr>
          </a:lstStyle>
          <a:p>
            <a:pPr lvl="0">
              <a:defRPr sz="1800" b="0" baseline="0">
                <a:solidFill>
                  <a:srgbClr val="000000"/>
                </a:solidFill>
              </a:defRPr>
            </a:pPr>
            <a:r>
              <a:rPr sz="3400" b="1" baseline="-19411">
                <a:solidFill>
                  <a:srgbClr val="0000FF"/>
                </a:solidFill>
              </a:rPr>
              <a:t>Tevatron</a:t>
            </a:r>
          </a:p>
        </p:txBody>
      </p:sp>
      <p:sp>
        <p:nvSpPr>
          <p:cNvPr id="1898" name="Shape 1898"/>
          <p:cNvSpPr/>
          <p:nvPr/>
        </p:nvSpPr>
        <p:spPr>
          <a:xfrm flipH="1">
            <a:off x="3143362" y="3333535"/>
            <a:ext cx="1" cy="3432394"/>
          </a:xfrm>
          <a:prstGeom prst="line">
            <a:avLst/>
          </a:prstGeom>
          <a:ln w="101600">
            <a:solidFill>
              <a:srgbClr val="0000FF"/>
            </a:solidFill>
            <a:round/>
            <a:headEnd type="triangle"/>
            <a:tailEnd type="triangle"/>
          </a:ln>
        </p:spPr>
        <p:txBody>
          <a:bodyPr lIns="65023" tIns="65023" rIns="65023" bIns="65023"/>
          <a:lstStyle/>
          <a:p>
            <a:pPr lvl="0" algn="l" defTabSz="457200">
              <a:defRPr sz="1600">
                <a:latin typeface="Helvetica"/>
                <a:ea typeface="Helvetica"/>
                <a:cs typeface="Helvetica"/>
                <a:sym typeface="Helvetica"/>
              </a:defRPr>
            </a:pPr>
            <a:endParaRPr/>
          </a:p>
        </p:txBody>
      </p:sp>
      <p:sp>
        <p:nvSpPr>
          <p:cNvPr id="1899" name="Shape 1899"/>
          <p:cNvSpPr>
            <a:spLocks noGrp="1"/>
          </p:cNvSpPr>
          <p:nvPr>
            <p:ph type="title"/>
          </p:nvPr>
        </p:nvSpPr>
        <p:spPr>
          <a:xfrm>
            <a:off x="-1" y="1"/>
            <a:ext cx="13004801" cy="800907"/>
          </a:xfrm>
          <a:prstGeom prst="rect">
            <a:avLst/>
          </a:prstGeom>
        </p:spPr>
        <p:txBody>
          <a:bodyPr>
            <a:normAutofit fontScale="90000"/>
          </a:bodyPr>
          <a:lstStyle>
            <a:lvl1pPr defTabSz="443484">
              <a:defRPr sz="4656"/>
            </a:lvl1pPr>
          </a:lstStyle>
          <a:p>
            <a:pPr lvl="0">
              <a:defRPr sz="1800" b="0">
                <a:solidFill>
                  <a:srgbClr val="000000"/>
                </a:solidFill>
              </a:defRPr>
            </a:pPr>
            <a:r>
              <a:rPr sz="4656" b="1">
                <a:solidFill>
                  <a:srgbClr val="000090"/>
                </a:solidFill>
              </a:rPr>
              <a:t>Cross Sections</a:t>
            </a:r>
          </a:p>
        </p:txBody>
      </p:sp>
      <p:grpSp>
        <p:nvGrpSpPr>
          <p:cNvPr id="1905" name="Group 1905"/>
          <p:cNvGrpSpPr/>
          <p:nvPr/>
        </p:nvGrpSpPr>
        <p:grpSpPr>
          <a:xfrm>
            <a:off x="5906391" y="4325941"/>
            <a:ext cx="6698785" cy="4667842"/>
            <a:chOff x="-2696" y="14171"/>
            <a:chExt cx="6698783" cy="4667840"/>
          </a:xfrm>
        </p:grpSpPr>
        <p:pic>
          <p:nvPicPr>
            <p:cNvPr id="1900" name="image86.png" descr="lecture-part1_04.tif                                           00028477Macintosh HD                   B7454CB6:"/>
            <p:cNvPicPr/>
            <p:nvPr/>
          </p:nvPicPr>
          <p:blipFill>
            <a:blip r:embed="rId3">
              <a:extLst/>
            </a:blip>
            <a:stretch>
              <a:fillRect/>
            </a:stretch>
          </p:blipFill>
          <p:spPr>
            <a:xfrm>
              <a:off x="2486" y="50875"/>
              <a:ext cx="6693601" cy="4631138"/>
            </a:xfrm>
            <a:prstGeom prst="rect">
              <a:avLst/>
            </a:prstGeom>
            <a:ln w="12700" cap="flat">
              <a:noFill/>
              <a:miter lim="400000"/>
            </a:ln>
            <a:effectLst/>
          </p:spPr>
        </p:pic>
        <p:sp>
          <p:nvSpPr>
            <p:cNvPr id="1901" name="Shape 1901"/>
            <p:cNvSpPr/>
            <p:nvPr/>
          </p:nvSpPr>
          <p:spPr>
            <a:xfrm>
              <a:off x="4516270" y="226895"/>
              <a:ext cx="833716" cy="272206"/>
            </a:xfrm>
            <a:prstGeom prst="rect">
              <a:avLst/>
            </a:prstGeom>
            <a:solidFill>
              <a:srgbClr val="FFFFFF"/>
            </a:solidFill>
            <a:ln w="12700" cap="flat">
              <a:noFill/>
              <a:miter lim="400000"/>
            </a:ln>
            <a:effectLst/>
          </p:spPr>
          <p:txBody>
            <a:bodyPr wrap="square" lIns="65023" tIns="65023" rIns="65023" bIns="65023" numCol="1" anchor="ctr">
              <a:noAutofit/>
            </a:bodyPr>
            <a:lstStyle/>
            <a:p>
              <a:pPr lvl="0" algn="l" defTabSz="1300480">
                <a:defRPr sz="2400">
                  <a:latin typeface="Arial"/>
                  <a:ea typeface="Arial"/>
                  <a:cs typeface="Arial"/>
                  <a:sym typeface="Arial"/>
                </a:defRPr>
              </a:pPr>
              <a:endParaRPr/>
            </a:p>
          </p:txBody>
        </p:sp>
        <p:sp>
          <p:nvSpPr>
            <p:cNvPr id="1902" name="Shape 1902"/>
            <p:cNvSpPr/>
            <p:nvPr/>
          </p:nvSpPr>
          <p:spPr>
            <a:xfrm rot="16200000">
              <a:off x="-183102" y="194576"/>
              <a:ext cx="811918" cy="451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sz="2200">
                  <a:latin typeface="Arial"/>
                  <a:ea typeface="Arial"/>
                  <a:cs typeface="Arial"/>
                  <a:sym typeface="Arial"/>
                </a:defRPr>
              </a:lvl1pPr>
            </a:lstStyle>
            <a:p>
              <a:pPr lvl="0">
                <a:defRPr sz="1800"/>
              </a:pPr>
              <a:r>
                <a:rPr sz="2200"/>
                <a:t>σ (fb)</a:t>
              </a:r>
            </a:p>
          </p:txBody>
        </p:sp>
        <p:sp>
          <p:nvSpPr>
            <p:cNvPr id="1903" name="Shape 1903"/>
            <p:cNvSpPr/>
            <p:nvPr/>
          </p:nvSpPr>
          <p:spPr>
            <a:xfrm>
              <a:off x="1798012" y="1797925"/>
              <a:ext cx="1" cy="711678"/>
            </a:xfrm>
            <a:prstGeom prst="line">
              <a:avLst/>
            </a:prstGeom>
            <a:noFill/>
            <a:ln w="76200" cap="flat">
              <a:solidFill>
                <a:srgbClr val="FF0000"/>
              </a:solidFill>
              <a:prstDash val="solid"/>
              <a:round/>
              <a:headEnd type="triangle" w="med" len="med"/>
              <a:tailEnd type="triangle" w="med" len="me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904" name="Shape 1904"/>
            <p:cNvSpPr/>
            <p:nvPr/>
          </p:nvSpPr>
          <p:spPr>
            <a:xfrm>
              <a:off x="856027" y="2394757"/>
              <a:ext cx="2561563" cy="12844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50800" cap="flat">
              <a:solidFill>
                <a:srgbClr val="FF0000"/>
              </a:solidFill>
              <a:prstDash val="solid"/>
              <a:bevel/>
            </a:ln>
            <a:effectLst/>
          </p:spPr>
          <p:txBody>
            <a:bodyPr wrap="square" lIns="65023" tIns="65023" rIns="65023" bIns="65023" numCol="1" anchor="ctr">
              <a:noAutofit/>
            </a:bodyPr>
            <a:lstStyle/>
            <a:p>
              <a:pPr lvl="0" defTabSz="457200">
                <a:defRPr sz="2400">
                  <a:solidFill>
                    <a:srgbClr val="FFFFFF"/>
                  </a:solidFill>
                  <a:latin typeface="Calibri"/>
                  <a:ea typeface="Calibri"/>
                  <a:cs typeface="Calibri"/>
                  <a:sym typeface="Calibri"/>
                </a:defRPr>
              </a:pPr>
              <a:endParaRPr/>
            </a:p>
          </p:txBody>
        </p:sp>
      </p:grpSp>
      <p:sp>
        <p:nvSpPr>
          <p:cNvPr id="1906" name="Shape 1906"/>
          <p:cNvSpPr/>
          <p:nvPr/>
        </p:nvSpPr>
        <p:spPr>
          <a:xfrm>
            <a:off x="8316828" y="8869884"/>
            <a:ext cx="1258576"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200">
                <a:latin typeface="Arial"/>
                <a:ea typeface="Arial"/>
                <a:cs typeface="Arial"/>
                <a:sym typeface="Arial"/>
              </a:defRPr>
            </a:lvl1pPr>
          </a:lstStyle>
          <a:p>
            <a:pPr lvl="0">
              <a:defRPr sz="1800"/>
            </a:pPr>
            <a:r>
              <a:rPr sz="2200"/>
              <a:t>√s (GeV)</a:t>
            </a:r>
          </a:p>
        </p:txBody>
      </p:sp>
      <p:grpSp>
        <p:nvGrpSpPr>
          <p:cNvPr id="1915" name="Group 1915"/>
          <p:cNvGrpSpPr/>
          <p:nvPr/>
        </p:nvGrpSpPr>
        <p:grpSpPr>
          <a:xfrm>
            <a:off x="6802689" y="3934920"/>
            <a:ext cx="5465655" cy="2462674"/>
            <a:chOff x="0" y="0"/>
            <a:chExt cx="5465654" cy="2462672"/>
          </a:xfrm>
        </p:grpSpPr>
        <p:sp>
          <p:nvSpPr>
            <p:cNvPr id="1907" name="Shape 1907"/>
            <p:cNvSpPr/>
            <p:nvPr/>
          </p:nvSpPr>
          <p:spPr>
            <a:xfrm>
              <a:off x="749582" y="1106894"/>
              <a:ext cx="1402076" cy="1"/>
            </a:xfrm>
            <a:prstGeom prst="line">
              <a:avLst/>
            </a:prstGeom>
            <a:noFill/>
            <a:ln w="50800" cap="flat">
              <a:solidFill>
                <a:srgbClr val="FF0000"/>
              </a:solidFill>
              <a:prstDash val="solid"/>
              <a:round/>
              <a:headEnd type="triangle" w="med" len="med"/>
              <a:tailEnd type="triangle" w="med" len="me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908" name="Shape 1908"/>
            <p:cNvSpPr/>
            <p:nvPr/>
          </p:nvSpPr>
          <p:spPr>
            <a:xfrm>
              <a:off x="2184496" y="1106894"/>
              <a:ext cx="2350348" cy="1"/>
            </a:xfrm>
            <a:prstGeom prst="line">
              <a:avLst/>
            </a:prstGeom>
            <a:noFill/>
            <a:ln w="50800" cap="flat">
              <a:solidFill>
                <a:srgbClr val="FF0000"/>
              </a:solidFill>
              <a:prstDash val="sysDash"/>
              <a:round/>
              <a:tailEnd type="triangle" w="med" len="me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909" name="Shape 1909"/>
            <p:cNvSpPr/>
            <p:nvPr/>
          </p:nvSpPr>
          <p:spPr>
            <a:xfrm>
              <a:off x="3417141" y="632549"/>
              <a:ext cx="867443" cy="451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sz="2200" b="1">
                  <a:solidFill>
                    <a:srgbClr val="FF0000"/>
                  </a:solidFill>
                  <a:latin typeface="Arial"/>
                  <a:ea typeface="Arial"/>
                  <a:cs typeface="Arial"/>
                  <a:sym typeface="Arial"/>
                </a:defRPr>
              </a:lvl1pPr>
            </a:lstStyle>
            <a:p>
              <a:pPr lvl="0">
                <a:defRPr sz="1800" b="0">
                  <a:solidFill>
                    <a:srgbClr val="000000"/>
                  </a:solidFill>
                </a:defRPr>
              </a:pPr>
              <a:r>
                <a:rPr sz="2200" b="1">
                  <a:solidFill>
                    <a:srgbClr val="FF0000"/>
                  </a:solidFill>
                </a:rPr>
                <a:t>1 TeV</a:t>
              </a:r>
            </a:p>
          </p:txBody>
        </p:sp>
        <p:sp>
          <p:nvSpPr>
            <p:cNvPr id="1910" name="Shape 1910"/>
            <p:cNvSpPr/>
            <p:nvPr/>
          </p:nvSpPr>
          <p:spPr>
            <a:xfrm>
              <a:off x="73677" y="687179"/>
              <a:ext cx="686133" cy="451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sz="2200" b="1">
                  <a:solidFill>
                    <a:srgbClr val="008000"/>
                  </a:solidFill>
                  <a:latin typeface="Arial"/>
                  <a:ea typeface="Arial"/>
                  <a:cs typeface="Arial"/>
                  <a:sym typeface="Arial"/>
                </a:defRPr>
              </a:lvl1pPr>
            </a:lstStyle>
            <a:p>
              <a:pPr lvl="0">
                <a:defRPr sz="1800" b="0">
                  <a:solidFill>
                    <a:srgbClr val="000000"/>
                  </a:solidFill>
                </a:defRPr>
              </a:pPr>
              <a:r>
                <a:rPr sz="2200" b="1">
                  <a:solidFill>
                    <a:srgbClr val="008000"/>
                  </a:solidFill>
                </a:rPr>
                <a:t>LEP</a:t>
              </a:r>
            </a:p>
          </p:txBody>
        </p:sp>
        <p:sp>
          <p:nvSpPr>
            <p:cNvPr id="1911" name="Shape 1911"/>
            <p:cNvSpPr/>
            <p:nvPr/>
          </p:nvSpPr>
          <p:spPr>
            <a:xfrm>
              <a:off x="0" y="646687"/>
              <a:ext cx="749583" cy="1"/>
            </a:xfrm>
            <a:prstGeom prst="line">
              <a:avLst/>
            </a:prstGeom>
            <a:noFill/>
            <a:ln w="50800" cap="flat">
              <a:solidFill>
                <a:srgbClr val="008000"/>
              </a:solidFill>
              <a:prstDash val="solid"/>
              <a:round/>
              <a:headEnd type="triangle" w="med" len="med"/>
              <a:tailEnd type="triangle" w="med" len="me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1912" name="Shape 1912"/>
            <p:cNvSpPr/>
            <p:nvPr/>
          </p:nvSpPr>
          <p:spPr>
            <a:xfrm>
              <a:off x="714872" y="0"/>
              <a:ext cx="2705462" cy="451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p>
              <a:pPr lvl="0" algn="l" defTabSz="457200">
                <a:defRPr sz="1800"/>
              </a:pPr>
              <a:r>
                <a:rPr sz="2200" b="1">
                  <a:latin typeface="Arial"/>
                  <a:ea typeface="Arial"/>
                  <a:cs typeface="Arial"/>
                  <a:sym typeface="Arial"/>
                </a:rPr>
                <a:t>e</a:t>
              </a:r>
              <a:r>
                <a:rPr sz="2200" b="1" baseline="30545">
                  <a:latin typeface="Arial"/>
                  <a:ea typeface="Arial"/>
                  <a:cs typeface="Arial"/>
                  <a:sym typeface="Arial"/>
                </a:rPr>
                <a:t>+</a:t>
              </a:r>
              <a:r>
                <a:rPr sz="2200" b="1">
                  <a:latin typeface="Arial"/>
                  <a:ea typeface="Arial"/>
                  <a:cs typeface="Arial"/>
                  <a:sym typeface="Arial"/>
                </a:rPr>
                <a:t>e</a:t>
              </a:r>
              <a:r>
                <a:rPr sz="2200" b="1" baseline="30545">
                  <a:latin typeface="Arial"/>
                  <a:ea typeface="Arial"/>
                  <a:cs typeface="Arial"/>
                  <a:sym typeface="Arial"/>
                </a:rPr>
                <a:t>−</a:t>
              </a:r>
              <a:r>
                <a:rPr sz="2200" b="1">
                  <a:latin typeface="Arial"/>
                  <a:ea typeface="Arial"/>
                  <a:cs typeface="Arial"/>
                  <a:sym typeface="Arial"/>
                </a:rPr>
                <a:t> cross sections</a:t>
              </a:r>
            </a:p>
          </p:txBody>
        </p:sp>
        <p:sp>
          <p:nvSpPr>
            <p:cNvPr id="1913" name="Shape 1913"/>
            <p:cNvSpPr/>
            <p:nvPr/>
          </p:nvSpPr>
          <p:spPr>
            <a:xfrm>
              <a:off x="1068956" y="578321"/>
              <a:ext cx="756479" cy="5493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sz="3000" b="1">
                  <a:solidFill>
                    <a:srgbClr val="FF0000"/>
                  </a:solidFill>
                  <a:latin typeface="Arial"/>
                  <a:ea typeface="Arial"/>
                  <a:cs typeface="Arial"/>
                  <a:sym typeface="Arial"/>
                </a:defRPr>
              </a:lvl1pPr>
            </a:lstStyle>
            <a:p>
              <a:pPr lvl="0">
                <a:defRPr sz="1800" b="0">
                  <a:solidFill>
                    <a:srgbClr val="000000"/>
                  </a:solidFill>
                </a:defRPr>
              </a:pPr>
              <a:r>
                <a:rPr sz="3000" b="1">
                  <a:solidFill>
                    <a:srgbClr val="FF0000"/>
                  </a:solidFill>
                </a:rPr>
                <a:t>ILC</a:t>
              </a:r>
            </a:p>
          </p:txBody>
        </p:sp>
        <p:sp>
          <p:nvSpPr>
            <p:cNvPr id="1914" name="Shape 1914"/>
            <p:cNvSpPr/>
            <p:nvPr/>
          </p:nvSpPr>
          <p:spPr>
            <a:xfrm rot="16200000">
              <a:off x="4104190" y="1101208"/>
              <a:ext cx="2066960" cy="6559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p>
              <a:pPr lvl="0" defTabSz="1300480">
                <a:defRPr sz="1800"/>
              </a:pPr>
              <a:r>
                <a:rPr>
                  <a:latin typeface="Arial"/>
                  <a:ea typeface="Arial"/>
                  <a:cs typeface="Arial"/>
                  <a:sym typeface="Arial"/>
                </a:rPr>
                <a:t>Number of events</a:t>
              </a:r>
              <a:endParaRPr sz="3400">
                <a:latin typeface="Arial"/>
                <a:ea typeface="Arial"/>
                <a:cs typeface="Arial"/>
                <a:sym typeface="Arial"/>
              </a:endParaRPr>
            </a:p>
            <a:p>
              <a:pPr lvl="0" defTabSz="1300480">
                <a:defRPr sz="1800"/>
              </a:pPr>
              <a:r>
                <a:rPr>
                  <a:latin typeface="Arial"/>
                  <a:ea typeface="Arial"/>
                  <a:cs typeface="Arial"/>
                  <a:sym typeface="Arial"/>
                </a:rPr>
                <a:t>for L=500 fb</a:t>
              </a:r>
              <a:r>
                <a:rPr baseline="30444">
                  <a:latin typeface="Arial"/>
                  <a:ea typeface="Arial"/>
                  <a:cs typeface="Arial"/>
                  <a:sym typeface="Arial"/>
                </a:rPr>
                <a:t>-1</a:t>
              </a:r>
            </a:p>
          </p:txBody>
        </p:sp>
      </p:grpSp>
      <p:pic>
        <p:nvPicPr>
          <p:cNvPr id="1916" name="image87.png" descr="latex-image-1.pdf"/>
          <p:cNvPicPr/>
          <p:nvPr/>
        </p:nvPicPr>
        <p:blipFill>
          <a:blip r:embed="rId4">
            <a:extLst/>
          </a:blip>
          <a:stretch>
            <a:fillRect/>
          </a:stretch>
        </p:blipFill>
        <p:spPr>
          <a:xfrm>
            <a:off x="7309897" y="1850985"/>
            <a:ext cx="3288898" cy="1729507"/>
          </a:xfrm>
          <a:prstGeom prst="rect">
            <a:avLst/>
          </a:prstGeom>
          <a:ln w="12700">
            <a:miter lim="400000"/>
          </a:ln>
        </p:spPr>
      </p:pic>
      <p:sp>
        <p:nvSpPr>
          <p:cNvPr id="1917" name="Shape 1917"/>
          <p:cNvSpPr/>
          <p:nvPr/>
        </p:nvSpPr>
        <p:spPr>
          <a:xfrm>
            <a:off x="7047238" y="1184934"/>
            <a:ext cx="1373557"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latin typeface="Arial"/>
                <a:ea typeface="Arial"/>
                <a:cs typeface="Arial"/>
                <a:sym typeface="Arial"/>
              </a:defRPr>
            </a:lvl1pPr>
          </a:lstStyle>
          <a:p>
            <a:pPr lvl="0">
              <a:defRPr sz="1800"/>
            </a:pPr>
            <a:r>
              <a:rPr sz="2400"/>
              <a:t>Typically,</a:t>
            </a:r>
          </a:p>
        </p:txBody>
      </p:sp>
      <p:sp>
        <p:nvSpPr>
          <p:cNvPr id="1918" name="Shape 1918"/>
          <p:cNvSpPr/>
          <p:nvPr/>
        </p:nvSpPr>
        <p:spPr>
          <a:xfrm>
            <a:off x="6765118" y="1068027"/>
            <a:ext cx="4356891" cy="2685774"/>
          </a:xfrm>
          <a:prstGeom prst="rect">
            <a:avLst/>
          </a:prstGeom>
          <a:ln w="12700">
            <a:solidFill/>
          </a:ln>
        </p:spPr>
        <p:txBody>
          <a:bodyPr lIns="65023" tIns="65023" rIns="65023" bIns="65023" anchor="ctr"/>
          <a:lstStyle/>
          <a:p>
            <a:pPr lvl="0" defTabSz="457200">
              <a:defRPr sz="2400">
                <a:solidFill>
                  <a:srgbClr val="FFFFFF"/>
                </a:solidFill>
                <a:latin typeface="Calibri"/>
                <a:ea typeface="Calibri"/>
                <a:cs typeface="Calibri"/>
                <a:sym typeface="Calibri"/>
              </a:defRPr>
            </a:pPr>
            <a:endParaRPr/>
          </a:p>
        </p:txBody>
      </p:sp>
      <p:sp>
        <p:nvSpPr>
          <p:cNvPr id="1919" name="Shape 1919"/>
          <p:cNvSpPr>
            <a:spLocks noGrp="1"/>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fld id="{86CB4B4D-7CA3-9044-876B-883B54F8677D}" type="slidenum">
              <a:t>83</a:t>
            </a:fld>
            <a:endParaRPr/>
          </a:p>
        </p:txBody>
      </p:sp>
    </p:spTree>
  </p:cSld>
  <p:clrMapOvr>
    <a:masterClrMapping/>
  </p:clrMapOvr>
  <p:transition xmlns:p14="http://schemas.microsoft.com/office/powerpoint/2010/main" spd="med"/>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21" name="pasted-image.pdf"/>
          <p:cNvPicPr/>
          <p:nvPr/>
        </p:nvPicPr>
        <p:blipFill>
          <a:blip r:embed="rId2">
            <a:extLst/>
          </a:blip>
          <a:stretch>
            <a:fillRect/>
          </a:stretch>
        </p:blipFill>
        <p:spPr>
          <a:xfrm>
            <a:off x="135466" y="1264355"/>
            <a:ext cx="12733868" cy="6213405"/>
          </a:xfrm>
          <a:prstGeom prst="rect">
            <a:avLst/>
          </a:prstGeom>
          <a:ln w="12700">
            <a:miter lim="400000"/>
          </a:ln>
        </p:spPr>
      </p:pic>
      <p:sp>
        <p:nvSpPr>
          <p:cNvPr id="1922" name="Shape 1922"/>
          <p:cNvSpPr>
            <a:spLocks noGrp="1"/>
          </p:cNvSpPr>
          <p:nvPr>
            <p:ph type="title"/>
          </p:nvPr>
        </p:nvSpPr>
        <p:spPr>
          <a:xfrm>
            <a:off x="-1" y="1"/>
            <a:ext cx="13004801" cy="800907"/>
          </a:xfrm>
          <a:prstGeom prst="rect">
            <a:avLst/>
          </a:prstGeom>
        </p:spPr>
        <p:txBody>
          <a:bodyPr/>
          <a:lstStyle>
            <a:lvl1pPr>
              <a:defRPr sz="4400"/>
            </a:lvl1pPr>
          </a:lstStyle>
          <a:p>
            <a:pPr lvl="0">
              <a:defRPr sz="1800" b="0">
                <a:solidFill>
                  <a:srgbClr val="000000"/>
                </a:solidFill>
              </a:defRPr>
            </a:pPr>
            <a:r>
              <a:rPr sz="4400" b="1">
                <a:solidFill>
                  <a:srgbClr val="000090"/>
                </a:solidFill>
              </a:rPr>
              <a:t>Higgs Hadronic Decays: Flavor Tagging</a:t>
            </a:r>
          </a:p>
        </p:txBody>
      </p:sp>
      <p:sp>
        <p:nvSpPr>
          <p:cNvPr id="1923" name="Shape 1923"/>
          <p:cNvSpPr/>
          <p:nvPr/>
        </p:nvSpPr>
        <p:spPr>
          <a:xfrm>
            <a:off x="2935202" y="2474181"/>
            <a:ext cx="1006584" cy="3892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1800" b="1">
                <a:solidFill>
                  <a:srgbClr val="FF0000"/>
                </a:solidFill>
                <a:latin typeface="Arial"/>
                <a:ea typeface="Arial"/>
                <a:cs typeface="Arial"/>
                <a:sym typeface="Arial"/>
              </a:defRPr>
            </a:lvl1pPr>
          </a:lstStyle>
          <a:p>
            <a:pPr lvl="0">
              <a:defRPr b="0">
                <a:solidFill>
                  <a:srgbClr val="000000"/>
                </a:solidFill>
              </a:defRPr>
            </a:pPr>
            <a:r>
              <a:rPr b="1">
                <a:solidFill>
                  <a:srgbClr val="FF0000"/>
                </a:solidFill>
              </a:rPr>
              <a:t>c mis-id</a:t>
            </a:r>
          </a:p>
        </p:txBody>
      </p:sp>
      <p:sp>
        <p:nvSpPr>
          <p:cNvPr id="1924" name="Shape 1924"/>
          <p:cNvSpPr/>
          <p:nvPr/>
        </p:nvSpPr>
        <p:spPr>
          <a:xfrm>
            <a:off x="4379467" y="4545685"/>
            <a:ext cx="1285860" cy="3892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1800" b="1">
                <a:solidFill>
                  <a:srgbClr val="008000"/>
                </a:solidFill>
                <a:latin typeface="Arial"/>
                <a:ea typeface="Arial"/>
                <a:cs typeface="Arial"/>
                <a:sym typeface="Arial"/>
              </a:defRPr>
            </a:lvl1pPr>
          </a:lstStyle>
          <a:p>
            <a:pPr lvl="0">
              <a:defRPr b="0">
                <a:solidFill>
                  <a:srgbClr val="000000"/>
                </a:solidFill>
              </a:defRPr>
            </a:pPr>
            <a:r>
              <a:rPr b="1">
                <a:solidFill>
                  <a:srgbClr val="008000"/>
                </a:solidFill>
              </a:rPr>
              <a:t>uds mis-id</a:t>
            </a:r>
          </a:p>
        </p:txBody>
      </p:sp>
      <p:sp>
        <p:nvSpPr>
          <p:cNvPr id="1925" name="Shape 1925"/>
          <p:cNvSpPr/>
          <p:nvPr/>
        </p:nvSpPr>
        <p:spPr>
          <a:xfrm>
            <a:off x="10353726" y="3375397"/>
            <a:ext cx="1285861" cy="3892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1800" b="1">
                <a:solidFill>
                  <a:srgbClr val="0000FF"/>
                </a:solidFill>
                <a:latin typeface="Arial"/>
                <a:ea typeface="Arial"/>
                <a:cs typeface="Arial"/>
                <a:sym typeface="Arial"/>
              </a:defRPr>
            </a:lvl1pPr>
          </a:lstStyle>
          <a:p>
            <a:pPr lvl="0">
              <a:defRPr b="0">
                <a:solidFill>
                  <a:srgbClr val="000000"/>
                </a:solidFill>
              </a:defRPr>
            </a:pPr>
            <a:r>
              <a:rPr b="1">
                <a:solidFill>
                  <a:srgbClr val="0000FF"/>
                </a:solidFill>
              </a:rPr>
              <a:t>uds mis-id</a:t>
            </a:r>
          </a:p>
        </p:txBody>
      </p:sp>
      <p:sp>
        <p:nvSpPr>
          <p:cNvPr id="1926" name="Shape 1926"/>
          <p:cNvSpPr/>
          <p:nvPr/>
        </p:nvSpPr>
        <p:spPr>
          <a:xfrm>
            <a:off x="8525489" y="2036452"/>
            <a:ext cx="1019086" cy="38927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1800" b="1">
                <a:solidFill>
                  <a:srgbClr val="FF66FF"/>
                </a:solidFill>
                <a:latin typeface="Arial"/>
                <a:ea typeface="Arial"/>
                <a:cs typeface="Arial"/>
                <a:sym typeface="Arial"/>
              </a:defRPr>
            </a:lvl1pPr>
          </a:lstStyle>
          <a:p>
            <a:pPr lvl="0">
              <a:defRPr b="0">
                <a:solidFill>
                  <a:srgbClr val="000000"/>
                </a:solidFill>
              </a:defRPr>
            </a:pPr>
            <a:r>
              <a:rPr b="1">
                <a:solidFill>
                  <a:srgbClr val="FF66FF"/>
                </a:solidFill>
              </a:rPr>
              <a:t>b mis-id</a:t>
            </a:r>
          </a:p>
        </p:txBody>
      </p:sp>
      <p:sp>
        <p:nvSpPr>
          <p:cNvPr id="1927" name="Shape 1927"/>
          <p:cNvSpPr/>
          <p:nvPr/>
        </p:nvSpPr>
        <p:spPr>
          <a:xfrm>
            <a:off x="3380171" y="5495256"/>
            <a:ext cx="2288701" cy="537516"/>
          </a:xfrm>
          <a:prstGeom prst="rect">
            <a:avLst/>
          </a:prstGeom>
          <a:ln w="12700">
            <a:solidFill>
              <a:srgbClr val="000055"/>
            </a:solidFill>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800" b="1">
                <a:latin typeface="Arial"/>
                <a:ea typeface="Arial"/>
                <a:cs typeface="Arial"/>
                <a:sym typeface="Arial"/>
              </a:defRPr>
            </a:lvl1pPr>
          </a:lstStyle>
          <a:p>
            <a:pPr lvl="0">
              <a:defRPr sz="1800" b="0"/>
            </a:pPr>
            <a:r>
              <a:rPr sz="2800" b="1"/>
              <a:t>b-jet tagging</a:t>
            </a:r>
          </a:p>
        </p:txBody>
      </p:sp>
      <p:sp>
        <p:nvSpPr>
          <p:cNvPr id="1928" name="Shape 1928"/>
          <p:cNvSpPr/>
          <p:nvPr/>
        </p:nvSpPr>
        <p:spPr>
          <a:xfrm>
            <a:off x="9647189" y="5486499"/>
            <a:ext cx="2269255" cy="537516"/>
          </a:xfrm>
          <a:prstGeom prst="rect">
            <a:avLst/>
          </a:prstGeom>
          <a:ln w="12700">
            <a:solidFill>
              <a:srgbClr val="000055"/>
            </a:solidFill>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800" b="1">
                <a:latin typeface="Arial"/>
                <a:ea typeface="Arial"/>
                <a:cs typeface="Arial"/>
                <a:sym typeface="Arial"/>
              </a:defRPr>
            </a:lvl1pPr>
          </a:lstStyle>
          <a:p>
            <a:pPr lvl="0">
              <a:defRPr sz="1800" b="0"/>
            </a:pPr>
            <a:r>
              <a:rPr sz="2800" b="1"/>
              <a:t>c-jet tagging</a:t>
            </a:r>
          </a:p>
        </p:txBody>
      </p:sp>
      <p:sp>
        <p:nvSpPr>
          <p:cNvPr id="1929" name="Shape 1929"/>
          <p:cNvSpPr/>
          <p:nvPr/>
        </p:nvSpPr>
        <p:spPr>
          <a:xfrm>
            <a:off x="1063352" y="1172364"/>
            <a:ext cx="7762948" cy="51911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2400">
                <a:latin typeface="Arial"/>
                <a:ea typeface="Arial"/>
                <a:cs typeface="Arial"/>
                <a:sym typeface="Arial"/>
              </a:rPr>
              <a:t>Z</a:t>
            </a:r>
            <a:r>
              <a:rPr sz="2400">
                <a:latin typeface="Wingdings"/>
                <a:ea typeface="Wingdings"/>
                <a:cs typeface="Wingdings"/>
                <a:sym typeface="Wingdings"/>
              </a:rPr>
              <a:t></a:t>
            </a:r>
            <a:r>
              <a:rPr sz="2400">
                <a:latin typeface="Arial"/>
                <a:ea typeface="Arial"/>
                <a:cs typeface="Arial"/>
                <a:sym typeface="Arial"/>
              </a:rPr>
              <a:t>qq, E</a:t>
            </a:r>
            <a:r>
              <a:rPr sz="2400" baseline="-20250">
                <a:latin typeface="Arial"/>
                <a:ea typeface="Arial"/>
                <a:cs typeface="Arial"/>
                <a:sym typeface="Arial"/>
              </a:rPr>
              <a:t>CM</a:t>
            </a:r>
            <a:r>
              <a:rPr sz="2400">
                <a:latin typeface="Arial"/>
                <a:ea typeface="Arial"/>
                <a:cs typeface="Arial"/>
                <a:sym typeface="Arial"/>
              </a:rPr>
              <a:t>=91.2 GeV, ILD Full Simulation [Suehara, TT]</a:t>
            </a:r>
          </a:p>
        </p:txBody>
      </p:sp>
      <p:sp>
        <p:nvSpPr>
          <p:cNvPr id="1930" name="Shape 1930"/>
          <p:cNvSpPr/>
          <p:nvPr/>
        </p:nvSpPr>
        <p:spPr>
          <a:xfrm>
            <a:off x="2010059" y="7784276"/>
            <a:ext cx="8847148" cy="98132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3000">
                <a:latin typeface="Arial"/>
                <a:ea typeface="Arial"/>
                <a:cs typeface="Arial"/>
                <a:sym typeface="Arial"/>
              </a:rPr>
              <a:t>ILC detectors allow high performance b/c/g tagging</a:t>
            </a:r>
          </a:p>
          <a:p>
            <a:pPr lvl="0" algn="l" defTabSz="457200">
              <a:defRPr sz="1800"/>
            </a:pPr>
            <a:r>
              <a:rPr sz="3000">
                <a:latin typeface="Arial"/>
                <a:ea typeface="Arial"/>
                <a:cs typeface="Arial"/>
                <a:sym typeface="Arial"/>
              </a:rPr>
              <a:t>Precise measurement of BR(H</a:t>
            </a:r>
            <a:r>
              <a:rPr sz="3000">
                <a:latin typeface="Wingdings"/>
                <a:ea typeface="Wingdings"/>
                <a:cs typeface="Wingdings"/>
                <a:sym typeface="Wingdings"/>
              </a:rPr>
              <a:t></a:t>
            </a:r>
            <a:r>
              <a:rPr sz="3000">
                <a:latin typeface="Arial"/>
                <a:ea typeface="Arial"/>
                <a:cs typeface="Arial"/>
                <a:sym typeface="Arial"/>
              </a:rPr>
              <a:t>bb, cc, gg)</a:t>
            </a:r>
          </a:p>
        </p:txBody>
      </p:sp>
      <p:sp>
        <p:nvSpPr>
          <p:cNvPr id="1931" name="Shape 1931"/>
          <p:cNvSpPr>
            <a:spLocks noGrp="1"/>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fld id="{86CB4B4D-7CA3-9044-876B-883B54F8677D}" type="slidenum">
              <a:t>84</a:t>
            </a:fld>
            <a:endParaRPr/>
          </a:p>
        </p:txBody>
      </p:sp>
    </p:spTree>
  </p:cSld>
  <p:clrMapOvr>
    <a:masterClrMapping/>
  </p:clrMapOvr>
  <p:transition xmlns:p14="http://schemas.microsoft.com/office/powerpoint/2010/mai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3" name="Shape 1933"/>
          <p:cNvSpPr>
            <a:spLocks noGrp="1"/>
          </p:cNvSpPr>
          <p:nvPr>
            <p:ph type="title"/>
          </p:nvPr>
        </p:nvSpPr>
        <p:spPr>
          <a:xfrm>
            <a:off x="1269999" y="917440"/>
            <a:ext cx="10464801" cy="7918720"/>
          </a:xfrm>
          <a:prstGeom prst="rect">
            <a:avLst/>
          </a:prstGeom>
        </p:spPr>
        <p:txBody>
          <a:bodyPr/>
          <a:lstStyle>
            <a:lvl1pPr defTabSz="830862"/>
          </a:lstStyle>
          <a:p>
            <a:pPr lvl="0">
              <a:defRPr sz="1800" b="0"/>
            </a:pPr>
            <a:r>
              <a:rPr sz="7800" b="1"/>
              <a:t>Higgs</a:t>
            </a:r>
          </a:p>
        </p:txBody>
      </p:sp>
      <p:sp>
        <p:nvSpPr>
          <p:cNvPr id="1934" name="Shape 1934"/>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lvl="0">
              <a:defRPr sz="1800"/>
            </a:pPr>
            <a:fld id="{86CB4B4D-7CA3-9044-876B-883B54F8677D}" type="slidenum">
              <a:rPr sz="1600"/>
              <a:t>85</a:t>
            </a:fld>
            <a:endParaRPr sz="1600"/>
          </a:p>
        </p:txBody>
      </p:sp>
    </p:spTree>
  </p:cSld>
  <p:clrMapOvr>
    <a:masterClrMapping/>
  </p:clrMapOvr>
  <p:transition xmlns:p14="http://schemas.microsoft.com/office/powerpoint/2010/mai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6" name="Shape 1936"/>
          <p:cNvSpPr/>
          <p:nvPr/>
        </p:nvSpPr>
        <p:spPr>
          <a:xfrm>
            <a:off x="7454900" y="2057400"/>
            <a:ext cx="5397500" cy="7135416"/>
          </a:xfrm>
          <a:prstGeom prst="rect">
            <a:avLst/>
          </a:prstGeom>
          <a:solidFill>
            <a:srgbClr val="C6E6E9"/>
          </a:solidFill>
          <a:ln w="3175">
            <a:round/>
          </a:ln>
          <a:effectLst>
            <a:outerShdw blurRad="38100" dist="25400" dir="2700000" rotWithShape="0">
              <a:srgbClr val="929292">
                <a:alpha val="42997"/>
              </a:srgbClr>
            </a:outerShdw>
          </a:effectLst>
        </p:spPr>
        <p:txBody>
          <a:bodyPr lIns="0" tIns="0" rIns="0" bIns="0" anchor="ctr"/>
          <a:lstStyle/>
          <a:p>
            <a:pPr marL="57799" marR="57799" lvl="0" algn="l" defTabSz="1012031">
              <a:defRPr sz="3200">
                <a:uFill>
                  <a:solidFill/>
                </a:uFill>
                <a:latin typeface="Helvetica Neue"/>
                <a:ea typeface="Helvetica Neue"/>
                <a:cs typeface="Helvetica Neue"/>
                <a:sym typeface="Helvetica Neue"/>
              </a:defRPr>
            </a:pPr>
            <a:endParaRPr/>
          </a:p>
        </p:txBody>
      </p:sp>
      <p:sp>
        <p:nvSpPr>
          <p:cNvPr id="1937" name="Shape 1937"/>
          <p:cNvSpPr>
            <a:spLocks noGrp="1"/>
          </p:cNvSpPr>
          <p:nvPr>
            <p:ph type="sldNum" sz="quarter" idx="2"/>
          </p:nvPr>
        </p:nvSpPr>
        <p:spPr>
          <a:xfrm>
            <a:off x="12557786" y="9347200"/>
            <a:ext cx="347930" cy="304800"/>
          </a:xfrm>
          <a:prstGeom prst="rect">
            <a:avLst/>
          </a:prstGeom>
          <a:extLst>
            <a:ext uri="{C572A759-6A51-4108-AA02-DFA0A04FC94B}">
              <ma14:wrappingTextBoxFlag xmlns:ma14="http://schemas.microsoft.com/office/mac/drawingml/2011/main" val="1"/>
            </a:ext>
          </a:extLst>
        </p:spPr>
        <p:txBody>
          <a:bodyPr/>
          <a:lstStyle>
            <a:lvl1pPr defTabSz="456406">
              <a:defRPr sz="1400">
                <a:latin typeface="ヒラギノ角ゴ Pro W3"/>
                <a:ea typeface="ヒラギノ角ゴ Pro W3"/>
                <a:cs typeface="ヒラギノ角ゴ Pro W3"/>
                <a:sym typeface="ヒラギノ角ゴ Pro W3"/>
              </a:defRPr>
            </a:lvl1pPr>
          </a:lstStyle>
          <a:p>
            <a:pPr lvl="0">
              <a:defRPr sz="1800"/>
            </a:pPr>
            <a:fld id="{86CB4B4D-7CA3-9044-876B-883B54F8677D}" type="slidenum">
              <a:rPr sz="1400"/>
              <a:t>86</a:t>
            </a:fld>
            <a:endParaRPr sz="1400"/>
          </a:p>
        </p:txBody>
      </p:sp>
      <p:sp>
        <p:nvSpPr>
          <p:cNvPr id="1938" name="Shape 1938"/>
          <p:cNvSpPr/>
          <p:nvPr/>
        </p:nvSpPr>
        <p:spPr>
          <a:xfrm>
            <a:off x="215900" y="2041784"/>
            <a:ext cx="6934573" cy="747536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marL="256116" lvl="0" indent="-256116" algn="l" defTabSz="456406">
              <a:spcBef>
                <a:spcPts val="200"/>
              </a:spcBef>
              <a:buSzPct val="171000"/>
              <a:buChar char="•"/>
              <a:defRPr sz="1800"/>
            </a:pPr>
            <a:r>
              <a:rPr sz="2200" b="1">
                <a:solidFill>
                  <a:srgbClr val="FF2C79"/>
                </a:solidFill>
                <a:latin typeface="Helvetica Neue"/>
                <a:ea typeface="Helvetica Neue"/>
                <a:cs typeface="Helvetica Neue"/>
                <a:sym typeface="Helvetica Neue"/>
              </a:rPr>
              <a:t>Multiplet structure :</a:t>
            </a:r>
          </a:p>
          <a:p>
            <a:pPr marL="573616" lvl="1" indent="-256116" algn="l" defTabSz="456406">
              <a:spcBef>
                <a:spcPts val="200"/>
              </a:spcBef>
              <a:buSzPct val="171000"/>
              <a:buChar char="•"/>
              <a:defRPr sz="1800"/>
            </a:pPr>
            <a:r>
              <a:rPr sz="2200">
                <a:solidFill>
                  <a:srgbClr val="2E467F"/>
                </a:solidFill>
                <a:latin typeface="Helvetica Neue"/>
                <a:ea typeface="Helvetica Neue"/>
                <a:cs typeface="Helvetica Neue"/>
                <a:sym typeface="Helvetica Neue"/>
              </a:rPr>
              <a:t>Additional singlet?		(φ + S) 	+ …?</a:t>
            </a:r>
          </a:p>
          <a:p>
            <a:pPr marL="573616" lvl="1" indent="-256116" algn="l" defTabSz="456406">
              <a:spcBef>
                <a:spcPts val="200"/>
              </a:spcBef>
              <a:buSzPct val="171000"/>
              <a:buChar char="•"/>
              <a:defRPr sz="1800"/>
            </a:pPr>
            <a:r>
              <a:rPr sz="2200">
                <a:solidFill>
                  <a:srgbClr val="2E467F"/>
                </a:solidFill>
                <a:latin typeface="Helvetica Neue"/>
                <a:ea typeface="Helvetica Neue"/>
                <a:cs typeface="Helvetica Neue"/>
                <a:sym typeface="Helvetica Neue"/>
              </a:rPr>
              <a:t>Additional doublet?		(φ + φ’)	+ …?</a:t>
            </a:r>
          </a:p>
          <a:p>
            <a:pPr marL="573616" lvl="1" indent="-256116" algn="l" defTabSz="456406">
              <a:spcBef>
                <a:spcPts val="200"/>
              </a:spcBef>
              <a:buSzPct val="171000"/>
              <a:buChar char="•"/>
              <a:defRPr sz="1800"/>
            </a:pPr>
            <a:r>
              <a:rPr sz="2200">
                <a:solidFill>
                  <a:srgbClr val="2E467F"/>
                </a:solidFill>
                <a:latin typeface="Helvetica Neue"/>
                <a:ea typeface="Helvetica Neue"/>
                <a:cs typeface="Helvetica Neue"/>
                <a:sym typeface="Helvetica Neue"/>
              </a:rPr>
              <a:t>Additional triplet? 		(φ + Δ)	+ …?</a:t>
            </a:r>
          </a:p>
          <a:p>
            <a:pPr marL="256116" lvl="0" indent="-256116" algn="l" defTabSz="456406">
              <a:spcBef>
                <a:spcPts val="700"/>
              </a:spcBef>
              <a:buSzPct val="171000"/>
              <a:buChar char="•"/>
              <a:defRPr sz="1800"/>
            </a:pPr>
            <a:r>
              <a:rPr sz="2200" b="1">
                <a:solidFill>
                  <a:srgbClr val="FF2C79"/>
                </a:solidFill>
                <a:latin typeface="Helvetica Neue"/>
                <a:ea typeface="Helvetica Neue"/>
                <a:cs typeface="Helvetica Neue"/>
                <a:sym typeface="Helvetica Neue"/>
              </a:rPr>
              <a:t>Underlying dynamics :</a:t>
            </a:r>
          </a:p>
          <a:p>
            <a:pPr marL="573616" lvl="1" indent="-256116" algn="l" defTabSz="456406">
              <a:spcBef>
                <a:spcPts val="200"/>
              </a:spcBef>
              <a:buSzPct val="171000"/>
              <a:buChar char="•"/>
              <a:defRPr sz="1800"/>
            </a:pPr>
            <a:r>
              <a:rPr sz="2200" b="1" i="1">
                <a:solidFill>
                  <a:srgbClr val="2E467F"/>
                </a:solidFill>
                <a:latin typeface="Helvetica Neue"/>
                <a:ea typeface="Helvetica Neue"/>
                <a:cs typeface="Helvetica Neue"/>
                <a:sym typeface="Helvetica Neue"/>
              </a:rPr>
              <a:t>Why did the Higgs condense in the vacuum?</a:t>
            </a:r>
          </a:p>
          <a:p>
            <a:pPr marL="573616" lvl="1" indent="-256116" algn="l" defTabSz="456406">
              <a:spcBef>
                <a:spcPts val="200"/>
              </a:spcBef>
              <a:buSzPct val="171000"/>
              <a:buChar char="•"/>
              <a:defRPr sz="1800"/>
            </a:pPr>
            <a:r>
              <a:rPr sz="2200">
                <a:solidFill>
                  <a:srgbClr val="2E467F"/>
                </a:solidFill>
                <a:latin typeface="Helvetica Neue"/>
                <a:ea typeface="Helvetica Neue"/>
                <a:cs typeface="Helvetica Neue"/>
                <a:sym typeface="Helvetica Neue"/>
              </a:rPr>
              <a:t>Weakly interacting or strongly interacting?</a:t>
            </a:r>
            <a:br>
              <a:rPr sz="2200">
                <a:solidFill>
                  <a:srgbClr val="2E467F"/>
                </a:solidFill>
                <a:latin typeface="Helvetica Neue"/>
                <a:ea typeface="Helvetica Neue"/>
                <a:cs typeface="Helvetica Neue"/>
                <a:sym typeface="Helvetica Neue"/>
              </a:rPr>
            </a:br>
            <a:r>
              <a:rPr sz="2200">
                <a:solidFill>
                  <a:srgbClr val="2E467F"/>
                </a:solidFill>
                <a:latin typeface="Helvetica Neue"/>
                <a:ea typeface="Helvetica Neue"/>
                <a:cs typeface="Helvetica Neue"/>
                <a:sym typeface="Helvetica Neue"/>
              </a:rPr>
              <a:t>  = </a:t>
            </a:r>
            <a:r>
              <a:rPr sz="2200" b="1" i="1">
                <a:solidFill>
                  <a:srgbClr val="2E467F"/>
                </a:solidFill>
                <a:latin typeface="Helvetica Neue"/>
                <a:ea typeface="Helvetica Neue"/>
                <a:cs typeface="Helvetica Neue"/>
                <a:sym typeface="Helvetica Neue"/>
              </a:rPr>
              <a:t>elementary or composite ?	</a:t>
            </a:r>
            <a:endParaRPr sz="2200">
              <a:solidFill>
                <a:srgbClr val="2E467F"/>
              </a:solidFill>
              <a:latin typeface="Helvetica Neue"/>
              <a:ea typeface="Helvetica Neue"/>
              <a:cs typeface="Helvetica Neue"/>
              <a:sym typeface="Helvetica Neue"/>
            </a:endParaRPr>
          </a:p>
          <a:p>
            <a:pPr marL="256116" lvl="0" indent="-256116" algn="l" defTabSz="456406">
              <a:spcBef>
                <a:spcPts val="700"/>
              </a:spcBef>
              <a:buSzPct val="171000"/>
              <a:buChar char="•"/>
              <a:defRPr sz="1800"/>
            </a:pPr>
            <a:r>
              <a:rPr sz="2200" b="1">
                <a:solidFill>
                  <a:srgbClr val="0433FF"/>
                </a:solidFill>
                <a:latin typeface="Helvetica Neue"/>
                <a:ea typeface="Helvetica Neue"/>
                <a:cs typeface="Helvetica Neue"/>
                <a:sym typeface="Helvetica Neue"/>
              </a:rPr>
              <a:t>Relations to other questions of HEP : </a:t>
            </a:r>
          </a:p>
          <a:p>
            <a:pPr marL="573616" lvl="1" indent="-256116" algn="l" defTabSz="456406">
              <a:spcBef>
                <a:spcPts val="200"/>
              </a:spcBef>
              <a:buSzPct val="171000"/>
              <a:buChar char="•"/>
              <a:defRPr sz="1800"/>
            </a:pPr>
            <a:r>
              <a:rPr sz="2200">
                <a:latin typeface="Helvetica Neue"/>
                <a:ea typeface="Helvetica Neue"/>
                <a:cs typeface="Helvetica Neue"/>
                <a:sym typeface="Helvetica Neue"/>
              </a:rPr>
              <a:t>φ + S	→ (B-L) gauge, DM, …</a:t>
            </a:r>
          </a:p>
          <a:p>
            <a:pPr marL="573616" lvl="1" indent="-256116" algn="l" defTabSz="456406">
              <a:spcBef>
                <a:spcPts val="200"/>
              </a:spcBef>
              <a:buSzPct val="171000"/>
              <a:buChar char="•"/>
              <a:defRPr sz="1800"/>
            </a:pPr>
            <a:r>
              <a:rPr sz="2200">
                <a:latin typeface="Helvetica Neue"/>
                <a:ea typeface="Helvetica Neue"/>
                <a:cs typeface="Helvetica Neue"/>
                <a:sym typeface="Helvetica Neue"/>
              </a:rPr>
              <a:t>φ + φ’	→ Type I : m</a:t>
            </a:r>
            <a:r>
              <a:rPr sz="2200" baseline="-5999">
                <a:latin typeface="Helvetica Neue"/>
                <a:ea typeface="Helvetica Neue"/>
                <a:cs typeface="Helvetica Neue"/>
                <a:sym typeface="Helvetica Neue"/>
              </a:rPr>
              <a:t>ν</a:t>
            </a:r>
            <a:r>
              <a:rPr sz="2200">
                <a:latin typeface="Helvetica Neue"/>
                <a:ea typeface="Helvetica Neue"/>
                <a:cs typeface="Helvetica Neue"/>
                <a:sym typeface="Helvetica Neue"/>
              </a:rPr>
              <a:t> from small vev, …</a:t>
            </a:r>
          </a:p>
          <a:p>
            <a:pPr marL="2090208" lvl="2" indent="-337608" algn="l" defTabSz="456406">
              <a:spcBef>
                <a:spcPts val="200"/>
              </a:spcBef>
              <a:buSzPct val="100000"/>
              <a:buChar char="→"/>
              <a:defRPr sz="1800"/>
            </a:pPr>
            <a:r>
              <a:rPr sz="2200">
                <a:latin typeface="Helvetica Neue"/>
                <a:ea typeface="Helvetica Neue"/>
                <a:cs typeface="Helvetica Neue"/>
                <a:sym typeface="Helvetica Neue"/>
              </a:rPr>
              <a:t>Type II</a:t>
            </a:r>
            <a:r>
              <a:rPr sz="800">
                <a:latin typeface="Helvetica Neue"/>
                <a:ea typeface="Helvetica Neue"/>
                <a:cs typeface="Helvetica Neue"/>
                <a:sym typeface="Helvetica Neue"/>
              </a:rPr>
              <a:t> </a:t>
            </a:r>
            <a:r>
              <a:rPr sz="2200">
                <a:latin typeface="Helvetica Neue"/>
                <a:ea typeface="Helvetica Neue"/>
                <a:cs typeface="Helvetica Neue"/>
                <a:sym typeface="Helvetica Neue"/>
              </a:rPr>
              <a:t>: SUSY, DM, …</a:t>
            </a:r>
          </a:p>
          <a:p>
            <a:pPr marL="2090208" lvl="2" indent="-337608" algn="l" defTabSz="456406">
              <a:spcBef>
                <a:spcPts val="200"/>
              </a:spcBef>
              <a:buSzPct val="100000"/>
              <a:buChar char="→"/>
              <a:defRPr sz="1800"/>
            </a:pPr>
            <a:r>
              <a:rPr sz="2200">
                <a:latin typeface="Helvetica Neue"/>
                <a:ea typeface="Helvetica Neue"/>
                <a:cs typeface="Helvetica Neue"/>
                <a:sym typeface="Helvetica Neue"/>
              </a:rPr>
              <a:t>Type X: m</a:t>
            </a:r>
            <a:r>
              <a:rPr sz="2200" baseline="-5999">
                <a:latin typeface="Helvetica Neue"/>
                <a:ea typeface="Helvetica Neue"/>
                <a:cs typeface="Helvetica Neue"/>
                <a:sym typeface="Helvetica Neue"/>
              </a:rPr>
              <a:t>ν </a:t>
            </a:r>
            <a:r>
              <a:rPr sz="2200">
                <a:latin typeface="Helvetica Neue"/>
                <a:ea typeface="Helvetica Neue"/>
                <a:cs typeface="Helvetica Neue"/>
                <a:sym typeface="Helvetica Neue"/>
              </a:rPr>
              <a:t>(rad.seesaw), …</a:t>
            </a:r>
          </a:p>
          <a:p>
            <a:pPr marL="573616" lvl="1" indent="-256116" algn="l" defTabSz="456406">
              <a:spcBef>
                <a:spcPts val="200"/>
              </a:spcBef>
              <a:buSzPct val="171000"/>
              <a:buChar char="•"/>
              <a:defRPr sz="1800"/>
            </a:pPr>
            <a:r>
              <a:rPr sz="2200">
                <a:latin typeface="Helvetica Neue"/>
                <a:ea typeface="Helvetica Neue"/>
                <a:cs typeface="Helvetica Neue"/>
                <a:sym typeface="Helvetica Neue"/>
              </a:rPr>
              <a:t>φ + Δ	→ m</a:t>
            </a:r>
            <a:r>
              <a:rPr sz="2200" baseline="-5999">
                <a:latin typeface="Helvetica Neue"/>
                <a:ea typeface="Helvetica Neue"/>
                <a:cs typeface="Helvetica Neue"/>
                <a:sym typeface="Helvetica Neue"/>
              </a:rPr>
              <a:t>ν </a:t>
            </a:r>
            <a:r>
              <a:rPr sz="2200">
                <a:latin typeface="Helvetica Neue"/>
                <a:ea typeface="Helvetica Neue"/>
                <a:cs typeface="Helvetica Neue"/>
                <a:sym typeface="Helvetica Neue"/>
              </a:rPr>
              <a:t>(Type II seesaw), …</a:t>
            </a:r>
          </a:p>
          <a:p>
            <a:pPr marL="573616" lvl="1" indent="-256116" algn="l" defTabSz="456406">
              <a:spcBef>
                <a:spcPts val="200"/>
              </a:spcBef>
              <a:buSzPct val="171000"/>
              <a:buChar char="•"/>
              <a:defRPr sz="1800"/>
            </a:pPr>
            <a:r>
              <a:rPr sz="2200">
                <a:latin typeface="Helvetica Neue"/>
                <a:ea typeface="Helvetica Neue"/>
                <a:cs typeface="Helvetica Neue"/>
                <a:sym typeface="Helvetica Neue"/>
              </a:rPr>
              <a:t>λ &gt; λ</a:t>
            </a:r>
            <a:r>
              <a:rPr sz="2200" baseline="-5999">
                <a:latin typeface="Helvetica Neue"/>
                <a:ea typeface="Helvetica Neue"/>
                <a:cs typeface="Helvetica Neue"/>
                <a:sym typeface="Helvetica Neue"/>
              </a:rPr>
              <a:t>SM</a:t>
            </a:r>
            <a:r>
              <a:rPr sz="2200">
                <a:latin typeface="Helvetica Neue"/>
                <a:ea typeface="Helvetica Neue"/>
                <a:cs typeface="Helvetica Neue"/>
                <a:sym typeface="Helvetica Neue"/>
              </a:rPr>
              <a:t> → EW baryogenesis ?</a:t>
            </a:r>
          </a:p>
          <a:p>
            <a:pPr marL="573616" lvl="1" indent="-256116" algn="l" defTabSz="456406">
              <a:spcBef>
                <a:spcPts val="200"/>
              </a:spcBef>
              <a:buSzPct val="171000"/>
              <a:buChar char="•"/>
              <a:defRPr sz="1800"/>
            </a:pPr>
            <a:r>
              <a:rPr sz="2200">
                <a:latin typeface="Helvetica Neue"/>
                <a:ea typeface="Helvetica Neue"/>
                <a:cs typeface="Helvetica Neue"/>
                <a:sym typeface="Helvetica Neue"/>
              </a:rPr>
              <a:t>λ↓0 → inflation ?</a:t>
            </a:r>
          </a:p>
        </p:txBody>
      </p:sp>
      <p:sp>
        <p:nvSpPr>
          <p:cNvPr id="1939" name="Shape 1939"/>
          <p:cNvSpPr/>
          <p:nvPr/>
        </p:nvSpPr>
        <p:spPr>
          <a:xfrm>
            <a:off x="556543" y="228600"/>
            <a:ext cx="11811001" cy="1739901"/>
          </a:xfrm>
          <a:prstGeom prst="rect">
            <a:avLst/>
          </a:prstGeom>
          <a:ln w="12700">
            <a:miter lim="400000"/>
          </a:ln>
          <a:effectLst>
            <a:outerShdw blurRad="38100" dist="25400" dir="2700000" rotWithShape="0">
              <a:srgbClr val="000000">
                <a:alpha val="42999"/>
              </a:srgbClr>
            </a:outerShdw>
          </a:effectLst>
          <a:extLst>
            <a:ext uri="{C572A759-6A51-4108-AA02-DFA0A04FC94B}">
              <ma14:wrappingTextBoxFlag xmlns:ma14="http://schemas.microsoft.com/office/mac/drawingml/2011/main" val="1"/>
            </a:ext>
          </a:extLst>
        </p:spPr>
        <p:txBody>
          <a:bodyPr lIns="0" tIns="0" rIns="0" bIns="0" anchor="ctr"/>
          <a:lstStyle/>
          <a:p>
            <a:pPr lvl="0" defTabSz="456406">
              <a:buClr>
                <a:srgbClr val="FFFED5"/>
              </a:buClr>
              <a:buFont typeface="Tahoma"/>
              <a:defRPr sz="1800"/>
            </a:pPr>
            <a:r>
              <a:rPr sz="3400">
                <a:solidFill>
                  <a:srgbClr val="2E467F"/>
                </a:solidFill>
                <a:latin typeface="Helvetica Neue"/>
                <a:ea typeface="Helvetica Neue"/>
                <a:cs typeface="Helvetica Neue"/>
                <a:sym typeface="Helvetica Neue"/>
              </a:rPr>
              <a:t>Our Mission = Bottom-up Model-Independent</a:t>
            </a:r>
            <a:br>
              <a:rPr sz="3400">
                <a:solidFill>
                  <a:srgbClr val="2E467F"/>
                </a:solidFill>
                <a:latin typeface="Helvetica Neue"/>
                <a:ea typeface="Helvetica Neue"/>
                <a:cs typeface="Helvetica Neue"/>
                <a:sym typeface="Helvetica Neue"/>
              </a:rPr>
            </a:br>
            <a:r>
              <a:rPr sz="3400">
                <a:solidFill>
                  <a:srgbClr val="2E467F"/>
                </a:solidFill>
                <a:latin typeface="Helvetica Neue"/>
                <a:ea typeface="Helvetica Neue"/>
                <a:cs typeface="Helvetica Neue"/>
                <a:sym typeface="Helvetica Neue"/>
              </a:rPr>
              <a:t>                               Reconstruction of the EWSB Sector</a:t>
            </a:r>
            <a:r>
              <a:rPr sz="2200">
                <a:solidFill>
                  <a:srgbClr val="2E467F"/>
                </a:solidFill>
                <a:latin typeface="Helvetica Neue"/>
                <a:ea typeface="Helvetica Neue"/>
                <a:cs typeface="Helvetica Neue"/>
                <a:sym typeface="Helvetica Neue"/>
              </a:rPr>
              <a:t/>
            </a:r>
            <a:br>
              <a:rPr sz="2200">
                <a:solidFill>
                  <a:srgbClr val="2E467F"/>
                </a:solidFill>
                <a:latin typeface="Helvetica Neue"/>
                <a:ea typeface="Helvetica Neue"/>
                <a:cs typeface="Helvetica Neue"/>
                <a:sym typeface="Helvetica Neue"/>
              </a:rPr>
            </a:br>
            <a:r>
              <a:rPr sz="2200">
                <a:solidFill>
                  <a:srgbClr val="2E467F"/>
                </a:solidFill>
                <a:latin typeface="Helvetica Neue"/>
                <a:ea typeface="Helvetica Neue"/>
                <a:cs typeface="Helvetica Neue"/>
                <a:sym typeface="Helvetica Neue"/>
              </a:rPr>
              <a:t>                        through Precision Higgs Measurements</a:t>
            </a:r>
          </a:p>
        </p:txBody>
      </p:sp>
      <p:sp>
        <p:nvSpPr>
          <p:cNvPr id="1940" name="Shape 1940"/>
          <p:cNvSpPr/>
          <p:nvPr/>
        </p:nvSpPr>
        <p:spPr>
          <a:xfrm>
            <a:off x="165099" y="2000638"/>
            <a:ext cx="7036174" cy="7184051"/>
          </a:xfrm>
          <a:prstGeom prst="rect">
            <a:avLst/>
          </a:prstGeom>
          <a:ln w="12700">
            <a:solidFill/>
            <a:miter lim="400000"/>
          </a:ln>
        </p:spPr>
        <p:txBody>
          <a:bodyPr lIns="0" tIns="0" rIns="0" bIns="0" anchor="ctr"/>
          <a:lstStyle/>
          <a:p>
            <a:pPr lvl="0">
              <a:defRPr sz="34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1941" name="Shape 1941"/>
          <p:cNvSpPr/>
          <p:nvPr/>
        </p:nvSpPr>
        <p:spPr>
          <a:xfrm>
            <a:off x="7048500" y="2095500"/>
            <a:ext cx="1270000" cy="419100"/>
          </a:xfrm>
          <a:prstGeom prst="rightArrow">
            <a:avLst>
              <a:gd name="adj1" fmla="val 32000"/>
              <a:gd name="adj2" fmla="val 133333"/>
            </a:avLst>
          </a:prstGeom>
          <a:blipFill>
            <a:blip r:embed="rId2"/>
          </a:blipFill>
          <a:ln w="12700">
            <a:solidFill/>
            <a:miter lim="400000"/>
          </a:ln>
        </p:spPr>
        <p:txBody>
          <a:bodyPr lIns="0" tIns="0" rIns="0" bIns="0" anchor="ctr"/>
          <a:lstStyle/>
          <a:p>
            <a:pPr lvl="0">
              <a:defRPr sz="34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1942" name="Shape 1942"/>
          <p:cNvSpPr/>
          <p:nvPr/>
        </p:nvSpPr>
        <p:spPr>
          <a:xfrm>
            <a:off x="8456421" y="2070100"/>
            <a:ext cx="4076701"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6406">
              <a:defRPr sz="2200">
                <a:latin typeface="Helvetica Neue"/>
                <a:ea typeface="Helvetica Neue"/>
                <a:cs typeface="Helvetica Neue"/>
                <a:sym typeface="Helvetica Neue"/>
              </a:defRPr>
            </a:lvl1pPr>
          </a:lstStyle>
          <a:p>
            <a:pPr lvl="0">
              <a:defRPr sz="1800"/>
            </a:pPr>
            <a:r>
              <a:rPr sz="2200"/>
              <a:t>There are many possibilities!</a:t>
            </a:r>
          </a:p>
        </p:txBody>
      </p:sp>
      <p:pic>
        <p:nvPicPr>
          <p:cNvPr id="1943" name="droppedImage.png"/>
          <p:cNvPicPr/>
          <p:nvPr/>
        </p:nvPicPr>
        <p:blipFill>
          <a:blip r:embed="rId3">
            <a:extLst/>
          </a:blip>
          <a:stretch>
            <a:fillRect/>
          </a:stretch>
        </p:blipFill>
        <p:spPr>
          <a:xfrm>
            <a:off x="7623723" y="3394941"/>
            <a:ext cx="5127078" cy="1879601"/>
          </a:xfrm>
          <a:prstGeom prst="rect">
            <a:avLst/>
          </a:prstGeom>
          <a:ln w="12700">
            <a:miter lim="400000"/>
          </a:ln>
        </p:spPr>
      </p:pic>
      <p:sp>
        <p:nvSpPr>
          <p:cNvPr id="1944" name="Shape 1944"/>
          <p:cNvSpPr/>
          <p:nvPr/>
        </p:nvSpPr>
        <p:spPr>
          <a:xfrm>
            <a:off x="7670800" y="2692400"/>
            <a:ext cx="4635500" cy="63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1012031">
              <a:buClr>
                <a:srgbClr val="FF2C79"/>
              </a:buClr>
              <a:buFont typeface="Helvetica"/>
              <a:defRPr sz="1800"/>
            </a:pPr>
            <a:r>
              <a:rPr sz="2000">
                <a:solidFill>
                  <a:srgbClr val="2E467F"/>
                </a:solidFill>
                <a:uFill>
                  <a:solidFill>
                    <a:srgbClr val="2E467F"/>
                  </a:solidFill>
                </a:uFill>
                <a:latin typeface="Helvetica"/>
                <a:ea typeface="Helvetica"/>
                <a:cs typeface="Helvetica"/>
                <a:sym typeface="Helvetica"/>
              </a:rPr>
              <a:t>Different models predict different deviation patterns</a:t>
            </a:r>
            <a:r>
              <a:rPr sz="2000">
                <a:solidFill>
                  <a:srgbClr val="FF2C79"/>
                </a:solidFill>
                <a:uFill>
                  <a:solidFill>
                    <a:srgbClr val="FF2C79"/>
                  </a:solidFill>
                </a:uFill>
                <a:latin typeface="Helvetica"/>
                <a:ea typeface="Helvetica"/>
                <a:cs typeface="Helvetica"/>
                <a:sym typeface="Helvetica"/>
              </a:rPr>
              <a:t> --&gt; Fingerprinting!</a:t>
            </a:r>
          </a:p>
        </p:txBody>
      </p:sp>
      <p:sp>
        <p:nvSpPr>
          <p:cNvPr id="1945" name="Shape 1945"/>
          <p:cNvSpPr/>
          <p:nvPr/>
        </p:nvSpPr>
        <p:spPr>
          <a:xfrm>
            <a:off x="8407400" y="5340350"/>
            <a:ext cx="4178300" cy="266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6406">
              <a:lnSpc>
                <a:spcPct val="110000"/>
              </a:lnSpc>
              <a:spcBef>
                <a:spcPts val="800"/>
              </a:spcBef>
              <a:buClr>
                <a:srgbClr val="FFFED5"/>
              </a:buClr>
              <a:buFont typeface="Tahoma"/>
              <a:tabLst>
                <a:tab pos="749300" algn="l"/>
                <a:tab pos="1003300" algn="l"/>
              </a:tabLst>
              <a:defRPr sz="1600">
                <a:uFill>
                  <a:solidFill/>
                </a:uFill>
                <a:latin typeface="Helvetica Neue"/>
                <a:ea typeface="Helvetica Neue"/>
                <a:cs typeface="Helvetica Neue"/>
                <a:sym typeface="Helvetica Neue"/>
              </a:defRPr>
            </a:lvl1pPr>
          </a:lstStyle>
          <a:p>
            <a:pPr lvl="0">
              <a:defRPr sz="1800">
                <a:uFillTx/>
              </a:defRPr>
            </a:pPr>
            <a:r>
              <a:rPr sz="1600">
                <a:uFill>
                  <a:solidFill/>
                </a:uFill>
              </a:rPr>
              <a:t>Mixing with singlet</a:t>
            </a:r>
          </a:p>
        </p:txBody>
      </p:sp>
      <p:sp>
        <p:nvSpPr>
          <p:cNvPr id="1946" name="Shape 1946"/>
          <p:cNvSpPr/>
          <p:nvPr/>
        </p:nvSpPr>
        <p:spPr>
          <a:xfrm>
            <a:off x="8420100" y="6280150"/>
            <a:ext cx="4178300" cy="266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6406">
              <a:lnSpc>
                <a:spcPct val="110000"/>
              </a:lnSpc>
              <a:spcBef>
                <a:spcPts val="800"/>
              </a:spcBef>
              <a:buClr>
                <a:srgbClr val="FFFED5"/>
              </a:buClr>
              <a:buFont typeface="Tahoma"/>
              <a:tabLst>
                <a:tab pos="749300" algn="l"/>
                <a:tab pos="1003300" algn="l"/>
              </a:tabLst>
              <a:defRPr sz="1600">
                <a:uFill>
                  <a:solidFill/>
                </a:uFill>
                <a:latin typeface="Helvetica Neue"/>
                <a:ea typeface="Helvetica Neue"/>
                <a:cs typeface="Helvetica Neue"/>
                <a:sym typeface="Helvetica Neue"/>
              </a:defRPr>
            </a:lvl1pPr>
          </a:lstStyle>
          <a:p>
            <a:pPr lvl="0">
              <a:defRPr sz="1800">
                <a:uFillTx/>
              </a:defRPr>
            </a:pPr>
            <a:r>
              <a:rPr sz="1600">
                <a:uFill>
                  <a:solidFill/>
                </a:uFill>
              </a:rPr>
              <a:t>Composite Higgs</a:t>
            </a:r>
          </a:p>
        </p:txBody>
      </p:sp>
      <p:sp>
        <p:nvSpPr>
          <p:cNvPr id="1947" name="Shape 1947"/>
          <p:cNvSpPr/>
          <p:nvPr/>
        </p:nvSpPr>
        <p:spPr>
          <a:xfrm>
            <a:off x="8407400" y="7461250"/>
            <a:ext cx="4178300" cy="266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6406">
              <a:lnSpc>
                <a:spcPct val="110000"/>
              </a:lnSpc>
              <a:spcBef>
                <a:spcPts val="800"/>
              </a:spcBef>
              <a:buClr>
                <a:srgbClr val="FFFED5"/>
              </a:buClr>
              <a:buFont typeface="Tahoma"/>
              <a:tabLst>
                <a:tab pos="749300" algn="l"/>
                <a:tab pos="1003300" algn="l"/>
              </a:tabLst>
              <a:defRPr sz="1600">
                <a:uFill>
                  <a:solidFill/>
                </a:uFill>
                <a:latin typeface="Helvetica Neue"/>
                <a:ea typeface="Helvetica Neue"/>
                <a:cs typeface="Helvetica Neue"/>
                <a:sym typeface="Helvetica Neue"/>
              </a:defRPr>
            </a:lvl1pPr>
          </a:lstStyle>
          <a:p>
            <a:pPr lvl="0">
              <a:defRPr sz="1800">
                <a:uFillTx/>
              </a:defRPr>
            </a:pPr>
            <a:r>
              <a:rPr sz="1600">
                <a:uFill>
                  <a:solidFill/>
                </a:uFill>
              </a:rPr>
              <a:t>SUSY</a:t>
            </a:r>
          </a:p>
        </p:txBody>
      </p:sp>
      <p:pic>
        <p:nvPicPr>
          <p:cNvPr id="1948" name="droppedImage.png"/>
          <p:cNvPicPr/>
          <p:nvPr/>
        </p:nvPicPr>
        <p:blipFill>
          <a:blip r:embed="rId4">
            <a:extLst/>
          </a:blip>
          <a:stretch>
            <a:fillRect/>
          </a:stretch>
        </p:blipFill>
        <p:spPr>
          <a:xfrm>
            <a:off x="8849844" y="6544226"/>
            <a:ext cx="3314701" cy="919648"/>
          </a:xfrm>
          <a:prstGeom prst="rect">
            <a:avLst/>
          </a:prstGeom>
          <a:ln w="12700">
            <a:miter lim="400000"/>
          </a:ln>
        </p:spPr>
      </p:pic>
      <p:pic>
        <p:nvPicPr>
          <p:cNvPr id="1949" name="droppedImage.png"/>
          <p:cNvPicPr/>
          <p:nvPr/>
        </p:nvPicPr>
        <p:blipFill>
          <a:blip r:embed="rId5">
            <a:extLst/>
          </a:blip>
          <a:stretch>
            <a:fillRect/>
          </a:stretch>
        </p:blipFill>
        <p:spPr>
          <a:xfrm>
            <a:off x="8813800" y="5625107"/>
            <a:ext cx="3124200" cy="597894"/>
          </a:xfrm>
          <a:prstGeom prst="rect">
            <a:avLst/>
          </a:prstGeom>
          <a:ln w="12700">
            <a:miter lim="400000"/>
          </a:ln>
        </p:spPr>
      </p:pic>
      <p:pic>
        <p:nvPicPr>
          <p:cNvPr id="1950" name="droppedImage.png"/>
          <p:cNvPicPr/>
          <p:nvPr/>
        </p:nvPicPr>
        <p:blipFill>
          <a:blip r:embed="rId6">
            <a:extLst/>
          </a:blip>
          <a:stretch>
            <a:fillRect/>
          </a:stretch>
        </p:blipFill>
        <p:spPr>
          <a:xfrm>
            <a:off x="8847721" y="7683411"/>
            <a:ext cx="3310360" cy="609601"/>
          </a:xfrm>
          <a:prstGeom prst="rect">
            <a:avLst/>
          </a:prstGeom>
          <a:ln w="12700">
            <a:miter lim="400000"/>
          </a:ln>
        </p:spPr>
      </p:pic>
      <p:sp>
        <p:nvSpPr>
          <p:cNvPr id="1951" name="Shape 1951"/>
          <p:cNvSpPr/>
          <p:nvPr/>
        </p:nvSpPr>
        <p:spPr>
          <a:xfrm>
            <a:off x="7524750" y="8397478"/>
            <a:ext cx="5257800" cy="609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1012031">
              <a:buClr>
                <a:srgbClr val="FF2C79"/>
              </a:buClr>
              <a:buFont typeface="Helvetica"/>
              <a:defRPr sz="1800"/>
            </a:pPr>
            <a:r>
              <a:rPr sz="2000">
                <a:solidFill>
                  <a:srgbClr val="2E467F"/>
                </a:solidFill>
                <a:uFill>
                  <a:solidFill>
                    <a:srgbClr val="2E467F"/>
                  </a:solidFill>
                </a:uFill>
                <a:latin typeface="Helvetica"/>
                <a:ea typeface="Helvetica"/>
                <a:cs typeface="Helvetica"/>
                <a:sym typeface="Helvetica"/>
              </a:rPr>
              <a:t>Expected deviations are small, typically </a:t>
            </a:r>
            <a:br>
              <a:rPr sz="2000">
                <a:solidFill>
                  <a:srgbClr val="2E467F"/>
                </a:solidFill>
                <a:uFill>
                  <a:solidFill>
                    <a:srgbClr val="2E467F"/>
                  </a:solidFill>
                </a:uFill>
                <a:latin typeface="Helvetica"/>
                <a:ea typeface="Helvetica"/>
                <a:cs typeface="Helvetica"/>
                <a:sym typeface="Helvetica"/>
              </a:rPr>
            </a:br>
            <a:r>
              <a:rPr sz="2000">
                <a:solidFill>
                  <a:srgbClr val="FF2C79"/>
                </a:solidFill>
                <a:uFill>
                  <a:solidFill>
                    <a:srgbClr val="FF2C79"/>
                  </a:solidFill>
                </a:uFill>
                <a:latin typeface="Helvetica"/>
                <a:ea typeface="Helvetica"/>
                <a:cs typeface="Helvetica"/>
                <a:sym typeface="Helvetica"/>
              </a:rPr>
              <a:t>a few % → </a:t>
            </a:r>
            <a:r>
              <a:rPr sz="2000" b="1" i="1">
                <a:solidFill>
                  <a:srgbClr val="FF2C79"/>
                </a:solidFill>
                <a:uFill>
                  <a:solidFill>
                    <a:srgbClr val="FF2C79"/>
                  </a:solidFill>
                </a:uFill>
                <a:latin typeface="Helvetica"/>
                <a:ea typeface="Helvetica"/>
                <a:cs typeface="Helvetica"/>
                <a:sym typeface="Helvetica"/>
              </a:rPr>
              <a:t>We need  a sub% precision!</a:t>
            </a:r>
          </a:p>
        </p:txBody>
      </p:sp>
      <p:sp>
        <p:nvSpPr>
          <p:cNvPr id="1952" name="Shape 1952"/>
          <p:cNvSpPr/>
          <p:nvPr/>
        </p:nvSpPr>
        <p:spPr>
          <a:xfrm>
            <a:off x="5632790" y="9266099"/>
            <a:ext cx="6727018" cy="4363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defTabSz="456406">
              <a:spcBef>
                <a:spcPts val="800"/>
              </a:spcBef>
              <a:defRPr sz="1800"/>
            </a:pPr>
            <a:r>
              <a:rPr sz="2200" b="1" i="1">
                <a:solidFill>
                  <a:srgbClr val="FF2C79"/>
                </a:solidFill>
                <a:latin typeface="Helvetica Neue"/>
                <a:ea typeface="Helvetica Neue"/>
                <a:cs typeface="Helvetica Neue"/>
                <a:sym typeface="Helvetica Neue"/>
              </a:rPr>
              <a:t>We need a LC to cover E</a:t>
            </a:r>
            <a:r>
              <a:rPr sz="2200" b="1" i="1" baseline="-5999">
                <a:solidFill>
                  <a:srgbClr val="FF2C79"/>
                </a:solidFill>
                <a:latin typeface="Helvetica Neue"/>
                <a:ea typeface="Helvetica Neue"/>
                <a:cs typeface="Helvetica Neue"/>
                <a:sym typeface="Helvetica Neue"/>
              </a:rPr>
              <a:t>cm</a:t>
            </a:r>
            <a:r>
              <a:rPr sz="2200" b="1" i="1">
                <a:solidFill>
                  <a:srgbClr val="FF2C79"/>
                </a:solidFill>
                <a:latin typeface="Helvetica Neue"/>
                <a:ea typeface="Helvetica Neue"/>
                <a:cs typeface="Helvetica Neue"/>
                <a:sym typeface="Helvetica Neue"/>
              </a:rPr>
              <a:t>= 250 to 500 GeV!</a:t>
            </a:r>
          </a:p>
        </p:txBody>
      </p:sp>
    </p:spTree>
  </p:cSld>
  <p:clrMapOvr>
    <a:masterClrMapping/>
  </p:clrMapOvr>
  <p:transition xmlns:p14="http://schemas.microsoft.com/office/powerpoint/2010/mai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4" name="Shape 1954"/>
          <p:cNvSpPr>
            <a:spLocks noGrp="1"/>
          </p:cNvSpPr>
          <p:nvPr>
            <p:ph type="title"/>
          </p:nvPr>
        </p:nvSpPr>
        <p:spPr>
          <a:xfrm>
            <a:off x="1276350" y="13936"/>
            <a:ext cx="10452101" cy="1371601"/>
          </a:xfrm>
          <a:prstGeom prst="rect">
            <a:avLst/>
          </a:prstGeom>
        </p:spPr>
        <p:txBody>
          <a:bodyPr/>
          <a:lstStyle/>
          <a:p>
            <a:pPr lvl="0">
              <a:defRPr sz="1800" b="0"/>
            </a:pPr>
            <a:r>
              <a:rPr sz="6400" b="1"/>
              <a:t>Recoil Mass Resolution</a:t>
            </a:r>
          </a:p>
        </p:txBody>
      </p:sp>
      <p:sp>
        <p:nvSpPr>
          <p:cNvPr id="1955" name="Shape 195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87</a:t>
            </a:fld>
            <a:endParaRPr sz="1200"/>
          </a:p>
        </p:txBody>
      </p:sp>
      <p:pic>
        <p:nvPicPr>
          <p:cNvPr id="1956" name="dmrec.png"/>
          <p:cNvPicPr/>
          <p:nvPr/>
        </p:nvPicPr>
        <p:blipFill>
          <a:blip r:embed="rId2">
            <a:extLst/>
          </a:blip>
          <a:stretch>
            <a:fillRect/>
          </a:stretch>
        </p:blipFill>
        <p:spPr>
          <a:xfrm rot="5400000">
            <a:off x="8123442" y="5447049"/>
            <a:ext cx="3357854" cy="4958081"/>
          </a:xfrm>
          <a:prstGeom prst="rect">
            <a:avLst/>
          </a:prstGeom>
          <a:ln w="3175">
            <a:round/>
          </a:ln>
        </p:spPr>
      </p:pic>
      <p:pic>
        <p:nvPicPr>
          <p:cNvPr id="1957" name="droppedImage.png"/>
          <p:cNvPicPr/>
          <p:nvPr/>
        </p:nvPicPr>
        <p:blipFill>
          <a:blip r:embed="rId3">
            <a:extLst/>
          </a:blip>
          <a:stretch>
            <a:fillRect/>
          </a:stretch>
        </p:blipFill>
        <p:spPr>
          <a:xfrm>
            <a:off x="768542" y="5970303"/>
            <a:ext cx="5071873" cy="3473199"/>
          </a:xfrm>
          <a:prstGeom prst="rect">
            <a:avLst/>
          </a:prstGeom>
          <a:ln w="3175">
            <a:round/>
          </a:ln>
        </p:spPr>
      </p:pic>
      <p:sp>
        <p:nvSpPr>
          <p:cNvPr id="1958" name="Shape 1958"/>
          <p:cNvSpPr/>
          <p:nvPr/>
        </p:nvSpPr>
        <p:spPr>
          <a:xfrm>
            <a:off x="7411056" y="5744464"/>
            <a:ext cx="5168901" cy="4214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marR="57799" algn="l" defTabSz="1012031">
              <a:buClr>
                <a:srgbClr val="FFFDA3"/>
              </a:buClr>
              <a:buFont typeface="Tahoma"/>
              <a:tabLst>
                <a:tab pos="431800" algn="l"/>
                <a:tab pos="1993900" algn="l"/>
                <a:tab pos="2032000" algn="l"/>
              </a:tabLst>
              <a:defRPr sz="2800" b="1">
                <a:solidFill>
                  <a:srgbClr val="0433FF"/>
                </a:solidFill>
                <a:uFill>
                  <a:solidFill>
                    <a:srgbClr val="FFFB00"/>
                  </a:solidFill>
                </a:uFill>
                <a:latin typeface="Helvetica Neue"/>
                <a:ea typeface="Helvetica Neue"/>
                <a:cs typeface="Helvetica Neue"/>
                <a:sym typeface="Helvetica Neue"/>
              </a:defRPr>
            </a:lvl1pPr>
          </a:lstStyle>
          <a:p>
            <a:pPr lvl="0">
              <a:defRPr sz="1800" b="0">
                <a:solidFill>
                  <a:srgbClr val="000000"/>
                </a:solidFill>
                <a:uFillTx/>
              </a:defRPr>
            </a:pPr>
            <a:r>
              <a:rPr sz="2800" b="1">
                <a:solidFill>
                  <a:srgbClr val="0433FF"/>
                </a:solidFill>
                <a:uFill>
                  <a:solidFill>
                    <a:srgbClr val="FFFB00"/>
                  </a:solidFill>
                </a:uFill>
              </a:rPr>
              <a:t>Rough analytic estimate</a:t>
            </a:r>
          </a:p>
        </p:txBody>
      </p:sp>
      <p:sp>
        <p:nvSpPr>
          <p:cNvPr id="1959" name="Shape 1959"/>
          <p:cNvSpPr/>
          <p:nvPr/>
        </p:nvSpPr>
        <p:spPr>
          <a:xfrm>
            <a:off x="447025" y="1354836"/>
            <a:ext cx="4684777" cy="4214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marR="57799" algn="l" defTabSz="1012031">
              <a:buClr>
                <a:srgbClr val="FFFDA3"/>
              </a:buClr>
              <a:buFont typeface="Tahoma"/>
              <a:tabLst>
                <a:tab pos="431800" algn="l"/>
                <a:tab pos="1993900" algn="l"/>
                <a:tab pos="2032000" algn="l"/>
              </a:tabLst>
              <a:defRPr sz="2800" b="1">
                <a:solidFill>
                  <a:srgbClr val="0433FF"/>
                </a:solidFill>
                <a:uFill>
                  <a:solidFill>
                    <a:srgbClr val="FFFB00"/>
                  </a:solidFill>
                </a:uFill>
                <a:latin typeface="Helvetica Neue"/>
                <a:ea typeface="Helvetica Neue"/>
                <a:cs typeface="Helvetica Neue"/>
                <a:sym typeface="Helvetica Neue"/>
              </a:defRPr>
            </a:lvl1pPr>
          </a:lstStyle>
          <a:p>
            <a:pPr lvl="0">
              <a:defRPr sz="1800" b="0">
                <a:solidFill>
                  <a:srgbClr val="000000"/>
                </a:solidFill>
                <a:uFillTx/>
              </a:defRPr>
            </a:pPr>
            <a:r>
              <a:rPr sz="2800" b="1">
                <a:solidFill>
                  <a:srgbClr val="0433FF"/>
                </a:solidFill>
                <a:uFill>
                  <a:solidFill>
                    <a:srgbClr val="FFFB00"/>
                  </a:solidFill>
                </a:uFill>
              </a:rPr>
              <a:t>Estimation by simulation</a:t>
            </a:r>
          </a:p>
        </p:txBody>
      </p:sp>
      <p:pic>
        <p:nvPicPr>
          <p:cNvPr id="1960" name="MM.24sb5m-500fb.pdf"/>
          <p:cNvPicPr/>
          <p:nvPr/>
        </p:nvPicPr>
        <p:blipFill>
          <a:blip r:embed="rId4">
            <a:extLst/>
          </a:blip>
          <a:stretch>
            <a:fillRect/>
          </a:stretch>
        </p:blipFill>
        <p:spPr>
          <a:xfrm>
            <a:off x="858463" y="1930400"/>
            <a:ext cx="3711026" cy="3495040"/>
          </a:xfrm>
          <a:prstGeom prst="rect">
            <a:avLst/>
          </a:prstGeom>
          <a:ln w="3175">
            <a:round/>
          </a:ln>
        </p:spPr>
      </p:pic>
      <p:pic>
        <p:nvPicPr>
          <p:cNvPr id="1961" name="MM.30sb5m.pdf"/>
          <p:cNvPicPr/>
          <p:nvPr/>
        </p:nvPicPr>
        <p:blipFill>
          <a:blip r:embed="rId5">
            <a:extLst/>
          </a:blip>
          <a:stretch>
            <a:fillRect/>
          </a:stretch>
        </p:blipFill>
        <p:spPr>
          <a:xfrm>
            <a:off x="8654767" y="1930400"/>
            <a:ext cx="3711026" cy="3495040"/>
          </a:xfrm>
          <a:prstGeom prst="rect">
            <a:avLst/>
          </a:prstGeom>
          <a:ln w="3175">
            <a:round/>
          </a:ln>
        </p:spPr>
      </p:pic>
      <p:pic>
        <p:nvPicPr>
          <p:cNvPr id="1962" name="MMNEW.25sb5m-500fb.pdf"/>
          <p:cNvPicPr/>
          <p:nvPr/>
        </p:nvPicPr>
        <p:blipFill>
          <a:blip r:embed="rId6">
            <a:extLst/>
          </a:blip>
          <a:stretch>
            <a:fillRect/>
          </a:stretch>
        </p:blipFill>
        <p:spPr>
          <a:xfrm>
            <a:off x="4753327" y="1930400"/>
            <a:ext cx="3711026" cy="3495040"/>
          </a:xfrm>
          <a:prstGeom prst="rect">
            <a:avLst/>
          </a:prstGeom>
          <a:ln w="3175">
            <a:round/>
          </a:ln>
        </p:spPr>
      </p:pic>
      <p:sp>
        <p:nvSpPr>
          <p:cNvPr id="1963" name="Shape 1963"/>
          <p:cNvSpPr/>
          <p:nvPr/>
        </p:nvSpPr>
        <p:spPr>
          <a:xfrm>
            <a:off x="2565352" y="3536950"/>
            <a:ext cx="1478253" cy="558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57799" marR="57799" algn="l" defTabSz="456406">
              <a:defRPr sz="2800">
                <a:solidFill>
                  <a:srgbClr val="FF2600"/>
                </a:solidFill>
                <a:uFill>
                  <a:solidFill>
                    <a:srgbClr val="FFFFFF"/>
                  </a:solidFill>
                </a:uFill>
                <a:latin typeface="Tahoma"/>
                <a:ea typeface="Tahoma"/>
                <a:cs typeface="Tahoma"/>
                <a:sym typeface="Tahoma"/>
              </a:defRPr>
            </a:lvl1pPr>
          </a:lstStyle>
          <a:p>
            <a:pPr lvl="0">
              <a:defRPr sz="1800">
                <a:solidFill>
                  <a:srgbClr val="000000"/>
                </a:solidFill>
                <a:uFillTx/>
              </a:defRPr>
            </a:pPr>
            <a:r>
              <a:rPr sz="2800">
                <a:solidFill>
                  <a:srgbClr val="FF2600"/>
                </a:solidFill>
                <a:uFill>
                  <a:solidFill>
                    <a:srgbClr val="FFFFFF"/>
                  </a:solidFill>
                </a:uFill>
              </a:rPr>
              <a:t>240GeV</a:t>
            </a:r>
          </a:p>
        </p:txBody>
      </p:sp>
      <p:sp>
        <p:nvSpPr>
          <p:cNvPr id="1964" name="Shape 1964"/>
          <p:cNvSpPr/>
          <p:nvPr/>
        </p:nvSpPr>
        <p:spPr>
          <a:xfrm>
            <a:off x="6237319" y="3536950"/>
            <a:ext cx="1478253" cy="558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57799" marR="57799" algn="l" defTabSz="456406">
              <a:defRPr sz="2800">
                <a:solidFill>
                  <a:srgbClr val="FF2600"/>
                </a:solidFill>
                <a:uFill>
                  <a:solidFill>
                    <a:srgbClr val="FFFFFF"/>
                  </a:solidFill>
                </a:uFill>
                <a:latin typeface="Tahoma"/>
                <a:ea typeface="Tahoma"/>
                <a:cs typeface="Tahoma"/>
                <a:sym typeface="Tahoma"/>
              </a:defRPr>
            </a:lvl1pPr>
          </a:lstStyle>
          <a:p>
            <a:pPr lvl="0">
              <a:defRPr sz="1800">
                <a:solidFill>
                  <a:srgbClr val="000000"/>
                </a:solidFill>
                <a:uFillTx/>
              </a:defRPr>
            </a:pPr>
            <a:r>
              <a:rPr sz="2800">
                <a:solidFill>
                  <a:srgbClr val="FF2600"/>
                </a:solidFill>
                <a:uFill>
                  <a:solidFill>
                    <a:srgbClr val="FFFFFF"/>
                  </a:solidFill>
                </a:uFill>
              </a:rPr>
              <a:t>250GeV</a:t>
            </a:r>
          </a:p>
        </p:txBody>
      </p:sp>
      <p:sp>
        <p:nvSpPr>
          <p:cNvPr id="1965" name="Shape 1965"/>
          <p:cNvSpPr/>
          <p:nvPr/>
        </p:nvSpPr>
        <p:spPr>
          <a:xfrm>
            <a:off x="10465892" y="3460750"/>
            <a:ext cx="1478253" cy="558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57799" marR="57799" algn="l" defTabSz="456406">
              <a:defRPr sz="2800">
                <a:solidFill>
                  <a:srgbClr val="FF2600"/>
                </a:solidFill>
                <a:uFill>
                  <a:solidFill>
                    <a:srgbClr val="FFFFFF"/>
                  </a:solidFill>
                </a:uFill>
                <a:latin typeface="Tahoma"/>
                <a:ea typeface="Tahoma"/>
                <a:cs typeface="Tahoma"/>
                <a:sym typeface="Tahoma"/>
              </a:defRPr>
            </a:lvl1pPr>
          </a:lstStyle>
          <a:p>
            <a:pPr lvl="0">
              <a:defRPr sz="1800">
                <a:solidFill>
                  <a:srgbClr val="000000"/>
                </a:solidFill>
                <a:uFillTx/>
              </a:defRPr>
            </a:pPr>
            <a:r>
              <a:rPr sz="2800">
                <a:solidFill>
                  <a:srgbClr val="FF2600"/>
                </a:solidFill>
                <a:uFill>
                  <a:solidFill>
                    <a:srgbClr val="FFFFFF"/>
                  </a:solidFill>
                </a:uFill>
              </a:rPr>
              <a:t>300GeV</a:t>
            </a:r>
          </a:p>
        </p:txBody>
      </p:sp>
      <p:sp>
        <p:nvSpPr>
          <p:cNvPr id="1966" name="Shape 1966"/>
          <p:cNvSpPr/>
          <p:nvPr/>
        </p:nvSpPr>
        <p:spPr>
          <a:xfrm>
            <a:off x="10502900" y="1292160"/>
            <a:ext cx="2133600" cy="584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57799" marR="57799" lvl="0" algn="l" defTabSz="456406">
              <a:defRPr sz="1800"/>
            </a:pPr>
            <a:r>
              <a:rPr sz="1400">
                <a:uFill>
                  <a:solidFill>
                    <a:srgbClr val="FFFFFF"/>
                  </a:solidFill>
                </a:uFill>
                <a:latin typeface="Helvetica Neue"/>
                <a:ea typeface="Helvetica Neue"/>
                <a:cs typeface="Helvetica Neue"/>
                <a:sym typeface="Helvetica Neue"/>
              </a:rPr>
              <a:t>Old ACFA Study</a:t>
            </a:r>
          </a:p>
          <a:p>
            <a:pPr marL="57799" marR="57799" lvl="0" algn="l" defTabSz="456406">
              <a:defRPr sz="1800"/>
            </a:pPr>
            <a:r>
              <a:rPr sz="1400">
                <a:uFill>
                  <a:solidFill>
                    <a:srgbClr val="FFFFFF"/>
                  </a:solidFill>
                </a:uFill>
                <a:latin typeface="Helvetica Neue"/>
                <a:ea typeface="Helvetica Neue"/>
                <a:cs typeface="Helvetica Neue"/>
                <a:sym typeface="Helvetica Neue"/>
              </a:rPr>
              <a:t>by Akiya Miyamoto</a:t>
            </a:r>
          </a:p>
        </p:txBody>
      </p:sp>
      <p:sp>
        <p:nvSpPr>
          <p:cNvPr id="1967" name="Shape 1967"/>
          <p:cNvSpPr/>
          <p:nvPr/>
        </p:nvSpPr>
        <p:spPr>
          <a:xfrm>
            <a:off x="3666546" y="7998967"/>
            <a:ext cx="1073205"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57799" marR="57799" algn="l" defTabSz="456406">
              <a:defRPr sz="1400">
                <a:uFill>
                  <a:solidFill>
                    <a:srgbClr val="FFFFFF"/>
                  </a:solidFill>
                </a:uFill>
                <a:latin typeface="Tahoma"/>
                <a:ea typeface="Tahoma"/>
                <a:cs typeface="Tahoma"/>
                <a:sym typeface="Tahoma"/>
              </a:defRPr>
            </a:lvl1pPr>
          </a:lstStyle>
          <a:p>
            <a:pPr lvl="0">
              <a:defRPr sz="1800">
                <a:uFillTx/>
              </a:defRPr>
            </a:pPr>
            <a:r>
              <a:rPr sz="1400">
                <a:uFill>
                  <a:solidFill>
                    <a:srgbClr val="FFFFFF"/>
                  </a:solidFill>
                </a:uFill>
              </a:rPr>
              <a:t>Hengne Li</a:t>
            </a:r>
          </a:p>
        </p:txBody>
      </p:sp>
      <p:sp>
        <p:nvSpPr>
          <p:cNvPr id="1968" name="Shape 1968"/>
          <p:cNvSpPr/>
          <p:nvPr/>
        </p:nvSpPr>
        <p:spPr>
          <a:xfrm>
            <a:off x="4876974" y="7543800"/>
            <a:ext cx="486822" cy="342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57799" marR="57799" algn="l" defTabSz="456406">
              <a:defRPr sz="1400">
                <a:uFill>
                  <a:solidFill>
                    <a:srgbClr val="FFFFFF"/>
                  </a:solidFill>
                </a:uFill>
                <a:latin typeface="Tahoma"/>
                <a:ea typeface="Tahoma"/>
                <a:cs typeface="Tahoma"/>
                <a:sym typeface="Tahoma"/>
              </a:defRPr>
            </a:lvl1pPr>
          </a:lstStyle>
          <a:p>
            <a:pPr lvl="0">
              <a:defRPr sz="1800">
                <a:uFillTx/>
              </a:defRPr>
            </a:pPr>
            <a:r>
              <a:rPr sz="1400">
                <a:uFill>
                  <a:solidFill>
                    <a:srgbClr val="FFFFFF"/>
                  </a:solidFill>
                </a:uFill>
              </a:rPr>
              <a:t>ILD</a:t>
            </a:r>
          </a:p>
        </p:txBody>
      </p:sp>
      <p:sp>
        <p:nvSpPr>
          <p:cNvPr id="1969" name="Shape 1969"/>
          <p:cNvSpPr/>
          <p:nvPr/>
        </p:nvSpPr>
        <p:spPr>
          <a:xfrm rot="19800000">
            <a:off x="3288074" y="4856367"/>
            <a:ext cx="5156204" cy="147411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012031">
              <a:buClr>
                <a:srgbClr val="2E467F"/>
              </a:buClr>
              <a:buFont typeface="Helvetica"/>
              <a:tabLst>
                <a:tab pos="431800" algn="l"/>
                <a:tab pos="1993900" algn="l"/>
                <a:tab pos="2032000" algn="l"/>
              </a:tabLst>
              <a:defRPr sz="3200" b="1" i="1">
                <a:solidFill>
                  <a:srgbClr val="FF2600"/>
                </a:solidFill>
                <a:uFill>
                  <a:solidFill>
                    <a:srgbClr val="2E467F"/>
                  </a:solidFill>
                </a:uFill>
                <a:latin typeface="Helvetica Neue"/>
                <a:ea typeface="Helvetica Neue"/>
                <a:cs typeface="Helvetica Neue"/>
                <a:sym typeface="Helvetica Neue"/>
              </a:defRPr>
            </a:lvl1pPr>
          </a:lstStyle>
          <a:p>
            <a:pPr lvl="0">
              <a:defRPr sz="1800" b="0" i="0">
                <a:solidFill>
                  <a:srgbClr val="000000"/>
                </a:solidFill>
                <a:uFillTx/>
              </a:defRPr>
            </a:pPr>
            <a:r>
              <a:rPr sz="3200" b="1" i="1">
                <a:solidFill>
                  <a:srgbClr val="FF2600"/>
                </a:solidFill>
                <a:uFill>
                  <a:solidFill>
                    <a:srgbClr val="2E467F"/>
                  </a:solidFill>
                </a:uFill>
              </a:rPr>
              <a:t>Resolution does matter if you want to do this at higher energy!</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969"/>
                                        </p:tgtEl>
                                        <p:attrNameLst>
                                          <p:attrName>style.visibility</p:attrName>
                                        </p:attrNameLst>
                                      </p:cBhvr>
                                      <p:to>
                                        <p:strVal val="visible"/>
                                      </p:to>
                                    </p:set>
                                    <p:animEffect transition="in" filter="wipe(left)">
                                      <p:cBhvr>
                                        <p:cTn id="7" dur="500"/>
                                        <p:tgtEl>
                                          <p:spTgt spid="1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9" grpId="1"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1" name="template_sample_2D_1TeV.gif"/>
          <p:cNvPicPr/>
          <p:nvPr/>
        </p:nvPicPr>
        <p:blipFill>
          <a:blip r:embed="rId2">
            <a:extLst/>
          </a:blip>
          <a:stretch>
            <a:fillRect/>
          </a:stretch>
        </p:blipFill>
        <p:spPr>
          <a:xfrm>
            <a:off x="145302" y="1869329"/>
            <a:ext cx="8977301" cy="4293493"/>
          </a:xfrm>
          <a:prstGeom prst="rect">
            <a:avLst/>
          </a:prstGeom>
          <a:ln w="12700">
            <a:miter lim="400000"/>
          </a:ln>
          <a:effectLst>
            <a:outerShdw blurRad="38100" dist="25400" dir="2700000" rotWithShape="0">
              <a:srgbClr val="000000">
                <a:alpha val="42999"/>
              </a:srgbClr>
            </a:outerShdw>
          </a:effectLst>
        </p:spPr>
      </p:pic>
      <p:sp>
        <p:nvSpPr>
          <p:cNvPr id="1972" name="Shape 1972"/>
          <p:cNvSpPr>
            <a:spLocks noGrp="1"/>
          </p:cNvSpPr>
          <p:nvPr>
            <p:ph type="sldNum" sz="quarter" idx="2"/>
          </p:nvPr>
        </p:nvSpPr>
        <p:spPr>
          <a:xfrm>
            <a:off x="12397943" y="9144000"/>
            <a:ext cx="312014" cy="3048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88</a:t>
            </a:fld>
            <a:endParaRPr sz="1200"/>
          </a:p>
        </p:txBody>
      </p:sp>
      <p:sp>
        <p:nvSpPr>
          <p:cNvPr id="1973" name="Shape 1973"/>
          <p:cNvSpPr/>
          <p:nvPr/>
        </p:nvSpPr>
        <p:spPr>
          <a:xfrm>
            <a:off x="303350" y="6242471"/>
            <a:ext cx="7466106" cy="411278"/>
          </a:xfrm>
          <a:prstGeom prst="rect">
            <a:avLst/>
          </a:prstGeom>
          <a:ln w="3175">
            <a:round/>
          </a:ln>
          <a:extLst>
            <a:ext uri="{C572A759-6A51-4108-AA02-DFA0A04FC94B}">
              <ma14:wrappingTextBoxFlag xmlns:ma14="http://schemas.microsoft.com/office/mac/drawingml/2011/main" val="1"/>
            </a:ext>
          </a:extLst>
        </p:spPr>
        <p:txBody>
          <a:bodyPr lIns="38100" tIns="38100" rIns="38100" bIns="38100">
            <a:spAutoFit/>
          </a:bodyPr>
          <a:lstStyle>
            <a:lvl1pPr algn="l" defTabSz="506015">
              <a:buClr>
                <a:srgbClr val="000000"/>
              </a:buClr>
              <a:defRPr sz="2200">
                <a:solidFill>
                  <a:srgbClr val="0433FF"/>
                </a:solidFill>
                <a:uFill>
                  <a:solidFill>
                    <a:srgbClr val="FF2C79"/>
                  </a:solidFill>
                </a:uFill>
                <a:latin typeface="Helvetica Neue"/>
                <a:ea typeface="Helvetica Neue"/>
                <a:cs typeface="Helvetica Neue"/>
                <a:sym typeface="Helvetica Neue"/>
              </a:defRPr>
            </a:lvl1pPr>
          </a:lstStyle>
          <a:p>
            <a:pPr lvl="0">
              <a:defRPr sz="1800">
                <a:solidFill>
                  <a:srgbClr val="000000"/>
                </a:solidFill>
                <a:uFillTx/>
              </a:defRPr>
            </a:pPr>
            <a:r>
              <a:rPr sz="2200">
                <a:solidFill>
                  <a:srgbClr val="0433FF"/>
                </a:solidFill>
                <a:uFill>
                  <a:solidFill>
                    <a:srgbClr val="FF2C79"/>
                  </a:solidFill>
                </a:uFill>
              </a:rPr>
              <a:t>What we measure here is not BR itself but σxBR.</a:t>
            </a:r>
          </a:p>
        </p:txBody>
      </p:sp>
      <p:sp>
        <p:nvSpPr>
          <p:cNvPr id="1974" name="Shape 1974"/>
          <p:cNvSpPr/>
          <p:nvPr/>
        </p:nvSpPr>
        <p:spPr>
          <a:xfrm>
            <a:off x="9350170" y="1371600"/>
            <a:ext cx="3372260" cy="1193801"/>
          </a:xfrm>
          <a:prstGeom prst="rect">
            <a:avLst/>
          </a:prstGeom>
          <a:solidFill>
            <a:srgbClr val="C6E6E9"/>
          </a:solidFill>
          <a:ln w="3175">
            <a:solidFill>
              <a:srgbClr val="C2E2E5"/>
            </a:solidFill>
            <a:miter lim="400000"/>
          </a:ln>
          <a:effectLst>
            <a:outerShdw blurRad="25400" dist="12700" dir="5400000" rotWithShape="0">
              <a:srgbClr val="929292">
                <a:alpha val="34997"/>
              </a:srgbClr>
            </a:outerShdw>
          </a:effectLst>
        </p:spPr>
        <p:txBody>
          <a:bodyPr lIns="0" tIns="0" rIns="0" bIns="0" anchor="ctr"/>
          <a:lstStyle/>
          <a:p>
            <a:pPr marL="57799" marR="57799" lvl="0" algn="l" defTabSz="1012031">
              <a:defRPr sz="3000">
                <a:uFill>
                  <a:solidFill/>
                </a:uFill>
                <a:latin typeface="Arial"/>
                <a:ea typeface="Arial"/>
                <a:cs typeface="Arial"/>
                <a:sym typeface="Arial"/>
              </a:defRPr>
            </a:pPr>
            <a:endParaRPr/>
          </a:p>
        </p:txBody>
      </p:sp>
      <p:pic>
        <p:nvPicPr>
          <p:cNvPr id="1975" name="droppedImage.pdf"/>
          <p:cNvPicPr/>
          <p:nvPr/>
        </p:nvPicPr>
        <p:blipFill>
          <a:blip r:embed="rId3">
            <a:extLst/>
          </a:blip>
          <a:stretch>
            <a:fillRect/>
          </a:stretch>
        </p:blipFill>
        <p:spPr>
          <a:xfrm>
            <a:off x="9474200" y="1308269"/>
            <a:ext cx="3108961" cy="660401"/>
          </a:xfrm>
          <a:prstGeom prst="rect">
            <a:avLst/>
          </a:prstGeom>
          <a:ln w="12700">
            <a:miter lim="400000"/>
          </a:ln>
        </p:spPr>
      </p:pic>
      <p:sp>
        <p:nvSpPr>
          <p:cNvPr id="1976" name="Shape 1976"/>
          <p:cNvSpPr/>
          <p:nvPr/>
        </p:nvSpPr>
        <p:spPr>
          <a:xfrm>
            <a:off x="282218" y="6923285"/>
            <a:ext cx="8977314" cy="1097077"/>
          </a:xfrm>
          <a:prstGeom prst="rect">
            <a:avLst/>
          </a:prstGeom>
          <a:ln w="3175">
            <a:round/>
          </a:ln>
          <a:extLst>
            <a:ext uri="{C572A759-6A51-4108-AA02-DFA0A04FC94B}">
              <ma14:wrappingTextBoxFlag xmlns:ma14="http://schemas.microsoft.com/office/mac/drawingml/2011/main" val="1"/>
            </a:ext>
          </a:extLst>
        </p:spPr>
        <p:txBody>
          <a:bodyPr lIns="38100" tIns="38100" rIns="38100" bIns="38100">
            <a:spAutoFit/>
          </a:bodyPr>
          <a:lstStyle/>
          <a:p>
            <a:pPr lvl="0" algn="l" defTabSz="506015">
              <a:buClr>
                <a:srgbClr val="000000"/>
              </a:buClr>
              <a:defRPr sz="1800"/>
            </a:pPr>
            <a:r>
              <a:rPr sz="2200">
                <a:uFill>
                  <a:solidFill/>
                </a:uFill>
                <a:latin typeface="Helvetica Neue"/>
                <a:ea typeface="Helvetica Neue"/>
                <a:cs typeface="Helvetica Neue"/>
                <a:sym typeface="Helvetica Neue"/>
              </a:rPr>
              <a:t/>
            </a:r>
            <a:br>
              <a:rPr sz="2200">
                <a:uFill>
                  <a:solidFill/>
                </a:uFill>
                <a:latin typeface="Helvetica Neue"/>
                <a:ea typeface="Helvetica Neue"/>
                <a:cs typeface="Helvetica Neue"/>
                <a:sym typeface="Helvetica Neue"/>
              </a:rPr>
            </a:br>
            <a:r>
              <a:rPr sz="2200">
                <a:uFill>
                  <a:solidFill/>
                </a:uFill>
                <a:latin typeface="Helvetica Neue"/>
                <a:ea typeface="Helvetica Neue"/>
                <a:cs typeface="Helvetica Neue"/>
                <a:sym typeface="Helvetica Neue"/>
              </a:rPr>
              <a:t>--&gt;</a:t>
            </a:r>
            <a:r>
              <a:rPr sz="2200">
                <a:solidFill>
                  <a:srgbClr val="0433FF"/>
                </a:solidFill>
                <a:uFill>
                  <a:solidFill/>
                </a:uFill>
                <a:latin typeface="Helvetica Neue"/>
                <a:ea typeface="Helvetica Neue"/>
                <a:cs typeface="Helvetica Neue"/>
                <a:sym typeface="Helvetica Neue"/>
              </a:rPr>
              <a:t> </a:t>
            </a:r>
            <a:r>
              <a:rPr sz="2200">
                <a:solidFill>
                  <a:srgbClr val="0433FF"/>
                </a:solidFill>
                <a:uFill>
                  <a:solidFill>
                    <a:srgbClr val="FF2C79"/>
                  </a:solidFill>
                </a:uFill>
                <a:latin typeface="Helvetica Neue"/>
                <a:ea typeface="Helvetica Neue"/>
                <a:cs typeface="Helvetica Neue"/>
                <a:sym typeface="Helvetica Neue"/>
              </a:rPr>
              <a:t>Δσ/σ=2.6% eventually limits the BR measurements.</a:t>
            </a:r>
            <a:r>
              <a:rPr sz="2200">
                <a:solidFill>
                  <a:srgbClr val="0433FF"/>
                </a:solidFill>
                <a:uFill>
                  <a:solidFill/>
                </a:uFill>
                <a:latin typeface="Helvetica Neue"/>
                <a:ea typeface="Helvetica Neue"/>
                <a:cs typeface="Helvetica Neue"/>
                <a:sym typeface="Helvetica Neue"/>
              </a:rPr>
              <a:t> </a:t>
            </a:r>
            <a:br>
              <a:rPr sz="2200">
                <a:solidFill>
                  <a:srgbClr val="0433FF"/>
                </a:solidFill>
                <a:uFill>
                  <a:solidFill/>
                </a:uFill>
                <a:latin typeface="Helvetica Neue"/>
                <a:ea typeface="Helvetica Neue"/>
                <a:cs typeface="Helvetica Neue"/>
                <a:sym typeface="Helvetica Neue"/>
              </a:rPr>
            </a:br>
            <a:r>
              <a:rPr sz="2200">
                <a:uFill>
                  <a:solidFill/>
                </a:uFill>
                <a:latin typeface="Helvetica Neue"/>
                <a:ea typeface="Helvetica Neue"/>
                <a:cs typeface="Helvetica Neue"/>
                <a:sym typeface="Helvetica Neue"/>
              </a:rPr>
              <a:t>--&gt; </a:t>
            </a:r>
            <a:r>
              <a:rPr sz="2200">
                <a:solidFill>
                  <a:srgbClr val="0433FF"/>
                </a:solidFill>
                <a:uFill>
                  <a:solidFill>
                    <a:srgbClr val="FF2C79"/>
                  </a:solidFill>
                </a:uFill>
                <a:latin typeface="Helvetica Neue"/>
                <a:ea typeface="Helvetica Neue"/>
                <a:cs typeface="Helvetica Neue"/>
                <a:sym typeface="Helvetica Neue"/>
              </a:rPr>
              <a:t>luminosity upgrade and/or longer running in a later stage.</a:t>
            </a:r>
          </a:p>
        </p:txBody>
      </p:sp>
      <p:sp>
        <p:nvSpPr>
          <p:cNvPr id="1977" name="Shape 1977"/>
          <p:cNvSpPr/>
          <p:nvPr/>
        </p:nvSpPr>
        <p:spPr>
          <a:xfrm>
            <a:off x="10907577" y="7666037"/>
            <a:ext cx="1905001" cy="215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012031">
              <a:buClr>
                <a:srgbClr val="2E467F"/>
              </a:buClr>
              <a:buFont typeface="Helvetica"/>
              <a:tabLst>
                <a:tab pos="431800" algn="l"/>
                <a:tab pos="1993900" algn="l"/>
                <a:tab pos="2032000" algn="l"/>
              </a:tabLst>
              <a:defRPr sz="1200">
                <a:solidFill>
                  <a:srgbClr val="2E467F"/>
                </a:solidFill>
                <a:uFill>
                  <a:solidFill>
                    <a:srgbClr val="2E467F"/>
                  </a:solidFill>
                </a:uFill>
                <a:latin typeface="Helvetica"/>
                <a:ea typeface="Helvetica"/>
                <a:cs typeface="Helvetica"/>
                <a:sym typeface="Helvetica"/>
              </a:defRPr>
            </a:lvl1pPr>
          </a:lstStyle>
          <a:p>
            <a:pPr lvl="0">
              <a:defRPr sz="1800">
                <a:solidFill>
                  <a:srgbClr val="000000"/>
                </a:solidFill>
                <a:uFillTx/>
              </a:defRPr>
            </a:pPr>
            <a:r>
              <a:rPr sz="1200">
                <a:solidFill>
                  <a:srgbClr val="2E467F"/>
                </a:solidFill>
                <a:uFill>
                  <a:solidFill>
                    <a:srgbClr val="2E467F"/>
                  </a:solidFill>
                </a:uFill>
              </a:rPr>
              <a:t>DBD Physics Chap.</a:t>
            </a:r>
          </a:p>
        </p:txBody>
      </p:sp>
      <p:graphicFrame>
        <p:nvGraphicFramePr>
          <p:cNvPr id="1978" name="Table 1978"/>
          <p:cNvGraphicFramePr/>
          <p:nvPr/>
        </p:nvGraphicFramePr>
        <p:xfrm>
          <a:off x="9372600" y="2692400"/>
          <a:ext cx="3327400" cy="5364480"/>
        </p:xfrm>
        <a:graphic>
          <a:graphicData uri="http://schemas.openxmlformats.org/drawingml/2006/table">
            <a:tbl>
              <a:tblPr>
                <a:tableStyleId>{4C3C2611-4C71-4FC5-86AE-919BDF0F9419}</a:tableStyleId>
              </a:tblPr>
              <a:tblGrid>
                <a:gridCol w="1663700"/>
                <a:gridCol w="1663700"/>
              </a:tblGrid>
              <a:tr h="485140">
                <a:tc>
                  <a:txBody>
                    <a:bodyPr/>
                    <a:lstStyle/>
                    <a:p>
                      <a:pPr lvl="0" algn="ctr" defTabSz="914400">
                        <a:tabLst>
                          <a:tab pos="927100" algn="l"/>
                        </a:tabLst>
                        <a:defRPr sz="4000">
                          <a:latin typeface="ヒラギノ角ゴ Pro W3"/>
                          <a:ea typeface="ヒラギノ角ゴ Pro W3"/>
                          <a:cs typeface="ヒラギノ角ゴ Pro W3"/>
                          <a:sym typeface="ヒラギノ角ゴ Pro W3"/>
                        </a:defRPr>
                      </a:pPr>
                      <a:endParaRP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27100" algn="l"/>
                        </a:tabLst>
                        <a:defRPr sz="1800"/>
                      </a:pPr>
                      <a:r>
                        <a:rPr sz="2200">
                          <a:latin typeface="Times New Roman"/>
                          <a:ea typeface="Times New Roman"/>
                          <a:cs typeface="Times New Roman"/>
                          <a:sym typeface="Times New Roman"/>
                        </a:rPr>
                        <a:t>@250GeV</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485140">
                <a:tc>
                  <a:txBody>
                    <a:bodyPr/>
                    <a:lstStyle/>
                    <a:p>
                      <a:pPr lvl="0" algn="ctr" defTabSz="914400">
                        <a:tabLst>
                          <a:tab pos="927100" algn="l"/>
                        </a:tabLst>
                        <a:defRPr sz="1800"/>
                      </a:pPr>
                      <a:r>
                        <a:rPr sz="2200">
                          <a:latin typeface="Times New Roman"/>
                          <a:ea typeface="Times New Roman"/>
                          <a:cs typeface="Times New Roman"/>
                          <a:sym typeface="Times New Roman"/>
                        </a:rPr>
                        <a:t>process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27100" algn="l"/>
                        </a:tabLst>
                        <a:defRPr sz="1800"/>
                      </a:pPr>
                      <a:r>
                        <a:rPr sz="2200">
                          <a:latin typeface="Times New Roman"/>
                          <a:ea typeface="Times New Roman"/>
                          <a:cs typeface="Times New Roman"/>
                          <a:sym typeface="Times New Roman"/>
                        </a:rPr>
                        <a:t>ZH</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85140">
                <a:tc>
                  <a:txBody>
                    <a:bodyPr/>
                    <a:lstStyle/>
                    <a:p>
                      <a:pPr lvl="0" algn="ctr" defTabSz="914400">
                        <a:tabLst>
                          <a:tab pos="927100" algn="l"/>
                        </a:tabLst>
                        <a:defRPr sz="1800"/>
                      </a:pPr>
                      <a:r>
                        <a:rPr sz="2200">
                          <a:latin typeface="Times New Roman"/>
                          <a:ea typeface="Times New Roman"/>
                          <a:cs typeface="Times New Roman"/>
                          <a:sym typeface="Times New Roman"/>
                        </a:rPr>
                        <a:t>Int. Lumi. [fb</a:t>
                      </a:r>
                      <a:r>
                        <a:rPr sz="2200" baseline="31999">
                          <a:latin typeface="Times New Roman"/>
                          <a:ea typeface="Times New Roman"/>
                          <a:cs typeface="Times New Roman"/>
                          <a:sym typeface="Times New Roman"/>
                        </a:rPr>
                        <a:t>-1</a:t>
                      </a:r>
                      <a:r>
                        <a:rPr sz="2200">
                          <a:latin typeface="Times New Roman"/>
                          <a:ea typeface="Times New Roman"/>
                          <a:cs typeface="Times New Roman"/>
                          <a:sym typeface="Times New Roman"/>
                        </a:rPr>
                        <a:t>]</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27100" algn="l"/>
                        </a:tabLst>
                        <a:defRPr sz="1800"/>
                      </a:pPr>
                      <a:r>
                        <a:rPr sz="2200">
                          <a:latin typeface="Times New Roman"/>
                          <a:ea typeface="Times New Roman"/>
                          <a:cs typeface="Times New Roman"/>
                          <a:sym typeface="Times New Roman"/>
                        </a:rPr>
                        <a:t>250</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85140">
                <a:tc>
                  <a:txBody>
                    <a:bodyPr/>
                    <a:lstStyle/>
                    <a:p>
                      <a:pPr lvl="0" algn="ctr" defTabSz="914400">
                        <a:tabLst>
                          <a:tab pos="927100" algn="l"/>
                        </a:tabLst>
                        <a:defRPr sz="1800"/>
                      </a:pPr>
                      <a:r>
                        <a:rPr sz="2200">
                          <a:solidFill>
                            <a:srgbClr val="0433FF"/>
                          </a:solidFill>
                          <a:latin typeface="Times New Roman"/>
                          <a:ea typeface="Times New Roman"/>
                          <a:cs typeface="Times New Roman"/>
                          <a:sym typeface="Times New Roman"/>
                        </a:rPr>
                        <a:t>Δσ/σ</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27100" algn="l"/>
                        </a:tabLst>
                        <a:defRPr sz="1800"/>
                      </a:pPr>
                      <a:r>
                        <a:rPr sz="2200">
                          <a:solidFill>
                            <a:srgbClr val="FF2600"/>
                          </a:solidFill>
                          <a:latin typeface="Times New Roman"/>
                          <a:ea typeface="Times New Roman"/>
                          <a:cs typeface="Times New Roman"/>
                          <a:sym typeface="Times New Roman"/>
                        </a:rPr>
                        <a:t>2.6%</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85140">
                <a:tc>
                  <a:txBody>
                    <a:bodyPr/>
                    <a:lstStyle/>
                    <a:p>
                      <a:pPr lvl="0" algn="ctr" defTabSz="914400">
                        <a:tabLst>
                          <a:tab pos="927100" algn="l"/>
                        </a:tabLst>
                        <a:defRPr sz="1800"/>
                      </a:pPr>
                      <a:r>
                        <a:rPr sz="2200">
                          <a:latin typeface="Times New Roman"/>
                          <a:ea typeface="Times New Roman"/>
                          <a:cs typeface="Times New Roman"/>
                          <a:sym typeface="Times New Roman"/>
                        </a:rPr>
                        <a:t>decay mode</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27100" algn="l"/>
                        </a:tabLst>
                        <a:defRPr sz="1800"/>
                      </a:pPr>
                      <a:r>
                        <a:rPr sz="2200">
                          <a:latin typeface="Times New Roman"/>
                          <a:ea typeface="Times New Roman"/>
                          <a:cs typeface="Times New Roman"/>
                          <a:sym typeface="Times New Roman"/>
                        </a:rPr>
                        <a:t>ΔσBr/σBr</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85140">
                <a:tc>
                  <a:txBody>
                    <a:bodyPr/>
                    <a:lstStyle/>
                    <a:p>
                      <a:pPr lvl="0" algn="ctr" defTabSz="914400">
                        <a:tabLst>
                          <a:tab pos="927100" algn="l"/>
                        </a:tabLst>
                        <a:defRPr sz="1800"/>
                      </a:pPr>
                      <a:r>
                        <a:rPr sz="2200">
                          <a:latin typeface="Times New Roman"/>
                          <a:ea typeface="Times New Roman"/>
                          <a:cs typeface="Times New Roman"/>
                          <a:sym typeface="Times New Roman"/>
                        </a:rPr>
                        <a:t>H → bb</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27100" algn="l"/>
                        </a:tabLst>
                        <a:defRPr sz="1800"/>
                      </a:pPr>
                      <a:r>
                        <a:rPr sz="2200">
                          <a:solidFill>
                            <a:srgbClr val="FF40FF"/>
                          </a:solidFill>
                          <a:latin typeface="Times New Roman"/>
                          <a:ea typeface="Times New Roman"/>
                          <a:cs typeface="Times New Roman"/>
                          <a:sym typeface="Times New Roman"/>
                        </a:rPr>
                        <a:t>1.2%</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85140">
                <a:tc>
                  <a:txBody>
                    <a:bodyPr/>
                    <a:lstStyle/>
                    <a:p>
                      <a:pPr lvl="0" algn="ctr" defTabSz="914400">
                        <a:tabLst>
                          <a:tab pos="927100" algn="l"/>
                        </a:tabLst>
                        <a:defRPr sz="1800"/>
                      </a:pPr>
                      <a:r>
                        <a:rPr sz="2200">
                          <a:latin typeface="Times New Roman"/>
                          <a:ea typeface="Times New Roman"/>
                          <a:cs typeface="Times New Roman"/>
                          <a:sym typeface="Times New Roman"/>
                        </a:rPr>
                        <a:t>H → cc</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27100" algn="l"/>
                        </a:tabLst>
                        <a:defRPr sz="1800"/>
                      </a:pPr>
                      <a:r>
                        <a:rPr sz="2200">
                          <a:solidFill>
                            <a:srgbClr val="FF40FF"/>
                          </a:solidFill>
                          <a:latin typeface="Times New Roman"/>
                          <a:ea typeface="Times New Roman"/>
                          <a:cs typeface="Times New Roman"/>
                          <a:sym typeface="Times New Roman"/>
                        </a:rPr>
                        <a:t>8.3%</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85140">
                <a:tc>
                  <a:txBody>
                    <a:bodyPr/>
                    <a:lstStyle/>
                    <a:p>
                      <a:pPr lvl="0" algn="ctr" defTabSz="914400">
                        <a:tabLst>
                          <a:tab pos="927100" algn="l"/>
                        </a:tabLst>
                        <a:defRPr sz="1800"/>
                      </a:pPr>
                      <a:r>
                        <a:rPr sz="2200">
                          <a:latin typeface="Times New Roman"/>
                          <a:ea typeface="Times New Roman"/>
                          <a:cs typeface="Times New Roman"/>
                          <a:sym typeface="Times New Roman"/>
                        </a:rPr>
                        <a:t>H → gg</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27100" algn="l"/>
                        </a:tabLst>
                        <a:defRPr sz="1800"/>
                      </a:pPr>
                      <a:r>
                        <a:rPr sz="2200">
                          <a:latin typeface="Times New Roman"/>
                          <a:ea typeface="Times New Roman"/>
                          <a:cs typeface="Times New Roman"/>
                          <a:sym typeface="Times New Roman"/>
                        </a:rPr>
                        <a:t>7%</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85140">
                <a:tc>
                  <a:txBody>
                    <a:bodyPr/>
                    <a:lstStyle/>
                    <a:p>
                      <a:pPr lvl="0" algn="ctr" defTabSz="914400">
                        <a:tabLst>
                          <a:tab pos="927100" algn="l"/>
                        </a:tabLst>
                        <a:defRPr sz="1800"/>
                      </a:pPr>
                      <a:r>
                        <a:rPr sz="2200">
                          <a:latin typeface="Times New Roman"/>
                          <a:ea typeface="Times New Roman"/>
                          <a:cs typeface="Times New Roman"/>
                          <a:sym typeface="Times New Roman"/>
                        </a:rPr>
                        <a:t>H → WW*</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27100" algn="l"/>
                        </a:tabLst>
                        <a:defRPr sz="1800"/>
                      </a:pPr>
                      <a:r>
                        <a:rPr sz="2200">
                          <a:latin typeface="Times New Roman"/>
                          <a:ea typeface="Times New Roman"/>
                          <a:cs typeface="Times New Roman"/>
                          <a:sym typeface="Times New Roman"/>
                        </a:rPr>
                        <a:t>6.4%</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485140">
                <a:tc>
                  <a:txBody>
                    <a:bodyPr/>
                    <a:lstStyle/>
                    <a:p>
                      <a:pPr lvl="0" algn="ctr" defTabSz="914400">
                        <a:tabLst>
                          <a:tab pos="927100" algn="l"/>
                        </a:tabLst>
                        <a:defRPr sz="1800"/>
                      </a:pPr>
                      <a:r>
                        <a:rPr sz="2200">
                          <a:latin typeface="Times New Roman"/>
                          <a:ea typeface="Times New Roman"/>
                          <a:cs typeface="Times New Roman"/>
                          <a:sym typeface="Times New Roman"/>
                        </a:rPr>
                        <a:t>H → ττ</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27100" algn="l"/>
                        </a:tabLst>
                        <a:defRPr sz="1800"/>
                      </a:pPr>
                      <a:r>
                        <a:rPr sz="2200">
                          <a:latin typeface="Times New Roman"/>
                          <a:ea typeface="Times New Roman"/>
                          <a:cs typeface="Times New Roman"/>
                          <a:sym typeface="Times New Roman"/>
                        </a:rPr>
                        <a:t>4.2%</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bl>
          </a:graphicData>
        </a:graphic>
      </p:graphicFrame>
      <p:pic>
        <p:nvPicPr>
          <p:cNvPr id="1979" name="droppedImage.pdf"/>
          <p:cNvPicPr/>
          <p:nvPr/>
        </p:nvPicPr>
        <p:blipFill>
          <a:blip r:embed="rId4">
            <a:extLst/>
          </a:blip>
          <a:stretch>
            <a:fillRect/>
          </a:stretch>
        </p:blipFill>
        <p:spPr>
          <a:xfrm>
            <a:off x="9766300" y="1764059"/>
            <a:ext cx="2527300" cy="612082"/>
          </a:xfrm>
          <a:prstGeom prst="rect">
            <a:avLst/>
          </a:prstGeom>
          <a:ln w="12700">
            <a:miter lim="400000"/>
          </a:ln>
        </p:spPr>
      </p:pic>
      <p:sp>
        <p:nvSpPr>
          <p:cNvPr id="1980" name="Shape 1980"/>
          <p:cNvSpPr/>
          <p:nvPr/>
        </p:nvSpPr>
        <p:spPr>
          <a:xfrm>
            <a:off x="9766300" y="2298700"/>
            <a:ext cx="3022600" cy="215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012031">
              <a:buClr>
                <a:srgbClr val="2E467F"/>
              </a:buClr>
              <a:buFont typeface="Helvetica"/>
              <a:tabLst>
                <a:tab pos="431800" algn="l"/>
                <a:tab pos="1993900" algn="l"/>
                <a:tab pos="2032000" algn="l"/>
              </a:tabLst>
              <a:defRPr sz="1200">
                <a:solidFill>
                  <a:srgbClr val="2E467F"/>
                </a:solidFill>
                <a:uFill>
                  <a:solidFill>
                    <a:srgbClr val="2E467F"/>
                  </a:solidFill>
                </a:uFill>
                <a:latin typeface="Helvetica"/>
                <a:ea typeface="Helvetica"/>
                <a:cs typeface="Helvetica"/>
                <a:sym typeface="Helvetica"/>
              </a:defRPr>
            </a:lvl1pPr>
          </a:lstStyle>
          <a:p>
            <a:pPr lvl="0">
              <a:defRPr sz="1800">
                <a:solidFill>
                  <a:srgbClr val="000000"/>
                </a:solidFill>
                <a:uFillTx/>
              </a:defRPr>
            </a:pPr>
            <a:r>
              <a:rPr sz="1200">
                <a:solidFill>
                  <a:srgbClr val="2E467F"/>
                </a:solidFill>
                <a:uFill>
                  <a:solidFill>
                    <a:srgbClr val="2E467F"/>
                  </a:solidFill>
                </a:uFill>
              </a:rPr>
              <a:t>scaled from mH=120 GeV</a:t>
            </a:r>
          </a:p>
        </p:txBody>
      </p:sp>
      <p:sp>
        <p:nvSpPr>
          <p:cNvPr id="1981" name="Shape 1981"/>
          <p:cNvSpPr/>
          <p:nvPr/>
        </p:nvSpPr>
        <p:spPr>
          <a:xfrm>
            <a:off x="204624" y="1318717"/>
            <a:ext cx="8231026" cy="411278"/>
          </a:xfrm>
          <a:prstGeom prst="rect">
            <a:avLst/>
          </a:prstGeom>
          <a:ln w="3175">
            <a:round/>
          </a:ln>
          <a:extLst>
            <a:ext uri="{C572A759-6A51-4108-AA02-DFA0A04FC94B}">
              <ma14:wrappingTextBoxFlag xmlns:ma14="http://schemas.microsoft.com/office/mac/drawingml/2011/main" val="1"/>
            </a:ext>
          </a:extLst>
        </p:spPr>
        <p:txBody>
          <a:bodyPr lIns="38100" tIns="38100" rIns="38100" bIns="38100">
            <a:spAutoFit/>
          </a:bodyPr>
          <a:lstStyle>
            <a:lvl1pPr algn="l" defTabSz="506015">
              <a:buClr>
                <a:srgbClr val="000000"/>
              </a:buClr>
              <a:defRPr sz="2200">
                <a:uFill>
                  <a:solidFill/>
                </a:uFill>
                <a:latin typeface="Helvetica Neue"/>
                <a:ea typeface="Helvetica Neue"/>
                <a:cs typeface="Helvetica Neue"/>
                <a:sym typeface="Helvetica Neue"/>
              </a:defRPr>
            </a:lvl1pPr>
          </a:lstStyle>
          <a:p>
            <a:pPr lvl="0">
              <a:defRPr sz="1800">
                <a:uFillTx/>
              </a:defRPr>
            </a:pPr>
            <a:r>
              <a:rPr sz="2200">
                <a:uFill>
                  <a:solidFill/>
                </a:uFill>
              </a:rPr>
              <a:t>By template fitting, we can separate H →bb, cc, gg, others!</a:t>
            </a:r>
          </a:p>
        </p:txBody>
      </p:sp>
      <p:pic>
        <p:nvPicPr>
          <p:cNvPr id="1982" name="pasted-image.pdf"/>
          <p:cNvPicPr/>
          <p:nvPr/>
        </p:nvPicPr>
        <p:blipFill>
          <a:blip r:embed="rId5">
            <a:extLst/>
          </a:blip>
          <a:stretch>
            <a:fillRect/>
          </a:stretch>
        </p:blipFill>
        <p:spPr>
          <a:xfrm>
            <a:off x="2338262" y="6609339"/>
            <a:ext cx="4216401" cy="850901"/>
          </a:xfrm>
          <a:prstGeom prst="rect">
            <a:avLst/>
          </a:prstGeom>
          <a:ln w="12700">
            <a:miter lim="400000"/>
          </a:ln>
        </p:spPr>
      </p:pic>
      <p:sp>
        <p:nvSpPr>
          <p:cNvPr id="1983" name="Shape 1983"/>
          <p:cNvSpPr/>
          <p:nvPr/>
        </p:nvSpPr>
        <p:spPr>
          <a:xfrm>
            <a:off x="3235320" y="1846594"/>
            <a:ext cx="954076" cy="32088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400">
                <a:latin typeface="Helvetica"/>
                <a:ea typeface="Helvetica"/>
                <a:cs typeface="Helvetica"/>
                <a:sym typeface="Helvetica"/>
              </a:defRPr>
            </a:lvl1pPr>
          </a:lstStyle>
          <a:p>
            <a:pPr lvl="0">
              <a:defRPr sz="1800"/>
            </a:pPr>
            <a:r>
              <a:rPr sz="1400"/>
              <a:t>H→Others</a:t>
            </a:r>
          </a:p>
        </p:txBody>
      </p:sp>
      <p:sp>
        <p:nvSpPr>
          <p:cNvPr id="1984" name="Shape 1984"/>
          <p:cNvSpPr/>
          <p:nvPr/>
        </p:nvSpPr>
        <p:spPr>
          <a:xfrm>
            <a:off x="6162517" y="1848287"/>
            <a:ext cx="687289" cy="3175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400">
                <a:latin typeface="Helvetica"/>
                <a:ea typeface="Helvetica"/>
                <a:cs typeface="Helvetica"/>
                <a:sym typeface="Helvetica"/>
              </a:defRPr>
            </a:lvl1pPr>
          </a:lstStyle>
          <a:p>
            <a:pPr lvl="0">
              <a:defRPr sz="1800"/>
            </a:pPr>
            <a:r>
              <a:rPr sz="1400"/>
              <a:t>SM BG</a:t>
            </a:r>
          </a:p>
        </p:txBody>
      </p:sp>
      <p:sp>
        <p:nvSpPr>
          <p:cNvPr id="1985" name="Shape 1985"/>
          <p:cNvSpPr/>
          <p:nvPr/>
        </p:nvSpPr>
        <p:spPr>
          <a:xfrm>
            <a:off x="233608" y="4034268"/>
            <a:ext cx="618270" cy="32088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400">
                <a:latin typeface="Helvetica"/>
                <a:ea typeface="Helvetica"/>
                <a:cs typeface="Helvetica"/>
                <a:sym typeface="Helvetica"/>
              </a:defRPr>
            </a:lvl1pPr>
          </a:lstStyle>
          <a:p>
            <a:pPr lvl="0">
              <a:defRPr sz="1800"/>
            </a:pPr>
            <a:r>
              <a:rPr sz="1400"/>
              <a:t>H→bb</a:t>
            </a:r>
          </a:p>
        </p:txBody>
      </p:sp>
      <p:sp>
        <p:nvSpPr>
          <p:cNvPr id="1986" name="Shape 1986"/>
          <p:cNvSpPr/>
          <p:nvPr/>
        </p:nvSpPr>
        <p:spPr>
          <a:xfrm>
            <a:off x="3176448" y="4034268"/>
            <a:ext cx="598303" cy="32088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400">
                <a:latin typeface="Helvetica"/>
                <a:ea typeface="Helvetica"/>
                <a:cs typeface="Helvetica"/>
                <a:sym typeface="Helvetica"/>
              </a:defRPr>
            </a:lvl1pPr>
          </a:lstStyle>
          <a:p>
            <a:pPr lvl="0">
              <a:defRPr sz="1800"/>
            </a:pPr>
            <a:r>
              <a:rPr sz="1400"/>
              <a:t>H→cc</a:t>
            </a:r>
          </a:p>
        </p:txBody>
      </p:sp>
      <p:sp>
        <p:nvSpPr>
          <p:cNvPr id="1987" name="Shape 1987"/>
          <p:cNvSpPr/>
          <p:nvPr/>
        </p:nvSpPr>
        <p:spPr>
          <a:xfrm>
            <a:off x="6157267" y="4034268"/>
            <a:ext cx="618270" cy="32088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400">
                <a:latin typeface="Helvetica"/>
                <a:ea typeface="Helvetica"/>
                <a:cs typeface="Helvetica"/>
                <a:sym typeface="Helvetica"/>
              </a:defRPr>
            </a:lvl1pPr>
          </a:lstStyle>
          <a:p>
            <a:pPr lvl="0">
              <a:defRPr sz="1800"/>
            </a:pPr>
            <a:r>
              <a:rPr sz="1400"/>
              <a:t>H→gg</a:t>
            </a:r>
          </a:p>
        </p:txBody>
      </p:sp>
      <p:sp>
        <p:nvSpPr>
          <p:cNvPr id="1988" name="Shape 1988"/>
          <p:cNvSpPr/>
          <p:nvPr/>
        </p:nvSpPr>
        <p:spPr>
          <a:xfrm>
            <a:off x="233608" y="1851703"/>
            <a:ext cx="815777" cy="3175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1400">
                <a:latin typeface="Helvetica"/>
                <a:ea typeface="Helvetica"/>
                <a:cs typeface="Helvetica"/>
                <a:sym typeface="Helvetica"/>
              </a:defRPr>
            </a:lvl1pPr>
          </a:lstStyle>
          <a:p>
            <a:pPr lvl="0">
              <a:defRPr sz="1800"/>
            </a:pPr>
            <a:r>
              <a:rPr sz="1400"/>
              <a:t>MC Data</a:t>
            </a:r>
          </a:p>
        </p:txBody>
      </p:sp>
      <p:sp>
        <p:nvSpPr>
          <p:cNvPr id="1989" name="Shape 1989"/>
          <p:cNvSpPr/>
          <p:nvPr/>
        </p:nvSpPr>
        <p:spPr>
          <a:xfrm>
            <a:off x="690580" y="-281687"/>
            <a:ext cx="11623640" cy="1803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lvl="0">
              <a:buClr>
                <a:srgbClr val="FFFED5"/>
              </a:buClr>
              <a:buFont typeface="Tahoma"/>
              <a:defRPr sz="1800"/>
            </a:pPr>
            <a:r>
              <a:rPr sz="4000" b="1" i="1">
                <a:latin typeface="Helvetica Neue"/>
                <a:ea typeface="Helvetica Neue"/>
                <a:cs typeface="Helvetica Neue"/>
                <a:sym typeface="Helvetica Neue"/>
              </a:rPr>
              <a:t>High Performance Flavor Tagging : The Key</a:t>
            </a:r>
            <a:r>
              <a:rPr sz="4000" b="1" i="1">
                <a:solidFill>
                  <a:srgbClr val="2E467F"/>
                </a:solidFill>
                <a:latin typeface="Helvetica Neue"/>
                <a:ea typeface="Helvetica Neue"/>
                <a:cs typeface="Helvetica Neue"/>
                <a:sym typeface="Helvetica Neue"/>
              </a:rPr>
              <a:t/>
            </a:r>
            <a:br>
              <a:rPr sz="4000" b="1" i="1">
                <a:solidFill>
                  <a:srgbClr val="2E467F"/>
                </a:solidFill>
                <a:latin typeface="Helvetica Neue"/>
                <a:ea typeface="Helvetica Neue"/>
                <a:cs typeface="Helvetica Neue"/>
                <a:sym typeface="Helvetica Neue"/>
              </a:rPr>
            </a:br>
            <a:r>
              <a:rPr sz="2800" b="1" i="1">
                <a:solidFill>
                  <a:srgbClr val="0433FF"/>
                </a:solidFill>
                <a:latin typeface="Helvetica Neue"/>
                <a:ea typeface="Helvetica Neue"/>
                <a:cs typeface="Helvetica Neue"/>
                <a:sym typeface="Helvetica Neue"/>
              </a:rPr>
              <a:t>to directly access major couplings: </a:t>
            </a:r>
            <a:r>
              <a:rPr sz="2800" b="1" i="1">
                <a:solidFill>
                  <a:srgbClr val="FF2C79"/>
                </a:solidFill>
                <a:latin typeface="Helvetica Neue"/>
                <a:ea typeface="Helvetica Neue"/>
                <a:cs typeface="Helvetica Neue"/>
                <a:sym typeface="Helvetica Neue"/>
              </a:rPr>
              <a:t>bb, cc, ττ,</a:t>
            </a:r>
            <a:r>
              <a:rPr sz="2800" b="1" i="1">
                <a:solidFill>
                  <a:srgbClr val="0433FF"/>
                </a:solidFill>
                <a:latin typeface="Helvetica Neue"/>
                <a:ea typeface="Helvetica Neue"/>
                <a:cs typeface="Helvetica Neue"/>
                <a:sym typeface="Helvetica Neue"/>
              </a:rPr>
              <a:t> gg, WW* </a:t>
            </a:r>
          </a:p>
        </p:txBody>
      </p:sp>
      <p:sp>
        <p:nvSpPr>
          <p:cNvPr id="1990" name="Shape 1990"/>
          <p:cNvSpPr/>
          <p:nvPr/>
        </p:nvSpPr>
        <p:spPr>
          <a:xfrm>
            <a:off x="456099" y="8261149"/>
            <a:ext cx="11803994" cy="990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790649">
              <a:buClr>
                <a:srgbClr val="FF40FF"/>
              </a:buClr>
              <a:buFont typeface="Helvetica"/>
              <a:defRPr sz="2200" b="1" i="1">
                <a:solidFill>
                  <a:srgbClr val="FF2C79"/>
                </a:solidFill>
                <a:uFill>
                  <a:solidFill>
                    <a:srgbClr val="FF2C79"/>
                  </a:solidFill>
                </a:uFill>
                <a:latin typeface="Helvetica"/>
                <a:ea typeface="Helvetica"/>
                <a:cs typeface="Helvetica"/>
                <a:sym typeface="Helvetica"/>
              </a:defRPr>
            </a:lvl1pPr>
          </a:lstStyle>
          <a:p>
            <a:pPr lvl="0">
              <a:defRPr sz="1800" b="0" i="0">
                <a:solidFill>
                  <a:srgbClr val="000000"/>
                </a:solidFill>
                <a:uFillTx/>
              </a:defRPr>
            </a:pPr>
            <a:r>
              <a:rPr sz="2200" b="1" i="1">
                <a:solidFill>
                  <a:srgbClr val="FF2C79"/>
                </a:solidFill>
                <a:uFill>
                  <a:solidFill>
                    <a:srgbClr val="FF2C79"/>
                  </a:solidFill>
                </a:uFill>
              </a:rPr>
              <a:t>Clean environment and a high performance vertex detector are the two powerful weapons of the LC to directly access all of the major couplings (great advantage of the LC)  </a:t>
            </a:r>
          </a:p>
        </p:txBody>
      </p:sp>
      <p:sp>
        <p:nvSpPr>
          <p:cNvPr id="1991" name="Shape 1991"/>
          <p:cNvSpPr/>
          <p:nvPr/>
        </p:nvSpPr>
        <p:spPr>
          <a:xfrm>
            <a:off x="3861408" y="6720365"/>
            <a:ext cx="1950486" cy="622301"/>
          </a:xfrm>
          <a:prstGeom prst="rect">
            <a:avLst/>
          </a:prstGeom>
          <a:ln w="25400">
            <a:solidFill>
              <a:srgbClr val="FF2600"/>
            </a:solidFill>
            <a:miter lim="400000"/>
          </a:ln>
        </p:spPr>
        <p:txBody>
          <a:bodyPr lIns="0" tIns="0" rIns="0" bIns="0" anchor="ctr"/>
          <a:lstStyle/>
          <a:p>
            <a:pPr lvl="0" defTabSz="456406">
              <a:defRPr sz="3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1992" name="Shape 1992"/>
          <p:cNvSpPr/>
          <p:nvPr/>
        </p:nvSpPr>
        <p:spPr>
          <a:xfrm rot="19800000">
            <a:off x="5461141" y="5700594"/>
            <a:ext cx="2028845" cy="2107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012031">
              <a:buClr>
                <a:srgbClr val="2E467F"/>
              </a:buClr>
              <a:buFont typeface="Helvetica"/>
              <a:tabLst>
                <a:tab pos="431800" algn="l"/>
                <a:tab pos="1993900" algn="l"/>
                <a:tab pos="2032000" algn="l"/>
              </a:tabLst>
              <a:defRPr sz="1400" b="1" i="1">
                <a:solidFill>
                  <a:srgbClr val="FF2600"/>
                </a:solidFill>
                <a:uFill>
                  <a:solidFill>
                    <a:srgbClr val="2E467F"/>
                  </a:solidFill>
                </a:uFill>
                <a:latin typeface="Helvetica Neue"/>
                <a:ea typeface="Helvetica Neue"/>
                <a:cs typeface="Helvetica Neue"/>
                <a:sym typeface="Helvetica Neue"/>
              </a:defRPr>
            </a:lvl1pPr>
          </a:lstStyle>
          <a:p>
            <a:pPr lvl="0">
              <a:defRPr sz="1800" b="0" i="0">
                <a:solidFill>
                  <a:srgbClr val="000000"/>
                </a:solidFill>
                <a:uFillTx/>
              </a:defRPr>
            </a:pPr>
            <a:r>
              <a:rPr sz="1400" b="1" i="1">
                <a:solidFill>
                  <a:srgbClr val="FF2600"/>
                </a:solidFill>
                <a:uFill>
                  <a:solidFill>
                    <a:srgbClr val="2E467F"/>
                  </a:solidFill>
                </a:uFill>
              </a:rPr>
              <a:t>What we measure</a:t>
            </a:r>
          </a:p>
        </p:txBody>
      </p:sp>
    </p:spTree>
  </p:cSld>
  <p:clrMapOvr>
    <a:masterClrMapping/>
  </p:clrMapOvr>
  <p:transition xmlns:p14="http://schemas.microsoft.com/office/powerpoint/2010/mai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4" name="Shape 1994"/>
          <p:cNvSpPr/>
          <p:nvPr/>
        </p:nvSpPr>
        <p:spPr>
          <a:xfrm>
            <a:off x="939800" y="5803900"/>
            <a:ext cx="5232401" cy="3327400"/>
          </a:xfrm>
          <a:prstGeom prst="rect">
            <a:avLst/>
          </a:prstGeom>
          <a:solidFill>
            <a:srgbClr val="C6E6E9"/>
          </a:solidFill>
          <a:ln w="3175">
            <a:solidFill>
              <a:srgbClr val="C2E2E5"/>
            </a:solidFill>
            <a:miter lim="400000"/>
          </a:ln>
          <a:effectLst>
            <a:outerShdw blurRad="25400" dist="12700" dir="5400000" rotWithShape="0">
              <a:srgbClr val="929292">
                <a:alpha val="34997"/>
              </a:srgbClr>
            </a:outerShdw>
          </a:effectLst>
        </p:spPr>
        <p:txBody>
          <a:bodyPr lIns="0" tIns="0" rIns="0" bIns="0" anchor="ctr"/>
          <a:lstStyle/>
          <a:p>
            <a:pPr marL="57799" marR="57799" lvl="0" algn="l" defTabSz="1295400">
              <a:defRPr sz="3000">
                <a:uFill>
                  <a:solidFill/>
                </a:uFill>
                <a:latin typeface="Arial"/>
                <a:ea typeface="Arial"/>
                <a:cs typeface="Arial"/>
                <a:sym typeface="Arial"/>
              </a:defRPr>
            </a:pPr>
            <a:endParaRPr/>
          </a:p>
        </p:txBody>
      </p:sp>
      <p:sp>
        <p:nvSpPr>
          <p:cNvPr id="1995" name="Shape 1995"/>
          <p:cNvSpPr/>
          <p:nvPr/>
        </p:nvSpPr>
        <p:spPr>
          <a:xfrm>
            <a:off x="6502400" y="5803900"/>
            <a:ext cx="5537200" cy="3327400"/>
          </a:xfrm>
          <a:prstGeom prst="rect">
            <a:avLst/>
          </a:prstGeom>
          <a:solidFill>
            <a:srgbClr val="C6E6E9"/>
          </a:solidFill>
          <a:ln w="3175">
            <a:solidFill>
              <a:srgbClr val="C2E2E5"/>
            </a:solidFill>
            <a:miter lim="400000"/>
          </a:ln>
          <a:effectLst>
            <a:outerShdw blurRad="25400" dist="12700" dir="5400000" rotWithShape="0">
              <a:srgbClr val="929292">
                <a:alpha val="34997"/>
              </a:srgbClr>
            </a:outerShdw>
          </a:effectLst>
        </p:spPr>
        <p:txBody>
          <a:bodyPr lIns="0" tIns="0" rIns="0" bIns="0" anchor="ctr"/>
          <a:lstStyle/>
          <a:p>
            <a:pPr marL="57799" marR="57799" lvl="0" algn="l" defTabSz="1295400">
              <a:defRPr sz="3000">
                <a:uFill>
                  <a:solidFill/>
                </a:uFill>
                <a:latin typeface="Arial"/>
                <a:ea typeface="Arial"/>
                <a:cs typeface="Arial"/>
                <a:sym typeface="Arial"/>
              </a:defRPr>
            </a:pPr>
            <a:endParaRPr/>
          </a:p>
        </p:txBody>
      </p:sp>
      <p:sp>
        <p:nvSpPr>
          <p:cNvPr id="1996" name="Shape 1996"/>
          <p:cNvSpPr>
            <a:spLocks noGrp="1"/>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89</a:t>
            </a:fld>
            <a:endParaRPr sz="1200"/>
          </a:p>
        </p:txBody>
      </p:sp>
      <p:sp>
        <p:nvSpPr>
          <p:cNvPr id="1997" name="Shape 1997"/>
          <p:cNvSpPr/>
          <p:nvPr/>
        </p:nvSpPr>
        <p:spPr>
          <a:xfrm>
            <a:off x="1267743" y="0"/>
            <a:ext cx="10452101" cy="1803401"/>
          </a:xfrm>
          <a:prstGeom prst="rect">
            <a:avLst/>
          </a:prstGeom>
          <a:ln w="12700">
            <a:miter lim="400000"/>
          </a:ln>
          <a:effectLst>
            <a:outerShdw blurRad="38100" dist="25400" dir="2700000" rotWithShape="0">
              <a:srgbClr val="000000">
                <a:alpha val="42999"/>
              </a:srgbClr>
            </a:outerShdw>
          </a:effectLst>
          <a:extLst>
            <a:ext uri="{C572A759-6A51-4108-AA02-DFA0A04FC94B}">
              <ma14:wrappingTextBoxFlag xmlns:ma14="http://schemas.microsoft.com/office/mac/drawingml/2011/main" val="1"/>
            </a:ext>
          </a:extLst>
        </p:spPr>
        <p:txBody>
          <a:bodyPr lIns="0" tIns="0" rIns="0" bIns="0" anchor="ctr"/>
          <a:lstStyle/>
          <a:p>
            <a:pPr lvl="0">
              <a:buClr>
                <a:srgbClr val="FFFED5"/>
              </a:buClr>
              <a:buFont typeface="Tahoma"/>
              <a:defRPr sz="1800"/>
            </a:pPr>
            <a:r>
              <a:rPr sz="4800">
                <a:solidFill>
                  <a:srgbClr val="2E467F"/>
                </a:solidFill>
                <a:latin typeface="Helvetica Neue"/>
                <a:ea typeface="Helvetica Neue"/>
                <a:cs typeface="Helvetica Neue"/>
                <a:sym typeface="Helvetica Neue"/>
              </a:rPr>
              <a:t>Total Width and Coupling Extraction</a:t>
            </a:r>
            <a:br>
              <a:rPr sz="4800">
                <a:solidFill>
                  <a:srgbClr val="2E467F"/>
                </a:solidFill>
                <a:latin typeface="Helvetica Neue"/>
                <a:ea typeface="Helvetica Neue"/>
                <a:cs typeface="Helvetica Neue"/>
                <a:sym typeface="Helvetica Neue"/>
              </a:rPr>
            </a:br>
            <a:r>
              <a:rPr sz="3000">
                <a:solidFill>
                  <a:srgbClr val="2E467F"/>
                </a:solidFill>
                <a:latin typeface="Helvetica Neue"/>
                <a:ea typeface="Helvetica Neue"/>
                <a:cs typeface="Helvetica Neue"/>
                <a:sym typeface="Helvetica Neue"/>
              </a:rPr>
              <a:t>One of the major advantages of the LC</a:t>
            </a:r>
            <a:br>
              <a:rPr sz="3000">
                <a:solidFill>
                  <a:srgbClr val="2E467F"/>
                </a:solidFill>
                <a:latin typeface="Helvetica Neue"/>
                <a:ea typeface="Helvetica Neue"/>
                <a:cs typeface="Helvetica Neue"/>
                <a:sym typeface="Helvetica Neue"/>
              </a:rPr>
            </a:br>
            <a:endParaRPr sz="3000">
              <a:solidFill>
                <a:srgbClr val="2E467F"/>
              </a:solidFill>
              <a:latin typeface="Helvetica Neue"/>
              <a:ea typeface="Helvetica Neue"/>
              <a:cs typeface="Helvetica Neue"/>
              <a:sym typeface="Helvetica Neue"/>
            </a:endParaRPr>
          </a:p>
        </p:txBody>
      </p:sp>
      <p:pic>
        <p:nvPicPr>
          <p:cNvPr id="1998" name="droppedImage.pdf"/>
          <p:cNvPicPr/>
          <p:nvPr/>
        </p:nvPicPr>
        <p:blipFill>
          <a:blip r:embed="rId2">
            <a:extLst/>
          </a:blip>
          <a:stretch>
            <a:fillRect/>
          </a:stretch>
        </p:blipFill>
        <p:spPr>
          <a:xfrm>
            <a:off x="2209800" y="2222500"/>
            <a:ext cx="8826500" cy="901700"/>
          </a:xfrm>
          <a:prstGeom prst="rect">
            <a:avLst/>
          </a:prstGeom>
          <a:ln w="12700">
            <a:miter lim="400000"/>
          </a:ln>
        </p:spPr>
      </p:pic>
      <p:sp>
        <p:nvSpPr>
          <p:cNvPr id="1999" name="Shape 1999"/>
          <p:cNvSpPr/>
          <p:nvPr/>
        </p:nvSpPr>
        <p:spPr>
          <a:xfrm>
            <a:off x="567939" y="1772285"/>
            <a:ext cx="11861801" cy="431801"/>
          </a:xfrm>
          <a:prstGeom prst="rect">
            <a:avLst/>
          </a:prstGeom>
          <a:ln w="3175">
            <a:round/>
          </a:ln>
          <a:extLst>
            <a:ext uri="{C572A759-6A51-4108-AA02-DFA0A04FC94B}">
              <ma14:wrappingTextBoxFlag xmlns:ma14="http://schemas.microsoft.com/office/mac/drawingml/2011/main" val="1"/>
            </a:ext>
          </a:extLst>
        </p:spPr>
        <p:txBody>
          <a:bodyPr lIns="38100" tIns="38100" rIns="38100" bIns="38100">
            <a:spAutoFit/>
          </a:bodyPr>
          <a:lstStyle>
            <a:lvl1pPr algn="l" defTabSz="647700">
              <a:buClr>
                <a:srgbClr val="000000"/>
              </a:buClr>
              <a:defRPr sz="2200">
                <a:uFill>
                  <a:solidFill/>
                </a:uFill>
                <a:latin typeface="Helvetica Neue"/>
                <a:ea typeface="Helvetica Neue"/>
                <a:cs typeface="Helvetica Neue"/>
                <a:sym typeface="Helvetica Neue"/>
              </a:defRPr>
            </a:lvl1pPr>
          </a:lstStyle>
          <a:p>
            <a:pPr lvl="0">
              <a:defRPr sz="1800">
                <a:uFillTx/>
              </a:defRPr>
            </a:pPr>
            <a:r>
              <a:rPr sz="2200">
                <a:uFill>
                  <a:solidFill/>
                </a:uFill>
              </a:rPr>
              <a:t>To extract couplings from BRs, we need the total width:</a:t>
            </a:r>
          </a:p>
        </p:txBody>
      </p:sp>
      <p:sp>
        <p:nvSpPr>
          <p:cNvPr id="2000" name="Shape 2000"/>
          <p:cNvSpPr/>
          <p:nvPr/>
        </p:nvSpPr>
        <p:spPr>
          <a:xfrm>
            <a:off x="571500" y="3263900"/>
            <a:ext cx="11861801" cy="431800"/>
          </a:xfrm>
          <a:prstGeom prst="rect">
            <a:avLst/>
          </a:prstGeom>
          <a:ln w="3175">
            <a:round/>
          </a:ln>
          <a:extLst>
            <a:ext uri="{C572A759-6A51-4108-AA02-DFA0A04FC94B}">
              <ma14:wrappingTextBoxFlag xmlns:ma14="http://schemas.microsoft.com/office/mac/drawingml/2011/main" val="1"/>
            </a:ext>
          </a:extLst>
        </p:spPr>
        <p:txBody>
          <a:bodyPr lIns="38100" tIns="38100" rIns="38100" bIns="38100">
            <a:spAutoFit/>
          </a:bodyPr>
          <a:lstStyle>
            <a:lvl1pPr algn="l" defTabSz="647700">
              <a:buClr>
                <a:srgbClr val="000000"/>
              </a:buClr>
              <a:defRPr sz="2200">
                <a:uFill>
                  <a:solidFill/>
                </a:uFill>
                <a:latin typeface="Helvetica Neue"/>
                <a:ea typeface="Helvetica Neue"/>
                <a:cs typeface="Helvetica Neue"/>
                <a:sym typeface="Helvetica Neue"/>
              </a:defRPr>
            </a:lvl1pPr>
          </a:lstStyle>
          <a:p>
            <a:pPr lvl="0">
              <a:defRPr sz="1800">
                <a:uFillTx/>
              </a:defRPr>
            </a:pPr>
            <a:r>
              <a:rPr sz="2200">
                <a:uFill>
                  <a:solidFill/>
                </a:uFill>
              </a:rPr>
              <a:t>To determine the total width, we need at least one partial width and corresponding BR:</a:t>
            </a:r>
          </a:p>
        </p:txBody>
      </p:sp>
      <p:sp>
        <p:nvSpPr>
          <p:cNvPr id="2001" name="Shape 2001"/>
          <p:cNvSpPr/>
          <p:nvPr/>
        </p:nvSpPr>
        <p:spPr>
          <a:xfrm>
            <a:off x="571500" y="4940300"/>
            <a:ext cx="11861801" cy="800100"/>
          </a:xfrm>
          <a:prstGeom prst="rect">
            <a:avLst/>
          </a:prstGeom>
          <a:ln w="3175">
            <a:round/>
          </a:ln>
          <a:extLst>
            <a:ext uri="{C572A759-6A51-4108-AA02-DFA0A04FC94B}">
              <ma14:wrappingTextBoxFlag xmlns:ma14="http://schemas.microsoft.com/office/mac/drawingml/2011/main" val="1"/>
            </a:ext>
          </a:extLst>
        </p:spPr>
        <p:txBody>
          <a:bodyPr lIns="38100" tIns="38100" rIns="38100" bIns="38100">
            <a:spAutoFit/>
          </a:bodyPr>
          <a:lstStyle>
            <a:lvl1pPr algn="l" defTabSz="647700">
              <a:buClr>
                <a:srgbClr val="000000"/>
              </a:buClr>
              <a:defRPr sz="2200">
                <a:uFill>
                  <a:solidFill/>
                </a:uFill>
                <a:latin typeface="Helvetica Neue"/>
                <a:ea typeface="Helvetica Neue"/>
                <a:cs typeface="Helvetica Neue"/>
                <a:sym typeface="Helvetica Neue"/>
              </a:defRPr>
            </a:lvl1pPr>
          </a:lstStyle>
          <a:p>
            <a:pPr lvl="0">
              <a:defRPr sz="1800">
                <a:uFillTx/>
              </a:defRPr>
            </a:pPr>
            <a:r>
              <a:rPr sz="2200">
                <a:uFill>
                  <a:solidFill/>
                </a:uFill>
              </a:rPr>
              <a:t>In principle, we can use A=Z, or W for which we can measure both the BRs and the couplings:</a:t>
            </a:r>
          </a:p>
        </p:txBody>
      </p:sp>
      <p:pic>
        <p:nvPicPr>
          <p:cNvPr id="2002" name="ZHdiagram.pdf"/>
          <p:cNvPicPr/>
          <p:nvPr/>
        </p:nvPicPr>
        <p:blipFill>
          <a:blip r:embed="rId3">
            <a:extLst/>
          </a:blip>
          <a:stretch>
            <a:fillRect/>
          </a:stretch>
        </p:blipFill>
        <p:spPr>
          <a:xfrm>
            <a:off x="1358900" y="5999423"/>
            <a:ext cx="2400301" cy="1564754"/>
          </a:xfrm>
          <a:prstGeom prst="rect">
            <a:avLst/>
          </a:prstGeom>
          <a:ln w="3175">
            <a:round/>
          </a:ln>
        </p:spPr>
      </p:pic>
      <p:pic>
        <p:nvPicPr>
          <p:cNvPr id="2003" name="nunuHdiagram.pdf"/>
          <p:cNvPicPr/>
          <p:nvPr/>
        </p:nvPicPr>
        <p:blipFill>
          <a:blip r:embed="rId4">
            <a:extLst/>
          </a:blip>
          <a:stretch>
            <a:fillRect/>
          </a:stretch>
        </p:blipFill>
        <p:spPr>
          <a:xfrm>
            <a:off x="6872028" y="6117751"/>
            <a:ext cx="2552701" cy="1868724"/>
          </a:xfrm>
          <a:prstGeom prst="rect">
            <a:avLst/>
          </a:prstGeom>
          <a:ln w="3175">
            <a:round/>
          </a:ln>
        </p:spPr>
      </p:pic>
      <p:sp>
        <p:nvSpPr>
          <p:cNvPr id="2004" name="Shape 2004"/>
          <p:cNvSpPr/>
          <p:nvPr/>
        </p:nvSpPr>
        <p:spPr>
          <a:xfrm>
            <a:off x="2755899" y="6654799"/>
            <a:ext cx="190502" cy="190502"/>
          </a:xfrm>
          <a:custGeom>
            <a:avLst/>
            <a:gdLst/>
            <a:ahLst/>
            <a:cxnLst>
              <a:cxn ang="0">
                <a:pos x="wd2" y="hd2"/>
              </a:cxn>
              <a:cxn ang="5400000">
                <a:pos x="wd2" y="hd2"/>
              </a:cxn>
              <a:cxn ang="10800000">
                <a:pos x="wd2" y="hd2"/>
              </a:cxn>
              <a:cxn ang="16200000">
                <a:pos x="wd2" y="hd2"/>
              </a:cxn>
            </a:cxnLst>
            <a:rect l="0" t="0" r="r" b="b"/>
            <a:pathLst>
              <a:path w="19679" h="19679" extrusionOk="0">
                <a:moveTo>
                  <a:pt x="2882" y="2882"/>
                </a:moveTo>
                <a:cubicBezTo>
                  <a:pt x="-961" y="6724"/>
                  <a:pt x="-961" y="12954"/>
                  <a:pt x="2882" y="16796"/>
                </a:cubicBezTo>
                <a:cubicBezTo>
                  <a:pt x="6724" y="20639"/>
                  <a:pt x="12954" y="20639"/>
                  <a:pt x="16796" y="16796"/>
                </a:cubicBezTo>
                <a:cubicBezTo>
                  <a:pt x="20639" y="12954"/>
                  <a:pt x="20639" y="6724"/>
                  <a:pt x="16796" y="2882"/>
                </a:cubicBezTo>
                <a:cubicBezTo>
                  <a:pt x="12954" y="-961"/>
                  <a:pt x="6724" y="-961"/>
                  <a:pt x="2882" y="2882"/>
                </a:cubicBezTo>
              </a:path>
            </a:pathLst>
          </a:custGeom>
          <a:ln w="12700">
            <a:solidFill>
              <a:srgbClr val="FF2600"/>
            </a:solidFill>
            <a:miter lim="400000"/>
          </a:ln>
        </p:spPr>
        <p:txBody>
          <a:bodyPr lIns="0" tIns="0" rIns="0" bIns="0" anchor="ctr"/>
          <a:lstStyle/>
          <a:p>
            <a:pPr lvl="0">
              <a:defRPr sz="34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2005" name="Shape 2005"/>
          <p:cNvSpPr/>
          <p:nvPr/>
        </p:nvSpPr>
        <p:spPr>
          <a:xfrm>
            <a:off x="8216899" y="6997699"/>
            <a:ext cx="190502" cy="190502"/>
          </a:xfrm>
          <a:custGeom>
            <a:avLst/>
            <a:gdLst/>
            <a:ahLst/>
            <a:cxnLst>
              <a:cxn ang="0">
                <a:pos x="wd2" y="hd2"/>
              </a:cxn>
              <a:cxn ang="5400000">
                <a:pos x="wd2" y="hd2"/>
              </a:cxn>
              <a:cxn ang="10800000">
                <a:pos x="wd2" y="hd2"/>
              </a:cxn>
              <a:cxn ang="16200000">
                <a:pos x="wd2" y="hd2"/>
              </a:cxn>
            </a:cxnLst>
            <a:rect l="0" t="0" r="r" b="b"/>
            <a:pathLst>
              <a:path w="19679" h="19679" extrusionOk="0">
                <a:moveTo>
                  <a:pt x="2882" y="2882"/>
                </a:moveTo>
                <a:cubicBezTo>
                  <a:pt x="-961" y="6724"/>
                  <a:pt x="-961" y="12954"/>
                  <a:pt x="2882" y="16796"/>
                </a:cubicBezTo>
                <a:cubicBezTo>
                  <a:pt x="6724" y="20639"/>
                  <a:pt x="12954" y="20639"/>
                  <a:pt x="16796" y="16796"/>
                </a:cubicBezTo>
                <a:cubicBezTo>
                  <a:pt x="20639" y="12954"/>
                  <a:pt x="20639" y="6724"/>
                  <a:pt x="16796" y="2882"/>
                </a:cubicBezTo>
                <a:cubicBezTo>
                  <a:pt x="12954" y="-961"/>
                  <a:pt x="6724" y="-961"/>
                  <a:pt x="2882" y="2882"/>
                </a:cubicBezTo>
              </a:path>
            </a:pathLst>
          </a:custGeom>
          <a:ln w="12700">
            <a:solidFill>
              <a:srgbClr val="FF2600"/>
            </a:solidFill>
            <a:miter lim="400000"/>
          </a:ln>
        </p:spPr>
        <p:txBody>
          <a:bodyPr lIns="0" tIns="0" rIns="0" bIns="0" anchor="ctr"/>
          <a:lstStyle/>
          <a:p>
            <a:pPr lvl="0">
              <a:defRPr sz="34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pic>
        <p:nvPicPr>
          <p:cNvPr id="2006" name="droppedImage.pdf"/>
          <p:cNvPicPr/>
          <p:nvPr/>
        </p:nvPicPr>
        <p:blipFill>
          <a:blip r:embed="rId5">
            <a:extLst/>
          </a:blip>
          <a:stretch>
            <a:fillRect/>
          </a:stretch>
        </p:blipFill>
        <p:spPr>
          <a:xfrm>
            <a:off x="7315200" y="5753100"/>
            <a:ext cx="2006600" cy="539929"/>
          </a:xfrm>
          <a:prstGeom prst="rect">
            <a:avLst/>
          </a:prstGeom>
          <a:ln w="12700">
            <a:miter lim="400000"/>
          </a:ln>
        </p:spPr>
      </p:pic>
      <p:pic>
        <p:nvPicPr>
          <p:cNvPr id="2007" name="droppedImage.pdf"/>
          <p:cNvPicPr/>
          <p:nvPr/>
        </p:nvPicPr>
        <p:blipFill>
          <a:blip r:embed="rId6">
            <a:extLst/>
          </a:blip>
          <a:stretch>
            <a:fillRect/>
          </a:stretch>
        </p:blipFill>
        <p:spPr>
          <a:xfrm>
            <a:off x="1600200" y="7442200"/>
            <a:ext cx="1930401" cy="574831"/>
          </a:xfrm>
          <a:prstGeom prst="rect">
            <a:avLst/>
          </a:prstGeom>
          <a:ln w="12700">
            <a:miter lim="400000"/>
          </a:ln>
        </p:spPr>
      </p:pic>
      <p:pic>
        <p:nvPicPr>
          <p:cNvPr id="2008" name="droppedImage.pdf"/>
          <p:cNvPicPr/>
          <p:nvPr/>
        </p:nvPicPr>
        <p:blipFill>
          <a:blip r:embed="rId7">
            <a:extLst/>
          </a:blip>
          <a:stretch>
            <a:fillRect/>
          </a:stretch>
        </p:blipFill>
        <p:spPr>
          <a:xfrm>
            <a:off x="4025900" y="6642100"/>
            <a:ext cx="2020627" cy="520700"/>
          </a:xfrm>
          <a:prstGeom prst="rect">
            <a:avLst/>
          </a:prstGeom>
          <a:ln w="12700">
            <a:miter lim="400000"/>
          </a:ln>
        </p:spPr>
      </p:pic>
      <p:pic>
        <p:nvPicPr>
          <p:cNvPr id="2009" name="droppedImage.pdf"/>
          <p:cNvPicPr/>
          <p:nvPr/>
        </p:nvPicPr>
        <p:blipFill>
          <a:blip r:embed="rId8">
            <a:extLst/>
          </a:blip>
          <a:stretch>
            <a:fillRect/>
          </a:stretch>
        </p:blipFill>
        <p:spPr>
          <a:xfrm>
            <a:off x="9766300" y="6788150"/>
            <a:ext cx="2145732" cy="508000"/>
          </a:xfrm>
          <a:prstGeom prst="rect">
            <a:avLst/>
          </a:prstGeom>
          <a:ln w="12700">
            <a:miter lim="400000"/>
          </a:ln>
        </p:spPr>
      </p:pic>
      <p:pic>
        <p:nvPicPr>
          <p:cNvPr id="2010" name="droppedImage.pdf"/>
          <p:cNvPicPr/>
          <p:nvPr/>
        </p:nvPicPr>
        <p:blipFill>
          <a:blip r:embed="rId9">
            <a:extLst/>
          </a:blip>
          <a:stretch>
            <a:fillRect/>
          </a:stretch>
        </p:blipFill>
        <p:spPr>
          <a:xfrm>
            <a:off x="2997200" y="3911600"/>
            <a:ext cx="6997700" cy="850900"/>
          </a:xfrm>
          <a:prstGeom prst="rect">
            <a:avLst/>
          </a:prstGeom>
          <a:ln w="12700">
            <a:miter lim="400000"/>
          </a:ln>
        </p:spPr>
      </p:pic>
      <p:sp>
        <p:nvSpPr>
          <p:cNvPr id="2011" name="Shape 2011"/>
          <p:cNvSpPr/>
          <p:nvPr/>
        </p:nvSpPr>
        <p:spPr>
          <a:xfrm flipH="1">
            <a:off x="2340378" y="6870700"/>
            <a:ext cx="453623" cy="657322"/>
          </a:xfrm>
          <a:prstGeom prst="line">
            <a:avLst/>
          </a:prstGeom>
          <a:ln w="25400">
            <a:solidFill/>
            <a:miter lim="400000"/>
            <a:headEnd type="stealth"/>
          </a:ln>
        </p:spPr>
        <p:txBody>
          <a:bodyPr lIns="0" tIns="0" rIns="0" bIns="0"/>
          <a:lstStyle/>
          <a:p>
            <a:pPr lvl="0" algn="l" defTabSz="457200">
              <a:defRPr sz="1100"/>
            </a:pPr>
            <a:endParaRPr/>
          </a:p>
        </p:txBody>
      </p:sp>
      <p:sp>
        <p:nvSpPr>
          <p:cNvPr id="2012" name="Shape 2012"/>
          <p:cNvSpPr/>
          <p:nvPr/>
        </p:nvSpPr>
        <p:spPr>
          <a:xfrm flipV="1">
            <a:off x="8340321" y="6290128"/>
            <a:ext cx="289724" cy="682172"/>
          </a:xfrm>
          <a:prstGeom prst="line">
            <a:avLst/>
          </a:prstGeom>
          <a:ln w="25400">
            <a:solidFill/>
            <a:miter lim="400000"/>
            <a:headEnd type="stealth"/>
          </a:ln>
        </p:spPr>
        <p:txBody>
          <a:bodyPr lIns="0" tIns="0" rIns="0" bIns="0"/>
          <a:lstStyle/>
          <a:p>
            <a:pPr lvl="0" algn="l" defTabSz="457200">
              <a:defRPr sz="1100"/>
            </a:pPr>
            <a:endParaRPr/>
          </a:p>
        </p:txBody>
      </p:sp>
      <p:sp>
        <p:nvSpPr>
          <p:cNvPr id="2013" name="Shape 2013"/>
          <p:cNvSpPr/>
          <p:nvPr/>
        </p:nvSpPr>
        <p:spPr>
          <a:xfrm>
            <a:off x="1168400" y="8077200"/>
            <a:ext cx="4800601" cy="673100"/>
          </a:xfrm>
          <a:prstGeom prst="rect">
            <a:avLst/>
          </a:prstGeom>
          <a:ln w="3175">
            <a:round/>
          </a:ln>
          <a:extLst>
            <a:ext uri="{C572A759-6A51-4108-AA02-DFA0A04FC94B}">
              <ma14:wrappingTextBoxFlag xmlns:ma14="http://schemas.microsoft.com/office/mac/drawingml/2011/main" val="1"/>
            </a:ext>
          </a:extLst>
        </p:spPr>
        <p:txBody>
          <a:bodyPr lIns="38100" tIns="38100" rIns="38100" bIns="38100">
            <a:spAutoFit/>
          </a:bodyPr>
          <a:lstStyle>
            <a:lvl1pPr algn="l" defTabSz="647700">
              <a:buClr>
                <a:srgbClr val="000000"/>
              </a:buClr>
              <a:defRPr sz="1600">
                <a:solidFill>
                  <a:srgbClr val="2E467F"/>
                </a:solidFill>
                <a:uFill>
                  <a:solidFill>
                    <a:srgbClr val="2E467F"/>
                  </a:solidFill>
                </a:uFill>
                <a:latin typeface="Helvetica Neue"/>
                <a:ea typeface="Helvetica Neue"/>
                <a:cs typeface="Helvetica Neue"/>
                <a:sym typeface="Helvetica Neue"/>
              </a:defRPr>
            </a:lvl1pPr>
          </a:lstStyle>
          <a:p>
            <a:pPr lvl="0">
              <a:defRPr sz="1800">
                <a:solidFill>
                  <a:srgbClr val="000000"/>
                </a:solidFill>
                <a:uFillTx/>
              </a:defRPr>
            </a:pPr>
            <a:r>
              <a:rPr sz="1600">
                <a:solidFill>
                  <a:srgbClr val="2E467F"/>
                </a:solidFill>
                <a:uFill>
                  <a:solidFill>
                    <a:srgbClr val="2E467F"/>
                  </a:solidFill>
                </a:uFill>
              </a:rPr>
              <a:t>BR=O(1%): precision limited by low stat. for H-&gt;ZZ* events</a:t>
            </a:r>
          </a:p>
        </p:txBody>
      </p:sp>
      <p:sp>
        <p:nvSpPr>
          <p:cNvPr id="2014" name="Shape 2014"/>
          <p:cNvSpPr/>
          <p:nvPr/>
        </p:nvSpPr>
        <p:spPr>
          <a:xfrm>
            <a:off x="6743700" y="8026400"/>
            <a:ext cx="5143500" cy="368300"/>
          </a:xfrm>
          <a:prstGeom prst="rect">
            <a:avLst/>
          </a:prstGeom>
          <a:ln w="3175">
            <a:round/>
          </a:ln>
          <a:extLst>
            <a:ext uri="{C572A759-6A51-4108-AA02-DFA0A04FC94B}">
              <ma14:wrappingTextBoxFlag xmlns:ma14="http://schemas.microsoft.com/office/mac/drawingml/2011/main" val="1"/>
            </a:ext>
          </a:extLst>
        </p:spPr>
        <p:txBody>
          <a:bodyPr lIns="38100" tIns="38100" rIns="38100" bIns="38100">
            <a:spAutoFit/>
          </a:bodyPr>
          <a:lstStyle>
            <a:lvl1pPr algn="l" defTabSz="647700">
              <a:buClr>
                <a:srgbClr val="000000"/>
              </a:buClr>
              <a:defRPr sz="1600">
                <a:solidFill>
                  <a:srgbClr val="2E467F"/>
                </a:solidFill>
                <a:uFill>
                  <a:solidFill>
                    <a:srgbClr val="2E467F"/>
                  </a:solidFill>
                </a:uFill>
                <a:latin typeface="Helvetica Neue"/>
                <a:ea typeface="Helvetica Neue"/>
                <a:cs typeface="Helvetica Neue"/>
                <a:sym typeface="Helvetica Neue"/>
              </a:defRPr>
            </a:lvl1pPr>
          </a:lstStyle>
          <a:p>
            <a:pPr lvl="0">
              <a:defRPr sz="1800">
                <a:solidFill>
                  <a:srgbClr val="000000"/>
                </a:solidFill>
                <a:uFillTx/>
              </a:defRPr>
            </a:pPr>
            <a:r>
              <a:rPr sz="1600">
                <a:solidFill>
                  <a:srgbClr val="2E467F"/>
                </a:solidFill>
                <a:uFill>
                  <a:solidFill>
                    <a:srgbClr val="2E467F"/>
                  </a:solidFill>
                </a:uFill>
              </a:rPr>
              <a:t>More advantageous but not easy at low E</a:t>
            </a:r>
          </a:p>
        </p:txBody>
      </p:sp>
      <p:sp>
        <p:nvSpPr>
          <p:cNvPr id="2015" name="Shape 2015"/>
          <p:cNvSpPr/>
          <p:nvPr/>
        </p:nvSpPr>
        <p:spPr>
          <a:xfrm>
            <a:off x="9436100" y="8686800"/>
            <a:ext cx="2590800" cy="431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295400">
              <a:buClr>
                <a:srgbClr val="2E467F"/>
              </a:buClr>
              <a:buFont typeface="Helvetica"/>
              <a:tabLst>
                <a:tab pos="558800" algn="l"/>
                <a:tab pos="2565400" algn="l"/>
                <a:tab pos="2603500" algn="l"/>
              </a:tabLst>
              <a:defRPr sz="1200">
                <a:solidFill>
                  <a:srgbClr val="2E467F"/>
                </a:solidFill>
                <a:uFill>
                  <a:solidFill>
                    <a:srgbClr val="2E467F"/>
                  </a:solidFill>
                </a:uFill>
                <a:latin typeface="Helvetica"/>
                <a:ea typeface="Helvetica"/>
                <a:cs typeface="Helvetica"/>
                <a:sym typeface="Helvetica"/>
              </a:defRPr>
            </a:lvl1pPr>
          </a:lstStyle>
          <a:p>
            <a:pPr lvl="0">
              <a:defRPr sz="1800">
                <a:solidFill>
                  <a:srgbClr val="000000"/>
                </a:solidFill>
                <a:uFillTx/>
              </a:defRPr>
            </a:pPr>
            <a:r>
              <a:rPr sz="1200">
                <a:solidFill>
                  <a:srgbClr val="2E467F"/>
                </a:solidFill>
                <a:uFill>
                  <a:solidFill>
                    <a:srgbClr val="2E467F"/>
                  </a:solidFill>
                </a:uFill>
              </a:rPr>
              <a:t>C.F.Durig, Helmholtz Alliance 6th WS, Dec. 2012</a:t>
            </a:r>
          </a:p>
        </p:txBody>
      </p:sp>
      <p:pic>
        <p:nvPicPr>
          <p:cNvPr id="2016" name="droppedImage.pdf"/>
          <p:cNvPicPr/>
          <p:nvPr/>
        </p:nvPicPr>
        <p:blipFill>
          <a:blip r:embed="rId10">
            <a:extLst/>
          </a:blip>
          <a:stretch>
            <a:fillRect/>
          </a:stretch>
        </p:blipFill>
        <p:spPr>
          <a:xfrm>
            <a:off x="6845300" y="8369469"/>
            <a:ext cx="2273300" cy="482892"/>
          </a:xfrm>
          <a:prstGeom prst="rect">
            <a:avLst/>
          </a:prstGeom>
          <a:ln w="12700">
            <a:miter lim="400000"/>
          </a:ln>
        </p:spPr>
      </p:pic>
      <p:pic>
        <p:nvPicPr>
          <p:cNvPr id="2017" name="droppedImage.pdf"/>
          <p:cNvPicPr/>
          <p:nvPr/>
        </p:nvPicPr>
        <p:blipFill>
          <a:blip r:embed="rId11">
            <a:extLst/>
          </a:blip>
          <a:stretch>
            <a:fillRect/>
          </a:stretch>
        </p:blipFill>
        <p:spPr>
          <a:xfrm>
            <a:off x="6883400" y="8697466"/>
            <a:ext cx="2019300" cy="486667"/>
          </a:xfrm>
          <a:prstGeom prst="rect">
            <a:avLst/>
          </a:prstGeom>
          <a:ln w="12700">
            <a:miter lim="400000"/>
          </a:ln>
        </p:spPr>
      </p:pic>
      <p:pic>
        <p:nvPicPr>
          <p:cNvPr id="2018" name="droppedImage.pdf"/>
          <p:cNvPicPr/>
          <p:nvPr/>
        </p:nvPicPr>
        <p:blipFill>
          <a:blip r:embed="rId10">
            <a:extLst/>
          </a:blip>
          <a:stretch>
            <a:fillRect/>
          </a:stretch>
        </p:blipFill>
        <p:spPr>
          <a:xfrm>
            <a:off x="3835400" y="8356600"/>
            <a:ext cx="2273300" cy="482891"/>
          </a:xfrm>
          <a:prstGeom prst="rect">
            <a:avLst/>
          </a:prstGeom>
          <a:ln w="12700">
            <a:miter lim="400000"/>
          </a:ln>
        </p:spPr>
      </p:pic>
      <p:pic>
        <p:nvPicPr>
          <p:cNvPr id="2019" name="droppedImage.pdf"/>
          <p:cNvPicPr/>
          <p:nvPr/>
        </p:nvPicPr>
        <p:blipFill>
          <a:blip r:embed="rId12">
            <a:extLst/>
          </a:blip>
          <a:stretch>
            <a:fillRect/>
          </a:stretch>
        </p:blipFill>
        <p:spPr>
          <a:xfrm>
            <a:off x="3810000" y="8691116"/>
            <a:ext cx="2019300" cy="486667"/>
          </a:xfrm>
          <a:prstGeom prst="rect">
            <a:avLst/>
          </a:prstGeom>
          <a:ln w="12700">
            <a:miter lim="400000"/>
          </a:ln>
        </p:spPr>
      </p:pic>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Shape 788"/>
          <p:cNvSpPr/>
          <p:nvPr/>
        </p:nvSpPr>
        <p:spPr>
          <a:xfrm>
            <a:off x="2961878" y="2280651"/>
            <a:ext cx="7138552" cy="6319114"/>
          </a:xfrm>
          <a:custGeom>
            <a:avLst/>
            <a:gdLst/>
            <a:ahLst/>
            <a:cxnLst>
              <a:cxn ang="0">
                <a:pos x="wd2" y="hd2"/>
              </a:cxn>
              <a:cxn ang="5400000">
                <a:pos x="wd2" y="hd2"/>
              </a:cxn>
              <a:cxn ang="10800000">
                <a:pos x="wd2" y="hd2"/>
              </a:cxn>
              <a:cxn ang="16200000">
                <a:pos x="wd2" y="hd2"/>
              </a:cxn>
            </a:cxnLst>
            <a:rect l="0" t="0" r="r" b="b"/>
            <a:pathLst>
              <a:path w="21600" h="21600" extrusionOk="0">
                <a:moveTo>
                  <a:pt x="10654" y="21600"/>
                </a:moveTo>
                <a:cubicBezTo>
                  <a:pt x="11469" y="21600"/>
                  <a:pt x="11446" y="21132"/>
                  <a:pt x="12099" y="20468"/>
                </a:cubicBezTo>
                <a:cubicBezTo>
                  <a:pt x="12751" y="19803"/>
                  <a:pt x="13607" y="20104"/>
                  <a:pt x="14570" y="17616"/>
                </a:cubicBezTo>
                <a:cubicBezTo>
                  <a:pt x="15533" y="15127"/>
                  <a:pt x="16785" y="8311"/>
                  <a:pt x="17877" y="5536"/>
                </a:cubicBezTo>
                <a:cubicBezTo>
                  <a:pt x="18914" y="2691"/>
                  <a:pt x="19979" y="1482"/>
                  <a:pt x="21600" y="0"/>
                </a:cubicBezTo>
                <a:lnTo>
                  <a:pt x="0" y="54"/>
                </a:lnTo>
                <a:cubicBezTo>
                  <a:pt x="1148" y="1482"/>
                  <a:pt x="1964" y="2159"/>
                  <a:pt x="3262" y="4829"/>
                </a:cubicBezTo>
                <a:cubicBezTo>
                  <a:pt x="4298" y="7343"/>
                  <a:pt x="5795" y="14984"/>
                  <a:pt x="6753" y="17598"/>
                </a:cubicBezTo>
                <a:cubicBezTo>
                  <a:pt x="7712" y="20211"/>
                  <a:pt x="8565" y="19735"/>
                  <a:pt x="9171" y="20376"/>
                </a:cubicBezTo>
                <a:cubicBezTo>
                  <a:pt x="9776" y="21016"/>
                  <a:pt x="9839" y="21600"/>
                  <a:pt x="10654" y="21600"/>
                </a:cubicBezTo>
                <a:close/>
              </a:path>
            </a:pathLst>
          </a:custGeom>
          <a:gradFill>
            <a:gsLst>
              <a:gs pos="0">
                <a:srgbClr val="0000FF">
                  <a:alpha val="50000"/>
                </a:srgbClr>
              </a:gs>
              <a:gs pos="47000">
                <a:srgbClr val="3399FF">
                  <a:alpha val="50000"/>
                </a:srgbClr>
              </a:gs>
              <a:gs pos="100000">
                <a:srgbClr val="FFFFFF">
                  <a:alpha val="50000"/>
                </a:srgbClr>
              </a:gs>
            </a:gsLst>
            <a:lin ang="5400000"/>
          </a:gradFill>
          <a:ln w="12700">
            <a:solidFill>
              <a:srgbClr val="7F7F7F"/>
            </a:solidFill>
          </a:ln>
        </p:spPr>
        <p:txBody>
          <a:bodyPr lIns="65023" tIns="65023" rIns="65023" bIns="65023" anchor="ctr"/>
          <a:lstStyle/>
          <a:p>
            <a:pPr lvl="0" defTabSz="457200">
              <a:defRPr sz="2400">
                <a:solidFill>
                  <a:srgbClr val="FFFFFF"/>
                </a:solidFill>
                <a:latin typeface="Arial"/>
                <a:ea typeface="Arial"/>
                <a:cs typeface="Arial"/>
                <a:sym typeface="Arial"/>
              </a:defRPr>
            </a:pPr>
            <a:endParaRPr/>
          </a:p>
        </p:txBody>
      </p:sp>
      <p:pic>
        <p:nvPicPr>
          <p:cNvPr id="789" name="pasted-image.pdf"/>
          <p:cNvPicPr/>
          <p:nvPr/>
        </p:nvPicPr>
        <p:blipFill>
          <a:blip r:embed="rId2">
            <a:extLst/>
          </a:blip>
          <a:stretch>
            <a:fillRect/>
          </a:stretch>
        </p:blipFill>
        <p:spPr>
          <a:xfrm>
            <a:off x="4727136" y="5331549"/>
            <a:ext cx="3514404" cy="929776"/>
          </a:xfrm>
          <a:prstGeom prst="rect">
            <a:avLst/>
          </a:prstGeom>
          <a:ln w="12700">
            <a:miter lim="400000"/>
          </a:ln>
        </p:spPr>
      </p:pic>
      <p:sp>
        <p:nvSpPr>
          <p:cNvPr id="790" name="Shape 790"/>
          <p:cNvSpPr/>
          <p:nvPr/>
        </p:nvSpPr>
        <p:spPr>
          <a:xfrm>
            <a:off x="6645895" y="944528"/>
            <a:ext cx="916357"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solidFill>
                  <a:srgbClr val="008000"/>
                </a:solidFill>
                <a:latin typeface="Arial"/>
                <a:ea typeface="Arial"/>
                <a:cs typeface="Arial"/>
                <a:sym typeface="Arial"/>
              </a:defRPr>
            </a:lvl1pPr>
          </a:lstStyle>
          <a:p>
            <a:pPr lvl="0">
              <a:defRPr sz="1800">
                <a:solidFill>
                  <a:srgbClr val="000000"/>
                </a:solidFill>
              </a:defRPr>
            </a:pPr>
            <a:r>
              <a:rPr sz="2400">
                <a:solidFill>
                  <a:srgbClr val="008000"/>
                </a:solidFill>
              </a:rPr>
              <a:t>Weak</a:t>
            </a:r>
          </a:p>
        </p:txBody>
      </p:sp>
      <p:sp>
        <p:nvSpPr>
          <p:cNvPr id="791" name="Shape 791"/>
          <p:cNvSpPr/>
          <p:nvPr/>
        </p:nvSpPr>
        <p:spPr>
          <a:xfrm>
            <a:off x="7920933" y="944528"/>
            <a:ext cx="599949"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solidFill>
                  <a:srgbClr val="008000"/>
                </a:solidFill>
                <a:latin typeface="Arial"/>
                <a:ea typeface="Arial"/>
                <a:cs typeface="Arial"/>
                <a:sym typeface="Arial"/>
              </a:defRPr>
            </a:lvl1pPr>
          </a:lstStyle>
          <a:p>
            <a:pPr lvl="0">
              <a:defRPr sz="1800">
                <a:solidFill>
                  <a:srgbClr val="000000"/>
                </a:solidFill>
              </a:defRPr>
            </a:pPr>
            <a:r>
              <a:rPr sz="2400">
                <a:solidFill>
                  <a:srgbClr val="008000"/>
                </a:solidFill>
              </a:rPr>
              <a:t>EM</a:t>
            </a:r>
          </a:p>
        </p:txBody>
      </p:sp>
      <p:sp>
        <p:nvSpPr>
          <p:cNvPr id="792" name="Shape 792"/>
          <p:cNvSpPr/>
          <p:nvPr/>
        </p:nvSpPr>
        <p:spPr>
          <a:xfrm>
            <a:off x="5229998" y="944528"/>
            <a:ext cx="1040778"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solidFill>
                  <a:srgbClr val="008000"/>
                </a:solidFill>
                <a:latin typeface="Arial"/>
                <a:ea typeface="Arial"/>
                <a:cs typeface="Arial"/>
                <a:sym typeface="Arial"/>
              </a:defRPr>
            </a:lvl1pPr>
          </a:lstStyle>
          <a:p>
            <a:pPr lvl="0">
              <a:defRPr sz="1800">
                <a:solidFill>
                  <a:srgbClr val="000000"/>
                </a:solidFill>
              </a:defRPr>
            </a:pPr>
            <a:r>
              <a:rPr sz="2400">
                <a:solidFill>
                  <a:srgbClr val="008000"/>
                </a:solidFill>
              </a:rPr>
              <a:t>Strong</a:t>
            </a:r>
          </a:p>
        </p:txBody>
      </p:sp>
      <p:sp>
        <p:nvSpPr>
          <p:cNvPr id="793" name="Shape 793"/>
          <p:cNvSpPr/>
          <p:nvPr/>
        </p:nvSpPr>
        <p:spPr>
          <a:xfrm>
            <a:off x="8548967" y="5733841"/>
            <a:ext cx="3310704"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sz="2400">
                <a:solidFill>
                  <a:srgbClr val="008000"/>
                </a:solidFill>
                <a:latin typeface="Arial"/>
                <a:ea typeface="Arial"/>
                <a:cs typeface="Arial"/>
                <a:sym typeface="Arial"/>
              </a:defRPr>
            </a:lvl1pPr>
          </a:lstStyle>
          <a:p>
            <a:pPr lvl="0">
              <a:defRPr sz="1800">
                <a:solidFill>
                  <a:srgbClr val="000000"/>
                </a:solidFill>
              </a:defRPr>
            </a:pPr>
            <a:r>
              <a:rPr sz="2400">
                <a:solidFill>
                  <a:srgbClr val="008000"/>
                </a:solidFill>
              </a:rPr>
              <a:t>Electroweak Unification</a:t>
            </a:r>
          </a:p>
        </p:txBody>
      </p:sp>
      <p:sp>
        <p:nvSpPr>
          <p:cNvPr id="794" name="Shape 794"/>
          <p:cNvSpPr/>
          <p:nvPr/>
        </p:nvSpPr>
        <p:spPr>
          <a:xfrm>
            <a:off x="7761612" y="7502549"/>
            <a:ext cx="2751855"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sz="2400">
                <a:solidFill>
                  <a:srgbClr val="008000"/>
                </a:solidFill>
                <a:latin typeface="Arial"/>
                <a:ea typeface="Arial"/>
                <a:cs typeface="Arial"/>
                <a:sym typeface="Arial"/>
              </a:defRPr>
            </a:lvl1pPr>
          </a:lstStyle>
          <a:p>
            <a:pPr lvl="0">
              <a:defRPr sz="1800">
                <a:solidFill>
                  <a:srgbClr val="000000"/>
                </a:solidFill>
              </a:defRPr>
            </a:pPr>
            <a:r>
              <a:rPr sz="2400">
                <a:solidFill>
                  <a:srgbClr val="008000"/>
                </a:solidFill>
              </a:rPr>
              <a:t>Grand Unification ?</a:t>
            </a:r>
          </a:p>
        </p:txBody>
      </p:sp>
      <p:sp>
        <p:nvSpPr>
          <p:cNvPr id="795" name="Shape 795"/>
          <p:cNvSpPr/>
          <p:nvPr/>
        </p:nvSpPr>
        <p:spPr>
          <a:xfrm>
            <a:off x="6774753" y="8234940"/>
            <a:ext cx="2700658"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sz="2400">
                <a:solidFill>
                  <a:srgbClr val="008000"/>
                </a:solidFill>
                <a:latin typeface="Arial"/>
                <a:ea typeface="Arial"/>
                <a:cs typeface="Arial"/>
                <a:sym typeface="Arial"/>
              </a:defRPr>
            </a:lvl1pPr>
          </a:lstStyle>
          <a:p>
            <a:pPr lvl="0">
              <a:defRPr sz="1800">
                <a:solidFill>
                  <a:srgbClr val="000000"/>
                </a:solidFill>
              </a:defRPr>
            </a:pPr>
            <a:r>
              <a:rPr sz="2400">
                <a:solidFill>
                  <a:srgbClr val="008000"/>
                </a:solidFill>
              </a:rPr>
              <a:t>Quantum Gravity ?</a:t>
            </a:r>
          </a:p>
        </p:txBody>
      </p:sp>
      <p:sp>
        <p:nvSpPr>
          <p:cNvPr id="796" name="Shape 796"/>
          <p:cNvSpPr/>
          <p:nvPr/>
        </p:nvSpPr>
        <p:spPr>
          <a:xfrm>
            <a:off x="3737944" y="944528"/>
            <a:ext cx="1108048"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solidFill>
                  <a:srgbClr val="008000"/>
                </a:solidFill>
                <a:latin typeface="Arial"/>
                <a:ea typeface="Arial"/>
                <a:cs typeface="Arial"/>
                <a:sym typeface="Arial"/>
              </a:defRPr>
            </a:lvl1pPr>
          </a:lstStyle>
          <a:p>
            <a:pPr lvl="0">
              <a:defRPr sz="1800">
                <a:solidFill>
                  <a:srgbClr val="000000"/>
                </a:solidFill>
              </a:defRPr>
            </a:pPr>
            <a:r>
              <a:rPr sz="2400">
                <a:solidFill>
                  <a:srgbClr val="008000"/>
                </a:solidFill>
              </a:rPr>
              <a:t>Gravity</a:t>
            </a:r>
          </a:p>
        </p:txBody>
      </p:sp>
      <p:sp>
        <p:nvSpPr>
          <p:cNvPr id="797" name="Shape 797"/>
          <p:cNvSpPr/>
          <p:nvPr/>
        </p:nvSpPr>
        <p:spPr>
          <a:xfrm>
            <a:off x="1331681" y="8100377"/>
            <a:ext cx="1012551"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2400">
                <a:latin typeface="Arial"/>
                <a:ea typeface="Arial"/>
                <a:cs typeface="Arial"/>
                <a:sym typeface="Arial"/>
              </a:rPr>
              <a:t>10</a:t>
            </a:r>
            <a:r>
              <a:rPr sz="2400" baseline="30500">
                <a:latin typeface="Arial"/>
                <a:ea typeface="Arial"/>
                <a:cs typeface="Arial"/>
                <a:sym typeface="Arial"/>
              </a:rPr>
              <a:t>-43</a:t>
            </a:r>
            <a:r>
              <a:rPr sz="2400">
                <a:latin typeface="Arial"/>
                <a:ea typeface="Arial"/>
                <a:cs typeface="Arial"/>
                <a:sym typeface="Arial"/>
              </a:rPr>
              <a:t> s</a:t>
            </a:r>
          </a:p>
        </p:txBody>
      </p:sp>
      <p:sp>
        <p:nvSpPr>
          <p:cNvPr id="798" name="Shape 798"/>
          <p:cNvSpPr/>
          <p:nvPr/>
        </p:nvSpPr>
        <p:spPr>
          <a:xfrm>
            <a:off x="1425149" y="5604117"/>
            <a:ext cx="1012551"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sz="2400">
                <a:latin typeface="Arial"/>
                <a:ea typeface="Arial"/>
                <a:cs typeface="Arial"/>
                <a:sym typeface="Arial"/>
              </a:rPr>
              <a:t>10</a:t>
            </a:r>
            <a:r>
              <a:rPr sz="2400" baseline="30500">
                <a:latin typeface="Arial"/>
                <a:ea typeface="Arial"/>
                <a:cs typeface="Arial"/>
                <a:sym typeface="Arial"/>
              </a:rPr>
              <a:t>-10</a:t>
            </a:r>
            <a:r>
              <a:rPr sz="2400">
                <a:latin typeface="Arial"/>
                <a:ea typeface="Arial"/>
                <a:cs typeface="Arial"/>
                <a:sym typeface="Arial"/>
              </a:rPr>
              <a:t> s</a:t>
            </a:r>
          </a:p>
        </p:txBody>
      </p:sp>
      <p:sp>
        <p:nvSpPr>
          <p:cNvPr id="799" name="Shape 799"/>
          <p:cNvSpPr/>
          <p:nvPr/>
        </p:nvSpPr>
        <p:spPr>
          <a:xfrm>
            <a:off x="1331681" y="4045122"/>
            <a:ext cx="1142279"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latin typeface="Arial"/>
                <a:ea typeface="Arial"/>
                <a:cs typeface="Arial"/>
                <a:sym typeface="Arial"/>
              </a:defRPr>
            </a:lvl1pPr>
          </a:lstStyle>
          <a:p>
            <a:pPr lvl="0">
              <a:defRPr sz="1800"/>
            </a:pPr>
            <a:r>
              <a:rPr sz="2400"/>
              <a:t>380 kyr</a:t>
            </a:r>
          </a:p>
        </p:txBody>
      </p:sp>
      <p:sp>
        <p:nvSpPr>
          <p:cNvPr id="800" name="Shape 800"/>
          <p:cNvSpPr/>
          <p:nvPr/>
        </p:nvSpPr>
        <p:spPr>
          <a:xfrm>
            <a:off x="1230391" y="2033476"/>
            <a:ext cx="1244077"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latin typeface="Arial"/>
                <a:ea typeface="Arial"/>
                <a:cs typeface="Arial"/>
                <a:sym typeface="Arial"/>
              </a:defRPr>
            </a:lvl1pPr>
          </a:lstStyle>
          <a:p>
            <a:pPr lvl="0">
              <a:defRPr sz="1800"/>
            </a:pPr>
            <a:r>
              <a:rPr sz="2400"/>
              <a:t>13.8 byr</a:t>
            </a:r>
          </a:p>
        </p:txBody>
      </p:sp>
      <p:sp>
        <p:nvSpPr>
          <p:cNvPr id="801" name="Shape 801"/>
          <p:cNvSpPr/>
          <p:nvPr/>
        </p:nvSpPr>
        <p:spPr>
          <a:xfrm flipH="1" flipV="1">
            <a:off x="1012324" y="1231098"/>
            <a:ext cx="50702" cy="7175694"/>
          </a:xfrm>
          <a:prstGeom prst="line">
            <a:avLst/>
          </a:prstGeom>
          <a:ln w="88900">
            <a:solidFill/>
            <a:round/>
            <a:tailEnd type="triangle"/>
          </a:ln>
        </p:spPr>
        <p:txBody>
          <a:bodyPr lIns="65023" tIns="65023" rIns="65023" bIns="65023"/>
          <a:lstStyle/>
          <a:p>
            <a:pPr lvl="0" algn="l" defTabSz="457200">
              <a:defRPr sz="1600">
                <a:latin typeface="Helvetica"/>
                <a:ea typeface="Helvetica"/>
                <a:cs typeface="Helvetica"/>
                <a:sym typeface="Helvetica"/>
              </a:defRPr>
            </a:pPr>
            <a:endParaRPr/>
          </a:p>
        </p:txBody>
      </p:sp>
      <p:sp>
        <p:nvSpPr>
          <p:cNvPr id="802" name="Shape 802"/>
          <p:cNvSpPr/>
          <p:nvPr/>
        </p:nvSpPr>
        <p:spPr>
          <a:xfrm>
            <a:off x="1425149" y="7224114"/>
            <a:ext cx="1012550"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457200">
              <a:defRPr sz="1800"/>
            </a:pPr>
            <a:r>
              <a:rPr sz="2400">
                <a:latin typeface="Arial"/>
                <a:ea typeface="Arial"/>
                <a:cs typeface="Arial"/>
                <a:sym typeface="Arial"/>
              </a:rPr>
              <a:t>10</a:t>
            </a:r>
            <a:r>
              <a:rPr sz="2400" baseline="30500">
                <a:latin typeface="Arial"/>
                <a:ea typeface="Arial"/>
                <a:cs typeface="Arial"/>
                <a:sym typeface="Arial"/>
              </a:rPr>
              <a:t>-36</a:t>
            </a:r>
            <a:r>
              <a:rPr sz="2400">
                <a:latin typeface="Arial"/>
                <a:ea typeface="Arial"/>
                <a:cs typeface="Arial"/>
                <a:sym typeface="Arial"/>
              </a:rPr>
              <a:t> s</a:t>
            </a:r>
          </a:p>
        </p:txBody>
      </p:sp>
      <p:sp>
        <p:nvSpPr>
          <p:cNvPr id="803" name="Shape 803"/>
          <p:cNvSpPr/>
          <p:nvPr/>
        </p:nvSpPr>
        <p:spPr>
          <a:xfrm rot="16200000">
            <a:off x="-1017824" y="4672086"/>
            <a:ext cx="2829313" cy="4756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2400">
                <a:latin typeface="Arial"/>
                <a:ea typeface="Arial"/>
                <a:cs typeface="Arial"/>
                <a:sym typeface="Arial"/>
              </a:defRPr>
            </a:lvl1pPr>
          </a:lstStyle>
          <a:p>
            <a:pPr lvl="0">
              <a:defRPr sz="1800"/>
            </a:pPr>
            <a:r>
              <a:rPr sz="2400"/>
              <a:t>Age of Universe</a:t>
            </a:r>
          </a:p>
        </p:txBody>
      </p:sp>
      <p:sp>
        <p:nvSpPr>
          <p:cNvPr id="804" name="Shape 804"/>
          <p:cNvSpPr/>
          <p:nvPr/>
        </p:nvSpPr>
        <p:spPr>
          <a:xfrm>
            <a:off x="805693" y="2324966"/>
            <a:ext cx="441581" cy="1"/>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endParaRPr/>
          </a:p>
        </p:txBody>
      </p:sp>
      <p:sp>
        <p:nvSpPr>
          <p:cNvPr id="805" name="Shape 805"/>
          <p:cNvSpPr/>
          <p:nvPr/>
        </p:nvSpPr>
        <p:spPr>
          <a:xfrm>
            <a:off x="788811" y="4331210"/>
            <a:ext cx="441581" cy="1"/>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endParaRPr/>
          </a:p>
        </p:txBody>
      </p:sp>
      <p:sp>
        <p:nvSpPr>
          <p:cNvPr id="806" name="Shape 806"/>
          <p:cNvSpPr/>
          <p:nvPr/>
        </p:nvSpPr>
        <p:spPr>
          <a:xfrm>
            <a:off x="819322" y="5907330"/>
            <a:ext cx="441581" cy="1"/>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endParaRPr/>
          </a:p>
        </p:txBody>
      </p:sp>
      <p:sp>
        <p:nvSpPr>
          <p:cNvPr id="807" name="Shape 807"/>
          <p:cNvSpPr/>
          <p:nvPr/>
        </p:nvSpPr>
        <p:spPr>
          <a:xfrm>
            <a:off x="890101" y="7486749"/>
            <a:ext cx="441581" cy="1"/>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endParaRPr/>
          </a:p>
        </p:txBody>
      </p:sp>
      <p:sp>
        <p:nvSpPr>
          <p:cNvPr id="808" name="Shape 808"/>
          <p:cNvSpPr/>
          <p:nvPr/>
        </p:nvSpPr>
        <p:spPr>
          <a:xfrm>
            <a:off x="842235" y="8361894"/>
            <a:ext cx="441581" cy="1"/>
          </a:xfrm>
          <a:prstGeom prst="line">
            <a:avLst/>
          </a:prstGeom>
          <a:ln w="50800">
            <a:solidFill/>
          </a:ln>
        </p:spPr>
        <p:txBody>
          <a:bodyPr lIns="65023" tIns="65023" rIns="65023" bIns="65023"/>
          <a:lstStyle/>
          <a:p>
            <a:pPr lvl="0" algn="l" defTabSz="457200">
              <a:defRPr sz="1600">
                <a:latin typeface="Helvetica"/>
                <a:ea typeface="Helvetica"/>
                <a:cs typeface="Helvetica"/>
                <a:sym typeface="Helvetica"/>
              </a:defRPr>
            </a:pPr>
            <a:endParaRPr/>
          </a:p>
        </p:txBody>
      </p:sp>
      <p:sp>
        <p:nvSpPr>
          <p:cNvPr id="809" name="Shape 809"/>
          <p:cNvSpPr>
            <a:spLocks noGrp="1"/>
          </p:cNvSpPr>
          <p:nvPr>
            <p:ph type="title"/>
          </p:nvPr>
        </p:nvSpPr>
        <p:spPr>
          <a:xfrm>
            <a:off x="-1" y="1"/>
            <a:ext cx="13004801" cy="800907"/>
          </a:xfrm>
          <a:prstGeom prst="rect">
            <a:avLst/>
          </a:prstGeom>
        </p:spPr>
        <p:txBody>
          <a:bodyPr/>
          <a:lstStyle>
            <a:lvl1pPr defTabSz="425195">
              <a:defRPr sz="4650"/>
            </a:lvl1pPr>
          </a:lstStyle>
          <a:p>
            <a:pPr lvl="0">
              <a:defRPr sz="1800" b="0">
                <a:solidFill>
                  <a:srgbClr val="000000"/>
                </a:solidFill>
              </a:defRPr>
            </a:pPr>
            <a:r>
              <a:rPr sz="4650" b="1">
                <a:solidFill>
                  <a:srgbClr val="000090"/>
                </a:solidFill>
              </a:rPr>
              <a:t>Towards ultimate unification</a:t>
            </a:r>
          </a:p>
        </p:txBody>
      </p:sp>
      <p:pic>
        <p:nvPicPr>
          <p:cNvPr id="810" name="image7.png" descr="planck-cmb-with-alpha.png"/>
          <p:cNvPicPr/>
          <p:nvPr/>
        </p:nvPicPr>
        <p:blipFill>
          <a:blip r:embed="rId3">
            <a:extLst/>
          </a:blip>
          <a:stretch>
            <a:fillRect/>
          </a:stretch>
        </p:blipFill>
        <p:spPr>
          <a:xfrm>
            <a:off x="4270727" y="3627131"/>
            <a:ext cx="4447314" cy="1259767"/>
          </a:xfrm>
          <a:prstGeom prst="rect">
            <a:avLst/>
          </a:prstGeom>
          <a:ln w="12700">
            <a:miter lim="400000"/>
          </a:ln>
        </p:spPr>
      </p:pic>
      <p:pic>
        <p:nvPicPr>
          <p:cNvPr id="811" name="image8.png" descr="visible-skymap-edited.png"/>
          <p:cNvPicPr/>
          <p:nvPr/>
        </p:nvPicPr>
        <p:blipFill>
          <a:blip r:embed="rId4">
            <a:extLst/>
          </a:blip>
          <a:stretch>
            <a:fillRect/>
          </a:stretch>
        </p:blipFill>
        <p:spPr>
          <a:xfrm>
            <a:off x="2971741" y="1471236"/>
            <a:ext cx="7128689" cy="1618829"/>
          </a:xfrm>
          <a:prstGeom prst="rect">
            <a:avLst/>
          </a:prstGeom>
          <a:ln w="12700">
            <a:miter lim="400000"/>
          </a:ln>
        </p:spPr>
      </p:pic>
      <p:grpSp>
        <p:nvGrpSpPr>
          <p:cNvPr id="816" name="Group 816"/>
          <p:cNvGrpSpPr/>
          <p:nvPr/>
        </p:nvGrpSpPr>
        <p:grpSpPr>
          <a:xfrm>
            <a:off x="4634613" y="1953504"/>
            <a:ext cx="3524337" cy="7584391"/>
            <a:chOff x="0" y="0"/>
            <a:chExt cx="3524335" cy="7584390"/>
          </a:xfrm>
        </p:grpSpPr>
        <p:sp>
          <p:nvSpPr>
            <p:cNvPr id="812" name="Shape 812"/>
            <p:cNvSpPr/>
            <p:nvPr/>
          </p:nvSpPr>
          <p:spPr>
            <a:xfrm flipH="1">
              <a:off x="-1" y="51982"/>
              <a:ext cx="1898759" cy="7532409"/>
            </a:xfrm>
            <a:custGeom>
              <a:avLst/>
              <a:gdLst/>
              <a:ahLst/>
              <a:cxnLst>
                <a:cxn ang="0">
                  <a:pos x="wd2" y="hd2"/>
                </a:cxn>
                <a:cxn ang="5400000">
                  <a:pos x="wd2" y="hd2"/>
                </a:cxn>
                <a:cxn ang="10800000">
                  <a:pos x="wd2" y="hd2"/>
                </a:cxn>
                <a:cxn ang="16200000">
                  <a:pos x="wd2" y="hd2"/>
                </a:cxn>
              </a:cxnLst>
              <a:rect l="0" t="0" r="r" b="b"/>
              <a:pathLst>
                <a:path w="21598" h="21600" extrusionOk="0">
                  <a:moveTo>
                    <a:pt x="0" y="21600"/>
                  </a:moveTo>
                  <a:cubicBezTo>
                    <a:pt x="82" y="20172"/>
                    <a:pt x="-2" y="20153"/>
                    <a:pt x="9" y="18288"/>
                  </a:cubicBezTo>
                  <a:cubicBezTo>
                    <a:pt x="5223" y="17206"/>
                    <a:pt x="9423" y="17945"/>
                    <a:pt x="13022" y="14897"/>
                  </a:cubicBezTo>
                  <a:cubicBezTo>
                    <a:pt x="16620" y="11849"/>
                    <a:pt x="21270" y="5563"/>
                    <a:pt x="21598" y="0"/>
                  </a:cubicBezTo>
                </a:path>
              </a:pathLst>
            </a:custGeom>
            <a:noFill/>
            <a:ln w="76200" cap="flat">
              <a:solidFill>
                <a:srgbClr val="008000"/>
              </a:solidFill>
              <a:prstDash val="solid"/>
              <a:bevel/>
            </a:ln>
            <a:effectLst/>
          </p:spPr>
          <p:txBody>
            <a:bodyPr wrap="square" lIns="65023" tIns="65023" rIns="65023" bIns="65023" numCol="1" anchor="ctr">
              <a:noAutofit/>
            </a:bodyPr>
            <a:lstStyle/>
            <a:p>
              <a:pPr lvl="0" defTabSz="457200">
                <a:defRPr sz="2400">
                  <a:solidFill>
                    <a:srgbClr val="FFFFFF"/>
                  </a:solidFill>
                  <a:latin typeface="Arial"/>
                  <a:ea typeface="Arial"/>
                  <a:cs typeface="Arial"/>
                  <a:sym typeface="Arial"/>
                </a:defRPr>
              </a:pPr>
              <a:endParaRPr/>
            </a:p>
          </p:txBody>
        </p:sp>
        <p:sp>
          <p:nvSpPr>
            <p:cNvPr id="813" name="Shape 813"/>
            <p:cNvSpPr/>
            <p:nvPr/>
          </p:nvSpPr>
          <p:spPr>
            <a:xfrm flipH="1">
              <a:off x="1211638" y="0"/>
              <a:ext cx="1091892" cy="6408390"/>
            </a:xfrm>
            <a:custGeom>
              <a:avLst/>
              <a:gdLst/>
              <a:ahLst/>
              <a:cxnLst>
                <a:cxn ang="0">
                  <a:pos x="wd2" y="hd2"/>
                </a:cxn>
                <a:cxn ang="5400000">
                  <a:pos x="wd2" y="hd2"/>
                </a:cxn>
                <a:cxn ang="10800000">
                  <a:pos x="wd2" y="hd2"/>
                </a:cxn>
                <a:cxn ang="16200000">
                  <a:pos x="wd2" y="hd2"/>
                </a:cxn>
              </a:cxnLst>
              <a:rect l="0" t="0" r="r" b="b"/>
              <a:pathLst>
                <a:path w="21270" h="21600" extrusionOk="0">
                  <a:moveTo>
                    <a:pt x="8127" y="21600"/>
                  </a:moveTo>
                  <a:cubicBezTo>
                    <a:pt x="3687" y="20596"/>
                    <a:pt x="5162" y="20885"/>
                    <a:pt x="0" y="19555"/>
                  </a:cubicBezTo>
                  <a:cubicBezTo>
                    <a:pt x="8522" y="19180"/>
                    <a:pt x="16909" y="19013"/>
                    <a:pt x="18152" y="15940"/>
                  </a:cubicBezTo>
                  <a:cubicBezTo>
                    <a:pt x="19394" y="12866"/>
                    <a:pt x="21600" y="6669"/>
                    <a:pt x="21229" y="0"/>
                  </a:cubicBezTo>
                </a:path>
              </a:pathLst>
            </a:custGeom>
            <a:noFill/>
            <a:ln w="76200" cap="flat">
              <a:solidFill>
                <a:srgbClr val="008000"/>
              </a:solidFill>
              <a:prstDash val="solid"/>
              <a:bevel/>
            </a:ln>
            <a:effectLst/>
          </p:spPr>
          <p:txBody>
            <a:bodyPr wrap="square" lIns="65023" tIns="65023" rIns="65023" bIns="65023" numCol="1" anchor="ctr">
              <a:noAutofit/>
            </a:bodyPr>
            <a:lstStyle/>
            <a:p>
              <a:pPr lvl="0" defTabSz="457200">
                <a:defRPr sz="2400">
                  <a:solidFill>
                    <a:srgbClr val="FFFFFF"/>
                  </a:solidFill>
                  <a:latin typeface="Arial"/>
                  <a:ea typeface="Arial"/>
                  <a:cs typeface="Arial"/>
                  <a:sym typeface="Arial"/>
                </a:defRPr>
              </a:pPr>
              <a:endParaRPr/>
            </a:p>
          </p:txBody>
        </p:sp>
        <p:sp>
          <p:nvSpPr>
            <p:cNvPr id="814" name="Shape 814"/>
            <p:cNvSpPr/>
            <p:nvPr/>
          </p:nvSpPr>
          <p:spPr>
            <a:xfrm flipH="1">
              <a:off x="2290788" y="41556"/>
              <a:ext cx="545614" cy="5754324"/>
            </a:xfrm>
            <a:custGeom>
              <a:avLst/>
              <a:gdLst/>
              <a:ahLst/>
              <a:cxnLst>
                <a:cxn ang="0">
                  <a:pos x="wd2" y="hd2"/>
                </a:cxn>
                <a:cxn ang="5400000">
                  <a:pos x="wd2" y="hd2"/>
                </a:cxn>
                <a:cxn ang="10800000">
                  <a:pos x="wd2" y="hd2"/>
                </a:cxn>
                <a:cxn ang="16200000">
                  <a:pos x="wd2" y="hd2"/>
                </a:cxn>
              </a:cxnLst>
              <a:rect l="0" t="0" r="r" b="b"/>
              <a:pathLst>
                <a:path w="19838" h="21600" extrusionOk="0">
                  <a:moveTo>
                    <a:pt x="19606" y="21600"/>
                  </a:moveTo>
                  <a:cubicBezTo>
                    <a:pt x="11019" y="21190"/>
                    <a:pt x="6702" y="20701"/>
                    <a:pt x="3441" y="19634"/>
                  </a:cubicBezTo>
                  <a:cubicBezTo>
                    <a:pt x="179" y="18567"/>
                    <a:pt x="-131" y="17501"/>
                    <a:pt x="35" y="15196"/>
                  </a:cubicBezTo>
                  <a:cubicBezTo>
                    <a:pt x="9149" y="14840"/>
                    <a:pt x="13240" y="14642"/>
                    <a:pt x="16455" y="13681"/>
                  </a:cubicBezTo>
                  <a:cubicBezTo>
                    <a:pt x="21469" y="11934"/>
                    <a:pt x="19552" y="6162"/>
                    <a:pt x="19110" y="0"/>
                  </a:cubicBezTo>
                </a:path>
              </a:pathLst>
            </a:custGeom>
            <a:noFill/>
            <a:ln w="76200" cap="flat">
              <a:solidFill>
                <a:srgbClr val="008000"/>
              </a:solidFill>
              <a:prstDash val="solid"/>
              <a:bevel/>
            </a:ln>
            <a:effectLst/>
          </p:spPr>
          <p:txBody>
            <a:bodyPr wrap="square" lIns="65023" tIns="65023" rIns="65023" bIns="65023" numCol="1" anchor="ctr">
              <a:noAutofit/>
            </a:bodyPr>
            <a:lstStyle/>
            <a:p>
              <a:pPr lvl="0" defTabSz="457200">
                <a:defRPr sz="2400">
                  <a:solidFill>
                    <a:srgbClr val="FFFFFF"/>
                  </a:solidFill>
                  <a:latin typeface="Arial"/>
                  <a:ea typeface="Arial"/>
                  <a:cs typeface="Arial"/>
                  <a:sym typeface="Arial"/>
                </a:defRPr>
              </a:pPr>
              <a:endParaRPr/>
            </a:p>
          </p:txBody>
        </p:sp>
        <p:sp>
          <p:nvSpPr>
            <p:cNvPr id="815" name="Shape 815"/>
            <p:cNvSpPr/>
            <p:nvPr/>
          </p:nvSpPr>
          <p:spPr>
            <a:xfrm flipH="1">
              <a:off x="2858450" y="77096"/>
              <a:ext cx="665886" cy="3978948"/>
            </a:xfrm>
            <a:custGeom>
              <a:avLst/>
              <a:gdLst/>
              <a:ahLst/>
              <a:cxnLst>
                <a:cxn ang="0">
                  <a:pos x="wd2" y="hd2"/>
                </a:cxn>
                <a:cxn ang="5400000">
                  <a:pos x="wd2" y="hd2"/>
                </a:cxn>
                <a:cxn ang="10800000">
                  <a:pos x="wd2" y="hd2"/>
                </a:cxn>
                <a:cxn ang="16200000">
                  <a:pos x="wd2" y="hd2"/>
                </a:cxn>
              </a:cxnLst>
              <a:rect l="0" t="0" r="r" b="b"/>
              <a:pathLst>
                <a:path w="21600" h="21186" extrusionOk="0">
                  <a:moveTo>
                    <a:pt x="21600" y="21186"/>
                  </a:moveTo>
                  <a:cubicBezTo>
                    <a:pt x="12844" y="20424"/>
                    <a:pt x="8384" y="21600"/>
                    <a:pt x="3478" y="18017"/>
                  </a:cubicBezTo>
                  <a:cubicBezTo>
                    <a:pt x="395" y="14155"/>
                    <a:pt x="86" y="8734"/>
                    <a:pt x="0" y="0"/>
                  </a:cubicBezTo>
                </a:path>
              </a:pathLst>
            </a:custGeom>
            <a:noFill/>
            <a:ln w="76200" cap="flat">
              <a:solidFill>
                <a:srgbClr val="008000"/>
              </a:solidFill>
              <a:prstDash val="solid"/>
              <a:bevel/>
            </a:ln>
            <a:effectLst/>
          </p:spPr>
          <p:txBody>
            <a:bodyPr wrap="square" lIns="65023" tIns="65023" rIns="65023" bIns="65023" numCol="1" anchor="ctr">
              <a:noAutofit/>
            </a:bodyPr>
            <a:lstStyle/>
            <a:p>
              <a:pPr lvl="0" defTabSz="457200">
                <a:defRPr sz="2400">
                  <a:solidFill>
                    <a:srgbClr val="FFFFFF"/>
                  </a:solidFill>
                  <a:latin typeface="Arial"/>
                  <a:ea typeface="Arial"/>
                  <a:cs typeface="Arial"/>
                  <a:sym typeface="Arial"/>
                </a:defRPr>
              </a:pPr>
              <a:endParaRPr/>
            </a:p>
          </p:txBody>
        </p:sp>
      </p:grpSp>
      <p:grpSp>
        <p:nvGrpSpPr>
          <p:cNvPr id="820" name="Group 820"/>
          <p:cNvGrpSpPr/>
          <p:nvPr/>
        </p:nvGrpSpPr>
        <p:grpSpPr>
          <a:xfrm>
            <a:off x="6882457" y="5733841"/>
            <a:ext cx="1665359" cy="2374239"/>
            <a:chOff x="0" y="0"/>
            <a:chExt cx="1665357" cy="2374238"/>
          </a:xfrm>
        </p:grpSpPr>
        <p:sp>
          <p:nvSpPr>
            <p:cNvPr id="817" name="Shape 817"/>
            <p:cNvSpPr/>
            <p:nvPr/>
          </p:nvSpPr>
          <p:spPr>
            <a:xfrm>
              <a:off x="776249" y="657784"/>
              <a:ext cx="889109" cy="662023"/>
            </a:xfrm>
            <a:prstGeom prst="rect">
              <a:avLst/>
            </a:prstGeom>
            <a:solidFill>
              <a:srgbClr val="FFFFFF"/>
            </a:solidFill>
            <a:ln w="50800" cap="flat">
              <a:solidFill>
                <a:srgbClr val="FF00FF"/>
              </a:solidFill>
              <a:prstDash val="solid"/>
              <a:bevel/>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457200">
                <a:defRPr sz="3400" b="1">
                  <a:solidFill>
                    <a:srgbClr val="FF00FF"/>
                  </a:solidFill>
                  <a:latin typeface="Arial"/>
                  <a:ea typeface="Arial"/>
                  <a:cs typeface="Arial"/>
                  <a:sym typeface="Arial"/>
                </a:defRPr>
              </a:lvl1pPr>
            </a:lstStyle>
            <a:p>
              <a:pPr lvl="0">
                <a:defRPr sz="1800" b="0">
                  <a:solidFill>
                    <a:srgbClr val="000000"/>
                  </a:solidFill>
                </a:defRPr>
              </a:pPr>
              <a:r>
                <a:rPr sz="3400" b="1">
                  <a:solidFill>
                    <a:srgbClr val="FF00FF"/>
                  </a:solidFill>
                </a:rPr>
                <a:t>ILC</a:t>
              </a:r>
            </a:p>
          </p:txBody>
        </p:sp>
        <p:sp>
          <p:nvSpPr>
            <p:cNvPr id="818" name="Shape 818"/>
            <p:cNvSpPr/>
            <p:nvPr/>
          </p:nvSpPr>
          <p:spPr>
            <a:xfrm>
              <a:off x="0" y="0"/>
              <a:ext cx="1050317" cy="4947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01600" cap="flat">
              <a:solidFill>
                <a:srgbClr val="FF00FF"/>
              </a:solidFill>
              <a:prstDash val="solid"/>
              <a:bevel/>
            </a:ln>
            <a:effectLst/>
          </p:spPr>
          <p:txBody>
            <a:bodyPr wrap="square" lIns="65023" tIns="65023" rIns="65023" bIns="65023" numCol="1" anchor="ctr">
              <a:noAutofit/>
            </a:bodyPr>
            <a:lstStyle/>
            <a:p>
              <a:pPr lvl="0" defTabSz="457200">
                <a:defRPr sz="2400">
                  <a:latin typeface="Arial"/>
                  <a:ea typeface="Arial"/>
                  <a:cs typeface="Arial"/>
                  <a:sym typeface="Arial"/>
                </a:defRPr>
              </a:pPr>
              <a:endParaRPr/>
            </a:p>
          </p:txBody>
        </p:sp>
        <p:sp>
          <p:nvSpPr>
            <p:cNvPr id="819" name="Shape 819"/>
            <p:cNvSpPr/>
            <p:nvPr/>
          </p:nvSpPr>
          <p:spPr>
            <a:xfrm flipH="1">
              <a:off x="248807" y="527308"/>
              <a:ext cx="1" cy="1846931"/>
            </a:xfrm>
            <a:prstGeom prst="line">
              <a:avLst/>
            </a:prstGeom>
            <a:noFill/>
            <a:ln w="76200" cap="flat">
              <a:solidFill>
                <a:srgbClr val="FF00FF"/>
              </a:solidFill>
              <a:prstDash val="sysDash"/>
              <a:bevel/>
              <a:tailEnd type="triangle" w="med" len="med"/>
            </a:ln>
            <a:effectLst>
              <a:outerShdw blurRad="50800" dist="25400" dir="5400000" rotWithShape="0">
                <a:srgbClr val="000000">
                  <a:alpha val="38000"/>
                </a:srgbClr>
              </a:outerShdw>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grpSp>
      <p:sp>
        <p:nvSpPr>
          <p:cNvPr id="821" name="Shape 821"/>
          <p:cNvSpPr/>
          <p:nvPr/>
        </p:nvSpPr>
        <p:spPr>
          <a:xfrm>
            <a:off x="8809311" y="5006656"/>
            <a:ext cx="3023189" cy="744039"/>
          </a:xfrm>
          <a:prstGeom prst="rect">
            <a:avLst/>
          </a:prstGeom>
          <a:ln w="38100">
            <a:solidFill>
              <a:srgbClr val="FF0000"/>
            </a:solidFill>
          </a:ln>
          <a:extLst>
            <a:ext uri="{C572A759-6A51-4108-AA02-DFA0A04FC94B}">
              <ma14:wrappingTextBoxFlag xmlns:ma14="http://schemas.microsoft.com/office/mac/drawingml/2011/main" val="1"/>
            </a:ext>
          </a:extLst>
        </p:spPr>
        <p:txBody>
          <a:bodyPr lIns="65023" tIns="65023" rIns="65023" bIns="65023">
            <a:spAutoFit/>
          </a:bodyPr>
          <a:lstStyle/>
          <a:p>
            <a:pPr lvl="0" defTabSz="457200">
              <a:defRPr sz="1800"/>
            </a:pPr>
            <a:r>
              <a:rPr sz="2000" b="1" i="1">
                <a:solidFill>
                  <a:srgbClr val="FF0000"/>
                </a:solidFill>
                <a:latin typeface="Arial"/>
                <a:ea typeface="Arial"/>
                <a:cs typeface="Arial"/>
                <a:sym typeface="Arial"/>
              </a:rPr>
              <a:t>EW symmetry breaking </a:t>
            </a:r>
          </a:p>
          <a:p>
            <a:pPr lvl="0" defTabSz="457200">
              <a:defRPr sz="1800"/>
            </a:pPr>
            <a:r>
              <a:rPr sz="2000" b="1" i="1">
                <a:solidFill>
                  <a:srgbClr val="FF0000"/>
                </a:solidFill>
                <a:latin typeface="Arial"/>
                <a:ea typeface="Arial"/>
                <a:cs typeface="Arial"/>
                <a:sym typeface="Arial"/>
              </a:rPr>
              <a:t>= phase transition</a:t>
            </a:r>
          </a:p>
        </p:txBody>
      </p:sp>
      <p:sp>
        <p:nvSpPr>
          <p:cNvPr id="822" name="Shape 822"/>
          <p:cNvSpPr/>
          <p:nvPr/>
        </p:nvSpPr>
        <p:spPr>
          <a:xfrm>
            <a:off x="2713118" y="7141902"/>
            <a:ext cx="2064513" cy="663143"/>
          </a:xfrm>
          <a:prstGeom prst="rect">
            <a:avLst/>
          </a:prstGeom>
          <a:ln w="12700">
            <a:miter lim="400000"/>
          </a:ln>
          <a:extLst>
            <a:ext uri="{C572A759-6A51-4108-AA02-DFA0A04FC94B}">
              <ma14:wrappingTextBoxFlag xmlns:ma14="http://schemas.microsoft.com/office/mac/drawingml/2011/main" val="1"/>
            </a:ext>
          </a:extLst>
        </p:spPr>
        <p:txBody>
          <a:bodyPr wrap="none" lIns="48768" tIns="48768" rIns="48768" bIns="48768" anchor="ctr">
            <a:spAutoFit/>
          </a:bodyPr>
          <a:lstStyle/>
          <a:p>
            <a:pPr lvl="0" defTabSz="505742">
              <a:lnSpc>
                <a:spcPct val="80000"/>
              </a:lnSpc>
              <a:defRPr sz="1800"/>
            </a:pPr>
            <a:r>
              <a:rPr sz="2000" b="1" i="1">
                <a:solidFill>
                  <a:srgbClr val="0433FF"/>
                </a:solidFill>
                <a:latin typeface="Helvetica Neue"/>
                <a:ea typeface="Helvetica Neue"/>
                <a:cs typeface="Helvetica Neue"/>
                <a:sym typeface="Helvetica Neue"/>
              </a:rPr>
              <a:t>Unification of </a:t>
            </a:r>
          </a:p>
          <a:p>
            <a:pPr lvl="0" defTabSz="505742">
              <a:lnSpc>
                <a:spcPct val="80000"/>
              </a:lnSpc>
              <a:defRPr sz="1800"/>
            </a:pPr>
            <a:r>
              <a:rPr sz="2000" b="1" i="1">
                <a:solidFill>
                  <a:srgbClr val="0433FF"/>
                </a:solidFill>
                <a:latin typeface="Helvetica Neue"/>
                <a:ea typeface="Helvetica Neue"/>
                <a:cs typeface="Helvetica Neue"/>
                <a:sym typeface="Helvetica Neue"/>
              </a:rPr>
              <a:t>matter</a:t>
            </a:r>
          </a:p>
        </p:txBody>
      </p:sp>
      <p:sp>
        <p:nvSpPr>
          <p:cNvPr id="823" name="Shape 823"/>
          <p:cNvSpPr/>
          <p:nvPr/>
        </p:nvSpPr>
        <p:spPr>
          <a:xfrm>
            <a:off x="2519738" y="6324352"/>
            <a:ext cx="2064513" cy="663143"/>
          </a:xfrm>
          <a:prstGeom prst="rect">
            <a:avLst/>
          </a:prstGeom>
          <a:ln w="12700">
            <a:miter lim="400000"/>
          </a:ln>
          <a:extLst>
            <a:ext uri="{C572A759-6A51-4108-AA02-DFA0A04FC94B}">
              <ma14:wrappingTextBoxFlag xmlns:ma14="http://schemas.microsoft.com/office/mac/drawingml/2011/main" val="1"/>
            </a:ext>
          </a:extLst>
        </p:spPr>
        <p:txBody>
          <a:bodyPr wrap="none" lIns="48768" tIns="48768" rIns="48768" bIns="48768" anchor="ctr">
            <a:spAutoFit/>
          </a:bodyPr>
          <a:lstStyle/>
          <a:p>
            <a:pPr lvl="0" defTabSz="505742">
              <a:lnSpc>
                <a:spcPct val="80000"/>
              </a:lnSpc>
              <a:defRPr sz="1800"/>
            </a:pPr>
            <a:r>
              <a:rPr sz="2000" b="1" i="1">
                <a:solidFill>
                  <a:srgbClr val="0433FF"/>
                </a:solidFill>
                <a:latin typeface="Helvetica Neue"/>
                <a:ea typeface="Helvetica Neue"/>
                <a:cs typeface="Helvetica Neue"/>
                <a:sym typeface="Helvetica Neue"/>
              </a:rPr>
              <a:t>Unification of </a:t>
            </a:r>
          </a:p>
          <a:p>
            <a:pPr lvl="0" defTabSz="505742">
              <a:lnSpc>
                <a:spcPct val="80000"/>
              </a:lnSpc>
              <a:defRPr sz="1800"/>
            </a:pPr>
            <a:r>
              <a:rPr sz="2000" b="1" i="1">
                <a:solidFill>
                  <a:srgbClr val="0433FF"/>
                </a:solidFill>
                <a:latin typeface="Helvetica Neue"/>
                <a:ea typeface="Helvetica Neue"/>
                <a:cs typeface="Helvetica Neue"/>
                <a:sym typeface="Helvetica Neue"/>
              </a:rPr>
              <a:t>forces</a:t>
            </a:r>
          </a:p>
        </p:txBody>
      </p:sp>
      <p:sp>
        <p:nvSpPr>
          <p:cNvPr id="824" name="Shape 824"/>
          <p:cNvSpPr/>
          <p:nvPr/>
        </p:nvSpPr>
        <p:spPr>
          <a:xfrm>
            <a:off x="3106628" y="7781705"/>
            <a:ext cx="2137665" cy="663143"/>
          </a:xfrm>
          <a:prstGeom prst="rect">
            <a:avLst/>
          </a:prstGeom>
          <a:ln w="12700">
            <a:miter lim="400000"/>
          </a:ln>
          <a:extLst>
            <a:ext uri="{C572A759-6A51-4108-AA02-DFA0A04FC94B}">
              <ma14:wrappingTextBoxFlag xmlns:ma14="http://schemas.microsoft.com/office/mac/drawingml/2011/main" val="1"/>
            </a:ext>
          </a:extLst>
        </p:spPr>
        <p:txBody>
          <a:bodyPr wrap="none" lIns="48768" tIns="48768" rIns="48768" bIns="48768" anchor="ctr">
            <a:spAutoFit/>
          </a:bodyPr>
          <a:lstStyle/>
          <a:p>
            <a:pPr lvl="0" defTabSz="505742">
              <a:lnSpc>
                <a:spcPct val="80000"/>
              </a:lnSpc>
              <a:defRPr sz="1800"/>
            </a:pPr>
            <a:r>
              <a:rPr sz="2000" b="1" i="1">
                <a:solidFill>
                  <a:srgbClr val="0433FF"/>
                </a:solidFill>
                <a:latin typeface="Helvetica Neue"/>
                <a:ea typeface="Helvetica Neue"/>
                <a:cs typeface="Helvetica Neue"/>
                <a:sym typeface="Helvetica Neue"/>
              </a:rPr>
              <a:t>Unification of </a:t>
            </a:r>
          </a:p>
          <a:p>
            <a:pPr lvl="0" defTabSz="505742">
              <a:lnSpc>
                <a:spcPct val="80000"/>
              </a:lnSpc>
              <a:defRPr sz="1800"/>
            </a:pPr>
            <a:r>
              <a:rPr sz="2000" b="1" i="1">
                <a:solidFill>
                  <a:srgbClr val="0433FF"/>
                </a:solidFill>
                <a:latin typeface="Helvetica Neue"/>
                <a:ea typeface="Helvetica Neue"/>
                <a:cs typeface="Helvetica Neue"/>
                <a:sym typeface="Helvetica Neue"/>
              </a:rPr>
              <a:t>matter and force</a:t>
            </a:r>
          </a:p>
        </p:txBody>
      </p:sp>
      <p:sp>
        <p:nvSpPr>
          <p:cNvPr id="825" name="Shape 825"/>
          <p:cNvSpPr/>
          <p:nvPr/>
        </p:nvSpPr>
        <p:spPr>
          <a:xfrm>
            <a:off x="1754167" y="8697143"/>
            <a:ext cx="4568490" cy="688543"/>
          </a:xfrm>
          <a:prstGeom prst="rect">
            <a:avLst/>
          </a:prstGeom>
          <a:ln w="25400">
            <a:solidFill>
              <a:srgbClr val="FF2600"/>
            </a:solidFill>
          </a:ln>
          <a:extLst>
            <a:ext uri="{C572A759-6A51-4108-AA02-DFA0A04FC94B}">
              <ma14:wrappingTextBoxFlag xmlns:ma14="http://schemas.microsoft.com/office/mac/drawingml/2011/main" val="1"/>
            </a:ext>
          </a:extLst>
        </p:spPr>
        <p:txBody>
          <a:bodyPr lIns="48768" tIns="48768" rIns="48768" bIns="48768" anchor="ctr">
            <a:spAutoFit/>
          </a:bodyPr>
          <a:lstStyle/>
          <a:p>
            <a:pPr lvl="0" defTabSz="505742">
              <a:lnSpc>
                <a:spcPct val="80000"/>
              </a:lnSpc>
              <a:defRPr sz="1800"/>
            </a:pPr>
            <a:r>
              <a:rPr sz="2000" b="1" i="1">
                <a:solidFill>
                  <a:srgbClr val="FF2600"/>
                </a:solidFill>
                <a:latin typeface="Helvetica Neue"/>
                <a:ea typeface="Helvetica Neue"/>
                <a:cs typeface="Helvetica Neue"/>
                <a:sym typeface="Helvetica Neue"/>
              </a:rPr>
              <a:t>Unification of </a:t>
            </a:r>
          </a:p>
          <a:p>
            <a:pPr lvl="0" defTabSz="505742">
              <a:lnSpc>
                <a:spcPct val="80000"/>
              </a:lnSpc>
              <a:defRPr sz="1800"/>
            </a:pPr>
            <a:r>
              <a:rPr sz="2000" b="1" i="1">
                <a:solidFill>
                  <a:srgbClr val="FF2600"/>
                </a:solidFill>
                <a:latin typeface="Helvetica Neue"/>
                <a:ea typeface="Helvetica Neue"/>
                <a:cs typeface="Helvetica Neue"/>
                <a:sym typeface="Helvetica Neue"/>
              </a:rPr>
              <a:t>matter, force, and space-time</a:t>
            </a:r>
          </a:p>
        </p:txBody>
      </p:sp>
      <p:sp>
        <p:nvSpPr>
          <p:cNvPr id="826" name="Shape 826"/>
          <p:cNvSpPr/>
          <p:nvPr/>
        </p:nvSpPr>
        <p:spPr>
          <a:xfrm>
            <a:off x="5127856" y="6677120"/>
            <a:ext cx="2064513" cy="487681"/>
          </a:xfrm>
          <a:prstGeom prst="rect">
            <a:avLst/>
          </a:prstGeom>
          <a:ln w="12700">
            <a:miter lim="400000"/>
          </a:ln>
          <a:extLst>
            <a:ext uri="{C572A759-6A51-4108-AA02-DFA0A04FC94B}">
              <ma14:wrappingTextBoxFlag xmlns:ma14="http://schemas.microsoft.com/office/mac/drawingml/2011/main" val="1"/>
            </a:ext>
          </a:extLst>
        </p:spPr>
        <p:txBody>
          <a:bodyPr wrap="none" lIns="48768" tIns="48768" rIns="48768" bIns="48768" anchor="ctr">
            <a:spAutoFit/>
          </a:bodyPr>
          <a:lstStyle>
            <a:lvl1pPr defTabSz="505742">
              <a:lnSpc>
                <a:spcPct val="80000"/>
              </a:lnSpc>
              <a:defRPr sz="1800" b="1" i="1">
                <a:solidFill>
                  <a:srgbClr val="0433FF"/>
                </a:solidFill>
                <a:latin typeface="Helvetica Neue"/>
                <a:ea typeface="Helvetica Neue"/>
                <a:cs typeface="Helvetica Neue"/>
                <a:sym typeface="Helvetica Neue"/>
              </a:defRPr>
            </a:lvl1pPr>
          </a:lstStyle>
          <a:p>
            <a:pPr lvl="0">
              <a:defRPr b="0" i="0">
                <a:solidFill>
                  <a:srgbClr val="000000"/>
                </a:solidFill>
              </a:defRPr>
            </a:pPr>
            <a:r>
              <a:rPr b="1" i="1">
                <a:solidFill>
                  <a:srgbClr val="0433FF"/>
                </a:solidFill>
              </a:rPr>
              <a:t>Grand Desert?</a:t>
            </a:r>
          </a:p>
        </p:txBody>
      </p:sp>
    </p:spTree>
  </p:cSld>
  <p:clrMapOvr>
    <a:masterClrMapping/>
  </p:clrMapOvr>
  <p:transition xmlns:p14="http://schemas.microsoft.com/office/powerpoint/2010/mai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1" name="Shape 2021"/>
          <p:cNvSpPr/>
          <p:nvPr/>
        </p:nvSpPr>
        <p:spPr>
          <a:xfrm>
            <a:off x="6718320" y="825500"/>
            <a:ext cx="5714980" cy="3214043"/>
          </a:xfrm>
          <a:prstGeom prst="rect">
            <a:avLst/>
          </a:prstGeom>
          <a:solidFill>
            <a:srgbClr val="00FDFF">
              <a:alpha val="9034"/>
            </a:srgbClr>
          </a:solidFill>
          <a:ln w="12700">
            <a:miter lim="400000"/>
          </a:ln>
        </p:spPr>
        <p:txBody>
          <a:bodyPr lIns="0" tIns="0" rIns="0" bIns="0" anchor="ctr"/>
          <a:lstStyle/>
          <a:p>
            <a:pPr lvl="0" defTabSz="456406">
              <a:defRPr sz="380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sp>
        <p:nvSpPr>
          <p:cNvPr id="2022" name="Shape 2022"/>
          <p:cNvSpPr/>
          <p:nvPr/>
        </p:nvSpPr>
        <p:spPr>
          <a:xfrm>
            <a:off x="590272" y="4235173"/>
            <a:ext cx="8779819" cy="4554935"/>
          </a:xfrm>
          <a:prstGeom prst="rect">
            <a:avLst/>
          </a:prstGeom>
          <a:solidFill>
            <a:srgbClr val="00FDFF">
              <a:alpha val="9034"/>
            </a:srgbClr>
          </a:solidFill>
          <a:ln w="12700">
            <a:miter lim="400000"/>
          </a:ln>
        </p:spPr>
        <p:txBody>
          <a:bodyPr lIns="0" tIns="0" rIns="0" bIns="0" anchor="ctr"/>
          <a:lstStyle/>
          <a:p>
            <a:pPr lvl="0" defTabSz="456406">
              <a:defRPr sz="380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sp>
        <p:nvSpPr>
          <p:cNvPr id="2023" name="Shape 2023"/>
          <p:cNvSpPr>
            <a:spLocks noGrp="1"/>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lvl1pPr defTabSz="456406"/>
          </a:lstStyle>
          <a:p>
            <a:pPr lvl="0">
              <a:defRPr sz="1800"/>
            </a:pPr>
            <a:fld id="{86CB4B4D-7CA3-9044-876B-883B54F8677D}" type="slidenum">
              <a:rPr sz="1100"/>
              <a:t>90</a:t>
            </a:fld>
            <a:endParaRPr sz="1100"/>
          </a:p>
        </p:txBody>
      </p:sp>
      <p:sp>
        <p:nvSpPr>
          <p:cNvPr id="2024" name="Shape 2024"/>
          <p:cNvSpPr>
            <a:spLocks noGrp="1"/>
          </p:cNvSpPr>
          <p:nvPr>
            <p:ph type="title"/>
          </p:nvPr>
        </p:nvSpPr>
        <p:spPr>
          <a:xfrm>
            <a:off x="101600" y="-188137"/>
            <a:ext cx="12801601" cy="1149046"/>
          </a:xfrm>
          <a:prstGeom prst="rect">
            <a:avLst/>
          </a:prstGeom>
        </p:spPr>
        <p:txBody>
          <a:bodyPr/>
          <a:lstStyle>
            <a:lvl1pPr defTabSz="456406">
              <a:defRPr sz="3800"/>
            </a:lvl1pPr>
          </a:lstStyle>
          <a:p>
            <a:pPr lvl="0">
              <a:defRPr sz="1800" b="0"/>
            </a:pPr>
            <a:r>
              <a:rPr sz="3800" b="1"/>
              <a:t>What observables limit the coupling precisions?</a:t>
            </a:r>
          </a:p>
        </p:txBody>
      </p:sp>
      <p:pic>
        <p:nvPicPr>
          <p:cNvPr id="2025" name="latex-image-7.pdf"/>
          <p:cNvPicPr/>
          <p:nvPr/>
        </p:nvPicPr>
        <p:blipFill>
          <a:blip r:embed="rId2">
            <a:extLst/>
          </a:blip>
          <a:stretch>
            <a:fillRect/>
          </a:stretch>
        </p:blipFill>
        <p:spPr>
          <a:xfrm>
            <a:off x="6934200" y="985935"/>
            <a:ext cx="2708017" cy="389575"/>
          </a:xfrm>
          <a:prstGeom prst="rect">
            <a:avLst/>
          </a:prstGeom>
          <a:ln w="12700">
            <a:miter lim="400000"/>
          </a:ln>
        </p:spPr>
      </p:pic>
      <p:pic>
        <p:nvPicPr>
          <p:cNvPr id="2026" name="latex-image-23.pdf"/>
          <p:cNvPicPr/>
          <p:nvPr/>
        </p:nvPicPr>
        <p:blipFill>
          <a:blip r:embed="rId3">
            <a:extLst/>
          </a:blip>
          <a:stretch>
            <a:fillRect/>
          </a:stretch>
        </p:blipFill>
        <p:spPr>
          <a:xfrm>
            <a:off x="764979" y="5562008"/>
            <a:ext cx="6959601" cy="939801"/>
          </a:xfrm>
          <a:prstGeom prst="rect">
            <a:avLst/>
          </a:prstGeom>
          <a:ln w="12700">
            <a:miter lim="400000"/>
          </a:ln>
        </p:spPr>
      </p:pic>
      <p:pic>
        <p:nvPicPr>
          <p:cNvPr id="2027" name="latex-image-6.pdf"/>
          <p:cNvPicPr/>
          <p:nvPr/>
        </p:nvPicPr>
        <p:blipFill>
          <a:blip r:embed="rId4">
            <a:extLst/>
          </a:blip>
          <a:stretch>
            <a:fillRect/>
          </a:stretch>
        </p:blipFill>
        <p:spPr>
          <a:xfrm>
            <a:off x="1021685" y="4296454"/>
            <a:ext cx="3213101" cy="939801"/>
          </a:xfrm>
          <a:prstGeom prst="rect">
            <a:avLst/>
          </a:prstGeom>
          <a:ln w="12700">
            <a:miter lim="400000"/>
          </a:ln>
        </p:spPr>
      </p:pic>
      <p:pic>
        <p:nvPicPr>
          <p:cNvPr id="2028" name="latex-image-16.pdf"/>
          <p:cNvPicPr/>
          <p:nvPr/>
        </p:nvPicPr>
        <p:blipFill>
          <a:blip r:embed="rId5">
            <a:extLst/>
          </a:blip>
          <a:stretch>
            <a:fillRect/>
          </a:stretch>
        </p:blipFill>
        <p:spPr>
          <a:xfrm>
            <a:off x="1466850" y="8269599"/>
            <a:ext cx="7327901" cy="419101"/>
          </a:xfrm>
          <a:prstGeom prst="rect">
            <a:avLst/>
          </a:prstGeom>
          <a:ln w="12700">
            <a:miter lim="400000"/>
          </a:ln>
        </p:spPr>
      </p:pic>
      <p:pic>
        <p:nvPicPr>
          <p:cNvPr id="2029" name="latex-image-17.pdf"/>
          <p:cNvPicPr/>
          <p:nvPr/>
        </p:nvPicPr>
        <p:blipFill>
          <a:blip r:embed="rId6">
            <a:extLst/>
          </a:blip>
          <a:stretch>
            <a:fillRect/>
          </a:stretch>
        </p:blipFill>
        <p:spPr>
          <a:xfrm>
            <a:off x="1181100" y="6827561"/>
            <a:ext cx="7899401" cy="939801"/>
          </a:xfrm>
          <a:prstGeom prst="rect">
            <a:avLst/>
          </a:prstGeom>
          <a:ln w="12700">
            <a:miter lim="400000"/>
          </a:ln>
        </p:spPr>
      </p:pic>
      <p:pic>
        <p:nvPicPr>
          <p:cNvPr id="2030" name="latex-image-20.pdf"/>
          <p:cNvPicPr/>
          <p:nvPr/>
        </p:nvPicPr>
        <p:blipFill>
          <a:blip r:embed="rId7">
            <a:extLst/>
          </a:blip>
          <a:stretch>
            <a:fillRect/>
          </a:stretch>
        </p:blipFill>
        <p:spPr>
          <a:xfrm>
            <a:off x="6982743" y="3205566"/>
            <a:ext cx="5067301" cy="723901"/>
          </a:xfrm>
          <a:prstGeom prst="rect">
            <a:avLst/>
          </a:prstGeom>
          <a:ln w="12700">
            <a:miter lim="400000"/>
          </a:ln>
        </p:spPr>
      </p:pic>
      <p:pic>
        <p:nvPicPr>
          <p:cNvPr id="2031" name="latex-image-19.pdf"/>
          <p:cNvPicPr/>
          <p:nvPr/>
        </p:nvPicPr>
        <p:blipFill>
          <a:blip r:embed="rId8">
            <a:extLst/>
          </a:blip>
          <a:stretch>
            <a:fillRect/>
          </a:stretch>
        </p:blipFill>
        <p:spPr>
          <a:xfrm>
            <a:off x="6950993" y="1515179"/>
            <a:ext cx="5130801" cy="723901"/>
          </a:xfrm>
          <a:prstGeom prst="rect">
            <a:avLst/>
          </a:prstGeom>
          <a:ln w="12700">
            <a:miter lim="400000"/>
          </a:ln>
        </p:spPr>
      </p:pic>
      <p:pic>
        <p:nvPicPr>
          <p:cNvPr id="2032" name="pasted-image.pdf"/>
          <p:cNvPicPr/>
          <p:nvPr/>
        </p:nvPicPr>
        <p:blipFill>
          <a:blip r:embed="rId9">
            <a:extLst/>
          </a:blip>
          <a:stretch>
            <a:fillRect/>
          </a:stretch>
        </p:blipFill>
        <p:spPr>
          <a:xfrm>
            <a:off x="6994872" y="2378748"/>
            <a:ext cx="4864101" cy="723901"/>
          </a:xfrm>
          <a:prstGeom prst="rect">
            <a:avLst/>
          </a:prstGeom>
          <a:ln w="12700">
            <a:miter lim="400000"/>
          </a:ln>
        </p:spPr>
      </p:pic>
      <p:sp>
        <p:nvSpPr>
          <p:cNvPr id="2033" name="Shape 2033"/>
          <p:cNvSpPr/>
          <p:nvPr/>
        </p:nvSpPr>
        <p:spPr>
          <a:xfrm>
            <a:off x="8142746" y="4307380"/>
            <a:ext cx="4413484" cy="103034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6406">
              <a:defRPr sz="3000" b="1" i="1">
                <a:solidFill>
                  <a:srgbClr val="FF2C79"/>
                </a:solidFill>
                <a:latin typeface="Helvetica Neue"/>
                <a:ea typeface="Helvetica Neue"/>
                <a:cs typeface="Helvetica Neue"/>
                <a:sym typeface="Helvetica Neue"/>
              </a:defRPr>
            </a:lvl1pPr>
          </a:lstStyle>
          <a:p>
            <a:pPr lvl="0">
              <a:defRPr sz="1800" b="0" i="0">
                <a:solidFill>
                  <a:srgbClr val="000000"/>
                </a:solidFill>
              </a:defRPr>
            </a:pPr>
            <a:r>
              <a:rPr sz="3000" b="1" i="1">
                <a:solidFill>
                  <a:srgbClr val="FF2C79"/>
                </a:solidFill>
              </a:rPr>
              <a:t>Both ZH and ννH productions matter!</a:t>
            </a:r>
          </a:p>
        </p:txBody>
      </p:sp>
      <p:sp>
        <p:nvSpPr>
          <p:cNvPr id="2034" name="Shape 2034"/>
          <p:cNvSpPr/>
          <p:nvPr/>
        </p:nvSpPr>
        <p:spPr>
          <a:xfrm>
            <a:off x="642428" y="951298"/>
            <a:ext cx="5130801" cy="4214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marR="57799" algn="l" defTabSz="1012031">
              <a:buClr>
                <a:srgbClr val="FFFDA3"/>
              </a:buClr>
              <a:buFont typeface="Tahoma"/>
              <a:tabLst>
                <a:tab pos="431800" algn="l"/>
                <a:tab pos="1993900" algn="l"/>
                <a:tab pos="2032000" algn="l"/>
              </a:tabLst>
              <a:defRPr sz="2800" b="1" i="1">
                <a:solidFill>
                  <a:srgbClr val="0433FF"/>
                </a:solidFill>
                <a:uFill>
                  <a:solidFill>
                    <a:srgbClr val="FFFB00"/>
                  </a:solidFill>
                </a:uFill>
                <a:latin typeface="Helvetica Neue"/>
                <a:ea typeface="Helvetica Neue"/>
                <a:cs typeface="Helvetica Neue"/>
                <a:sym typeface="Helvetica Neue"/>
              </a:defRPr>
            </a:lvl1pPr>
          </a:lstStyle>
          <a:p>
            <a:pPr lvl="0">
              <a:defRPr sz="1800" b="0" i="0">
                <a:solidFill>
                  <a:srgbClr val="000000"/>
                </a:solidFill>
                <a:uFillTx/>
              </a:defRPr>
            </a:pPr>
            <a:r>
              <a:rPr sz="2800" b="1" i="1">
                <a:solidFill>
                  <a:srgbClr val="0433FF"/>
                </a:solidFill>
                <a:uFill>
                  <a:solidFill>
                    <a:srgbClr val="FFFB00"/>
                  </a:solidFill>
                </a:uFill>
              </a:rPr>
              <a:t>The 4 most important ones</a:t>
            </a:r>
          </a:p>
        </p:txBody>
      </p:sp>
      <p:sp>
        <p:nvSpPr>
          <p:cNvPr id="2035" name="Shape 2035"/>
          <p:cNvSpPr/>
          <p:nvPr/>
        </p:nvSpPr>
        <p:spPr>
          <a:xfrm>
            <a:off x="6128052" y="8989571"/>
            <a:ext cx="6306821" cy="39928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6406">
              <a:defRPr sz="2000">
                <a:latin typeface="Helvetica Neue"/>
                <a:ea typeface="Helvetica Neue"/>
                <a:cs typeface="Helvetica Neue"/>
                <a:sym typeface="Helvetica Neue"/>
              </a:defRPr>
            </a:lvl1pPr>
          </a:lstStyle>
          <a:p>
            <a:pPr lvl="0">
              <a:defRPr sz="1800"/>
            </a:pPr>
            <a:r>
              <a:rPr sz="2000"/>
              <a:t>For more details, see J.Tian @ Tokusui Workshop 2013</a:t>
            </a:r>
          </a:p>
        </p:txBody>
      </p:sp>
      <p:sp>
        <p:nvSpPr>
          <p:cNvPr id="2036" name="Shape 2036"/>
          <p:cNvSpPr/>
          <p:nvPr/>
        </p:nvSpPr>
        <p:spPr>
          <a:xfrm>
            <a:off x="10136721" y="5618267"/>
            <a:ext cx="1905001" cy="1168401"/>
          </a:xfrm>
          <a:prstGeom prst="rect">
            <a:avLst/>
          </a:prstGeom>
          <a:solidFill>
            <a:srgbClr val="FFFFFF">
              <a:alpha val="89999"/>
            </a:srgbClr>
          </a:solidFill>
          <a:ln w="12700">
            <a:solidFill>
              <a:srgbClr val="FFFFFF">
                <a:alpha val="89999"/>
              </a:srgbClr>
            </a:solidFill>
            <a:miter lim="400000"/>
          </a:ln>
          <a:effectLst>
            <a:outerShdw blurRad="101600" dist="63500" dir="2700000" rotWithShape="0">
              <a:srgbClr val="000000">
                <a:alpha val="75000"/>
              </a:srgbClr>
            </a:outerShdw>
          </a:effectLst>
        </p:spPr>
        <p:txBody>
          <a:bodyPr lIns="0" tIns="0" rIns="0" bIns="0"/>
          <a:lstStyle/>
          <a:p>
            <a:pPr lvl="0" defTabSz="456406">
              <a:buClr>
                <a:srgbClr val="000000"/>
              </a:buClr>
              <a:defRPr sz="3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2037" name="Shape 2037"/>
          <p:cNvSpPr/>
          <p:nvPr/>
        </p:nvSpPr>
        <p:spPr>
          <a:xfrm>
            <a:off x="10136721" y="7102287"/>
            <a:ext cx="1905001" cy="1168401"/>
          </a:xfrm>
          <a:prstGeom prst="rect">
            <a:avLst/>
          </a:prstGeom>
          <a:solidFill>
            <a:srgbClr val="FFFFFF">
              <a:alpha val="89999"/>
            </a:srgbClr>
          </a:solidFill>
          <a:ln w="12700">
            <a:solidFill>
              <a:srgbClr val="FFFFFF">
                <a:alpha val="89999"/>
              </a:srgbClr>
            </a:solidFill>
            <a:miter lim="400000"/>
          </a:ln>
          <a:effectLst>
            <a:outerShdw blurRad="101600" dist="63500" dir="2700000" rotWithShape="0">
              <a:srgbClr val="000000">
                <a:alpha val="75000"/>
              </a:srgbClr>
            </a:outerShdw>
          </a:effectLst>
        </p:spPr>
        <p:txBody>
          <a:bodyPr lIns="0" tIns="0" rIns="0" bIns="0"/>
          <a:lstStyle/>
          <a:p>
            <a:pPr lvl="0" defTabSz="456406">
              <a:buClr>
                <a:srgbClr val="000000"/>
              </a:buClr>
              <a:defRPr sz="3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pic>
        <p:nvPicPr>
          <p:cNvPr id="2038" name="-ννWWH-e+e.pdf"/>
          <p:cNvPicPr/>
          <p:nvPr/>
        </p:nvPicPr>
        <p:blipFill>
          <a:blip r:embed="rId10">
            <a:extLst/>
          </a:blip>
          <a:stretch>
            <a:fillRect/>
          </a:stretch>
        </p:blipFill>
        <p:spPr>
          <a:xfrm>
            <a:off x="10378021" y="7042173"/>
            <a:ext cx="1435101" cy="1231901"/>
          </a:xfrm>
          <a:prstGeom prst="rect">
            <a:avLst/>
          </a:prstGeom>
          <a:ln w="12700">
            <a:miter lim="400000"/>
          </a:ln>
        </p:spPr>
      </p:pic>
      <p:pic>
        <p:nvPicPr>
          <p:cNvPr id="2039" name="ZZ-e+eH.pdf"/>
          <p:cNvPicPr/>
          <p:nvPr/>
        </p:nvPicPr>
        <p:blipFill>
          <a:blip r:embed="rId11">
            <a:extLst/>
          </a:blip>
          <a:stretch>
            <a:fillRect/>
          </a:stretch>
        </p:blipFill>
        <p:spPr>
          <a:xfrm>
            <a:off x="10454221" y="5757967"/>
            <a:ext cx="1320801" cy="939801"/>
          </a:xfrm>
          <a:prstGeom prst="rect">
            <a:avLst/>
          </a:prstGeom>
          <a:ln w="12700">
            <a:miter lim="400000"/>
          </a:ln>
        </p:spPr>
      </p:pic>
      <p:sp>
        <p:nvSpPr>
          <p:cNvPr id="2040" name="Shape 2040"/>
          <p:cNvSpPr/>
          <p:nvPr/>
        </p:nvSpPr>
        <p:spPr>
          <a:xfrm>
            <a:off x="1052867" y="1498247"/>
            <a:ext cx="4864101" cy="196977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12888" marR="57799" lvl="0" algn="l" defTabSz="1012031">
              <a:lnSpc>
                <a:spcPct val="120000"/>
              </a:lnSpc>
              <a:buClr>
                <a:srgbClr val="FFFDA3"/>
              </a:buClr>
              <a:buFont typeface="Tahoma"/>
              <a:tabLst>
                <a:tab pos="431800" algn="l"/>
                <a:tab pos="1993900" algn="l"/>
                <a:tab pos="2032000" algn="l"/>
              </a:tabLst>
              <a:defRPr sz="1800"/>
            </a:pPr>
            <a:r>
              <a:rPr sz="2800" b="1" i="1">
                <a:solidFill>
                  <a:srgbClr val="0433FF"/>
                </a:solidFill>
                <a:uFill>
                  <a:solidFill>
                    <a:srgbClr val="FFFB00"/>
                  </a:solidFill>
                </a:uFill>
                <a:latin typeface="Helvetica Neue"/>
                <a:ea typeface="Helvetica Neue"/>
                <a:cs typeface="Helvetica Neue"/>
                <a:sym typeface="Helvetica Neue"/>
              </a:rPr>
              <a:t>Y</a:t>
            </a:r>
            <a:r>
              <a:rPr sz="2800" b="1" i="1" baseline="-5999">
                <a:solidFill>
                  <a:srgbClr val="0433FF"/>
                </a:solidFill>
                <a:uFill>
                  <a:solidFill>
                    <a:srgbClr val="FFFB00"/>
                  </a:solidFill>
                </a:uFill>
                <a:latin typeface="Helvetica Neue"/>
                <a:ea typeface="Helvetica Neue"/>
                <a:cs typeface="Helvetica Neue"/>
                <a:sym typeface="Helvetica Neue"/>
              </a:rPr>
              <a:t>1 </a:t>
            </a:r>
            <a:r>
              <a:rPr sz="2800" b="1" i="1">
                <a:solidFill>
                  <a:srgbClr val="0433FF"/>
                </a:solidFill>
                <a:uFill>
                  <a:solidFill>
                    <a:srgbClr val="FFFB00"/>
                  </a:solidFill>
                </a:uFill>
                <a:latin typeface="Helvetica Neue"/>
                <a:ea typeface="Helvetica Neue"/>
                <a:cs typeface="Helvetica Neue"/>
                <a:sym typeface="Helvetica Neue"/>
              </a:rPr>
              <a:t>: recoil mass</a:t>
            </a:r>
          </a:p>
          <a:p>
            <a:pPr marL="112888" marR="57799" lvl="0" algn="l" defTabSz="1012031">
              <a:lnSpc>
                <a:spcPct val="120000"/>
              </a:lnSpc>
              <a:buClr>
                <a:srgbClr val="FFFDA3"/>
              </a:buClr>
              <a:buFont typeface="Tahoma"/>
              <a:tabLst>
                <a:tab pos="431800" algn="l"/>
                <a:tab pos="1993900" algn="l"/>
                <a:tab pos="2032000" algn="l"/>
              </a:tabLst>
              <a:defRPr sz="1800"/>
            </a:pPr>
            <a:r>
              <a:rPr sz="2800" b="1" i="1">
                <a:solidFill>
                  <a:srgbClr val="0433FF"/>
                </a:solidFill>
                <a:uFill>
                  <a:solidFill>
                    <a:srgbClr val="FFFB00"/>
                  </a:solidFill>
                </a:uFill>
                <a:latin typeface="Helvetica Neue"/>
                <a:ea typeface="Helvetica Neue"/>
                <a:cs typeface="Helvetica Neue"/>
                <a:sym typeface="Helvetica Neue"/>
              </a:rPr>
              <a:t>Y</a:t>
            </a:r>
            <a:r>
              <a:rPr sz="2800" b="1" i="1" baseline="-5999">
                <a:solidFill>
                  <a:srgbClr val="0433FF"/>
                </a:solidFill>
                <a:uFill>
                  <a:solidFill>
                    <a:srgbClr val="FFFB00"/>
                  </a:solidFill>
                </a:uFill>
                <a:latin typeface="Helvetica Neue"/>
                <a:ea typeface="Helvetica Neue"/>
                <a:cs typeface="Helvetica Neue"/>
                <a:sym typeface="Helvetica Neue"/>
              </a:rPr>
              <a:t>2 </a:t>
            </a:r>
            <a:r>
              <a:rPr sz="2800" b="1" i="1">
                <a:solidFill>
                  <a:srgbClr val="0433FF"/>
                </a:solidFill>
                <a:uFill>
                  <a:solidFill>
                    <a:srgbClr val="FFFB00"/>
                  </a:solidFill>
                </a:uFill>
                <a:latin typeface="Helvetica Neue"/>
                <a:ea typeface="Helvetica Neue"/>
                <a:cs typeface="Helvetica Neue"/>
                <a:sym typeface="Helvetica Neue"/>
              </a:rPr>
              <a:t>: WW-fusion h→bb</a:t>
            </a:r>
          </a:p>
          <a:p>
            <a:pPr marL="112888" marR="57799" lvl="0" algn="l" defTabSz="1012031">
              <a:lnSpc>
                <a:spcPct val="120000"/>
              </a:lnSpc>
              <a:buClr>
                <a:srgbClr val="FFFDA3"/>
              </a:buClr>
              <a:buFont typeface="Tahoma"/>
              <a:tabLst>
                <a:tab pos="431800" algn="l"/>
                <a:tab pos="1993900" algn="l"/>
                <a:tab pos="2032000" algn="l"/>
              </a:tabLst>
              <a:defRPr sz="1800"/>
            </a:pPr>
            <a:r>
              <a:rPr sz="2800" b="1" i="1">
                <a:solidFill>
                  <a:srgbClr val="0433FF"/>
                </a:solidFill>
                <a:uFill>
                  <a:solidFill>
                    <a:srgbClr val="FFFB00"/>
                  </a:solidFill>
                </a:uFill>
                <a:latin typeface="Helvetica Neue"/>
                <a:ea typeface="Helvetica Neue"/>
                <a:cs typeface="Helvetica Neue"/>
                <a:sym typeface="Helvetica Neue"/>
              </a:rPr>
              <a:t>Y</a:t>
            </a:r>
            <a:r>
              <a:rPr sz="2800" b="1" i="1" baseline="-5999">
                <a:solidFill>
                  <a:srgbClr val="0433FF"/>
                </a:solidFill>
                <a:uFill>
                  <a:solidFill>
                    <a:srgbClr val="FFFB00"/>
                  </a:solidFill>
                </a:uFill>
                <a:latin typeface="Helvetica Neue"/>
                <a:ea typeface="Helvetica Neue"/>
                <a:cs typeface="Helvetica Neue"/>
                <a:sym typeface="Helvetica Neue"/>
              </a:rPr>
              <a:t>3 </a:t>
            </a:r>
            <a:r>
              <a:rPr sz="2800" b="1" i="1">
                <a:solidFill>
                  <a:srgbClr val="0433FF"/>
                </a:solidFill>
                <a:uFill>
                  <a:solidFill>
                    <a:srgbClr val="FFFB00"/>
                  </a:solidFill>
                </a:uFill>
                <a:latin typeface="Helvetica Neue"/>
                <a:ea typeface="Helvetica Neue"/>
                <a:cs typeface="Helvetica Neue"/>
                <a:sym typeface="Helvetica Neue"/>
              </a:rPr>
              <a:t>: higgsstrahlung h→bb</a:t>
            </a:r>
          </a:p>
          <a:p>
            <a:pPr marL="112888" marR="57799" lvl="0" algn="l" defTabSz="1012031">
              <a:lnSpc>
                <a:spcPct val="120000"/>
              </a:lnSpc>
              <a:buClr>
                <a:srgbClr val="FFFDA3"/>
              </a:buClr>
              <a:buFont typeface="Tahoma"/>
              <a:tabLst>
                <a:tab pos="431800" algn="l"/>
                <a:tab pos="1993900" algn="l"/>
                <a:tab pos="2032000" algn="l"/>
              </a:tabLst>
              <a:defRPr sz="1800"/>
            </a:pPr>
            <a:r>
              <a:rPr sz="2800" b="1" i="1">
                <a:solidFill>
                  <a:srgbClr val="0433FF"/>
                </a:solidFill>
                <a:uFill>
                  <a:solidFill>
                    <a:srgbClr val="FFFB00"/>
                  </a:solidFill>
                </a:uFill>
                <a:latin typeface="Helvetica Neue"/>
                <a:ea typeface="Helvetica Neue"/>
                <a:cs typeface="Helvetica Neue"/>
                <a:sym typeface="Helvetica Neue"/>
              </a:rPr>
              <a:t>Y</a:t>
            </a:r>
            <a:r>
              <a:rPr sz="2800" b="1" i="1" baseline="-5999">
                <a:solidFill>
                  <a:srgbClr val="0433FF"/>
                </a:solidFill>
                <a:uFill>
                  <a:solidFill>
                    <a:srgbClr val="FFFB00"/>
                  </a:solidFill>
                </a:uFill>
                <a:latin typeface="Helvetica Neue"/>
                <a:ea typeface="Helvetica Neue"/>
                <a:cs typeface="Helvetica Neue"/>
                <a:sym typeface="Helvetica Neue"/>
              </a:rPr>
              <a:t>4 </a:t>
            </a:r>
            <a:r>
              <a:rPr sz="2800" b="1" i="1">
                <a:solidFill>
                  <a:srgbClr val="0433FF"/>
                </a:solidFill>
                <a:uFill>
                  <a:solidFill>
                    <a:srgbClr val="FFFB00"/>
                  </a:solidFill>
                </a:uFill>
                <a:latin typeface="Helvetica Neue"/>
                <a:ea typeface="Helvetica Neue"/>
                <a:cs typeface="Helvetica Neue"/>
                <a:sym typeface="Helvetica Neue"/>
              </a:rPr>
              <a:t>: WW-fusion h→WW*</a:t>
            </a:r>
          </a:p>
        </p:txBody>
      </p:sp>
      <p:sp>
        <p:nvSpPr>
          <p:cNvPr id="2041" name="Shape 2041"/>
          <p:cNvSpPr/>
          <p:nvPr/>
        </p:nvSpPr>
        <p:spPr>
          <a:xfrm rot="8604059">
            <a:off x="4773380" y="3826305"/>
            <a:ext cx="2116956" cy="613046"/>
          </a:xfrm>
          <a:prstGeom prst="rightArrow">
            <a:avLst>
              <a:gd name="adj1" fmla="val 32000"/>
              <a:gd name="adj2" fmla="val 132584"/>
            </a:avLst>
          </a:prstGeom>
          <a:blipFill>
            <a:blip r:embed="rId12"/>
          </a:blipFill>
          <a:ln w="12700">
            <a:miter lim="400000"/>
          </a:ln>
          <a:effectLst>
            <a:outerShdw blurRad="25400" dist="12700" dir="5400000" rotWithShape="0">
              <a:srgbClr val="000000">
                <a:alpha val="50000"/>
              </a:srgbClr>
            </a:outerShdw>
          </a:effectLst>
        </p:spPr>
        <p:txBody>
          <a:bodyPr lIns="0" tIns="0" rIns="0" bIns="0" anchor="ctr"/>
          <a:lstStyle/>
          <a:p>
            <a:pPr lvl="0">
              <a:defRPr sz="38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Tree>
  </p:cSld>
  <p:clrMapOvr>
    <a:masterClrMapping/>
  </p:clrMapOvr>
  <p:transition xmlns:p14="http://schemas.microsoft.com/office/powerpoint/2010/mai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3" name="Shape 2043"/>
          <p:cNvSpPr>
            <a:spLocks noGrp="1"/>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100"/>
              <a:t>91</a:t>
            </a:fld>
            <a:endParaRPr sz="1100"/>
          </a:p>
        </p:txBody>
      </p:sp>
      <p:graphicFrame>
        <p:nvGraphicFramePr>
          <p:cNvPr id="2044" name="Table 2044"/>
          <p:cNvGraphicFramePr/>
          <p:nvPr/>
        </p:nvGraphicFramePr>
        <p:xfrm>
          <a:off x="1612900" y="2286001"/>
          <a:ext cx="10253150" cy="5714995"/>
        </p:xfrm>
        <a:graphic>
          <a:graphicData uri="http://schemas.openxmlformats.org/drawingml/2006/table">
            <a:tbl>
              <a:tblPr>
                <a:tableStyleId>{4C3C2611-4C71-4FC5-86AE-919BDF0F9419}</a:tableStyleId>
              </a:tblPr>
              <a:tblGrid>
                <a:gridCol w="2343149"/>
                <a:gridCol w="2343149"/>
                <a:gridCol w="2343149"/>
                <a:gridCol w="3223703"/>
              </a:tblGrid>
              <a:tr h="519545">
                <a:tc>
                  <a:txBody>
                    <a:bodyPr/>
                    <a:lstStyle/>
                    <a:p>
                      <a:pPr lvl="0" algn="ctr" defTabSz="914400">
                        <a:tabLst>
                          <a:tab pos="914400" algn="l"/>
                        </a:tabLst>
                        <a:defRPr sz="1800"/>
                      </a:pPr>
                      <a:r>
                        <a:rPr sz="2200">
                          <a:solidFill>
                            <a:srgbClr val="FF2600"/>
                          </a:solidFill>
                          <a:latin typeface="Palatino"/>
                          <a:ea typeface="Palatino"/>
                          <a:cs typeface="Palatino"/>
                          <a:sym typeface="Palatino"/>
                        </a:rPr>
                        <a:t>coupling</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a:solidFill>
                            <a:srgbClr val="0433FF"/>
                          </a:solidFill>
                          <a:latin typeface="Palatino"/>
                          <a:ea typeface="Palatino"/>
                          <a:cs typeface="Palatino"/>
                          <a:sym typeface="Palatino"/>
                        </a:rPr>
                        <a:t>250 GeV</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a:solidFill>
                            <a:srgbClr val="0433FF"/>
                          </a:solidFill>
                          <a:latin typeface="Palatino"/>
                          <a:ea typeface="Palatino"/>
                          <a:cs typeface="Palatino"/>
                          <a:sym typeface="Palatino"/>
                        </a:rPr>
                        <a:t>250 GeV + 500 GeV</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a:solidFill>
                            <a:srgbClr val="FF2600"/>
                          </a:solidFill>
                          <a:latin typeface="Palatino"/>
                          <a:ea typeface="Palatino"/>
                          <a:cs typeface="Palatino"/>
                          <a:sym typeface="Palatino"/>
                        </a:rPr>
                        <a:t>250 GeV + 500 GeV + 1 TeV</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C6E6E9"/>
                    </a:solidFill>
                  </a:tcPr>
                </a:tc>
              </a:tr>
              <a:tr h="519545">
                <a:tc>
                  <a:txBody>
                    <a:bodyPr/>
                    <a:lstStyle/>
                    <a:p>
                      <a:pPr lvl="0" algn="ctr" defTabSz="914400">
                        <a:tabLst>
                          <a:tab pos="914400" algn="l"/>
                        </a:tabLst>
                        <a:defRPr sz="1800"/>
                      </a:pPr>
                      <a:r>
                        <a:rPr sz="2400">
                          <a:solidFill>
                            <a:srgbClr val="FF2600"/>
                          </a:solidFill>
                          <a:latin typeface="Palatino"/>
                          <a:ea typeface="Palatino"/>
                          <a:cs typeface="Palatino"/>
                          <a:sym typeface="Palatino"/>
                        </a:rPr>
                        <a:t>HZZ</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0.6%</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0.5%</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FF2600"/>
                          </a:solidFill>
                          <a:latin typeface="Palatino"/>
                          <a:ea typeface="Palatino"/>
                          <a:cs typeface="Palatino"/>
                          <a:sym typeface="Palatino"/>
                        </a:rPr>
                        <a:t>0.5%</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C6E6E9"/>
                    </a:solidFill>
                  </a:tcPr>
                </a:tc>
              </a:tr>
              <a:tr h="519545">
                <a:tc>
                  <a:txBody>
                    <a:bodyPr/>
                    <a:lstStyle/>
                    <a:p>
                      <a:pPr lvl="0" algn="ctr" defTabSz="914400">
                        <a:tabLst>
                          <a:tab pos="914400" algn="l"/>
                        </a:tabLst>
                        <a:defRPr sz="1800"/>
                      </a:pPr>
                      <a:r>
                        <a:rPr sz="2400">
                          <a:solidFill>
                            <a:srgbClr val="FF2600"/>
                          </a:solidFill>
                          <a:latin typeface="Palatino"/>
                          <a:ea typeface="Palatino"/>
                          <a:cs typeface="Palatino"/>
                          <a:sym typeface="Palatino"/>
                        </a:rPr>
                        <a:t>HWW</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2.3%</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0.6%</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FF2600"/>
                          </a:solidFill>
                          <a:latin typeface="Palatino"/>
                          <a:ea typeface="Palatino"/>
                          <a:cs typeface="Palatino"/>
                          <a:sym typeface="Palatino"/>
                        </a:rPr>
                        <a:t>0.6%</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C6E6E9"/>
                    </a:solidFill>
                  </a:tcPr>
                </a:tc>
              </a:tr>
              <a:tr h="519545">
                <a:tc>
                  <a:txBody>
                    <a:bodyPr/>
                    <a:lstStyle/>
                    <a:p>
                      <a:pPr lvl="0" algn="ctr" defTabSz="914400">
                        <a:tabLst>
                          <a:tab pos="914400" algn="l"/>
                        </a:tabLst>
                        <a:defRPr sz="1800"/>
                      </a:pPr>
                      <a:r>
                        <a:rPr sz="2400">
                          <a:solidFill>
                            <a:srgbClr val="FF2600"/>
                          </a:solidFill>
                          <a:latin typeface="Palatino"/>
                          <a:ea typeface="Palatino"/>
                          <a:cs typeface="Palatino"/>
                          <a:sym typeface="Palatino"/>
                        </a:rPr>
                        <a:t>Hbb</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2.5%</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0.8%</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FF2600"/>
                          </a:solidFill>
                          <a:latin typeface="Palatino"/>
                          <a:ea typeface="Palatino"/>
                          <a:cs typeface="Palatino"/>
                          <a:sym typeface="Palatino"/>
                        </a:rPr>
                        <a:t>0.7%</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C6E6E9"/>
                    </a:solidFill>
                  </a:tcPr>
                </a:tc>
              </a:tr>
              <a:tr h="519545">
                <a:tc>
                  <a:txBody>
                    <a:bodyPr/>
                    <a:lstStyle/>
                    <a:p>
                      <a:pPr lvl="0" algn="ctr" defTabSz="914400">
                        <a:tabLst>
                          <a:tab pos="914400" algn="l"/>
                        </a:tabLst>
                        <a:defRPr sz="1800"/>
                      </a:pPr>
                      <a:r>
                        <a:rPr sz="2400">
                          <a:solidFill>
                            <a:srgbClr val="FF2600"/>
                          </a:solidFill>
                          <a:latin typeface="Palatino"/>
                          <a:ea typeface="Palatino"/>
                          <a:cs typeface="Palatino"/>
                          <a:sym typeface="Palatino"/>
                        </a:rPr>
                        <a:t>Hcc</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3.2%</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1.5%</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FF2600"/>
                          </a:solidFill>
                          <a:latin typeface="Palatino"/>
                          <a:ea typeface="Palatino"/>
                          <a:cs typeface="Palatino"/>
                          <a:sym typeface="Palatino"/>
                        </a:rPr>
                        <a:t>1%</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C6E6E9"/>
                    </a:solidFill>
                  </a:tcPr>
                </a:tc>
              </a:tr>
              <a:tr h="519545">
                <a:tc>
                  <a:txBody>
                    <a:bodyPr/>
                    <a:lstStyle/>
                    <a:p>
                      <a:pPr lvl="0" algn="ctr" defTabSz="914400">
                        <a:tabLst>
                          <a:tab pos="914400" algn="l"/>
                        </a:tabLst>
                        <a:defRPr sz="1800"/>
                      </a:pPr>
                      <a:r>
                        <a:rPr sz="2400">
                          <a:solidFill>
                            <a:srgbClr val="FF2600"/>
                          </a:solidFill>
                          <a:latin typeface="Palatino"/>
                          <a:ea typeface="Palatino"/>
                          <a:cs typeface="Palatino"/>
                          <a:sym typeface="Palatino"/>
                        </a:rPr>
                        <a:t>Hgg</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3%</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1.2%</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FF2600"/>
                          </a:solidFill>
                          <a:latin typeface="Palatino"/>
                          <a:ea typeface="Palatino"/>
                          <a:cs typeface="Palatino"/>
                          <a:sym typeface="Palatino"/>
                        </a:rPr>
                        <a:t>0.93%</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C6E6E9"/>
                    </a:solidFill>
                  </a:tcPr>
                </a:tc>
              </a:tr>
              <a:tr h="519545">
                <a:tc>
                  <a:txBody>
                    <a:bodyPr/>
                    <a:lstStyle/>
                    <a:p>
                      <a:pPr lvl="0" algn="ctr" defTabSz="914400">
                        <a:tabLst>
                          <a:tab pos="914400" algn="l"/>
                        </a:tabLst>
                        <a:defRPr sz="1800"/>
                      </a:pPr>
                      <a:r>
                        <a:rPr sz="2400">
                          <a:solidFill>
                            <a:srgbClr val="FF2600"/>
                          </a:solidFill>
                          <a:latin typeface="Palatino"/>
                          <a:ea typeface="Palatino"/>
                          <a:cs typeface="Palatino"/>
                          <a:sym typeface="Palatino"/>
                        </a:rPr>
                        <a:t>Hττ</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2.7%</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1.2%</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FF2600"/>
                          </a:solidFill>
                          <a:latin typeface="Palatino"/>
                          <a:ea typeface="Palatino"/>
                          <a:cs typeface="Palatino"/>
                          <a:sym typeface="Palatino"/>
                        </a:rPr>
                        <a:t>0.9%</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C6E6E9"/>
                    </a:solidFill>
                  </a:tcPr>
                </a:tc>
              </a:tr>
              <a:tr h="519545">
                <a:tc>
                  <a:txBody>
                    <a:bodyPr/>
                    <a:lstStyle/>
                    <a:p>
                      <a:pPr lvl="0" algn="ctr" defTabSz="914400">
                        <a:tabLst>
                          <a:tab pos="914400" algn="l"/>
                        </a:tabLst>
                        <a:defRPr sz="1800"/>
                      </a:pPr>
                      <a:r>
                        <a:rPr sz="2400">
                          <a:solidFill>
                            <a:srgbClr val="FF2600"/>
                          </a:solidFill>
                          <a:latin typeface="Palatino"/>
                          <a:ea typeface="Palatino"/>
                          <a:cs typeface="Palatino"/>
                          <a:sym typeface="Palatino"/>
                        </a:rPr>
                        <a:t>Hγγ</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8.2%</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4.5%</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FF2600"/>
                          </a:solidFill>
                          <a:latin typeface="Palatino"/>
                          <a:ea typeface="Palatino"/>
                          <a:cs typeface="Palatino"/>
                          <a:sym typeface="Palatino"/>
                        </a:rPr>
                        <a:t>2.4%</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C6E6E9"/>
                    </a:solidFill>
                  </a:tcPr>
                </a:tc>
              </a:tr>
              <a:tr h="519545">
                <a:tc>
                  <a:txBody>
                    <a:bodyPr/>
                    <a:lstStyle/>
                    <a:p>
                      <a:pPr lvl="0" algn="ctr" defTabSz="914400">
                        <a:tabLst>
                          <a:tab pos="914400" algn="l"/>
                        </a:tabLst>
                        <a:defRPr sz="1800"/>
                      </a:pPr>
                      <a:r>
                        <a:rPr sz="2400">
                          <a:solidFill>
                            <a:srgbClr val="FF2600"/>
                          </a:solidFill>
                          <a:latin typeface="Palatino"/>
                          <a:ea typeface="Palatino"/>
                          <a:cs typeface="Palatino"/>
                          <a:sym typeface="Palatino"/>
                        </a:rPr>
                        <a:t>Ημμ</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42%</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42%</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FF2600"/>
                          </a:solidFill>
                          <a:latin typeface="Palatino"/>
                          <a:ea typeface="Palatino"/>
                          <a:cs typeface="Palatino"/>
                          <a:sym typeface="Palatino"/>
                        </a:rPr>
                        <a:t>10%</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C6E6E9"/>
                    </a:solidFill>
                  </a:tcPr>
                </a:tc>
              </a:tr>
              <a:tr h="519545">
                <a:tc>
                  <a:txBody>
                    <a:bodyPr/>
                    <a:lstStyle/>
                    <a:p>
                      <a:pPr lvl="0" algn="ctr" defTabSz="914400">
                        <a:tabLst>
                          <a:tab pos="914400" algn="l"/>
                        </a:tabLst>
                        <a:defRPr sz="1800"/>
                      </a:pPr>
                      <a:r>
                        <a:rPr sz="2400">
                          <a:solidFill>
                            <a:srgbClr val="FF2600"/>
                          </a:solidFill>
                          <a:latin typeface="Palatino"/>
                          <a:ea typeface="Palatino"/>
                          <a:cs typeface="Palatino"/>
                          <a:sym typeface="Palatino"/>
                        </a:rPr>
                        <a:t>Γ</a:t>
                      </a:r>
                      <a:r>
                        <a:rPr sz="2400" baseline="-5999">
                          <a:solidFill>
                            <a:srgbClr val="FF2600"/>
                          </a:solidFill>
                          <a:latin typeface="Palatino"/>
                          <a:ea typeface="Palatino"/>
                          <a:cs typeface="Palatino"/>
                          <a:sym typeface="Palatino"/>
                        </a:rPr>
                        <a:t>0</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5.4%</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2.5%</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FF2600"/>
                          </a:solidFill>
                          <a:latin typeface="Palatino"/>
                          <a:ea typeface="Palatino"/>
                          <a:cs typeface="Palatino"/>
                          <a:sym typeface="Palatino"/>
                        </a:rPr>
                        <a:t>2.3%</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C6E6E9"/>
                    </a:solidFill>
                  </a:tcPr>
                </a:tc>
              </a:tr>
              <a:tr h="519545">
                <a:tc>
                  <a:txBody>
                    <a:bodyPr/>
                    <a:lstStyle/>
                    <a:p>
                      <a:pPr lvl="0" algn="ctr" defTabSz="914400">
                        <a:tabLst>
                          <a:tab pos="914400" algn="l"/>
                        </a:tabLst>
                        <a:defRPr sz="1800"/>
                      </a:pPr>
                      <a:r>
                        <a:rPr sz="2400">
                          <a:solidFill>
                            <a:srgbClr val="FF2600"/>
                          </a:solidFill>
                          <a:latin typeface="Palatino"/>
                          <a:ea typeface="Palatino"/>
                          <a:cs typeface="Palatino"/>
                          <a:sym typeface="Palatino"/>
                        </a:rPr>
                        <a:t>Htt</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0433FF"/>
                          </a:solidFill>
                          <a:latin typeface="Palatino"/>
                          <a:ea typeface="Palatino"/>
                          <a:cs typeface="Palatino"/>
                          <a:sym typeface="Palatino"/>
                        </a:rPr>
                        <a:t>7.8%</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ctr" defTabSz="914400">
                        <a:tabLst>
                          <a:tab pos="914400" algn="l"/>
                        </a:tabLst>
                        <a:defRPr sz="1800"/>
                      </a:pPr>
                      <a:r>
                        <a:rPr sz="2400">
                          <a:solidFill>
                            <a:srgbClr val="FF2600"/>
                          </a:solidFill>
                          <a:latin typeface="Palatino"/>
                          <a:ea typeface="Palatino"/>
                          <a:cs typeface="Palatino"/>
                          <a:sym typeface="Palatino"/>
                        </a:rPr>
                        <a:t>1.9%</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C6E6E9"/>
                    </a:solidFill>
                  </a:tcPr>
                </a:tc>
              </a:tr>
            </a:tbl>
          </a:graphicData>
        </a:graphic>
      </p:graphicFrame>
      <p:sp>
        <p:nvSpPr>
          <p:cNvPr id="2045" name="Shape 2045"/>
          <p:cNvSpPr/>
          <p:nvPr/>
        </p:nvSpPr>
        <p:spPr>
          <a:xfrm>
            <a:off x="6118000" y="1797033"/>
            <a:ext cx="4432301"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1400">
                <a:solidFill>
                  <a:srgbClr val="FF2600"/>
                </a:solidFill>
                <a:latin typeface="Palatino"/>
                <a:ea typeface="Palatino"/>
                <a:cs typeface="Palatino"/>
                <a:sym typeface="Palatino"/>
              </a:defRPr>
            </a:lvl1pPr>
          </a:lstStyle>
          <a:p>
            <a:pPr lvl="0">
              <a:defRPr sz="1800">
                <a:solidFill>
                  <a:srgbClr val="000000"/>
                </a:solidFill>
              </a:defRPr>
            </a:pPr>
            <a:r>
              <a:rPr sz="1400">
                <a:solidFill>
                  <a:srgbClr val="FF2600"/>
                </a:solidFill>
              </a:rPr>
              <a:t>P(e-,e+)=(-0.8,+0.3) @ 250, 500 GeV</a:t>
            </a:r>
          </a:p>
        </p:txBody>
      </p:sp>
      <p:sp>
        <p:nvSpPr>
          <p:cNvPr id="2046" name="Shape 2046"/>
          <p:cNvSpPr/>
          <p:nvPr/>
        </p:nvSpPr>
        <p:spPr>
          <a:xfrm>
            <a:off x="9531970" y="1797050"/>
            <a:ext cx="3213101"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1400">
                <a:solidFill>
                  <a:srgbClr val="FF2600"/>
                </a:solidFill>
                <a:latin typeface="Palatino"/>
                <a:ea typeface="Palatino"/>
                <a:cs typeface="Palatino"/>
                <a:sym typeface="Palatino"/>
              </a:defRPr>
            </a:lvl1pPr>
          </a:lstStyle>
          <a:p>
            <a:pPr lvl="0">
              <a:defRPr sz="1800">
                <a:solidFill>
                  <a:srgbClr val="000000"/>
                </a:solidFill>
              </a:defRPr>
            </a:pPr>
            <a:r>
              <a:rPr sz="1400">
                <a:solidFill>
                  <a:srgbClr val="FF2600"/>
                </a:solidFill>
              </a:rPr>
              <a:t>P(e-,e+)=(-0.8,+0.2) @ 1 TeV</a:t>
            </a:r>
          </a:p>
        </p:txBody>
      </p:sp>
      <p:graphicFrame>
        <p:nvGraphicFramePr>
          <p:cNvPr id="2047" name="Table 2047"/>
          <p:cNvGraphicFramePr/>
          <p:nvPr/>
        </p:nvGraphicFramePr>
        <p:xfrm>
          <a:off x="1625600" y="8533822"/>
          <a:ext cx="10222781" cy="528319"/>
        </p:xfrm>
        <a:graphic>
          <a:graphicData uri="http://schemas.openxmlformats.org/drawingml/2006/table">
            <a:tbl>
              <a:tblPr>
                <a:tableStyleId>{4C3C2611-4C71-4FC5-86AE-919BDF0F9419}</a:tableStyleId>
              </a:tblPr>
              <a:tblGrid>
                <a:gridCol w="2343150"/>
                <a:gridCol w="2343150"/>
                <a:gridCol w="2343150"/>
                <a:gridCol w="3193331"/>
              </a:tblGrid>
              <a:tr h="520700">
                <a:tc>
                  <a:txBody>
                    <a:bodyPr/>
                    <a:lstStyle/>
                    <a:p>
                      <a:pPr lvl="0" algn="ctr" defTabSz="914400">
                        <a:tabLst>
                          <a:tab pos="914400" algn="l"/>
                        </a:tabLst>
                        <a:defRPr sz="1800"/>
                      </a:pPr>
                      <a:r>
                        <a:rPr sz="2800">
                          <a:solidFill>
                            <a:srgbClr val="FF2600"/>
                          </a:solidFill>
                          <a:latin typeface="Palatino"/>
                          <a:ea typeface="Palatino"/>
                          <a:cs typeface="Palatino"/>
                          <a:sym typeface="Palatino"/>
                        </a:rPr>
                        <a:t>HHH</a:t>
                      </a:r>
                    </a:p>
                  </a:txBody>
                  <a:tcPr marL="50800" marR="50800" marT="50800" marB="50800" anchor="ctr" horzOverflow="overflow">
                    <a:lnL w="25400">
                      <a:solidFill>
                        <a:srgbClr val="808251"/>
                      </a:solidFill>
                      <a:miter lim="400000"/>
                    </a:lnL>
                    <a:lnR w="25400">
                      <a:solidFill>
                        <a:srgbClr val="808251"/>
                      </a:solidFill>
                      <a:miter lim="400000"/>
                    </a:lnR>
                    <a:lnT w="25400">
                      <a:solidFill>
                        <a:srgbClr val="808251"/>
                      </a:solidFill>
                      <a:miter lim="400000"/>
                    </a:lnT>
                    <a:lnB w="25400">
                      <a:solidFill>
                        <a:srgbClr val="808251"/>
                      </a:solidFill>
                      <a:miter lim="400000"/>
                    </a:lnB>
                    <a:noFill/>
                  </a:tcPr>
                </a:tc>
                <a:tc>
                  <a:txBody>
                    <a:bodyPr/>
                    <a:lstStyle/>
                    <a:p>
                      <a:pPr lvl="0" algn="ctr" defTabSz="914400">
                        <a:tabLst>
                          <a:tab pos="914400" algn="l"/>
                        </a:tabLst>
                        <a:defRPr sz="1800"/>
                      </a:pPr>
                      <a:r>
                        <a:rPr sz="2800">
                          <a:solidFill>
                            <a:srgbClr val="0433FF"/>
                          </a:solidFill>
                          <a:latin typeface="Palatino"/>
                          <a:ea typeface="Palatino"/>
                          <a:cs typeface="Palatino"/>
                          <a:sym typeface="Palatino"/>
                        </a:rPr>
                        <a:t>-</a:t>
                      </a:r>
                    </a:p>
                  </a:txBody>
                  <a:tcPr marL="50800" marR="50800" marT="50800" marB="50800" anchor="ctr" horzOverflow="overflow">
                    <a:lnL w="25400">
                      <a:solidFill>
                        <a:srgbClr val="808251"/>
                      </a:solidFill>
                      <a:miter lim="400000"/>
                    </a:lnL>
                    <a:lnR w="25400">
                      <a:solidFill>
                        <a:srgbClr val="808251"/>
                      </a:solidFill>
                      <a:miter lim="400000"/>
                    </a:lnR>
                    <a:lnT w="25400">
                      <a:solidFill>
                        <a:srgbClr val="808251"/>
                      </a:solidFill>
                      <a:miter lim="400000"/>
                    </a:lnT>
                    <a:lnB w="25400">
                      <a:solidFill>
                        <a:srgbClr val="808251"/>
                      </a:solidFill>
                      <a:miter lim="400000"/>
                    </a:lnB>
                    <a:noFill/>
                  </a:tcPr>
                </a:tc>
                <a:tc>
                  <a:txBody>
                    <a:bodyPr/>
                    <a:lstStyle/>
                    <a:p>
                      <a:pPr lvl="0" algn="ctr" defTabSz="914400">
                        <a:tabLst>
                          <a:tab pos="914400" algn="l"/>
                        </a:tabLst>
                        <a:defRPr sz="1800"/>
                      </a:pPr>
                      <a:r>
                        <a:rPr sz="2800">
                          <a:solidFill>
                            <a:srgbClr val="0433FF"/>
                          </a:solidFill>
                          <a:latin typeface="Palatino"/>
                          <a:ea typeface="Palatino"/>
                          <a:cs typeface="Palatino"/>
                          <a:sym typeface="Palatino"/>
                        </a:rPr>
                        <a:t>46%(*)</a:t>
                      </a:r>
                    </a:p>
                  </a:txBody>
                  <a:tcPr marL="50800" marR="50800" marT="50800" marB="50800" anchor="ctr" horzOverflow="overflow">
                    <a:lnL w="25400">
                      <a:solidFill>
                        <a:srgbClr val="808251"/>
                      </a:solidFill>
                      <a:miter lim="400000"/>
                    </a:lnL>
                    <a:lnR w="25400">
                      <a:solidFill>
                        <a:srgbClr val="808251"/>
                      </a:solidFill>
                      <a:miter lim="400000"/>
                    </a:lnR>
                    <a:lnT w="25400">
                      <a:solidFill>
                        <a:srgbClr val="808251"/>
                      </a:solidFill>
                      <a:miter lim="400000"/>
                    </a:lnT>
                    <a:lnB w="25400">
                      <a:solidFill>
                        <a:srgbClr val="808251"/>
                      </a:solidFill>
                      <a:miter lim="400000"/>
                    </a:lnB>
                    <a:noFill/>
                  </a:tcPr>
                </a:tc>
                <a:tc>
                  <a:txBody>
                    <a:bodyPr/>
                    <a:lstStyle/>
                    <a:p>
                      <a:pPr lvl="0" algn="ctr" defTabSz="914400">
                        <a:tabLst>
                          <a:tab pos="914400" algn="l"/>
                        </a:tabLst>
                        <a:defRPr sz="1800"/>
                      </a:pPr>
                      <a:r>
                        <a:rPr sz="2800">
                          <a:solidFill>
                            <a:srgbClr val="FF2600"/>
                          </a:solidFill>
                          <a:latin typeface="Palatino"/>
                          <a:ea typeface="Palatino"/>
                          <a:cs typeface="Palatino"/>
                          <a:sym typeface="Palatino"/>
                        </a:rPr>
                        <a:t>13%(*)</a:t>
                      </a:r>
                    </a:p>
                  </a:txBody>
                  <a:tcPr marL="50800" marR="50800" marT="50800" marB="50800" anchor="ctr" horzOverflow="overflow">
                    <a:lnL w="25400">
                      <a:solidFill>
                        <a:srgbClr val="808251"/>
                      </a:solidFill>
                      <a:miter lim="400000"/>
                    </a:lnL>
                    <a:lnR w="25400">
                      <a:solidFill>
                        <a:srgbClr val="808251"/>
                      </a:solidFill>
                      <a:miter lim="400000"/>
                    </a:lnR>
                    <a:lnT w="25400">
                      <a:solidFill>
                        <a:srgbClr val="808251"/>
                      </a:solidFill>
                      <a:miter lim="400000"/>
                    </a:lnT>
                    <a:lnB w="25400">
                      <a:solidFill>
                        <a:srgbClr val="808251"/>
                      </a:solidFill>
                      <a:miter lim="400000"/>
                    </a:lnB>
                    <a:solidFill>
                      <a:srgbClr val="C6E6E9"/>
                    </a:solidFill>
                  </a:tcPr>
                </a:tc>
              </a:tr>
            </a:tbl>
          </a:graphicData>
        </a:graphic>
      </p:graphicFrame>
      <p:sp>
        <p:nvSpPr>
          <p:cNvPr id="2048" name="Shape 2048"/>
          <p:cNvSpPr/>
          <p:nvPr/>
        </p:nvSpPr>
        <p:spPr>
          <a:xfrm>
            <a:off x="9125479" y="1085833"/>
            <a:ext cx="3733801" cy="711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pPr>
            <a:r>
              <a:rPr sz="3200">
                <a:latin typeface="Palatino"/>
                <a:ea typeface="Palatino"/>
                <a:cs typeface="Palatino"/>
                <a:sym typeface="Palatino"/>
              </a:rPr>
              <a:t>(M</a:t>
            </a:r>
            <a:r>
              <a:rPr sz="3200" baseline="-5999">
                <a:latin typeface="Palatino"/>
                <a:ea typeface="Palatino"/>
                <a:cs typeface="Palatino"/>
                <a:sym typeface="Palatino"/>
              </a:rPr>
              <a:t>H</a:t>
            </a:r>
            <a:r>
              <a:rPr sz="3200">
                <a:latin typeface="Palatino"/>
                <a:ea typeface="Palatino"/>
                <a:cs typeface="Palatino"/>
                <a:sym typeface="Palatino"/>
              </a:rPr>
              <a:t> = 125 GeV)</a:t>
            </a:r>
          </a:p>
        </p:txBody>
      </p:sp>
      <p:sp>
        <p:nvSpPr>
          <p:cNvPr id="2049" name="Shape 2049"/>
          <p:cNvSpPr/>
          <p:nvPr/>
        </p:nvSpPr>
        <p:spPr>
          <a:xfrm>
            <a:off x="1765300" y="9105900"/>
            <a:ext cx="9271001" cy="215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12888" lvl="0" algn="l" defTabSz="790649">
              <a:buClr>
                <a:srgbClr val="2E467F"/>
              </a:buClr>
              <a:buFont typeface="Helvetica"/>
              <a:tabLst>
                <a:tab pos="330200" algn="l"/>
                <a:tab pos="1562100" algn="l"/>
                <a:tab pos="1587500" algn="l"/>
              </a:tabLst>
              <a:defRPr sz="1800"/>
            </a:pPr>
            <a:r>
              <a:rPr sz="1100">
                <a:solidFill>
                  <a:srgbClr val="2E467F"/>
                </a:solidFill>
                <a:uFill>
                  <a:solidFill>
                    <a:srgbClr val="2E467F"/>
                  </a:solidFill>
                </a:uFill>
                <a:latin typeface="Helvetica"/>
                <a:ea typeface="Helvetica"/>
                <a:cs typeface="Helvetica"/>
                <a:sym typeface="Helvetica"/>
              </a:rPr>
              <a:t>*) With H-&gt;WW* (preliminary), if we include expected improvements in jet clustering, it would become </a:t>
            </a:r>
            <a:r>
              <a:rPr sz="1100">
                <a:solidFill>
                  <a:srgbClr val="FF2600"/>
                </a:solidFill>
                <a:uFill>
                  <a:solidFill>
                    <a:srgbClr val="FF2600"/>
                  </a:solidFill>
                </a:uFill>
                <a:latin typeface="Helvetica"/>
                <a:ea typeface="Helvetica"/>
                <a:cs typeface="Helvetica"/>
                <a:sym typeface="Helvetica"/>
              </a:rPr>
              <a:t>10%</a:t>
            </a:r>
            <a:r>
              <a:rPr sz="1100">
                <a:solidFill>
                  <a:srgbClr val="2E467F"/>
                </a:solidFill>
                <a:uFill>
                  <a:solidFill>
                    <a:srgbClr val="2E467F"/>
                  </a:solidFill>
                </a:uFill>
                <a:latin typeface="Helvetica"/>
                <a:ea typeface="Helvetica"/>
                <a:cs typeface="Helvetica"/>
                <a:sym typeface="Helvetica"/>
              </a:rPr>
              <a:t>!</a:t>
            </a:r>
          </a:p>
        </p:txBody>
      </p:sp>
      <p:sp>
        <p:nvSpPr>
          <p:cNvPr id="2050" name="Shape 2050"/>
          <p:cNvSpPr/>
          <p:nvPr/>
        </p:nvSpPr>
        <p:spPr>
          <a:xfrm>
            <a:off x="8648700" y="8521700"/>
            <a:ext cx="3180588" cy="520700"/>
          </a:xfrm>
          <a:prstGeom prst="rect">
            <a:avLst/>
          </a:prstGeom>
          <a:ln w="25400">
            <a:solidFill>
              <a:srgbClr val="FF2600"/>
            </a:solidFill>
            <a:miter lim="400000"/>
          </a:ln>
        </p:spPr>
        <p:txBody>
          <a:bodyPr lIns="0" tIns="0" rIns="0" bIns="0" anchor="ctr"/>
          <a:lstStyle/>
          <a:p>
            <a:pPr lvl="0" defTabSz="456406">
              <a:defRPr sz="32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a:p>
        </p:txBody>
      </p:sp>
      <p:sp>
        <p:nvSpPr>
          <p:cNvPr id="2051" name="Shape 2051"/>
          <p:cNvSpPr>
            <a:spLocks noGrp="1"/>
          </p:cNvSpPr>
          <p:nvPr>
            <p:ph type="title"/>
          </p:nvPr>
        </p:nvSpPr>
        <p:spPr>
          <a:xfrm>
            <a:off x="379151" y="-101600"/>
            <a:ext cx="12246498" cy="965199"/>
          </a:xfrm>
          <a:prstGeom prst="rect">
            <a:avLst/>
          </a:prstGeom>
        </p:spPr>
        <p:txBody>
          <a:bodyPr/>
          <a:lstStyle/>
          <a:p>
            <a:pPr lvl="0" defTabSz="456406">
              <a:defRPr sz="1800" b="0"/>
            </a:pPr>
            <a:r>
              <a:rPr sz="3800" b="1">
                <a:solidFill>
                  <a:srgbClr val="0433FF"/>
                </a:solidFill>
              </a:rPr>
              <a:t>Model-independent</a:t>
            </a:r>
            <a:r>
              <a:rPr sz="3800" b="1"/>
              <a:t> Global Fit for Couplings</a:t>
            </a:r>
            <a:r>
              <a:rPr sz="4200" b="1"/>
              <a:t> </a:t>
            </a:r>
          </a:p>
        </p:txBody>
      </p:sp>
      <p:sp>
        <p:nvSpPr>
          <p:cNvPr id="2052" name="Shape 2052"/>
          <p:cNvSpPr/>
          <p:nvPr/>
        </p:nvSpPr>
        <p:spPr>
          <a:xfrm>
            <a:off x="2603500" y="1384300"/>
            <a:ext cx="838200" cy="368301"/>
          </a:xfrm>
          <a:prstGeom prst="rightArrow">
            <a:avLst>
              <a:gd name="adj1" fmla="val 32000"/>
              <a:gd name="adj2" fmla="val 151724"/>
            </a:avLst>
          </a:prstGeom>
          <a:solidFill>
            <a:srgbClr val="2E467F"/>
          </a:solidFill>
          <a:ln w="12700">
            <a:miter lim="400000"/>
          </a:ln>
        </p:spPr>
        <p:txBody>
          <a:bodyPr lIns="0" tIns="0" rIns="0" bIns="0" anchor="ctr"/>
          <a:lstStyle/>
          <a:p>
            <a:pPr lvl="0">
              <a:defRPr sz="3800">
                <a:solidFill>
                  <a:srgbClr val="FFFDEF"/>
                </a:solidFill>
                <a:effectLst>
                  <a:outerShdw blurRad="25400" dist="12700" dir="16200000" rotWithShape="0">
                    <a:srgbClr val="000000">
                      <a:alpha val="40000"/>
                    </a:srgbClr>
                  </a:outerShdw>
                </a:effectLst>
                <a:latin typeface="Palatino"/>
                <a:ea typeface="Palatino"/>
                <a:cs typeface="Palatino"/>
                <a:sym typeface="Palatino"/>
              </a:defRPr>
            </a:pPr>
            <a:endParaRPr/>
          </a:p>
        </p:txBody>
      </p:sp>
      <p:sp>
        <p:nvSpPr>
          <p:cNvPr id="2053" name="Shape 2053"/>
          <p:cNvSpPr/>
          <p:nvPr/>
        </p:nvSpPr>
        <p:spPr>
          <a:xfrm>
            <a:off x="3480866" y="1022350"/>
            <a:ext cx="2110499" cy="1092201"/>
          </a:xfrm>
          <a:prstGeom prst="rect">
            <a:avLst/>
          </a:prstGeom>
          <a:solidFill>
            <a:srgbClr val="C6E6E9"/>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a:defRPr sz="1800"/>
            </a:pPr>
            <a:r>
              <a:rPr sz="1600">
                <a:latin typeface="Palatino"/>
                <a:ea typeface="Palatino"/>
                <a:cs typeface="Palatino"/>
                <a:sym typeface="Palatino"/>
              </a:rPr>
              <a:t>250 GeV: 1150 fb</a:t>
            </a:r>
            <a:r>
              <a:rPr sz="1600" baseline="31999">
                <a:latin typeface="Palatino"/>
                <a:ea typeface="Palatino"/>
                <a:cs typeface="Palatino"/>
                <a:sym typeface="Palatino"/>
              </a:rPr>
              <a:t>-1</a:t>
            </a:r>
            <a:endParaRPr sz="1600">
              <a:latin typeface="Palatino"/>
              <a:ea typeface="Palatino"/>
              <a:cs typeface="Palatino"/>
              <a:sym typeface="Palatino"/>
            </a:endParaRPr>
          </a:p>
          <a:p>
            <a:pPr lvl="0" algn="l">
              <a:defRPr sz="1800"/>
            </a:pPr>
            <a:r>
              <a:rPr sz="1600">
                <a:latin typeface="Palatino"/>
                <a:ea typeface="Palatino"/>
                <a:cs typeface="Palatino"/>
                <a:sym typeface="Palatino"/>
              </a:rPr>
              <a:t>500 GeV: 1600 fb</a:t>
            </a:r>
            <a:r>
              <a:rPr sz="1600" baseline="31999">
                <a:latin typeface="Palatino"/>
                <a:ea typeface="Palatino"/>
                <a:cs typeface="Palatino"/>
                <a:sym typeface="Palatino"/>
              </a:rPr>
              <a:t>-1</a:t>
            </a:r>
            <a:endParaRPr sz="1600">
              <a:latin typeface="Palatino"/>
              <a:ea typeface="Palatino"/>
              <a:cs typeface="Palatino"/>
              <a:sym typeface="Palatino"/>
            </a:endParaRPr>
          </a:p>
          <a:p>
            <a:pPr lvl="0" algn="l">
              <a:defRPr sz="1800"/>
            </a:pPr>
            <a:r>
              <a:rPr sz="1600">
                <a:latin typeface="Palatino"/>
                <a:ea typeface="Palatino"/>
                <a:cs typeface="Palatino"/>
                <a:sym typeface="Palatino"/>
              </a:rPr>
              <a:t>1     TeV:  2500 fb</a:t>
            </a:r>
            <a:r>
              <a:rPr sz="1600" baseline="31999">
                <a:latin typeface="Palatino"/>
                <a:ea typeface="Palatino"/>
                <a:cs typeface="Palatino"/>
                <a:sym typeface="Palatino"/>
              </a:rPr>
              <a:t>-1</a:t>
            </a:r>
          </a:p>
        </p:txBody>
      </p:sp>
      <p:sp>
        <p:nvSpPr>
          <p:cNvPr id="2054" name="Shape 2054"/>
          <p:cNvSpPr/>
          <p:nvPr/>
        </p:nvSpPr>
        <p:spPr>
          <a:xfrm>
            <a:off x="331266" y="1022350"/>
            <a:ext cx="2110500" cy="1092201"/>
          </a:xfrm>
          <a:prstGeom prst="rect">
            <a:avLst/>
          </a:prstGeom>
          <a:solidFill>
            <a:srgbClr val="C6E6E9"/>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a:defRPr sz="1800"/>
            </a:pPr>
            <a:r>
              <a:rPr sz="1600">
                <a:latin typeface="Palatino"/>
                <a:ea typeface="Palatino"/>
                <a:cs typeface="Palatino"/>
                <a:sym typeface="Palatino"/>
              </a:rPr>
              <a:t>250 GeV:   250 fb</a:t>
            </a:r>
            <a:r>
              <a:rPr sz="1600" baseline="31999">
                <a:latin typeface="Palatino"/>
                <a:ea typeface="Palatino"/>
                <a:cs typeface="Palatino"/>
                <a:sym typeface="Palatino"/>
              </a:rPr>
              <a:t>-1</a:t>
            </a:r>
            <a:endParaRPr sz="1600">
              <a:latin typeface="Palatino"/>
              <a:ea typeface="Palatino"/>
              <a:cs typeface="Palatino"/>
              <a:sym typeface="Palatino"/>
            </a:endParaRPr>
          </a:p>
          <a:p>
            <a:pPr lvl="0" algn="l">
              <a:defRPr sz="1800"/>
            </a:pPr>
            <a:r>
              <a:rPr sz="1600">
                <a:latin typeface="Palatino"/>
                <a:ea typeface="Palatino"/>
                <a:cs typeface="Palatino"/>
                <a:sym typeface="Palatino"/>
              </a:rPr>
              <a:t>500 GeV:   500 fb</a:t>
            </a:r>
            <a:r>
              <a:rPr sz="1600" baseline="31999">
                <a:latin typeface="Palatino"/>
                <a:ea typeface="Palatino"/>
                <a:cs typeface="Palatino"/>
                <a:sym typeface="Palatino"/>
              </a:rPr>
              <a:t>-1</a:t>
            </a:r>
            <a:endParaRPr sz="1600">
              <a:latin typeface="Palatino"/>
              <a:ea typeface="Palatino"/>
              <a:cs typeface="Palatino"/>
              <a:sym typeface="Palatino"/>
            </a:endParaRPr>
          </a:p>
          <a:p>
            <a:pPr lvl="0" algn="l">
              <a:defRPr sz="1800"/>
            </a:pPr>
            <a:r>
              <a:rPr sz="1600">
                <a:latin typeface="Palatino"/>
                <a:ea typeface="Palatino"/>
                <a:cs typeface="Palatino"/>
                <a:sym typeface="Palatino"/>
              </a:rPr>
              <a:t>1     TeV:  1000 fb</a:t>
            </a:r>
            <a:r>
              <a:rPr sz="1600" baseline="31999">
                <a:latin typeface="Palatino"/>
                <a:ea typeface="Palatino"/>
                <a:cs typeface="Palatino"/>
                <a:sym typeface="Palatino"/>
              </a:rPr>
              <a:t>-1</a:t>
            </a:r>
          </a:p>
        </p:txBody>
      </p:sp>
      <p:sp>
        <p:nvSpPr>
          <p:cNvPr id="2055" name="Shape 2055"/>
          <p:cNvSpPr/>
          <p:nvPr/>
        </p:nvSpPr>
        <p:spPr>
          <a:xfrm>
            <a:off x="6378046" y="692309"/>
            <a:ext cx="5223359" cy="60977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400" b="1">
                <a:solidFill>
                  <a:srgbClr val="FF2C79"/>
                </a:solidFill>
                <a:latin typeface="Helvetica Neue"/>
                <a:ea typeface="Helvetica Neue"/>
                <a:cs typeface="Helvetica Neue"/>
                <a:sym typeface="Helvetica Neue"/>
              </a:defRPr>
            </a:lvl1pPr>
          </a:lstStyle>
          <a:p>
            <a:pPr lvl="0">
              <a:defRPr sz="1800" b="0">
                <a:solidFill>
                  <a:srgbClr val="000000"/>
                </a:solidFill>
              </a:defRPr>
            </a:pPr>
            <a:r>
              <a:rPr sz="3400" b="1">
                <a:solidFill>
                  <a:srgbClr val="FF2C79"/>
                </a:solidFill>
              </a:rPr>
              <a:t>Luminosity Upgraded LC</a:t>
            </a:r>
          </a:p>
        </p:txBody>
      </p:sp>
    </p:spTree>
  </p:cSld>
  <p:clrMapOvr>
    <a:masterClrMapping/>
  </p:clrMapOvr>
  <p:transition xmlns:p14="http://schemas.microsoft.com/office/powerpoint/2010/mai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Shape 2057"/>
          <p:cNvSpPr/>
          <p:nvPr/>
        </p:nvSpPr>
        <p:spPr>
          <a:xfrm>
            <a:off x="505743" y="-114300"/>
            <a:ext cx="11988801" cy="1803401"/>
          </a:xfrm>
          <a:prstGeom prst="rect">
            <a:avLst/>
          </a:prstGeom>
          <a:ln w="12700">
            <a:miter lim="400000"/>
          </a:ln>
          <a:effectLst>
            <a:outerShdw blurRad="38100" dist="25400" dir="2700000" rotWithShape="0">
              <a:srgbClr val="000000">
                <a:alpha val="42999"/>
              </a:srgbClr>
            </a:outerShdw>
          </a:effectLst>
          <a:extLst>
            <a:ext uri="{C572A759-6A51-4108-AA02-DFA0A04FC94B}">
              <ma14:wrappingTextBoxFlag xmlns:ma14="http://schemas.microsoft.com/office/mac/drawingml/2011/main" val="1"/>
            </a:ext>
          </a:extLst>
        </p:spPr>
        <p:txBody>
          <a:bodyPr lIns="0" tIns="0" rIns="0" bIns="0" anchor="ctr"/>
          <a:lstStyle/>
          <a:p>
            <a:pPr lvl="0">
              <a:buClr>
                <a:srgbClr val="FFFED5"/>
              </a:buClr>
              <a:buFont typeface="Tahoma"/>
              <a:defRPr sz="1800"/>
            </a:pPr>
            <a:r>
              <a:rPr sz="4800">
                <a:solidFill>
                  <a:srgbClr val="2E467F"/>
                </a:solidFill>
                <a:latin typeface="Helvetica Neue"/>
                <a:ea typeface="Helvetica Neue"/>
                <a:cs typeface="Helvetica Neue"/>
                <a:sym typeface="Helvetica Neue"/>
              </a:rPr>
              <a:t>Top Yukawa Coupling</a:t>
            </a:r>
            <a:br>
              <a:rPr sz="4800">
                <a:solidFill>
                  <a:srgbClr val="2E467F"/>
                </a:solidFill>
                <a:latin typeface="Helvetica Neue"/>
                <a:ea typeface="Helvetica Neue"/>
                <a:cs typeface="Helvetica Neue"/>
                <a:sym typeface="Helvetica Neue"/>
              </a:rPr>
            </a:br>
            <a:r>
              <a:rPr sz="3000">
                <a:solidFill>
                  <a:srgbClr val="2E467F"/>
                </a:solidFill>
                <a:latin typeface="Helvetica Neue"/>
                <a:ea typeface="Helvetica Neue"/>
                <a:cs typeface="Helvetica Neue"/>
                <a:sym typeface="Helvetica Neue"/>
              </a:rPr>
              <a:t>The largest among matter fermions, but not yet directly observed</a:t>
            </a:r>
            <a:br>
              <a:rPr sz="3000">
                <a:solidFill>
                  <a:srgbClr val="2E467F"/>
                </a:solidFill>
                <a:latin typeface="Helvetica Neue"/>
                <a:ea typeface="Helvetica Neue"/>
                <a:cs typeface="Helvetica Neue"/>
                <a:sym typeface="Helvetica Neue"/>
              </a:rPr>
            </a:br>
            <a:endParaRPr sz="3000">
              <a:solidFill>
                <a:srgbClr val="2E467F"/>
              </a:solidFill>
              <a:latin typeface="Helvetica Neue"/>
              <a:ea typeface="Helvetica Neue"/>
              <a:cs typeface="Helvetica Neue"/>
              <a:sym typeface="Helvetica Neue"/>
            </a:endParaRPr>
          </a:p>
        </p:txBody>
      </p:sp>
      <p:sp>
        <p:nvSpPr>
          <p:cNvPr id="2058" name="Shape 2058"/>
          <p:cNvSpPr/>
          <p:nvPr/>
        </p:nvSpPr>
        <p:spPr>
          <a:xfrm>
            <a:off x="6680200" y="7454900"/>
            <a:ext cx="5892800" cy="1358900"/>
          </a:xfrm>
          <a:prstGeom prst="rect">
            <a:avLst/>
          </a:prstGeom>
          <a:solidFill>
            <a:srgbClr val="C6E6E9"/>
          </a:solidFill>
          <a:ln w="3175">
            <a:solidFill>
              <a:srgbClr val="C2E2E5"/>
            </a:solidFill>
            <a:miter lim="400000"/>
          </a:ln>
          <a:effectLst>
            <a:outerShdw blurRad="25400" dist="12700" dir="5400000" rotWithShape="0">
              <a:srgbClr val="929292">
                <a:alpha val="34997"/>
              </a:srgbClr>
            </a:outerShdw>
          </a:effectLst>
        </p:spPr>
        <p:txBody>
          <a:bodyPr lIns="0" tIns="0" rIns="0" bIns="0" anchor="ctr"/>
          <a:lstStyle/>
          <a:p>
            <a:pPr marL="57799" marR="57799" lvl="0" algn="l" defTabSz="1295400">
              <a:defRPr sz="3000">
                <a:uFill>
                  <a:solidFill/>
                </a:uFill>
                <a:latin typeface="Arial"/>
                <a:ea typeface="Arial"/>
                <a:cs typeface="Arial"/>
                <a:sym typeface="Arial"/>
              </a:defRPr>
            </a:pPr>
            <a:endParaRPr/>
          </a:p>
        </p:txBody>
      </p:sp>
      <p:pic>
        <p:nvPicPr>
          <p:cNvPr id="2059" name="droppedImage.pdf"/>
          <p:cNvPicPr/>
          <p:nvPr/>
        </p:nvPicPr>
        <p:blipFill>
          <a:blip r:embed="rId2">
            <a:extLst/>
          </a:blip>
          <a:stretch>
            <a:fillRect/>
          </a:stretch>
        </p:blipFill>
        <p:spPr>
          <a:xfrm>
            <a:off x="6934200" y="7353427"/>
            <a:ext cx="3073791" cy="723901"/>
          </a:xfrm>
          <a:prstGeom prst="rect">
            <a:avLst/>
          </a:prstGeom>
          <a:ln w="12700">
            <a:miter lim="400000"/>
          </a:ln>
        </p:spPr>
      </p:pic>
      <p:sp>
        <p:nvSpPr>
          <p:cNvPr id="2060" name="Shape 2060"/>
          <p:cNvSpPr>
            <a:spLocks noGrp="1"/>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92</a:t>
            </a:fld>
            <a:endParaRPr sz="1200"/>
          </a:p>
        </p:txBody>
      </p:sp>
      <p:sp>
        <p:nvSpPr>
          <p:cNvPr id="2061" name="Shape 2061"/>
          <p:cNvSpPr/>
          <p:nvPr/>
        </p:nvSpPr>
        <p:spPr>
          <a:xfrm>
            <a:off x="7518400" y="6642100"/>
            <a:ext cx="4953000" cy="736600"/>
          </a:xfrm>
          <a:prstGeom prst="rect">
            <a:avLst/>
          </a:prstGeom>
          <a:ln w="12700">
            <a:miter lim="400000"/>
          </a:ln>
          <a:effectLst>
            <a:outerShdw blurRad="38100" dist="25400" dir="2700000" rotWithShape="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l" defTabSz="1295400">
              <a:buClr>
                <a:srgbClr val="4349AA"/>
              </a:buClr>
              <a:buFont typeface="Helvetica"/>
              <a:defRPr sz="2200">
                <a:solidFill>
                  <a:srgbClr val="4349AA"/>
                </a:solidFill>
                <a:uFill>
                  <a:solidFill>
                    <a:srgbClr val="4349AA"/>
                  </a:solidFill>
                </a:uFill>
                <a:latin typeface="Helvetica"/>
                <a:ea typeface="Helvetica"/>
                <a:cs typeface="Helvetica"/>
                <a:sym typeface="Helvetica"/>
              </a:defRPr>
            </a:lvl1pPr>
          </a:lstStyle>
          <a:p>
            <a:pPr lvl="0">
              <a:defRPr sz="1800">
                <a:solidFill>
                  <a:srgbClr val="000000"/>
                </a:solidFill>
                <a:uFillTx/>
              </a:defRPr>
            </a:pPr>
            <a:r>
              <a:rPr sz="2200">
                <a:solidFill>
                  <a:srgbClr val="4349AA"/>
                </a:solidFill>
                <a:uFill>
                  <a:solidFill>
                    <a:srgbClr val="4349AA"/>
                  </a:solidFill>
                </a:uFill>
              </a:rPr>
              <a:t>A factor of 2 enhancement from QCD bound-state effects</a:t>
            </a:r>
          </a:p>
        </p:txBody>
      </p:sp>
      <p:sp>
        <p:nvSpPr>
          <p:cNvPr id="2062" name="Shape 2062"/>
          <p:cNvSpPr/>
          <p:nvPr/>
        </p:nvSpPr>
        <p:spPr>
          <a:xfrm>
            <a:off x="6718300" y="8597900"/>
            <a:ext cx="1905000" cy="215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295400">
              <a:buClr>
                <a:srgbClr val="2E467F"/>
              </a:buClr>
              <a:buFont typeface="Helvetica"/>
              <a:tabLst>
                <a:tab pos="558800" algn="l"/>
                <a:tab pos="2565400" algn="l"/>
                <a:tab pos="2603500" algn="l"/>
              </a:tabLst>
              <a:defRPr sz="1200">
                <a:solidFill>
                  <a:srgbClr val="2E467F"/>
                </a:solidFill>
                <a:uFill>
                  <a:solidFill>
                    <a:srgbClr val="2E467F"/>
                  </a:solidFill>
                </a:uFill>
                <a:latin typeface="Helvetica"/>
                <a:ea typeface="Helvetica"/>
                <a:cs typeface="Helvetica"/>
                <a:sym typeface="Helvetica"/>
              </a:defRPr>
            </a:lvl1pPr>
          </a:lstStyle>
          <a:p>
            <a:pPr lvl="0">
              <a:defRPr sz="1800">
                <a:solidFill>
                  <a:srgbClr val="000000"/>
                </a:solidFill>
                <a:uFillTx/>
              </a:defRPr>
            </a:pPr>
            <a:r>
              <a:rPr sz="1200">
                <a:solidFill>
                  <a:srgbClr val="2E467F"/>
                </a:solidFill>
                <a:uFill>
                  <a:solidFill>
                    <a:srgbClr val="2E467F"/>
                  </a:solidFill>
                </a:uFill>
              </a:rPr>
              <a:t>Tony Price, LCWS12</a:t>
            </a:r>
          </a:p>
        </p:txBody>
      </p:sp>
      <p:sp>
        <p:nvSpPr>
          <p:cNvPr id="2063" name="Shape 2063"/>
          <p:cNvSpPr/>
          <p:nvPr/>
        </p:nvSpPr>
        <p:spPr>
          <a:xfrm>
            <a:off x="622300" y="7391400"/>
            <a:ext cx="4953001" cy="736600"/>
          </a:xfrm>
          <a:prstGeom prst="rect">
            <a:avLst/>
          </a:prstGeom>
          <a:ln w="12700">
            <a:miter lim="400000"/>
          </a:ln>
          <a:effectLst>
            <a:outerShdw blurRad="38100" dist="25400" dir="2700000" rotWithShape="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l" defTabSz="1295400">
              <a:buClr>
                <a:srgbClr val="4349AA"/>
              </a:buClr>
              <a:buFont typeface="Helvetica"/>
              <a:defRPr sz="2200">
                <a:solidFill>
                  <a:srgbClr val="4349AA"/>
                </a:solidFill>
                <a:uFill>
                  <a:solidFill>
                    <a:srgbClr val="4349AA"/>
                  </a:solidFill>
                </a:uFill>
                <a:latin typeface="Helvetica"/>
                <a:ea typeface="Helvetica"/>
                <a:cs typeface="Helvetica"/>
                <a:sym typeface="Helvetica"/>
              </a:defRPr>
            </a:lvl1pPr>
          </a:lstStyle>
          <a:p>
            <a:pPr lvl="0">
              <a:defRPr sz="1800">
                <a:solidFill>
                  <a:srgbClr val="000000"/>
                </a:solidFill>
                <a:uFillTx/>
              </a:defRPr>
            </a:pPr>
            <a:r>
              <a:rPr sz="2200">
                <a:solidFill>
                  <a:srgbClr val="4349AA"/>
                </a:solidFill>
                <a:uFill>
                  <a:solidFill>
                    <a:srgbClr val="4349AA"/>
                  </a:solidFill>
                </a:uFill>
              </a:rPr>
              <a:t>Cross section maximum at around Ecm = 800GeV</a:t>
            </a:r>
          </a:p>
        </p:txBody>
      </p:sp>
      <p:sp>
        <p:nvSpPr>
          <p:cNvPr id="2064" name="Shape 2064"/>
          <p:cNvSpPr/>
          <p:nvPr/>
        </p:nvSpPr>
        <p:spPr>
          <a:xfrm>
            <a:off x="596900" y="8255000"/>
            <a:ext cx="2070101" cy="215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295400">
              <a:buClr>
                <a:srgbClr val="2E467F"/>
              </a:buClr>
              <a:buFont typeface="Helvetica"/>
              <a:tabLst>
                <a:tab pos="558800" algn="l"/>
                <a:tab pos="2565400" algn="l"/>
                <a:tab pos="2603500" algn="l"/>
              </a:tabLst>
              <a:defRPr sz="1200">
                <a:solidFill>
                  <a:srgbClr val="2E467F"/>
                </a:solidFill>
                <a:uFill>
                  <a:solidFill>
                    <a:srgbClr val="2E467F"/>
                  </a:solidFill>
                </a:uFill>
                <a:latin typeface="Helvetica"/>
                <a:ea typeface="Helvetica"/>
                <a:cs typeface="Helvetica"/>
                <a:sym typeface="Helvetica"/>
              </a:defRPr>
            </a:lvl1pPr>
          </a:lstStyle>
          <a:p>
            <a:pPr lvl="0">
              <a:defRPr sz="1800">
                <a:solidFill>
                  <a:srgbClr val="000000"/>
                </a:solidFill>
                <a:uFillTx/>
              </a:defRPr>
            </a:pPr>
            <a:r>
              <a:rPr sz="1200">
                <a:solidFill>
                  <a:srgbClr val="2E467F"/>
                </a:solidFill>
                <a:uFill>
                  <a:solidFill>
                    <a:srgbClr val="2E467F"/>
                  </a:solidFill>
                </a:uFill>
              </a:rPr>
              <a:t>Philipp Roloff, LCWS12 </a:t>
            </a:r>
          </a:p>
        </p:txBody>
      </p:sp>
      <p:sp>
        <p:nvSpPr>
          <p:cNvPr id="2065" name="Shape 2065"/>
          <p:cNvSpPr/>
          <p:nvPr/>
        </p:nvSpPr>
        <p:spPr>
          <a:xfrm>
            <a:off x="596900" y="8521700"/>
            <a:ext cx="1905001" cy="215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295400">
              <a:buClr>
                <a:srgbClr val="2E467F"/>
              </a:buClr>
              <a:buFont typeface="Helvetica"/>
              <a:tabLst>
                <a:tab pos="558800" algn="l"/>
                <a:tab pos="2565400" algn="l"/>
                <a:tab pos="2603500" algn="l"/>
              </a:tabLst>
              <a:defRPr sz="1200">
                <a:solidFill>
                  <a:srgbClr val="2E467F"/>
                </a:solidFill>
                <a:uFill>
                  <a:solidFill>
                    <a:srgbClr val="2E467F"/>
                  </a:solidFill>
                </a:uFill>
                <a:latin typeface="Helvetica"/>
                <a:ea typeface="Helvetica"/>
                <a:cs typeface="Helvetica"/>
                <a:sym typeface="Helvetica"/>
              </a:defRPr>
            </a:lvl1pPr>
          </a:lstStyle>
          <a:p>
            <a:pPr lvl="0">
              <a:defRPr sz="1800">
                <a:solidFill>
                  <a:srgbClr val="000000"/>
                </a:solidFill>
                <a:uFillTx/>
              </a:defRPr>
            </a:pPr>
            <a:r>
              <a:rPr sz="1200">
                <a:solidFill>
                  <a:srgbClr val="2E467F"/>
                </a:solidFill>
                <a:uFill>
                  <a:solidFill>
                    <a:srgbClr val="2E467F"/>
                  </a:solidFill>
                </a:uFill>
              </a:rPr>
              <a:t>Tony Price, LCWS12</a:t>
            </a:r>
          </a:p>
        </p:txBody>
      </p:sp>
      <p:sp>
        <p:nvSpPr>
          <p:cNvPr id="2066" name="Shape 2066"/>
          <p:cNvSpPr/>
          <p:nvPr/>
        </p:nvSpPr>
        <p:spPr>
          <a:xfrm>
            <a:off x="7424859" y="8915400"/>
            <a:ext cx="4762501" cy="635000"/>
          </a:xfrm>
          <a:prstGeom prst="rect">
            <a:avLst/>
          </a:prstGeom>
          <a:ln w="12700">
            <a:miter lim="400000"/>
          </a:ln>
          <a:effectLst>
            <a:outerShdw blurRad="38100" dist="25400" dir="2700000" rotWithShape="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lgn="l" defTabSz="1295400">
              <a:buClr>
                <a:srgbClr val="4349AA"/>
              </a:buClr>
              <a:buFont typeface="Helvetica"/>
              <a:defRPr sz="1800"/>
            </a:pPr>
            <a:r>
              <a:rPr sz="2000">
                <a:solidFill>
                  <a:srgbClr val="4349AA"/>
                </a:solidFill>
                <a:uFill>
                  <a:solidFill>
                    <a:srgbClr val="4349AA"/>
                  </a:solidFill>
                </a:uFill>
                <a:latin typeface="Helvetica"/>
                <a:ea typeface="Helvetica"/>
                <a:cs typeface="Helvetica"/>
                <a:sym typeface="Helvetica"/>
              </a:rPr>
              <a:t>Notice σ(500+20GeV)/σ(500GeV) ~ 2</a:t>
            </a:r>
          </a:p>
          <a:p>
            <a:pPr lvl="0" algn="l" defTabSz="1295400">
              <a:buClr>
                <a:srgbClr val="4349AA"/>
              </a:buClr>
              <a:buFont typeface="Helvetica"/>
              <a:defRPr sz="1800"/>
            </a:pPr>
            <a:r>
              <a:rPr sz="2000">
                <a:solidFill>
                  <a:srgbClr val="4349AA"/>
                </a:solidFill>
                <a:uFill>
                  <a:solidFill>
                    <a:srgbClr val="4349AA"/>
                  </a:solidFill>
                </a:uFill>
                <a:latin typeface="Helvetica"/>
                <a:ea typeface="Helvetica"/>
                <a:cs typeface="Helvetica"/>
                <a:sym typeface="Helvetica"/>
              </a:rPr>
              <a:t>Moving up a little bit helps significantly!</a:t>
            </a:r>
          </a:p>
        </p:txBody>
      </p:sp>
      <p:sp>
        <p:nvSpPr>
          <p:cNvPr id="2067" name="Shape 2067"/>
          <p:cNvSpPr/>
          <p:nvPr/>
        </p:nvSpPr>
        <p:spPr>
          <a:xfrm>
            <a:off x="10236200" y="1733550"/>
            <a:ext cx="977900" cy="368300"/>
          </a:xfrm>
          <a:prstGeom prst="rect">
            <a:avLst/>
          </a:prstGeom>
          <a:ln w="12700">
            <a:miter lim="400000"/>
          </a:ln>
          <a:effectLst>
            <a:outerShdw blurRad="38100" dist="25400" dir="2700000" rotWithShape="0">
              <a:srgbClr val="929292">
                <a:alpha val="42997"/>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l" defTabSz="1295400">
              <a:buClr>
                <a:srgbClr val="4349AA"/>
              </a:buClr>
              <a:buFont typeface="Helvetica"/>
              <a:defRPr sz="2200">
                <a:solidFill>
                  <a:srgbClr val="4349AA"/>
                </a:solidFill>
                <a:uFill>
                  <a:solidFill>
                    <a:srgbClr val="4349AA"/>
                  </a:solidFill>
                </a:uFill>
                <a:latin typeface="Helvetica"/>
                <a:ea typeface="Helvetica"/>
                <a:cs typeface="Helvetica"/>
                <a:sym typeface="Helvetica"/>
              </a:defRPr>
            </a:lvl1pPr>
          </a:lstStyle>
          <a:p>
            <a:pPr lvl="0">
              <a:defRPr sz="1800">
                <a:solidFill>
                  <a:srgbClr val="000000"/>
                </a:solidFill>
                <a:uFillTx/>
              </a:defRPr>
            </a:pPr>
            <a:r>
              <a:rPr sz="2200">
                <a:solidFill>
                  <a:srgbClr val="4349AA"/>
                </a:solidFill>
                <a:uFill>
                  <a:solidFill>
                    <a:srgbClr val="4349AA"/>
                  </a:solidFill>
                </a:uFill>
              </a:rPr>
              <a:t>H-&gt; bb</a:t>
            </a:r>
          </a:p>
        </p:txBody>
      </p:sp>
      <p:pic>
        <p:nvPicPr>
          <p:cNvPr id="2068" name="droppedImage.pdf"/>
          <p:cNvPicPr/>
          <p:nvPr/>
        </p:nvPicPr>
        <p:blipFill>
          <a:blip r:embed="rId3">
            <a:extLst/>
          </a:blip>
          <a:stretch>
            <a:fillRect/>
          </a:stretch>
        </p:blipFill>
        <p:spPr>
          <a:xfrm>
            <a:off x="10545915" y="7490916"/>
            <a:ext cx="1905001" cy="461368"/>
          </a:xfrm>
          <a:prstGeom prst="rect">
            <a:avLst/>
          </a:prstGeom>
          <a:ln w="12700">
            <a:miter lim="400000"/>
          </a:ln>
        </p:spPr>
      </p:pic>
      <p:sp>
        <p:nvSpPr>
          <p:cNvPr id="2069" name="Shape 2069"/>
          <p:cNvSpPr/>
          <p:nvPr/>
        </p:nvSpPr>
        <p:spPr>
          <a:xfrm>
            <a:off x="10350500" y="8572500"/>
            <a:ext cx="2222500" cy="215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295400">
              <a:buClr>
                <a:srgbClr val="2E467F"/>
              </a:buClr>
              <a:buFont typeface="Helvetica"/>
              <a:tabLst>
                <a:tab pos="558800" algn="l"/>
                <a:tab pos="2565400" algn="l"/>
                <a:tab pos="2603500" algn="l"/>
              </a:tabLst>
              <a:defRPr sz="1200">
                <a:solidFill>
                  <a:srgbClr val="2E467F"/>
                </a:solidFill>
                <a:uFill>
                  <a:solidFill>
                    <a:srgbClr val="2E467F"/>
                  </a:solidFill>
                </a:uFill>
                <a:latin typeface="Helvetica"/>
                <a:ea typeface="Helvetica"/>
                <a:cs typeface="Helvetica"/>
                <a:sym typeface="Helvetica"/>
              </a:defRPr>
            </a:lvl1pPr>
          </a:lstStyle>
          <a:p>
            <a:pPr lvl="0">
              <a:defRPr sz="1800">
                <a:solidFill>
                  <a:srgbClr val="000000"/>
                </a:solidFill>
                <a:uFillTx/>
              </a:defRPr>
            </a:pPr>
            <a:r>
              <a:rPr sz="1200">
                <a:solidFill>
                  <a:srgbClr val="2E467F"/>
                </a:solidFill>
                <a:uFill>
                  <a:solidFill>
                    <a:srgbClr val="2E467F"/>
                  </a:solidFill>
                </a:uFill>
              </a:rPr>
              <a:t>scaled from mH=120 GeV</a:t>
            </a:r>
          </a:p>
        </p:txBody>
      </p:sp>
      <p:sp>
        <p:nvSpPr>
          <p:cNvPr id="2070" name="Shape 2070"/>
          <p:cNvSpPr/>
          <p:nvPr/>
        </p:nvSpPr>
        <p:spPr>
          <a:xfrm>
            <a:off x="571500" y="8788400"/>
            <a:ext cx="2959101"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295400">
              <a:buClr>
                <a:srgbClr val="2E467F"/>
              </a:buClr>
              <a:buFont typeface="Helvetica"/>
              <a:tabLst>
                <a:tab pos="558800" algn="l"/>
                <a:tab pos="2565400" algn="l"/>
                <a:tab pos="2603500" algn="l"/>
              </a:tabLst>
              <a:defRPr sz="2200">
                <a:solidFill>
                  <a:srgbClr val="2E467F"/>
                </a:solidFill>
                <a:uFill>
                  <a:solidFill>
                    <a:srgbClr val="2E467F"/>
                  </a:solidFill>
                </a:uFill>
                <a:latin typeface="Helvetica"/>
                <a:ea typeface="Helvetica"/>
                <a:cs typeface="Helvetica"/>
                <a:sym typeface="Helvetica"/>
              </a:defRPr>
            </a:lvl1pPr>
          </a:lstStyle>
          <a:p>
            <a:pPr lvl="0">
              <a:defRPr sz="1800">
                <a:solidFill>
                  <a:srgbClr val="000000"/>
                </a:solidFill>
                <a:uFillTx/>
              </a:defRPr>
            </a:pPr>
            <a:r>
              <a:rPr sz="2200">
                <a:solidFill>
                  <a:srgbClr val="2E467F"/>
                </a:solidFill>
                <a:uFill>
                  <a:solidFill>
                    <a:srgbClr val="2E467F"/>
                  </a:solidFill>
                </a:uFill>
              </a:rPr>
              <a:t>DBD Full Simulation</a:t>
            </a:r>
          </a:p>
        </p:txBody>
      </p:sp>
      <p:pic>
        <p:nvPicPr>
          <p:cNvPr id="2071" name="-e+e-ttH.pdf"/>
          <p:cNvPicPr/>
          <p:nvPr/>
        </p:nvPicPr>
        <p:blipFill>
          <a:blip r:embed="rId4">
            <a:extLst/>
          </a:blip>
          <a:stretch>
            <a:fillRect/>
          </a:stretch>
        </p:blipFill>
        <p:spPr>
          <a:xfrm>
            <a:off x="7747000" y="1193800"/>
            <a:ext cx="2159000" cy="1542143"/>
          </a:xfrm>
          <a:prstGeom prst="rect">
            <a:avLst/>
          </a:prstGeom>
          <a:ln w="12700">
            <a:miter lim="400000"/>
          </a:ln>
        </p:spPr>
      </p:pic>
      <p:pic>
        <p:nvPicPr>
          <p:cNvPr id="2072" name="droppedImage.pdf"/>
          <p:cNvPicPr/>
          <p:nvPr/>
        </p:nvPicPr>
        <p:blipFill>
          <a:blip r:embed="rId5">
            <a:extLst/>
          </a:blip>
          <a:stretch>
            <a:fillRect/>
          </a:stretch>
        </p:blipFill>
        <p:spPr>
          <a:xfrm>
            <a:off x="7606162" y="7886700"/>
            <a:ext cx="4040876" cy="723900"/>
          </a:xfrm>
          <a:prstGeom prst="rect">
            <a:avLst/>
          </a:prstGeom>
          <a:ln w="12700">
            <a:miter lim="400000"/>
          </a:ln>
        </p:spPr>
      </p:pic>
      <p:pic>
        <p:nvPicPr>
          <p:cNvPr id="2073" name="sigmatth.png"/>
          <p:cNvPicPr/>
          <p:nvPr/>
        </p:nvPicPr>
        <p:blipFill>
          <a:blip r:embed="rId6">
            <a:extLst/>
          </a:blip>
          <a:stretch>
            <a:fillRect/>
          </a:stretch>
        </p:blipFill>
        <p:spPr>
          <a:xfrm>
            <a:off x="489008" y="1338733"/>
            <a:ext cx="6256710" cy="5925667"/>
          </a:xfrm>
          <a:prstGeom prst="rect">
            <a:avLst/>
          </a:prstGeom>
          <a:ln w="12700">
            <a:miter lim="400000"/>
          </a:ln>
        </p:spPr>
      </p:pic>
      <p:pic>
        <p:nvPicPr>
          <p:cNvPr id="2074" name="mtt.png"/>
          <p:cNvPicPr/>
          <p:nvPr/>
        </p:nvPicPr>
        <p:blipFill>
          <a:blip r:embed="rId7">
            <a:extLst/>
          </a:blip>
          <a:stretch>
            <a:fillRect/>
          </a:stretch>
        </p:blipFill>
        <p:spPr>
          <a:xfrm>
            <a:off x="7680021" y="2654299"/>
            <a:ext cx="4252178" cy="4027196"/>
          </a:xfrm>
          <a:prstGeom prst="rect">
            <a:avLst/>
          </a:prstGeom>
          <a:ln w="12700">
            <a:miter lim="400000"/>
          </a:ln>
        </p:spPr>
      </p:pic>
    </p:spTree>
  </p:cSld>
  <p:clrMapOvr>
    <a:masterClrMapping/>
  </p:clrMapOvr>
  <p:transition xmlns:p14="http://schemas.microsoft.com/office/powerpoint/2010/main" spd="med"/>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76" name="pasted-image.tif"/>
          <p:cNvPicPr/>
          <p:nvPr/>
        </p:nvPicPr>
        <p:blipFill>
          <a:blip r:embed="rId2">
            <a:extLst/>
          </a:blip>
          <a:stretch>
            <a:fillRect/>
          </a:stretch>
        </p:blipFill>
        <p:spPr>
          <a:xfrm>
            <a:off x="1962635" y="977435"/>
            <a:ext cx="9079530" cy="6659500"/>
          </a:xfrm>
          <a:prstGeom prst="rect">
            <a:avLst/>
          </a:prstGeom>
          <a:ln w="12700">
            <a:miter lim="400000"/>
          </a:ln>
        </p:spPr>
      </p:pic>
      <p:sp>
        <p:nvSpPr>
          <p:cNvPr id="2077" name="Shape 2077"/>
          <p:cNvSpPr>
            <a:spLocks noGrp="1"/>
          </p:cNvSpPr>
          <p:nvPr>
            <p:ph type="title"/>
          </p:nvPr>
        </p:nvSpPr>
        <p:spPr>
          <a:xfrm>
            <a:off x="-1" y="1"/>
            <a:ext cx="13004801" cy="800907"/>
          </a:xfrm>
          <a:prstGeom prst="rect">
            <a:avLst/>
          </a:prstGeom>
        </p:spPr>
        <p:txBody>
          <a:bodyPr>
            <a:normAutofit fontScale="90000"/>
          </a:bodyPr>
          <a:lstStyle>
            <a:lvl1pPr defTabSz="425195">
              <a:defRPr sz="4650"/>
            </a:lvl1pPr>
          </a:lstStyle>
          <a:p>
            <a:pPr lvl="0">
              <a:defRPr sz="1800" b="0">
                <a:solidFill>
                  <a:srgbClr val="000000"/>
                </a:solidFill>
              </a:defRPr>
            </a:pPr>
            <a:r>
              <a:rPr sz="4650" b="1">
                <a:solidFill>
                  <a:srgbClr val="000090"/>
                </a:solidFill>
              </a:rPr>
              <a:t>Non-decoupling Corrections</a:t>
            </a:r>
          </a:p>
        </p:txBody>
      </p:sp>
      <p:sp>
        <p:nvSpPr>
          <p:cNvPr id="2078" name="Shape 2078"/>
          <p:cNvSpPr/>
          <p:nvPr/>
        </p:nvSpPr>
        <p:spPr>
          <a:xfrm>
            <a:off x="1067551" y="8680568"/>
            <a:ext cx="10616593" cy="882078"/>
          </a:xfrm>
          <a:prstGeom prst="rect">
            <a:avLst/>
          </a:prstGeom>
          <a:ln w="50800">
            <a:solidFill>
              <a:srgbClr val="FF0000"/>
            </a:solidFill>
            <a:miter/>
          </a:ln>
          <a:extLst>
            <a:ext uri="{C572A759-6A51-4108-AA02-DFA0A04FC94B}">
              <ma14:wrappingTextBoxFlag xmlns:ma14="http://schemas.microsoft.com/office/mac/drawingml/2011/main" val="1"/>
            </a:ext>
          </a:extLst>
        </p:spPr>
        <p:txBody>
          <a:bodyPr lIns="65023" tIns="65023" rIns="65023" bIns="65023">
            <a:spAutoFit/>
          </a:bodyPr>
          <a:lstStyle/>
          <a:p>
            <a:pPr lvl="0" defTabSz="1300480">
              <a:defRPr sz="1800"/>
            </a:pPr>
            <a:r>
              <a:rPr sz="2400">
                <a:solidFill>
                  <a:srgbClr val="FF0000"/>
                </a:solidFill>
                <a:latin typeface="Arial"/>
                <a:ea typeface="Arial"/>
                <a:cs typeface="Arial"/>
                <a:sym typeface="Arial"/>
              </a:rPr>
              <a:t>There might be </a:t>
            </a:r>
            <a:r>
              <a:rPr sz="2400" b="1" i="1">
                <a:solidFill>
                  <a:srgbClr val="FF0000"/>
                </a:solidFill>
                <a:latin typeface="Arial"/>
                <a:ea typeface="Arial"/>
                <a:cs typeface="Arial"/>
                <a:sym typeface="Arial"/>
              </a:rPr>
              <a:t>an O(1) deviation </a:t>
            </a:r>
            <a:r>
              <a:rPr sz="2400">
                <a:solidFill>
                  <a:srgbClr val="FF0000"/>
                </a:solidFill>
                <a:latin typeface="Arial"/>
                <a:ea typeface="Arial"/>
                <a:cs typeface="Arial"/>
                <a:sym typeface="Arial"/>
              </a:rPr>
              <a:t>even after HL-LHC due to large sbottom mixing </a:t>
            </a:r>
            <a:r>
              <a:rPr sz="2400" b="1" i="1">
                <a:solidFill>
                  <a:srgbClr val="FF0000"/>
                </a:solidFill>
                <a:latin typeface="Arial"/>
                <a:ea typeface="Arial"/>
                <a:cs typeface="Arial"/>
                <a:sym typeface="Arial"/>
              </a:rPr>
              <a:t>through non-decoupling (mostly gluino) loop effects</a:t>
            </a:r>
            <a:r>
              <a:rPr sz="2400">
                <a:solidFill>
                  <a:srgbClr val="FF0000"/>
                </a:solidFill>
                <a:latin typeface="Arial"/>
                <a:ea typeface="Arial"/>
                <a:cs typeface="Arial"/>
                <a:sym typeface="Arial"/>
              </a:rPr>
              <a:t>  </a:t>
            </a:r>
          </a:p>
        </p:txBody>
      </p:sp>
      <p:sp>
        <p:nvSpPr>
          <p:cNvPr id="2079" name="Shape 2079"/>
          <p:cNvSpPr>
            <a:spLocks noGrp="1"/>
          </p:cNvSpPr>
          <p:nvPr>
            <p:ph type="sldNum" sz="quarter" idx="2"/>
          </p:nvPr>
        </p:nvSpPr>
        <p:spPr>
          <a:xfrm>
            <a:off x="11371457" y="9285384"/>
            <a:ext cx="1605213" cy="389270"/>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fld id="{86CB4B4D-7CA3-9044-876B-883B54F8677D}" type="slidenum">
              <a:t>93</a:t>
            </a:fld>
            <a:endParaRPr/>
          </a:p>
        </p:txBody>
      </p:sp>
      <p:sp>
        <p:nvSpPr>
          <p:cNvPr id="2080" name="Shape 2080"/>
          <p:cNvSpPr/>
          <p:nvPr/>
        </p:nvSpPr>
        <p:spPr>
          <a:xfrm>
            <a:off x="8857514" y="8213981"/>
            <a:ext cx="4020990" cy="18587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30862">
              <a:lnSpc>
                <a:spcPct val="110000"/>
              </a:lnSpc>
              <a:spcBef>
                <a:spcPts val="800"/>
              </a:spcBef>
              <a:buClr>
                <a:srgbClr val="FFFED5"/>
              </a:buClr>
              <a:buFont typeface="Tahoma"/>
              <a:tabLst>
                <a:tab pos="825500" algn="l"/>
                <a:tab pos="1117600" algn="l"/>
              </a:tabLst>
              <a:defRPr sz="1300">
                <a:uFill>
                  <a:solidFill/>
                </a:uFill>
                <a:latin typeface="Helvetica Neue"/>
                <a:ea typeface="Helvetica Neue"/>
                <a:cs typeface="Helvetica Neue"/>
                <a:sym typeface="Helvetica Neue"/>
              </a:defRPr>
            </a:lvl1pPr>
          </a:lstStyle>
          <a:p>
            <a:pPr lvl="0">
              <a:defRPr sz="1800">
                <a:uFillTx/>
              </a:defRPr>
            </a:pPr>
            <a:r>
              <a:rPr sz="1300">
                <a:uFill>
                  <a:solidFill/>
                </a:uFill>
              </a:rPr>
              <a:t>Cahill-Rowley, Hewett, Ismail, Rizzo (arXiv: 1407.702)</a:t>
            </a:r>
          </a:p>
        </p:txBody>
      </p:sp>
      <p:sp>
        <p:nvSpPr>
          <p:cNvPr id="2081" name="Shape 2081"/>
          <p:cNvSpPr/>
          <p:nvPr/>
        </p:nvSpPr>
        <p:spPr>
          <a:xfrm>
            <a:off x="8227604" y="4330068"/>
            <a:ext cx="2328728" cy="50855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456406">
              <a:defRPr sz="2200" b="1">
                <a:latin typeface="Helvetica Neue"/>
                <a:ea typeface="Helvetica Neue"/>
                <a:cs typeface="Helvetica Neue"/>
                <a:sym typeface="Helvetica Neue"/>
              </a:defRPr>
            </a:lvl1pPr>
          </a:lstStyle>
          <a:p>
            <a:pPr lvl="0">
              <a:defRPr sz="1800" b="0"/>
            </a:pPr>
            <a:r>
              <a:rPr sz="2200" b="1"/>
              <a:t>Neutralino LSP</a:t>
            </a:r>
          </a:p>
        </p:txBody>
      </p:sp>
      <p:sp>
        <p:nvSpPr>
          <p:cNvPr id="2082" name="Shape 2082"/>
          <p:cNvSpPr/>
          <p:nvPr/>
        </p:nvSpPr>
        <p:spPr>
          <a:xfrm>
            <a:off x="5533540" y="2601123"/>
            <a:ext cx="1375184" cy="508554"/>
          </a:xfrm>
          <a:prstGeom prst="rect">
            <a:avLst/>
          </a:prstGeom>
          <a:ln w="25400">
            <a:solidFill>
              <a:srgbClr val="942192"/>
            </a:solidFill>
            <a:miter lim="400000"/>
          </a:ln>
          <a:extLst>
            <a:ext uri="{C572A759-6A51-4108-AA02-DFA0A04FC94B}">
              <ma14:wrappingTextBoxFlag xmlns:ma14="http://schemas.microsoft.com/office/mac/drawingml/2011/main" val="1"/>
            </a:ext>
          </a:extLst>
        </p:spPr>
        <p:txBody>
          <a:bodyPr lIns="0" tIns="0" rIns="0" bIns="0" anchor="ctr"/>
          <a:lstStyle>
            <a:lvl1pPr defTabSz="456406">
              <a:defRPr sz="2200" b="1" i="1">
                <a:solidFill>
                  <a:srgbClr val="942192"/>
                </a:solidFill>
                <a:latin typeface="Helvetica Neue"/>
                <a:ea typeface="Helvetica Neue"/>
                <a:cs typeface="Helvetica Neue"/>
                <a:sym typeface="Helvetica Neue"/>
              </a:defRPr>
            </a:lvl1pPr>
          </a:lstStyle>
          <a:p>
            <a:pPr lvl="0">
              <a:defRPr sz="1800" b="0" i="0">
                <a:solidFill>
                  <a:srgbClr val="000000"/>
                </a:solidFill>
              </a:defRPr>
            </a:pPr>
            <a:r>
              <a:rPr sz="2200" b="1" i="1">
                <a:solidFill>
                  <a:srgbClr val="942192"/>
                </a:solidFill>
              </a:rPr>
              <a:t>HL-LHC</a:t>
            </a:r>
          </a:p>
        </p:txBody>
      </p:sp>
      <p:sp>
        <p:nvSpPr>
          <p:cNvPr id="2083" name="Shape 2083"/>
          <p:cNvSpPr/>
          <p:nvPr/>
        </p:nvSpPr>
        <p:spPr>
          <a:xfrm>
            <a:off x="267217" y="1179370"/>
            <a:ext cx="2115005" cy="932877"/>
          </a:xfrm>
          <a:prstGeom prst="rect">
            <a:avLst/>
          </a:prstGeom>
          <a:ln w="50800">
            <a:solidFill/>
            <a:miter/>
          </a:ln>
          <a:extLst>
            <a:ext uri="{C572A759-6A51-4108-AA02-DFA0A04FC94B}">
              <ma14:wrappingTextBoxFlag xmlns:ma14="http://schemas.microsoft.com/office/mac/drawingml/2011/main" val="1"/>
            </a:ext>
          </a:extLst>
        </p:spPr>
        <p:txBody>
          <a:bodyPr lIns="0" tIns="0" rIns="0" bIns="0" anchor="ctr"/>
          <a:lstStyle>
            <a:lvl1pPr defTabSz="456406">
              <a:defRPr sz="2200" b="1">
                <a:latin typeface="Helvetica Neue"/>
                <a:ea typeface="Helvetica Neue"/>
                <a:cs typeface="Helvetica Neue"/>
                <a:sym typeface="Helvetica Neue"/>
              </a:defRPr>
            </a:lvl1pPr>
          </a:lstStyle>
          <a:p>
            <a:pPr lvl="0">
              <a:defRPr sz="1800" b="0"/>
            </a:pPr>
            <a:r>
              <a:rPr sz="2200" b="1"/>
              <a:t>19-parameter pMSSM</a:t>
            </a:r>
          </a:p>
        </p:txBody>
      </p:sp>
      <p:sp>
        <p:nvSpPr>
          <p:cNvPr id="2084" name="Shape 2084"/>
          <p:cNvSpPr/>
          <p:nvPr/>
        </p:nvSpPr>
        <p:spPr>
          <a:xfrm flipH="1" flipV="1">
            <a:off x="4605162" y="2478250"/>
            <a:ext cx="953495" cy="369055"/>
          </a:xfrm>
          <a:prstGeom prst="line">
            <a:avLst/>
          </a:prstGeom>
          <a:ln w="25400">
            <a:solidFill>
              <a:srgbClr val="942192"/>
            </a:solidFill>
            <a:miter lim="400000"/>
            <a:tailEnd type="triangle"/>
          </a:ln>
        </p:spPr>
        <p:txBody>
          <a:bodyPr lIns="0" tIns="0" rIns="0" bIns="0" anchor="ctr"/>
          <a:lstStyle/>
          <a:p>
            <a:pPr lvl="0">
              <a:defRPr sz="2400"/>
            </a:pPr>
            <a:endParaRPr/>
          </a:p>
        </p:txBody>
      </p:sp>
      <p:sp>
        <p:nvSpPr>
          <p:cNvPr id="2085" name="Shape 2085"/>
          <p:cNvSpPr/>
          <p:nvPr/>
        </p:nvSpPr>
        <p:spPr>
          <a:xfrm flipH="1">
            <a:off x="4225821" y="1817609"/>
            <a:ext cx="1375184" cy="1"/>
          </a:xfrm>
          <a:prstGeom prst="line">
            <a:avLst/>
          </a:prstGeom>
          <a:ln w="25400">
            <a:solidFill/>
            <a:miter lim="400000"/>
            <a:tailEnd type="triangle"/>
          </a:ln>
        </p:spPr>
        <p:txBody>
          <a:bodyPr lIns="50800" tIns="50800" rIns="50800" bIns="50800" anchor="ctr"/>
          <a:lstStyle/>
          <a:p>
            <a:pPr lvl="0">
              <a:defRPr sz="2400"/>
            </a:pPr>
            <a:endParaRPr/>
          </a:p>
        </p:txBody>
      </p:sp>
      <p:sp>
        <p:nvSpPr>
          <p:cNvPr id="2086" name="Shape 2086"/>
          <p:cNvSpPr/>
          <p:nvPr/>
        </p:nvSpPr>
        <p:spPr>
          <a:xfrm>
            <a:off x="5573955" y="1563332"/>
            <a:ext cx="1603784" cy="508555"/>
          </a:xfrm>
          <a:prstGeom prst="rect">
            <a:avLst/>
          </a:prstGeom>
          <a:ln w="25400">
            <a:solidFill/>
            <a:miter lim="400000"/>
          </a:ln>
          <a:extLst>
            <a:ext uri="{C572A759-6A51-4108-AA02-DFA0A04FC94B}">
              <ma14:wrappingTextBoxFlag xmlns:ma14="http://schemas.microsoft.com/office/mac/drawingml/2011/main" val="1"/>
            </a:ext>
          </a:extLst>
        </p:spPr>
        <p:txBody>
          <a:bodyPr lIns="0" tIns="0" rIns="0" bIns="0" anchor="ctr"/>
          <a:lstStyle>
            <a:lvl1pPr defTabSz="456406">
              <a:defRPr sz="2200" b="1" i="1">
                <a:latin typeface="Helvetica Neue"/>
                <a:ea typeface="Helvetica Neue"/>
                <a:cs typeface="Helvetica Neue"/>
                <a:sym typeface="Helvetica Neue"/>
              </a:defRPr>
            </a:lvl1pPr>
          </a:lstStyle>
          <a:p>
            <a:pPr lvl="0">
              <a:defRPr sz="1800" b="0" i="0"/>
            </a:pPr>
            <a:r>
              <a:rPr sz="2200" b="1" i="1"/>
              <a:t>HL-ILC500</a:t>
            </a:r>
          </a:p>
        </p:txBody>
      </p:sp>
      <p:pic>
        <p:nvPicPr>
          <p:cNvPr id="2087" name="pasted-image.pdf"/>
          <p:cNvPicPr/>
          <p:nvPr/>
        </p:nvPicPr>
        <p:blipFill>
          <a:blip r:embed="rId3">
            <a:extLst/>
          </a:blip>
          <a:stretch>
            <a:fillRect/>
          </a:stretch>
        </p:blipFill>
        <p:spPr>
          <a:xfrm>
            <a:off x="5332810" y="7477521"/>
            <a:ext cx="2339180" cy="856927"/>
          </a:xfrm>
          <a:prstGeom prst="rect">
            <a:avLst/>
          </a:prstGeom>
          <a:ln w="12700">
            <a:miter lim="400000"/>
          </a:ln>
        </p:spPr>
      </p:pic>
    </p:spTree>
  </p:cSld>
  <p:clrMapOvr>
    <a:masterClrMapping/>
  </p:clrMapOvr>
  <p:transition xmlns:p14="http://schemas.microsoft.com/office/powerpoint/2010/mai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 name="Shape 2089"/>
          <p:cNvSpPr>
            <a:spLocks noGrp="1"/>
          </p:cNvSpPr>
          <p:nvPr>
            <p:ph type="sldNum" sz="quarter" idx="2"/>
          </p:nvPr>
        </p:nvSpPr>
        <p:spPr>
          <a:xfrm>
            <a:off x="12359843" y="9398000"/>
            <a:ext cx="312014" cy="3048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t>94</a:t>
            </a:fld>
            <a:endParaRPr sz="1400"/>
          </a:p>
        </p:txBody>
      </p:sp>
      <p:pic>
        <p:nvPicPr>
          <p:cNvPr id="2090" name="droppedImage.png"/>
          <p:cNvPicPr/>
          <p:nvPr/>
        </p:nvPicPr>
        <p:blipFill>
          <a:blip r:embed="rId2">
            <a:extLst/>
          </a:blip>
          <a:stretch>
            <a:fillRect/>
          </a:stretch>
        </p:blipFill>
        <p:spPr>
          <a:xfrm>
            <a:off x="-50800" y="1003300"/>
            <a:ext cx="10289181" cy="8661400"/>
          </a:xfrm>
          <a:prstGeom prst="rect">
            <a:avLst/>
          </a:prstGeom>
          <a:ln w="12700">
            <a:miter lim="400000"/>
          </a:ln>
        </p:spPr>
      </p:pic>
      <p:sp>
        <p:nvSpPr>
          <p:cNvPr id="2091" name="Shape 2091"/>
          <p:cNvSpPr/>
          <p:nvPr/>
        </p:nvSpPr>
        <p:spPr>
          <a:xfrm>
            <a:off x="7988300" y="8633552"/>
            <a:ext cx="4826000"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nSpc>
                <a:spcPct val="110000"/>
              </a:lnSpc>
              <a:spcBef>
                <a:spcPts val="800"/>
              </a:spcBef>
              <a:buClr>
                <a:srgbClr val="FFFED5"/>
              </a:buClr>
              <a:buFont typeface="Tahoma"/>
              <a:tabLst>
                <a:tab pos="965200" algn="l"/>
                <a:tab pos="1295400" algn="l"/>
              </a:tabLst>
              <a:defRPr sz="1400">
                <a:uFill>
                  <a:solidFill/>
                </a:uFill>
                <a:latin typeface="Helvetica Neue"/>
                <a:ea typeface="Helvetica Neue"/>
                <a:cs typeface="Helvetica Neue"/>
                <a:sym typeface="Helvetica Neue"/>
              </a:defRPr>
            </a:lvl1pPr>
          </a:lstStyle>
          <a:p>
            <a:pPr lvl="0">
              <a:defRPr sz="1800">
                <a:uFillTx/>
              </a:defRPr>
            </a:pPr>
            <a:r>
              <a:rPr sz="1400">
                <a:uFill>
                  <a:solidFill/>
                </a:uFill>
              </a:rPr>
              <a:t>Snowmass ILC Higgs White Paper (arXiv: 1310.0763)</a:t>
            </a:r>
          </a:p>
        </p:txBody>
      </p:sp>
      <p:sp>
        <p:nvSpPr>
          <p:cNvPr id="2092" name="Shape 2092"/>
          <p:cNvSpPr/>
          <p:nvPr/>
        </p:nvSpPr>
        <p:spPr>
          <a:xfrm>
            <a:off x="4123692" y="908271"/>
            <a:ext cx="4757416"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3400" b="1">
                <a:solidFill>
                  <a:srgbClr val="0433FF"/>
                </a:solidFill>
                <a:latin typeface="Helvetica"/>
                <a:ea typeface="Helvetica"/>
                <a:cs typeface="Helvetica"/>
                <a:sym typeface="Helvetica"/>
              </a:defRPr>
            </a:lvl1pPr>
          </a:lstStyle>
          <a:p>
            <a:pPr lvl="0">
              <a:defRPr sz="1800" b="0">
                <a:solidFill>
                  <a:srgbClr val="000000"/>
                </a:solidFill>
              </a:defRPr>
            </a:pPr>
            <a:r>
              <a:rPr sz="3400" b="1">
                <a:solidFill>
                  <a:srgbClr val="0433FF"/>
                </a:solidFill>
              </a:rPr>
              <a:t>Other ρ=1 possibilities</a:t>
            </a:r>
          </a:p>
        </p:txBody>
      </p:sp>
      <p:sp>
        <p:nvSpPr>
          <p:cNvPr id="2093" name="Shape 2093"/>
          <p:cNvSpPr/>
          <p:nvPr/>
        </p:nvSpPr>
        <p:spPr>
          <a:xfrm>
            <a:off x="4538098" y="253910"/>
            <a:ext cx="3928604"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400" b="1">
                <a:solidFill>
                  <a:srgbClr val="0433FF"/>
                </a:solidFill>
                <a:latin typeface="Helvetica"/>
                <a:ea typeface="Helvetica"/>
                <a:cs typeface="Helvetica"/>
                <a:sym typeface="Helvetica"/>
              </a:defRPr>
            </a:lvl1pPr>
          </a:lstStyle>
          <a:p>
            <a:pPr lvl="0">
              <a:defRPr sz="1800" b="0">
                <a:solidFill>
                  <a:srgbClr val="000000"/>
                </a:solidFill>
              </a:defRPr>
            </a:pPr>
            <a:r>
              <a:rPr sz="3400" b="1">
                <a:solidFill>
                  <a:srgbClr val="0433FF"/>
                </a:solidFill>
              </a:rPr>
              <a:t>Multiplet Structure</a:t>
            </a:r>
          </a:p>
        </p:txBody>
      </p:sp>
      <p:sp>
        <p:nvSpPr>
          <p:cNvPr id="2094" name="Shape 2094"/>
          <p:cNvSpPr/>
          <p:nvPr/>
        </p:nvSpPr>
        <p:spPr>
          <a:xfrm>
            <a:off x="8531726" y="2025871"/>
            <a:ext cx="846759"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3400" b="1">
                <a:solidFill>
                  <a:srgbClr val="0433FF"/>
                </a:solidFill>
                <a:latin typeface="Helvetica"/>
                <a:ea typeface="Helvetica"/>
                <a:cs typeface="Helvetica"/>
                <a:sym typeface="Helvetica"/>
              </a:defRPr>
            </a:lvl1pPr>
          </a:lstStyle>
          <a:p>
            <a:pPr lvl="0">
              <a:defRPr sz="1800" b="0">
                <a:solidFill>
                  <a:srgbClr val="000000"/>
                </a:solidFill>
              </a:defRPr>
            </a:pPr>
            <a:r>
              <a:rPr sz="3400" b="1">
                <a:solidFill>
                  <a:srgbClr val="0433FF"/>
                </a:solidFill>
              </a:rPr>
              <a:t>2+7</a:t>
            </a:r>
          </a:p>
        </p:txBody>
      </p:sp>
      <p:sp>
        <p:nvSpPr>
          <p:cNvPr id="2095" name="Shape 2095"/>
          <p:cNvSpPr/>
          <p:nvPr/>
        </p:nvSpPr>
        <p:spPr>
          <a:xfrm>
            <a:off x="4023226" y="6102571"/>
            <a:ext cx="846759"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3400" b="1">
                <a:solidFill>
                  <a:srgbClr val="0433FF"/>
                </a:solidFill>
                <a:latin typeface="Helvetica"/>
                <a:ea typeface="Helvetica"/>
                <a:cs typeface="Helvetica"/>
                <a:sym typeface="Helvetica"/>
              </a:defRPr>
            </a:lvl1pPr>
          </a:lstStyle>
          <a:p>
            <a:pPr lvl="0">
              <a:defRPr sz="1800" b="0">
                <a:solidFill>
                  <a:srgbClr val="000000"/>
                </a:solidFill>
              </a:defRPr>
            </a:pPr>
            <a:r>
              <a:rPr sz="3400" b="1">
                <a:solidFill>
                  <a:srgbClr val="0433FF"/>
                </a:solidFill>
              </a:rPr>
              <a:t>2+1</a:t>
            </a:r>
          </a:p>
        </p:txBody>
      </p:sp>
      <p:sp>
        <p:nvSpPr>
          <p:cNvPr id="2096" name="Shape 2096"/>
          <p:cNvSpPr/>
          <p:nvPr/>
        </p:nvSpPr>
        <p:spPr>
          <a:xfrm>
            <a:off x="8976226" y="6991571"/>
            <a:ext cx="846759" cy="622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3400" b="1">
                <a:solidFill>
                  <a:srgbClr val="0433FF"/>
                </a:solidFill>
                <a:latin typeface="Helvetica"/>
                <a:ea typeface="Helvetica"/>
                <a:cs typeface="Helvetica"/>
                <a:sym typeface="Helvetica"/>
              </a:defRPr>
            </a:lvl1pPr>
          </a:lstStyle>
          <a:p>
            <a:pPr lvl="0">
              <a:defRPr sz="1800" b="0">
                <a:solidFill>
                  <a:srgbClr val="000000"/>
                </a:solidFill>
              </a:defRPr>
            </a:pPr>
            <a:r>
              <a:rPr sz="3400" b="1">
                <a:solidFill>
                  <a:srgbClr val="0433FF"/>
                </a:solidFill>
              </a:rPr>
              <a:t>2+3</a:t>
            </a:r>
          </a:p>
        </p:txBody>
      </p:sp>
      <p:sp>
        <p:nvSpPr>
          <p:cNvPr id="2097" name="Shape 2097"/>
          <p:cNvSpPr/>
          <p:nvPr/>
        </p:nvSpPr>
        <p:spPr>
          <a:xfrm>
            <a:off x="8306042" y="8892616"/>
            <a:ext cx="3621675" cy="19822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30862">
              <a:lnSpc>
                <a:spcPct val="110000"/>
              </a:lnSpc>
              <a:spcBef>
                <a:spcPts val="800"/>
              </a:spcBef>
              <a:buClr>
                <a:srgbClr val="FFFED5"/>
              </a:buClr>
              <a:buFont typeface="Tahoma"/>
              <a:tabLst>
                <a:tab pos="825500" algn="l"/>
                <a:tab pos="1117600" algn="l"/>
              </a:tabLst>
              <a:defRPr sz="1400">
                <a:uFill>
                  <a:solidFill/>
                </a:uFill>
                <a:latin typeface="Helvetica Neue"/>
                <a:ea typeface="Helvetica Neue"/>
                <a:cs typeface="Helvetica Neue"/>
                <a:sym typeface="Helvetica Neue"/>
              </a:defRPr>
            </a:lvl1pPr>
          </a:lstStyle>
          <a:p>
            <a:pPr lvl="0">
              <a:defRPr sz="1800">
                <a:uFillTx/>
              </a:defRPr>
            </a:pPr>
            <a:r>
              <a:rPr sz="1400">
                <a:uFill>
                  <a:solidFill/>
                </a:uFill>
              </a:rPr>
              <a:t>Kanemura et al (arXiv: 1406.3294)</a:t>
            </a:r>
          </a:p>
        </p:txBody>
      </p:sp>
    </p:spTree>
  </p:cSld>
  <p:clrMapOvr>
    <a:masterClrMapping/>
  </p:clrMapOvr>
  <p:transition xmlns:p14="http://schemas.microsoft.com/office/powerpoint/2010/main" spd="med"/>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99" name="Shape 2099"/>
          <p:cNvSpPr>
            <a:spLocks noGrp="1"/>
          </p:cNvSpPr>
          <p:nvPr>
            <p:ph type="title"/>
          </p:nvPr>
        </p:nvSpPr>
        <p:spPr>
          <a:xfrm>
            <a:off x="-1" y="1"/>
            <a:ext cx="13004801" cy="800907"/>
          </a:xfrm>
          <a:prstGeom prst="rect">
            <a:avLst/>
          </a:prstGeom>
        </p:spPr>
        <p:txBody>
          <a:bodyPr>
            <a:normAutofit fontScale="90000"/>
          </a:bodyPr>
          <a:lstStyle>
            <a:lvl1pPr defTabSz="425195">
              <a:defRPr sz="4650"/>
            </a:lvl1pPr>
          </a:lstStyle>
          <a:p>
            <a:pPr lvl="0">
              <a:defRPr sz="1800" b="0">
                <a:solidFill>
                  <a:srgbClr val="000000"/>
                </a:solidFill>
              </a:defRPr>
            </a:pPr>
            <a:r>
              <a:rPr sz="4650" b="1">
                <a:solidFill>
                  <a:srgbClr val="000090"/>
                </a:solidFill>
              </a:rPr>
              <a:t>MSSM Heavy Higgs Bosons</a:t>
            </a:r>
          </a:p>
        </p:txBody>
      </p:sp>
      <p:pic>
        <p:nvPicPr>
          <p:cNvPr id="2100" name="image24.png" descr="matb_ybtau_HL-ILC500.png"/>
          <p:cNvPicPr/>
          <p:nvPr/>
        </p:nvPicPr>
        <p:blipFill>
          <a:blip r:embed="rId2">
            <a:extLst/>
          </a:blip>
          <a:stretch>
            <a:fillRect/>
          </a:stretch>
        </p:blipFill>
        <p:spPr>
          <a:xfrm>
            <a:off x="6330830" y="2553804"/>
            <a:ext cx="6673972" cy="4378672"/>
          </a:xfrm>
          <a:prstGeom prst="rect">
            <a:avLst/>
          </a:prstGeom>
          <a:ln w="12700">
            <a:miter lim="400000"/>
          </a:ln>
        </p:spPr>
      </p:pic>
      <p:pic>
        <p:nvPicPr>
          <p:cNvPr id="2101" name="image25.png" descr="matb_ybtau_HL-LHC14.png"/>
          <p:cNvPicPr/>
          <p:nvPr/>
        </p:nvPicPr>
        <p:blipFill>
          <a:blip r:embed="rId3">
            <a:extLst/>
          </a:blip>
          <a:stretch>
            <a:fillRect/>
          </a:stretch>
        </p:blipFill>
        <p:spPr>
          <a:xfrm>
            <a:off x="-300502" y="2553804"/>
            <a:ext cx="6883715" cy="4325406"/>
          </a:xfrm>
          <a:prstGeom prst="rect">
            <a:avLst/>
          </a:prstGeom>
          <a:ln w="12700">
            <a:miter lim="400000"/>
          </a:ln>
        </p:spPr>
      </p:pic>
      <p:sp>
        <p:nvSpPr>
          <p:cNvPr id="2102" name="Shape 2102"/>
          <p:cNvSpPr/>
          <p:nvPr/>
        </p:nvSpPr>
        <p:spPr>
          <a:xfrm>
            <a:off x="2040738" y="2440885"/>
            <a:ext cx="2471400"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200" b="1">
                <a:solidFill>
                  <a:srgbClr val="000090"/>
                </a:solidFill>
                <a:latin typeface="Arial"/>
                <a:ea typeface="Arial"/>
                <a:cs typeface="Arial"/>
                <a:sym typeface="Arial"/>
              </a:defRPr>
            </a:lvl1pPr>
          </a:lstStyle>
          <a:p>
            <a:pPr lvl="0">
              <a:defRPr sz="1800" b="0">
                <a:solidFill>
                  <a:srgbClr val="000000"/>
                </a:solidFill>
              </a:defRPr>
            </a:pPr>
            <a:r>
              <a:rPr sz="2200" b="1">
                <a:solidFill>
                  <a:srgbClr val="000090"/>
                </a:solidFill>
              </a:rPr>
              <a:t>HL-LHC 3000 fb-1</a:t>
            </a:r>
          </a:p>
        </p:txBody>
      </p:sp>
      <p:sp>
        <p:nvSpPr>
          <p:cNvPr id="2103" name="Shape 2103"/>
          <p:cNvSpPr/>
          <p:nvPr/>
        </p:nvSpPr>
        <p:spPr>
          <a:xfrm>
            <a:off x="6583212" y="2466144"/>
            <a:ext cx="6205783"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2200" b="1">
                <a:solidFill>
                  <a:srgbClr val="000090"/>
                </a:solidFill>
                <a:latin typeface="Arial"/>
                <a:ea typeface="Arial"/>
                <a:cs typeface="Arial"/>
                <a:sym typeface="Arial"/>
              </a:rPr>
              <a:t>ILC (1150 fb</a:t>
            </a:r>
            <a:r>
              <a:rPr sz="2200" b="1" baseline="30545">
                <a:solidFill>
                  <a:srgbClr val="000090"/>
                </a:solidFill>
                <a:latin typeface="Arial"/>
                <a:ea typeface="Arial"/>
                <a:cs typeface="Arial"/>
                <a:sym typeface="Arial"/>
              </a:rPr>
              <a:t>-1</a:t>
            </a:r>
            <a:r>
              <a:rPr sz="2200" b="1">
                <a:solidFill>
                  <a:srgbClr val="000090"/>
                </a:solidFill>
                <a:latin typeface="Arial"/>
                <a:ea typeface="Arial"/>
                <a:cs typeface="Arial"/>
                <a:sym typeface="Arial"/>
              </a:rPr>
              <a:t>@250 GeV &amp; 1600 fb</a:t>
            </a:r>
            <a:r>
              <a:rPr sz="2200" b="1" baseline="30545">
                <a:solidFill>
                  <a:srgbClr val="000090"/>
                </a:solidFill>
                <a:latin typeface="Arial"/>
                <a:ea typeface="Arial"/>
                <a:cs typeface="Arial"/>
                <a:sym typeface="Arial"/>
              </a:rPr>
              <a:t>-1</a:t>
            </a:r>
            <a:r>
              <a:rPr sz="2200" b="1">
                <a:solidFill>
                  <a:srgbClr val="000090"/>
                </a:solidFill>
                <a:latin typeface="Arial"/>
                <a:ea typeface="Arial"/>
                <a:cs typeface="Arial"/>
                <a:sym typeface="Arial"/>
              </a:rPr>
              <a:t>@500 GeV)</a:t>
            </a:r>
          </a:p>
        </p:txBody>
      </p:sp>
      <p:sp>
        <p:nvSpPr>
          <p:cNvPr id="2104" name="Shape 2104"/>
          <p:cNvSpPr/>
          <p:nvPr/>
        </p:nvSpPr>
        <p:spPr>
          <a:xfrm>
            <a:off x="2398821" y="1549021"/>
            <a:ext cx="7886549"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200">
                <a:latin typeface="Arial"/>
                <a:ea typeface="Arial"/>
                <a:cs typeface="Arial"/>
                <a:sym typeface="Arial"/>
              </a:defRPr>
            </a:lvl1pPr>
          </a:lstStyle>
          <a:p>
            <a:pPr lvl="0">
              <a:defRPr sz="1800"/>
            </a:pPr>
            <a:r>
              <a:rPr sz="2200"/>
              <a:t>Cahill-Rowley, Hewett, Ismail, Rizzo, arXiv:1407.7021 [hep-ph]</a:t>
            </a:r>
          </a:p>
        </p:txBody>
      </p:sp>
      <p:sp>
        <p:nvSpPr>
          <p:cNvPr id="2105" name="Shape 2105"/>
          <p:cNvSpPr/>
          <p:nvPr/>
        </p:nvSpPr>
        <p:spPr>
          <a:xfrm>
            <a:off x="1498985" y="1072028"/>
            <a:ext cx="9370588" cy="4511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200">
                <a:latin typeface="Arial"/>
                <a:ea typeface="Arial"/>
                <a:cs typeface="Arial"/>
                <a:sym typeface="Arial"/>
              </a:defRPr>
            </a:lvl1pPr>
          </a:lstStyle>
          <a:p>
            <a:pPr lvl="0">
              <a:defRPr sz="1800"/>
            </a:pPr>
            <a:r>
              <a:rPr sz="2200"/>
              <a:t>Exclusions of pMSSM points via Higgs couplings (combining hγγ, hττ, hbb)</a:t>
            </a:r>
          </a:p>
        </p:txBody>
      </p:sp>
      <p:sp>
        <p:nvSpPr>
          <p:cNvPr id="2106" name="Shape 2106"/>
          <p:cNvSpPr>
            <a:spLocks noGrp="1"/>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fld id="{86CB4B4D-7CA3-9044-876B-883B54F8677D}" type="slidenum">
              <a:t>95</a:t>
            </a:fld>
            <a:endParaRPr/>
          </a:p>
        </p:txBody>
      </p:sp>
      <p:sp>
        <p:nvSpPr>
          <p:cNvPr id="2107" name="Shape 2107"/>
          <p:cNvSpPr/>
          <p:nvPr/>
        </p:nvSpPr>
        <p:spPr>
          <a:xfrm>
            <a:off x="1736238" y="6595898"/>
            <a:ext cx="2836538"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b="1">
                <a:solidFill>
                  <a:srgbClr val="000090"/>
                </a:solidFill>
                <a:latin typeface="Arial"/>
                <a:ea typeface="Arial"/>
                <a:cs typeface="Arial"/>
                <a:sym typeface="Arial"/>
              </a:defRPr>
            </a:lvl1pPr>
          </a:lstStyle>
          <a:p>
            <a:pPr lvl="0">
              <a:defRPr sz="1800" b="0">
                <a:solidFill>
                  <a:srgbClr val="000000"/>
                </a:solidFill>
              </a:defRPr>
            </a:pPr>
            <a:r>
              <a:rPr sz="2400" b="1">
                <a:solidFill>
                  <a:srgbClr val="000090"/>
                </a:solidFill>
              </a:rPr>
              <a:t>Heavy Higgs mass</a:t>
            </a:r>
          </a:p>
        </p:txBody>
      </p:sp>
      <p:sp>
        <p:nvSpPr>
          <p:cNvPr id="2108" name="Shape 2108"/>
          <p:cNvSpPr/>
          <p:nvPr/>
        </p:nvSpPr>
        <p:spPr>
          <a:xfrm>
            <a:off x="8087247" y="6616572"/>
            <a:ext cx="2836538"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b="1">
                <a:solidFill>
                  <a:srgbClr val="000090"/>
                </a:solidFill>
                <a:latin typeface="Arial"/>
                <a:ea typeface="Arial"/>
                <a:cs typeface="Arial"/>
                <a:sym typeface="Arial"/>
              </a:defRPr>
            </a:lvl1pPr>
          </a:lstStyle>
          <a:p>
            <a:pPr lvl="0">
              <a:defRPr sz="1800" b="0">
                <a:solidFill>
                  <a:srgbClr val="000000"/>
                </a:solidFill>
              </a:defRPr>
            </a:pPr>
            <a:r>
              <a:rPr sz="2400" b="1">
                <a:solidFill>
                  <a:srgbClr val="000090"/>
                </a:solidFill>
              </a:rPr>
              <a:t>Heavy Higgs mass</a:t>
            </a:r>
          </a:p>
        </p:txBody>
      </p:sp>
      <p:sp>
        <p:nvSpPr>
          <p:cNvPr id="2109" name="Shape 2109"/>
          <p:cNvSpPr/>
          <p:nvPr/>
        </p:nvSpPr>
        <p:spPr>
          <a:xfrm rot="16200000">
            <a:off x="6428058" y="3592894"/>
            <a:ext cx="785984"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b="1">
                <a:solidFill>
                  <a:srgbClr val="000090"/>
                </a:solidFill>
                <a:latin typeface="Arial"/>
                <a:ea typeface="Arial"/>
                <a:cs typeface="Arial"/>
                <a:sym typeface="Arial"/>
              </a:defRPr>
            </a:lvl1pPr>
          </a:lstStyle>
          <a:p>
            <a:pPr lvl="0">
              <a:defRPr sz="1800" b="0">
                <a:solidFill>
                  <a:srgbClr val="000000"/>
                </a:solidFill>
              </a:defRPr>
            </a:pPr>
            <a:r>
              <a:rPr sz="2400" b="1">
                <a:solidFill>
                  <a:srgbClr val="000090"/>
                </a:solidFill>
              </a:rPr>
              <a:t>tanβ</a:t>
            </a:r>
          </a:p>
        </p:txBody>
      </p:sp>
      <p:sp>
        <p:nvSpPr>
          <p:cNvPr id="2110" name="Shape 2110"/>
          <p:cNvSpPr/>
          <p:nvPr/>
        </p:nvSpPr>
        <p:spPr>
          <a:xfrm rot="16200000">
            <a:off x="-155154" y="3585648"/>
            <a:ext cx="785984"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b="1">
                <a:solidFill>
                  <a:srgbClr val="000090"/>
                </a:solidFill>
                <a:latin typeface="Arial"/>
                <a:ea typeface="Arial"/>
                <a:cs typeface="Arial"/>
                <a:sym typeface="Arial"/>
              </a:defRPr>
            </a:lvl1pPr>
          </a:lstStyle>
          <a:p>
            <a:pPr lvl="0">
              <a:defRPr sz="1800" b="0">
                <a:solidFill>
                  <a:srgbClr val="000000"/>
                </a:solidFill>
              </a:defRPr>
            </a:pPr>
            <a:r>
              <a:rPr sz="2400" b="1">
                <a:solidFill>
                  <a:srgbClr val="000090"/>
                </a:solidFill>
              </a:rPr>
              <a:t>tanβ</a:t>
            </a:r>
          </a:p>
        </p:txBody>
      </p:sp>
      <p:sp>
        <p:nvSpPr>
          <p:cNvPr id="2111" name="Shape 2111"/>
          <p:cNvSpPr/>
          <p:nvPr/>
        </p:nvSpPr>
        <p:spPr>
          <a:xfrm>
            <a:off x="2486960" y="7445051"/>
            <a:ext cx="8262467" cy="1427834"/>
          </a:xfrm>
          <a:prstGeom prst="rect">
            <a:avLst/>
          </a:prstGeom>
          <a:ln w="12700">
            <a:solidFill/>
          </a:ln>
          <a:extLst>
            <a:ext uri="{C572A759-6A51-4108-AA02-DFA0A04FC94B}">
              <ma14:wrappingTextBoxFlag xmlns:ma14="http://schemas.microsoft.com/office/mac/drawingml/2011/main" val="1"/>
            </a:ext>
          </a:extLst>
        </p:spPr>
        <p:txBody>
          <a:bodyPr lIns="65023" tIns="65023" rIns="65023" bIns="65023">
            <a:spAutoFit/>
          </a:bodyPr>
          <a:lstStyle/>
          <a:p>
            <a:pPr lvl="0" defTabSz="457200">
              <a:defRPr sz="1800"/>
            </a:pPr>
            <a:r>
              <a:rPr sz="2800" b="1">
                <a:solidFill>
                  <a:srgbClr val="0433FF"/>
                </a:solidFill>
                <a:latin typeface="Helvetica Neue"/>
                <a:ea typeface="Helvetica Neue"/>
                <a:cs typeface="Helvetica Neue"/>
                <a:sym typeface="Helvetica Neue"/>
              </a:rPr>
              <a:t>Precision Higgs coupling measurements sensitive probe for heavy Higgs bosons</a:t>
            </a:r>
            <a:endParaRPr sz="2800" b="1">
              <a:solidFill>
                <a:srgbClr val="FF0000"/>
              </a:solidFill>
              <a:latin typeface="Helvetica Neue"/>
              <a:ea typeface="Helvetica Neue"/>
              <a:cs typeface="Helvetica Neue"/>
              <a:sym typeface="Helvetica Neue"/>
            </a:endParaRPr>
          </a:p>
          <a:p>
            <a:pPr lvl="0" defTabSz="457200">
              <a:defRPr sz="1800"/>
            </a:pPr>
            <a:r>
              <a:rPr sz="2800" b="1" i="1">
                <a:solidFill>
                  <a:srgbClr val="FF0000"/>
                </a:solidFill>
                <a:latin typeface="Helvetica Neue"/>
                <a:ea typeface="Helvetica Neue"/>
                <a:cs typeface="Helvetica Neue"/>
                <a:sym typeface="Helvetica Neue"/>
              </a:rPr>
              <a:t>mA ~ 2 TeV</a:t>
            </a:r>
            <a:r>
              <a:rPr sz="2800" b="1">
                <a:solidFill>
                  <a:srgbClr val="FF0000"/>
                </a:solidFill>
                <a:latin typeface="Helvetica Neue"/>
                <a:ea typeface="Helvetica Neue"/>
                <a:cs typeface="Helvetica Neue"/>
                <a:sym typeface="Helvetica Neue"/>
              </a:rPr>
              <a:t> reach for </a:t>
            </a:r>
            <a:r>
              <a:rPr sz="2800" b="1" u="sng">
                <a:solidFill>
                  <a:srgbClr val="FF0000"/>
                </a:solidFill>
                <a:latin typeface="Helvetica Neue"/>
                <a:ea typeface="Helvetica Neue"/>
                <a:cs typeface="Helvetica Neue"/>
                <a:sym typeface="Helvetica Neue"/>
              </a:rPr>
              <a:t>any</a:t>
            </a:r>
            <a:r>
              <a:rPr sz="2800" b="1">
                <a:solidFill>
                  <a:srgbClr val="FF0000"/>
                </a:solidFill>
                <a:latin typeface="Helvetica Neue"/>
                <a:ea typeface="Helvetica Neue"/>
                <a:cs typeface="Helvetica Neue"/>
                <a:sym typeface="Helvetica Neue"/>
              </a:rPr>
              <a:t> tanβ at the ILC</a:t>
            </a:r>
          </a:p>
        </p:txBody>
      </p:sp>
    </p:spTree>
  </p:cSld>
  <p:clrMapOvr>
    <a:masterClrMapping/>
  </p:clrMapOvr>
  <p:transition xmlns:p14="http://schemas.microsoft.com/office/powerpoint/2010/mai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3" name="Shape 2113"/>
          <p:cNvSpPr>
            <a:spLocks noGrp="1"/>
          </p:cNvSpPr>
          <p:nvPr>
            <p:ph type="title"/>
          </p:nvPr>
        </p:nvSpPr>
        <p:spPr>
          <a:prstGeom prst="rect">
            <a:avLst/>
          </a:prstGeom>
        </p:spPr>
        <p:txBody>
          <a:bodyPr/>
          <a:lstStyle/>
          <a:p>
            <a:pPr lvl="0">
              <a:defRPr sz="1800" b="0"/>
            </a:pPr>
            <a:r>
              <a:rPr sz="8000" b="1"/>
              <a:t>SUSY</a:t>
            </a:r>
          </a:p>
        </p:txBody>
      </p:sp>
      <p:sp>
        <p:nvSpPr>
          <p:cNvPr id="2114" name="Shape 2114"/>
          <p:cNvSpPr>
            <a:spLocks noGrp="1"/>
          </p:cNvSpPr>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600"/>
              <a:t>96</a:t>
            </a:fld>
            <a:endParaRPr sz="1600"/>
          </a:p>
        </p:txBody>
      </p:sp>
    </p:spTree>
  </p:cSld>
  <p:clrMapOvr>
    <a:masterClrMapping/>
  </p:clrMapOvr>
  <p:transition xmlns:p14="http://schemas.microsoft.com/office/powerpoint/2010/mai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6" name="image76.png"/>
          <p:cNvPicPr/>
          <p:nvPr/>
        </p:nvPicPr>
        <p:blipFill>
          <a:blip r:embed="rId2">
            <a:extLst/>
          </a:blip>
          <a:stretch>
            <a:fillRect/>
          </a:stretch>
        </p:blipFill>
        <p:spPr>
          <a:xfrm>
            <a:off x="169995" y="4024724"/>
            <a:ext cx="12687301" cy="4495800"/>
          </a:xfrm>
          <a:prstGeom prst="rect">
            <a:avLst/>
          </a:prstGeom>
          <a:ln w="12700">
            <a:miter lim="400000"/>
          </a:ln>
        </p:spPr>
      </p:pic>
      <p:sp>
        <p:nvSpPr>
          <p:cNvPr id="2117" name="Shape 2117"/>
          <p:cNvSpPr/>
          <p:nvPr/>
        </p:nvSpPr>
        <p:spPr>
          <a:xfrm>
            <a:off x="571499" y="984974"/>
            <a:ext cx="11861801" cy="151403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sz="2400" b="1">
                <a:solidFill>
                  <a:srgbClr val="000090"/>
                </a:solidFill>
                <a:latin typeface="Arial"/>
                <a:ea typeface="Arial"/>
                <a:cs typeface="Arial"/>
                <a:sym typeface="Arial"/>
              </a:rPr>
              <a:t>Study of stau pair production at the ILC</a:t>
            </a:r>
          </a:p>
          <a:p>
            <a:pPr lvl="0" algn="l" defTabSz="457200">
              <a:defRPr sz="1800"/>
            </a:pPr>
            <a:r>
              <a:rPr sz="2400">
                <a:latin typeface="Arial"/>
                <a:ea typeface="Arial"/>
                <a:cs typeface="Arial"/>
                <a:sym typeface="Arial"/>
              </a:rPr>
              <a:t>Observation of lighter and heavier stau states with decay to DM + hadronic tau</a:t>
            </a:r>
          </a:p>
          <a:p>
            <a:pPr lvl="0" algn="l" defTabSz="457200">
              <a:defRPr sz="1800"/>
            </a:pPr>
            <a:endParaRPr sz="2400">
              <a:latin typeface="Arial"/>
              <a:ea typeface="Arial"/>
              <a:cs typeface="Arial"/>
              <a:sym typeface="Arial"/>
            </a:endParaRPr>
          </a:p>
          <a:p>
            <a:pPr lvl="0" algn="l" defTabSz="457200">
              <a:defRPr sz="1800"/>
            </a:pPr>
            <a:r>
              <a:rPr sz="2400">
                <a:latin typeface="Arial"/>
                <a:ea typeface="Arial"/>
                <a:cs typeface="Arial"/>
                <a:sym typeface="Arial"/>
              </a:rPr>
              <a:t>Benchmark point: </a:t>
            </a:r>
            <a:r>
              <a:rPr sz="2400">
                <a:solidFill>
                  <a:srgbClr val="FF0000"/>
                </a:solidFill>
                <a:latin typeface="Arial"/>
                <a:ea typeface="Arial"/>
                <a:cs typeface="Arial"/>
                <a:sym typeface="Arial"/>
              </a:rPr>
              <a:t>m(LSP) = 98 GeV, m(stau1) = 108 GeV, m(stau2) = 195 GeV</a:t>
            </a:r>
          </a:p>
        </p:txBody>
      </p:sp>
      <p:sp>
        <p:nvSpPr>
          <p:cNvPr id="2118" name="Shape 2118"/>
          <p:cNvSpPr/>
          <p:nvPr/>
        </p:nvSpPr>
        <p:spPr>
          <a:xfrm>
            <a:off x="1670254" y="3769511"/>
            <a:ext cx="950076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a:latin typeface="Arial"/>
                <a:ea typeface="Arial"/>
                <a:cs typeface="Arial"/>
                <a:sym typeface="Arial"/>
              </a:rPr>
              <a:t>Bechtle, Berggren, List, Schade, Stempel, arXiv:0908.0876, PRD82, 055016 (2010)</a:t>
            </a:r>
          </a:p>
        </p:txBody>
      </p:sp>
      <p:sp>
        <p:nvSpPr>
          <p:cNvPr id="2119" name="Shape 2119"/>
          <p:cNvSpPr>
            <a:spLocks noGrp="1"/>
          </p:cNvSpPr>
          <p:nvPr>
            <p:ph type="title"/>
          </p:nvPr>
        </p:nvSpPr>
        <p:spPr>
          <a:xfrm>
            <a:off x="-1" y="1"/>
            <a:ext cx="13004801" cy="800907"/>
          </a:xfrm>
          <a:prstGeom prst="rect">
            <a:avLst/>
          </a:prstGeom>
        </p:spPr>
        <p:txBody>
          <a:bodyPr>
            <a:normAutofit fontScale="90000"/>
          </a:bodyPr>
          <a:lstStyle/>
          <a:p>
            <a:pPr lvl="0" defTabSz="425195">
              <a:defRPr sz="1800" b="0">
                <a:solidFill>
                  <a:srgbClr val="000000"/>
                </a:solidFill>
              </a:defRPr>
            </a:pPr>
            <a:r>
              <a:rPr sz="4650" b="1">
                <a:solidFill>
                  <a:srgbClr val="000090"/>
                </a:solidFill>
              </a:rPr>
              <a:t>Slepton decays to DM </a:t>
            </a:r>
            <a:r>
              <a:rPr sz="2418" b="1">
                <a:solidFill>
                  <a:srgbClr val="000090"/>
                </a:solidFill>
              </a:rPr>
              <a:t>with small mass differences</a:t>
            </a:r>
          </a:p>
        </p:txBody>
      </p:sp>
      <p:sp>
        <p:nvSpPr>
          <p:cNvPr id="2120" name="Shape 2120"/>
          <p:cNvSpPr/>
          <p:nvPr/>
        </p:nvSpPr>
        <p:spPr>
          <a:xfrm>
            <a:off x="4319495" y="4891656"/>
            <a:ext cx="1426652" cy="11115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2200">
                <a:solidFill>
                  <a:srgbClr val="E3E709"/>
                </a:solidFill>
                <a:latin typeface="Arial"/>
                <a:ea typeface="Arial"/>
                <a:cs typeface="Arial"/>
                <a:sym typeface="Arial"/>
              </a:rPr>
              <a:t>Signal</a:t>
            </a:r>
          </a:p>
          <a:p>
            <a:pPr lvl="0" algn="l" defTabSz="457200">
              <a:defRPr sz="1800"/>
            </a:pPr>
            <a:r>
              <a:rPr sz="2200">
                <a:solidFill>
                  <a:srgbClr val="FF0000"/>
                </a:solidFill>
                <a:latin typeface="Arial"/>
                <a:ea typeface="Arial"/>
                <a:cs typeface="Arial"/>
                <a:sym typeface="Arial"/>
              </a:rPr>
              <a:t>SM bkg</a:t>
            </a:r>
          </a:p>
          <a:p>
            <a:pPr lvl="0" algn="l" defTabSz="457200">
              <a:defRPr sz="1800"/>
            </a:pPr>
            <a:r>
              <a:rPr sz="2200">
                <a:solidFill>
                  <a:srgbClr val="008000"/>
                </a:solidFill>
                <a:latin typeface="Arial"/>
                <a:ea typeface="Arial"/>
                <a:cs typeface="Arial"/>
                <a:sym typeface="Arial"/>
              </a:rPr>
              <a:t>SUSY bkg</a:t>
            </a:r>
          </a:p>
        </p:txBody>
      </p:sp>
      <p:sp>
        <p:nvSpPr>
          <p:cNvPr id="2121" name="Shape 2121"/>
          <p:cNvSpPr/>
          <p:nvPr/>
        </p:nvSpPr>
        <p:spPr>
          <a:xfrm>
            <a:off x="1827457" y="8702716"/>
            <a:ext cx="9173563" cy="80282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sz="2400">
                <a:latin typeface="Arial"/>
                <a:ea typeface="Arial"/>
                <a:cs typeface="Arial"/>
                <a:sym typeface="Arial"/>
              </a:rPr>
              <a:t>√s=500 GeV, Lumi=500 fb-1, </a:t>
            </a:r>
            <a:r>
              <a:rPr sz="2400">
                <a:solidFill>
                  <a:srgbClr val="FF0000"/>
                </a:solidFill>
                <a:latin typeface="Arial"/>
                <a:ea typeface="Arial"/>
                <a:cs typeface="Arial"/>
                <a:sym typeface="Arial"/>
              </a:rPr>
              <a:t>P(e-,e+)=(+0.8,-0.3)</a:t>
            </a:r>
          </a:p>
          <a:p>
            <a:pPr lvl="0" defTabSz="457200">
              <a:defRPr sz="1800"/>
            </a:pPr>
            <a:r>
              <a:rPr sz="2400">
                <a:latin typeface="Arial"/>
                <a:ea typeface="Arial"/>
                <a:cs typeface="Arial"/>
                <a:sym typeface="Arial"/>
              </a:rPr>
              <a:t>Stau1 mass ~0.1%, Stau2 mass ~3% </a:t>
            </a:r>
            <a:r>
              <a:rPr sz="2400">
                <a:latin typeface="Wingdings"/>
                <a:ea typeface="Wingdings"/>
                <a:cs typeface="Wingdings"/>
                <a:sym typeface="Wingdings"/>
              </a:rPr>
              <a:t> </a:t>
            </a:r>
            <a:r>
              <a:rPr sz="2400">
                <a:latin typeface="Arial"/>
                <a:ea typeface="Arial"/>
                <a:cs typeface="Arial"/>
                <a:sym typeface="Arial"/>
              </a:rPr>
              <a:t>LSP mass ~1.7%</a:t>
            </a:r>
          </a:p>
        </p:txBody>
      </p:sp>
      <p:pic>
        <p:nvPicPr>
          <p:cNvPr id="2122" name="image77.png" descr="latexit-drag.pdf"/>
          <p:cNvPicPr/>
          <p:nvPr/>
        </p:nvPicPr>
        <p:blipFill>
          <a:blip r:embed="rId3">
            <a:extLst/>
          </a:blip>
          <a:stretch>
            <a:fillRect/>
          </a:stretch>
        </p:blipFill>
        <p:spPr>
          <a:xfrm>
            <a:off x="3618257" y="2537417"/>
            <a:ext cx="3797880" cy="895215"/>
          </a:xfrm>
          <a:prstGeom prst="rect">
            <a:avLst/>
          </a:prstGeom>
          <a:ln w="12700">
            <a:miter lim="400000"/>
          </a:ln>
        </p:spPr>
      </p:pic>
      <p:sp>
        <p:nvSpPr>
          <p:cNvPr id="2123" name="Shape 2123"/>
          <p:cNvSpPr>
            <a:spLocks noGrp="1"/>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fld id="{86CB4B4D-7CA3-9044-876B-883B54F8677D}" type="slidenum">
              <a:t>97</a:t>
            </a:fld>
            <a:endParaRPr/>
          </a:p>
        </p:txBody>
      </p:sp>
    </p:spTree>
  </p:cSld>
  <p:clrMapOvr>
    <a:masterClrMapping/>
  </p:clrMapOvr>
  <p:transition xmlns:p14="http://schemas.microsoft.com/office/powerpoint/2010/main" spd="med"/>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25" name="Shape 2125"/>
          <p:cNvSpPr>
            <a:spLocks noGrp="1"/>
          </p:cNvSpPr>
          <p:nvPr>
            <p:ph type="title"/>
          </p:nvPr>
        </p:nvSpPr>
        <p:spPr>
          <a:xfrm>
            <a:off x="-1" y="1"/>
            <a:ext cx="13004801" cy="800907"/>
          </a:xfrm>
          <a:prstGeom prst="rect">
            <a:avLst/>
          </a:prstGeom>
        </p:spPr>
        <p:txBody>
          <a:bodyPr>
            <a:normAutofit fontScale="90000"/>
          </a:bodyPr>
          <a:lstStyle>
            <a:lvl1pPr defTabSz="425195">
              <a:defRPr sz="4650"/>
            </a:lvl1pPr>
          </a:lstStyle>
          <a:p>
            <a:pPr lvl="0">
              <a:defRPr sz="1800" b="0">
                <a:solidFill>
                  <a:srgbClr val="000000"/>
                </a:solidFill>
              </a:defRPr>
            </a:pPr>
            <a:r>
              <a:rPr sz="4650" b="1">
                <a:solidFill>
                  <a:srgbClr val="000090"/>
                </a:solidFill>
              </a:rPr>
              <a:t>SUSY Precision Measurements</a:t>
            </a:r>
          </a:p>
        </p:txBody>
      </p:sp>
      <p:pic>
        <p:nvPicPr>
          <p:cNvPr id="2126" name="image94.png"/>
          <p:cNvPicPr/>
          <p:nvPr/>
        </p:nvPicPr>
        <p:blipFill>
          <a:blip r:embed="rId2">
            <a:extLst/>
          </a:blip>
          <a:srcRect r="50032"/>
          <a:stretch>
            <a:fillRect/>
          </a:stretch>
        </p:blipFill>
        <p:spPr>
          <a:xfrm>
            <a:off x="577672" y="2860158"/>
            <a:ext cx="5113716" cy="4605312"/>
          </a:xfrm>
          <a:prstGeom prst="rect">
            <a:avLst/>
          </a:prstGeom>
          <a:ln w="12700">
            <a:miter lim="400000"/>
          </a:ln>
        </p:spPr>
      </p:pic>
      <p:sp>
        <p:nvSpPr>
          <p:cNvPr id="2127" name="Shape 2127"/>
          <p:cNvSpPr/>
          <p:nvPr/>
        </p:nvSpPr>
        <p:spPr>
          <a:xfrm>
            <a:off x="1124441" y="8562372"/>
            <a:ext cx="4138536" cy="99804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sz="2000">
                <a:latin typeface="Arial"/>
                <a:ea typeface="Arial"/>
                <a:cs typeface="Arial"/>
                <a:sym typeface="Arial"/>
              </a:rPr>
              <a:t>Large mass differences between</a:t>
            </a:r>
          </a:p>
          <a:p>
            <a:pPr lvl="0" algn="l" defTabSz="457200">
              <a:defRPr sz="1800"/>
            </a:pPr>
            <a:r>
              <a:rPr sz="2000">
                <a:latin typeface="Arial"/>
                <a:ea typeface="Arial"/>
                <a:cs typeface="Arial"/>
                <a:sym typeface="Arial"/>
              </a:rPr>
              <a:t>chargino/neutralino; decays to jets.</a:t>
            </a:r>
          </a:p>
          <a:p>
            <a:pPr lvl="0" algn="l" defTabSz="457200">
              <a:defRPr sz="1800"/>
            </a:pPr>
            <a:r>
              <a:rPr sz="2000" b="1">
                <a:latin typeface="Arial"/>
                <a:ea typeface="Arial"/>
                <a:cs typeface="Arial"/>
                <a:sym typeface="Arial"/>
              </a:rPr>
              <a:t>O(1)% mass precision</a:t>
            </a:r>
          </a:p>
        </p:txBody>
      </p:sp>
      <p:sp>
        <p:nvSpPr>
          <p:cNvPr id="2128" name="Shape 2128"/>
          <p:cNvSpPr/>
          <p:nvPr/>
        </p:nvSpPr>
        <p:spPr>
          <a:xfrm>
            <a:off x="4028430" y="5459387"/>
            <a:ext cx="1" cy="1204062"/>
          </a:xfrm>
          <a:prstGeom prst="line">
            <a:avLst/>
          </a:prstGeom>
          <a:ln w="50800">
            <a:solidFill>
              <a:srgbClr val="000090"/>
            </a:solidFill>
            <a:tailEnd type="triangle"/>
          </a:ln>
        </p:spPr>
        <p:txBody>
          <a:bodyPr lIns="65023" tIns="65023" rIns="65023" bIns="65023"/>
          <a:lstStyle/>
          <a:p>
            <a:pPr lvl="0" algn="l" defTabSz="457200">
              <a:defRPr sz="1600">
                <a:latin typeface="Helvetica"/>
                <a:ea typeface="Helvetica"/>
                <a:cs typeface="Helvetica"/>
                <a:sym typeface="Helvetica"/>
              </a:defRPr>
            </a:pPr>
            <a:endParaRPr/>
          </a:p>
        </p:txBody>
      </p:sp>
      <p:sp>
        <p:nvSpPr>
          <p:cNvPr id="2129" name="Shape 2129"/>
          <p:cNvSpPr/>
          <p:nvPr/>
        </p:nvSpPr>
        <p:spPr>
          <a:xfrm flipH="1">
            <a:off x="1763526" y="5430021"/>
            <a:ext cx="1" cy="1204062"/>
          </a:xfrm>
          <a:prstGeom prst="line">
            <a:avLst/>
          </a:prstGeom>
          <a:ln w="50800">
            <a:solidFill>
              <a:srgbClr val="000090"/>
            </a:solidFill>
            <a:tailEnd type="triangle"/>
          </a:ln>
        </p:spPr>
        <p:txBody>
          <a:bodyPr lIns="65023" tIns="65023" rIns="65023" bIns="65023"/>
          <a:lstStyle/>
          <a:p>
            <a:pPr lvl="0" algn="l" defTabSz="457200">
              <a:defRPr sz="1600">
                <a:latin typeface="Helvetica"/>
                <a:ea typeface="Helvetica"/>
                <a:cs typeface="Helvetica"/>
                <a:sym typeface="Helvetica"/>
              </a:defRPr>
            </a:pPr>
            <a:endParaRPr/>
          </a:p>
        </p:txBody>
      </p:sp>
      <p:grpSp>
        <p:nvGrpSpPr>
          <p:cNvPr id="2132" name="Group 2132"/>
          <p:cNvGrpSpPr/>
          <p:nvPr/>
        </p:nvGrpSpPr>
        <p:grpSpPr>
          <a:xfrm>
            <a:off x="6343365" y="2781141"/>
            <a:ext cx="6350468" cy="4663660"/>
            <a:chOff x="0" y="0"/>
            <a:chExt cx="6350466" cy="4663659"/>
          </a:xfrm>
        </p:grpSpPr>
        <p:pic>
          <p:nvPicPr>
            <p:cNvPr id="2130" name="image62.png"/>
            <p:cNvPicPr/>
            <p:nvPr/>
          </p:nvPicPr>
          <p:blipFill>
            <a:blip r:embed="rId3">
              <a:extLst/>
            </a:blip>
            <a:srcRect l="51921"/>
            <a:stretch>
              <a:fillRect/>
            </a:stretch>
          </p:blipFill>
          <p:spPr>
            <a:xfrm>
              <a:off x="0" y="0"/>
              <a:ext cx="6350467" cy="4663660"/>
            </a:xfrm>
            <a:prstGeom prst="rect">
              <a:avLst/>
            </a:prstGeom>
            <a:ln w="12700" cap="flat">
              <a:noFill/>
              <a:miter lim="400000"/>
            </a:ln>
            <a:effectLst/>
          </p:spPr>
        </p:pic>
        <p:sp>
          <p:nvSpPr>
            <p:cNvPr id="2131" name="Shape 2131"/>
            <p:cNvSpPr/>
            <p:nvPr/>
          </p:nvSpPr>
          <p:spPr>
            <a:xfrm>
              <a:off x="3425172" y="2186174"/>
              <a:ext cx="1" cy="1269204"/>
            </a:xfrm>
            <a:prstGeom prst="line">
              <a:avLst/>
            </a:prstGeom>
            <a:noFill/>
            <a:ln w="50800" cap="flat">
              <a:solidFill>
                <a:srgbClr val="000090"/>
              </a:solidFill>
              <a:prstDash val="solid"/>
              <a:bevel/>
              <a:tailEnd type="triangle" w="med" len="me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grpSp>
      <p:sp>
        <p:nvSpPr>
          <p:cNvPr id="2133" name="Shape 2133"/>
          <p:cNvSpPr/>
          <p:nvPr/>
        </p:nvSpPr>
        <p:spPr>
          <a:xfrm>
            <a:off x="7440927" y="8573880"/>
            <a:ext cx="5048624" cy="99803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457200">
              <a:defRPr sz="1800"/>
            </a:pPr>
            <a:r>
              <a:rPr sz="2000">
                <a:latin typeface="Arial"/>
                <a:ea typeface="Arial"/>
                <a:cs typeface="Arial"/>
                <a:sym typeface="Arial"/>
              </a:rPr>
              <a:t>Small mass differences between chargino/neutralino; ISR photon tag.</a:t>
            </a:r>
          </a:p>
          <a:p>
            <a:pPr lvl="0" algn="l" defTabSz="457200">
              <a:defRPr sz="1800"/>
            </a:pPr>
            <a:r>
              <a:rPr sz="2000" b="1">
                <a:latin typeface="Arial"/>
                <a:ea typeface="Arial"/>
                <a:cs typeface="Arial"/>
                <a:sym typeface="Arial"/>
              </a:rPr>
              <a:t>O(1)% mass precision</a:t>
            </a:r>
          </a:p>
        </p:txBody>
      </p:sp>
      <p:grpSp>
        <p:nvGrpSpPr>
          <p:cNvPr id="2151" name="Group 2151"/>
          <p:cNvGrpSpPr/>
          <p:nvPr/>
        </p:nvGrpSpPr>
        <p:grpSpPr>
          <a:xfrm>
            <a:off x="7281116" y="883423"/>
            <a:ext cx="3602446" cy="2065604"/>
            <a:chOff x="0" y="0"/>
            <a:chExt cx="3602444" cy="2065602"/>
          </a:xfrm>
        </p:grpSpPr>
        <p:grpSp>
          <p:nvGrpSpPr>
            <p:cNvPr id="2149" name="Group 2149"/>
            <p:cNvGrpSpPr/>
            <p:nvPr/>
          </p:nvGrpSpPr>
          <p:grpSpPr>
            <a:xfrm>
              <a:off x="0" y="-1"/>
              <a:ext cx="3602445" cy="2065604"/>
              <a:chOff x="0" y="0"/>
              <a:chExt cx="3602444" cy="2065602"/>
            </a:xfrm>
          </p:grpSpPr>
          <p:pic>
            <p:nvPicPr>
              <p:cNvPr id="2134" name="image64.pdf" descr="latex-image-1.pdf"/>
              <p:cNvPicPr/>
              <p:nvPr/>
            </p:nvPicPr>
            <p:blipFill>
              <a:blip r:embed="rId4">
                <a:extLst/>
              </a:blip>
              <a:stretch>
                <a:fillRect/>
              </a:stretch>
            </p:blipFill>
            <p:spPr>
              <a:xfrm>
                <a:off x="264080" y="354450"/>
                <a:ext cx="2014259" cy="1367707"/>
              </a:xfrm>
              <a:prstGeom prst="rect">
                <a:avLst/>
              </a:prstGeom>
              <a:ln w="12700" cap="flat">
                <a:noFill/>
                <a:miter lim="400000"/>
              </a:ln>
              <a:effectLst/>
            </p:spPr>
          </p:pic>
          <p:pic>
            <p:nvPicPr>
              <p:cNvPr id="2135" name="image65.pdf" descr="latex-image-1.pdf"/>
              <p:cNvPicPr/>
              <p:nvPr/>
            </p:nvPicPr>
            <p:blipFill>
              <a:blip r:embed="rId5">
                <a:extLst/>
              </a:blip>
              <a:stretch>
                <a:fillRect/>
              </a:stretch>
            </p:blipFill>
            <p:spPr>
              <a:xfrm>
                <a:off x="0" y="262347"/>
                <a:ext cx="304340" cy="184207"/>
              </a:xfrm>
              <a:prstGeom prst="rect">
                <a:avLst/>
              </a:prstGeom>
              <a:ln w="12700" cap="flat">
                <a:noFill/>
                <a:miter lim="400000"/>
              </a:ln>
              <a:effectLst/>
            </p:spPr>
          </p:pic>
          <p:pic>
            <p:nvPicPr>
              <p:cNvPr id="2136" name="image66.pdf" descr="latex-image-1.pdf"/>
              <p:cNvPicPr/>
              <p:nvPr/>
            </p:nvPicPr>
            <p:blipFill>
              <a:blip r:embed="rId6">
                <a:extLst/>
              </a:blip>
              <a:stretch>
                <a:fillRect/>
              </a:stretch>
            </p:blipFill>
            <p:spPr>
              <a:xfrm>
                <a:off x="0" y="1465870"/>
                <a:ext cx="312350" cy="256287"/>
              </a:xfrm>
              <a:prstGeom prst="rect">
                <a:avLst/>
              </a:prstGeom>
              <a:ln w="12700" cap="flat">
                <a:noFill/>
                <a:miter lim="400000"/>
              </a:ln>
              <a:effectLst/>
            </p:spPr>
          </p:pic>
          <p:pic>
            <p:nvPicPr>
              <p:cNvPr id="2137" name="image67.pdf" descr="latex-image-1.pdf"/>
              <p:cNvPicPr/>
              <p:nvPr/>
            </p:nvPicPr>
            <p:blipFill>
              <a:blip r:embed="rId7">
                <a:extLst/>
              </a:blip>
              <a:stretch>
                <a:fillRect/>
              </a:stretch>
            </p:blipFill>
            <p:spPr>
              <a:xfrm>
                <a:off x="2237482" y="101872"/>
                <a:ext cx="781735" cy="586302"/>
              </a:xfrm>
              <a:prstGeom prst="rect">
                <a:avLst/>
              </a:prstGeom>
              <a:ln w="12700" cap="flat">
                <a:noFill/>
                <a:miter lim="400000"/>
              </a:ln>
              <a:effectLst/>
            </p:spPr>
          </p:pic>
          <p:pic>
            <p:nvPicPr>
              <p:cNvPr id="2138" name="image68.pdf" descr="latex-image-1.pdf"/>
              <p:cNvPicPr/>
              <p:nvPr/>
            </p:nvPicPr>
            <p:blipFill>
              <a:blip r:embed="rId8">
                <a:extLst/>
              </a:blip>
              <a:stretch>
                <a:fillRect/>
              </a:stretch>
            </p:blipFill>
            <p:spPr>
              <a:xfrm>
                <a:off x="2236720" y="1438632"/>
                <a:ext cx="782497" cy="586873"/>
              </a:xfrm>
              <a:prstGeom prst="rect">
                <a:avLst/>
              </a:prstGeom>
              <a:ln w="12700" cap="flat">
                <a:noFill/>
                <a:miter lim="400000"/>
              </a:ln>
              <a:effectLst/>
            </p:spPr>
          </p:pic>
          <p:pic>
            <p:nvPicPr>
              <p:cNvPr id="2139" name="image95.pdf" descr="latex-image-1.pdf"/>
              <p:cNvPicPr/>
              <p:nvPr/>
            </p:nvPicPr>
            <p:blipFill>
              <a:blip r:embed="rId9">
                <a:extLst/>
              </a:blip>
              <a:stretch>
                <a:fillRect/>
              </a:stretch>
            </p:blipFill>
            <p:spPr>
              <a:xfrm>
                <a:off x="2360049" y="660936"/>
                <a:ext cx="506178" cy="182642"/>
              </a:xfrm>
              <a:prstGeom prst="rect">
                <a:avLst/>
              </a:prstGeom>
              <a:ln w="12700" cap="flat">
                <a:noFill/>
                <a:miter lim="400000"/>
              </a:ln>
              <a:effectLst/>
            </p:spPr>
          </p:pic>
          <p:pic>
            <p:nvPicPr>
              <p:cNvPr id="2140" name="image96.pdf" descr="latex-image-1.pdf"/>
              <p:cNvPicPr/>
              <p:nvPr/>
            </p:nvPicPr>
            <p:blipFill>
              <a:blip r:embed="rId10">
                <a:extLst/>
              </a:blip>
              <a:stretch>
                <a:fillRect/>
              </a:stretch>
            </p:blipFill>
            <p:spPr>
              <a:xfrm>
                <a:off x="2348315" y="1307549"/>
                <a:ext cx="511396" cy="182642"/>
              </a:xfrm>
              <a:prstGeom prst="rect">
                <a:avLst/>
              </a:prstGeom>
              <a:ln w="12700" cap="flat">
                <a:noFill/>
                <a:miter lim="400000"/>
              </a:ln>
              <a:effectLst/>
            </p:spPr>
          </p:pic>
          <p:pic>
            <p:nvPicPr>
              <p:cNvPr id="2141" name="image69.pdf" descr="latex-image-1.pdf"/>
              <p:cNvPicPr/>
              <p:nvPr/>
            </p:nvPicPr>
            <p:blipFill>
              <a:blip r:embed="rId11">
                <a:extLst/>
              </a:blip>
              <a:stretch>
                <a:fillRect/>
              </a:stretch>
            </p:blipFill>
            <p:spPr>
              <a:xfrm>
                <a:off x="1696960" y="316822"/>
                <a:ext cx="334447" cy="298095"/>
              </a:xfrm>
              <a:prstGeom prst="rect">
                <a:avLst/>
              </a:prstGeom>
              <a:ln w="12700" cap="flat">
                <a:noFill/>
                <a:miter lim="400000"/>
              </a:ln>
              <a:effectLst/>
            </p:spPr>
          </p:pic>
          <p:pic>
            <p:nvPicPr>
              <p:cNvPr id="2142" name="image70.pdf" descr="latex-image-1.pdf"/>
              <p:cNvPicPr/>
              <p:nvPr/>
            </p:nvPicPr>
            <p:blipFill>
              <a:blip r:embed="rId12">
                <a:extLst/>
              </a:blip>
              <a:stretch>
                <a:fillRect/>
              </a:stretch>
            </p:blipFill>
            <p:spPr>
              <a:xfrm>
                <a:off x="1669723" y="1431585"/>
                <a:ext cx="384580" cy="290572"/>
              </a:xfrm>
              <a:prstGeom prst="rect">
                <a:avLst/>
              </a:prstGeom>
              <a:ln w="12700" cap="flat">
                <a:noFill/>
                <a:miter lim="400000"/>
              </a:ln>
              <a:effectLst/>
            </p:spPr>
          </p:pic>
          <p:pic>
            <p:nvPicPr>
              <p:cNvPr id="2143" name="image71.pdf" descr="latex-image-1.pdf"/>
              <p:cNvPicPr/>
              <p:nvPr/>
            </p:nvPicPr>
            <p:blipFill>
              <a:blip r:embed="rId13">
                <a:extLst/>
              </a:blip>
              <a:stretch>
                <a:fillRect/>
              </a:stretch>
            </p:blipFill>
            <p:spPr>
              <a:xfrm>
                <a:off x="3019216" y="-1"/>
                <a:ext cx="276801" cy="298095"/>
              </a:xfrm>
              <a:prstGeom prst="rect">
                <a:avLst/>
              </a:prstGeom>
              <a:ln w="12700" cap="flat">
                <a:noFill/>
                <a:miter lim="400000"/>
              </a:ln>
              <a:effectLst/>
            </p:spPr>
          </p:pic>
          <p:pic>
            <p:nvPicPr>
              <p:cNvPr id="2144" name="image71.pdf" descr="latex-image-1.pdf"/>
              <p:cNvPicPr/>
              <p:nvPr/>
            </p:nvPicPr>
            <p:blipFill>
              <a:blip r:embed="rId13">
                <a:extLst/>
              </a:blip>
              <a:stretch>
                <a:fillRect/>
              </a:stretch>
            </p:blipFill>
            <p:spPr>
              <a:xfrm>
                <a:off x="3036072" y="1767509"/>
                <a:ext cx="276802" cy="298094"/>
              </a:xfrm>
              <a:prstGeom prst="rect">
                <a:avLst/>
              </a:prstGeom>
              <a:ln w="12700" cap="flat">
                <a:noFill/>
                <a:miter lim="400000"/>
              </a:ln>
              <a:effectLst/>
            </p:spPr>
          </p:pic>
          <p:sp>
            <p:nvSpPr>
              <p:cNvPr id="2145" name="Shape 2145"/>
              <p:cNvSpPr/>
              <p:nvPr/>
            </p:nvSpPr>
            <p:spPr>
              <a:xfrm flipV="1">
                <a:off x="2989587" y="446554"/>
                <a:ext cx="612858" cy="214383"/>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2146" name="Shape 2146"/>
              <p:cNvSpPr/>
              <p:nvPr/>
            </p:nvSpPr>
            <p:spPr>
              <a:xfrm>
                <a:off x="2989587" y="647370"/>
                <a:ext cx="612858" cy="214382"/>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2147" name="Shape 2147"/>
              <p:cNvSpPr/>
              <p:nvPr/>
            </p:nvSpPr>
            <p:spPr>
              <a:xfrm flipV="1">
                <a:off x="2989587" y="1230769"/>
                <a:ext cx="612858" cy="214382"/>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2148" name="Shape 2148"/>
              <p:cNvSpPr/>
              <p:nvPr/>
            </p:nvSpPr>
            <p:spPr>
              <a:xfrm>
                <a:off x="2989587" y="1431585"/>
                <a:ext cx="612858" cy="214382"/>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grpSp>
        <p:sp>
          <p:nvSpPr>
            <p:cNvPr id="2150" name="Shape 2150"/>
            <p:cNvSpPr/>
            <p:nvPr/>
          </p:nvSpPr>
          <p:spPr>
            <a:xfrm>
              <a:off x="470587" y="1490191"/>
              <a:ext cx="1184747" cy="457007"/>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grpSp>
      <p:sp>
        <p:nvSpPr>
          <p:cNvPr id="2152" name="Shape 2152"/>
          <p:cNvSpPr/>
          <p:nvPr/>
        </p:nvSpPr>
        <p:spPr>
          <a:xfrm>
            <a:off x="1763526" y="7793470"/>
            <a:ext cx="9813902" cy="561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3400">
                <a:solidFill>
                  <a:srgbClr val="000090"/>
                </a:solidFill>
                <a:latin typeface="ヒラギノ角ゴ Pro W3"/>
                <a:ea typeface="ヒラギノ角ゴ Pro W3"/>
                <a:cs typeface="ヒラギノ角ゴ Pro W3"/>
                <a:sym typeface="ヒラギノ角ゴ Pro W3"/>
              </a:defRPr>
            </a:lvl1pPr>
          </a:lstStyle>
          <a:p>
            <a:pPr lvl="0">
              <a:defRPr sz="1800">
                <a:solidFill>
                  <a:srgbClr val="000000"/>
                </a:solidFill>
              </a:defRPr>
            </a:pPr>
            <a:r>
              <a:rPr sz="3400">
                <a:solidFill>
                  <a:srgbClr val="000090"/>
                </a:solidFill>
              </a:rPr>
              <a:t>Mass determination via kinematic edges</a:t>
            </a:r>
          </a:p>
        </p:txBody>
      </p:sp>
      <p:sp>
        <p:nvSpPr>
          <p:cNvPr id="2153" name="Shape 2153"/>
          <p:cNvSpPr/>
          <p:nvPr/>
        </p:nvSpPr>
        <p:spPr>
          <a:xfrm>
            <a:off x="8228982" y="2073597"/>
            <a:ext cx="523935" cy="42305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b="1">
                <a:solidFill>
                  <a:srgbClr val="FF0000"/>
                </a:solidFill>
                <a:latin typeface="Arial"/>
                <a:ea typeface="Arial"/>
                <a:cs typeface="Arial"/>
                <a:sym typeface="Arial"/>
              </a:rPr>
              <a:t>γ</a:t>
            </a:r>
            <a:r>
              <a:rPr b="1" baseline="-20777">
                <a:solidFill>
                  <a:srgbClr val="FF0000"/>
                </a:solidFill>
                <a:latin typeface="Arial"/>
                <a:ea typeface="Arial"/>
                <a:cs typeface="Arial"/>
                <a:sym typeface="Arial"/>
              </a:rPr>
              <a:t>ISR</a:t>
            </a:r>
          </a:p>
        </p:txBody>
      </p:sp>
      <p:grpSp>
        <p:nvGrpSpPr>
          <p:cNvPr id="2169" name="Group 2169"/>
          <p:cNvGrpSpPr/>
          <p:nvPr/>
        </p:nvGrpSpPr>
        <p:grpSpPr>
          <a:xfrm>
            <a:off x="1193585" y="916855"/>
            <a:ext cx="3602446" cy="2065604"/>
            <a:chOff x="0" y="0"/>
            <a:chExt cx="3602444" cy="2065602"/>
          </a:xfrm>
        </p:grpSpPr>
        <p:pic>
          <p:nvPicPr>
            <p:cNvPr id="2154" name="image64.pdf" descr="latex-image-1.pdf"/>
            <p:cNvPicPr/>
            <p:nvPr/>
          </p:nvPicPr>
          <p:blipFill>
            <a:blip r:embed="rId4">
              <a:extLst/>
            </a:blip>
            <a:stretch>
              <a:fillRect/>
            </a:stretch>
          </p:blipFill>
          <p:spPr>
            <a:xfrm>
              <a:off x="264080" y="354450"/>
              <a:ext cx="2014259" cy="1367707"/>
            </a:xfrm>
            <a:prstGeom prst="rect">
              <a:avLst/>
            </a:prstGeom>
            <a:ln w="12700" cap="flat">
              <a:noFill/>
              <a:miter lim="400000"/>
            </a:ln>
            <a:effectLst/>
          </p:spPr>
        </p:pic>
        <p:pic>
          <p:nvPicPr>
            <p:cNvPr id="2155" name="image65.pdf" descr="latex-image-1.pdf"/>
            <p:cNvPicPr/>
            <p:nvPr/>
          </p:nvPicPr>
          <p:blipFill>
            <a:blip r:embed="rId5">
              <a:extLst/>
            </a:blip>
            <a:stretch>
              <a:fillRect/>
            </a:stretch>
          </p:blipFill>
          <p:spPr>
            <a:xfrm>
              <a:off x="0" y="262347"/>
              <a:ext cx="304340" cy="184207"/>
            </a:xfrm>
            <a:prstGeom prst="rect">
              <a:avLst/>
            </a:prstGeom>
            <a:ln w="12700" cap="flat">
              <a:noFill/>
              <a:miter lim="400000"/>
            </a:ln>
            <a:effectLst/>
          </p:spPr>
        </p:pic>
        <p:pic>
          <p:nvPicPr>
            <p:cNvPr id="2156" name="image66.pdf" descr="latex-image-1.pdf"/>
            <p:cNvPicPr/>
            <p:nvPr/>
          </p:nvPicPr>
          <p:blipFill>
            <a:blip r:embed="rId6">
              <a:extLst/>
            </a:blip>
            <a:stretch>
              <a:fillRect/>
            </a:stretch>
          </p:blipFill>
          <p:spPr>
            <a:xfrm>
              <a:off x="0" y="1465870"/>
              <a:ext cx="312350" cy="256287"/>
            </a:xfrm>
            <a:prstGeom prst="rect">
              <a:avLst/>
            </a:prstGeom>
            <a:ln w="12700" cap="flat">
              <a:noFill/>
              <a:miter lim="400000"/>
            </a:ln>
            <a:effectLst/>
          </p:spPr>
        </p:pic>
        <p:pic>
          <p:nvPicPr>
            <p:cNvPr id="2157" name="image67.pdf" descr="latex-image-1.pdf"/>
            <p:cNvPicPr/>
            <p:nvPr/>
          </p:nvPicPr>
          <p:blipFill>
            <a:blip r:embed="rId7">
              <a:extLst/>
            </a:blip>
            <a:stretch>
              <a:fillRect/>
            </a:stretch>
          </p:blipFill>
          <p:spPr>
            <a:xfrm>
              <a:off x="2237482" y="101872"/>
              <a:ext cx="781735" cy="586302"/>
            </a:xfrm>
            <a:prstGeom prst="rect">
              <a:avLst/>
            </a:prstGeom>
            <a:ln w="12700" cap="flat">
              <a:noFill/>
              <a:miter lim="400000"/>
            </a:ln>
            <a:effectLst/>
          </p:spPr>
        </p:pic>
        <p:pic>
          <p:nvPicPr>
            <p:cNvPr id="2158" name="image68.pdf" descr="latex-image-1.pdf"/>
            <p:cNvPicPr/>
            <p:nvPr/>
          </p:nvPicPr>
          <p:blipFill>
            <a:blip r:embed="rId8">
              <a:extLst/>
            </a:blip>
            <a:stretch>
              <a:fillRect/>
            </a:stretch>
          </p:blipFill>
          <p:spPr>
            <a:xfrm>
              <a:off x="2236720" y="1438632"/>
              <a:ext cx="782497" cy="586873"/>
            </a:xfrm>
            <a:prstGeom prst="rect">
              <a:avLst/>
            </a:prstGeom>
            <a:ln w="12700" cap="flat">
              <a:noFill/>
              <a:miter lim="400000"/>
            </a:ln>
            <a:effectLst/>
          </p:spPr>
        </p:pic>
        <p:pic>
          <p:nvPicPr>
            <p:cNvPr id="2159" name="image95.pdf" descr="latex-image-1.pdf"/>
            <p:cNvPicPr/>
            <p:nvPr/>
          </p:nvPicPr>
          <p:blipFill>
            <a:blip r:embed="rId9">
              <a:extLst/>
            </a:blip>
            <a:stretch>
              <a:fillRect/>
            </a:stretch>
          </p:blipFill>
          <p:spPr>
            <a:xfrm>
              <a:off x="2360049" y="660936"/>
              <a:ext cx="506178" cy="182642"/>
            </a:xfrm>
            <a:prstGeom prst="rect">
              <a:avLst/>
            </a:prstGeom>
            <a:ln w="12700" cap="flat">
              <a:noFill/>
              <a:miter lim="400000"/>
            </a:ln>
            <a:effectLst/>
          </p:spPr>
        </p:pic>
        <p:pic>
          <p:nvPicPr>
            <p:cNvPr id="2160" name="image96.pdf" descr="latex-image-1.pdf"/>
            <p:cNvPicPr/>
            <p:nvPr/>
          </p:nvPicPr>
          <p:blipFill>
            <a:blip r:embed="rId10">
              <a:extLst/>
            </a:blip>
            <a:stretch>
              <a:fillRect/>
            </a:stretch>
          </p:blipFill>
          <p:spPr>
            <a:xfrm>
              <a:off x="2348315" y="1307549"/>
              <a:ext cx="511396" cy="182642"/>
            </a:xfrm>
            <a:prstGeom prst="rect">
              <a:avLst/>
            </a:prstGeom>
            <a:ln w="12700" cap="flat">
              <a:noFill/>
              <a:miter lim="400000"/>
            </a:ln>
            <a:effectLst/>
          </p:spPr>
        </p:pic>
        <p:pic>
          <p:nvPicPr>
            <p:cNvPr id="2161" name="image69.pdf" descr="latex-image-1.pdf"/>
            <p:cNvPicPr/>
            <p:nvPr/>
          </p:nvPicPr>
          <p:blipFill>
            <a:blip r:embed="rId11">
              <a:extLst/>
            </a:blip>
            <a:stretch>
              <a:fillRect/>
            </a:stretch>
          </p:blipFill>
          <p:spPr>
            <a:xfrm>
              <a:off x="1696960" y="316822"/>
              <a:ext cx="334447" cy="298095"/>
            </a:xfrm>
            <a:prstGeom prst="rect">
              <a:avLst/>
            </a:prstGeom>
            <a:ln w="12700" cap="flat">
              <a:noFill/>
              <a:miter lim="400000"/>
            </a:ln>
            <a:effectLst/>
          </p:spPr>
        </p:pic>
        <p:pic>
          <p:nvPicPr>
            <p:cNvPr id="2162" name="image70.pdf" descr="latex-image-1.pdf"/>
            <p:cNvPicPr/>
            <p:nvPr/>
          </p:nvPicPr>
          <p:blipFill>
            <a:blip r:embed="rId12">
              <a:extLst/>
            </a:blip>
            <a:stretch>
              <a:fillRect/>
            </a:stretch>
          </p:blipFill>
          <p:spPr>
            <a:xfrm>
              <a:off x="1669723" y="1431585"/>
              <a:ext cx="384580" cy="290572"/>
            </a:xfrm>
            <a:prstGeom prst="rect">
              <a:avLst/>
            </a:prstGeom>
            <a:ln w="12700" cap="flat">
              <a:noFill/>
              <a:miter lim="400000"/>
            </a:ln>
            <a:effectLst/>
          </p:spPr>
        </p:pic>
        <p:pic>
          <p:nvPicPr>
            <p:cNvPr id="2163" name="image71.pdf" descr="latex-image-1.pdf"/>
            <p:cNvPicPr/>
            <p:nvPr/>
          </p:nvPicPr>
          <p:blipFill>
            <a:blip r:embed="rId13">
              <a:extLst/>
            </a:blip>
            <a:stretch>
              <a:fillRect/>
            </a:stretch>
          </p:blipFill>
          <p:spPr>
            <a:xfrm>
              <a:off x="3019216" y="-1"/>
              <a:ext cx="276801" cy="298095"/>
            </a:xfrm>
            <a:prstGeom prst="rect">
              <a:avLst/>
            </a:prstGeom>
            <a:ln w="12700" cap="flat">
              <a:noFill/>
              <a:miter lim="400000"/>
            </a:ln>
            <a:effectLst/>
          </p:spPr>
        </p:pic>
        <p:pic>
          <p:nvPicPr>
            <p:cNvPr id="2164" name="image71.pdf" descr="latex-image-1.pdf"/>
            <p:cNvPicPr/>
            <p:nvPr/>
          </p:nvPicPr>
          <p:blipFill>
            <a:blip r:embed="rId13">
              <a:extLst/>
            </a:blip>
            <a:stretch>
              <a:fillRect/>
            </a:stretch>
          </p:blipFill>
          <p:spPr>
            <a:xfrm>
              <a:off x="3036072" y="1767509"/>
              <a:ext cx="276802" cy="298094"/>
            </a:xfrm>
            <a:prstGeom prst="rect">
              <a:avLst/>
            </a:prstGeom>
            <a:ln w="12700" cap="flat">
              <a:noFill/>
              <a:miter lim="400000"/>
            </a:ln>
            <a:effectLst/>
          </p:spPr>
        </p:pic>
        <p:sp>
          <p:nvSpPr>
            <p:cNvPr id="2165" name="Shape 2165"/>
            <p:cNvSpPr/>
            <p:nvPr/>
          </p:nvSpPr>
          <p:spPr>
            <a:xfrm flipV="1">
              <a:off x="2989587" y="446554"/>
              <a:ext cx="612858" cy="214383"/>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2166" name="Shape 2166"/>
            <p:cNvSpPr/>
            <p:nvPr/>
          </p:nvSpPr>
          <p:spPr>
            <a:xfrm>
              <a:off x="2989587" y="647370"/>
              <a:ext cx="612858" cy="214382"/>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2167" name="Shape 2167"/>
            <p:cNvSpPr/>
            <p:nvPr/>
          </p:nvSpPr>
          <p:spPr>
            <a:xfrm flipV="1">
              <a:off x="2989587" y="1230769"/>
              <a:ext cx="612858" cy="214382"/>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sp>
          <p:nvSpPr>
            <p:cNvPr id="2168" name="Shape 2168"/>
            <p:cNvSpPr/>
            <p:nvPr/>
          </p:nvSpPr>
          <p:spPr>
            <a:xfrm>
              <a:off x="2989587" y="1431585"/>
              <a:ext cx="612858" cy="214382"/>
            </a:xfrm>
            <a:prstGeom prst="line">
              <a:avLst/>
            </a:prstGeom>
            <a:noFill/>
            <a:ln w="50800" cap="flat">
              <a:solidFill>
                <a:srgbClr val="FF0000"/>
              </a:solidFill>
              <a:prstDash val="solid"/>
              <a:bevel/>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endParaRPr/>
            </a:p>
          </p:txBody>
        </p:sp>
      </p:grpSp>
      <p:sp>
        <p:nvSpPr>
          <p:cNvPr id="2170" name="Shape 2170"/>
          <p:cNvSpPr/>
          <p:nvPr/>
        </p:nvSpPr>
        <p:spPr>
          <a:xfrm>
            <a:off x="4796030" y="1257850"/>
            <a:ext cx="536660" cy="3892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1800" b="1">
                <a:solidFill>
                  <a:srgbClr val="FF0000"/>
                </a:solidFill>
                <a:latin typeface="Arial"/>
                <a:ea typeface="Arial"/>
                <a:cs typeface="Arial"/>
                <a:sym typeface="Arial"/>
              </a:defRPr>
            </a:lvl1pPr>
          </a:lstStyle>
          <a:p>
            <a:pPr lvl="0">
              <a:defRPr b="0">
                <a:solidFill>
                  <a:srgbClr val="000000"/>
                </a:solidFill>
              </a:defRPr>
            </a:pPr>
            <a:r>
              <a:rPr b="1">
                <a:solidFill>
                  <a:srgbClr val="FF0000"/>
                </a:solidFill>
              </a:rPr>
              <a:t>jets</a:t>
            </a:r>
          </a:p>
        </p:txBody>
      </p:sp>
      <p:sp>
        <p:nvSpPr>
          <p:cNvPr id="2171" name="Shape 2171"/>
          <p:cNvSpPr/>
          <p:nvPr/>
        </p:nvSpPr>
        <p:spPr>
          <a:xfrm>
            <a:off x="4796030" y="2061209"/>
            <a:ext cx="536660" cy="3892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1800" b="1">
                <a:solidFill>
                  <a:srgbClr val="FF0000"/>
                </a:solidFill>
                <a:latin typeface="Arial"/>
                <a:ea typeface="Arial"/>
                <a:cs typeface="Arial"/>
                <a:sym typeface="Arial"/>
              </a:defRPr>
            </a:lvl1pPr>
          </a:lstStyle>
          <a:p>
            <a:pPr lvl="0">
              <a:defRPr b="0">
                <a:solidFill>
                  <a:srgbClr val="000000"/>
                </a:solidFill>
              </a:defRPr>
            </a:pPr>
            <a:r>
              <a:rPr b="1">
                <a:solidFill>
                  <a:srgbClr val="FF0000"/>
                </a:solidFill>
              </a:rPr>
              <a:t>jets</a:t>
            </a:r>
          </a:p>
        </p:txBody>
      </p:sp>
      <p:sp>
        <p:nvSpPr>
          <p:cNvPr id="2172" name="Shape 2172"/>
          <p:cNvSpPr/>
          <p:nvPr/>
        </p:nvSpPr>
        <p:spPr>
          <a:xfrm>
            <a:off x="10883562" y="1503586"/>
            <a:ext cx="1044200" cy="92267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457200">
              <a:defRPr sz="1800"/>
            </a:pPr>
            <a:r>
              <a:rPr b="1">
                <a:solidFill>
                  <a:srgbClr val="FF0000"/>
                </a:solidFill>
                <a:latin typeface="Arial"/>
                <a:ea typeface="Arial"/>
                <a:cs typeface="Arial"/>
                <a:sym typeface="Arial"/>
              </a:rPr>
              <a:t>soft</a:t>
            </a:r>
          </a:p>
          <a:p>
            <a:pPr lvl="0" algn="l" defTabSz="457200">
              <a:defRPr sz="1800"/>
            </a:pPr>
            <a:r>
              <a:rPr b="1">
                <a:solidFill>
                  <a:srgbClr val="FF0000"/>
                </a:solidFill>
                <a:latin typeface="Arial"/>
                <a:ea typeface="Arial"/>
                <a:cs typeface="Arial"/>
                <a:sym typeface="Arial"/>
              </a:rPr>
              <a:t>tracks,</a:t>
            </a:r>
          </a:p>
          <a:p>
            <a:pPr lvl="0" algn="l" defTabSz="457200">
              <a:defRPr sz="1800"/>
            </a:pPr>
            <a:r>
              <a:rPr b="1">
                <a:solidFill>
                  <a:srgbClr val="FF0000"/>
                </a:solidFill>
                <a:latin typeface="Arial"/>
                <a:ea typeface="Arial"/>
                <a:cs typeface="Arial"/>
                <a:sym typeface="Arial"/>
              </a:rPr>
              <a:t>photons</a:t>
            </a:r>
          </a:p>
        </p:txBody>
      </p:sp>
      <p:sp>
        <p:nvSpPr>
          <p:cNvPr id="2173" name="Shape 2173"/>
          <p:cNvSpPr/>
          <p:nvPr/>
        </p:nvSpPr>
        <p:spPr>
          <a:xfrm>
            <a:off x="6956909" y="7126929"/>
            <a:ext cx="5532642" cy="55215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defTabSz="457200">
              <a:defRPr sz="1800"/>
            </a:pPr>
            <a:r>
              <a:rPr sz="1600">
                <a:latin typeface="Arial"/>
                <a:ea typeface="Arial"/>
                <a:cs typeface="Arial"/>
                <a:sym typeface="Arial"/>
              </a:rPr>
              <a:t>Berggren, Bruemmer, List, Moortgat-Pick, Robens, Rolbiecki, Sert, EPJ C73 (2013) 2660 [arXiv:1307.3566]</a:t>
            </a:r>
          </a:p>
        </p:txBody>
      </p:sp>
      <p:sp>
        <p:nvSpPr>
          <p:cNvPr id="2174" name="Shape 2174"/>
          <p:cNvSpPr/>
          <p:nvPr/>
        </p:nvSpPr>
        <p:spPr>
          <a:xfrm>
            <a:off x="1763527" y="7377910"/>
            <a:ext cx="3524054" cy="32355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defRPr sz="1600">
                <a:latin typeface="Arial"/>
                <a:ea typeface="Arial"/>
                <a:cs typeface="Arial"/>
                <a:sym typeface="Arial"/>
              </a:defRPr>
            </a:lvl1pPr>
          </a:lstStyle>
          <a:p>
            <a:pPr lvl="0">
              <a:defRPr sz="1800"/>
            </a:pPr>
            <a:r>
              <a:rPr sz="1600"/>
              <a:t>Suehara, List, arXiv:0906.5508</a:t>
            </a:r>
          </a:p>
        </p:txBody>
      </p:sp>
      <p:sp>
        <p:nvSpPr>
          <p:cNvPr id="2175" name="Shape 2175"/>
          <p:cNvSpPr>
            <a:spLocks noGrp="1"/>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lnSpcReduction="10000"/>
          </a:bodyPr>
          <a:lstStyle/>
          <a:p>
            <a:pPr lvl="0"/>
            <a:fld id="{86CB4B4D-7CA3-9044-876B-883B54F8677D}" type="slidenum">
              <a:t>98</a:t>
            </a:fld>
            <a:endParaRPr/>
          </a:p>
        </p:txBody>
      </p:sp>
    </p:spTree>
  </p:cSld>
  <p:clrMapOvr>
    <a:masterClrMapping/>
  </p:clrMapOvr>
  <p:transition xmlns:p14="http://schemas.microsoft.com/office/powerpoint/2010/mai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7" name="pasted-image.tif"/>
          <p:cNvPicPr/>
          <p:nvPr/>
        </p:nvPicPr>
        <p:blipFill>
          <a:blip r:embed="rId2">
            <a:extLst/>
          </a:blip>
          <a:stretch>
            <a:fillRect/>
          </a:stretch>
        </p:blipFill>
        <p:spPr>
          <a:xfrm>
            <a:off x="1136415" y="886188"/>
            <a:ext cx="10731970" cy="7981224"/>
          </a:xfrm>
          <a:prstGeom prst="rect">
            <a:avLst/>
          </a:prstGeom>
          <a:ln w="12700">
            <a:miter lim="400000"/>
          </a:ln>
        </p:spPr>
      </p:pic>
      <p:sp>
        <p:nvSpPr>
          <p:cNvPr id="2178" name="Shape 2178"/>
          <p:cNvSpPr>
            <a:spLocks noGrp="1"/>
          </p:cNvSpPr>
          <p:nvPr>
            <p:ph type="title"/>
          </p:nvPr>
        </p:nvSpPr>
        <p:spPr>
          <a:xfrm>
            <a:off x="-1" y="1"/>
            <a:ext cx="13004801" cy="800907"/>
          </a:xfrm>
          <a:prstGeom prst="rect">
            <a:avLst/>
          </a:prstGeom>
        </p:spPr>
        <p:txBody>
          <a:bodyPr/>
          <a:lstStyle>
            <a:lvl1pPr defTabSz="425195">
              <a:defRPr sz="4650"/>
            </a:lvl1pPr>
          </a:lstStyle>
          <a:p>
            <a:pPr lvl="0">
              <a:defRPr sz="1800" b="0">
                <a:solidFill>
                  <a:srgbClr val="000000"/>
                </a:solidFill>
              </a:defRPr>
            </a:pPr>
            <a:r>
              <a:rPr sz="4650" b="1">
                <a:solidFill>
                  <a:srgbClr val="000090"/>
                </a:solidFill>
              </a:rPr>
              <a:t>pMSSM Scan</a:t>
            </a:r>
          </a:p>
        </p:txBody>
      </p:sp>
      <p:sp>
        <p:nvSpPr>
          <p:cNvPr id="2179" name="Shape 2179"/>
          <p:cNvSpPr>
            <a:spLocks noGrp="1"/>
          </p:cNvSpPr>
          <p:nvPr>
            <p:ph type="sldNum" sz="quarter" idx="2"/>
          </p:nvPr>
        </p:nvSpPr>
        <p:spPr>
          <a:xfrm>
            <a:off x="11399587" y="8160182"/>
            <a:ext cx="1605213" cy="389270"/>
          </a:xfrm>
          <a:prstGeom prst="rect">
            <a:avLst/>
          </a:prstGeom>
          <a:extLst>
            <a:ext uri="{C572A759-6A51-4108-AA02-DFA0A04FC94B}">
              <ma14:wrappingTextBoxFlag xmlns:ma14="http://schemas.microsoft.com/office/mac/drawingml/2011/main" val="1"/>
            </a:ext>
          </a:extLst>
        </p:spPr>
        <p:txBody>
          <a:bodyPr>
            <a:normAutofit/>
          </a:bodyPr>
          <a:lstStyle/>
          <a:p>
            <a:pPr lvl="0"/>
            <a:fld id="{86CB4B4D-7CA3-9044-876B-883B54F8677D}" type="slidenum">
              <a:t>99</a:t>
            </a:fld>
            <a:endParaRPr/>
          </a:p>
        </p:txBody>
      </p:sp>
      <p:sp>
        <p:nvSpPr>
          <p:cNvPr id="2180" name="Shape 2180"/>
          <p:cNvSpPr/>
          <p:nvPr/>
        </p:nvSpPr>
        <p:spPr>
          <a:xfrm>
            <a:off x="372991" y="8952693"/>
            <a:ext cx="2362669"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latin typeface="Arial"/>
                <a:ea typeface="Arial"/>
                <a:cs typeface="Arial"/>
                <a:sym typeface="Arial"/>
              </a:defRPr>
            </a:lvl1pPr>
          </a:lstStyle>
          <a:p>
            <a:pPr lvl="0">
              <a:defRPr sz="1800"/>
            </a:pPr>
            <a:r>
              <a:rPr sz="2400"/>
              <a:t>arXiv:1407.4130</a:t>
            </a:r>
          </a:p>
        </p:txBody>
      </p:sp>
      <p:sp>
        <p:nvSpPr>
          <p:cNvPr id="2181" name="Shape 2181"/>
          <p:cNvSpPr/>
          <p:nvPr/>
        </p:nvSpPr>
        <p:spPr>
          <a:xfrm>
            <a:off x="4817952" y="8952693"/>
            <a:ext cx="6318075"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latin typeface="Arial"/>
                <a:ea typeface="Arial"/>
                <a:cs typeface="Arial"/>
                <a:sym typeface="Arial"/>
              </a:defRPr>
            </a:lvl1pPr>
          </a:lstStyle>
          <a:p>
            <a:pPr lvl="0">
              <a:defRPr sz="1800"/>
            </a:pPr>
            <a:r>
              <a:rPr sz="2400"/>
              <a:t>LHC constraint + no over-closing the universe</a:t>
            </a:r>
          </a:p>
        </p:txBody>
      </p:sp>
    </p:spTree>
  </p:cSld>
  <p:clrMapOvr>
    <a:masterClrMapping/>
  </p:clrMapOvr>
  <p:transition xmlns:p14="http://schemas.microsoft.com/office/powerpoint/2010/mai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6832</Words>
  <Application>Microsoft Macintosh PowerPoint</Application>
  <PresentationFormat>ユーザー設定</PresentationFormat>
  <Paragraphs>1275</Paragraphs>
  <Slides>123</Slides>
  <Notes>1</Notes>
  <HiddenSlides>32</HiddenSlides>
  <MMClips>0</MMClips>
  <ScaleCrop>false</ScaleCrop>
  <HeadingPairs>
    <vt:vector size="4" baseType="variant">
      <vt:variant>
        <vt:lpstr>テーマ</vt:lpstr>
      </vt:variant>
      <vt:variant>
        <vt:i4>1</vt:i4>
      </vt:variant>
      <vt:variant>
        <vt:lpstr>スライド タイトル</vt:lpstr>
      </vt:variant>
      <vt:variant>
        <vt:i4>123</vt:i4>
      </vt:variant>
    </vt:vector>
  </HeadingPairs>
  <TitlesOfParts>
    <vt:vector size="124" baseType="lpstr">
      <vt:lpstr>White</vt:lpstr>
      <vt:lpstr>ILC Physics Overview</vt:lpstr>
      <vt:lpstr>PowerPoint プレゼンテーション</vt:lpstr>
      <vt:lpstr>New Paradigm :              View events as viewing a Feynman diagram</vt:lpstr>
      <vt:lpstr>Detailed Baseline Design (TDR vol.4)</vt:lpstr>
      <vt:lpstr>Comparison  LHC vs ILC</vt:lpstr>
      <vt:lpstr>PowerPoint プレゼンテーション</vt:lpstr>
      <vt:lpstr>Features of ILC Detectors</vt:lpstr>
      <vt:lpstr>Physics at ILC</vt:lpstr>
      <vt:lpstr>Towards ultimate unification</vt:lpstr>
      <vt:lpstr>Why is the EW scale so important ?</vt:lpstr>
      <vt:lpstr>PowerPoint プレゼンテーション</vt:lpstr>
      <vt:lpstr>Why μ2 &lt; 0? To answer  this question we need to go beyond the SM.</vt:lpstr>
      <vt:lpstr>PowerPoint プレゼンテーション</vt:lpstr>
      <vt:lpstr>PowerPoint プレゼンテーション</vt:lpstr>
      <vt:lpstr>The 3 major probes  for BSM at ILC: Higgs, Top, and  search for New Particles</vt:lpstr>
      <vt:lpstr>The 3 major tools  to enable this endeavor Well defined initial state and controllable Ecm Clean environment: no QCD BG, only with calculable BG from EW processes Beam polarization</vt:lpstr>
      <vt:lpstr>Power of Beam Polarization</vt:lpstr>
      <vt:lpstr>Higgs Physics at ILC</vt:lpstr>
      <vt:lpstr>Our mission is to understand Multiplet Structure &amp;  Dynamics  of the EWSB sector, and their relation to  Other Big Questions of High Energy Physics: DM, baryogenesis, … → Bottom up Reconstruction of BSM Lagrangian</vt:lpstr>
      <vt:lpstr>Our mission is to understand Multiplet Structure &amp;  Dynamics  of the EWSB sector, and their relation to  Other Big Questions of High Energy Physics: DM, baryogenesis, …</vt:lpstr>
      <vt:lpstr>PowerPoint プレゼンテーション</vt:lpstr>
      <vt:lpstr>Our strategy is to fully exploit LHC-ILC Synergies in direct searches/studies of  New Particles, and  Precision measurements of  H(125) Properties (coupling)</vt:lpstr>
      <vt:lpstr>Our strategy is to fully exploit LHC-ILC Synergies in direct searches/studies of  New Particles, and  Precision measurements of  H(125) Properties (coupling)</vt:lpstr>
      <vt:lpstr>Why 500 GeV?</vt:lpstr>
      <vt:lpstr>Higgs-related Physics at Ecm ≲ 500 GeV Three well know thresholds</vt:lpstr>
      <vt:lpstr>Deviation in Higgs Couplings</vt:lpstr>
      <vt:lpstr>PowerPoint プレゼンテーション</vt:lpstr>
      <vt:lpstr>PowerPoint プレゼンテーション</vt:lpstr>
      <vt:lpstr>PowerPoint プレゼンテーション</vt:lpstr>
      <vt:lpstr>At ILC all but the σ measurement using recoil mass technique is σ×BR measurements. </vt:lpstr>
      <vt:lpstr>Independent Higgs Measurements at ILC Baseline (=TDR) ILC program</vt:lpstr>
      <vt:lpstr>Model-independent Global Fit for Couplings  33 σxBR measurements (Yi) and σZH (Y34,35) </vt:lpstr>
      <vt:lpstr>Higgs Couplings</vt:lpstr>
      <vt:lpstr>Higgs Couplings</vt:lpstr>
      <vt:lpstr>PowerPoint プレゼンテーション</vt:lpstr>
      <vt:lpstr>Higgs Couplings</vt:lpstr>
      <vt:lpstr>Higgs Couplings</vt:lpstr>
      <vt:lpstr>PowerPoint プレゼンテーション</vt:lpstr>
      <vt:lpstr>Fingerprinting</vt:lpstr>
      <vt:lpstr>Fingerprinting</vt:lpstr>
      <vt:lpstr>Fingerprinting</vt:lpstr>
      <vt:lpstr>Fingerprinting</vt:lpstr>
      <vt:lpstr>PowerPoint プレゼンテーション</vt:lpstr>
      <vt:lpstr>Composite Higgs: Reach</vt:lpstr>
      <vt:lpstr>EW Phase Transition 1st order  or  2nd order ?</vt:lpstr>
      <vt:lpstr>Higgs Self-Coupling</vt:lpstr>
      <vt:lpstr>PowerPoint プレゼンテーション</vt:lpstr>
      <vt:lpstr>Electroweak Baryogenesis</vt:lpstr>
      <vt:lpstr>Summary</vt:lpstr>
      <vt:lpstr>PowerPoint プレゼンテーション</vt:lpstr>
      <vt:lpstr>Last but Not Least</vt:lpstr>
      <vt:lpstr>Top Physics at ILC</vt:lpstr>
      <vt:lpstr>Impact of BSM on Top Sector</vt:lpstr>
      <vt:lpstr>PowerPoint プレゼンテーション</vt:lpstr>
      <vt:lpstr>SM up to ΛPlanck?</vt:lpstr>
      <vt:lpstr>Stability of SM Vacuum</vt:lpstr>
      <vt:lpstr>Searches for direct production of  SUSY / DM at the ILC</vt:lpstr>
      <vt:lpstr>What can ILC add to HL-LHC?</vt:lpstr>
      <vt:lpstr>SUSY: LHC vs. ILC</vt:lpstr>
      <vt:lpstr>Sensitivity to SUSY</vt:lpstr>
      <vt:lpstr>But, LHC can also search for direct EWkino production</vt:lpstr>
      <vt:lpstr>SUSY EW Production</vt:lpstr>
      <vt:lpstr>SUSY EW @ LHC</vt:lpstr>
      <vt:lpstr>SUSY EW @ LHC</vt:lpstr>
      <vt:lpstr>SUSY EW @ HL-LHC</vt:lpstr>
      <vt:lpstr>Is it only a tiny corner in the parameter space that will be left? Is ILC a gleaner?</vt:lpstr>
      <vt:lpstr>SUSY Electroweak Sector</vt:lpstr>
      <vt:lpstr>PowerPoint プレゼンテーション</vt:lpstr>
      <vt:lpstr>Higgsinos in Natural SUSY (ΔM&lt;a few GeV)</vt:lpstr>
      <vt:lpstr>Extracting M1 and M2</vt:lpstr>
      <vt:lpstr>GUT Scale Physics</vt:lpstr>
      <vt:lpstr>Test gaugino mass unification</vt:lpstr>
      <vt:lpstr>Dark Matter</vt:lpstr>
      <vt:lpstr>WIMP Dark Matter @ ILC</vt:lpstr>
      <vt:lpstr>Dark Matter Search</vt:lpstr>
      <vt:lpstr>DM: Effective Operator Approach</vt:lpstr>
      <vt:lpstr>DM Relic Abundance</vt:lpstr>
      <vt:lpstr>Summary</vt:lpstr>
      <vt:lpstr>PowerPoint プレゼンテーション</vt:lpstr>
      <vt:lpstr>PowerPoint プレゼンテーション</vt:lpstr>
      <vt:lpstr>Additional Slides</vt:lpstr>
      <vt:lpstr>Physics and Experiments</vt:lpstr>
      <vt:lpstr>Cross Sections</vt:lpstr>
      <vt:lpstr>Higgs Hadronic Decays: Flavor Tagging</vt:lpstr>
      <vt:lpstr>Higgs</vt:lpstr>
      <vt:lpstr>PowerPoint プレゼンテーション</vt:lpstr>
      <vt:lpstr>Recoil Mass Resolution</vt:lpstr>
      <vt:lpstr>PowerPoint プレゼンテーション</vt:lpstr>
      <vt:lpstr>PowerPoint プレゼンテーション</vt:lpstr>
      <vt:lpstr>What observables limit the coupling precisions?</vt:lpstr>
      <vt:lpstr>Model-independent Global Fit for Couplings </vt:lpstr>
      <vt:lpstr>PowerPoint プレゼンテーション</vt:lpstr>
      <vt:lpstr>Non-decoupling Corrections</vt:lpstr>
      <vt:lpstr>PowerPoint プレゼンテーション</vt:lpstr>
      <vt:lpstr>MSSM Heavy Higgs Bosons</vt:lpstr>
      <vt:lpstr>SUSY</vt:lpstr>
      <vt:lpstr>Slepton decays to DM with small mass differences</vt:lpstr>
      <vt:lpstr>SUSY Precision Measurements</vt:lpstr>
      <vt:lpstr>pMSSM Scan</vt:lpstr>
      <vt:lpstr>PowerPoint プレゼンテーション</vt:lpstr>
      <vt:lpstr>Top</vt:lpstr>
      <vt:lpstr>Top Quark</vt:lpstr>
      <vt:lpstr>Top at Threshold</vt:lpstr>
      <vt:lpstr>PowerPoint プレゼンテーション</vt:lpstr>
      <vt:lpstr>Top Quark</vt:lpstr>
      <vt:lpstr>Other Probes</vt:lpstr>
      <vt:lpstr>Z’</vt:lpstr>
      <vt:lpstr>Z’ : Heavy Neutral Gauge Bosons</vt:lpstr>
      <vt:lpstr>Two-Fermion Processes</vt:lpstr>
      <vt:lpstr>Two-Fermion Processes</vt:lpstr>
      <vt:lpstr>Two-Fermion Processes</vt:lpstr>
      <vt:lpstr>HL-ILC ?</vt:lpstr>
      <vt:lpstr>ILC Stages and Upgrades</vt:lpstr>
      <vt:lpstr>Scalability (short-term)</vt:lpstr>
      <vt:lpstr>Power Consumption</vt:lpstr>
      <vt:lpstr>TDR</vt:lpstr>
      <vt:lpstr>HL-ILC</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ILC Physics Overview</dc:title>
  <cp:lastModifiedBy>FUJII Keisuke</cp:lastModifiedBy>
  <cp:revision>1</cp:revision>
  <dcterms:modified xsi:type="dcterms:W3CDTF">2015-06-27T10:16:47Z</dcterms:modified>
</cp:coreProperties>
</file>