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259" r:id="rId3"/>
    <p:sldId id="261" r:id="rId4"/>
    <p:sldId id="263" r:id="rId5"/>
    <p:sldId id="265" r:id="rId6"/>
    <p:sldId id="268" r:id="rId7"/>
    <p:sldId id="269" r:id="rId8"/>
    <p:sldId id="279" r:id="rId9"/>
    <p:sldId id="270" r:id="rId10"/>
    <p:sldId id="271" r:id="rId11"/>
    <p:sldId id="273" r:id="rId12"/>
    <p:sldId id="275" r:id="rId13"/>
    <p:sldId id="277" r:id="rId14"/>
    <p:sldId id="278" r:id="rId15"/>
    <p:sldId id="280" r:id="rId16"/>
    <p:sldId id="281" r:id="rId17"/>
    <p:sldId id="284" r:id="rId18"/>
  </p:sldIdLst>
  <p:sldSz cx="9144000" cy="6858000" type="screen4x3"/>
  <p:notesSz cx="7099300" cy="102235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99CCFF"/>
    <a:srgbClr val="66FF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574" y="-108"/>
      </p:cViewPr>
      <p:guideLst>
        <p:guide orient="horz" pos="3220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917" cy="511503"/>
          </a:xfrm>
          <a:prstGeom prst="rect">
            <a:avLst/>
          </a:prstGeom>
        </p:spPr>
        <p:txBody>
          <a:bodyPr vert="horz" lIns="95006" tIns="47503" rIns="95006" bIns="4750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4020726" y="0"/>
            <a:ext cx="3076917" cy="511503"/>
          </a:xfrm>
          <a:prstGeom prst="rect">
            <a:avLst/>
          </a:prstGeom>
        </p:spPr>
        <p:txBody>
          <a:bodyPr vert="horz" lIns="95006" tIns="47503" rIns="95006" bIns="47503" rtlCol="0"/>
          <a:lstStyle>
            <a:lvl1pPr algn="r">
              <a:defRPr sz="1200"/>
            </a:lvl1pPr>
          </a:lstStyle>
          <a:p>
            <a:fld id="{02BA18CC-BECC-45C9-AD57-CC52C889C16F}" type="datetimeFigureOut">
              <a:rPr kumimoji="1" lang="ja-JP" altLang="en-US" smtClean="0"/>
              <a:pPr/>
              <a:t>2009/10/1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" y="9710364"/>
            <a:ext cx="3076917" cy="511503"/>
          </a:xfrm>
          <a:prstGeom prst="rect">
            <a:avLst/>
          </a:prstGeom>
        </p:spPr>
        <p:txBody>
          <a:bodyPr vert="horz" lIns="95006" tIns="47503" rIns="95006" bIns="4750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4020726" y="9710364"/>
            <a:ext cx="3076917" cy="511503"/>
          </a:xfrm>
          <a:prstGeom prst="rect">
            <a:avLst/>
          </a:prstGeom>
        </p:spPr>
        <p:txBody>
          <a:bodyPr vert="horz" lIns="95006" tIns="47503" rIns="95006" bIns="47503" rtlCol="0" anchor="b"/>
          <a:lstStyle>
            <a:lvl1pPr algn="r">
              <a:defRPr sz="1200"/>
            </a:lvl1pPr>
          </a:lstStyle>
          <a:p>
            <a:fld id="{2C00D77D-5F3C-4CDF-A40D-EC7B2BDB57D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1176"/>
          </a:xfrm>
          <a:prstGeom prst="rect">
            <a:avLst/>
          </a:prstGeom>
        </p:spPr>
        <p:txBody>
          <a:bodyPr vert="horz" lIns="99296" tIns="49648" rIns="99296" bIns="49648" rtlCol="0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1296" y="1"/>
            <a:ext cx="3076363" cy="511176"/>
          </a:xfrm>
          <a:prstGeom prst="rect">
            <a:avLst/>
          </a:prstGeom>
        </p:spPr>
        <p:txBody>
          <a:bodyPr vert="horz" lIns="99296" tIns="49648" rIns="99296" bIns="49648" rtlCol="0"/>
          <a:lstStyle>
            <a:lvl1pPr algn="r">
              <a:defRPr sz="1400"/>
            </a:lvl1pPr>
          </a:lstStyle>
          <a:p>
            <a:fld id="{C975E65C-1456-485D-886D-7E4975BFA249}" type="datetimeFigureOut">
              <a:rPr kumimoji="1" lang="ja-JP" altLang="en-US" smtClean="0"/>
              <a:pPr/>
              <a:t>2009/10/1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08575" cy="3832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296" tIns="49648" rIns="99296" bIns="49648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09931" y="4856163"/>
            <a:ext cx="5679440" cy="4600576"/>
          </a:xfrm>
          <a:prstGeom prst="rect">
            <a:avLst/>
          </a:prstGeom>
        </p:spPr>
        <p:txBody>
          <a:bodyPr vert="horz" lIns="99296" tIns="49648" rIns="99296" bIns="49648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2" y="9710551"/>
            <a:ext cx="3076363" cy="511176"/>
          </a:xfrm>
          <a:prstGeom prst="rect">
            <a:avLst/>
          </a:prstGeom>
        </p:spPr>
        <p:txBody>
          <a:bodyPr vert="horz" lIns="99296" tIns="49648" rIns="99296" bIns="49648" rtlCol="0" anchor="b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1296" y="9710551"/>
            <a:ext cx="3076363" cy="511176"/>
          </a:xfrm>
          <a:prstGeom prst="rect">
            <a:avLst/>
          </a:prstGeom>
        </p:spPr>
        <p:txBody>
          <a:bodyPr vert="horz" lIns="99296" tIns="49648" rIns="99296" bIns="49648" rtlCol="0" anchor="b"/>
          <a:lstStyle>
            <a:lvl1pPr algn="r">
              <a:defRPr sz="1400"/>
            </a:lvl1pPr>
          </a:lstStyle>
          <a:p>
            <a:fld id="{9288CD75-0109-4B7C-ADA8-3A951CBCD52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8CD75-0109-4B7C-ADA8-3A951CBCD52F}" type="slidenum">
              <a:rPr kumimoji="1" lang="ja-JP" altLang="en-US" smtClean="0"/>
              <a:pPr/>
              <a:t>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8CD75-0109-4B7C-ADA8-3A951CBCD52F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AE302-8A6E-4544-941A-8475D93DA833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8CD75-0109-4B7C-ADA8-3A951CBCD52F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Times New Roman" pitchFamily="18" charset="0"/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 smtClean="0"/>
              <a:t>マスタ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7D34-02A9-4D38-8343-253932142F02}" type="datetime1">
              <a:rPr kumimoji="1" lang="ja-JP" altLang="en-US" smtClean="0"/>
              <a:pPr/>
              <a:t>2009/10/1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62B-EF53-45EB-BBD5-AFE9D9BB3EE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727F-863A-406D-AEB1-EF46669D5BC1}" type="datetime1">
              <a:rPr kumimoji="1" lang="ja-JP" altLang="en-US" smtClean="0"/>
              <a:pPr/>
              <a:t>2009/10/1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62B-EF53-45EB-BBD5-AFE9D9BB3EE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F7E3-7F32-4F90-8256-30A671C5A906}" type="datetime1">
              <a:rPr kumimoji="1" lang="ja-JP" altLang="en-US" smtClean="0"/>
              <a:pPr/>
              <a:t>2009/10/1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62B-EF53-45EB-BBD5-AFE9D9BB3EE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Times New Roman" pitchFamily="18" charset="0"/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Times New Roman" pitchFamily="18" charset="0"/>
                <a:ea typeface="+mn-ea"/>
              </a:defRPr>
            </a:lvl1pPr>
            <a:lvl2pPr>
              <a:defRPr baseline="0">
                <a:latin typeface="Times New Roman" pitchFamily="18" charset="0"/>
                <a:ea typeface="+mn-ea"/>
              </a:defRPr>
            </a:lvl2pPr>
            <a:lvl3pPr>
              <a:buFont typeface="Wingdings" pitchFamily="2" charset="2"/>
              <a:buChar char="Ø"/>
              <a:defRPr baseline="0">
                <a:latin typeface="Times New Roman" pitchFamily="18" charset="0"/>
                <a:ea typeface="+mn-ea"/>
              </a:defRPr>
            </a:lvl3pPr>
            <a:lvl4pPr>
              <a:defRPr baseline="0">
                <a:latin typeface="Times New Roman" pitchFamily="18" charset="0"/>
                <a:ea typeface="+mn-ea"/>
              </a:defRPr>
            </a:lvl4pPr>
            <a:lvl5pPr>
              <a:defRPr baseline="0">
                <a:latin typeface="Times New Roman" pitchFamily="18" charset="0"/>
                <a:ea typeface="+mn-ea"/>
              </a:defRPr>
            </a:lvl5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E45C-A074-444D-B734-04E07E62A3BD}" type="datetime1">
              <a:rPr kumimoji="1" lang="ja-JP" altLang="en-US" smtClean="0"/>
              <a:pPr/>
              <a:t>2009/10/1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953862B-EF53-45EB-BBD5-AFE9D9BB3EEC}" type="slidenum">
              <a:rPr lang="ja-JP" altLang="en-US" smtClean="0"/>
              <a:pPr/>
              <a:t>&lt;#&gt;</a:t>
            </a:fld>
            <a:endParaRPr lang="ja-JP" alt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834E-3846-4378-B4D4-4B7481D77FB9}" type="datetime1">
              <a:rPr kumimoji="1" lang="ja-JP" altLang="en-US" smtClean="0"/>
              <a:pPr/>
              <a:t>2009/10/1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62B-EF53-45EB-BBD5-AFE9D9BB3EE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74DA-DCA8-4052-A44F-322948A0D6D1}" type="datetime1">
              <a:rPr kumimoji="1" lang="ja-JP" altLang="en-US" smtClean="0"/>
              <a:pPr/>
              <a:t>2009/10/1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62B-EF53-45EB-BBD5-AFE9D9BB3EE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83DE-15BD-4BE1-BBA7-3C626991A935}" type="datetime1">
              <a:rPr kumimoji="1" lang="ja-JP" altLang="en-US" smtClean="0"/>
              <a:pPr/>
              <a:t>2009/10/1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62B-EF53-45EB-BBD5-AFE9D9BB3EE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0E22-D52E-4E06-8B4F-DCF5C0A84914}" type="datetime1">
              <a:rPr kumimoji="1" lang="ja-JP" altLang="en-US" smtClean="0"/>
              <a:pPr/>
              <a:t>2009/10/1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62B-EF53-45EB-BBD5-AFE9D9BB3EE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B5B3-77E4-4741-9503-52C812C493A6}" type="datetime1">
              <a:rPr kumimoji="1" lang="ja-JP" altLang="en-US" smtClean="0"/>
              <a:pPr/>
              <a:t>2009/10/1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62B-EF53-45EB-BBD5-AFE9D9BB3EE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9CDB-E35C-4440-9348-544083F34479}" type="datetime1">
              <a:rPr kumimoji="1" lang="ja-JP" altLang="en-US" smtClean="0"/>
              <a:pPr/>
              <a:t>2009/10/1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62B-EF53-45EB-BBD5-AFE9D9BB3EE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AF6C9-7DEE-4BDF-8773-C4F6D100C70D}" type="datetime1">
              <a:rPr kumimoji="1" lang="ja-JP" altLang="en-US" smtClean="0"/>
              <a:pPr/>
              <a:t>2009/10/1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62B-EF53-45EB-BBD5-AFE9D9BB3EE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6"/>
          <p:cNvSpPr>
            <a:spLocks noChangeAspect="1"/>
          </p:cNvSpPr>
          <p:nvPr userDrawn="1"/>
        </p:nvSpPr>
        <p:spPr>
          <a:xfrm rot="5400000">
            <a:off x="-32" y="4"/>
            <a:ext cx="1026207" cy="1026207"/>
          </a:xfrm>
          <a:prstGeom prst="rtTriangl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0DDC9-21BD-4B7A-936F-507E0233FA9A}" type="datetime1">
              <a:rPr kumimoji="1" lang="ja-JP" altLang="en-US" smtClean="0"/>
              <a:pPr/>
              <a:t>2009/10/1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142844" y="1428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Segoe Script" pitchFamily="34" charset="0"/>
                <a:ea typeface="Batang" pitchFamily="18" charset="-127"/>
                <a:cs typeface="DejaVu Sans Condensed" pitchFamily="34" charset="0"/>
              </a:defRPr>
            </a:lvl1pPr>
          </a:lstStyle>
          <a:p>
            <a:fld id="{2953862B-EF53-45EB-BBD5-AFE9D9BB3EEC}" type="slidenum">
              <a:rPr lang="ja-JP" altLang="en-US" smtClean="0"/>
              <a:pPr/>
              <a:t>&lt;#&gt;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Development of Readout ASIC for FPCCD Vertex Detector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01 October 2009</a:t>
            </a:r>
          </a:p>
          <a:p>
            <a:r>
              <a:rPr kumimoji="1" lang="en-US" altLang="ja-JP" dirty="0" err="1" smtClean="0">
                <a:solidFill>
                  <a:schemeClr val="tx1"/>
                </a:solidFill>
              </a:rPr>
              <a:t>Kennosuke.Itagaki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en-US" altLang="ja-JP" dirty="0" smtClean="0">
                <a:solidFill>
                  <a:schemeClr val="tx1"/>
                </a:solidFill>
              </a:rPr>
              <a:t>Tohoku University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コンテンツ プレースホルダ 12"/>
          <p:cNvSpPr txBox="1">
            <a:spLocks/>
          </p:cNvSpPr>
          <p:nvPr/>
        </p:nvSpPr>
        <p:spPr>
          <a:xfrm>
            <a:off x="457200" y="1071570"/>
            <a:ext cx="8686800" cy="57864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ja-JP" sz="2400" dirty="0" smtClean="0"/>
              <a:t>The pedestal distribution was measured for various temperature.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The</a:t>
            </a:r>
            <a:r>
              <a:rPr kumimoji="1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main fluctuation of RMS </a:t>
            </a:r>
            <a:r>
              <a:rPr lang="en-US" altLang="ja-JP" sz="2400" dirty="0" smtClean="0"/>
              <a:t>comes from effect of the missing ADC counts.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The</a:t>
            </a:r>
            <a:r>
              <a:rPr kumimoji="1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temperature dependency is smaller than the RMS fluctuation.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ＭＳ Ｐゴシック" pitchFamily="50" charset="-128"/>
              <a:buChar char="➫"/>
              <a:tabLst/>
              <a:defRPr/>
            </a:pPr>
            <a:r>
              <a:rPr lang="en-US" altLang="ja-JP" sz="2400" baseline="0" dirty="0" smtClean="0"/>
              <a:t> </a:t>
            </a:r>
            <a:r>
              <a:rPr lang="en-US" altLang="ja-JP" sz="2400" dirty="0" smtClean="0"/>
              <a:t>T</a:t>
            </a:r>
            <a:r>
              <a:rPr lang="en-US" altLang="ja-JP" sz="2400" baseline="0" dirty="0" smtClean="0"/>
              <a:t>he temperature dependency will be studied with the next</a:t>
            </a:r>
            <a:r>
              <a:rPr lang="en-US" altLang="ja-JP" sz="2400" dirty="0" smtClean="0"/>
              <a:t> sample.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4000" dirty="0" smtClean="0">
                <a:latin typeface="+mn-lt"/>
              </a:rPr>
              <a:t>Temperature dependency of Pedestal</a:t>
            </a:r>
            <a:endParaRPr kumimoji="1" lang="ja-JP" altLang="en-US" sz="4000" dirty="0">
              <a:latin typeface="+mn-lt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62B-EF53-45EB-BBD5-AFE9D9BB3EEC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pic>
        <p:nvPicPr>
          <p:cNvPr id="6" name="Picture 2" descr="C:\K.Itagaki\ミーティングスライド\2009年\秋学会\noise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74925" y="1610928"/>
            <a:ext cx="3355011" cy="3294342"/>
          </a:xfrm>
          <a:prstGeom prst="rect">
            <a:avLst/>
          </a:prstGeom>
          <a:noFill/>
        </p:spPr>
      </p:pic>
      <p:sp>
        <p:nvSpPr>
          <p:cNvPr id="7" name="正方形/長方形 6"/>
          <p:cNvSpPr/>
          <p:nvPr/>
        </p:nvSpPr>
        <p:spPr>
          <a:xfrm>
            <a:off x="2215365" y="4731900"/>
            <a:ext cx="4357718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21320" y="4619518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-40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15410" y="4619518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-20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833840" y="46195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0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49253" y="461951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20</a:t>
            </a:r>
            <a:endParaRPr kumimoji="1" lang="ja-JP" altLang="en-US" sz="2400" dirty="0"/>
          </a:p>
        </p:txBody>
      </p:sp>
      <p:sp>
        <p:nvSpPr>
          <p:cNvPr id="12" name="正方形/長方形 11"/>
          <p:cNvSpPr/>
          <p:nvPr/>
        </p:nvSpPr>
        <p:spPr>
          <a:xfrm>
            <a:off x="2942574" y="1879992"/>
            <a:ext cx="285752" cy="3143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932310" y="297644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0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932310" y="184725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4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837734" y="4048014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-4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290053" y="4923906"/>
            <a:ext cx="1579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temperature</a:t>
            </a:r>
            <a:r>
              <a:rPr kumimoji="1" lang="ja-JP" altLang="en-US" sz="1600" dirty="0" smtClean="0"/>
              <a:t>（℃）</a:t>
            </a:r>
            <a:endParaRPr kumimoji="1"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>
          <a:xfrm rot="5400000">
            <a:off x="1878638" y="2283346"/>
            <a:ext cx="1762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RMS</a:t>
            </a:r>
            <a:r>
              <a:rPr kumimoji="1" lang="ja-JP" altLang="en-US" sz="1600" dirty="0" smtClean="0"/>
              <a:t>（</a:t>
            </a:r>
            <a:r>
              <a:rPr kumimoji="1" lang="en-US" altLang="ja-JP" sz="1600" dirty="0" smtClean="0"/>
              <a:t>ADC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count</a:t>
            </a:r>
            <a:r>
              <a:rPr kumimoji="1" lang="ja-JP" altLang="en-US" sz="1600" dirty="0" smtClean="0"/>
              <a:t>）</a:t>
            </a:r>
            <a:endParaRPr kumimoji="1" lang="ja-JP" altLang="en-US" sz="1600" dirty="0"/>
          </a:p>
        </p:txBody>
      </p:sp>
      <p:cxnSp>
        <p:nvCxnSpPr>
          <p:cNvPr id="18" name="直線コネクタ 17"/>
          <p:cNvCxnSpPr/>
          <p:nvPr/>
        </p:nvCxnSpPr>
        <p:spPr>
          <a:xfrm>
            <a:off x="3143240" y="2847216"/>
            <a:ext cx="3571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6785489" y="270434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0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.6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 rot="5400000">
            <a:off x="6573058" y="2952982"/>
            <a:ext cx="285752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3143240" y="3075178"/>
            <a:ext cx="3571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Fine Pixel CCD</a:t>
            </a:r>
            <a:r>
              <a:rPr lang="ja-JP" altLang="en-US" dirty="0" smtClean="0"/>
              <a:t> </a:t>
            </a:r>
            <a:r>
              <a:rPr lang="en-US" altLang="ja-JP" dirty="0" smtClean="0"/>
              <a:t>sample</a:t>
            </a:r>
            <a:endParaRPr kumimoji="1" lang="ja-JP" altLang="en-US" dirty="0" smtClean="0">
              <a:latin typeface="Cambria Math" pitchFamily="18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2571768"/>
          </a:xfrm>
        </p:spPr>
        <p:txBody>
          <a:bodyPr>
            <a:normAutofit/>
          </a:bodyPr>
          <a:lstStyle/>
          <a:p>
            <a:r>
              <a:rPr lang="en-US" altLang="ja-JP" sz="2600" dirty="0" smtClean="0"/>
              <a:t>Test sample to establish technology</a:t>
            </a:r>
          </a:p>
          <a:p>
            <a:pPr lvl="1"/>
            <a:r>
              <a:rPr lang="en-US" altLang="ja-JP" sz="2400" dirty="0" smtClean="0"/>
              <a:t>Pixel size</a:t>
            </a:r>
            <a:r>
              <a:rPr lang="ja-JP" altLang="en-US" sz="2400" dirty="0" smtClean="0"/>
              <a:t>：</a:t>
            </a:r>
            <a:r>
              <a:rPr lang="en-US" altLang="ja-JP" sz="2400" dirty="0" smtClean="0"/>
              <a:t>12μm</a:t>
            </a:r>
            <a:r>
              <a:rPr lang="en-US" altLang="ja-JP" sz="2400" baseline="30000" dirty="0" smtClean="0"/>
              <a:t> </a:t>
            </a:r>
            <a:r>
              <a:rPr lang="en-US" altLang="ja-JP" sz="2400" dirty="0" smtClean="0"/>
              <a:t>×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12μm</a:t>
            </a:r>
          </a:p>
          <a:p>
            <a:pPr lvl="1"/>
            <a:r>
              <a:rPr lang="en-US" altLang="ja-JP" sz="2400" dirty="0" smtClean="0"/>
              <a:t>Epitaxial layer thickness</a:t>
            </a:r>
            <a:r>
              <a:rPr lang="ja-JP" altLang="en-US" sz="2400" dirty="0" smtClean="0"/>
              <a:t>：</a:t>
            </a:r>
            <a:r>
              <a:rPr lang="en-US" altLang="ja-JP" sz="2400" dirty="0" smtClean="0"/>
              <a:t>15μm</a:t>
            </a:r>
          </a:p>
          <a:p>
            <a:pPr lvl="1"/>
            <a:r>
              <a:rPr lang="en-US" altLang="ja-JP" sz="2400" dirty="0" smtClean="0"/>
              <a:t># of readout channels</a:t>
            </a:r>
            <a:r>
              <a:rPr lang="ja-JP" altLang="en-US" sz="2400" dirty="0" smtClean="0"/>
              <a:t>：</a:t>
            </a:r>
            <a:r>
              <a:rPr lang="en-US" altLang="ja-JP" sz="2400" dirty="0" smtClean="0"/>
              <a:t>4ch</a:t>
            </a:r>
          </a:p>
          <a:p>
            <a:pPr lvl="2"/>
            <a:r>
              <a:rPr lang="en-US" altLang="ja-JP" dirty="0" smtClean="0"/>
              <a:t>512 </a:t>
            </a:r>
            <a:r>
              <a:rPr lang="en-US" altLang="ja-JP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×</a:t>
            </a:r>
            <a:r>
              <a:rPr lang="en-US" altLang="ja-JP" dirty="0" smtClean="0"/>
              <a:t> 128 pix/</a:t>
            </a:r>
            <a:r>
              <a:rPr lang="en-US" altLang="ja-JP" dirty="0" err="1" smtClean="0"/>
              <a:t>ch</a:t>
            </a:r>
            <a:endParaRPr lang="en-US" altLang="ja-JP" dirty="0" smtClean="0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EEB2-DA29-4764-86E9-75C789954883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grpSp>
        <p:nvGrpSpPr>
          <p:cNvPr id="2" name="グループ化 11"/>
          <p:cNvGrpSpPr/>
          <p:nvPr/>
        </p:nvGrpSpPr>
        <p:grpSpPr>
          <a:xfrm>
            <a:off x="5808230" y="1000126"/>
            <a:ext cx="3262753" cy="2500312"/>
            <a:chOff x="5738403" y="4143380"/>
            <a:chExt cx="3262753" cy="2500312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38403" y="4143380"/>
              <a:ext cx="3262753" cy="25003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 rot="16200000">
              <a:off x="6187568" y="5088486"/>
              <a:ext cx="1000125" cy="3703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59400" rIns="90000" bIns="46800">
              <a:spAutoFit/>
            </a:bodyPr>
            <a:lstStyle/>
            <a:p>
              <a:pPr>
                <a:lnSpc>
                  <a:spcPct val="95000"/>
                </a:lnSpc>
                <a:spcBef>
                  <a:spcPts val="12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dirty="0"/>
                <a:t>512pix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6782756" y="4571696"/>
              <a:ext cx="1000125" cy="3703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59400" rIns="90000" bIns="46800">
              <a:spAutoFit/>
            </a:bodyPr>
            <a:lstStyle/>
            <a:p>
              <a:pPr>
                <a:lnSpc>
                  <a:spcPct val="95000"/>
                </a:lnSpc>
                <a:spcBef>
                  <a:spcPts val="12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dirty="0"/>
                <a:t>128pix</a:t>
              </a:r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auto">
            <a:xfrm>
              <a:off x="6834218" y="4983772"/>
              <a:ext cx="179388" cy="720725"/>
            </a:xfrm>
            <a:prstGeom prst="upDownArrow">
              <a:avLst>
                <a:gd name="adj1" fmla="val 0"/>
                <a:gd name="adj2" fmla="val 39154"/>
              </a:avLst>
            </a:prstGeom>
            <a:solidFill>
              <a:srgbClr val="FFFF00"/>
            </a:solidFill>
            <a:ln w="360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" name="AutoShape 13"/>
            <p:cNvSpPr>
              <a:spLocks noChangeArrowheads="1"/>
            </p:cNvSpPr>
            <p:nvPr/>
          </p:nvSpPr>
          <p:spPr bwMode="auto">
            <a:xfrm>
              <a:off x="7000917" y="4860930"/>
              <a:ext cx="215900" cy="179387"/>
            </a:xfrm>
            <a:prstGeom prst="leftRightArrow">
              <a:avLst>
                <a:gd name="adj1" fmla="val 0"/>
                <a:gd name="adj2" fmla="val 17791"/>
              </a:avLst>
            </a:prstGeom>
            <a:solidFill>
              <a:srgbClr val="FFFF00"/>
            </a:solidFill>
            <a:ln w="360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4" name="コンテンツ プレースホルダ 2"/>
          <p:cNvSpPr txBox="1">
            <a:spLocks/>
          </p:cNvSpPr>
          <p:nvPr/>
        </p:nvSpPr>
        <p:spPr>
          <a:xfrm>
            <a:off x="423834" y="3429000"/>
            <a:ext cx="7220000" cy="178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ja-JP" sz="2400" dirty="0" smtClean="0"/>
              <a:t>FPCCD and readout ASIC were connected.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</a:pPr>
            <a:r>
              <a:rPr lang="en-US" altLang="ja-JP" sz="2400" dirty="0" smtClean="0"/>
              <a:t>The control logic for CCD was also implemented on FPGA.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</a:pP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グループ化 12"/>
          <p:cNvGrpSpPr/>
          <p:nvPr/>
        </p:nvGrpSpPr>
        <p:grpSpPr>
          <a:xfrm>
            <a:off x="1377502" y="4500570"/>
            <a:ext cx="6766398" cy="2214578"/>
            <a:chOff x="1163188" y="4020819"/>
            <a:chExt cx="6766398" cy="2214578"/>
          </a:xfrm>
        </p:grpSpPr>
        <p:grpSp>
          <p:nvGrpSpPr>
            <p:cNvPr id="7" name="グループ化 42"/>
            <p:cNvGrpSpPr/>
            <p:nvPr/>
          </p:nvGrpSpPr>
          <p:grpSpPr>
            <a:xfrm>
              <a:off x="1163188" y="4020819"/>
              <a:ext cx="6123456" cy="2214578"/>
              <a:chOff x="1163188" y="4429132"/>
              <a:chExt cx="6123456" cy="2214578"/>
            </a:xfrm>
          </p:grpSpPr>
          <p:sp>
            <p:nvSpPr>
              <p:cNvPr id="33" name="右矢印 32"/>
              <p:cNvSpPr/>
              <p:nvPr/>
            </p:nvSpPr>
            <p:spPr>
              <a:xfrm>
                <a:off x="6311921" y="5434018"/>
                <a:ext cx="617533" cy="280998"/>
              </a:xfrm>
              <a:prstGeom prst="rightArrow">
                <a:avLst/>
              </a:prstGeom>
              <a:solidFill>
                <a:srgbClr val="FFFF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7" name="正方形/長方形 16"/>
              <p:cNvSpPr/>
              <p:nvPr/>
            </p:nvSpPr>
            <p:spPr>
              <a:xfrm>
                <a:off x="5286380" y="4772048"/>
                <a:ext cx="900810" cy="187166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18" name="正方形/長方形 17"/>
              <p:cNvSpPr/>
              <p:nvPr/>
            </p:nvSpPr>
            <p:spPr>
              <a:xfrm>
                <a:off x="3263911" y="4914923"/>
                <a:ext cx="714375" cy="1000125"/>
              </a:xfrm>
              <a:prstGeom prst="rect">
                <a:avLst/>
              </a:prstGeom>
              <a:solidFill>
                <a:srgbClr val="FFCC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9" name="正方形/長方形 18"/>
              <p:cNvSpPr/>
              <p:nvPr/>
            </p:nvSpPr>
            <p:spPr>
              <a:xfrm>
                <a:off x="1344769" y="4700610"/>
                <a:ext cx="857251" cy="1928813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20" name="左矢印 19"/>
              <p:cNvSpPr/>
              <p:nvPr/>
            </p:nvSpPr>
            <p:spPr>
              <a:xfrm>
                <a:off x="3994161" y="5484850"/>
                <a:ext cx="1258887" cy="358760"/>
              </a:xfrm>
              <a:prstGeom prst="leftArrow">
                <a:avLst/>
              </a:prstGeom>
              <a:solidFill>
                <a:srgbClr val="66FFFF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21" name="左矢印 20"/>
              <p:cNvSpPr/>
              <p:nvPr/>
            </p:nvSpPr>
            <p:spPr>
              <a:xfrm>
                <a:off x="2239973" y="6199230"/>
                <a:ext cx="3024188" cy="358755"/>
              </a:xfrm>
              <a:prstGeom prst="leftArrow">
                <a:avLst/>
              </a:prstGeom>
              <a:solidFill>
                <a:srgbClr val="66FFFF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22" name="右矢印 21"/>
              <p:cNvSpPr/>
              <p:nvPr/>
            </p:nvSpPr>
            <p:spPr>
              <a:xfrm>
                <a:off x="2247911" y="4986360"/>
                <a:ext cx="1008062" cy="285750"/>
              </a:xfrm>
              <a:prstGeom prst="rightArrow">
                <a:avLst/>
              </a:prstGeom>
              <a:solidFill>
                <a:srgbClr val="FFFF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23" name="右矢印 22"/>
              <p:cNvSpPr/>
              <p:nvPr/>
            </p:nvSpPr>
            <p:spPr>
              <a:xfrm>
                <a:off x="4015864" y="4986360"/>
                <a:ext cx="1260475" cy="285750"/>
              </a:xfrm>
              <a:prstGeom prst="rightArrow">
                <a:avLst/>
              </a:prstGeom>
              <a:solidFill>
                <a:srgbClr val="FFFF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24" name="テキスト ボックス 10"/>
              <p:cNvSpPr txBox="1">
                <a:spLocks noChangeArrowheads="1"/>
              </p:cNvSpPr>
              <p:nvPr/>
            </p:nvSpPr>
            <p:spPr bwMode="auto">
              <a:xfrm>
                <a:off x="2205996" y="4886278"/>
                <a:ext cx="107156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en-US" altLang="ja-JP" sz="2000" dirty="0" smtClean="0"/>
                  <a:t>data</a:t>
                </a:r>
                <a:endParaRPr lang="ja-JP" altLang="en-US" sz="2000" dirty="0"/>
              </a:p>
            </p:txBody>
          </p:sp>
          <p:sp>
            <p:nvSpPr>
              <p:cNvPr id="25" name="テキスト ボックス 11"/>
              <p:cNvSpPr txBox="1">
                <a:spLocks noChangeArrowheads="1"/>
              </p:cNvSpPr>
              <p:nvPr/>
            </p:nvSpPr>
            <p:spPr bwMode="auto">
              <a:xfrm>
                <a:off x="4176723" y="4886278"/>
                <a:ext cx="89534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en-US" altLang="ja-JP" sz="2000" dirty="0" smtClean="0"/>
                  <a:t>data</a:t>
                </a:r>
                <a:endParaRPr lang="ja-JP" altLang="en-US" sz="2000" dirty="0"/>
              </a:p>
            </p:txBody>
          </p:sp>
          <p:sp>
            <p:nvSpPr>
              <p:cNvPr id="26" name="テキスト ボックス 12"/>
              <p:cNvSpPr txBox="1">
                <a:spLocks noChangeArrowheads="1"/>
              </p:cNvSpPr>
              <p:nvPr/>
            </p:nvSpPr>
            <p:spPr bwMode="auto">
              <a:xfrm>
                <a:off x="3962405" y="5786454"/>
                <a:ext cx="132397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en-US" altLang="ja-JP" sz="2000" dirty="0" smtClean="0"/>
                  <a:t>control</a:t>
                </a:r>
                <a:endParaRPr lang="ja-JP" altLang="en-US" sz="2000" dirty="0"/>
              </a:p>
            </p:txBody>
          </p:sp>
          <p:sp>
            <p:nvSpPr>
              <p:cNvPr id="27" name="テキスト ボックス 14"/>
              <p:cNvSpPr txBox="1">
                <a:spLocks noChangeArrowheads="1"/>
              </p:cNvSpPr>
              <p:nvPr/>
            </p:nvSpPr>
            <p:spPr bwMode="auto">
              <a:xfrm>
                <a:off x="3211832" y="5172030"/>
                <a:ext cx="85725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en-US" altLang="ja-JP" sz="2000" dirty="0">
                    <a:solidFill>
                      <a:schemeClr val="tx1"/>
                    </a:solidFill>
                  </a:rPr>
                  <a:t>ASIC</a:t>
                </a:r>
                <a:endParaRPr lang="ja-JP" alt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テキスト ボックス 15"/>
              <p:cNvSpPr txBox="1">
                <a:spLocks noChangeArrowheads="1"/>
              </p:cNvSpPr>
              <p:nvPr/>
            </p:nvSpPr>
            <p:spPr bwMode="auto">
              <a:xfrm>
                <a:off x="4951398" y="4429132"/>
                <a:ext cx="154623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en-US" altLang="ja-JP" sz="2000" dirty="0" smtClean="0"/>
                  <a:t>GNV-250</a:t>
                </a:r>
                <a:endParaRPr lang="ja-JP" altLang="en-US" sz="2000" dirty="0"/>
              </a:p>
            </p:txBody>
          </p:sp>
          <p:sp>
            <p:nvSpPr>
              <p:cNvPr id="29" name="テキスト ボックス 16"/>
              <p:cNvSpPr txBox="1">
                <a:spLocks noChangeArrowheads="1"/>
              </p:cNvSpPr>
              <p:nvPr/>
            </p:nvSpPr>
            <p:spPr bwMode="auto">
              <a:xfrm>
                <a:off x="1163188" y="5484850"/>
                <a:ext cx="122396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en-US" altLang="ja-JP" sz="2000" dirty="0">
                    <a:solidFill>
                      <a:schemeClr val="tx1"/>
                    </a:solidFill>
                  </a:rPr>
                  <a:t>FPCCD</a:t>
                </a:r>
                <a:endParaRPr lang="ja-JP" alt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6318389" y="5359048"/>
                <a:ext cx="6110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2000" dirty="0" smtClean="0"/>
                  <a:t>data</a:t>
                </a:r>
                <a:endParaRPr kumimoji="1" lang="ja-JP" altLang="en-US" sz="2000" dirty="0"/>
              </a:p>
            </p:txBody>
          </p:sp>
          <p:sp>
            <p:nvSpPr>
              <p:cNvPr id="31" name="左矢印 30"/>
              <p:cNvSpPr/>
              <p:nvPr/>
            </p:nvSpPr>
            <p:spPr>
              <a:xfrm>
                <a:off x="6259009" y="5856322"/>
                <a:ext cx="728235" cy="358760"/>
              </a:xfrm>
              <a:prstGeom prst="leftArrow">
                <a:avLst/>
              </a:prstGeom>
              <a:solidFill>
                <a:srgbClr val="66FFFF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32" name="テキスト ボックス 12"/>
              <p:cNvSpPr txBox="1">
                <a:spLocks noChangeArrowheads="1"/>
              </p:cNvSpPr>
              <p:nvPr/>
            </p:nvSpPr>
            <p:spPr bwMode="auto">
              <a:xfrm>
                <a:off x="5962669" y="5800102"/>
                <a:ext cx="132397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en-US" altLang="ja-JP" sz="2000" dirty="0" smtClean="0"/>
                  <a:t>control</a:t>
                </a:r>
                <a:endParaRPr lang="ja-JP" altLang="en-US" sz="2000" dirty="0"/>
              </a:p>
            </p:txBody>
          </p:sp>
        </p:grpSp>
        <p:sp>
          <p:nvSpPr>
            <p:cNvPr id="15" name="正方形/長方形 14"/>
            <p:cNvSpPr/>
            <p:nvPr/>
          </p:nvSpPr>
          <p:spPr>
            <a:xfrm>
              <a:off x="7072330" y="5000636"/>
              <a:ext cx="857256" cy="785818"/>
            </a:xfrm>
            <a:prstGeom prst="rect">
              <a:avLst/>
            </a:prstGeom>
            <a:solidFill>
              <a:srgbClr val="66FF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4"/>
            <p:cNvSpPr txBox="1">
              <a:spLocks noChangeArrowheads="1"/>
            </p:cNvSpPr>
            <p:nvPr/>
          </p:nvSpPr>
          <p:spPr bwMode="auto">
            <a:xfrm>
              <a:off x="7072336" y="5227632"/>
              <a:ext cx="8572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US" altLang="ja-JP" sz="2000" dirty="0" smtClean="0"/>
                <a:t>PC</a:t>
              </a:r>
              <a:endParaRPr lang="ja-JP" alt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テキスト ボックス 34"/>
          <p:cNvSpPr txBox="1"/>
          <p:nvPr/>
        </p:nvSpPr>
        <p:spPr>
          <a:xfrm>
            <a:off x="5569731" y="5631436"/>
            <a:ext cx="774571" cy="369332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FPGA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FPCCD</a:t>
            </a:r>
            <a:r>
              <a:rPr lang="ja-JP" altLang="en-US" dirty="0" smtClean="0"/>
              <a:t> </a:t>
            </a:r>
            <a:r>
              <a:rPr lang="en-US" altLang="ja-JP" dirty="0" smtClean="0"/>
              <a:t>readout</a:t>
            </a:r>
            <a:endParaRPr kumimoji="1" lang="ja-JP" altLang="en-US" dirty="0"/>
          </a:p>
        </p:txBody>
      </p:sp>
      <p:sp>
        <p:nvSpPr>
          <p:cNvPr id="50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4714884"/>
            <a:ext cx="8686800" cy="2143116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2400" dirty="0" smtClean="0"/>
              <a:t>Speed transmission of VME module to PC is slow.</a:t>
            </a:r>
          </a:p>
          <a:p>
            <a:r>
              <a:rPr kumimoji="1" lang="en-US" altLang="ja-JP" sz="2400" dirty="0" smtClean="0"/>
              <a:t>ADC </a:t>
            </a:r>
            <a:r>
              <a:rPr kumimoji="1" lang="en-US" altLang="ja-JP" sz="2400" dirty="0" smtClean="0"/>
              <a:t>output is </a:t>
            </a:r>
            <a:r>
              <a:rPr lang="en-US" altLang="ja-JP" sz="2400" dirty="0" smtClean="0"/>
              <a:t>temporarily stored in FIFO.</a:t>
            </a:r>
            <a:endParaRPr kumimoji="1" lang="en-US" altLang="ja-JP" sz="2400" dirty="0" smtClean="0"/>
          </a:p>
          <a:p>
            <a:r>
              <a:rPr kumimoji="1" lang="en-US" altLang="ja-JP" sz="2400" dirty="0" smtClean="0"/>
              <a:t>By </a:t>
            </a:r>
            <a:r>
              <a:rPr lang="en-US" altLang="ja-JP" sz="2400" dirty="0" smtClean="0"/>
              <a:t>l</a:t>
            </a:r>
            <a:r>
              <a:rPr kumimoji="1" lang="en-US" altLang="ja-JP" sz="2400" dirty="0" smtClean="0"/>
              <a:t>imit of FPGA capacity, all the data cannot be stored.</a:t>
            </a:r>
          </a:p>
          <a:p>
            <a:pPr>
              <a:buFont typeface="ＭＳ Ｐゴシック" pitchFamily="50" charset="-128"/>
              <a:buChar char="➫"/>
            </a:pPr>
            <a:r>
              <a:rPr lang="en-US" altLang="ja-JP" sz="2400" dirty="0" smtClean="0"/>
              <a:t>ADC data were converted to 1bit.</a:t>
            </a:r>
          </a:p>
          <a:p>
            <a:pPr lvl="1"/>
            <a:r>
              <a:rPr kumimoji="1" lang="en-US" altLang="ja-JP" sz="2400" dirty="0" smtClean="0"/>
              <a:t>Threshold : 30</a:t>
            </a:r>
          </a:p>
        </p:txBody>
      </p:sp>
      <p:sp>
        <p:nvSpPr>
          <p:cNvPr id="37" name="スライド番号プレースホルダ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EEB2-DA29-4764-86E9-75C789954883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grpSp>
        <p:nvGrpSpPr>
          <p:cNvPr id="3" name="グループ化 33"/>
          <p:cNvGrpSpPr/>
          <p:nvPr/>
        </p:nvGrpSpPr>
        <p:grpSpPr>
          <a:xfrm>
            <a:off x="131158" y="857232"/>
            <a:ext cx="8733721" cy="3930541"/>
            <a:chOff x="131158" y="1115274"/>
            <a:chExt cx="8733721" cy="3930541"/>
          </a:xfrm>
        </p:grpSpPr>
        <p:pic>
          <p:nvPicPr>
            <p:cNvPr id="44034" name="Picture 2" descr="C:\K.Itagaki\ミーティングスライド\2009年\秋学会\DSCN0578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9520" y="2143116"/>
              <a:ext cx="1397167" cy="1093794"/>
            </a:xfrm>
            <a:prstGeom prst="rect">
              <a:avLst/>
            </a:prstGeom>
            <a:noFill/>
          </p:spPr>
        </p:pic>
        <p:sp>
          <p:nvSpPr>
            <p:cNvPr id="39" name="テキスト ボックス 38"/>
            <p:cNvSpPr txBox="1"/>
            <p:nvPr/>
          </p:nvSpPr>
          <p:spPr>
            <a:xfrm>
              <a:off x="6572264" y="4284093"/>
              <a:ext cx="229261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600" dirty="0" smtClean="0">
                  <a:solidFill>
                    <a:srgbClr val="FF0000"/>
                  </a:solidFill>
                </a:rPr>
                <a:t>slow</a:t>
              </a:r>
              <a:r>
                <a:rPr kumimoji="1" lang="ja-JP" altLang="en-US" sz="2600" dirty="0" smtClean="0">
                  <a:solidFill>
                    <a:srgbClr val="FF0000"/>
                  </a:solidFill>
                </a:rPr>
                <a:t>（</a:t>
              </a:r>
              <a:r>
                <a:rPr lang="en-US" altLang="ja-JP" sz="2600" dirty="0" smtClean="0">
                  <a:solidFill>
                    <a:srgbClr val="FF0000"/>
                  </a:solidFill>
                </a:rPr>
                <a:t>~</a:t>
              </a:r>
              <a:r>
                <a:rPr kumimoji="1" lang="en-US" altLang="ja-JP" sz="2600" dirty="0" smtClean="0">
                  <a:solidFill>
                    <a:srgbClr val="FF0000"/>
                  </a:solidFill>
                </a:rPr>
                <a:t>10kbps</a:t>
              </a:r>
              <a:r>
                <a:rPr kumimoji="1" lang="ja-JP" altLang="en-US" sz="2600" dirty="0" smtClean="0">
                  <a:solidFill>
                    <a:srgbClr val="FF0000"/>
                  </a:solidFill>
                </a:rPr>
                <a:t>）</a:t>
              </a:r>
              <a:endParaRPr kumimoji="1" lang="ja-JP" altLang="en-US" sz="2600" dirty="0">
                <a:solidFill>
                  <a:srgbClr val="FF0000"/>
                </a:solidFill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131158" y="4214818"/>
              <a:ext cx="32263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512×128 pix/</a:t>
              </a:r>
              <a:r>
                <a:rPr lang="en-US" altLang="ja-JP" sz="2400" dirty="0" err="1" smtClean="0"/>
                <a:t>ch</a:t>
              </a:r>
              <a:r>
                <a:rPr lang="en-US" altLang="ja-JP" sz="2400" dirty="0" smtClean="0"/>
                <a:t> ×</a:t>
              </a:r>
              <a:r>
                <a:rPr lang="ja-JP" altLang="en-US" sz="2400" dirty="0" smtClean="0"/>
                <a:t> </a:t>
              </a:r>
              <a:r>
                <a:rPr lang="en-US" altLang="ja-JP" sz="2400" dirty="0" smtClean="0"/>
                <a:t>4ch</a:t>
              </a:r>
            </a:p>
            <a:p>
              <a:r>
                <a:rPr kumimoji="1" lang="ja-JP" altLang="en-US" sz="2400" dirty="0" smtClean="0"/>
                <a:t>⇒ </a:t>
              </a:r>
              <a:r>
                <a:rPr lang="en-US" altLang="ja-JP" sz="2400" dirty="0" smtClean="0"/>
                <a:t>~260,000pix</a:t>
              </a:r>
              <a:endParaRPr kumimoji="1" lang="ja-JP" altLang="en-US" sz="2400" dirty="0"/>
            </a:p>
          </p:txBody>
        </p:sp>
        <p:grpSp>
          <p:nvGrpSpPr>
            <p:cNvPr id="4" name="グループ化 37"/>
            <p:cNvGrpSpPr/>
            <p:nvPr/>
          </p:nvGrpSpPr>
          <p:grpSpPr>
            <a:xfrm>
              <a:off x="141851" y="1115274"/>
              <a:ext cx="8502115" cy="3576184"/>
              <a:chOff x="141851" y="1000108"/>
              <a:chExt cx="8502115" cy="3576184"/>
            </a:xfrm>
          </p:grpSpPr>
          <p:pic>
            <p:nvPicPr>
              <p:cNvPr id="36" name="Picture 22" descr="C:\Users\takubo\Desktop\P1010876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51" y="1643050"/>
                <a:ext cx="3144265" cy="23574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Text Box 11"/>
              <p:cNvSpPr txBox="1">
                <a:spLocks noChangeArrowheads="1"/>
              </p:cNvSpPr>
              <p:nvPr/>
            </p:nvSpPr>
            <p:spPr bwMode="auto">
              <a:xfrm>
                <a:off x="7748616" y="1214422"/>
                <a:ext cx="895350" cy="33178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150480" rIns="90000" bIns="45000"/>
              <a:lstStyle/>
              <a:p>
                <a:pPr algn="ctr">
                  <a:lnSpc>
                    <a:spcPct val="62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</a:rPr>
                  <a:t>PC</a:t>
                </a:r>
              </a:p>
            </p:txBody>
          </p:sp>
          <p:grpSp>
            <p:nvGrpSpPr>
              <p:cNvPr id="6" name="グループ化 5"/>
              <p:cNvGrpSpPr/>
              <p:nvPr/>
            </p:nvGrpSpPr>
            <p:grpSpPr>
              <a:xfrm>
                <a:off x="3088648" y="2000240"/>
                <a:ext cx="1878013" cy="1571637"/>
                <a:chOff x="3194053" y="3857628"/>
                <a:chExt cx="1878013" cy="1571637"/>
              </a:xfrm>
            </p:grpSpPr>
            <p:sp>
              <p:nvSpPr>
                <p:cNvPr id="7" name="AutoShape 8"/>
                <p:cNvSpPr>
                  <a:spLocks noChangeArrowheads="1"/>
                </p:cNvSpPr>
                <p:nvPr/>
              </p:nvSpPr>
              <p:spPr bwMode="auto">
                <a:xfrm rot="10800000">
                  <a:off x="3336930" y="5021278"/>
                  <a:ext cx="1643073" cy="407987"/>
                </a:xfrm>
                <a:prstGeom prst="leftArrow">
                  <a:avLst>
                    <a:gd name="adj1" fmla="val 50000"/>
                    <a:gd name="adj2" fmla="val 124222"/>
                  </a:avLst>
                </a:prstGeom>
                <a:solidFill>
                  <a:srgbClr val="FFFF00"/>
                </a:solidFill>
                <a:ln w="936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8" name="AutoShape 8"/>
                <p:cNvSpPr>
                  <a:spLocks noChangeArrowheads="1"/>
                </p:cNvSpPr>
                <p:nvPr/>
              </p:nvSpPr>
              <p:spPr bwMode="auto">
                <a:xfrm>
                  <a:off x="3336929" y="4378334"/>
                  <a:ext cx="1643073" cy="407987"/>
                </a:xfrm>
                <a:prstGeom prst="leftArrow">
                  <a:avLst>
                    <a:gd name="adj1" fmla="val 50000"/>
                    <a:gd name="adj2" fmla="val 124222"/>
                  </a:avLst>
                </a:prstGeom>
                <a:solidFill>
                  <a:srgbClr val="66FFFF"/>
                </a:solidFill>
                <a:ln w="936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" name="AutoShape 8"/>
                <p:cNvSpPr>
                  <a:spLocks noChangeArrowheads="1"/>
                </p:cNvSpPr>
                <p:nvPr/>
              </p:nvSpPr>
              <p:spPr bwMode="auto">
                <a:xfrm>
                  <a:off x="3333731" y="3857628"/>
                  <a:ext cx="1646272" cy="407987"/>
                </a:xfrm>
                <a:prstGeom prst="leftArrow">
                  <a:avLst>
                    <a:gd name="adj1" fmla="val 50000"/>
                    <a:gd name="adj2" fmla="val 124222"/>
                  </a:avLst>
                </a:prstGeom>
                <a:solidFill>
                  <a:srgbClr val="66FFFF"/>
                </a:solidFill>
                <a:ln w="936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194053" y="3897687"/>
                  <a:ext cx="1878013" cy="38735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lIns="90000" tIns="77040" rIns="90000" bIns="45000"/>
                <a:lstStyle/>
                <a:p>
                  <a:pPr algn="ctr">
                    <a:lnSpc>
                      <a:spcPct val="83000"/>
                    </a:lnSpc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US" sz="1500" dirty="0" smtClean="0"/>
                    <a:t>Parameter setting</a:t>
                  </a:r>
                  <a:endParaRPr lang="en-US" sz="1500" dirty="0"/>
                </a:p>
              </p:txBody>
            </p:sp>
            <p:sp>
              <p:nvSpPr>
                <p:cNvPr id="1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3194053" y="4429134"/>
                  <a:ext cx="1878013" cy="38735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lIns="90000" tIns="77040" rIns="90000" bIns="45000"/>
                <a:lstStyle/>
                <a:p>
                  <a:pPr algn="ctr">
                    <a:lnSpc>
                      <a:spcPct val="83000"/>
                    </a:lnSpc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US" sz="1500" dirty="0" smtClean="0"/>
                    <a:t>Operation signal</a:t>
                  </a:r>
                  <a:endParaRPr lang="en-US" sz="1500" dirty="0"/>
                </a:p>
              </p:txBody>
            </p:sp>
            <p:sp>
              <p:nvSpPr>
                <p:cNvPr id="1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728744" y="5043138"/>
                  <a:ext cx="1081087" cy="357188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lIns="90000" tIns="87840" rIns="90000" bIns="45000"/>
                <a:lstStyle/>
                <a:p>
                  <a:pPr algn="ctr">
                    <a:lnSpc>
                      <a:spcPct val="83000"/>
                    </a:lnSpc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US" sz="2000" dirty="0" smtClean="0"/>
                    <a:t>Data</a:t>
                  </a:r>
                  <a:endParaRPr lang="en-US" sz="2000" dirty="0"/>
                </a:p>
              </p:txBody>
            </p:sp>
          </p:grpSp>
          <p:grpSp>
            <p:nvGrpSpPr>
              <p:cNvPr id="13" name="グループ化 18"/>
              <p:cNvGrpSpPr/>
              <p:nvPr/>
            </p:nvGrpSpPr>
            <p:grpSpPr>
              <a:xfrm>
                <a:off x="4929190" y="1000108"/>
                <a:ext cx="1593703" cy="3576184"/>
                <a:chOff x="4716622" y="2857496"/>
                <a:chExt cx="1593703" cy="3576184"/>
              </a:xfrm>
            </p:grpSpPr>
            <p:sp>
              <p:nvSpPr>
                <p:cNvPr id="2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953003" y="2857496"/>
                  <a:ext cx="1306512" cy="333375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lIns="90000" tIns="131040" rIns="90000" bIns="45000"/>
                <a:lstStyle/>
                <a:p>
                  <a:pPr algn="ctr">
                    <a:lnSpc>
                      <a:spcPct val="62000"/>
                    </a:lnSpc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US" sz="1800" dirty="0" smtClean="0">
                      <a:solidFill>
                        <a:srgbClr val="000000"/>
                      </a:solidFill>
                    </a:rPr>
                    <a:t>GNV-250</a:t>
                  </a:r>
                  <a:endParaRPr lang="en-US" sz="1800" dirty="0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21" name="Picture 2" descr="C:\K.Itagaki\写真\GPIO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716622" y="3190871"/>
                  <a:ext cx="1593703" cy="3242809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29" name="AutoShape 28"/>
              <p:cNvSpPr>
                <a:spLocks noChangeArrowheads="1"/>
              </p:cNvSpPr>
              <p:nvPr/>
            </p:nvSpPr>
            <p:spPr bwMode="auto">
              <a:xfrm>
                <a:off x="1118878" y="2984480"/>
                <a:ext cx="357190" cy="373082"/>
              </a:xfrm>
              <a:prstGeom prst="roundRect">
                <a:avLst>
                  <a:gd name="adj" fmla="val 292"/>
                </a:avLst>
              </a:prstGeom>
              <a:noFill/>
              <a:ln w="360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" name="Text Box 29"/>
              <p:cNvSpPr txBox="1">
                <a:spLocks noChangeArrowheads="1"/>
              </p:cNvSpPr>
              <p:nvPr/>
            </p:nvSpPr>
            <p:spPr bwMode="auto">
              <a:xfrm>
                <a:off x="685798" y="2643182"/>
                <a:ext cx="1242996" cy="36386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131040" rIns="90000" bIns="45000"/>
              <a:lstStyle/>
              <a:p>
                <a:pPr algn="ctr">
                  <a:lnSpc>
                    <a:spcPct val="62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sz="1800" dirty="0" smtClean="0">
                    <a:solidFill>
                      <a:srgbClr val="FFFF00"/>
                    </a:solidFill>
                    <a:latin typeface="+mn-lt"/>
                  </a:rPr>
                  <a:t>ASIC</a:t>
                </a:r>
                <a:endParaRPr lang="en-US" sz="1800" dirty="0">
                  <a:solidFill>
                    <a:srgbClr val="FFFF00"/>
                  </a:solidFill>
                  <a:latin typeface="+mn-lt"/>
                </a:endParaRPr>
              </a:p>
            </p:txBody>
          </p:sp>
          <p:sp>
            <p:nvSpPr>
              <p:cNvPr id="31" name="AutoShape 28"/>
              <p:cNvSpPr>
                <a:spLocks noChangeArrowheads="1"/>
              </p:cNvSpPr>
              <p:nvPr/>
            </p:nvSpPr>
            <p:spPr bwMode="auto">
              <a:xfrm>
                <a:off x="2071670" y="2714620"/>
                <a:ext cx="500066" cy="428629"/>
              </a:xfrm>
              <a:prstGeom prst="roundRect">
                <a:avLst>
                  <a:gd name="adj" fmla="val 292"/>
                </a:avLst>
              </a:prstGeom>
              <a:noFill/>
              <a:ln w="360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2" name="Text Box 29"/>
              <p:cNvSpPr txBox="1">
                <a:spLocks noChangeArrowheads="1"/>
              </p:cNvSpPr>
              <p:nvPr/>
            </p:nvSpPr>
            <p:spPr bwMode="auto">
              <a:xfrm>
                <a:off x="1685930" y="2357430"/>
                <a:ext cx="1242996" cy="36386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131040" rIns="90000" bIns="45000"/>
              <a:lstStyle/>
              <a:p>
                <a:pPr algn="ctr">
                  <a:lnSpc>
                    <a:spcPct val="62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dirty="0" smtClean="0">
                    <a:solidFill>
                      <a:srgbClr val="FFFF00"/>
                    </a:solidFill>
                  </a:rPr>
                  <a:t>CCD</a:t>
                </a:r>
                <a:endParaRPr lang="en-US" sz="1800" dirty="0">
                  <a:solidFill>
                    <a:srgbClr val="FFFF00"/>
                  </a:solidFill>
                  <a:latin typeface="+mn-lt"/>
                </a:endParaRPr>
              </a:p>
            </p:txBody>
          </p:sp>
          <p:sp>
            <p:nvSpPr>
              <p:cNvPr id="33" name="円/楕円 32"/>
              <p:cNvSpPr/>
              <p:nvPr/>
            </p:nvSpPr>
            <p:spPr>
              <a:xfrm>
                <a:off x="6215074" y="2571744"/>
                <a:ext cx="1357322" cy="642942"/>
              </a:xfrm>
              <a:prstGeom prst="ellipse">
                <a:avLst/>
              </a:prstGeom>
              <a:noFill/>
              <a:ln w="412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5" name="直線矢印コネクタ 34"/>
              <p:cNvCxnSpPr>
                <a:endCxn id="33" idx="4"/>
              </p:cNvCxnSpPr>
              <p:nvPr/>
            </p:nvCxnSpPr>
            <p:spPr>
              <a:xfrm rot="16200000" flipV="1">
                <a:off x="6504831" y="3603590"/>
                <a:ext cx="956404" cy="178595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円/楕円 41"/>
              <p:cNvSpPr/>
              <p:nvPr/>
            </p:nvSpPr>
            <p:spPr>
              <a:xfrm>
                <a:off x="1571604" y="2357430"/>
                <a:ext cx="1285884" cy="100013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4" name="直線矢印コネクタ 43"/>
              <p:cNvCxnSpPr>
                <a:stCxn id="42" idx="4"/>
              </p:cNvCxnSpPr>
              <p:nvPr/>
            </p:nvCxnSpPr>
            <p:spPr>
              <a:xfrm rot="5400000">
                <a:off x="1772063" y="3728607"/>
                <a:ext cx="813528" cy="7143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AutoShape 8"/>
              <p:cNvSpPr>
                <a:spLocks noChangeArrowheads="1"/>
              </p:cNvSpPr>
              <p:nvPr/>
            </p:nvSpPr>
            <p:spPr bwMode="auto">
              <a:xfrm rot="10800000">
                <a:off x="6586118" y="2714620"/>
                <a:ext cx="714380" cy="407987"/>
              </a:xfrm>
              <a:prstGeom prst="leftArrow">
                <a:avLst>
                  <a:gd name="adj1" fmla="val 50000"/>
                  <a:gd name="adj2" fmla="val 86868"/>
                </a:avLst>
              </a:prstGeom>
              <a:solidFill>
                <a:srgbClr val="FFFF00"/>
              </a:solidFill>
              <a:ln w="936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3" name="Text Box 7"/>
              <p:cNvSpPr txBox="1">
                <a:spLocks noChangeArrowheads="1"/>
              </p:cNvSpPr>
              <p:nvPr/>
            </p:nvSpPr>
            <p:spPr bwMode="auto">
              <a:xfrm>
                <a:off x="6392161" y="2728475"/>
                <a:ext cx="1081087" cy="35718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87840" rIns="90000" bIns="45000"/>
              <a:lstStyle/>
              <a:p>
                <a:pPr algn="ctr">
                  <a:lnSpc>
                    <a:spcPct val="83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sz="2000" dirty="0" smtClean="0"/>
                  <a:t>Data</a:t>
                </a:r>
                <a:endParaRPr lang="en-US" sz="2000" dirty="0"/>
              </a:p>
            </p:txBody>
          </p:sp>
          <p:sp>
            <p:nvSpPr>
              <p:cNvPr id="45" name="AutoShape 8"/>
              <p:cNvSpPr>
                <a:spLocks noChangeArrowheads="1"/>
              </p:cNvSpPr>
              <p:nvPr/>
            </p:nvSpPr>
            <p:spPr bwMode="auto">
              <a:xfrm>
                <a:off x="6572264" y="1949443"/>
                <a:ext cx="717578" cy="407987"/>
              </a:xfrm>
              <a:prstGeom prst="leftArrow">
                <a:avLst>
                  <a:gd name="adj1" fmla="val 50000"/>
                  <a:gd name="adj2" fmla="val 80076"/>
                </a:avLst>
              </a:prstGeom>
              <a:solidFill>
                <a:srgbClr val="66FFFF"/>
              </a:solidFill>
              <a:ln w="936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6" name="Text Box 9"/>
              <p:cNvSpPr txBox="1">
                <a:spLocks noChangeArrowheads="1"/>
              </p:cNvSpPr>
              <p:nvPr/>
            </p:nvSpPr>
            <p:spPr bwMode="auto">
              <a:xfrm>
                <a:off x="5980135" y="2000240"/>
                <a:ext cx="1878013" cy="3873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77040" rIns="90000" bIns="45000"/>
              <a:lstStyle/>
              <a:p>
                <a:pPr algn="ctr">
                  <a:lnSpc>
                    <a:spcPct val="83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sz="1500" dirty="0" smtClean="0"/>
                  <a:t>Control</a:t>
                </a:r>
                <a:endParaRPr lang="en-US" sz="15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FPCCD reaction for light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264435" y="928670"/>
            <a:ext cx="6615130" cy="6143644"/>
          </a:xfrm>
        </p:spPr>
        <p:txBody>
          <a:bodyPr>
            <a:normAutofit lnSpcReduction="10000"/>
          </a:bodyPr>
          <a:lstStyle/>
          <a:p>
            <a:r>
              <a:rPr lang="ja-JP" altLang="en-US" sz="2400" dirty="0" smtClean="0"/>
              <a:t> </a:t>
            </a:r>
            <a:r>
              <a:rPr lang="en-US" altLang="ja-JP" sz="2400" dirty="0" smtClean="0"/>
              <a:t>Response of FPCCD to the light was checked.</a:t>
            </a:r>
          </a:p>
          <a:p>
            <a:endParaRPr lang="en-US" altLang="ja-JP" sz="2400" dirty="0" smtClean="0"/>
          </a:p>
          <a:p>
            <a:endParaRPr kumimoji="1" lang="en-US" altLang="ja-JP" sz="2400" dirty="0" smtClean="0"/>
          </a:p>
          <a:p>
            <a:endParaRPr lang="en-US" altLang="ja-JP" sz="2400" dirty="0" smtClean="0"/>
          </a:p>
          <a:p>
            <a:endParaRPr kumimoji="1" lang="en-US" altLang="ja-JP" sz="2400" dirty="0" smtClean="0"/>
          </a:p>
          <a:p>
            <a:endParaRPr lang="en-US" altLang="ja-JP" sz="2400" dirty="0" smtClean="0"/>
          </a:p>
          <a:p>
            <a:endParaRPr kumimoji="1" lang="en-US" altLang="ja-JP" sz="2400" dirty="0" smtClean="0"/>
          </a:p>
          <a:p>
            <a:endParaRPr lang="en-US" altLang="ja-JP" sz="2400" dirty="0" smtClean="0"/>
          </a:p>
          <a:p>
            <a:endParaRPr kumimoji="1" lang="en-US" altLang="ja-JP" sz="2400" dirty="0" smtClean="0"/>
          </a:p>
          <a:p>
            <a:endParaRPr lang="en-US" altLang="ja-JP" sz="4400" dirty="0" smtClean="0"/>
          </a:p>
          <a:p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1channel(512×128 pixel)</a:t>
            </a:r>
          </a:p>
          <a:p>
            <a:pPr>
              <a:buFont typeface="ＭＳ Ｐゴシック" pitchFamily="50" charset="-128"/>
              <a:buChar char="➫"/>
            </a:pP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Response of FPCCD to the light emission can be observed.</a:t>
            </a:r>
          </a:p>
          <a:p>
            <a:pPr>
              <a:buFont typeface="ＭＳ Ｐゴシック" pitchFamily="50" charset="-128"/>
              <a:buChar char="➫"/>
            </a:pPr>
            <a:r>
              <a:rPr lang="en-US" altLang="ja-JP" sz="2400" dirty="0" smtClean="0"/>
              <a:t> The image will be read as the next step.</a:t>
            </a:r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EEB2-DA29-4764-86E9-75C789954883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pic>
        <p:nvPicPr>
          <p:cNvPr id="21506" name="Picture 2" descr="C:\K.Itagaki\ミーティングスライド\2009年\夏の学校\nolight_rever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480" y="1718281"/>
            <a:ext cx="6491668" cy="1805822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0" y="2226077"/>
            <a:ext cx="164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Light shielding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86610" y="1214422"/>
            <a:ext cx="2500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Black	</a:t>
            </a:r>
            <a:r>
              <a:rPr kumimoji="1" lang="ja-JP" altLang="en-US" dirty="0" smtClean="0"/>
              <a:t>： </a:t>
            </a:r>
            <a:r>
              <a:rPr kumimoji="1" lang="en-US" altLang="ja-JP" dirty="0" smtClean="0"/>
              <a:t>do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not </a:t>
            </a:r>
            <a:r>
              <a:rPr lang="en-US" altLang="ja-JP" dirty="0" smtClean="0"/>
              <a:t>r</a:t>
            </a:r>
            <a:r>
              <a:rPr kumimoji="1" lang="en-US" altLang="ja-JP" dirty="0" smtClean="0"/>
              <a:t>eact</a:t>
            </a:r>
          </a:p>
          <a:p>
            <a:r>
              <a:rPr lang="en-US" altLang="ja-JP" dirty="0" smtClean="0"/>
              <a:t>White	</a:t>
            </a:r>
            <a:r>
              <a:rPr kumimoji="1" lang="ja-JP" altLang="en-US" dirty="0" smtClean="0"/>
              <a:t>： </a:t>
            </a:r>
            <a:r>
              <a:rPr kumimoji="1" lang="en-US" altLang="ja-JP" dirty="0" smtClean="0"/>
              <a:t>react</a:t>
            </a:r>
            <a:endParaRPr kumimoji="1" lang="ja-JP" altLang="en-US" dirty="0"/>
          </a:p>
        </p:txBody>
      </p:sp>
      <p:pic>
        <p:nvPicPr>
          <p:cNvPr id="39940" name="Picture 4" descr="C:\K.Itagaki\ミーティングスライド\2009年\秋学会\図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500438"/>
            <a:ext cx="6500858" cy="1797980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0" y="4071942"/>
            <a:ext cx="1571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No shielding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4" name="コンテンツ プレースホルダ 2"/>
          <p:cNvSpPr>
            <a:spLocks noGrp="1"/>
          </p:cNvSpPr>
          <p:nvPr>
            <p:ph idx="1"/>
          </p:nvPr>
        </p:nvSpPr>
        <p:spPr>
          <a:xfrm>
            <a:off x="228600" y="1000108"/>
            <a:ext cx="8915400" cy="5857892"/>
          </a:xfrm>
        </p:spPr>
        <p:txBody>
          <a:bodyPr>
            <a:normAutofit lnSpcReduction="10000"/>
          </a:bodyPr>
          <a:lstStyle/>
          <a:p>
            <a:pPr>
              <a:lnSpc>
                <a:spcPct val="83000"/>
              </a:lnSpc>
              <a:spcBef>
                <a:spcPts val="375"/>
              </a:spcBef>
              <a:buClr>
                <a:schemeClr val="tx1"/>
              </a:buClr>
              <a:buSzPct val="45000"/>
              <a:buFont typeface="Wingdings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400" dirty="0" smtClean="0">
                <a:solidFill>
                  <a:srgbClr val="000000"/>
                </a:solidFill>
                <a:latin typeface="+mn-lt"/>
              </a:rPr>
              <a:t>We developed FPCCD vertex detector</a:t>
            </a:r>
          </a:p>
          <a:p>
            <a:pPr lvl="1">
              <a:lnSpc>
                <a:spcPct val="83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400" dirty="0" smtClean="0">
                <a:solidFill>
                  <a:srgbClr val="000000"/>
                </a:solidFill>
                <a:latin typeface="+mn-lt"/>
              </a:rPr>
              <a:t>Requirement for readout ASIC</a:t>
            </a:r>
          </a:p>
          <a:p>
            <a:pPr lvl="2">
              <a:lnSpc>
                <a:spcPct val="83000"/>
              </a:lnSpc>
              <a:spcBef>
                <a:spcPts val="375"/>
              </a:spcBef>
              <a:buClr>
                <a:schemeClr val="tx1"/>
              </a:buClr>
              <a:buSzPct val="45000"/>
              <a:buFont typeface="Wingdings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dirty="0" smtClean="0">
                <a:solidFill>
                  <a:srgbClr val="000000"/>
                </a:solidFill>
                <a:latin typeface="+mn-lt"/>
              </a:rPr>
              <a:t>Power consumption</a:t>
            </a:r>
            <a:r>
              <a:rPr lang="ja-JP" altLang="en-US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latin typeface="+mn-lt"/>
              </a:rPr>
              <a:t>&lt;</a:t>
            </a:r>
            <a:r>
              <a:rPr lang="ja-JP" altLang="en-US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+mn-lt"/>
              </a:rPr>
              <a:t>6mW/</a:t>
            </a:r>
            <a:r>
              <a:rPr lang="en-US" altLang="ja-JP" sz="2400" dirty="0" err="1" smtClean="0">
                <a:solidFill>
                  <a:srgbClr val="000000"/>
                </a:solidFill>
                <a:latin typeface="+mn-lt"/>
              </a:rPr>
              <a:t>ch</a:t>
            </a:r>
            <a:endParaRPr lang="en-US" altLang="ja-JP" sz="2400" dirty="0" smtClean="0">
              <a:solidFill>
                <a:srgbClr val="000000"/>
              </a:solidFill>
              <a:latin typeface="+mn-lt"/>
            </a:endParaRPr>
          </a:p>
          <a:p>
            <a:pPr lvl="2">
              <a:lnSpc>
                <a:spcPct val="83000"/>
              </a:lnSpc>
              <a:spcBef>
                <a:spcPts val="375"/>
              </a:spcBef>
              <a:buClr>
                <a:schemeClr val="tx1"/>
              </a:buClr>
              <a:buSzPct val="45000"/>
              <a:buFont typeface="Wingdings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dirty="0" smtClean="0">
                <a:solidFill>
                  <a:srgbClr val="000000"/>
                </a:solidFill>
                <a:latin typeface="+mn-lt"/>
              </a:rPr>
              <a:t>Readout rate</a:t>
            </a:r>
            <a:r>
              <a:rPr lang="ja-JP" altLang="en-US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+mn-lt"/>
              </a:rPr>
              <a:t>&gt;</a:t>
            </a:r>
            <a:r>
              <a:rPr lang="ja-JP" altLang="en-US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+mn-lt"/>
              </a:rPr>
              <a:t>10Mpix/sec</a:t>
            </a:r>
          </a:p>
          <a:p>
            <a:pPr lvl="2">
              <a:lnSpc>
                <a:spcPct val="83000"/>
              </a:lnSpc>
              <a:spcBef>
                <a:spcPts val="375"/>
              </a:spcBef>
              <a:buClr>
                <a:schemeClr val="tx1"/>
              </a:buClr>
              <a:buSzPct val="45000"/>
              <a:buFont typeface="Wingdings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dirty="0" smtClean="0">
                <a:solidFill>
                  <a:srgbClr val="000000"/>
                </a:solidFill>
                <a:latin typeface="+mn-lt"/>
              </a:rPr>
              <a:t>Noise level &lt;</a:t>
            </a:r>
            <a:r>
              <a:rPr lang="ja-JP" altLang="en-US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+mn-lt"/>
              </a:rPr>
              <a:t>30e</a:t>
            </a:r>
          </a:p>
          <a:p>
            <a:pPr>
              <a:lnSpc>
                <a:spcPct val="83000"/>
              </a:lnSpc>
              <a:spcBef>
                <a:spcPts val="375"/>
              </a:spcBef>
              <a:buClr>
                <a:schemeClr val="tx1"/>
              </a:buClr>
              <a:buSzPct val="45000"/>
              <a:buFont typeface="Wingdings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400" dirty="0" smtClean="0">
                <a:solidFill>
                  <a:srgbClr val="000000"/>
                </a:solidFill>
                <a:latin typeface="+mn-lt"/>
              </a:rPr>
              <a:t>Pedestal check for readout ASIC sample </a:t>
            </a:r>
            <a:endParaRPr lang="en-GB" altLang="ja-JP" sz="2400" dirty="0" smtClean="0">
              <a:solidFill>
                <a:srgbClr val="000000"/>
              </a:solidFill>
              <a:latin typeface="+mn-lt"/>
            </a:endParaRPr>
          </a:p>
          <a:p>
            <a:pPr marL="914400" lvl="2" indent="0">
              <a:lnSpc>
                <a:spcPct val="83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dirty="0" smtClean="0">
                <a:solidFill>
                  <a:srgbClr val="000000"/>
                </a:solidFill>
                <a:latin typeface="+mn-lt"/>
              </a:rPr>
              <a:t> Noise level</a:t>
            </a:r>
            <a:r>
              <a:rPr lang="ja-JP" altLang="en-US" sz="2400" dirty="0" smtClean="0">
                <a:solidFill>
                  <a:srgbClr val="000000"/>
                </a:solidFill>
                <a:latin typeface="+mn-lt"/>
              </a:rPr>
              <a:t> ～ </a:t>
            </a:r>
            <a:r>
              <a:rPr lang="en-US" altLang="ja-JP" sz="2400" dirty="0" smtClean="0">
                <a:solidFill>
                  <a:srgbClr val="000000"/>
                </a:solidFill>
                <a:latin typeface="+mn-lt"/>
              </a:rPr>
              <a:t>45e</a:t>
            </a:r>
            <a:endParaRPr lang="en-GB" altLang="ja-JP" sz="2400" dirty="0" smtClean="0">
              <a:solidFill>
                <a:srgbClr val="000000"/>
              </a:solidFill>
              <a:latin typeface="+mn-lt"/>
            </a:endParaRPr>
          </a:p>
          <a:p>
            <a:pPr marL="914400" lvl="2" indent="0">
              <a:lnSpc>
                <a:spcPct val="83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+mn-lt"/>
              </a:rPr>
              <a:t>Some ADC count are not output.</a:t>
            </a:r>
          </a:p>
          <a:p>
            <a:pPr marL="914400" lvl="2" indent="0">
              <a:lnSpc>
                <a:spcPct val="83000"/>
              </a:lnSpc>
              <a:spcBef>
                <a:spcPts val="375"/>
              </a:spcBef>
              <a:buClr>
                <a:srgbClr val="FF0000"/>
              </a:buClr>
              <a:buSzPct val="100000"/>
              <a:buFont typeface="ＭＳ Ｐゴシック" pitchFamily="50" charset="-128"/>
              <a:buChar char="➫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ja-JP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+mn-lt"/>
              </a:rPr>
              <a:t>switching circuit was designed again.</a:t>
            </a:r>
          </a:p>
          <a:p>
            <a:pPr marL="914400" lvl="2" indent="0">
              <a:lnSpc>
                <a:spcPct val="83000"/>
              </a:lnSpc>
              <a:spcBef>
                <a:spcPts val="375"/>
              </a:spcBef>
              <a:buClr>
                <a:schemeClr val="tx1"/>
              </a:buClr>
              <a:buSzPct val="8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400" dirty="0" smtClean="0">
                <a:latin typeface="+mn-lt"/>
              </a:rPr>
              <a:t> </a:t>
            </a:r>
            <a:r>
              <a:rPr lang="en-US" altLang="ja-JP" dirty="0" smtClean="0">
                <a:latin typeface="+mn-lt"/>
              </a:rPr>
              <a:t>T</a:t>
            </a:r>
            <a:r>
              <a:rPr lang="en-US" altLang="ja-JP" sz="2400" dirty="0" smtClean="0">
                <a:latin typeface="+mn-lt"/>
              </a:rPr>
              <a:t>emperature dependency of ASIC </a:t>
            </a:r>
            <a:r>
              <a:rPr lang="en-US" altLang="ja-JP" dirty="0" smtClean="0">
                <a:latin typeface="+mn-lt"/>
              </a:rPr>
              <a:t>cannot be observed</a:t>
            </a:r>
            <a:r>
              <a:rPr lang="en-US" altLang="ja-JP" sz="2400" dirty="0" smtClean="0">
                <a:latin typeface="+mn-lt"/>
              </a:rPr>
              <a:t> because of missing ADC.</a:t>
            </a:r>
          </a:p>
          <a:p>
            <a:pPr marL="914400" lvl="2" indent="0">
              <a:lnSpc>
                <a:spcPct val="83000"/>
              </a:lnSpc>
              <a:spcBef>
                <a:spcPts val="375"/>
              </a:spcBef>
              <a:buClr>
                <a:srgbClr val="FF0000"/>
              </a:buClr>
              <a:buSzPct val="100000"/>
              <a:buFont typeface="ＭＳ Ｐゴシック" pitchFamily="50" charset="-128"/>
              <a:buChar char="➫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dirty="0" smtClean="0">
                <a:latin typeface="+mn-lt"/>
              </a:rPr>
              <a:t> examined next sample</a:t>
            </a:r>
            <a:endParaRPr lang="en-US" altLang="ja-JP" sz="2400" dirty="0" smtClean="0">
              <a:latin typeface="+mn-lt"/>
            </a:endParaRPr>
          </a:p>
          <a:p>
            <a:pPr>
              <a:lnSpc>
                <a:spcPct val="83000"/>
              </a:lnSpc>
              <a:spcBef>
                <a:spcPts val="375"/>
              </a:spcBef>
              <a:buClr>
                <a:schemeClr val="tx1"/>
              </a:buClr>
              <a:buSzPct val="45000"/>
              <a:buFont typeface="Wingdings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400" dirty="0" smtClean="0">
                <a:solidFill>
                  <a:srgbClr val="000000"/>
                </a:solidFill>
                <a:latin typeface="+mn-lt"/>
              </a:rPr>
              <a:t>FPCCD sample readout</a:t>
            </a:r>
          </a:p>
          <a:p>
            <a:pPr lvl="2">
              <a:lnSpc>
                <a:spcPct val="83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sz="2400" dirty="0" smtClean="0">
                <a:latin typeface="+mn-lt"/>
              </a:rPr>
              <a:t> </a:t>
            </a:r>
            <a:r>
              <a:rPr lang="en-US" altLang="ja-JP" dirty="0" smtClean="0">
                <a:latin typeface="+mn-lt"/>
              </a:rPr>
              <a:t>B</a:t>
            </a:r>
            <a:r>
              <a:rPr lang="en-US" altLang="ja-JP" sz="2400" dirty="0" smtClean="0">
                <a:latin typeface="+mn-lt"/>
              </a:rPr>
              <a:t>y limit of FPGA capacity, all pixel cannot read out.</a:t>
            </a:r>
          </a:p>
          <a:p>
            <a:pPr lvl="2">
              <a:lnSpc>
                <a:spcPct val="83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ＭＳ Ｐゴシック" pitchFamily="50" charset="-128"/>
              <a:buChar char="➫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400" dirty="0">
                <a:latin typeface="+mn-lt"/>
              </a:rPr>
              <a:t> </a:t>
            </a:r>
            <a:r>
              <a:rPr lang="en-US" altLang="ja-JP" sz="2400" dirty="0" smtClean="0">
                <a:latin typeface="+mn-lt"/>
              </a:rPr>
              <a:t>ADC data were converted 1bit.</a:t>
            </a:r>
          </a:p>
          <a:p>
            <a:pPr lvl="2">
              <a:lnSpc>
                <a:spcPct val="83000"/>
              </a:lnSpc>
              <a:spcBef>
                <a:spcPts val="375"/>
              </a:spcBef>
              <a:buClr>
                <a:srgbClr val="FF0000"/>
              </a:buClr>
              <a:buSzPct val="80000"/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+mn-lt"/>
              </a:rPr>
              <a:t>Readout ASIC can read out FPCCD data</a:t>
            </a:r>
          </a:p>
          <a:p>
            <a:pPr lvl="2">
              <a:lnSpc>
                <a:spcPct val="83000"/>
              </a:lnSpc>
              <a:spcBef>
                <a:spcPts val="375"/>
              </a:spcBef>
              <a:buClr>
                <a:srgbClr val="FF0000"/>
              </a:buClr>
              <a:buSzPct val="100000"/>
              <a:buFont typeface="ＭＳ Ｐゴシック" pitchFamily="50" charset="-128"/>
              <a:buChar char="➫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dirty="0" smtClean="0">
                <a:solidFill>
                  <a:srgbClr val="FF0000"/>
                </a:solidFill>
                <a:latin typeface="+mn-lt"/>
              </a:rPr>
              <a:t> Next step is readout image</a:t>
            </a:r>
            <a:endParaRPr lang="en-US" altLang="ja-JP" sz="2400" dirty="0" smtClean="0">
              <a:solidFill>
                <a:srgbClr val="FF0000"/>
              </a:solidFill>
              <a:latin typeface="+mn-lt"/>
            </a:endParaRPr>
          </a:p>
          <a:p>
            <a:pPr lvl="2">
              <a:lnSpc>
                <a:spcPct val="83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sz="2400" dirty="0" smtClean="0">
                <a:latin typeface="+mn-lt"/>
              </a:rPr>
              <a:t> </a:t>
            </a:r>
            <a:r>
              <a:rPr lang="en-US" altLang="ja-JP" dirty="0" smtClean="0">
                <a:latin typeface="+mn-lt"/>
              </a:rPr>
              <a:t>Readout board can read out all pixel is developed and tested.</a:t>
            </a:r>
            <a:endParaRPr lang="en-US" altLang="ja-JP" sz="2400" dirty="0" smtClean="0">
              <a:latin typeface="+mn-lt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EEB2-DA29-4764-86E9-75C789954883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7904039" y="69275"/>
            <a:ext cx="857256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1462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Buck up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Power consumption of LVDS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kumimoji="1" lang="en-US" altLang="ja-JP" dirty="0" smtClean="0"/>
              <a:t>Differential voltage : 350mV</a:t>
            </a:r>
          </a:p>
          <a:p>
            <a:r>
              <a:rPr kumimoji="1" lang="en-US" altLang="ja-JP" dirty="0" smtClean="0"/>
              <a:t>Resistor : 100</a:t>
            </a:r>
            <a:r>
              <a:rPr lang="en-US" altLang="ja-JP" dirty="0" smtClean="0">
                <a:latin typeface="Symbol" pitchFamily="18" charset="2"/>
              </a:rPr>
              <a:t>W</a:t>
            </a:r>
          </a:p>
          <a:p>
            <a:r>
              <a:rPr kumimoji="1" lang="en-US" altLang="ja-JP" dirty="0" smtClean="0">
                <a:latin typeface="+mn-lt"/>
              </a:rPr>
              <a:t>Power consumption : (350mV)</a:t>
            </a:r>
            <a:r>
              <a:rPr kumimoji="1" lang="en-US" altLang="ja-JP" baseline="30000" dirty="0" smtClean="0">
                <a:latin typeface="+mn-lt"/>
              </a:rPr>
              <a:t>2</a:t>
            </a:r>
            <a:r>
              <a:rPr kumimoji="1" lang="en-US" altLang="ja-JP" dirty="0" smtClean="0">
                <a:latin typeface="+mn-lt"/>
              </a:rPr>
              <a:t> / 100</a:t>
            </a:r>
            <a:r>
              <a:rPr kumimoji="1" lang="en-US" altLang="ja-JP" dirty="0" smtClean="0">
                <a:latin typeface="Symbol" pitchFamily="18" charset="2"/>
              </a:rPr>
              <a:t>W</a:t>
            </a:r>
            <a:r>
              <a:rPr kumimoji="1" lang="en-US" altLang="ja-JP" dirty="0" smtClean="0">
                <a:latin typeface="+mn-lt"/>
              </a:rPr>
              <a:t> = 1.2mW</a:t>
            </a:r>
          </a:p>
          <a:p>
            <a:r>
              <a:rPr lang="en-US" altLang="ja-JP" dirty="0" smtClean="0">
                <a:latin typeface="+mn-lt"/>
              </a:rPr>
              <a:t>Below 6mV</a:t>
            </a:r>
            <a:endParaRPr kumimoji="1" lang="ja-JP" altLang="en-US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グループ化 44"/>
          <p:cNvGrpSpPr/>
          <p:nvPr/>
        </p:nvGrpSpPr>
        <p:grpSpPr>
          <a:xfrm rot="16200000">
            <a:off x="5857882" y="3071809"/>
            <a:ext cx="2714644" cy="3286151"/>
            <a:chOff x="3714744" y="428604"/>
            <a:chExt cx="2714644" cy="3286151"/>
          </a:xfrm>
        </p:grpSpPr>
        <p:pic>
          <p:nvPicPr>
            <p:cNvPr id="24" name="Picture 2" descr="C:\Users\itagaki\Desktop\日立スライド\ディテクター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14744" y="428604"/>
              <a:ext cx="2464613" cy="3286151"/>
            </a:xfrm>
            <a:prstGeom prst="rect">
              <a:avLst/>
            </a:prstGeom>
            <a:noFill/>
          </p:spPr>
        </p:pic>
        <p:cxnSp>
          <p:nvCxnSpPr>
            <p:cNvPr id="25" name="直線矢印コネクタ 24"/>
            <p:cNvCxnSpPr/>
            <p:nvPr/>
          </p:nvCxnSpPr>
          <p:spPr>
            <a:xfrm rot="10800000" flipH="1" flipV="1">
              <a:off x="4232673" y="1214422"/>
              <a:ext cx="1732372" cy="1588"/>
            </a:xfrm>
            <a:prstGeom prst="straightConnector1">
              <a:avLst/>
            </a:prstGeom>
            <a:ln w="444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テキスト ボックス 25"/>
            <p:cNvSpPr txBox="1"/>
            <p:nvPr/>
          </p:nvSpPr>
          <p:spPr>
            <a:xfrm rot="5400000">
              <a:off x="5780375" y="994036"/>
              <a:ext cx="92869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120mm</a:t>
              </a:r>
              <a:endParaRPr kumimoji="1" lang="ja-JP" altLang="en-US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j-lt"/>
              </a:rPr>
              <a:t>FPCCD Vertex Detector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4282" y="1071546"/>
            <a:ext cx="6329378" cy="5786478"/>
          </a:xfrm>
        </p:spPr>
        <p:txBody>
          <a:bodyPr>
            <a:noAutofit/>
          </a:bodyPr>
          <a:lstStyle/>
          <a:p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Large amounts of e</a:t>
            </a:r>
            <a:r>
              <a:rPr lang="en-US" altLang="ja-JP" sz="24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ja-JP" altLang="en-US" sz="2400" dirty="0" smtClean="0">
                <a:cs typeface="Times New Roman" pitchFamily="18" charset="0"/>
              </a:rPr>
              <a:t>・</a:t>
            </a:r>
            <a:r>
              <a:rPr lang="en-US" altLang="ja-JP" sz="2400" dirty="0" smtClean="0">
                <a:cs typeface="Times New Roman" pitchFamily="18" charset="0"/>
              </a:rPr>
              <a:t>e</a:t>
            </a:r>
            <a:r>
              <a:rPr lang="en-US" altLang="ja-JP" sz="2400" baseline="30000" dirty="0" smtClean="0">
                <a:cs typeface="Times New Roman" pitchFamily="18" charset="0"/>
              </a:rPr>
              <a:t>-</a:t>
            </a:r>
            <a:r>
              <a:rPr lang="ja-JP" altLang="en-US" sz="2400" dirty="0" smtClean="0">
                <a:cs typeface="Times New Roman" pitchFamily="18" charset="0"/>
              </a:rPr>
              <a:t> </a:t>
            </a:r>
            <a:r>
              <a:rPr lang="en-US" altLang="ja-JP" sz="2400" dirty="0" smtClean="0">
                <a:latin typeface="+mn-lt"/>
              </a:rPr>
              <a:t>pair background is generated at beam collision.</a:t>
            </a:r>
          </a:p>
          <a:p>
            <a:pPr>
              <a:buFont typeface="ＭＳ Ｐゴシック" pitchFamily="50" charset="-128"/>
              <a:buChar char="➫"/>
            </a:pPr>
            <a:r>
              <a:rPr kumimoji="1" lang="en-US" altLang="ja-JP" sz="2400" dirty="0" smtClean="0">
                <a:latin typeface="+mn-lt"/>
              </a:rPr>
              <a:t> For low pixel occupancy, we develop Vertex Detector adopt fine pixel </a:t>
            </a:r>
            <a:r>
              <a:rPr lang="en-US" altLang="ja-JP" sz="2400" dirty="0" smtClean="0">
                <a:latin typeface="+mn-lt"/>
              </a:rPr>
              <a:t>CCD</a:t>
            </a:r>
            <a:r>
              <a:rPr kumimoji="1" lang="en-US" altLang="ja-JP" sz="2400" dirty="0" smtClean="0">
                <a:latin typeface="+mn-lt"/>
              </a:rPr>
              <a:t> sensor.</a:t>
            </a:r>
          </a:p>
          <a:p>
            <a:pPr>
              <a:buFont typeface="ＭＳ Ｐゴシック" pitchFamily="50" charset="-128"/>
              <a:buChar char="➫"/>
            </a:pPr>
            <a:endParaRPr kumimoji="1" lang="en-US" altLang="ja-JP" sz="800" dirty="0" smtClean="0">
              <a:latin typeface="+mn-lt"/>
            </a:endParaRPr>
          </a:p>
          <a:p>
            <a:r>
              <a:rPr lang="en-US" altLang="ja-JP" sz="2400" u="sng" dirty="0">
                <a:latin typeface="+mn-lt"/>
              </a:rPr>
              <a:t>FPCCD</a:t>
            </a:r>
            <a:r>
              <a:rPr lang="ja-JP" altLang="en-US" sz="2400" u="sng" dirty="0">
                <a:latin typeface="+mn-lt"/>
              </a:rPr>
              <a:t> </a:t>
            </a:r>
            <a:r>
              <a:rPr lang="en-US" altLang="ja-JP" sz="2400" u="sng" dirty="0" smtClean="0">
                <a:latin typeface="+mn-lt"/>
              </a:rPr>
              <a:t>Vertex Detector</a:t>
            </a:r>
          </a:p>
          <a:p>
            <a:pPr lvl="1"/>
            <a:r>
              <a:rPr lang="en-US" altLang="ja-JP" sz="2400" dirty="0" smtClean="0">
                <a:latin typeface="+mn-lt"/>
              </a:rPr>
              <a:t>Fine Pixel CCD</a:t>
            </a:r>
            <a:endParaRPr lang="en-US" altLang="ja-JP" sz="2400" dirty="0">
              <a:latin typeface="+mn-lt"/>
            </a:endParaRPr>
          </a:p>
          <a:p>
            <a:pPr lvl="2"/>
            <a:r>
              <a:rPr lang="en-US" altLang="ja-JP" dirty="0" smtClean="0">
                <a:latin typeface="+mn-lt"/>
              </a:rPr>
              <a:t> Pixel size </a:t>
            </a:r>
            <a:r>
              <a:rPr lang="ja-JP" altLang="en-US" dirty="0" smtClean="0">
                <a:latin typeface="+mn-lt"/>
              </a:rPr>
              <a:t>： </a:t>
            </a:r>
            <a:r>
              <a:rPr lang="en-US" altLang="ja-JP" dirty="0" smtClean="0">
                <a:solidFill>
                  <a:srgbClr val="FF0000"/>
                </a:solidFill>
                <a:cs typeface="Times New Roman" pitchFamily="18" charset="0"/>
              </a:rPr>
              <a:t>5</a:t>
            </a:r>
            <a:r>
              <a:rPr lang="en-US" altLang="ja-JP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altLang="ja-JP" dirty="0" smtClean="0">
                <a:solidFill>
                  <a:srgbClr val="FF0000"/>
                </a:solidFill>
                <a:cs typeface="Times New Roman" pitchFamily="18" charset="0"/>
              </a:rPr>
              <a:t>m × 5</a:t>
            </a:r>
            <a:r>
              <a:rPr lang="en-US" altLang="ja-JP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altLang="ja-JP" baseline="30000" dirty="0">
              <a:solidFill>
                <a:srgbClr val="FF0000"/>
              </a:solidFill>
              <a:latin typeface="Symbol" pitchFamily="18" charset="2"/>
            </a:endParaRPr>
          </a:p>
          <a:p>
            <a:pPr lvl="2"/>
            <a:r>
              <a:rPr lang="en-US" altLang="ja-JP" dirty="0" smtClean="0"/>
              <a:t>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Epitaxial layer thickness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altLang="ja-JP" dirty="0" smtClean="0">
                <a:latin typeface="Symbol" pitchFamily="18" charset="2"/>
              </a:rPr>
              <a:t>m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m</a:t>
            </a:r>
          </a:p>
          <a:p>
            <a:pPr lvl="1"/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20,000 ×128 pix/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endParaRPr lang="en-US" altLang="ja-JP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ja-JP" sz="2400" b="1" dirty="0" smtClean="0">
                <a:latin typeface="+mn-lt"/>
              </a:rPr>
              <a:t>#</a:t>
            </a:r>
            <a:r>
              <a:rPr lang="en-US" altLang="ja-JP" sz="2400" dirty="0" smtClean="0">
                <a:latin typeface="+mn-lt"/>
              </a:rPr>
              <a:t> of channels</a:t>
            </a:r>
            <a:r>
              <a:rPr lang="ja-JP" altLang="en-US" sz="2400" dirty="0" smtClean="0">
                <a:latin typeface="+mn-lt"/>
              </a:rPr>
              <a:t> </a:t>
            </a:r>
            <a:r>
              <a:rPr lang="en-US" altLang="ja-JP" sz="2400" dirty="0" smtClean="0">
                <a:latin typeface="+mn-lt"/>
              </a:rPr>
              <a:t>~ 6,000ch</a:t>
            </a:r>
          </a:p>
          <a:p>
            <a:pPr lvl="1">
              <a:buClr>
                <a:schemeClr val="tx1"/>
              </a:buClr>
            </a:pPr>
            <a:r>
              <a:rPr lang="en-US" altLang="ja-JP" sz="2400" dirty="0" smtClean="0">
                <a:latin typeface="+mn-lt"/>
              </a:rPr>
              <a:t>Double layers </a:t>
            </a:r>
            <a:r>
              <a:rPr lang="ja-JP" altLang="en-US" sz="2400" dirty="0" smtClean="0">
                <a:latin typeface="+mn-lt"/>
              </a:rPr>
              <a:t>： </a:t>
            </a:r>
            <a:r>
              <a:rPr lang="en-US" altLang="ja-JP" sz="2400" dirty="0" smtClean="0">
                <a:latin typeface="+mn-lt"/>
              </a:rPr>
              <a:t>CCDs are attached on two sides of the ladders.</a:t>
            </a:r>
          </a:p>
          <a:p>
            <a:pPr lvl="1">
              <a:buClr>
                <a:schemeClr val="tx1"/>
              </a:buClr>
            </a:pPr>
            <a:r>
              <a:rPr lang="en-US" altLang="ja-JP" sz="2400" dirty="0" smtClean="0">
                <a:latin typeface="+mn-lt"/>
              </a:rPr>
              <a:t>Readout ASIC for FPCCD is developed.</a:t>
            </a:r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62B-EF53-45EB-BBD5-AFE9D9BB3EEC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  <p:grpSp>
        <p:nvGrpSpPr>
          <p:cNvPr id="34" name="グループ化 33"/>
          <p:cNvGrpSpPr/>
          <p:nvPr/>
        </p:nvGrpSpPr>
        <p:grpSpPr>
          <a:xfrm>
            <a:off x="6199834" y="1061096"/>
            <a:ext cx="2782478" cy="1942474"/>
            <a:chOff x="6199834" y="1214422"/>
            <a:chExt cx="2782478" cy="1942474"/>
          </a:xfrm>
        </p:grpSpPr>
        <p:grpSp>
          <p:nvGrpSpPr>
            <p:cNvPr id="32" name="グループ化 31"/>
            <p:cNvGrpSpPr/>
            <p:nvPr/>
          </p:nvGrpSpPr>
          <p:grpSpPr>
            <a:xfrm>
              <a:off x="6199834" y="1214422"/>
              <a:ext cx="2782478" cy="1942474"/>
              <a:chOff x="6199834" y="1214422"/>
              <a:chExt cx="2782478" cy="1942474"/>
            </a:xfrm>
          </p:grpSpPr>
          <p:grpSp>
            <p:nvGrpSpPr>
              <p:cNvPr id="4" name="グループ化 23"/>
              <p:cNvGrpSpPr/>
              <p:nvPr/>
            </p:nvGrpSpPr>
            <p:grpSpPr>
              <a:xfrm>
                <a:off x="6199834" y="1428736"/>
                <a:ext cx="2782478" cy="1500198"/>
                <a:chOff x="6199834" y="1428736"/>
                <a:chExt cx="2782478" cy="1500198"/>
              </a:xfrm>
            </p:grpSpPr>
            <p:grpSp>
              <p:nvGrpSpPr>
                <p:cNvPr id="5" name="グループ化 73"/>
                <p:cNvGrpSpPr/>
                <p:nvPr/>
              </p:nvGrpSpPr>
              <p:grpSpPr>
                <a:xfrm>
                  <a:off x="6199834" y="1428736"/>
                  <a:ext cx="1785950" cy="1071570"/>
                  <a:chOff x="6357950" y="1714488"/>
                  <a:chExt cx="1785950" cy="1071570"/>
                </a:xfrm>
              </p:grpSpPr>
              <p:sp>
                <p:nvSpPr>
                  <p:cNvPr id="15" name="右矢印 14"/>
                  <p:cNvSpPr/>
                  <p:nvPr/>
                </p:nvSpPr>
                <p:spPr>
                  <a:xfrm>
                    <a:off x="6357950" y="2143116"/>
                    <a:ext cx="801058" cy="642942"/>
                  </a:xfrm>
                  <a:prstGeom prst="rightArrow">
                    <a:avLst/>
                  </a:prstGeom>
                  <a:solidFill>
                    <a:srgbClr val="0070C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16" name="直線矢印コネクタ 15"/>
                  <p:cNvCxnSpPr/>
                  <p:nvPr/>
                </p:nvCxnSpPr>
                <p:spPr>
                  <a:xfrm>
                    <a:off x="7143768" y="2214554"/>
                    <a:ext cx="500066" cy="1588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prstDash val="sys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直線矢印コネクタ 16"/>
                  <p:cNvCxnSpPr/>
                  <p:nvPr/>
                </p:nvCxnSpPr>
                <p:spPr>
                  <a:xfrm>
                    <a:off x="7643834" y="2214554"/>
                    <a:ext cx="500066" cy="168594"/>
                  </a:xfrm>
                  <a:prstGeom prst="straightConnector1">
                    <a:avLst/>
                  </a:prstGeom>
                  <a:ln w="25400">
                    <a:solidFill>
                      <a:srgbClr val="0070C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直線矢印コネクタ 17"/>
                  <p:cNvCxnSpPr/>
                  <p:nvPr/>
                </p:nvCxnSpPr>
                <p:spPr>
                  <a:xfrm rot="5400000" flipH="1" flipV="1">
                    <a:off x="7605733" y="1752588"/>
                    <a:ext cx="504828" cy="428628"/>
                  </a:xfrm>
                  <a:prstGeom prst="straightConnector1">
                    <a:avLst/>
                  </a:prstGeom>
                  <a:ln w="254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" name="グループ化 89"/>
                <p:cNvGrpSpPr/>
                <p:nvPr/>
              </p:nvGrpSpPr>
              <p:grpSpPr>
                <a:xfrm rot="10800000">
                  <a:off x="7199966" y="1857364"/>
                  <a:ext cx="1729752" cy="1071570"/>
                  <a:chOff x="6414148" y="1714488"/>
                  <a:chExt cx="1729752" cy="1071570"/>
                </a:xfrm>
              </p:grpSpPr>
              <p:sp>
                <p:nvSpPr>
                  <p:cNvPr id="11" name="右矢印 10"/>
                  <p:cNvSpPr/>
                  <p:nvPr/>
                </p:nvSpPr>
                <p:spPr>
                  <a:xfrm>
                    <a:off x="6414148" y="2143116"/>
                    <a:ext cx="801058" cy="642942"/>
                  </a:xfrm>
                  <a:prstGeom prst="rightArrow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12" name="直線矢印コネクタ 11"/>
                  <p:cNvCxnSpPr/>
                  <p:nvPr/>
                </p:nvCxnSpPr>
                <p:spPr>
                  <a:xfrm>
                    <a:off x="7143768" y="2214554"/>
                    <a:ext cx="500066" cy="1588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prstDash val="sys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直線矢印コネクタ 12"/>
                  <p:cNvCxnSpPr/>
                  <p:nvPr/>
                </p:nvCxnSpPr>
                <p:spPr>
                  <a:xfrm>
                    <a:off x="7643834" y="2214554"/>
                    <a:ext cx="500066" cy="168594"/>
                  </a:xfrm>
                  <a:prstGeom prst="straightConnector1">
                    <a:avLst/>
                  </a:prstGeom>
                  <a:ln w="254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直線矢印コネクタ 13"/>
                  <p:cNvCxnSpPr/>
                  <p:nvPr/>
                </p:nvCxnSpPr>
                <p:spPr>
                  <a:xfrm rot="5400000" flipH="1" flipV="1">
                    <a:off x="7605733" y="1752588"/>
                    <a:ext cx="504828" cy="428628"/>
                  </a:xfrm>
                  <a:prstGeom prst="straightConnector1">
                    <a:avLst/>
                  </a:prstGeom>
                  <a:ln w="25400">
                    <a:solidFill>
                      <a:srgbClr val="0070C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6215074" y="1562106"/>
                  <a:ext cx="4363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800" dirty="0" smtClean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e</a:t>
                  </a:r>
                  <a:r>
                    <a:rPr kumimoji="1" lang="en-US" altLang="ja-JP" sz="2800" baseline="30000" dirty="0" smtClean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endParaRPr kumimoji="1" lang="ja-JP" altLang="en-US" sz="2800" baseline="300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8501090" y="1561134"/>
                  <a:ext cx="48122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80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e</a:t>
                  </a:r>
                  <a:r>
                    <a:rPr lang="en-US" altLang="ja-JP" sz="2800" baseline="3000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endParaRPr kumimoji="1" lang="ja-JP" altLang="en-US" sz="2800" baseline="30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" name="テキスト ボックス 8"/>
                <p:cNvSpPr txBox="1"/>
                <p:nvPr/>
              </p:nvSpPr>
              <p:spPr>
                <a:xfrm>
                  <a:off x="7045138" y="1607001"/>
                  <a:ext cx="282450" cy="3795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800" baseline="30000" dirty="0" smtClean="0">
                      <a:latin typeface="Symbol" pitchFamily="18" charset="2"/>
                    </a:rPr>
                    <a:t>g</a:t>
                  </a:r>
                  <a:endParaRPr kumimoji="1" lang="ja-JP" altLang="en-US" sz="2800" baseline="30000" dirty="0">
                    <a:latin typeface="Symbol" pitchFamily="18" charset="2"/>
                  </a:endParaRPr>
                </a:p>
              </p:txBody>
            </p:sp>
          </p:grpSp>
          <p:sp>
            <p:nvSpPr>
              <p:cNvPr id="28" name="テキスト ボックス 27"/>
              <p:cNvSpPr txBox="1"/>
              <p:nvPr/>
            </p:nvSpPr>
            <p:spPr>
              <a:xfrm>
                <a:off x="7429520" y="1214422"/>
                <a:ext cx="4812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altLang="ja-JP" sz="2800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kumimoji="1" lang="ja-JP" altLang="en-US" sz="2800" baseline="30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テキスト ボックス 28"/>
              <p:cNvSpPr txBox="1"/>
              <p:nvPr/>
            </p:nvSpPr>
            <p:spPr>
              <a:xfrm>
                <a:off x="7000892" y="2218696"/>
                <a:ext cx="4812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altLang="ja-JP" sz="2800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kumimoji="1" lang="ja-JP" altLang="en-US" sz="2800" baseline="30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7806296" y="1598908"/>
                <a:ext cx="4363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kumimoji="1" lang="en-US" altLang="ja-JP" sz="2800" baseline="30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endParaRPr kumimoji="1" lang="ja-JP" altLang="en-US" sz="2800" baseline="30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7353570" y="2633676"/>
                <a:ext cx="4363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kumimoji="1" lang="en-US" altLang="ja-JP" sz="2800" baseline="30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endParaRPr kumimoji="1" lang="ja-JP" altLang="en-US" sz="2800" baseline="30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3" name="テキスト ボックス 32"/>
            <p:cNvSpPr txBox="1"/>
            <p:nvPr/>
          </p:nvSpPr>
          <p:spPr>
            <a:xfrm>
              <a:off x="7858148" y="2477905"/>
              <a:ext cx="282450" cy="37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baseline="30000" dirty="0" smtClean="0">
                  <a:latin typeface="Symbol" pitchFamily="18" charset="2"/>
                </a:rPr>
                <a:t>g</a:t>
              </a:r>
              <a:endParaRPr kumimoji="1" lang="ja-JP" altLang="en-US" sz="2800" baseline="30000" dirty="0">
                <a:latin typeface="Symbol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Requirements to readout ASIC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62B-EF53-45EB-BBD5-AFE9D9BB3EEC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19" name="コンテンツ プレースホルダ 2"/>
          <p:cNvSpPr>
            <a:spLocks noGrp="1"/>
          </p:cNvSpPr>
          <p:nvPr>
            <p:ph idx="1"/>
          </p:nvPr>
        </p:nvSpPr>
        <p:spPr>
          <a:xfrm>
            <a:off x="-32" y="1154676"/>
            <a:ext cx="9144032" cy="5703324"/>
          </a:xfrm>
        </p:spPr>
        <p:txBody>
          <a:bodyPr>
            <a:normAutofit/>
          </a:bodyPr>
          <a:lstStyle/>
          <a:p>
            <a:r>
              <a:rPr lang="en-US" altLang="ja-JP" sz="2800" dirty="0" smtClean="0">
                <a:solidFill>
                  <a:srgbClr val="0070C0"/>
                </a:solidFill>
              </a:rPr>
              <a:t>Power consumption</a:t>
            </a:r>
            <a:r>
              <a:rPr lang="ja-JP" altLang="en-US" sz="2800" dirty="0">
                <a:solidFill>
                  <a:srgbClr val="0070C0"/>
                </a:solidFill>
              </a:rPr>
              <a:t> </a:t>
            </a:r>
            <a:r>
              <a:rPr lang="en-US" altLang="ja-JP" sz="2800" dirty="0">
                <a:solidFill>
                  <a:srgbClr val="0070C0"/>
                </a:solidFill>
              </a:rPr>
              <a:t>&lt;</a:t>
            </a:r>
            <a:r>
              <a:rPr lang="en-US" altLang="ja-JP" sz="2800" dirty="0" smtClean="0">
                <a:solidFill>
                  <a:srgbClr val="0070C0"/>
                </a:solidFill>
              </a:rPr>
              <a:t> 6 </a:t>
            </a:r>
            <a:r>
              <a:rPr lang="en-US" altLang="ja-JP" sz="2800" dirty="0" err="1" smtClean="0">
                <a:solidFill>
                  <a:srgbClr val="0070C0"/>
                </a:solidFill>
              </a:rPr>
              <a:t>mW</a:t>
            </a:r>
            <a:r>
              <a:rPr lang="en-US" altLang="ja-JP" sz="2800" dirty="0" smtClean="0">
                <a:solidFill>
                  <a:srgbClr val="0070C0"/>
                </a:solidFill>
              </a:rPr>
              <a:t>/</a:t>
            </a:r>
            <a:r>
              <a:rPr lang="en-US" altLang="ja-JP" sz="2800" dirty="0" err="1" smtClean="0">
                <a:solidFill>
                  <a:srgbClr val="0070C0"/>
                </a:solidFill>
              </a:rPr>
              <a:t>ch</a:t>
            </a:r>
            <a:endParaRPr lang="en-US" altLang="ja-JP" sz="2800" dirty="0" smtClean="0">
              <a:solidFill>
                <a:srgbClr val="0070C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altLang="ja-JP" sz="2400" dirty="0" smtClean="0"/>
              <a:t> Setting in a cryostat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Total power consumption &lt; 100W</a:t>
            </a:r>
          </a:p>
          <a:p>
            <a:endParaRPr lang="en-US" altLang="ja-JP" sz="2000" dirty="0" smtClean="0"/>
          </a:p>
          <a:p>
            <a:r>
              <a:rPr lang="en-US" altLang="ja-JP" sz="2800" dirty="0" smtClean="0">
                <a:solidFill>
                  <a:srgbClr val="0070C0"/>
                </a:solidFill>
              </a:rPr>
              <a:t>Readout rate</a:t>
            </a:r>
            <a:r>
              <a:rPr lang="ja-JP" altLang="en-US" sz="2800" dirty="0">
                <a:solidFill>
                  <a:srgbClr val="0070C0"/>
                </a:solidFill>
              </a:rPr>
              <a:t> </a:t>
            </a:r>
            <a:r>
              <a:rPr lang="en-US" altLang="ja-JP" sz="2800" dirty="0" smtClean="0">
                <a:solidFill>
                  <a:srgbClr val="0070C0"/>
                </a:solidFill>
              </a:rPr>
              <a:t>&gt; 10 </a:t>
            </a:r>
            <a:r>
              <a:rPr lang="en-US" altLang="ja-JP" sz="2800" dirty="0" err="1" smtClean="0">
                <a:solidFill>
                  <a:srgbClr val="0070C0"/>
                </a:solidFill>
              </a:rPr>
              <a:t>Mpix</a:t>
            </a:r>
            <a:r>
              <a:rPr lang="en-US" altLang="ja-JP" sz="2800" dirty="0" smtClean="0">
                <a:solidFill>
                  <a:srgbClr val="0070C0"/>
                </a:solidFill>
              </a:rPr>
              <a:t>/sec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Read out in the inter-train time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400" dirty="0" smtClean="0"/>
              <a:t> 20,000 </a:t>
            </a:r>
            <a:r>
              <a:rPr lang="en-US" altLang="ja-JP" sz="2400" dirty="0" smtClean="0">
                <a:cs typeface="Times New Roman" pitchFamily="18" charset="0"/>
              </a:rPr>
              <a:t>×</a:t>
            </a:r>
            <a:r>
              <a:rPr lang="en-US" altLang="ja-JP" sz="2400" dirty="0" smtClean="0"/>
              <a:t>128 pix / 200 ms</a:t>
            </a:r>
          </a:p>
          <a:p>
            <a:endParaRPr lang="en-US" altLang="ja-JP" sz="2000" dirty="0" smtClean="0">
              <a:solidFill>
                <a:srgbClr val="0070C0"/>
              </a:solidFill>
            </a:endParaRPr>
          </a:p>
          <a:p>
            <a:r>
              <a:rPr lang="en-US" altLang="ja-JP" sz="2800" dirty="0" smtClean="0">
                <a:solidFill>
                  <a:srgbClr val="0070C0"/>
                </a:solidFill>
              </a:rPr>
              <a:t>Noise level &lt; 30 electrons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400" dirty="0" smtClean="0"/>
              <a:t>Signal becomes small for particles</a:t>
            </a:r>
          </a:p>
          <a:p>
            <a:pPr lvl="1">
              <a:buNone/>
            </a:pPr>
            <a:r>
              <a:rPr lang="en-US" altLang="ja-JP" sz="2400" dirty="0" smtClean="0"/>
              <a:t>	penetrating with large angle.</a:t>
            </a:r>
            <a:endParaRPr lang="en-US" altLang="ja-JP" sz="2000" dirty="0" smtClean="0"/>
          </a:p>
          <a:p>
            <a:pPr>
              <a:buFont typeface="ＭＳ Ｐゴシック" pitchFamily="50" charset="-128"/>
              <a:buChar char="➫"/>
            </a:pPr>
            <a:r>
              <a:rPr lang="en-US" altLang="ja-JP" sz="2800" dirty="0" smtClean="0">
                <a:solidFill>
                  <a:srgbClr val="FF0000"/>
                </a:solidFill>
              </a:rPr>
              <a:t> Readout ASIC was designed to satisfy these requirement.</a:t>
            </a:r>
          </a:p>
        </p:txBody>
      </p:sp>
      <p:grpSp>
        <p:nvGrpSpPr>
          <p:cNvPr id="12" name="グループ化 19"/>
          <p:cNvGrpSpPr/>
          <p:nvPr/>
        </p:nvGrpSpPr>
        <p:grpSpPr>
          <a:xfrm>
            <a:off x="5391150" y="2571744"/>
            <a:ext cx="3657600" cy="1357322"/>
            <a:chOff x="5391150" y="1299508"/>
            <a:chExt cx="3657600" cy="1486550"/>
          </a:xfrm>
        </p:grpSpPr>
        <p:pic>
          <p:nvPicPr>
            <p:cNvPr id="1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14963" y="1957383"/>
              <a:ext cx="3633787" cy="8286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4" name="AutoShape 2"/>
            <p:cNvSpPr>
              <a:spLocks noChangeArrowheads="1"/>
            </p:cNvSpPr>
            <p:nvPr/>
          </p:nvSpPr>
          <p:spPr bwMode="auto">
            <a:xfrm>
              <a:off x="6786578" y="1604952"/>
              <a:ext cx="860425" cy="252412"/>
            </a:xfrm>
            <a:prstGeom prst="leftRightArrow">
              <a:avLst>
                <a:gd name="adj1" fmla="val 50000"/>
                <a:gd name="adj2" fmla="val 67861"/>
              </a:avLst>
            </a:prstGeom>
            <a:solidFill>
              <a:srgbClr val="0070C0"/>
            </a:solidFill>
            <a:ln w="936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6715140" y="1299508"/>
              <a:ext cx="1109663" cy="2508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>
                <a:lnSpc>
                  <a:spcPct val="78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dirty="0">
                  <a:solidFill>
                    <a:srgbClr val="0070C0"/>
                  </a:solidFill>
                </a:rPr>
                <a:t>~</a:t>
              </a:r>
              <a:r>
                <a:rPr lang="en-GB" sz="2000" dirty="0" smtClean="0">
                  <a:solidFill>
                    <a:srgbClr val="0070C0"/>
                  </a:solidFill>
                </a:rPr>
                <a:t>200ms</a:t>
              </a:r>
              <a:endParaRPr lang="en-GB" sz="2000" dirty="0">
                <a:solidFill>
                  <a:srgbClr val="0070C0"/>
                </a:solidFill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5391150" y="1639877"/>
              <a:ext cx="1374775" cy="179387"/>
            </a:xfrm>
            <a:prstGeom prst="leftRightArrow">
              <a:avLst>
                <a:gd name="adj1" fmla="val 50000"/>
                <a:gd name="adj2" fmla="val 152565"/>
              </a:avLst>
            </a:prstGeom>
            <a:solidFill>
              <a:srgbClr val="FF0000"/>
            </a:solidFill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" name="Text Box 3"/>
            <p:cNvSpPr txBox="1">
              <a:spLocks noChangeArrowheads="1"/>
            </p:cNvSpPr>
            <p:nvPr/>
          </p:nvSpPr>
          <p:spPr bwMode="auto">
            <a:xfrm>
              <a:off x="5534039" y="1299508"/>
              <a:ext cx="1109663" cy="2508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algn="ctr">
                <a:lnSpc>
                  <a:spcPct val="78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dirty="0" smtClean="0">
                  <a:solidFill>
                    <a:srgbClr val="FF0000"/>
                  </a:solidFill>
                </a:rPr>
                <a:t>~</a:t>
              </a:r>
              <a:r>
                <a:rPr lang="en-GB" sz="2000" dirty="0" smtClean="0">
                  <a:solidFill>
                    <a:srgbClr val="FF0000"/>
                  </a:solidFill>
                </a:rPr>
                <a:t>1ms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グループ化 37"/>
          <p:cNvGrpSpPr/>
          <p:nvPr/>
        </p:nvGrpSpPr>
        <p:grpSpPr>
          <a:xfrm>
            <a:off x="6072198" y="3852881"/>
            <a:ext cx="2857520" cy="2219325"/>
            <a:chOff x="6284349" y="2714620"/>
            <a:chExt cx="2857520" cy="2219325"/>
          </a:xfrm>
        </p:grpSpPr>
        <p:pic>
          <p:nvPicPr>
            <p:cNvPr id="6" name="Picture 2" descr="C:\K.Itagaki\ミーティングスライド\2009年\夏の学校\pixe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9388" y="2714620"/>
              <a:ext cx="2476500" cy="2219325"/>
            </a:xfrm>
            <a:prstGeom prst="rect">
              <a:avLst/>
            </a:prstGeom>
            <a:noFill/>
          </p:spPr>
        </p:pic>
        <p:cxnSp>
          <p:nvCxnSpPr>
            <p:cNvPr id="7" name="直線矢印コネクタ 6"/>
            <p:cNvCxnSpPr/>
            <p:nvPr/>
          </p:nvCxnSpPr>
          <p:spPr>
            <a:xfrm rot="10800000" flipV="1">
              <a:off x="6284349" y="3458873"/>
              <a:ext cx="642942" cy="500066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7058475" y="3000372"/>
              <a:ext cx="414773" cy="341172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矢印コネクタ 8"/>
            <p:cNvCxnSpPr/>
            <p:nvPr/>
          </p:nvCxnSpPr>
          <p:spPr>
            <a:xfrm rot="5400000">
              <a:off x="7723283" y="4506416"/>
              <a:ext cx="428626" cy="7144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rot="5400000" flipH="1" flipV="1">
              <a:off x="7893866" y="3061640"/>
              <a:ext cx="454177" cy="45891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/>
            <p:cNvSpPr txBox="1"/>
            <p:nvPr/>
          </p:nvSpPr>
          <p:spPr>
            <a:xfrm>
              <a:off x="8520865" y="3702610"/>
              <a:ext cx="621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pixel</a:t>
              </a:r>
              <a:endParaRPr kumimoji="1" lang="ja-JP" altLang="en-US" dirty="0"/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5929322" y="5488560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Signal is small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Solution of Requirements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62B-EF53-45EB-BBD5-AFE9D9BB3EEC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-32" y="1071547"/>
            <a:ext cx="8929750" cy="5786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ja-JP" sz="2400" dirty="0" smtClean="0">
                <a:solidFill>
                  <a:srgbClr val="0070C0"/>
                </a:solidFill>
                <a:cs typeface="Times New Roman" pitchFamily="18" charset="0"/>
              </a:rPr>
              <a:t>Power consumption</a:t>
            </a:r>
            <a:r>
              <a:rPr lang="ja-JP" altLang="en-US" sz="24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ja-JP" sz="2400" dirty="0" smtClean="0">
                <a:solidFill>
                  <a:srgbClr val="0070C0"/>
                </a:solidFill>
                <a:cs typeface="Times New Roman" pitchFamily="18" charset="0"/>
              </a:rPr>
              <a:t>&lt; 6 </a:t>
            </a:r>
            <a:r>
              <a:rPr lang="en-US" altLang="ja-JP" sz="2400" dirty="0" err="1" smtClean="0">
                <a:solidFill>
                  <a:srgbClr val="0070C0"/>
                </a:solidFill>
                <a:cs typeface="Times New Roman" pitchFamily="18" charset="0"/>
              </a:rPr>
              <a:t>mW</a:t>
            </a:r>
            <a:r>
              <a:rPr lang="en-US" altLang="ja-JP" sz="2400" dirty="0" smtClean="0">
                <a:solidFill>
                  <a:srgbClr val="0070C0"/>
                </a:solidFill>
                <a:cs typeface="Times New Roman" pitchFamily="18" charset="0"/>
              </a:rPr>
              <a:t>/</a:t>
            </a:r>
            <a:r>
              <a:rPr lang="en-US" altLang="ja-JP" sz="2400" dirty="0" err="1" smtClean="0">
                <a:solidFill>
                  <a:srgbClr val="0070C0"/>
                </a:solidFill>
                <a:cs typeface="Times New Roman" pitchFamily="18" charset="0"/>
              </a:rPr>
              <a:t>ch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altLang="ja-JP" sz="2400" dirty="0" smtClean="0">
                <a:cs typeface="Times New Roman" pitchFamily="18" charset="0"/>
              </a:rPr>
              <a:t> ADC is the main power consumption source.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 typeface="ＭＳ Ｐゴシック" pitchFamily="50" charset="-128"/>
              <a:buChar char="➫"/>
            </a:pPr>
            <a:r>
              <a:rPr lang="en-US" altLang="ja-JP" sz="2400" dirty="0" smtClean="0">
                <a:solidFill>
                  <a:srgbClr val="FF0000"/>
                </a:solidFill>
                <a:cs typeface="Times New Roman" pitchFamily="18" charset="0"/>
              </a:rPr>
              <a:t> For suppressing power consumption at ADC, charge sharing ADC is used.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ja-JP" sz="2400" dirty="0" smtClean="0">
                <a:cs typeface="Times New Roman" pitchFamily="18" charset="0"/>
              </a:rPr>
              <a:t>Signal is converted by comparing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</a:pPr>
            <a:r>
              <a:rPr lang="en-US" altLang="ja-JP" sz="2400" dirty="0" smtClean="0">
                <a:cs typeface="Times New Roman" pitchFamily="18" charset="0"/>
              </a:rPr>
              <a:t>	the reference voltage with a capacitor.</a:t>
            </a:r>
          </a:p>
          <a:p>
            <a:pPr marL="742950" lvl="1" indent="-285750">
              <a:spcBef>
                <a:spcPct val="20000"/>
              </a:spcBef>
              <a:buFont typeface="ＭＳ Ｐゴシック" pitchFamily="50" charset="-128"/>
              <a:buChar char="➫"/>
            </a:pPr>
            <a:r>
              <a:rPr lang="ja-JP" alt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  <a:cs typeface="Times New Roman" pitchFamily="18" charset="0"/>
              </a:rPr>
              <a:t>Power consumption of ADC &lt; 10μW/</a:t>
            </a:r>
            <a:r>
              <a:rPr lang="en-US" altLang="ja-JP" sz="2400" dirty="0" err="1" smtClean="0">
                <a:solidFill>
                  <a:srgbClr val="FF0000"/>
                </a:solidFill>
                <a:cs typeface="Times New Roman" pitchFamily="18" charset="0"/>
              </a:rPr>
              <a:t>ch</a:t>
            </a:r>
            <a:endParaRPr lang="en-US" altLang="ja-JP" sz="24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 typeface="ＭＳ Ｐゴシック" pitchFamily="50" charset="-128"/>
              <a:buChar char="➫"/>
            </a:pPr>
            <a:endParaRPr lang="en-US" altLang="ja-JP" sz="1000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ja-JP" sz="2400" dirty="0" smtClean="0">
                <a:solidFill>
                  <a:srgbClr val="0070C0"/>
                </a:solidFill>
                <a:cs typeface="Times New Roman" pitchFamily="18" charset="0"/>
              </a:rPr>
              <a:t>Readout rate</a:t>
            </a:r>
            <a:r>
              <a:rPr lang="ja-JP" altLang="en-US" sz="24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ja-JP" sz="2400" dirty="0" smtClean="0">
                <a:solidFill>
                  <a:srgbClr val="0070C0"/>
                </a:solidFill>
                <a:cs typeface="Times New Roman" pitchFamily="18" charset="0"/>
              </a:rPr>
              <a:t>&gt; 10 </a:t>
            </a:r>
            <a:r>
              <a:rPr lang="en-US" altLang="ja-JP" sz="2400" dirty="0" err="1" smtClean="0">
                <a:solidFill>
                  <a:srgbClr val="0070C0"/>
                </a:solidFill>
                <a:cs typeface="Times New Roman" pitchFamily="18" charset="0"/>
              </a:rPr>
              <a:t>Mpix</a:t>
            </a:r>
            <a:r>
              <a:rPr lang="en-US" altLang="ja-JP" sz="2400" dirty="0" smtClean="0">
                <a:solidFill>
                  <a:srgbClr val="0070C0"/>
                </a:solidFill>
                <a:cs typeface="Times New Roman" pitchFamily="18" charset="0"/>
              </a:rPr>
              <a:t>/sec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ja-JP" sz="2400" dirty="0" smtClean="0">
                <a:cs typeface="Times New Roman" pitchFamily="18" charset="0"/>
              </a:rPr>
              <a:t>It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is difficult to operate charge sharing ADC with high-speed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ＭＳ Ｐゴシック" pitchFamily="50" charset="-128"/>
              <a:buChar char="➫"/>
              <a:tabLst/>
              <a:defRPr/>
            </a:pPr>
            <a:r>
              <a:rPr lang="en-US" altLang="ja-JP" sz="2400" dirty="0" smtClean="0">
                <a:solidFill>
                  <a:srgbClr val="FF0000"/>
                </a:solidFill>
                <a:cs typeface="Times New Roman" pitchFamily="18" charset="0"/>
              </a:rPr>
              <a:t> Two 5MHzADC are used alternatively.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→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707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707"/>
                </a:solidFill>
                <a:effectLst/>
                <a:uLnTx/>
                <a:uFillTx/>
                <a:cs typeface="Times New Roman" pitchFamily="18" charset="0"/>
              </a:rPr>
              <a:t>10Mpix/sec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→"/>
              <a:tabLst/>
              <a:defRPr/>
            </a:pPr>
            <a:endParaRPr kumimoji="1" lang="en-US" altLang="ja-JP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ja-JP" sz="2400" dirty="0" smtClean="0">
                <a:cs typeface="Times New Roman" pitchFamily="18" charset="0"/>
              </a:rPr>
              <a:t>Estimated noise level &lt; 30e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7911" y="2686044"/>
            <a:ext cx="3129889" cy="172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グループ化 29"/>
          <p:cNvGrpSpPr/>
          <p:nvPr/>
        </p:nvGrpSpPr>
        <p:grpSpPr>
          <a:xfrm>
            <a:off x="6429388" y="893143"/>
            <a:ext cx="2519362" cy="2321543"/>
            <a:chOff x="6215074" y="964581"/>
            <a:chExt cx="2519362" cy="2321543"/>
          </a:xfrm>
        </p:grpSpPr>
        <p:pic>
          <p:nvPicPr>
            <p:cNvPr id="31" name="Picture 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15074" y="1233487"/>
              <a:ext cx="2519362" cy="20526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6253196" y="964581"/>
              <a:ext cx="1728788" cy="3286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108000" tIns="74520" rIns="108000" bIns="63000"/>
            <a:lstStyle/>
            <a:p>
              <a:pPr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800" dirty="0" smtClean="0">
                  <a:solidFill>
                    <a:srgbClr val="0000FF"/>
                  </a:solidFill>
                  <a:latin typeface="+mn-lt"/>
                  <a:ea typeface="ＭＳ Ｐ明朝" charset="-128"/>
                </a:rPr>
                <a:t>sampling</a:t>
              </a:r>
              <a:endParaRPr lang="en-US" sz="1800" dirty="0">
                <a:solidFill>
                  <a:srgbClr val="0000FF"/>
                </a:solidFill>
                <a:latin typeface="+mn-lt"/>
                <a:ea typeface="ＭＳ Ｐ明朝" charset="-128"/>
              </a:endParaRPr>
            </a:p>
          </p:txBody>
        </p:sp>
        <p:sp>
          <p:nvSpPr>
            <p:cNvPr id="33" name="Text Box 23"/>
            <p:cNvSpPr txBox="1">
              <a:spLocks noChangeArrowheads="1"/>
            </p:cNvSpPr>
            <p:nvPr/>
          </p:nvSpPr>
          <p:spPr bwMode="auto">
            <a:xfrm>
              <a:off x="6991342" y="1997104"/>
              <a:ext cx="1728787" cy="3286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108000" tIns="74520" rIns="108000" bIns="63000"/>
            <a:lstStyle/>
            <a:p>
              <a:pPr algn="ctr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800" dirty="0" smtClean="0">
                  <a:solidFill>
                    <a:srgbClr val="9966CC"/>
                  </a:solidFill>
                  <a:latin typeface="+mn-lt"/>
                  <a:ea typeface="ＭＳ Ｐ明朝" charset="-128"/>
                </a:rPr>
                <a:t>CCD </a:t>
              </a:r>
              <a:r>
                <a:rPr lang="en-US" dirty="0" smtClean="0">
                  <a:solidFill>
                    <a:srgbClr val="9966CC"/>
                  </a:solidFill>
                  <a:ea typeface="ＭＳ Ｐ明朝" charset="-128"/>
                </a:rPr>
                <a:t>output</a:t>
              </a:r>
              <a:endParaRPr lang="en-US" sz="1800" dirty="0">
                <a:solidFill>
                  <a:srgbClr val="9966CC"/>
                </a:solidFill>
                <a:latin typeface="+mn-lt"/>
                <a:ea typeface="ＭＳ Ｐ明朝" charset="-128"/>
              </a:endParaRPr>
            </a:p>
          </p:txBody>
        </p:sp>
        <p:sp>
          <p:nvSpPr>
            <p:cNvPr id="34" name="Text Box 24"/>
            <p:cNvSpPr txBox="1">
              <a:spLocks noChangeArrowheads="1"/>
            </p:cNvSpPr>
            <p:nvPr/>
          </p:nvSpPr>
          <p:spPr bwMode="auto">
            <a:xfrm>
              <a:off x="7005648" y="2754344"/>
              <a:ext cx="1728787" cy="3286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108000" tIns="74520" rIns="108000" bIns="63000"/>
            <a:lstStyle/>
            <a:p>
              <a:pPr algn="ctr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800" dirty="0" smtClean="0">
                  <a:solidFill>
                    <a:srgbClr val="9966CC"/>
                  </a:solidFill>
                  <a:latin typeface="+mn-lt"/>
                  <a:ea typeface="ＭＳ Ｐ明朝" charset="-128"/>
                </a:rPr>
                <a:t>CDS </a:t>
              </a:r>
              <a:r>
                <a:rPr lang="en-US" dirty="0" smtClean="0">
                  <a:solidFill>
                    <a:srgbClr val="9966CC"/>
                  </a:solidFill>
                  <a:ea typeface="ＭＳ Ｐ明朝" charset="-128"/>
                </a:rPr>
                <a:t>output</a:t>
              </a:r>
              <a:endParaRPr lang="en-US" sz="1800" dirty="0">
                <a:solidFill>
                  <a:srgbClr val="9966CC"/>
                </a:solidFill>
                <a:latin typeface="+mn-lt"/>
                <a:ea typeface="ＭＳ Ｐ明朝" charset="-128"/>
              </a:endParaRPr>
            </a:p>
          </p:txBody>
        </p:sp>
        <p:sp>
          <p:nvSpPr>
            <p:cNvPr id="35" name="Line 25"/>
            <p:cNvSpPr>
              <a:spLocks noChangeShapeType="1"/>
            </p:cNvSpPr>
            <p:nvPr/>
          </p:nvSpPr>
          <p:spPr bwMode="auto">
            <a:xfrm flipV="1">
              <a:off x="6661147" y="2387919"/>
              <a:ext cx="1587" cy="373062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Line 26"/>
            <p:cNvSpPr>
              <a:spLocks noChangeShapeType="1"/>
            </p:cNvSpPr>
            <p:nvPr/>
          </p:nvSpPr>
          <p:spPr bwMode="auto">
            <a:xfrm flipV="1">
              <a:off x="6474155" y="1667194"/>
              <a:ext cx="1587" cy="373062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右矢印 36"/>
            <p:cNvSpPr/>
            <p:nvPr/>
          </p:nvSpPr>
          <p:spPr>
            <a:xfrm rot="5400000">
              <a:off x="6376873" y="1460186"/>
              <a:ext cx="214314" cy="142876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右矢印 37"/>
            <p:cNvSpPr/>
            <p:nvPr/>
          </p:nvSpPr>
          <p:spPr>
            <a:xfrm rot="5400000">
              <a:off x="6467100" y="1609325"/>
              <a:ext cx="512592" cy="142876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latin typeface="+mj-lt"/>
              </a:rPr>
              <a:t>Test sample of readout ASIC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000132"/>
            <a:ext cx="8686800" cy="5857892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</a:pPr>
            <a:r>
              <a:rPr lang="en-US" altLang="ja-JP" sz="2600" dirty="0" smtClean="0"/>
              <a:t>Design of prototype ASIC</a:t>
            </a:r>
          </a:p>
          <a:p>
            <a:pPr lvl="1" hangingPunct="0">
              <a:buClr>
                <a:schemeClr val="tx1"/>
              </a:buClr>
              <a:buSzPct val="45000"/>
              <a:buFont typeface="Wingdings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ja-JP" sz="2600" dirty="0" smtClean="0">
                <a:solidFill>
                  <a:srgbClr val="000000"/>
                </a:solidFill>
                <a:latin typeface="+mn-lt"/>
                <a:ea typeface="ＭＳ Ｐゴシック" pitchFamily="50" charset="-128"/>
              </a:rPr>
              <a:t> Amplifier</a:t>
            </a:r>
          </a:p>
          <a:p>
            <a:pPr lvl="1" hangingPunct="0">
              <a:buClr>
                <a:schemeClr val="tx1"/>
              </a:buClr>
              <a:buSzPct val="45000"/>
              <a:buFont typeface="Wingdings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ja-JP" sz="2600" dirty="0" smtClean="0">
                <a:solidFill>
                  <a:srgbClr val="000000"/>
                </a:solidFill>
                <a:latin typeface="+mn-lt"/>
                <a:ea typeface="ＭＳ Ｐゴシック" pitchFamily="50" charset="-128"/>
              </a:rPr>
              <a:t> Low pass filter (LPF)</a:t>
            </a:r>
          </a:p>
          <a:p>
            <a:pPr lvl="1" hangingPunct="0">
              <a:buClr>
                <a:schemeClr val="tx1"/>
              </a:buClr>
              <a:buSzPct val="45000"/>
              <a:buFont typeface="Wingdings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ja-JP" sz="2600" dirty="0" smtClean="0">
                <a:solidFill>
                  <a:srgbClr val="000000"/>
                </a:solidFill>
                <a:latin typeface="+mn-lt"/>
                <a:ea typeface="ＭＳ Ｐゴシック" pitchFamily="50" charset="-128"/>
              </a:rPr>
              <a:t> Correlated double sampling (CDS)</a:t>
            </a:r>
            <a:r>
              <a:rPr lang="ar-SA" altLang="ja-JP" sz="2600" dirty="0" smtClean="0">
                <a:solidFill>
                  <a:srgbClr val="000000"/>
                </a:solidFill>
                <a:latin typeface="+mn-lt"/>
                <a:ea typeface="ＭＳ Ｐゴシック" pitchFamily="50" charset="-128"/>
                <a:cs typeface="Arial" charset="0"/>
              </a:rPr>
              <a:t>‏</a:t>
            </a:r>
            <a:endParaRPr lang="en-GB" altLang="ja-JP" sz="2200" dirty="0" smtClean="0">
              <a:solidFill>
                <a:srgbClr val="000000"/>
              </a:solidFill>
              <a:latin typeface="+mn-lt"/>
              <a:ea typeface="ＭＳ Ｐゴシック" pitchFamily="50" charset="-128"/>
            </a:endParaRPr>
          </a:p>
          <a:p>
            <a:pPr marL="857250" lvl="2" indent="0" hangingPunct="0">
              <a:buClr>
                <a:schemeClr val="tx1"/>
              </a:buClr>
              <a:buSzPct val="80000"/>
              <a:buFont typeface="Wingdings" pitchFamily="2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600" dirty="0" smtClean="0">
                <a:solidFill>
                  <a:srgbClr val="000000"/>
                </a:solidFill>
                <a:latin typeface="+mn-lt"/>
                <a:ea typeface="ＭＳ Ｐゴシック" pitchFamily="50" charset="-128"/>
              </a:rPr>
              <a:t> sample backward and forward of pixel data</a:t>
            </a:r>
          </a:p>
          <a:p>
            <a:pPr marL="857250" lvl="2" indent="0" hangingPunct="0">
              <a:buClr>
                <a:schemeClr val="tx1"/>
              </a:buClr>
              <a:buSzPct val="80000"/>
              <a:buFont typeface="Wingdings" pitchFamily="2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sz="2600" dirty="0" smtClean="0">
                <a:solidFill>
                  <a:srgbClr val="000000"/>
                </a:solidFill>
                <a:latin typeface="+mn-lt"/>
                <a:ea typeface="ＭＳ Ｐゴシック" pitchFamily="50" charset="-128"/>
              </a:rPr>
              <a:t> </a:t>
            </a:r>
            <a:r>
              <a:rPr lang="en-US" altLang="ja-JP" sz="2600" dirty="0" smtClean="0">
                <a:solidFill>
                  <a:srgbClr val="000000"/>
                </a:solidFill>
                <a:latin typeface="+mn-lt"/>
                <a:ea typeface="ＭＳ Ｐゴシック" pitchFamily="50" charset="-128"/>
              </a:rPr>
              <a:t>output voltage difference at sampling points</a:t>
            </a:r>
            <a:endParaRPr lang="en-GB" altLang="ja-JP" sz="2600" dirty="0" smtClean="0">
              <a:solidFill>
                <a:srgbClr val="FFFFFF"/>
              </a:solidFill>
              <a:latin typeface="+mn-lt"/>
              <a:ea typeface="ＭＳ Ｐゴシック" pitchFamily="50" charset="-128"/>
            </a:endParaRPr>
          </a:p>
          <a:p>
            <a:pPr lvl="1" hangingPunct="0">
              <a:buClr>
                <a:schemeClr val="tx1"/>
              </a:buClr>
              <a:buSzPct val="45000"/>
              <a:buFont typeface="Wingdings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ja-JP" sz="2600" dirty="0" smtClean="0">
                <a:solidFill>
                  <a:srgbClr val="000000"/>
                </a:solidFill>
                <a:latin typeface="+mn-lt"/>
                <a:ea typeface="ＭＳ Ｐゴシック" pitchFamily="50" charset="-128"/>
              </a:rPr>
              <a:t> Charge sharing ADC</a:t>
            </a:r>
            <a:r>
              <a:rPr lang="en-US" altLang="ja-JP" sz="2600" dirty="0" smtClean="0">
                <a:solidFill>
                  <a:srgbClr val="000000"/>
                </a:solidFill>
                <a:cs typeface="DejaVu Sans Mono" pitchFamily="49" charset="0"/>
              </a:rPr>
              <a:t>×2</a:t>
            </a:r>
            <a:endParaRPr lang="en-GB" altLang="ja-JP" sz="2600" dirty="0" smtClean="0">
              <a:solidFill>
                <a:srgbClr val="000000"/>
              </a:solidFill>
              <a:latin typeface="+mn-lt"/>
              <a:ea typeface="ＭＳ Ｐゴシック" pitchFamily="50" charset="-128"/>
            </a:endParaRPr>
          </a:p>
          <a:p>
            <a:pPr marL="857250" lvl="2" indent="0" hangingPunct="0">
              <a:buClr>
                <a:schemeClr val="tx1"/>
              </a:buClr>
              <a:buSzPct val="80000"/>
              <a:buFont typeface="Wingdings" pitchFamily="2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ja-JP" sz="2600" dirty="0" smtClean="0">
                <a:solidFill>
                  <a:srgbClr val="000000"/>
                </a:solidFill>
                <a:latin typeface="+mn-lt"/>
                <a:ea typeface="ＭＳ Ｐゴシック" pitchFamily="50" charset="-128"/>
              </a:rPr>
              <a:t> Serial output</a:t>
            </a:r>
            <a:endParaRPr lang="en-US" altLang="ja-JP" sz="2600" dirty="0" smtClean="0"/>
          </a:p>
          <a:p>
            <a:r>
              <a:rPr lang="en-US" altLang="ja-JP" sz="2600" dirty="0" smtClean="0"/>
              <a:t>Test sample</a:t>
            </a:r>
            <a:endParaRPr kumimoji="1" lang="en-US" altLang="ja-JP" sz="2600" dirty="0" smtClean="0"/>
          </a:p>
          <a:p>
            <a:pPr lvl="1">
              <a:buNone/>
              <a:tabLst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en-GB" altLang="ja-JP" sz="2600" dirty="0" smtClean="0">
                <a:solidFill>
                  <a:srgbClr val="000000"/>
                </a:solidFill>
                <a:latin typeface="Symbol" pitchFamily="18" charset="2"/>
              </a:rPr>
              <a:t>0.35</a:t>
            </a:r>
            <a:r>
              <a:rPr lang="en-US" altLang="ja-JP" sz="2600" dirty="0" smtClean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GB" altLang="ja-JP" sz="2600" dirty="0" smtClean="0">
                <a:solidFill>
                  <a:srgbClr val="000000"/>
                </a:solidFill>
                <a:latin typeface="+mn-lt"/>
              </a:rPr>
              <a:t>m TSMC process </a:t>
            </a:r>
          </a:p>
          <a:p>
            <a:pPr lvl="1">
              <a:buNone/>
              <a:tabLst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en-US" altLang="ja-JP" sz="2600" dirty="0" smtClean="0">
                <a:solidFill>
                  <a:srgbClr val="000000"/>
                </a:solidFill>
              </a:rPr>
              <a:t>Chip size</a:t>
            </a:r>
            <a:r>
              <a:rPr lang="en-GB" altLang="ja-JP" sz="2600" dirty="0" smtClean="0">
                <a:solidFill>
                  <a:srgbClr val="000000"/>
                </a:solidFill>
              </a:rPr>
              <a:t> ： 2.85 mm </a:t>
            </a:r>
            <a:r>
              <a:rPr lang="en-US" altLang="ja-JP" sz="2600" dirty="0" smtClean="0">
                <a:solidFill>
                  <a:srgbClr val="000000"/>
                </a:solidFill>
                <a:cs typeface="DejaVu Sans Mono" pitchFamily="49" charset="0"/>
              </a:rPr>
              <a:t>×</a:t>
            </a:r>
            <a:r>
              <a:rPr lang="en-GB" altLang="ja-JP" sz="2600" dirty="0" smtClean="0">
                <a:solidFill>
                  <a:srgbClr val="000000"/>
                </a:solidFill>
              </a:rPr>
              <a:t> 2.85 mm</a:t>
            </a:r>
          </a:p>
          <a:p>
            <a:pPr lvl="1">
              <a:buNone/>
              <a:tabLst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en-GB" altLang="ja-JP" sz="2600" b="1" dirty="0" smtClean="0">
                <a:solidFill>
                  <a:srgbClr val="000000"/>
                </a:solidFill>
              </a:rPr>
              <a:t>#</a:t>
            </a:r>
            <a:r>
              <a:rPr lang="en-GB" altLang="ja-JP" sz="2600" dirty="0" smtClean="0">
                <a:solidFill>
                  <a:srgbClr val="000000"/>
                </a:solidFill>
              </a:rPr>
              <a:t> of channels : 8</a:t>
            </a:r>
          </a:p>
          <a:p>
            <a:pPr lvl="1">
              <a:buNone/>
              <a:tabLst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en-GB" altLang="ja-JP" sz="2600" dirty="0" smtClean="0">
                <a:solidFill>
                  <a:srgbClr val="000000"/>
                </a:solidFill>
              </a:rPr>
              <a:t>Package : QFP-80 pin</a:t>
            </a:r>
          </a:p>
          <a:p>
            <a:pPr lvl="1">
              <a:buNone/>
              <a:tabLst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en-US" altLang="ja-JP" sz="2600" dirty="0" smtClean="0">
                <a:solidFill>
                  <a:srgbClr val="000000"/>
                </a:solidFill>
              </a:rPr>
              <a:t> </a:t>
            </a:r>
            <a:endParaRPr lang="en-GB" altLang="ja-JP" sz="2600" dirty="0" smtClean="0">
              <a:solidFill>
                <a:srgbClr val="000000"/>
              </a:solidFill>
            </a:endParaRPr>
          </a:p>
        </p:txBody>
      </p:sp>
      <p:sp>
        <p:nvSpPr>
          <p:cNvPr id="39" name="スライド番号プレースホルダ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EEB2-DA29-4764-86E9-75C789954883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grpSp>
        <p:nvGrpSpPr>
          <p:cNvPr id="20" name="グループ化 39"/>
          <p:cNvGrpSpPr/>
          <p:nvPr/>
        </p:nvGrpSpPr>
        <p:grpSpPr>
          <a:xfrm>
            <a:off x="5214942" y="4429132"/>
            <a:ext cx="3643338" cy="1928826"/>
            <a:chOff x="5214942" y="4500570"/>
            <a:chExt cx="3643338" cy="1928826"/>
          </a:xfrm>
        </p:grpSpPr>
        <p:grpSp>
          <p:nvGrpSpPr>
            <p:cNvPr id="27" name="グループ化 19"/>
            <p:cNvGrpSpPr/>
            <p:nvPr/>
          </p:nvGrpSpPr>
          <p:grpSpPr>
            <a:xfrm>
              <a:off x="5214942" y="4685774"/>
              <a:ext cx="3643338" cy="1743622"/>
              <a:chOff x="5214942" y="4042832"/>
              <a:chExt cx="3643338" cy="1743622"/>
            </a:xfrm>
          </p:grpSpPr>
          <p:pic>
            <p:nvPicPr>
              <p:cNvPr id="21" name="Picture 3" descr="C:\K.Itagaki\ミーティングスライド\2009年\春学会\パッケージ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14942" y="4042832"/>
                <a:ext cx="3643338" cy="1743622"/>
              </a:xfrm>
              <a:prstGeom prst="rect">
                <a:avLst/>
              </a:prstGeom>
              <a:noFill/>
            </p:spPr>
          </p:pic>
          <p:cxnSp>
            <p:nvCxnSpPr>
              <p:cNvPr id="22" name="直線矢印コネクタ 21"/>
              <p:cNvCxnSpPr/>
              <p:nvPr/>
            </p:nvCxnSpPr>
            <p:spPr>
              <a:xfrm flipV="1">
                <a:off x="7154218" y="4614336"/>
                <a:ext cx="1214446" cy="500066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矢印コネクタ 22"/>
              <p:cNvCxnSpPr/>
              <p:nvPr/>
            </p:nvCxnSpPr>
            <p:spPr>
              <a:xfrm>
                <a:off x="5786446" y="4614336"/>
                <a:ext cx="1357322" cy="500066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テキスト ボックス 23"/>
              <p:cNvSpPr txBox="1"/>
              <p:nvPr/>
            </p:nvSpPr>
            <p:spPr>
              <a:xfrm rot="1250124">
                <a:off x="6097252" y="4534159"/>
                <a:ext cx="9286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rgbClr val="FFFF00"/>
                    </a:solidFill>
                  </a:rPr>
                  <a:t>14mm</a:t>
                </a:r>
                <a:endParaRPr kumimoji="1" lang="ja-JP" altLang="en-US" sz="20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 rot="20276043">
                <a:off x="7270534" y="4521336"/>
                <a:ext cx="9286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rgbClr val="FFFF00"/>
                    </a:solidFill>
                  </a:rPr>
                  <a:t>14mm</a:t>
                </a:r>
                <a:endParaRPr kumimoji="1" lang="ja-JP" altLang="en-US" sz="20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26" name="テキスト ボックス 25"/>
            <p:cNvSpPr txBox="1"/>
            <p:nvPr/>
          </p:nvSpPr>
          <p:spPr>
            <a:xfrm>
              <a:off x="5786446" y="4500570"/>
              <a:ext cx="2643206" cy="373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/>
                <a:t>package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コンテンツ プレースホルダ 2"/>
          <p:cNvSpPr txBox="1">
            <a:spLocks/>
          </p:cNvSpPr>
          <p:nvPr/>
        </p:nvSpPr>
        <p:spPr>
          <a:xfrm>
            <a:off x="485804" y="6286520"/>
            <a:ext cx="8229600" cy="5000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ＭＳ Ｐゴシック" pitchFamily="50" charset="-128"/>
              <a:buChar char="➫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lang="en-US" altLang="ja-JP" sz="2800" dirty="0" smtClean="0"/>
              <a:t>he performance of a test sample was checked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グループ化 53"/>
          <p:cNvGrpSpPr/>
          <p:nvPr/>
        </p:nvGrpSpPr>
        <p:grpSpPr>
          <a:xfrm>
            <a:off x="2997840" y="3624267"/>
            <a:ext cx="6146192" cy="876303"/>
            <a:chOff x="170477" y="5838845"/>
            <a:chExt cx="6146192" cy="876303"/>
          </a:xfrm>
        </p:grpSpPr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4376095" y="5838845"/>
              <a:ext cx="804863" cy="376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81720" tIns="78480" rIns="81720" bIns="40680"/>
            <a:lstStyle/>
            <a:p>
              <a:pPr algn="ctr" hangingPunct="0">
                <a:lnSpc>
                  <a:spcPct val="8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b="1" dirty="0">
                  <a:solidFill>
                    <a:srgbClr val="FF0000"/>
                  </a:solidFill>
                  <a:ea typeface="ＭＳ Ｐ明朝" charset="-128"/>
                </a:rPr>
                <a:t>ADC</a:t>
              </a:r>
            </a:p>
          </p:txBody>
        </p: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170477" y="6122061"/>
              <a:ext cx="815975" cy="3635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81720" tIns="40680" rIns="81720" bIns="40680"/>
            <a:lstStyle/>
            <a:p>
              <a:pPr algn="ctr" hangingPunct="0">
                <a:lnSpc>
                  <a:spcPct val="104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dirty="0" smtClean="0">
                  <a:solidFill>
                    <a:srgbClr val="FF0000"/>
                  </a:solidFill>
                  <a:ea typeface="ＭＳ Ｐ明朝" charset="-128"/>
                </a:rPr>
                <a:t>CCD</a:t>
              </a:r>
              <a:endParaRPr lang="en-GB" sz="1400" dirty="0">
                <a:solidFill>
                  <a:srgbClr val="FF0000"/>
                </a:solidFill>
                <a:ea typeface="ＭＳ Ｐ明朝" charset="-128"/>
              </a:endParaRPr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5500694" y="6109689"/>
              <a:ext cx="815975" cy="3635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81720" tIns="40680" rIns="81720" bIns="40680"/>
            <a:lstStyle/>
            <a:p>
              <a:pPr hangingPunct="0">
                <a:lnSpc>
                  <a:spcPct val="104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dirty="0" smtClean="0">
                  <a:solidFill>
                    <a:srgbClr val="FF0000"/>
                  </a:solidFill>
                  <a:ea typeface="ＭＳ Ｐ明朝" charset="-128"/>
                </a:rPr>
                <a:t>output</a:t>
              </a:r>
              <a:endParaRPr lang="en-GB" sz="1400" dirty="0">
                <a:solidFill>
                  <a:srgbClr val="FF0000"/>
                </a:solidFill>
                <a:ea typeface="ＭＳ Ｐ明朝" charset="-128"/>
              </a:endParaRPr>
            </a:p>
          </p:txBody>
        </p:sp>
        <p:sp>
          <p:nvSpPr>
            <p:cNvPr id="8" name="AutoShape 14"/>
            <p:cNvSpPr>
              <a:spLocks noChangeArrowheads="1"/>
            </p:cNvSpPr>
            <p:nvPr/>
          </p:nvSpPr>
          <p:spPr bwMode="auto">
            <a:xfrm>
              <a:off x="216515" y="5996009"/>
              <a:ext cx="720725" cy="504825"/>
            </a:xfrm>
            <a:prstGeom prst="rightArrow">
              <a:avLst>
                <a:gd name="adj1" fmla="val 50000"/>
                <a:gd name="adj2" fmla="val 27594"/>
              </a:avLst>
            </a:prstGeom>
            <a:noFill/>
            <a:ln w="360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" name="AutoShape 15"/>
            <p:cNvSpPr>
              <a:spLocks noChangeArrowheads="1"/>
            </p:cNvSpPr>
            <p:nvPr/>
          </p:nvSpPr>
          <p:spPr bwMode="auto">
            <a:xfrm>
              <a:off x="5516575" y="6000768"/>
              <a:ext cx="638184" cy="528638"/>
            </a:xfrm>
            <a:prstGeom prst="rightArrow">
              <a:avLst>
                <a:gd name="adj1" fmla="val 50000"/>
                <a:gd name="adj2" fmla="val 26351"/>
              </a:avLst>
            </a:prstGeom>
            <a:noFill/>
            <a:ln w="360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4381492" y="6338911"/>
              <a:ext cx="804863" cy="376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81720" tIns="78480" rIns="81720" bIns="40680"/>
            <a:lstStyle/>
            <a:p>
              <a:pPr algn="ctr" hangingPunct="0">
                <a:lnSpc>
                  <a:spcPct val="8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b="1" dirty="0">
                  <a:solidFill>
                    <a:srgbClr val="FF0000"/>
                  </a:solidFill>
                  <a:ea typeface="ＭＳ Ｐ明朝" charset="-128"/>
                </a:rPr>
                <a:t>ADC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255656" y="6083653"/>
              <a:ext cx="804863" cy="376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81720" tIns="78480" rIns="81720" bIns="40680"/>
            <a:lstStyle/>
            <a:p>
              <a:pPr algn="ctr" hangingPunct="0">
                <a:lnSpc>
                  <a:spcPct val="8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b="1" dirty="0" smtClean="0">
                  <a:solidFill>
                    <a:srgbClr val="FF0000"/>
                  </a:solidFill>
                  <a:ea typeface="ＭＳ Ｐ明朝" charset="-128"/>
                </a:rPr>
                <a:t>CDS</a:t>
              </a:r>
              <a:endParaRPr lang="en-GB" sz="2000" b="1" dirty="0">
                <a:solidFill>
                  <a:srgbClr val="FF0000"/>
                </a:solidFill>
                <a:ea typeface="ＭＳ Ｐ明朝" charset="-128"/>
              </a:endParaRP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2145341" y="6072206"/>
              <a:ext cx="804863" cy="376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81720" tIns="78480" rIns="81720" bIns="40680"/>
            <a:lstStyle/>
            <a:p>
              <a:pPr algn="ctr" hangingPunct="0">
                <a:lnSpc>
                  <a:spcPct val="8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b="1" dirty="0" smtClean="0">
                  <a:solidFill>
                    <a:srgbClr val="FF0000"/>
                  </a:solidFill>
                  <a:ea typeface="ＭＳ Ｐ明朝" charset="-128"/>
                </a:rPr>
                <a:t>LPF</a:t>
              </a:r>
              <a:endParaRPr lang="en-GB" sz="2000" b="1" dirty="0">
                <a:solidFill>
                  <a:srgbClr val="FF0000"/>
                </a:solidFill>
                <a:ea typeface="ＭＳ Ｐ明朝" charset="-128"/>
              </a:endParaRP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1013556" y="6069008"/>
              <a:ext cx="804863" cy="376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81720" tIns="78480" rIns="81720" bIns="40680"/>
            <a:lstStyle/>
            <a:p>
              <a:pPr algn="ctr" hangingPunct="0">
                <a:lnSpc>
                  <a:spcPct val="8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b="1" dirty="0" smtClean="0">
                  <a:solidFill>
                    <a:srgbClr val="FF0000"/>
                  </a:solidFill>
                  <a:ea typeface="ＭＳ Ｐ明朝" charset="-128"/>
                </a:rPr>
                <a:t>AMP</a:t>
              </a:r>
              <a:endParaRPr lang="en-GB" sz="2000" b="1" dirty="0">
                <a:solidFill>
                  <a:srgbClr val="FF0000"/>
                </a:solidFill>
                <a:ea typeface="ＭＳ Ｐ明朝" charset="-128"/>
              </a:endParaRPr>
            </a:p>
          </p:txBody>
        </p:sp>
        <p:cxnSp>
          <p:nvCxnSpPr>
            <p:cNvPr id="14" name="直線矢印コネクタ 13"/>
            <p:cNvCxnSpPr/>
            <p:nvPr/>
          </p:nvCxnSpPr>
          <p:spPr>
            <a:xfrm>
              <a:off x="1842743" y="6262422"/>
              <a:ext cx="285752" cy="1588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/>
            <p:nvPr/>
          </p:nvCxnSpPr>
          <p:spPr>
            <a:xfrm>
              <a:off x="2988949" y="6259224"/>
              <a:ext cx="285752" cy="1588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カギ線コネクタ 15"/>
            <p:cNvCxnSpPr>
              <a:endCxn id="10" idx="1"/>
            </p:cNvCxnSpPr>
            <p:nvPr/>
          </p:nvCxnSpPr>
          <p:spPr>
            <a:xfrm>
              <a:off x="4074167" y="6286520"/>
              <a:ext cx="307325" cy="240510"/>
            </a:xfrm>
            <a:prstGeom prst="bentConnector3">
              <a:avLst>
                <a:gd name="adj1" fmla="val 50000"/>
              </a:avLst>
            </a:prstGeom>
            <a:ln w="444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カギ線コネクタ 16"/>
            <p:cNvCxnSpPr>
              <a:endCxn id="5" idx="1"/>
            </p:cNvCxnSpPr>
            <p:nvPr/>
          </p:nvCxnSpPr>
          <p:spPr>
            <a:xfrm flipV="1">
              <a:off x="4074167" y="6026964"/>
              <a:ext cx="301928" cy="259556"/>
            </a:xfrm>
            <a:prstGeom prst="bentConnector3">
              <a:avLst>
                <a:gd name="adj1" fmla="val 50000"/>
              </a:avLst>
            </a:prstGeom>
            <a:ln w="444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カギ線コネクタ 17"/>
            <p:cNvCxnSpPr/>
            <p:nvPr/>
          </p:nvCxnSpPr>
          <p:spPr>
            <a:xfrm flipV="1">
              <a:off x="5200999" y="6285420"/>
              <a:ext cx="301928" cy="259556"/>
            </a:xfrm>
            <a:prstGeom prst="bentConnector3">
              <a:avLst>
                <a:gd name="adj1" fmla="val 50000"/>
              </a:avLst>
            </a:prstGeom>
            <a:ln w="444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カギ線コネクタ 18"/>
            <p:cNvCxnSpPr/>
            <p:nvPr/>
          </p:nvCxnSpPr>
          <p:spPr>
            <a:xfrm>
              <a:off x="5195602" y="6044910"/>
              <a:ext cx="307325" cy="240510"/>
            </a:xfrm>
            <a:prstGeom prst="bentConnector3">
              <a:avLst>
                <a:gd name="adj1" fmla="val 50000"/>
              </a:avLst>
            </a:prstGeom>
            <a:ln w="444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Test bench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4840303"/>
          </a:xfrm>
        </p:spPr>
        <p:txBody>
          <a:bodyPr>
            <a:normAutofit/>
          </a:bodyPr>
          <a:lstStyle/>
          <a:p>
            <a:r>
              <a:rPr kumimoji="1" lang="en-US" altLang="ja-JP" sz="2600" dirty="0" smtClean="0"/>
              <a:t>Data acquisition and circuit control are done by a VME module.</a:t>
            </a:r>
          </a:p>
          <a:p>
            <a:pPr lvl="1"/>
            <a:r>
              <a:rPr kumimoji="1" lang="en-US" altLang="ja-JP" sz="2400" dirty="0" smtClean="0"/>
              <a:t>GNV-250 module</a:t>
            </a:r>
          </a:p>
          <a:p>
            <a:pPr lvl="2"/>
            <a:r>
              <a:rPr kumimoji="1" lang="en-US" altLang="ja-JP" dirty="0" smtClean="0"/>
              <a:t>The control logic was implemented into FPGA.</a:t>
            </a:r>
          </a:p>
          <a:p>
            <a:pPr lvl="1"/>
            <a:r>
              <a:rPr kumimoji="1" lang="en-US" altLang="ja-JP" sz="2400" dirty="0" smtClean="0"/>
              <a:t>The test job and parameter setting are controlled by PC.</a:t>
            </a:r>
          </a:p>
          <a:p>
            <a:pPr lvl="1"/>
            <a:r>
              <a:rPr kumimoji="1" lang="en-US" altLang="ja-JP" sz="2400" dirty="0" smtClean="0"/>
              <a:t>ADC output is stored on FIFO embedded in FPGA, and sent to PC.</a:t>
            </a:r>
            <a:endParaRPr kumimoji="1" lang="ja-JP" altLang="en-US" sz="24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62B-EF53-45EB-BBD5-AFE9D9BB3EEC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grpSp>
        <p:nvGrpSpPr>
          <p:cNvPr id="41" name="グループ化 40"/>
          <p:cNvGrpSpPr/>
          <p:nvPr/>
        </p:nvGrpSpPr>
        <p:grpSpPr>
          <a:xfrm>
            <a:off x="214282" y="3406442"/>
            <a:ext cx="8678927" cy="3322354"/>
            <a:chOff x="232537" y="3325254"/>
            <a:chExt cx="8678927" cy="3322354"/>
          </a:xfrm>
        </p:grpSpPr>
        <p:sp>
          <p:nvSpPr>
            <p:cNvPr id="32" name="右矢印 31"/>
            <p:cNvSpPr/>
            <p:nvPr/>
          </p:nvSpPr>
          <p:spPr>
            <a:xfrm>
              <a:off x="6357950" y="5072074"/>
              <a:ext cx="642942" cy="459108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" name="グループ化 34"/>
            <p:cNvGrpSpPr/>
            <p:nvPr/>
          </p:nvGrpSpPr>
          <p:grpSpPr>
            <a:xfrm>
              <a:off x="232537" y="3325254"/>
              <a:ext cx="8678927" cy="3322354"/>
              <a:chOff x="36477" y="3325254"/>
              <a:chExt cx="8678927" cy="3322354"/>
            </a:xfrm>
          </p:grpSpPr>
          <p:grpSp>
            <p:nvGrpSpPr>
              <p:cNvPr id="6" name="グループ化 3"/>
              <p:cNvGrpSpPr/>
              <p:nvPr/>
            </p:nvGrpSpPr>
            <p:grpSpPr>
              <a:xfrm>
                <a:off x="36477" y="3325254"/>
                <a:ext cx="8216955" cy="3322354"/>
                <a:chOff x="36477" y="3179760"/>
                <a:chExt cx="8216955" cy="3295589"/>
              </a:xfrm>
            </p:grpSpPr>
            <p:pic>
              <p:nvPicPr>
                <p:cNvPr id="9" name="Picture 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6477" y="3497260"/>
                  <a:ext cx="2451100" cy="25273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sp>
              <p:nvSpPr>
                <p:cNvPr id="10" name="AutoShape 5"/>
                <p:cNvSpPr>
                  <a:spLocks noChangeArrowheads="1"/>
                </p:cNvSpPr>
                <p:nvPr/>
              </p:nvSpPr>
              <p:spPr bwMode="auto">
                <a:xfrm rot="16200000">
                  <a:off x="441121" y="5917327"/>
                  <a:ext cx="609625" cy="360362"/>
                </a:xfrm>
                <a:prstGeom prst="rightArrow">
                  <a:avLst>
                    <a:gd name="adj1" fmla="val 28074"/>
                    <a:gd name="adj2" fmla="val 99084"/>
                  </a:avLst>
                </a:prstGeom>
                <a:solidFill>
                  <a:srgbClr val="FFFF00"/>
                </a:solidFill>
                <a:ln w="9360">
                  <a:solidFill>
                    <a:srgbClr val="FFFF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91118" y="6188011"/>
                  <a:ext cx="1223962" cy="287338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lIns="90000" tIns="77040" rIns="90000" bIns="45000"/>
                <a:lstStyle/>
                <a:p>
                  <a:pPr algn="ctr">
                    <a:lnSpc>
                      <a:spcPct val="83000"/>
                    </a:lnSpc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US" sz="1500" dirty="0" smtClean="0"/>
                    <a:t>Test pulse</a:t>
                  </a:r>
                  <a:endParaRPr lang="en-US" sz="15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AutoShape 8"/>
                <p:cNvSpPr>
                  <a:spLocks noChangeArrowheads="1"/>
                </p:cNvSpPr>
                <p:nvPr/>
              </p:nvSpPr>
              <p:spPr bwMode="auto">
                <a:xfrm>
                  <a:off x="2200239" y="4303710"/>
                  <a:ext cx="2027238" cy="407987"/>
                </a:xfrm>
                <a:prstGeom prst="leftArrow">
                  <a:avLst>
                    <a:gd name="adj1" fmla="val 50000"/>
                    <a:gd name="adj2" fmla="val 124222"/>
                  </a:avLst>
                </a:prstGeom>
                <a:solidFill>
                  <a:srgbClr val="66FFFF"/>
                </a:solidFill>
                <a:ln w="936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 dirty="0">
                    <a:solidFill>
                      <a:srgbClr val="FF00FF"/>
                    </a:solidFill>
                  </a:endParaRPr>
                </a:p>
              </p:txBody>
            </p:sp>
            <p:sp>
              <p:nvSpPr>
                <p:cNvPr id="1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590764" y="4376735"/>
                  <a:ext cx="1878013" cy="38735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lIns="90000" tIns="77040" rIns="90000" bIns="45000"/>
                <a:lstStyle/>
                <a:p>
                  <a:pPr algn="ctr">
                    <a:lnSpc>
                      <a:spcPct val="83000"/>
                    </a:lnSpc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endParaRPr lang="en-US" sz="1500" dirty="0">
                    <a:solidFill>
                      <a:srgbClr val="0000FF"/>
                    </a:solidFill>
                    <a:latin typeface="+mn-lt"/>
                  </a:endParaRPr>
                </a:p>
              </p:txBody>
            </p:sp>
            <p:sp>
              <p:nvSpPr>
                <p:cNvPr id="1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50034" y="3179760"/>
                  <a:ext cx="1811328" cy="36830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lIns="90000" tIns="131040" rIns="90000" bIns="45000"/>
                <a:lstStyle/>
                <a:p>
                  <a:pPr algn="ctr">
                    <a:lnSpc>
                      <a:spcPct val="62000"/>
                    </a:lnSpc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US" dirty="0" smtClean="0">
                      <a:solidFill>
                        <a:srgbClr val="000000"/>
                      </a:solidFill>
                    </a:rPr>
                    <a:t>Test board</a:t>
                  </a:r>
                  <a:endParaRPr lang="en-US" sz="18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7358082" y="3849569"/>
                  <a:ext cx="895350" cy="331788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lIns="90000" tIns="150480" rIns="90000" bIns="45000"/>
                <a:lstStyle/>
                <a:p>
                  <a:pPr algn="ctr">
                    <a:lnSpc>
                      <a:spcPct val="62000"/>
                    </a:lnSpc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US" sz="2200" dirty="0">
                      <a:solidFill>
                        <a:srgbClr val="000000"/>
                      </a:solidFill>
                    </a:rPr>
                    <a:t>PC</a:t>
                  </a:r>
                </a:p>
              </p:txBody>
            </p:sp>
            <p:sp>
              <p:nvSpPr>
                <p:cNvPr id="1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194050" y="3198063"/>
                  <a:ext cx="1306512" cy="333375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lIns="90000" tIns="131040" rIns="90000" bIns="45000"/>
                <a:lstStyle/>
                <a:p>
                  <a:pPr algn="ctr">
                    <a:lnSpc>
                      <a:spcPct val="62000"/>
                    </a:lnSpc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US" sz="1800" dirty="0" smtClean="0">
                      <a:solidFill>
                        <a:srgbClr val="000000"/>
                      </a:solidFill>
                    </a:rPr>
                    <a:t>GNV-250</a:t>
                  </a:r>
                  <a:endParaRPr lang="en-US" sz="18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947576" y="4942756"/>
                  <a:ext cx="1044575" cy="357188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lIns="90000" tIns="87840" rIns="90000" bIns="45000"/>
                <a:lstStyle/>
                <a:p>
                  <a:pPr algn="ctr">
                    <a:lnSpc>
                      <a:spcPct val="83000"/>
                    </a:lnSpc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US" sz="2000" dirty="0" smtClean="0">
                      <a:solidFill>
                        <a:srgbClr val="000000"/>
                      </a:solidFill>
                    </a:rPr>
                    <a:t>Data</a:t>
                  </a:r>
                  <a:endParaRPr lang="en-US" sz="2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" name="AutoShape 24"/>
                <p:cNvSpPr>
                  <a:spLocks noChangeArrowheads="1"/>
                </p:cNvSpPr>
                <p:nvPr/>
              </p:nvSpPr>
              <p:spPr bwMode="auto">
                <a:xfrm rot="16200000">
                  <a:off x="2817596" y="4804418"/>
                  <a:ext cx="204146" cy="2902933"/>
                </a:xfrm>
                <a:prstGeom prst="roundRect">
                  <a:avLst>
                    <a:gd name="adj" fmla="val 630"/>
                  </a:avLst>
                </a:prstGeom>
                <a:solidFill>
                  <a:srgbClr val="66FFFF"/>
                </a:solidFill>
                <a:ln w="936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0" name="AutoShape 25"/>
                <p:cNvSpPr>
                  <a:spLocks noChangeArrowheads="1"/>
                </p:cNvSpPr>
                <p:nvPr/>
              </p:nvSpPr>
              <p:spPr bwMode="auto">
                <a:xfrm rot="5400000">
                  <a:off x="1247418" y="5843598"/>
                  <a:ext cx="620737" cy="407988"/>
                </a:xfrm>
                <a:prstGeom prst="leftArrow">
                  <a:avLst>
                    <a:gd name="adj1" fmla="val 48148"/>
                    <a:gd name="adj2" fmla="val 67102"/>
                  </a:avLst>
                </a:prstGeom>
                <a:solidFill>
                  <a:srgbClr val="66FFFF"/>
                </a:solidFill>
                <a:ln w="936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2" name="AutoShape 28"/>
                <p:cNvSpPr>
                  <a:spLocks noChangeArrowheads="1"/>
                </p:cNvSpPr>
                <p:nvPr/>
              </p:nvSpPr>
              <p:spPr bwMode="auto">
                <a:xfrm>
                  <a:off x="903252" y="4513260"/>
                  <a:ext cx="539750" cy="720725"/>
                </a:xfrm>
                <a:prstGeom prst="roundRect">
                  <a:avLst>
                    <a:gd name="adj" fmla="val 292"/>
                  </a:avLst>
                </a:prstGeom>
                <a:noFill/>
                <a:ln w="3600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400014" y="5284827"/>
                  <a:ext cx="1619250" cy="423879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lIns="90000" tIns="131040" rIns="90000" bIns="45000"/>
                <a:lstStyle/>
                <a:p>
                  <a:pPr algn="ctr">
                    <a:lnSpc>
                      <a:spcPct val="62000"/>
                    </a:lnSpc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US" sz="2400" dirty="0" smtClean="0">
                      <a:solidFill>
                        <a:srgbClr val="FFFF00"/>
                      </a:solidFill>
                      <a:latin typeface="+mn-ea"/>
                    </a:rPr>
                    <a:t>ASIC</a:t>
                  </a:r>
                  <a:endParaRPr lang="en-US" sz="2400" dirty="0">
                    <a:solidFill>
                      <a:srgbClr val="FFFF00"/>
                    </a:solidFill>
                    <a:latin typeface="+mn-ea"/>
                  </a:endParaRPr>
                </a:p>
              </p:txBody>
            </p:sp>
            <p:sp>
              <p:nvSpPr>
                <p:cNvPr id="24" name="AutoShape 3"/>
                <p:cNvSpPr>
                  <a:spLocks noChangeArrowheads="1"/>
                </p:cNvSpPr>
                <p:nvPr/>
              </p:nvSpPr>
              <p:spPr bwMode="auto">
                <a:xfrm>
                  <a:off x="2200239" y="5079997"/>
                  <a:ext cx="2157447" cy="407988"/>
                </a:xfrm>
                <a:prstGeom prst="rightArrow">
                  <a:avLst>
                    <a:gd name="adj1" fmla="val 63852"/>
                    <a:gd name="adj2" fmla="val 131903"/>
                  </a:avLst>
                </a:prstGeom>
                <a:solidFill>
                  <a:srgbClr val="FFFF00"/>
                </a:solidFill>
                <a:ln w="936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pic>
              <p:nvPicPr>
                <p:cNvPr id="26" name="Picture 2" descr="C:\K.Itagaki\写真\GPIO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57686" y="3190871"/>
                  <a:ext cx="1593703" cy="3242809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27" name="グループ化 34"/>
                <p:cNvGrpSpPr/>
                <p:nvPr/>
              </p:nvGrpSpPr>
              <p:grpSpPr>
                <a:xfrm>
                  <a:off x="5257009" y="5550249"/>
                  <a:ext cx="1047757" cy="853225"/>
                  <a:chOff x="5073792" y="4152586"/>
                  <a:chExt cx="1047757" cy="853225"/>
                </a:xfrm>
              </p:grpSpPr>
              <p:pic>
                <p:nvPicPr>
                  <p:cNvPr id="30" name="Picture 3" descr="C:\K.Itagaki\写真\FPGA.JP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5073792" y="4152586"/>
                    <a:ext cx="1047757" cy="785818"/>
                  </a:xfrm>
                  <a:prstGeom prst="rect">
                    <a:avLst/>
                  </a:prstGeom>
                  <a:noFill/>
                  <a:ln w="63500">
                    <a:solidFill>
                      <a:srgbClr val="FF0000"/>
                    </a:solidFill>
                  </a:ln>
                </p:spPr>
              </p:pic>
              <p:sp>
                <p:nvSpPr>
                  <p:cNvPr id="31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92855" y="4648623"/>
                    <a:ext cx="876300" cy="357188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lIns="90000" tIns="140760" rIns="90000" bIns="45000"/>
                  <a:lstStyle/>
                  <a:p>
                    <a:pPr algn="ctr">
                      <a:lnSpc>
                        <a:spcPct val="62000"/>
                      </a:lnSpc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</a:pPr>
                    <a:r>
                      <a:rPr lang="en-US" sz="2000" dirty="0">
                        <a:solidFill>
                          <a:srgbClr val="FFFF00"/>
                        </a:solidFill>
                      </a:rPr>
                      <a:t>FPGA</a:t>
                    </a:r>
                  </a:p>
                </p:txBody>
              </p:sp>
            </p:grpSp>
            <p:sp>
              <p:nvSpPr>
                <p:cNvPr id="28" name="円/楕円 27"/>
                <p:cNvSpPr/>
                <p:nvPr/>
              </p:nvSpPr>
              <p:spPr>
                <a:xfrm>
                  <a:off x="4942637" y="4755225"/>
                  <a:ext cx="571472" cy="428628"/>
                </a:xfrm>
                <a:prstGeom prst="ellipse">
                  <a:avLst/>
                </a:prstGeom>
                <a:noFill/>
                <a:ln w="444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29" name="直線矢印コネクタ 28"/>
                <p:cNvCxnSpPr>
                  <a:stCxn id="28" idx="4"/>
                  <a:endCxn id="30" idx="0"/>
                </p:cNvCxnSpPr>
                <p:nvPr/>
              </p:nvCxnSpPr>
              <p:spPr>
                <a:xfrm rot="16200000" flipH="1">
                  <a:off x="5321433" y="5090793"/>
                  <a:ext cx="366395" cy="552515"/>
                </a:xfrm>
                <a:prstGeom prst="straightConnector1">
                  <a:avLst/>
                </a:prstGeom>
                <a:ln w="444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8" name="Picture 2" descr="C:\K.Itagaki\ミーティングスライド\2009年\秋学会\DSCN0578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930937" y="4357694"/>
                <a:ext cx="1784467" cy="1396998"/>
              </a:xfrm>
              <a:prstGeom prst="rect">
                <a:avLst/>
              </a:prstGeom>
              <a:noFill/>
            </p:spPr>
          </p:pic>
        </p:grpSp>
        <p:sp>
          <p:nvSpPr>
            <p:cNvPr id="33" name="右矢印 32"/>
            <p:cNvSpPr/>
            <p:nvPr/>
          </p:nvSpPr>
          <p:spPr>
            <a:xfrm rot="10800000">
              <a:off x="6215074" y="4622657"/>
              <a:ext cx="724377" cy="377977"/>
            </a:xfrm>
            <a:prstGeom prst="rightArrow">
              <a:avLst/>
            </a:prstGeom>
            <a:solidFill>
              <a:srgbClr val="66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Text Box 9"/>
            <p:cNvSpPr txBox="1">
              <a:spLocks noChangeArrowheads="1"/>
            </p:cNvSpPr>
            <p:nvPr/>
          </p:nvSpPr>
          <p:spPr bwMode="auto">
            <a:xfrm>
              <a:off x="2590764" y="4514552"/>
              <a:ext cx="1878013" cy="3873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77040" rIns="90000" bIns="45000"/>
            <a:lstStyle/>
            <a:p>
              <a:pPr algn="ctr">
                <a:lnSpc>
                  <a:spcPct val="8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500" dirty="0" smtClean="0"/>
                <a:t>Parameter setting</a:t>
              </a:r>
              <a:endParaRPr lang="en-US" sz="1500" dirty="0"/>
            </a:p>
          </p:txBody>
        </p:sp>
        <p:sp>
          <p:nvSpPr>
            <p:cNvPr id="37" name="Text Box 27"/>
            <p:cNvSpPr txBox="1">
              <a:spLocks noChangeArrowheads="1"/>
            </p:cNvSpPr>
            <p:nvPr/>
          </p:nvSpPr>
          <p:spPr bwMode="auto">
            <a:xfrm>
              <a:off x="2370869" y="6256360"/>
              <a:ext cx="1878013" cy="3873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77040" rIns="90000" bIns="45000"/>
            <a:lstStyle/>
            <a:p>
              <a:pPr algn="ctr">
                <a:lnSpc>
                  <a:spcPct val="8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500" dirty="0" smtClean="0"/>
                <a:t>Operation signal</a:t>
              </a:r>
              <a:endParaRPr lang="en-US" sz="1500" dirty="0"/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2973574" y="5245446"/>
              <a:ext cx="1081087" cy="3571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87840" rIns="90000" bIns="45000"/>
            <a:lstStyle/>
            <a:p>
              <a:pPr algn="ctr">
                <a:lnSpc>
                  <a:spcPct val="8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 dirty="0" smtClean="0"/>
                <a:t>Data</a:t>
              </a:r>
              <a:endParaRPr lang="en-US" sz="2000" dirty="0"/>
            </a:p>
          </p:txBody>
        </p:sp>
        <p:sp>
          <p:nvSpPr>
            <p:cNvPr id="40" name="Text Box 17"/>
            <p:cNvSpPr txBox="1">
              <a:spLocks noChangeArrowheads="1"/>
            </p:cNvSpPr>
            <p:nvPr/>
          </p:nvSpPr>
          <p:spPr bwMode="auto">
            <a:xfrm>
              <a:off x="6072198" y="4599306"/>
              <a:ext cx="1143008" cy="3571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87840" rIns="90000" bIns="45000"/>
            <a:lstStyle/>
            <a:p>
              <a:pPr algn="ctr">
                <a:lnSpc>
                  <a:spcPct val="8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 dirty="0" smtClean="0">
                  <a:solidFill>
                    <a:srgbClr val="000000"/>
                  </a:solidFill>
                </a:rPr>
                <a:t>control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n-lt"/>
              </a:rPr>
              <a:t>Pedestal distribution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1054089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Pedestal distribution was checked</a:t>
            </a:r>
          </a:p>
          <a:p>
            <a:pPr lvl="1"/>
            <a:r>
              <a:rPr kumimoji="1" lang="en-US" altLang="ja-JP" sz="2400" dirty="0" smtClean="0"/>
              <a:t>Conversion rate </a:t>
            </a:r>
            <a:r>
              <a:rPr lang="en-US" altLang="ja-JP" sz="2400" dirty="0" smtClean="0"/>
              <a:t>~</a:t>
            </a:r>
            <a:r>
              <a:rPr kumimoji="1" lang="en-US" altLang="ja-JP" sz="2400" dirty="0" smtClean="0"/>
              <a:t>1.5 </a:t>
            </a:r>
            <a:r>
              <a:rPr kumimoji="1" lang="en-US" altLang="ja-JP" sz="2400" dirty="0" err="1" smtClean="0"/>
              <a:t>Mpix</a:t>
            </a:r>
            <a:r>
              <a:rPr kumimoji="1" lang="en-US" altLang="ja-JP" sz="2400" dirty="0" smtClean="0"/>
              <a:t>/sec</a:t>
            </a:r>
            <a:endParaRPr kumimoji="1" lang="ja-JP" altLang="en-US" sz="24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62B-EF53-45EB-BBD5-AFE9D9BB3EEC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pic>
        <p:nvPicPr>
          <p:cNvPr id="5" name="Picture 3" descr="C:\K.Itagaki\ミーティングスライド\2009年\秋学会\ped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3302" y="2466534"/>
            <a:ext cx="3706854" cy="3390859"/>
          </a:xfrm>
          <a:prstGeom prst="rect">
            <a:avLst/>
          </a:prstGeom>
          <a:noFill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714612" y="5857892"/>
            <a:ext cx="1500198" cy="3021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720" tIns="78480" rIns="81720" bIns="40680"/>
          <a:lstStyle/>
          <a:p>
            <a:pPr algn="ctr" hangingPunct="0">
              <a:lnSpc>
                <a:spcPct val="8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ja-JP" sz="1600" dirty="0" smtClean="0">
                <a:solidFill>
                  <a:srgbClr val="000000"/>
                </a:solidFill>
                <a:latin typeface="+mn-lt"/>
              </a:rPr>
              <a:t>ADC count</a:t>
            </a:r>
            <a:endParaRPr lang="ja-JP" altLang="en-GB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屈折矢印 6"/>
          <p:cNvSpPr/>
          <p:nvPr/>
        </p:nvSpPr>
        <p:spPr>
          <a:xfrm rot="10800000">
            <a:off x="1857357" y="2928928"/>
            <a:ext cx="2071701" cy="592457"/>
          </a:xfrm>
          <a:prstGeom prst="bentUpArrow">
            <a:avLst>
              <a:gd name="adj1" fmla="val 17000"/>
              <a:gd name="adj2" fmla="val 25000"/>
              <a:gd name="adj3" fmla="val 25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85786" y="2143116"/>
            <a:ext cx="2786082" cy="3571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87840" rIns="90000" bIns="45000"/>
          <a:lstStyle/>
          <a:p>
            <a:pPr algn="ctr">
              <a:lnSpc>
                <a:spcPct val="8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Pedestal distribution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コンテンツ プレースホルダ 20"/>
          <p:cNvSpPr txBox="1">
            <a:spLocks/>
          </p:cNvSpPr>
          <p:nvPr/>
        </p:nvSpPr>
        <p:spPr>
          <a:xfrm>
            <a:off x="3857620" y="2843848"/>
            <a:ext cx="5286380" cy="3799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2000"/>
              </a:lnSpc>
              <a:spcBef>
                <a:spcPts val="725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400" dirty="0" smtClean="0">
                <a:latin typeface="ＭＳ Ｐゴシック" pitchFamily="50" charset="-128"/>
              </a:rPr>
              <a:t> </a:t>
            </a:r>
            <a:r>
              <a:rPr lang="en-US" altLang="ja-JP" sz="2400" dirty="0" smtClean="0"/>
              <a:t>Some ADC counts are not output.</a:t>
            </a:r>
            <a:endParaRPr lang="ja-JP" altLang="en-US" sz="2400" dirty="0" smtClean="0"/>
          </a:p>
          <a:p>
            <a:pPr>
              <a:lnSpc>
                <a:spcPts val="2000"/>
              </a:lnSpc>
              <a:spcBef>
                <a:spcPts val="725"/>
              </a:spcBef>
              <a:buFont typeface="ＭＳ Ｐゴシック" pitchFamily="50" charset="-128"/>
              <a:buChar char="➫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400" dirty="0" smtClean="0">
                <a:solidFill>
                  <a:srgbClr val="FF0000"/>
                </a:solidFill>
              </a:rPr>
              <a:t> The reason was investigated.</a:t>
            </a:r>
          </a:p>
          <a:p>
            <a:pPr>
              <a:lnSpc>
                <a:spcPts val="2000"/>
              </a:lnSpc>
              <a:spcBef>
                <a:spcPts val="725"/>
              </a:spcBef>
              <a:buFont typeface="ＭＳ Ｐゴシック" pitchFamily="50" charset="-128"/>
              <a:buChar char="➫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400" dirty="0" smtClean="0"/>
              <a:t> Next slide</a:t>
            </a:r>
          </a:p>
          <a:p>
            <a:pPr>
              <a:lnSpc>
                <a:spcPts val="2000"/>
              </a:lnSpc>
              <a:spcBef>
                <a:spcPts val="725"/>
              </a:spcBef>
              <a:buFont typeface="ＭＳ Ｐゴシック" pitchFamily="50" charset="-128"/>
              <a:buChar char="➫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ja-JP" sz="11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dirty="0" smtClean="0"/>
              <a:t> </a:t>
            </a:r>
            <a:r>
              <a:rPr lang="en-US" altLang="ja-JP" sz="2400" dirty="0" smtClean="0"/>
              <a:t>Noise level</a:t>
            </a:r>
          </a:p>
          <a:p>
            <a:r>
              <a:rPr lang="en-US" altLang="ja-JP" sz="2400" dirty="0" smtClean="0"/>
              <a:t>RMS = 1.1</a:t>
            </a:r>
          </a:p>
          <a:p>
            <a:r>
              <a:rPr lang="en-US" altLang="ja-JP" sz="2400" dirty="0" smtClean="0"/>
              <a:t>Equivalent noise charge at sensor input </a:t>
            </a:r>
            <a:r>
              <a:rPr lang="ja-JP" altLang="en-US" sz="2400" dirty="0" smtClean="0"/>
              <a:t>⇒ </a:t>
            </a:r>
            <a:r>
              <a:rPr lang="en-US" altLang="ja-JP" sz="2400" dirty="0" smtClean="0"/>
              <a:t>~45e (Requirement:30e)</a:t>
            </a:r>
            <a:endParaRPr lang="en-US" altLang="ja-JP" sz="2400" dirty="0" smtClean="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buClr>
                <a:srgbClr val="FF0000"/>
              </a:buClr>
              <a:buFont typeface="ＭＳ Ｐゴシック" pitchFamily="50" charset="-128"/>
              <a:buChar char="➫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Temperature dependency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was checked.</a:t>
            </a:r>
          </a:p>
          <a:p>
            <a:pPr>
              <a:spcBef>
                <a:spcPts val="700"/>
              </a:spcBef>
              <a:buFont typeface="ＭＳ Ｐゴシック" pitchFamily="50" charset="-128"/>
              <a:buChar char="➫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400" dirty="0" smtClean="0"/>
              <a:t> After the next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Problem of ADC design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025508"/>
            <a:ext cx="8229600" cy="1357322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ADC output was simulated by MATLAB.</a:t>
            </a:r>
          </a:p>
          <a:p>
            <a:r>
              <a:rPr kumimoji="1" lang="en-US" altLang="ja-JP" sz="2400" dirty="0" smtClean="0"/>
              <a:t>Simulation result of </a:t>
            </a:r>
            <a:r>
              <a:rPr kumimoji="1" lang="en-US" altLang="ja-JP" sz="2400" u="heavy" dirty="0" smtClean="0">
                <a:uFill>
                  <a:solidFill>
                    <a:srgbClr val="FF0000"/>
                  </a:solidFill>
                </a:uFill>
              </a:rPr>
              <a:t>enlarged capacity</a:t>
            </a:r>
            <a:r>
              <a:rPr kumimoji="1" lang="en-US" altLang="ja-JP" sz="2400" dirty="0" smtClean="0"/>
              <a:t> of ADC capacitor is consistent with measurement.</a:t>
            </a:r>
            <a:endParaRPr kumimoji="1" lang="ja-JP" altLang="en-US" sz="24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62B-EF53-45EB-BBD5-AFE9D9BB3EEC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71406" y="2524761"/>
            <a:ext cx="4330422" cy="4014173"/>
            <a:chOff x="214282" y="2357430"/>
            <a:chExt cx="4330422" cy="4014173"/>
          </a:xfrm>
        </p:grpSpPr>
        <p:grpSp>
          <p:nvGrpSpPr>
            <p:cNvPr id="6" name="グループ化 4"/>
            <p:cNvGrpSpPr/>
            <p:nvPr/>
          </p:nvGrpSpPr>
          <p:grpSpPr>
            <a:xfrm>
              <a:off x="571472" y="2650590"/>
              <a:ext cx="3710014" cy="3721013"/>
              <a:chOff x="23807" y="2442315"/>
              <a:chExt cx="3710014" cy="3721013"/>
            </a:xfrm>
          </p:grpSpPr>
          <p:pic>
            <p:nvPicPr>
              <p:cNvPr id="10" name="Picture 5" descr="C:\K.Itagaki\ミーティングスライド\2009年\冬の学校\linear_1_0_4_4_0_vref500_fit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3807" y="2442315"/>
                <a:ext cx="3467128" cy="3467127"/>
              </a:xfrm>
              <a:prstGeom prst="rect">
                <a:avLst/>
              </a:prstGeom>
              <a:noFill/>
            </p:spPr>
          </p:pic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1685958" y="5772803"/>
                <a:ext cx="2047863" cy="39052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78480" rIns="81720" bIns="40680"/>
              <a:lstStyle/>
              <a:p>
                <a:pPr algn="ctr" hangingPunct="0">
                  <a:lnSpc>
                    <a:spcPct val="83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altLang="ja-JP" dirty="0" smtClean="0">
                    <a:solidFill>
                      <a:srgbClr val="000000"/>
                    </a:solidFill>
                  </a:rPr>
                  <a:t>Input voltage(mV)</a:t>
                </a:r>
                <a:endParaRPr lang="ja-JP" alt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241176" y="2931584"/>
                <a:ext cx="28306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800" baseline="20000" dirty="0" smtClean="0">
                    <a:solidFill>
                      <a:schemeClr val="tx1"/>
                    </a:solidFill>
                  </a:rPr>
                  <a:t>●  </a:t>
                </a:r>
                <a:r>
                  <a:rPr kumimoji="1" lang="en-US" altLang="ja-JP" sz="1800" dirty="0" smtClean="0">
                    <a:solidFill>
                      <a:schemeClr val="tx1"/>
                    </a:solidFill>
                  </a:rPr>
                  <a:t>: measurement</a:t>
                </a:r>
              </a:p>
            </p:txBody>
          </p:sp>
          <p:cxnSp>
            <p:nvCxnSpPr>
              <p:cNvPr id="13" name="直線矢印コネクタ 12"/>
              <p:cNvCxnSpPr/>
              <p:nvPr/>
            </p:nvCxnSpPr>
            <p:spPr>
              <a:xfrm rot="5400000" flipH="1" flipV="1">
                <a:off x="2059790" y="3756510"/>
                <a:ext cx="500066" cy="142876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矢印コネクタ 13"/>
              <p:cNvCxnSpPr/>
              <p:nvPr/>
            </p:nvCxnSpPr>
            <p:spPr>
              <a:xfrm>
                <a:off x="1952633" y="3149287"/>
                <a:ext cx="534954" cy="15028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テキスト ボックス 6"/>
            <p:cNvSpPr txBox="1"/>
            <p:nvPr/>
          </p:nvSpPr>
          <p:spPr>
            <a:xfrm>
              <a:off x="258456" y="2357430"/>
              <a:ext cx="428624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 smtClean="0"/>
                <a:t>Test chip measurement </a:t>
              </a:r>
              <a:r>
                <a:rPr kumimoji="1" lang="en-US" altLang="ja-JP" sz="2000" dirty="0" smtClean="0"/>
                <a:t>and  simulation</a:t>
              </a:r>
              <a:endParaRPr kumimoji="1" lang="ja-JP" altLang="en-US" sz="2000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2214546" y="4258412"/>
              <a:ext cx="21105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FF0000"/>
                </a:buClr>
                <a:buSzPct val="150000"/>
                <a:buFontTx/>
                <a:buChar char="-"/>
              </a:pPr>
              <a:r>
                <a:rPr kumimoji="1" lang="en-US" altLang="ja-JP" dirty="0" smtClean="0"/>
                <a:t> :</a:t>
              </a:r>
              <a:r>
                <a:rPr kumimoji="1" lang="en-US" altLang="ja-JP" dirty="0" smtClean="0">
                  <a:solidFill>
                    <a:srgbClr val="FF0000"/>
                  </a:solidFill>
                </a:rPr>
                <a:t> </a:t>
              </a:r>
              <a:r>
                <a:rPr kumimoji="1" lang="en-US" altLang="ja-JP" dirty="0" smtClean="0"/>
                <a:t>Simulation</a:t>
              </a:r>
            </a:p>
            <a:p>
              <a:r>
                <a:rPr kumimoji="1" lang="en-US" altLang="ja-JP" dirty="0" smtClean="0"/>
                <a:t> </a:t>
              </a:r>
              <a:r>
                <a:rPr lang="en-US" altLang="ja-JP" dirty="0" smtClean="0"/>
                <a:t>of</a:t>
              </a:r>
              <a:r>
                <a:rPr kumimoji="1" lang="en-US" altLang="ja-JP" dirty="0" smtClean="0"/>
                <a:t> enlarged capacity</a:t>
              </a:r>
              <a:endParaRPr kumimoji="1" lang="ja-JP" altLang="en-US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214282" y="2921627"/>
              <a:ext cx="461665" cy="115031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en-US" altLang="ja-JP" dirty="0" smtClean="0"/>
                <a:t>ADC count</a:t>
              </a:r>
              <a:endParaRPr kumimoji="1" lang="ja-JP" altLang="en-US" dirty="0"/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4714876" y="1841495"/>
            <a:ext cx="4429156" cy="2692413"/>
            <a:chOff x="5214942" y="1909691"/>
            <a:chExt cx="3571900" cy="1947937"/>
          </a:xfrm>
        </p:grpSpPr>
        <p:pic>
          <p:nvPicPr>
            <p:cNvPr id="16" name="Picture 2" descr="C:\K.Itagaki\画像\電荷再分配型AD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14942" y="2098819"/>
              <a:ext cx="3571900" cy="1758809"/>
            </a:xfrm>
            <a:prstGeom prst="rect">
              <a:avLst/>
            </a:prstGeom>
            <a:noFill/>
          </p:spPr>
        </p:pic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5399695" y="1909691"/>
              <a:ext cx="3214678" cy="3571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108000" tIns="74520" rIns="108000" bIns="63000"/>
            <a:lstStyle/>
            <a:p>
              <a:pPr algn="ctr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 dirty="0" smtClean="0"/>
                <a:t>Charge sharing ADC</a:t>
              </a:r>
              <a:endParaRPr lang="en-US" sz="20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9" name="円/楕円 18"/>
          <p:cNvSpPr/>
          <p:nvPr/>
        </p:nvSpPr>
        <p:spPr>
          <a:xfrm>
            <a:off x="7450158" y="3163886"/>
            <a:ext cx="357190" cy="357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矢印コネクタ 26"/>
          <p:cNvCxnSpPr/>
          <p:nvPr/>
        </p:nvCxnSpPr>
        <p:spPr>
          <a:xfrm rot="5400000">
            <a:off x="7154881" y="2536025"/>
            <a:ext cx="1214446" cy="158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rot="5400000">
            <a:off x="5076804" y="1865326"/>
            <a:ext cx="1080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5135566" y="1928802"/>
            <a:ext cx="26280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4214810" y="4776156"/>
            <a:ext cx="49291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400" dirty="0" smtClean="0"/>
              <a:t> The floating capacitance at the </a:t>
            </a:r>
            <a:r>
              <a:rPr kumimoji="1" lang="en-US" altLang="ja-JP" sz="2400" u="heavy" dirty="0" smtClean="0">
                <a:uFill>
                  <a:solidFill>
                    <a:srgbClr val="0070C0"/>
                  </a:solidFill>
                </a:uFill>
              </a:rPr>
              <a:t>switching circuit</a:t>
            </a:r>
            <a:r>
              <a:rPr kumimoji="1" lang="en-US" altLang="ja-JP" sz="2400" dirty="0" smtClean="0"/>
              <a:t> in the ADC unbalanced the ADC capacitor ratio.</a:t>
            </a:r>
          </a:p>
          <a:p>
            <a:pPr>
              <a:buFont typeface="ＭＳ Ｐゴシック" pitchFamily="50" charset="-128"/>
              <a:buChar char="➫"/>
            </a:pPr>
            <a:r>
              <a:rPr lang="en-US" altLang="ja-JP" sz="2400" dirty="0" smtClean="0">
                <a:solidFill>
                  <a:srgbClr val="FF0000"/>
                </a:solidFill>
              </a:rPr>
              <a:t> The switching circuit was designed again.</a:t>
            </a:r>
          </a:p>
        </p:txBody>
      </p:sp>
      <p:sp>
        <p:nvSpPr>
          <p:cNvPr id="45" name="円/楕円 44"/>
          <p:cNvSpPr/>
          <p:nvPr/>
        </p:nvSpPr>
        <p:spPr>
          <a:xfrm>
            <a:off x="5786446" y="2571744"/>
            <a:ext cx="1714512" cy="142876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7" name="直線矢印コネクタ 46"/>
          <p:cNvCxnSpPr/>
          <p:nvPr/>
        </p:nvCxnSpPr>
        <p:spPr>
          <a:xfrm rot="5400000" flipH="1" flipV="1">
            <a:off x="5534032" y="4702184"/>
            <a:ext cx="1428760" cy="158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+mj-lt"/>
              </a:rPr>
              <a:t>New circuit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28600" y="1071570"/>
            <a:ext cx="8915400" cy="5786454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ADC output was checked by simulation with new switching circuit.</a:t>
            </a:r>
          </a:p>
          <a:p>
            <a:endParaRPr lang="en-US" altLang="ja-JP" sz="2400" dirty="0" smtClean="0"/>
          </a:p>
          <a:p>
            <a:endParaRPr kumimoji="1" lang="en-US" altLang="ja-JP" sz="2400" dirty="0" smtClean="0"/>
          </a:p>
          <a:p>
            <a:endParaRPr lang="en-US" altLang="ja-JP" sz="2400" dirty="0" smtClean="0"/>
          </a:p>
          <a:p>
            <a:endParaRPr kumimoji="1" lang="en-US" altLang="ja-JP" sz="2400" dirty="0" smtClean="0"/>
          </a:p>
          <a:p>
            <a:endParaRPr lang="en-US" altLang="ja-JP" sz="2400" dirty="0" smtClean="0"/>
          </a:p>
          <a:p>
            <a:endParaRPr kumimoji="1" lang="en-US" altLang="ja-JP" sz="2400" dirty="0" smtClean="0"/>
          </a:p>
          <a:p>
            <a:endParaRPr lang="en-US" altLang="ja-JP" sz="2400" dirty="0" smtClean="0"/>
          </a:p>
          <a:p>
            <a:endParaRPr kumimoji="1" lang="en-US" altLang="ja-JP" sz="2400" dirty="0" smtClean="0"/>
          </a:p>
          <a:p>
            <a:endParaRPr lang="en-US" altLang="ja-JP" sz="5400" dirty="0" smtClean="0"/>
          </a:p>
          <a:p>
            <a:pPr>
              <a:buFont typeface="ＭＳ Ｐゴシック" pitchFamily="50" charset="-128"/>
              <a:buChar char="➫"/>
            </a:pPr>
            <a:r>
              <a:rPr lang="en-US" altLang="ja-JP" sz="2400" dirty="0" smtClean="0">
                <a:solidFill>
                  <a:srgbClr val="FF0000"/>
                </a:solidFill>
              </a:rPr>
              <a:t> New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circuit has no problem, and is adopted to the next sample. 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862B-EF53-45EB-BBD5-AFE9D9BB3EEC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grpSp>
        <p:nvGrpSpPr>
          <p:cNvPr id="31" name="グループ化 30"/>
          <p:cNvGrpSpPr/>
          <p:nvPr/>
        </p:nvGrpSpPr>
        <p:grpSpPr>
          <a:xfrm>
            <a:off x="109506" y="1884937"/>
            <a:ext cx="4370418" cy="3577662"/>
            <a:chOff x="-12732" y="2385948"/>
            <a:chExt cx="4370418" cy="3577662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584172" y="2650591"/>
              <a:ext cx="3773514" cy="3313019"/>
              <a:chOff x="36507" y="2442316"/>
              <a:chExt cx="3773514" cy="3313019"/>
            </a:xfrm>
          </p:grpSpPr>
          <p:pic>
            <p:nvPicPr>
              <p:cNvPr id="6" name="Picture 5" descr="C:\K.Itagaki\ミーティングスライド\2009年\冬の学校\linear_1_0_4_4_0_vref500_fit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6507" y="2442316"/>
                <a:ext cx="2992989" cy="2992988"/>
              </a:xfrm>
              <a:prstGeom prst="rect">
                <a:avLst/>
              </a:prstGeom>
              <a:noFill/>
            </p:spPr>
          </p:pic>
          <p:sp>
            <p:nvSpPr>
              <p:cNvPr id="8" name="Text Box 4"/>
              <p:cNvSpPr txBox="1">
                <a:spLocks noChangeArrowheads="1"/>
              </p:cNvSpPr>
              <p:nvPr/>
            </p:nvSpPr>
            <p:spPr bwMode="auto">
              <a:xfrm>
                <a:off x="1762158" y="5364810"/>
                <a:ext cx="2047863" cy="39052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78480" rIns="81720" bIns="40680"/>
              <a:lstStyle/>
              <a:p>
                <a:pPr algn="ctr" hangingPunct="0">
                  <a:lnSpc>
                    <a:spcPct val="83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altLang="ja-JP" dirty="0" smtClean="0">
                    <a:solidFill>
                      <a:srgbClr val="000000"/>
                    </a:solidFill>
                  </a:rPr>
                  <a:t>Input voltage(mV)</a:t>
                </a:r>
                <a:endParaRPr lang="ja-JP" alt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241176" y="2931584"/>
                <a:ext cx="28306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800" baseline="20000" dirty="0" smtClean="0">
                    <a:solidFill>
                      <a:schemeClr val="tx1"/>
                    </a:solidFill>
                  </a:rPr>
                  <a:t>●  </a:t>
                </a:r>
                <a:r>
                  <a:rPr kumimoji="1" lang="en-US" altLang="ja-JP" sz="1800" dirty="0" smtClean="0">
                    <a:solidFill>
                      <a:schemeClr val="tx1"/>
                    </a:solidFill>
                  </a:rPr>
                  <a:t>: measurement</a:t>
                </a:r>
              </a:p>
            </p:txBody>
          </p:sp>
          <p:cxnSp>
            <p:nvCxnSpPr>
              <p:cNvPr id="11" name="直線矢印コネクタ 10"/>
              <p:cNvCxnSpPr/>
              <p:nvPr/>
            </p:nvCxnSpPr>
            <p:spPr>
              <a:xfrm rot="5400000" flipH="1" flipV="1">
                <a:off x="1595443" y="3935105"/>
                <a:ext cx="1000132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矢印コネクタ 11"/>
              <p:cNvCxnSpPr/>
              <p:nvPr/>
            </p:nvCxnSpPr>
            <p:spPr>
              <a:xfrm>
                <a:off x="1952633" y="3149287"/>
                <a:ext cx="285752" cy="7143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テキスト ボックス 24"/>
            <p:cNvSpPr txBox="1"/>
            <p:nvPr/>
          </p:nvSpPr>
          <p:spPr>
            <a:xfrm>
              <a:off x="-12732" y="2385948"/>
              <a:ext cx="428624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 smtClean="0"/>
                <a:t>Test chip measurement </a:t>
              </a:r>
              <a:r>
                <a:rPr kumimoji="1" lang="en-US" altLang="ja-JP" sz="2000" dirty="0" smtClean="0"/>
                <a:t>and  simulation</a:t>
              </a:r>
              <a:endParaRPr kumimoji="1" lang="ja-JP" altLang="en-US" sz="2000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1643042" y="4640057"/>
              <a:ext cx="22743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FF0000"/>
                </a:buClr>
                <a:buSzPct val="150000"/>
                <a:buFontTx/>
                <a:buChar char="-"/>
              </a:pPr>
              <a:r>
                <a:rPr kumimoji="1" lang="en-US" altLang="ja-JP" dirty="0" smtClean="0"/>
                <a:t> :</a:t>
              </a:r>
              <a:r>
                <a:rPr kumimoji="1" lang="en-US" altLang="ja-JP" dirty="0" smtClean="0">
                  <a:solidFill>
                    <a:srgbClr val="FF0000"/>
                  </a:solidFill>
                </a:rPr>
                <a:t> </a:t>
              </a:r>
              <a:r>
                <a:rPr kumimoji="1" lang="en-US" altLang="ja-JP" dirty="0" smtClean="0"/>
                <a:t>Simulation</a:t>
              </a:r>
            </a:p>
            <a:p>
              <a:r>
                <a:rPr kumimoji="1" lang="en-US" altLang="ja-JP" dirty="0" smtClean="0"/>
                <a:t> for enlarged capacity</a:t>
              </a:r>
              <a:endParaRPr kumimoji="1" lang="ja-JP" altLang="en-US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214282" y="2921627"/>
              <a:ext cx="461665" cy="115031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en-US" altLang="ja-JP" dirty="0" smtClean="0"/>
                <a:t>ADC count</a:t>
              </a:r>
              <a:endParaRPr kumimoji="1" lang="ja-JP" altLang="en-US" dirty="0"/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4686019" y="1784981"/>
            <a:ext cx="4269099" cy="4072911"/>
            <a:chOff x="4592638" y="2285992"/>
            <a:chExt cx="4269099" cy="4072911"/>
          </a:xfrm>
        </p:grpSpPr>
        <p:grpSp>
          <p:nvGrpSpPr>
            <p:cNvPr id="19" name="グループ化 18"/>
            <p:cNvGrpSpPr/>
            <p:nvPr/>
          </p:nvGrpSpPr>
          <p:grpSpPr>
            <a:xfrm>
              <a:off x="4916476" y="2285992"/>
              <a:ext cx="3657002" cy="3780175"/>
              <a:chOff x="5260018" y="2071678"/>
              <a:chExt cx="3657002" cy="3780175"/>
            </a:xfrm>
          </p:grpSpPr>
          <p:pic>
            <p:nvPicPr>
              <p:cNvPr id="16" name="Picture 2" descr="C:\K.Itagaki\ミーティングスライド\2009年\夏の学校\newcircuit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260018" y="2285992"/>
                <a:ext cx="3657002" cy="3565861"/>
              </a:xfrm>
              <a:prstGeom prst="rect">
                <a:avLst/>
              </a:prstGeom>
              <a:noFill/>
            </p:spPr>
          </p:pic>
          <p:sp>
            <p:nvSpPr>
              <p:cNvPr id="18" name="テキスト ボックス 17"/>
              <p:cNvSpPr txBox="1"/>
              <p:nvPr/>
            </p:nvSpPr>
            <p:spPr>
              <a:xfrm>
                <a:off x="5906782" y="2071678"/>
                <a:ext cx="2529860" cy="4001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000" dirty="0" smtClean="0"/>
                  <a:t>New circuit simulation</a:t>
                </a:r>
                <a:endParaRPr kumimoji="1" lang="ja-JP" altLang="en-US" sz="2000" dirty="0"/>
              </a:p>
            </p:txBody>
          </p:sp>
        </p:grpSp>
        <p:sp>
          <p:nvSpPr>
            <p:cNvPr id="32" name="テキスト ボックス 31"/>
            <p:cNvSpPr txBox="1"/>
            <p:nvPr/>
          </p:nvSpPr>
          <p:spPr>
            <a:xfrm>
              <a:off x="4592638" y="2635244"/>
              <a:ext cx="461665" cy="115031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en-US" altLang="ja-JP" dirty="0" smtClean="0"/>
                <a:t>ADC count</a:t>
              </a:r>
              <a:endParaRPr kumimoji="1" lang="ja-JP" altLang="en-US" dirty="0"/>
            </a:p>
          </p:txBody>
        </p:sp>
        <p:sp>
          <p:nvSpPr>
            <p:cNvPr id="33" name="Text Box 4"/>
            <p:cNvSpPr txBox="1">
              <a:spLocks noChangeArrowheads="1"/>
            </p:cNvSpPr>
            <p:nvPr/>
          </p:nvSpPr>
          <p:spPr bwMode="auto">
            <a:xfrm>
              <a:off x="6813874" y="5968378"/>
              <a:ext cx="2047863" cy="3905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81720" tIns="78480" rIns="81720" bIns="40680"/>
            <a:lstStyle/>
            <a:p>
              <a:pPr algn="ctr" hangingPunct="0">
                <a:lnSpc>
                  <a:spcPct val="8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altLang="ja-JP" dirty="0" smtClean="0">
                  <a:solidFill>
                    <a:srgbClr val="000000"/>
                  </a:solidFill>
                </a:rPr>
                <a:t>Input voltage(mV)</a:t>
              </a:r>
              <a:endParaRPr lang="ja-JP" altLang="en-GB" dirty="0">
                <a:solidFill>
                  <a:srgbClr val="000000"/>
                </a:solidFill>
              </a:endParaRPr>
            </a:p>
          </p:txBody>
        </p:sp>
      </p:grpSp>
      <p:sp>
        <p:nvSpPr>
          <p:cNvPr id="24" name="右矢印 23"/>
          <p:cNvSpPr/>
          <p:nvPr/>
        </p:nvSpPr>
        <p:spPr>
          <a:xfrm>
            <a:off x="3916358" y="3642369"/>
            <a:ext cx="857256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780461" y="3242259"/>
            <a:ext cx="105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redesign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2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952</Words>
  <Application>Microsoft Office PowerPoint</Application>
  <PresentationFormat>画面に合わせる (4:3)</PresentationFormat>
  <Paragraphs>272</Paragraphs>
  <Slides>17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Office テーマ</vt:lpstr>
      <vt:lpstr>Development of Readout ASIC for FPCCD Vertex Detector</vt:lpstr>
      <vt:lpstr>FPCCD Vertex Detector</vt:lpstr>
      <vt:lpstr>Requirements to readout ASIC</vt:lpstr>
      <vt:lpstr>Solution of Requirements</vt:lpstr>
      <vt:lpstr>Test sample of readout ASIC</vt:lpstr>
      <vt:lpstr>Test bench</vt:lpstr>
      <vt:lpstr>Pedestal distribution</vt:lpstr>
      <vt:lpstr>Problem of ADC design</vt:lpstr>
      <vt:lpstr>New circuit</vt:lpstr>
      <vt:lpstr>Temperature dependency of Pedestal</vt:lpstr>
      <vt:lpstr>Fine Pixel CCD sample</vt:lpstr>
      <vt:lpstr>FPCCD readout</vt:lpstr>
      <vt:lpstr>FPCCD reaction for light</vt:lpstr>
      <vt:lpstr>Summary</vt:lpstr>
      <vt:lpstr>スライド 14</vt:lpstr>
      <vt:lpstr>Buck up</vt:lpstr>
      <vt:lpstr>Power consumption of LVDS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Readout ASIC for FPCCD Vertex Detector</dc:title>
  <dc:creator>itagaki</dc:creator>
  <cp:lastModifiedBy>itagaki</cp:lastModifiedBy>
  <cp:revision>229</cp:revision>
  <dcterms:created xsi:type="dcterms:W3CDTF">2009-09-23T07:04:05Z</dcterms:created>
  <dcterms:modified xsi:type="dcterms:W3CDTF">2009-09-30T15:53:42Z</dcterms:modified>
</cp:coreProperties>
</file>